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493" r:id="rId3"/>
    <p:sldId id="494" r:id="rId4"/>
    <p:sldId id="495" r:id="rId5"/>
    <p:sldId id="497" r:id="rId6"/>
    <p:sldId id="498" r:id="rId7"/>
    <p:sldId id="499" r:id="rId8"/>
    <p:sldId id="492" r:id="rId9"/>
    <p:sldId id="500" r:id="rId10"/>
    <p:sldId id="501" r:id="rId11"/>
    <p:sldId id="471" r:id="rId12"/>
  </p:sldIdLst>
  <p:sldSz cx="9144000" cy="6858000" type="screen4x3"/>
  <p:notesSz cx="7104063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812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07">
          <p15:clr>
            <a:srgbClr val="A4A3A4"/>
          </p15:clr>
        </p15:guide>
        <p15:guide id="2" pos="23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EF2433"/>
    <a:srgbClr val="91DAFF"/>
    <a:srgbClr val="FFFF93"/>
    <a:srgbClr val="EA4C4C"/>
    <a:srgbClr val="C70601"/>
    <a:srgbClr val="DDF4FF"/>
    <a:srgbClr val="37BCFF"/>
    <a:srgbClr val="75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 autoAdjust="0"/>
    <p:restoredTop sz="91521" autoAdjust="0"/>
  </p:normalViewPr>
  <p:slideViewPr>
    <p:cSldViewPr snapToObjects="1">
      <p:cViewPr varScale="1">
        <p:scale>
          <a:sx n="86" d="100"/>
          <a:sy n="86" d="100"/>
        </p:scale>
        <p:origin x="1157" y="77"/>
      </p:cViewPr>
      <p:guideLst>
        <p:guide orient="horz" pos="845"/>
        <p:guide orient="horz" pos="3812"/>
        <p:guide pos="226"/>
        <p:guide pos="54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2934" y="-96"/>
      </p:cViewPr>
      <p:guideLst>
        <p:guide orient="horz" pos="3607"/>
        <p:guide pos="23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C6E2D8-E703-40EC-8CF7-3DE0856D0651}" type="datetimeFigureOut">
              <a:rPr lang="en-US"/>
              <a:pPr>
                <a:defRPr/>
              </a:pPr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A148A-3334-4A5B-9022-609CC11C6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DC3675-4D81-48E3-ACE4-C4034F0C207C}" type="datetimeFigureOut">
              <a:rPr lang="en-US"/>
              <a:pPr>
                <a:defRPr/>
              </a:pPr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5E9A39-90A0-46B4-AE50-65A0A9EBA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09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9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76950"/>
            <a:ext cx="22574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2520000"/>
            <a:ext cx="6300000" cy="900000"/>
          </a:xfrm>
        </p:spPr>
        <p:txBody>
          <a:bodyPr/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6300000" cy="1620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EF7B-A2A7-4EF8-809C-6FF92012F1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74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952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4536000"/>
            <a:ext cx="2664000" cy="151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C86D8-5C8D-47DF-92FF-581B04EF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9830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53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06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4590000"/>
            <a:ext cx="2664000" cy="145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4883D-BE58-46E8-B29D-5EF669E72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301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5940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224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448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672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4896000"/>
            <a:ext cx="2664000" cy="11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E3EE9-1CB9-4890-B43D-C4F4EB5A0C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087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367999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368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3744000"/>
            <a:ext cx="2664000" cy="2304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513CE-F2EE-4279-AB3C-BE2D89D9C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61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36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3798000"/>
            <a:ext cx="1962000" cy="163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21"/>
          </p:nvPr>
        </p:nvSpPr>
        <p:spPr>
          <a:xfrm>
            <a:off x="360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2"/>
          </p:nvPr>
        </p:nvSpPr>
        <p:spPr>
          <a:xfrm>
            <a:off x="360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23"/>
          </p:nvPr>
        </p:nvSpPr>
        <p:spPr>
          <a:xfrm>
            <a:off x="2466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24"/>
          </p:nvPr>
        </p:nvSpPr>
        <p:spPr>
          <a:xfrm>
            <a:off x="2466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5"/>
          </p:nvPr>
        </p:nvSpPr>
        <p:spPr>
          <a:xfrm>
            <a:off x="4572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6"/>
          </p:nvPr>
        </p:nvSpPr>
        <p:spPr>
          <a:xfrm>
            <a:off x="4572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7"/>
          </p:nvPr>
        </p:nvSpPr>
        <p:spPr>
          <a:xfrm>
            <a:off x="6678000" y="3078000"/>
            <a:ext cx="1962000" cy="540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28"/>
          </p:nvPr>
        </p:nvSpPr>
        <p:spPr>
          <a:xfrm>
            <a:off x="6678000" y="5508000"/>
            <a:ext cx="1962000" cy="540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AC13-5F80-46FE-8505-5FC8D7C1C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marR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7212-E44F-4C49-9A79-F22BDE7B05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56000"/>
            <a:ext cx="8280000" cy="439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D513-5D4A-4BCF-8AE8-1EA4ADEA9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00" y="216000"/>
            <a:ext cx="6300000" cy="1620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1FB5-971D-4673-A8C8-8D13D33A2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7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000" y="1368424"/>
            <a:ext cx="4050000" cy="4680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A2A8-B9DC-486B-8C33-AE0BB1EC23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775" y="1944000"/>
            <a:ext cx="4050000" cy="410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0000" y="1944000"/>
            <a:ext cx="4050000" cy="410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60000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590763" y="1368000"/>
            <a:ext cx="4050000" cy="540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BD663-3F0F-4B49-8F3D-CB7DEA7F39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D469-FE52-45F8-9442-C3B732218F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22F0-1E36-4411-A798-511C54209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368000"/>
            <a:ext cx="5940000" cy="4680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368000"/>
            <a:ext cx="2664000" cy="46799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F5B4F-E135-4E40-82B2-AFFE19811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8700"/>
            <a:ext cx="9144000" cy="760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15900"/>
            <a:ext cx="8280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(max. 2 lines)</a:t>
            </a:r>
            <a:br>
              <a:rPr lang="en-US" smtClean="0"/>
            </a:br>
            <a:r>
              <a:rPr lang="en-US" smtClean="0"/>
              <a:t>The 2nd line may be black if reasonable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368425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6</a:t>
            </a:r>
          </a:p>
          <a:p>
            <a:pPr lvl="6"/>
            <a:r>
              <a:rPr lang="en-US" dirty="0" smtClean="0"/>
              <a:t>7</a:t>
            </a:r>
          </a:p>
          <a:p>
            <a:pPr lvl="7"/>
            <a:r>
              <a:rPr lang="en-US" dirty="0" smtClean="0"/>
              <a:t>8</a:t>
            </a:r>
          </a:p>
          <a:p>
            <a:pPr lvl="8"/>
            <a:r>
              <a:rPr lang="en-US" dirty="0" smtClean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88" y="6478588"/>
            <a:ext cx="503237" cy="17938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6BF96-DA09-49A8-86FB-EA60CC95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9" r:id="rId2"/>
    <p:sldLayoutId id="2147483758" r:id="rId3"/>
    <p:sldLayoutId id="2147483761" r:id="rId4"/>
    <p:sldLayoutId id="2147483757" r:id="rId5"/>
    <p:sldLayoutId id="2147483756" r:id="rId6"/>
    <p:sldLayoutId id="2147483755" r:id="rId7"/>
    <p:sldLayoutId id="2147483754" r:id="rId8"/>
    <p:sldLayoutId id="2147483753" r:id="rId9"/>
    <p:sldLayoutId id="2147483752" r:id="rId10"/>
    <p:sldLayoutId id="2147483751" r:id="rId11"/>
    <p:sldLayoutId id="2147483750" r:id="rId12"/>
    <p:sldLayoutId id="2147483749" r:id="rId13"/>
    <p:sldLayoutId id="2147483748" r:id="rId14"/>
    <p:sldLayoutId id="2147483747" r:id="rId1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Narrow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7938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110000"/>
        <a:buFont typeface="Arial Black" pitchFamily="34" charset="0"/>
        <a:buChar char="ı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lnSpc>
          <a:spcPct val="112000"/>
        </a:lnSpc>
        <a:spcBef>
          <a:spcPct val="0"/>
        </a:spcBef>
        <a:spcAft>
          <a:spcPct val="0"/>
        </a:spcAft>
        <a:buSzPct val="75000"/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na.rs-us.net" TargetMode="External"/><Relationship Id="rId2" Type="http://schemas.openxmlformats.org/officeDocument/2006/relationships/hyperlink" Target="mailto:nick.lalic@rsa.rohde-schwarz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0000" y="2736024"/>
            <a:ext cx="6300000" cy="1701088"/>
          </a:xfrm>
        </p:spPr>
        <p:txBody>
          <a:bodyPr/>
          <a:lstStyle/>
          <a:p>
            <a:r>
              <a:rPr lang="en-US" sz="2400" dirty="0" smtClean="0"/>
              <a:t>Nick </a:t>
            </a:r>
            <a:r>
              <a:rPr lang="en-US" sz="2400" dirty="0" err="1" smtClean="0"/>
              <a:t>Lalic</a:t>
            </a:r>
            <a:endParaRPr lang="en-US" sz="2400" dirty="0" smtClean="0"/>
          </a:p>
          <a:p>
            <a:r>
              <a:rPr lang="en-US" sz="1800" i="1" dirty="0" smtClean="0"/>
              <a:t>VNA Software Developer</a:t>
            </a:r>
          </a:p>
          <a:p>
            <a:r>
              <a:rPr lang="en-US" sz="1800" i="1" dirty="0" smtClean="0"/>
              <a:t>Rohde &amp; Schwarz North America</a:t>
            </a:r>
          </a:p>
          <a:p>
            <a:endParaRPr lang="en-US" sz="1800" i="1" dirty="0" smtClean="0"/>
          </a:p>
          <a:p>
            <a:r>
              <a:rPr lang="en-US" sz="1800" dirty="0" smtClean="0"/>
              <a:t>NASM 2016</a:t>
            </a:r>
            <a:endParaRPr lang="en-US" sz="18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216000"/>
            <a:ext cx="7164328" cy="2132880"/>
          </a:xfrm>
        </p:spPr>
        <p:txBody>
          <a:bodyPr/>
          <a:lstStyle/>
          <a:p>
            <a:r>
              <a:rPr lang="en-US" sz="4000" dirty="0" smtClean="0"/>
              <a:t>Measure </a:t>
            </a:r>
            <a:r>
              <a:rPr lang="en-US" sz="4000" smtClean="0"/>
              <a:t>vs a-wave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303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channel:</a:t>
            </a:r>
            <a:endParaRPr lang="en-US" dirty="0" smtClean="0"/>
          </a:p>
          <a:p>
            <a:pPr lvl="1"/>
            <a:r>
              <a:rPr lang="en-US" dirty="0" smtClean="0"/>
              <a:t>Power sweep</a:t>
            </a:r>
          </a:p>
          <a:p>
            <a:pPr lvl="1"/>
            <a:r>
              <a:rPr lang="en-US" dirty="0" smtClean="0"/>
              <a:t>-20 </a:t>
            </a:r>
            <a:r>
              <a:rPr lang="en-US" dirty="0" err="1" smtClean="0"/>
              <a:t>dBm</a:t>
            </a:r>
            <a:r>
              <a:rPr lang="en-US" dirty="0" smtClean="0"/>
              <a:t> to 0 </a:t>
            </a:r>
            <a:r>
              <a:rPr lang="en-US" dirty="0" err="1" smtClean="0"/>
              <a:t>dBm</a:t>
            </a:r>
            <a:endParaRPr lang="en-US" dirty="0" smtClean="0"/>
          </a:p>
          <a:p>
            <a:pPr lvl="1"/>
            <a:r>
              <a:rPr lang="en-US" dirty="0" smtClean="0"/>
              <a:t>201 points</a:t>
            </a:r>
          </a:p>
          <a:p>
            <a:pPr lvl="1"/>
            <a:r>
              <a:rPr lang="en-US" dirty="0" smtClean="0"/>
              <a:t>IF BW: 1 KHz</a:t>
            </a:r>
          </a:p>
          <a:p>
            <a:r>
              <a:rPr lang="en-US" dirty="0" smtClean="0"/>
              <a:t>Calibrate (optional)</a:t>
            </a:r>
          </a:p>
          <a:p>
            <a:r>
              <a:rPr lang="en-US" dirty="0" smtClean="0"/>
              <a:t>Power Calibrate</a:t>
            </a:r>
          </a:p>
          <a:p>
            <a:pPr lvl="1"/>
            <a:r>
              <a:rPr lang="en-US" dirty="0" smtClean="0"/>
              <a:t>Save as “</a:t>
            </a:r>
            <a:r>
              <a:rPr lang="en-US" dirty="0" err="1" smtClean="0"/>
              <a:t>example.cal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 python script:</a:t>
            </a:r>
          </a:p>
          <a:p>
            <a:pPr marL="522287" lvl="1" indent="-342900">
              <a:buFont typeface="+mj-lt"/>
              <a:buAutoNum type="arabicPeriod"/>
            </a:pPr>
            <a:r>
              <a:rPr lang="en-US" dirty="0" smtClean="0"/>
              <a:t>Once with setup above</a:t>
            </a:r>
          </a:p>
          <a:p>
            <a:pPr marL="522287" lvl="1" indent="-342900">
              <a:buFont typeface="+mj-lt"/>
              <a:buAutoNum type="arabicPeriod"/>
            </a:pPr>
            <a:r>
              <a:rPr lang="en-US" dirty="0" smtClean="0"/>
              <a:t>Once with ~ 0.5 dB pad at input to simulate driver amplifier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7950" y="764704"/>
            <a:ext cx="4482082" cy="0"/>
          </a:xfrm>
          <a:prstGeom prst="line">
            <a:avLst/>
          </a:prstGeom>
          <a:ln w="57150">
            <a:gradFill>
              <a:gsLst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0362" y="1052736"/>
            <a:ext cx="8460109" cy="4679950"/>
          </a:xfrm>
        </p:spPr>
        <p:txBody>
          <a:bodyPr/>
          <a:lstStyle/>
          <a:p>
            <a:r>
              <a:rPr lang="en-US" dirty="0" smtClean="0"/>
              <a:t>Please contact me with feedback or requests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0528" y="4005064"/>
            <a:ext cx="53285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VNA 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Half Moon Bay, CA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+1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nick.lalic@rsa.rohde-schwarz.com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hlinkClick r:id="rId3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MACOM Boston, Massachusetts USA</a:t>
            </a:r>
          </a:p>
          <a:p>
            <a:r>
              <a:rPr lang="en-US" dirty="0" smtClean="0"/>
              <a:t>Setup:</a:t>
            </a:r>
          </a:p>
          <a:p>
            <a:pPr lvl="1"/>
            <a:r>
              <a:rPr lang="en-US" dirty="0"/>
              <a:t>Pulsed RF </a:t>
            </a:r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Driver amplifier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One Path, Two port</a:t>
            </a:r>
            <a:endParaRPr lang="en-US" dirty="0"/>
          </a:p>
          <a:p>
            <a:pPr lvl="1"/>
            <a:r>
              <a:rPr lang="en-US" dirty="0" smtClean="0"/>
              <a:t>Question: How to power </a:t>
            </a:r>
            <a:r>
              <a:rPr lang="en-US" dirty="0" err="1" smtClean="0"/>
              <a:t>cal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3225864" y="3004532"/>
            <a:ext cx="5882640" cy="3016756"/>
            <a:chOff x="1559243" y="3148548"/>
            <a:chExt cx="5882640" cy="3016756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63" name="Isosceles Triangle 62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7" name="Straight Connector 26"/>
            <p:cNvCxnSpPr>
              <a:stCxn id="66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659716" y="3579152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6395403" y="3582888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617789" y="4100284"/>
              <a:ext cx="774700" cy="899160"/>
              <a:chOff x="50800" y="0"/>
              <a:chExt cx="774700" cy="899160"/>
            </a:xfrm>
          </p:grpSpPr>
          <p:sp>
            <p:nvSpPr>
              <p:cNvPr id="66" name="Isosceles Triangle 65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58458" y="322818"/>
                <a:ext cx="73914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4123373" y="3284984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3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receiver on Port 1</a:t>
            </a:r>
          </a:p>
          <a:p>
            <a:r>
              <a:rPr lang="en-US" dirty="0" smtClean="0"/>
              <a:t>Calculate compression from </a:t>
            </a:r>
            <a:r>
              <a:rPr lang="en-US" dirty="0"/>
              <a:t>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/>
              <a:t>P</a:t>
            </a:r>
            <a:r>
              <a:rPr lang="en-US" b="1" baseline="-25000" dirty="0"/>
              <a:t>in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No “2D” source power </a:t>
            </a:r>
            <a:r>
              <a:rPr lang="en-US" dirty="0" err="1" smtClean="0"/>
              <a:t>cal</a:t>
            </a:r>
            <a:r>
              <a:rPr lang="en-US" dirty="0" smtClean="0"/>
              <a:t> (vs power, frequency)</a:t>
            </a:r>
          </a:p>
          <a:p>
            <a:pPr lvl="1"/>
            <a:r>
              <a:rPr lang="en-US" dirty="0" smtClean="0"/>
              <a:t>Driver amplifier will drift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1 – Power </a:t>
            </a:r>
            <a:r>
              <a:rPr lang="en-US" dirty="0" err="1" smtClean="0"/>
              <a:t>cal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54" name="Isosceles Triangle 53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" name="Straight Connector 37"/>
            <p:cNvCxnSpPr>
              <a:stCxn id="52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52" name="Isosceles Triangle 51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receiver on Port 1</a:t>
            </a:r>
          </a:p>
          <a:p>
            <a:r>
              <a:rPr lang="en-US" dirty="0" smtClean="0"/>
              <a:t>Enable ALC</a:t>
            </a:r>
          </a:p>
          <a:p>
            <a:r>
              <a:rPr lang="en-US" dirty="0" smtClean="0"/>
              <a:t>Calculate compression from </a:t>
            </a:r>
            <a:r>
              <a:rPr lang="en-US" dirty="0"/>
              <a:t>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 smtClean="0"/>
              <a:t>P</a:t>
            </a:r>
            <a:r>
              <a:rPr lang="en-US" b="1" baseline="-25000" dirty="0" smtClean="0"/>
              <a:t>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ALC is slow</a:t>
            </a:r>
          </a:p>
          <a:p>
            <a:pPr lvl="1"/>
            <a:r>
              <a:rPr lang="en-US" dirty="0" smtClean="0"/>
              <a:t>ALC (often) too slow for pulsed RF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2: ALC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111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2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132" name="Isosceles Triangle 131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3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7" name="Straight Connector 116"/>
            <p:cNvCxnSpPr>
              <a:stCxn id="130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Cal,</a:t>
              </a:r>
              <a:b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ALC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6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130" name="Isosceles Triangle 12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6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Standard Power </a:t>
            </a:r>
            <a:r>
              <a:rPr lang="en-US" dirty="0" err="1" smtClean="0"/>
              <a:t>cal</a:t>
            </a:r>
            <a:r>
              <a:rPr lang="en-US" dirty="0" smtClean="0"/>
              <a:t> of source, </a:t>
            </a:r>
            <a:r>
              <a:rPr lang="en-US" b="1" dirty="0" smtClean="0"/>
              <a:t>receiver</a:t>
            </a:r>
            <a:r>
              <a:rPr lang="en-US" dirty="0" smtClean="0"/>
              <a:t> on Port 1</a:t>
            </a:r>
          </a:p>
          <a:p>
            <a:r>
              <a:rPr lang="en-US" dirty="0" smtClean="0"/>
              <a:t>Measure source power (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dirty="0" smtClean="0"/>
              <a:t>) along with S-Parameters</a:t>
            </a:r>
          </a:p>
          <a:p>
            <a:r>
              <a:rPr lang="en-US" dirty="0" smtClean="0"/>
              <a:t>Calculate compression from S</a:t>
            </a:r>
            <a:r>
              <a:rPr lang="en-US" baseline="-25000" dirty="0" smtClean="0"/>
              <a:t>21</a:t>
            </a:r>
            <a:r>
              <a:rPr lang="en-US" dirty="0" smtClean="0"/>
              <a:t>(f, </a:t>
            </a:r>
            <a:r>
              <a:rPr lang="en-US" b="1" dirty="0" smtClean="0"/>
              <a:t>a</a:t>
            </a:r>
            <a:r>
              <a:rPr lang="en-US" b="1" baseline="-25000" dirty="0" smtClean="0"/>
              <a:t>1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4305984" y="3474308"/>
            <a:ext cx="4658504" cy="2330956"/>
            <a:chOff x="1559243" y="3148548"/>
            <a:chExt cx="5882640" cy="3016756"/>
          </a:xfrm>
        </p:grpSpPr>
        <p:sp>
          <p:nvSpPr>
            <p:cNvPr id="116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7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137" name="Isosceles Triangle 136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22" name="Straight Connector 121"/>
            <p:cNvCxnSpPr>
              <a:stCxn id="135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8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135" name="Isosceles Triangle 134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4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Options 1, 2 illustrated</a:t>
            </a:r>
          </a:p>
          <a:p>
            <a:r>
              <a:rPr lang="en-US" dirty="0" smtClean="0"/>
              <a:t>Measure S</a:t>
            </a:r>
            <a:r>
              <a:rPr lang="en-US" baseline="-25000" dirty="0" smtClean="0"/>
              <a:t>21</a:t>
            </a:r>
            <a:r>
              <a:rPr lang="en-US" dirty="0" smtClean="0"/>
              <a:t>, plot vs theoretical power</a:t>
            </a:r>
          </a:p>
          <a:p>
            <a:r>
              <a:rPr lang="en-US" dirty="0" smtClean="0"/>
              <a:t>Use power </a:t>
            </a:r>
            <a:r>
              <a:rPr lang="en-US" dirty="0" err="1" smtClean="0"/>
              <a:t>cal</a:t>
            </a:r>
            <a:r>
              <a:rPr lang="en-US" dirty="0" smtClean="0"/>
              <a:t>, ALC to force actual power to theoretical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99928" y="2780928"/>
            <a:ext cx="6716488" cy="2952328"/>
            <a:chOff x="1599928" y="2780928"/>
            <a:chExt cx="6716488" cy="2952328"/>
          </a:xfrm>
        </p:grpSpPr>
        <p:grpSp>
          <p:nvGrpSpPr>
            <p:cNvPr id="12" name="Group 11"/>
            <p:cNvGrpSpPr/>
            <p:nvPr/>
          </p:nvGrpSpPr>
          <p:grpSpPr>
            <a:xfrm>
              <a:off x="1599928" y="2780928"/>
              <a:ext cx="6716488" cy="2952328"/>
              <a:chOff x="1599928" y="2780928"/>
              <a:chExt cx="6716488" cy="29523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43708" y="2780928"/>
                <a:ext cx="5256584" cy="280831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961710" y="3182115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961710" y="3583302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961710" y="3984489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961710" y="4385676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961710" y="4786863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961710" y="5188050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31094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66018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0942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5866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707905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4057144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406383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755622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104861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454100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80333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15257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50181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5105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123728" y="3418571"/>
                <a:ext cx="361457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>
                <a:off x="5378266" y="3418571"/>
                <a:ext cx="648072" cy="216024"/>
              </a:xfrm>
              <a:prstGeom prst="arc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6026338" y="3505121"/>
                <a:ext cx="576064" cy="126014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200292" y="5589240"/>
                <a:ext cx="39604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596336" y="5425479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Pin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6200000">
                <a:off x="1458934" y="3830600"/>
                <a:ext cx="589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Gain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5066456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75" name="Oval 74"/>
            <p:cNvSpPr/>
            <p:nvPr/>
          </p:nvSpPr>
          <p:spPr>
            <a:xfrm>
              <a:off x="4716617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6" name="Oval 85"/>
            <p:cNvSpPr/>
            <p:nvPr/>
          </p:nvSpPr>
          <p:spPr>
            <a:xfrm>
              <a:off x="4366778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7" name="Oval 86"/>
            <p:cNvSpPr/>
            <p:nvPr/>
          </p:nvSpPr>
          <p:spPr>
            <a:xfrm>
              <a:off x="4016939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8" name="Oval 87"/>
            <p:cNvSpPr/>
            <p:nvPr/>
          </p:nvSpPr>
          <p:spPr>
            <a:xfrm>
              <a:off x="3667100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9" name="Oval 88"/>
            <p:cNvSpPr/>
            <p:nvPr/>
          </p:nvSpPr>
          <p:spPr>
            <a:xfrm>
              <a:off x="3317261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0" name="Oval 89"/>
            <p:cNvSpPr/>
            <p:nvPr/>
          </p:nvSpPr>
          <p:spPr>
            <a:xfrm>
              <a:off x="2967422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1" name="Oval 90"/>
            <p:cNvSpPr/>
            <p:nvPr/>
          </p:nvSpPr>
          <p:spPr>
            <a:xfrm>
              <a:off x="2617583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2" name="Oval 91"/>
            <p:cNvSpPr/>
            <p:nvPr/>
          </p:nvSpPr>
          <p:spPr>
            <a:xfrm>
              <a:off x="226774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3" name="Oval 92"/>
            <p:cNvSpPr/>
            <p:nvPr/>
          </p:nvSpPr>
          <p:spPr>
            <a:xfrm>
              <a:off x="5416295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4" name="Oval 93"/>
            <p:cNvSpPr/>
            <p:nvPr/>
          </p:nvSpPr>
          <p:spPr>
            <a:xfrm>
              <a:off x="576613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973" y="37439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6" name="Oval 95"/>
            <p:cNvSpPr/>
            <p:nvPr/>
          </p:nvSpPr>
          <p:spPr>
            <a:xfrm>
              <a:off x="6465813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0633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763" y="1620001"/>
            <a:ext cx="8280000" cy="4392000"/>
          </a:xfrm>
        </p:spPr>
        <p:txBody>
          <a:bodyPr/>
          <a:lstStyle/>
          <a:p>
            <a:r>
              <a:rPr lang="en-US" dirty="0" smtClean="0"/>
              <a:t>Option 3 illustrated</a:t>
            </a:r>
          </a:p>
          <a:p>
            <a:r>
              <a:rPr lang="en-US" dirty="0" err="1" smtClean="0"/>
              <a:t>Meassure</a:t>
            </a:r>
            <a:r>
              <a:rPr lang="en-US" dirty="0" smtClean="0"/>
              <a:t> [S] vs measured power</a:t>
            </a:r>
          </a:p>
          <a:p>
            <a:r>
              <a:rPr lang="en-US" dirty="0" smtClean="0"/>
              <a:t>Plot vs measured power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99928" y="2780928"/>
            <a:ext cx="6716488" cy="2952328"/>
            <a:chOff x="1599928" y="2780928"/>
            <a:chExt cx="6716488" cy="2952328"/>
          </a:xfrm>
        </p:grpSpPr>
        <p:sp>
          <p:nvSpPr>
            <p:cNvPr id="8" name="Rectangle 7"/>
            <p:cNvSpPr/>
            <p:nvPr/>
          </p:nvSpPr>
          <p:spPr>
            <a:xfrm>
              <a:off x="1943708" y="2780928"/>
              <a:ext cx="5256584" cy="28083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61710" y="3182115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61710" y="3583302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61710" y="3984489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961710" y="4385676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961710" y="4786863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961710" y="5188050"/>
              <a:ext cx="5256584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10949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660188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009427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358666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707905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057144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06383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755622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04861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54100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803339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152578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01817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851056" y="2780928"/>
              <a:ext cx="0" cy="2808312"/>
            </a:xfrm>
            <a:prstGeom prst="line">
              <a:avLst/>
            </a:prstGeom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23728" y="3418571"/>
              <a:ext cx="361457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5378266" y="3418571"/>
              <a:ext cx="648072" cy="216024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026338" y="3505121"/>
              <a:ext cx="576064" cy="126014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200292" y="5589240"/>
              <a:ext cx="396044" cy="0"/>
            </a:xfrm>
            <a:prstGeom prst="line">
              <a:avLst/>
            </a:prstGeom>
            <a:ln w="31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6336" y="5425479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</a:rPr>
                <a:t>Pin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458934" y="3830600"/>
              <a:ext cx="58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accent4"/>
                  </a:solidFill>
                </a:rPr>
                <a:t>Gain</a:t>
              </a:r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9208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75" name="Oval 74"/>
          <p:cNvSpPr/>
          <p:nvPr/>
        </p:nvSpPr>
        <p:spPr>
          <a:xfrm>
            <a:off x="486003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6" name="Oval 85"/>
          <p:cNvSpPr/>
          <p:nvPr/>
        </p:nvSpPr>
        <p:spPr>
          <a:xfrm>
            <a:off x="449999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7" name="Oval 86"/>
          <p:cNvSpPr/>
          <p:nvPr/>
        </p:nvSpPr>
        <p:spPr>
          <a:xfrm>
            <a:off x="413995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8" name="Oval 87"/>
          <p:cNvSpPr/>
          <p:nvPr/>
        </p:nvSpPr>
        <p:spPr>
          <a:xfrm>
            <a:off x="377991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89" name="Oval 88"/>
          <p:cNvSpPr/>
          <p:nvPr/>
        </p:nvSpPr>
        <p:spPr>
          <a:xfrm>
            <a:off x="341987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0" name="Oval 89"/>
          <p:cNvSpPr/>
          <p:nvPr/>
        </p:nvSpPr>
        <p:spPr>
          <a:xfrm>
            <a:off x="3059832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1" name="Oval 90"/>
          <p:cNvSpPr/>
          <p:nvPr/>
        </p:nvSpPr>
        <p:spPr>
          <a:xfrm>
            <a:off x="2681415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2" name="Oval 91"/>
          <p:cNvSpPr/>
          <p:nvPr/>
        </p:nvSpPr>
        <p:spPr>
          <a:xfrm>
            <a:off x="231095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3" name="Oval 92"/>
          <p:cNvSpPr/>
          <p:nvPr/>
        </p:nvSpPr>
        <p:spPr>
          <a:xfrm>
            <a:off x="5652120" y="339509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4" name="Oval 93"/>
          <p:cNvSpPr/>
          <p:nvPr/>
        </p:nvSpPr>
        <p:spPr>
          <a:xfrm>
            <a:off x="5979986" y="346643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5" name="Oval 94"/>
          <p:cNvSpPr/>
          <p:nvPr/>
        </p:nvSpPr>
        <p:spPr>
          <a:xfrm>
            <a:off x="6248986" y="40138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  <p:sp>
        <p:nvSpPr>
          <p:cNvPr id="96" name="Oval 95"/>
          <p:cNvSpPr/>
          <p:nvPr/>
        </p:nvSpPr>
        <p:spPr>
          <a:xfrm>
            <a:off x="6544682" y="466024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3470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MACOM Boston, </a:t>
            </a:r>
            <a:r>
              <a:rPr lang="en-US" dirty="0" err="1" smtClean="0"/>
              <a:t>Massachusettes</a:t>
            </a:r>
            <a:r>
              <a:rPr lang="en-US" dirty="0" smtClean="0"/>
              <a:t> USA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901FB5-971D-4673-A8C8-8D13D33A2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364230" y="3930372"/>
            <a:ext cx="117348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Power (P</a:t>
            </a:r>
            <a:r>
              <a:rPr lang="en-US" sz="1000" baseline="-25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031230" y="3930372"/>
            <a:ext cx="1531620" cy="28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Power (P</a:t>
            </a:r>
            <a:r>
              <a:rPr lang="en-US" sz="1000" baseline="-25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311444" y="3547164"/>
            <a:ext cx="39598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34890" y="3092172"/>
            <a:ext cx="825500" cy="899160"/>
            <a:chOff x="0" y="0"/>
            <a:chExt cx="825500" cy="899160"/>
          </a:xfrm>
        </p:grpSpPr>
        <p:sp>
          <p:nvSpPr>
            <p:cNvPr id="63" name="Isosceles Triangle 62"/>
            <p:cNvSpPr/>
            <p:nvPr/>
          </p:nvSpPr>
          <p:spPr>
            <a:xfrm rot="5400000">
              <a:off x="-11430" y="62230"/>
              <a:ext cx="899160" cy="7747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Text Box 2"/>
            <p:cNvSpPr txBox="1">
              <a:spLocks noChangeArrowheads="1"/>
            </p:cNvSpPr>
            <p:nvPr/>
          </p:nvSpPr>
          <p:spPr bwMode="auto">
            <a:xfrm>
              <a:off x="0" y="233680"/>
              <a:ext cx="739140" cy="441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S(f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322874" y="2792730"/>
            <a:ext cx="0" cy="754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724150" y="3229332"/>
            <a:ext cx="617220" cy="464820"/>
            <a:chOff x="0" y="0"/>
            <a:chExt cx="617220" cy="464820"/>
          </a:xfrm>
        </p:grpSpPr>
        <p:sp>
          <p:nvSpPr>
            <p:cNvPr id="60" name="Rectangle 59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13170" y="3221712"/>
            <a:ext cx="617220" cy="464820"/>
            <a:chOff x="0" y="0"/>
            <a:chExt cx="617220" cy="464820"/>
          </a:xfrm>
        </p:grpSpPr>
        <p:sp>
          <p:nvSpPr>
            <p:cNvPr id="57" name="Rectangle 56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rc 58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3600450" y="3229332"/>
            <a:ext cx="617220" cy="464820"/>
            <a:chOff x="0" y="0"/>
            <a:chExt cx="617220" cy="464820"/>
          </a:xfrm>
        </p:grpSpPr>
        <p:sp>
          <p:nvSpPr>
            <p:cNvPr id="54" name="Rectangle 53"/>
            <p:cNvSpPr/>
            <p:nvPr/>
          </p:nvSpPr>
          <p:spPr>
            <a:xfrm rot="10800000">
              <a:off x="7620" y="137160"/>
              <a:ext cx="609600" cy="3276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0" y="373380"/>
              <a:ext cx="6172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c 55"/>
            <p:cNvSpPr/>
            <p:nvPr/>
          </p:nvSpPr>
          <p:spPr>
            <a:xfrm flipV="1">
              <a:off x="106680" y="0"/>
              <a:ext cx="373380" cy="373380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90464" y="2221230"/>
            <a:ext cx="457200" cy="457200"/>
            <a:chOff x="-38100" y="0"/>
            <a:chExt cx="457200" cy="457200"/>
          </a:xfrm>
        </p:grpSpPr>
        <p:sp>
          <p:nvSpPr>
            <p:cNvPr id="52" name="Oval 51"/>
            <p:cNvSpPr/>
            <p:nvPr/>
          </p:nvSpPr>
          <p:spPr>
            <a:xfrm>
              <a:off x="-38100" y="0"/>
              <a:ext cx="457200" cy="4572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Text Box 2"/>
            <p:cNvSpPr txBox="1">
              <a:spLocks noChangeArrowheads="1"/>
            </p:cNvSpPr>
            <p:nvPr/>
          </p:nvSpPr>
          <p:spPr bwMode="auto">
            <a:xfrm>
              <a:off x="45720" y="1066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945130" y="2251710"/>
            <a:ext cx="388620" cy="388620"/>
            <a:chOff x="0" y="0"/>
            <a:chExt cx="388620" cy="388620"/>
          </a:xfrm>
        </p:grpSpPr>
        <p:sp>
          <p:nvSpPr>
            <p:cNvPr id="50" name="Rectangle 49"/>
            <p:cNvSpPr/>
            <p:nvPr/>
          </p:nvSpPr>
          <p:spPr>
            <a:xfrm>
              <a:off x="0" y="0"/>
              <a:ext cx="388620" cy="3886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1" name="Text Box 2"/>
            <p:cNvSpPr txBox="1">
              <a:spLocks noChangeArrowheads="1"/>
            </p:cNvSpPr>
            <p:nvPr/>
          </p:nvSpPr>
          <p:spPr bwMode="auto">
            <a:xfrm>
              <a:off x="15240" y="685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92830" y="2251710"/>
            <a:ext cx="388620" cy="388620"/>
            <a:chOff x="0" y="0"/>
            <a:chExt cx="388620" cy="388620"/>
          </a:xfrm>
        </p:grpSpPr>
        <p:sp>
          <p:nvSpPr>
            <p:cNvPr id="48" name="Rectangle 47"/>
            <p:cNvSpPr/>
            <p:nvPr/>
          </p:nvSpPr>
          <p:spPr>
            <a:xfrm>
              <a:off x="0" y="0"/>
              <a:ext cx="388620" cy="3886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7620" y="68580"/>
              <a:ext cx="3657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b1</a:t>
              </a:r>
              <a:endParaRPr lang="en-US" sz="10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71600" y="2106930"/>
            <a:ext cx="3154630" cy="6858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210050" y="3534132"/>
            <a:ext cx="662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341370" y="3541752"/>
            <a:ext cx="259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657850" y="3541752"/>
            <a:ext cx="662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10243" y="2657157"/>
            <a:ext cx="0" cy="695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39515" y="2653665"/>
            <a:ext cx="0" cy="712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94500" y="2654300"/>
            <a:ext cx="0" cy="698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90110" y="2106930"/>
            <a:ext cx="2446020" cy="685800"/>
            <a:chOff x="0" y="0"/>
            <a:chExt cx="2446020" cy="685800"/>
          </a:xfrm>
        </p:grpSpPr>
        <p:grpSp>
          <p:nvGrpSpPr>
            <p:cNvPr id="34" name="Group 33"/>
            <p:cNvGrpSpPr/>
            <p:nvPr/>
          </p:nvGrpSpPr>
          <p:grpSpPr>
            <a:xfrm>
              <a:off x="114300" y="114300"/>
              <a:ext cx="457200" cy="457200"/>
              <a:chOff x="-38100" y="0"/>
              <a:chExt cx="4572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45720" y="1066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264920" y="144780"/>
              <a:ext cx="388620" cy="388620"/>
              <a:chOff x="0" y="0"/>
              <a:chExt cx="388620" cy="38862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1524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912620" y="144780"/>
              <a:ext cx="388620" cy="388620"/>
              <a:chOff x="0" y="0"/>
              <a:chExt cx="388620" cy="38862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Text Box 2"/>
              <p:cNvSpPr txBox="1">
                <a:spLocks noChangeArrowheads="1"/>
              </p:cNvSpPr>
              <p:nvPr/>
            </p:nvSpPr>
            <p:spPr bwMode="auto">
              <a:xfrm>
                <a:off x="762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b2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0" y="0"/>
              <a:ext cx="24460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22470" y="3023592"/>
            <a:ext cx="0" cy="182118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55030" y="3038832"/>
            <a:ext cx="0" cy="182118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950970" y="4867632"/>
            <a:ext cx="117348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Cal. Plane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644390" y="4181832"/>
            <a:ext cx="127254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Calibration </a:t>
            </a: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Planes</a:t>
            </a:r>
          </a:p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Oval 10"/>
          <p:cNvSpPr/>
          <p:nvPr/>
        </p:nvSpPr>
        <p:spPr>
          <a:xfrm>
            <a:off x="4484370" y="3496032"/>
            <a:ext cx="83820" cy="83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16930" y="3503652"/>
            <a:ext cx="83820" cy="838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71859" y="1855470"/>
            <a:ext cx="55626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rgbClr val="009DE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Port1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591050" y="1852930"/>
            <a:ext cx="556260" cy="2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 smtClean="0">
                <a:solidFill>
                  <a:srgbClr val="009DE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Port2</a:t>
            </a:r>
            <a:endParaRPr lang="en-US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707430" y="3092172"/>
            <a:ext cx="774700" cy="899160"/>
            <a:chOff x="50800" y="0"/>
            <a:chExt cx="774700" cy="899160"/>
          </a:xfrm>
        </p:grpSpPr>
        <p:sp>
          <p:nvSpPr>
            <p:cNvPr id="70" name="Isosceles Triangle 69"/>
            <p:cNvSpPr/>
            <p:nvPr/>
          </p:nvSpPr>
          <p:spPr>
            <a:xfrm rot="5400000">
              <a:off x="-11430" y="62230"/>
              <a:ext cx="899160" cy="7747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Text Box 2"/>
            <p:cNvSpPr txBox="1">
              <a:spLocks noChangeArrowheads="1"/>
            </p:cNvSpPr>
            <p:nvPr/>
          </p:nvSpPr>
          <p:spPr bwMode="auto">
            <a:xfrm>
              <a:off x="88900" y="332342"/>
              <a:ext cx="532498" cy="219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Driver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2483768" y="3545087"/>
            <a:ext cx="240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VNA cannot plot with measured a-wave x-axis</a:t>
            </a:r>
          </a:p>
          <a:p>
            <a:r>
              <a:rPr lang="en-US" dirty="0" smtClean="0"/>
              <a:t>Software is necessary</a:t>
            </a:r>
            <a:endParaRPr lang="en-US" dirty="0" smtClean="0"/>
          </a:p>
          <a:p>
            <a:r>
              <a:rPr lang="en-US" dirty="0" smtClean="0"/>
              <a:t>Measure:</a:t>
            </a:r>
            <a:endParaRPr lang="en-US" dirty="0" smtClean="0"/>
          </a:p>
          <a:p>
            <a:pPr lvl="1"/>
            <a:r>
              <a:rPr lang="en-US" dirty="0" smtClean="0"/>
              <a:t>Desired parameters (S-Parameter group, S21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an(</a:t>
            </a:r>
            <a:r>
              <a:rPr lang="en-US" dirty="0" err="1" smtClean="0"/>
              <a:t>Pn</a:t>
            </a:r>
            <a:r>
              <a:rPr lang="en-US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trace</a:t>
            </a:r>
          </a:p>
          <a:p>
            <a:r>
              <a:rPr lang="en-US" dirty="0" smtClean="0"/>
              <a:t>Plot vs a-wave (measured power)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57212-E44F-4C49-9A79-F22BDE7B059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89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2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454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Blank</vt:lpstr>
      <vt:lpstr>Measure vs a-wave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Measurement</vt:lpstr>
      <vt:lpstr>Python Example</vt:lpstr>
      <vt:lpstr>Contact</vt:lpstr>
    </vt:vector>
  </TitlesOfParts>
  <Company>Rohde &amp; Schwarz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VNA Software - AE Roundtable 2014</dc:title>
  <dc:creator>Lalic,Nick,80003715</dc:creator>
  <cp:lastModifiedBy>Lalic,Nick,80003715</cp:lastModifiedBy>
  <cp:revision>567</cp:revision>
  <cp:lastPrinted>2014-02-12T22:35:09Z</cp:lastPrinted>
  <dcterms:created xsi:type="dcterms:W3CDTF">2012-07-29T05:42:24Z</dcterms:created>
  <dcterms:modified xsi:type="dcterms:W3CDTF">2016-06-22T05:31:43Z</dcterms:modified>
  <cp:contentStatus>1.0.0.2</cp:contentStatus>
</cp:coreProperties>
</file>