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81" r:id="rId3"/>
    <p:sldId id="266" r:id="rId4"/>
    <p:sldId id="267" r:id="rId5"/>
    <p:sldId id="268" r:id="rId6"/>
    <p:sldId id="269" r:id="rId7"/>
    <p:sldId id="270" r:id="rId8"/>
    <p:sldId id="271" r:id="rId9"/>
    <p:sldId id="273" r:id="rId10"/>
    <p:sldId id="274" r:id="rId11"/>
    <p:sldId id="275" r:id="rId12"/>
    <p:sldId id="276" r:id="rId13"/>
    <p:sldId id="278" r:id="rId14"/>
    <p:sldId id="277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75F"/>
    <a:srgbClr val="AF0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478D-BE8B-8152-C9A0-893D4468F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F8DB3-3849-25AF-858A-B1AA0F66F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503D8-FC9D-268B-0D8C-15C53D24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17B5-B36A-4B35-884F-4DE18A302BD7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96B20-5744-53A4-024D-AF8EF8958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3194A-8EE3-8848-EB9E-BE58F150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D307-B69A-4232-BD76-1E1E6FB0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88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853B-74EE-86EC-4B95-6098B08C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237BF-AC17-C602-DA7B-A87EEF591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8831E-4237-6BBB-0F86-2C06DF72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17B5-B36A-4B35-884F-4DE18A302BD7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D0399-22A5-D86A-88F7-F9E34E00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7D848-5444-843B-6EDA-C355B8B1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D307-B69A-4232-BD76-1E1E6FB0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34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13089-02BB-47C6-713E-D42375BFB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63524-F975-76F1-C928-A784A67EC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1974D-A219-3236-80C7-50A924E5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17B5-B36A-4B35-884F-4DE18A302BD7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5450D-4FEC-F049-223F-82D0C280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4A8AC-45F6-BA5F-0A22-4ADBD740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D307-B69A-4232-BD76-1E1E6FB0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80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0035-4D8C-D0D8-0010-E7ABF941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2E3EB-E361-4ABE-5A71-8C780777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C4F61-37FE-F022-6A97-F5AC2E60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17B5-B36A-4B35-884F-4DE18A302BD7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384BB-05F3-22B4-BDC9-84D35FB6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0F98B-6A31-4D4F-0566-94BCB520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D307-B69A-4232-BD76-1E1E6FB0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07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B30D-8540-B5E4-291F-3F996FB0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4CDF7-7387-6E84-5AF6-3144EBE16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BC6F5-2D2C-B447-85E8-F5279475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17B5-B36A-4B35-884F-4DE18A302BD7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B894A-9D59-99E6-C021-049CD252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637B9-17C8-62C0-E8CE-E2F6EBE4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D307-B69A-4232-BD76-1E1E6FB0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8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C178-4D73-4CA8-090B-0B541A7F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DB87-8659-0DD4-6C91-9799E3D2A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3AB19-D5AC-67B4-CCEE-94B5F1DC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81AA8-4FD2-41E0-7B2D-02013C35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17B5-B36A-4B35-884F-4DE18A302BD7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A559D-D3EC-B803-48A1-D93E5639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A63AF-9715-F1A8-87DA-D9B885C6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D307-B69A-4232-BD76-1E1E6FB0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91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1DD4-EB30-8F00-A225-74CEDA34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F78D3-5ED8-B76F-EB94-887CA577F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85A01-40BE-415C-2A08-226E47C6A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D8B70-7C28-0CBB-0233-A587DE076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BA4C0-D65B-C7A5-2A14-36FBBEE64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F37D1-5142-304B-EEB5-FCF801E7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17B5-B36A-4B35-884F-4DE18A302BD7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725B2-7DDB-58F0-7548-0250232A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8197C-FD1D-1E6F-4675-5FA59343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D307-B69A-4232-BD76-1E1E6FB0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4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E153-40EF-DFC8-7563-328C1FE7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2675A-224B-1234-4F43-95990C7A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17B5-B36A-4B35-884F-4DE18A302BD7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9DE7A-38FD-F6E8-02AA-9B045F5E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68BA6-5B3D-010D-CC56-41F932D7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D307-B69A-4232-BD76-1E1E6FB0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53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0E2AB-B8B8-8EBA-4846-46275762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17B5-B36A-4B35-884F-4DE18A302BD7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A52CD-D2DB-0C5F-60A1-67A8177B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52052-05E0-667F-625D-0411F97A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D307-B69A-4232-BD76-1E1E6FB0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42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1BC9-1818-7FC7-940C-55B8B2B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0ADD1-5A78-2EFB-9E44-8CB7B960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AE660-188D-EDBA-22BF-0DBF17436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2468C-F358-ADEB-2738-04EF156D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17B5-B36A-4B35-884F-4DE18A302BD7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B8392-6A57-8116-090B-5DA8B4C0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A7461-C7BA-639C-4601-609056AC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D307-B69A-4232-BD76-1E1E6FB0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83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901E-4577-26DD-B3A2-FA486D7B1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2890B-1BF2-8D51-796B-E8E1EAB2E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067ED-A0E2-2EC1-E2E2-C6944FACE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C1F2B-E778-33DA-B218-BA8DE52C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17B5-B36A-4B35-884F-4DE18A302BD7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6BCAB-E0AA-AE44-BB5A-0BA66C5F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5891F-8DAE-CBD9-3756-81DF39B7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D307-B69A-4232-BD76-1E1E6FB0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86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E5A2F-6369-0C6A-4518-294B3722E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C56A9-3167-6E79-6385-483BD6952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4AFC-EE0F-F05D-6800-E71D5BD1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D17B5-B36A-4B35-884F-4DE18A302BD7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FD259-FCF0-139B-E9F9-0D214AF5D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D5F0-65F4-8338-5C6B-D95B3FE9B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BD307-B69A-4232-BD76-1E1E6FB08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99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94D332-DC22-A3D9-FA69-BE9D4C47499F}"/>
              </a:ext>
            </a:extLst>
          </p:cNvPr>
          <p:cNvSpPr txBox="1"/>
          <p:nvPr/>
        </p:nvSpPr>
        <p:spPr>
          <a:xfrm>
            <a:off x="2957160" y="1823318"/>
            <a:ext cx="627768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rgbClr val="AF070D"/>
                </a:solidFill>
                <a:latin typeface="Times New Roman" panose="02020603050405020304" pitchFamily="18" charset="0"/>
                <a:ea typeface="MingLiU_HKSCS-ExtB" panose="02020500000000000000" pitchFamily="18" charset="-120"/>
                <a:cs typeface="Times New Roman" panose="02020603050405020304" pitchFamily="18" charset="0"/>
              </a:rPr>
              <a:t>NETWORK DESIGN </a:t>
            </a:r>
            <a:br>
              <a:rPr lang="en-US" sz="5000" dirty="0">
                <a:solidFill>
                  <a:srgbClr val="AF070D"/>
                </a:solidFill>
                <a:latin typeface="Times New Roman" panose="02020603050405020304" pitchFamily="18" charset="0"/>
                <a:ea typeface="MingLiU_HKSCS-ExtB" panose="02020500000000000000" pitchFamily="18" charset="-120"/>
                <a:cs typeface="Times New Roman" panose="02020603050405020304" pitchFamily="18" charset="0"/>
              </a:rPr>
            </a:br>
            <a:r>
              <a:rPr lang="en-US" sz="5000" dirty="0">
                <a:solidFill>
                  <a:srgbClr val="AF070D"/>
                </a:solidFill>
                <a:latin typeface="Times New Roman" panose="02020603050405020304" pitchFamily="18" charset="0"/>
                <a:ea typeface="MingLiU_HKSCS-ExtB" panose="02020500000000000000" pitchFamily="18" charset="-120"/>
                <a:cs typeface="Times New Roman" panose="02020603050405020304" pitchFamily="18" charset="0"/>
              </a:rPr>
              <a:t>PROPOSAL</a:t>
            </a:r>
          </a:p>
          <a:p>
            <a:pPr algn="ctr"/>
            <a:r>
              <a:rPr lang="en-US" sz="5000" dirty="0">
                <a:solidFill>
                  <a:srgbClr val="AF070D"/>
                </a:solidFill>
                <a:latin typeface="Times New Roman" panose="02020603050405020304" pitchFamily="18" charset="0"/>
                <a:ea typeface="MingLiU_HKSCS-ExtB" panose="02020500000000000000" pitchFamily="18" charset="-120"/>
                <a:cs typeface="Times New Roman" panose="02020603050405020304" pitchFamily="18" charset="0"/>
              </a:rPr>
              <a:t>FOR AIRPORTS</a:t>
            </a:r>
            <a:endParaRPr lang="en-IN" sz="5000" dirty="0">
              <a:solidFill>
                <a:srgbClr val="AF07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0BD5A2-5844-54F6-ACC9-E4F08F8F0B9B}"/>
              </a:ext>
            </a:extLst>
          </p:cNvPr>
          <p:cNvSpPr txBox="1"/>
          <p:nvPr/>
        </p:nvSpPr>
        <p:spPr>
          <a:xfrm>
            <a:off x="2688528" y="4487158"/>
            <a:ext cx="68149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b="1" dirty="0">
                <a:solidFill>
                  <a:srgbClr val="0C17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COMMUNICATIONS PROJECT</a:t>
            </a:r>
          </a:p>
        </p:txBody>
      </p:sp>
    </p:spTree>
    <p:extLst>
      <p:ext uri="{BB962C8B-B14F-4D97-AF65-F5344CB8AC3E}">
        <p14:creationId xmlns:p14="http://schemas.microsoft.com/office/powerpoint/2010/main" val="4271801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D5BAB4-146E-4FDC-A196-9D620DE9A57A}"/>
              </a:ext>
            </a:extLst>
          </p:cNvPr>
          <p:cNvSpPr txBox="1"/>
          <p:nvPr/>
        </p:nvSpPr>
        <p:spPr>
          <a:xfrm>
            <a:off x="295245" y="414780"/>
            <a:ext cx="8094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F070D"/>
                </a:solidFill>
                <a:latin typeface="Times New Roman" panose="02020603050405020304" pitchFamily="18" charset="0"/>
                <a:ea typeface="MingLiU_HKSCS-ExtB" panose="02020500000000000000" pitchFamily="18" charset="-120"/>
                <a:cs typeface="Times New Roman" panose="02020603050405020304" pitchFamily="18" charset="0"/>
              </a:rPr>
              <a:t>N E T W O R  K  D E S I G N  P R O P O S A L</a:t>
            </a:r>
          </a:p>
          <a:p>
            <a:r>
              <a:rPr lang="en-US" sz="2000" dirty="0">
                <a:solidFill>
                  <a:srgbClr val="AF070D"/>
                </a:solidFill>
                <a:latin typeface="Times New Roman" panose="02020603050405020304" pitchFamily="18" charset="0"/>
                <a:ea typeface="MingLiU_HKSCS-ExtB" panose="02020500000000000000" pitchFamily="18" charset="-120"/>
                <a:cs typeface="Times New Roman" panose="02020603050405020304" pitchFamily="18" charset="0"/>
              </a:rPr>
              <a:t>F O R   A I R P O R T S</a:t>
            </a:r>
            <a:endParaRPr lang="en-IN" sz="2000" dirty="0">
              <a:solidFill>
                <a:srgbClr val="AF07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F8D1A-7765-4D0B-8B7A-599033CCAC28}"/>
              </a:ext>
            </a:extLst>
          </p:cNvPr>
          <p:cNvSpPr txBox="1"/>
          <p:nvPr/>
        </p:nvSpPr>
        <p:spPr>
          <a:xfrm>
            <a:off x="295245" y="1122666"/>
            <a:ext cx="57943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solidFill>
                  <a:srgbClr val="0C17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VLAN?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05ED8-8795-418D-BCD1-4A1C0F3C9058}"/>
              </a:ext>
            </a:extLst>
          </p:cNvPr>
          <p:cNvSpPr txBox="1"/>
          <p:nvPr/>
        </p:nvSpPr>
        <p:spPr>
          <a:xfrm>
            <a:off x="9096867" y="6080288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18CSS202J</a:t>
            </a:r>
          </a:p>
          <a:p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Communications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8A748-2692-3464-F855-EC7DF771ED98}"/>
              </a:ext>
            </a:extLst>
          </p:cNvPr>
          <p:cNvSpPr txBox="1"/>
          <p:nvPr/>
        </p:nvSpPr>
        <p:spPr>
          <a:xfrm>
            <a:off x="295245" y="2307606"/>
            <a:ext cx="1086609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Virtual LAN can prioritize data, separate private and public networks, or secure specific devices.</a:t>
            </a: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Administrators can keep data from merging over into the voice traffic lane.</a:t>
            </a: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Prioritizing using VLANs helps maintain the quality of service users expect.</a:t>
            </a: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common use of VLANs is separating private and public networks.</a:t>
            </a:r>
          </a:p>
        </p:txBody>
      </p:sp>
    </p:spTree>
    <p:extLst>
      <p:ext uri="{BB962C8B-B14F-4D97-AF65-F5344CB8AC3E}">
        <p14:creationId xmlns:p14="http://schemas.microsoft.com/office/powerpoint/2010/main" val="922102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D5BAB4-146E-4FDC-A196-9D620DE9A57A}"/>
              </a:ext>
            </a:extLst>
          </p:cNvPr>
          <p:cNvSpPr txBox="1"/>
          <p:nvPr/>
        </p:nvSpPr>
        <p:spPr>
          <a:xfrm>
            <a:off x="295245" y="414780"/>
            <a:ext cx="8094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F070D"/>
                </a:solidFill>
                <a:latin typeface="Times New Roman" panose="02020603050405020304" pitchFamily="18" charset="0"/>
                <a:ea typeface="MingLiU_HKSCS-ExtB" panose="02020500000000000000" pitchFamily="18" charset="-120"/>
                <a:cs typeface="Times New Roman" panose="02020603050405020304" pitchFamily="18" charset="0"/>
              </a:rPr>
              <a:t>N E T W O R  K  D E S I G N  P R O P O S A L</a:t>
            </a:r>
          </a:p>
          <a:p>
            <a:r>
              <a:rPr lang="en-US" sz="2000" dirty="0">
                <a:solidFill>
                  <a:srgbClr val="AF070D"/>
                </a:solidFill>
                <a:latin typeface="Times New Roman" panose="02020603050405020304" pitchFamily="18" charset="0"/>
                <a:ea typeface="MingLiU_HKSCS-ExtB" panose="02020500000000000000" pitchFamily="18" charset="-120"/>
                <a:cs typeface="Times New Roman" panose="02020603050405020304" pitchFamily="18" charset="0"/>
              </a:rPr>
              <a:t>F O R   A I R P O R T S</a:t>
            </a:r>
            <a:endParaRPr lang="en-IN" sz="2000" dirty="0">
              <a:solidFill>
                <a:srgbClr val="AF07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F8D1A-7765-4D0B-8B7A-599033CCAC28}"/>
              </a:ext>
            </a:extLst>
          </p:cNvPr>
          <p:cNvSpPr txBox="1"/>
          <p:nvPr/>
        </p:nvSpPr>
        <p:spPr>
          <a:xfrm>
            <a:off x="295245" y="1122666"/>
            <a:ext cx="57943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solidFill>
                  <a:srgbClr val="0C17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VLAN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05ED8-8795-418D-BCD1-4A1C0F3C9058}"/>
              </a:ext>
            </a:extLst>
          </p:cNvPr>
          <p:cNvSpPr txBox="1"/>
          <p:nvPr/>
        </p:nvSpPr>
        <p:spPr>
          <a:xfrm>
            <a:off x="9096867" y="6080288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18CSS202J</a:t>
            </a:r>
          </a:p>
          <a:p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Communications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ABBCFC-19D4-7393-21C2-AB63D684802F}"/>
              </a:ext>
            </a:extLst>
          </p:cNvPr>
          <p:cNvSpPr txBox="1"/>
          <p:nvPr/>
        </p:nvSpPr>
        <p:spPr>
          <a:xfrm>
            <a:off x="295245" y="2307606"/>
            <a:ext cx="1086609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with network efficiency by reducing extraneous traffic.</a:t>
            </a: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security by creating a virtual boundary around that business unit.</a:t>
            </a: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bandwidth performance by limiting node-to-node and broadcast traffic.</a:t>
            </a: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workplace disruption, as there is no need to physically match up ports and switches on a network.</a:t>
            </a:r>
          </a:p>
        </p:txBody>
      </p:sp>
    </p:spTree>
    <p:extLst>
      <p:ext uri="{BB962C8B-B14F-4D97-AF65-F5344CB8AC3E}">
        <p14:creationId xmlns:p14="http://schemas.microsoft.com/office/powerpoint/2010/main" val="437251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D5BAB4-146E-4FDC-A196-9D620DE9A57A}"/>
              </a:ext>
            </a:extLst>
          </p:cNvPr>
          <p:cNvSpPr txBox="1"/>
          <p:nvPr/>
        </p:nvSpPr>
        <p:spPr>
          <a:xfrm>
            <a:off x="295245" y="414780"/>
            <a:ext cx="8094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F070D"/>
                </a:solidFill>
                <a:latin typeface="Times New Roman" panose="02020603050405020304" pitchFamily="18" charset="0"/>
                <a:ea typeface="MingLiU_HKSCS-ExtB" panose="02020500000000000000" pitchFamily="18" charset="-120"/>
                <a:cs typeface="Times New Roman" panose="02020603050405020304" pitchFamily="18" charset="0"/>
              </a:rPr>
              <a:t>N E T W O R  K  D E S I G N  P R O P O S A L</a:t>
            </a:r>
          </a:p>
          <a:p>
            <a:r>
              <a:rPr lang="en-US" sz="2000" dirty="0">
                <a:solidFill>
                  <a:srgbClr val="AF070D"/>
                </a:solidFill>
                <a:latin typeface="Times New Roman" panose="02020603050405020304" pitchFamily="18" charset="0"/>
                <a:ea typeface="MingLiU_HKSCS-ExtB" panose="02020500000000000000" pitchFamily="18" charset="-120"/>
                <a:cs typeface="Times New Roman" panose="02020603050405020304" pitchFamily="18" charset="0"/>
              </a:rPr>
              <a:t>F O R   A I R P O R T S</a:t>
            </a:r>
            <a:endParaRPr lang="en-IN" sz="2000" dirty="0">
              <a:solidFill>
                <a:srgbClr val="AF07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F8D1A-7765-4D0B-8B7A-599033CCAC28}"/>
              </a:ext>
            </a:extLst>
          </p:cNvPr>
          <p:cNvSpPr txBox="1"/>
          <p:nvPr/>
        </p:nvSpPr>
        <p:spPr>
          <a:xfrm>
            <a:off x="295245" y="1122666"/>
            <a:ext cx="702938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solidFill>
                  <a:srgbClr val="0C17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05ED8-8795-418D-BCD1-4A1C0F3C9058}"/>
              </a:ext>
            </a:extLst>
          </p:cNvPr>
          <p:cNvSpPr txBox="1"/>
          <p:nvPr/>
        </p:nvSpPr>
        <p:spPr>
          <a:xfrm>
            <a:off x="9096867" y="6080288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18CSS202J</a:t>
            </a:r>
          </a:p>
          <a:p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Communications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ECFF9-610B-7E45-380E-DA03079FE401}"/>
              </a:ext>
            </a:extLst>
          </p:cNvPr>
          <p:cNvSpPr txBox="1"/>
          <p:nvPr/>
        </p:nvSpPr>
        <p:spPr>
          <a:xfrm>
            <a:off x="295245" y="1949682"/>
            <a:ext cx="1086609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 (Dynamic Host Configuration Protocol) servers established for each switch to provide IP address automatically.</a:t>
            </a: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firewall introduced such that security level for accessing the router and other components is hard.</a:t>
            </a: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Airport authorities are given access to all other devices that are connected in the design.</a:t>
            </a: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users are denied of accessing other users or servers; only internet is provided.</a:t>
            </a: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management can access guest users but not airport authorities.</a:t>
            </a:r>
          </a:p>
        </p:txBody>
      </p:sp>
    </p:spTree>
    <p:extLst>
      <p:ext uri="{BB962C8B-B14F-4D97-AF65-F5344CB8AC3E}">
        <p14:creationId xmlns:p14="http://schemas.microsoft.com/office/powerpoint/2010/main" val="2002451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D5BAB4-146E-4FDC-A196-9D620DE9A57A}"/>
              </a:ext>
            </a:extLst>
          </p:cNvPr>
          <p:cNvSpPr txBox="1"/>
          <p:nvPr/>
        </p:nvSpPr>
        <p:spPr>
          <a:xfrm>
            <a:off x="295245" y="414780"/>
            <a:ext cx="8094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F070D"/>
                </a:solidFill>
                <a:latin typeface="Times New Roman" panose="02020603050405020304" pitchFamily="18" charset="0"/>
                <a:ea typeface="MingLiU_HKSCS-ExtB" panose="02020500000000000000" pitchFamily="18" charset="-120"/>
                <a:cs typeface="Times New Roman" panose="02020603050405020304" pitchFamily="18" charset="0"/>
              </a:rPr>
              <a:t>N E T W O R  K  D E S I G N  P R O P O S A L</a:t>
            </a:r>
          </a:p>
          <a:p>
            <a:r>
              <a:rPr lang="en-US" sz="2000" dirty="0">
                <a:solidFill>
                  <a:srgbClr val="AF070D"/>
                </a:solidFill>
                <a:latin typeface="Times New Roman" panose="02020603050405020304" pitchFamily="18" charset="0"/>
                <a:ea typeface="MingLiU_HKSCS-ExtB" panose="02020500000000000000" pitchFamily="18" charset="-120"/>
                <a:cs typeface="Times New Roman" panose="02020603050405020304" pitchFamily="18" charset="0"/>
              </a:rPr>
              <a:t>F O R   A I R P O R T S</a:t>
            </a:r>
            <a:endParaRPr lang="en-IN" sz="2000" dirty="0">
              <a:solidFill>
                <a:srgbClr val="AF07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F8D1A-7765-4D0B-8B7A-599033CCAC28}"/>
              </a:ext>
            </a:extLst>
          </p:cNvPr>
          <p:cNvSpPr txBox="1"/>
          <p:nvPr/>
        </p:nvSpPr>
        <p:spPr>
          <a:xfrm>
            <a:off x="295245" y="1122666"/>
            <a:ext cx="57943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solidFill>
                  <a:srgbClr val="0C17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TOPOLOGY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05ED8-8795-418D-BCD1-4A1C0F3C9058}"/>
              </a:ext>
            </a:extLst>
          </p:cNvPr>
          <p:cNvSpPr txBox="1"/>
          <p:nvPr/>
        </p:nvSpPr>
        <p:spPr>
          <a:xfrm>
            <a:off x="9096867" y="6080288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18CSS202J</a:t>
            </a:r>
          </a:p>
          <a:p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Communications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8DC39-1B6E-1FCC-A2E7-2FE5FCAEC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685" y="1731693"/>
            <a:ext cx="8722629" cy="4197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759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D5BAB4-146E-4FDC-A196-9D620DE9A57A}"/>
              </a:ext>
            </a:extLst>
          </p:cNvPr>
          <p:cNvSpPr txBox="1"/>
          <p:nvPr/>
        </p:nvSpPr>
        <p:spPr>
          <a:xfrm>
            <a:off x="295245" y="414780"/>
            <a:ext cx="8094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F070D"/>
                </a:solidFill>
                <a:latin typeface="Times New Roman" panose="02020603050405020304" pitchFamily="18" charset="0"/>
                <a:ea typeface="MingLiU_HKSCS-ExtB" panose="02020500000000000000" pitchFamily="18" charset="-120"/>
                <a:cs typeface="Times New Roman" panose="02020603050405020304" pitchFamily="18" charset="0"/>
              </a:rPr>
              <a:t>N E T W O R  K  D E S I G N  P R O P O S A L</a:t>
            </a:r>
          </a:p>
          <a:p>
            <a:r>
              <a:rPr lang="en-US" sz="2000" dirty="0">
                <a:solidFill>
                  <a:srgbClr val="AF070D"/>
                </a:solidFill>
                <a:latin typeface="Times New Roman" panose="02020603050405020304" pitchFamily="18" charset="0"/>
                <a:ea typeface="MingLiU_HKSCS-ExtB" panose="02020500000000000000" pitchFamily="18" charset="-120"/>
                <a:cs typeface="Times New Roman" panose="02020603050405020304" pitchFamily="18" charset="0"/>
              </a:rPr>
              <a:t>F O R   A I R P O R T S</a:t>
            </a:r>
            <a:endParaRPr lang="en-IN" sz="2000" dirty="0">
              <a:solidFill>
                <a:srgbClr val="AF07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F8D1A-7765-4D0B-8B7A-599033CCAC28}"/>
              </a:ext>
            </a:extLst>
          </p:cNvPr>
          <p:cNvSpPr txBox="1"/>
          <p:nvPr/>
        </p:nvSpPr>
        <p:spPr>
          <a:xfrm>
            <a:off x="295245" y="1122666"/>
            <a:ext cx="57943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solidFill>
                  <a:srgbClr val="0C17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05ED8-8795-418D-BCD1-4A1C0F3C9058}"/>
              </a:ext>
            </a:extLst>
          </p:cNvPr>
          <p:cNvSpPr txBox="1"/>
          <p:nvPr/>
        </p:nvSpPr>
        <p:spPr>
          <a:xfrm>
            <a:off x="9096867" y="6080288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18CSS202J</a:t>
            </a:r>
          </a:p>
          <a:p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Communications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5C494-E7A5-E430-048B-7C90FDC35DEA}"/>
              </a:ext>
            </a:extLst>
          </p:cNvPr>
          <p:cNvSpPr txBox="1"/>
          <p:nvPr/>
        </p:nvSpPr>
        <p:spPr>
          <a:xfrm>
            <a:off x="295245" y="1949682"/>
            <a:ext cx="108660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connections to the airport authority of 20 users; the flight service providers of 40 users and the maximum numbers of guests are estimated to be 100.</a:t>
            </a: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 server is assigning dynamic IP addresses to users on the network.</a:t>
            </a: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DHCP server service is on IP is provided automatically.</a:t>
            </a: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 protection for the design so no unauthorized connections are made within or outside of the confined switches.</a:t>
            </a:r>
          </a:p>
        </p:txBody>
      </p:sp>
    </p:spTree>
    <p:extLst>
      <p:ext uri="{BB962C8B-B14F-4D97-AF65-F5344CB8AC3E}">
        <p14:creationId xmlns:p14="http://schemas.microsoft.com/office/powerpoint/2010/main" val="1127564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D5BAB4-146E-4FDC-A196-9D620DE9A57A}"/>
              </a:ext>
            </a:extLst>
          </p:cNvPr>
          <p:cNvSpPr txBox="1"/>
          <p:nvPr/>
        </p:nvSpPr>
        <p:spPr>
          <a:xfrm>
            <a:off x="295245" y="414780"/>
            <a:ext cx="8094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F070D"/>
                </a:solidFill>
                <a:latin typeface="Times New Roman" panose="02020603050405020304" pitchFamily="18" charset="0"/>
                <a:ea typeface="MingLiU_HKSCS-ExtB" panose="02020500000000000000" pitchFamily="18" charset="-120"/>
                <a:cs typeface="Times New Roman" panose="02020603050405020304" pitchFamily="18" charset="0"/>
              </a:rPr>
              <a:t>N E T W O R  K  D E S I G N  P R O P O S A L</a:t>
            </a:r>
          </a:p>
          <a:p>
            <a:r>
              <a:rPr lang="en-US" sz="2000" dirty="0">
                <a:solidFill>
                  <a:srgbClr val="AF070D"/>
                </a:solidFill>
                <a:latin typeface="Times New Roman" panose="02020603050405020304" pitchFamily="18" charset="0"/>
                <a:ea typeface="MingLiU_HKSCS-ExtB" panose="02020500000000000000" pitchFamily="18" charset="-120"/>
                <a:cs typeface="Times New Roman" panose="02020603050405020304" pitchFamily="18" charset="0"/>
              </a:rPr>
              <a:t>F O R   A I R P O R T S</a:t>
            </a:r>
            <a:endParaRPr lang="en-IN" sz="2000" dirty="0">
              <a:solidFill>
                <a:srgbClr val="AF07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F8D1A-7765-4D0B-8B7A-599033CCAC28}"/>
              </a:ext>
            </a:extLst>
          </p:cNvPr>
          <p:cNvSpPr txBox="1"/>
          <p:nvPr/>
        </p:nvSpPr>
        <p:spPr>
          <a:xfrm>
            <a:off x="295245" y="1122666"/>
            <a:ext cx="57943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solidFill>
                  <a:srgbClr val="0C17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05ED8-8795-418D-BCD1-4A1C0F3C9058}"/>
              </a:ext>
            </a:extLst>
          </p:cNvPr>
          <p:cNvSpPr txBox="1"/>
          <p:nvPr/>
        </p:nvSpPr>
        <p:spPr>
          <a:xfrm>
            <a:off x="9096867" y="6080288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18CSS202J</a:t>
            </a:r>
          </a:p>
          <a:p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Communications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47458B-DF13-8347-7234-707739D61BCF}"/>
              </a:ext>
            </a:extLst>
          </p:cNvPr>
          <p:cNvSpPr txBox="1"/>
          <p:nvPr/>
        </p:nvSpPr>
        <p:spPr>
          <a:xfrm>
            <a:off x="295245" y="1830552"/>
            <a:ext cx="1086609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report, we present the design and deployment of a secure network for airport. </a:t>
            </a: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configured VLAN’s, access and trunk ports and routing protocol and DHCP on switches and provide screenshots and test connectivity in depth. </a:t>
            </a: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will provide enhanced security, stability and high speed internet to the users at any part.</a:t>
            </a: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 of these techniques, the airport’s network is ready to provide a secure environment with a high quality of service and safety for the airport’s system and passengers.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2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D5BAB4-146E-4FDC-A196-9D620DE9A57A}"/>
              </a:ext>
            </a:extLst>
          </p:cNvPr>
          <p:cNvSpPr txBox="1"/>
          <p:nvPr/>
        </p:nvSpPr>
        <p:spPr>
          <a:xfrm>
            <a:off x="295245" y="414780"/>
            <a:ext cx="8094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F070D"/>
                </a:solidFill>
                <a:latin typeface="Times New Roman" panose="02020603050405020304" pitchFamily="18" charset="0"/>
                <a:ea typeface="MingLiU_HKSCS-ExtB" panose="02020500000000000000" pitchFamily="18" charset="-120"/>
                <a:cs typeface="Times New Roman" panose="02020603050405020304" pitchFamily="18" charset="0"/>
              </a:rPr>
              <a:t>N E T W O R  K  D E S I G N  P R O P O S A L</a:t>
            </a:r>
          </a:p>
          <a:p>
            <a:r>
              <a:rPr lang="en-US" sz="2000" dirty="0">
                <a:solidFill>
                  <a:srgbClr val="AF070D"/>
                </a:solidFill>
                <a:latin typeface="Times New Roman" panose="02020603050405020304" pitchFamily="18" charset="0"/>
                <a:ea typeface="MingLiU_HKSCS-ExtB" panose="02020500000000000000" pitchFamily="18" charset="-120"/>
                <a:cs typeface="Times New Roman" panose="02020603050405020304" pitchFamily="18" charset="0"/>
              </a:rPr>
              <a:t>F O R   A I R P O R T S</a:t>
            </a:r>
            <a:endParaRPr lang="en-IN" sz="2000" dirty="0">
              <a:solidFill>
                <a:srgbClr val="AF07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F8D1A-7765-4D0B-8B7A-599033CCAC28}"/>
              </a:ext>
            </a:extLst>
          </p:cNvPr>
          <p:cNvSpPr txBox="1"/>
          <p:nvPr/>
        </p:nvSpPr>
        <p:spPr>
          <a:xfrm>
            <a:off x="295245" y="1122666"/>
            <a:ext cx="57943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solidFill>
                  <a:srgbClr val="0C17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05ED8-8795-418D-BCD1-4A1C0F3C9058}"/>
              </a:ext>
            </a:extLst>
          </p:cNvPr>
          <p:cNvSpPr txBox="1"/>
          <p:nvPr/>
        </p:nvSpPr>
        <p:spPr>
          <a:xfrm>
            <a:off x="9096867" y="6080288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18CSS202J</a:t>
            </a:r>
          </a:p>
          <a:p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Communications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C38C40-E528-0353-BD41-1571B3416124}"/>
              </a:ext>
            </a:extLst>
          </p:cNvPr>
          <p:cNvSpPr txBox="1"/>
          <p:nvPr/>
        </p:nvSpPr>
        <p:spPr>
          <a:xfrm>
            <a:off x="4174639" y="1592025"/>
            <a:ext cx="35787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E A M   M E M B E R 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5CD4F-FD71-059D-821F-9635C1F06445}"/>
              </a:ext>
            </a:extLst>
          </p:cNvPr>
          <p:cNvSpPr txBox="1"/>
          <p:nvPr/>
        </p:nvSpPr>
        <p:spPr>
          <a:xfrm>
            <a:off x="2355873" y="2307606"/>
            <a:ext cx="28911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Waseem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DE97C2-EE18-357C-4607-41932F65DB71}"/>
              </a:ext>
            </a:extLst>
          </p:cNvPr>
          <p:cNvSpPr txBox="1"/>
          <p:nvPr/>
        </p:nvSpPr>
        <p:spPr>
          <a:xfrm>
            <a:off x="6954311" y="2299911"/>
            <a:ext cx="27006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RA2011003010905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61618-4097-92DF-BF57-191AACDAC332}"/>
              </a:ext>
            </a:extLst>
          </p:cNvPr>
          <p:cNvSpPr txBox="1"/>
          <p:nvPr/>
        </p:nvSpPr>
        <p:spPr>
          <a:xfrm>
            <a:off x="2355873" y="3011644"/>
            <a:ext cx="22018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Aadit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Bhargava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A479D7-0E9C-D7BC-18B1-31984816B1F4}"/>
              </a:ext>
            </a:extLst>
          </p:cNvPr>
          <p:cNvSpPr txBox="1"/>
          <p:nvPr/>
        </p:nvSpPr>
        <p:spPr>
          <a:xfrm>
            <a:off x="6954311" y="3003949"/>
            <a:ext cx="27006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RA2011003010920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145ED0-FB78-7925-5448-83FE6D0E7E9B}"/>
              </a:ext>
            </a:extLst>
          </p:cNvPr>
          <p:cNvSpPr txBox="1"/>
          <p:nvPr/>
        </p:nvSpPr>
        <p:spPr>
          <a:xfrm>
            <a:off x="2355873" y="3723378"/>
            <a:ext cx="25362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Sayan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Bag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B9B87B-61D0-E1F6-A31B-752FC1694ADA}"/>
              </a:ext>
            </a:extLst>
          </p:cNvPr>
          <p:cNvSpPr txBox="1"/>
          <p:nvPr/>
        </p:nvSpPr>
        <p:spPr>
          <a:xfrm>
            <a:off x="6954311" y="3715683"/>
            <a:ext cx="27006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RA2011003010951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B230F8-2682-D01B-7495-7FEBEAD7E8DE}"/>
              </a:ext>
            </a:extLst>
          </p:cNvPr>
          <p:cNvSpPr txBox="1"/>
          <p:nvPr/>
        </p:nvSpPr>
        <p:spPr>
          <a:xfrm>
            <a:off x="2355873" y="4433684"/>
            <a:ext cx="18325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Anant Goyal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FB154-696E-17F9-F7BB-A93F60A3D86F}"/>
              </a:ext>
            </a:extLst>
          </p:cNvPr>
          <p:cNvSpPr txBox="1"/>
          <p:nvPr/>
        </p:nvSpPr>
        <p:spPr>
          <a:xfrm>
            <a:off x="6954311" y="4425989"/>
            <a:ext cx="27006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RA2011003010959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B4C70A-1B42-8105-A11B-C87484149CE6}"/>
              </a:ext>
            </a:extLst>
          </p:cNvPr>
          <p:cNvSpPr txBox="1"/>
          <p:nvPr/>
        </p:nvSpPr>
        <p:spPr>
          <a:xfrm>
            <a:off x="2355873" y="5139150"/>
            <a:ext cx="34964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Vibhor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Dewangan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7CAE4-645D-9DE0-6607-5366F1052733}"/>
              </a:ext>
            </a:extLst>
          </p:cNvPr>
          <p:cNvSpPr txBox="1"/>
          <p:nvPr/>
        </p:nvSpPr>
        <p:spPr>
          <a:xfrm>
            <a:off x="6954311" y="5131455"/>
            <a:ext cx="27006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RA2011003010969</a:t>
            </a:r>
          </a:p>
        </p:txBody>
      </p:sp>
    </p:spTree>
    <p:extLst>
      <p:ext uri="{BB962C8B-B14F-4D97-AF65-F5344CB8AC3E}">
        <p14:creationId xmlns:p14="http://schemas.microsoft.com/office/powerpoint/2010/main" val="318227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D5BAB4-146E-4FDC-A196-9D620DE9A57A}"/>
              </a:ext>
            </a:extLst>
          </p:cNvPr>
          <p:cNvSpPr txBox="1"/>
          <p:nvPr/>
        </p:nvSpPr>
        <p:spPr>
          <a:xfrm>
            <a:off x="295245" y="414780"/>
            <a:ext cx="8094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F070D"/>
                </a:solidFill>
                <a:latin typeface="Times New Roman" panose="02020603050405020304" pitchFamily="18" charset="0"/>
                <a:ea typeface="MingLiU_HKSCS-ExtB" panose="02020500000000000000" pitchFamily="18" charset="-120"/>
                <a:cs typeface="Times New Roman" panose="02020603050405020304" pitchFamily="18" charset="0"/>
              </a:rPr>
              <a:t>N E T W O R  K  D E S I G N  P R O P O S A L</a:t>
            </a:r>
          </a:p>
          <a:p>
            <a:r>
              <a:rPr lang="en-US" sz="2000" dirty="0">
                <a:solidFill>
                  <a:srgbClr val="AF070D"/>
                </a:solidFill>
                <a:latin typeface="Times New Roman" panose="02020603050405020304" pitchFamily="18" charset="0"/>
                <a:ea typeface="MingLiU_HKSCS-ExtB" panose="02020500000000000000" pitchFamily="18" charset="-120"/>
                <a:cs typeface="Times New Roman" panose="02020603050405020304" pitchFamily="18" charset="0"/>
              </a:rPr>
              <a:t>F O R   A I R P O R T S</a:t>
            </a:r>
            <a:endParaRPr lang="en-IN" sz="2000" dirty="0">
              <a:solidFill>
                <a:srgbClr val="AF07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F8D1A-7765-4D0B-8B7A-599033CCAC28}"/>
              </a:ext>
            </a:extLst>
          </p:cNvPr>
          <p:cNvSpPr txBox="1"/>
          <p:nvPr/>
        </p:nvSpPr>
        <p:spPr>
          <a:xfrm>
            <a:off x="295245" y="1122666"/>
            <a:ext cx="57943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solidFill>
                  <a:srgbClr val="0C17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05ED8-8795-418D-BCD1-4A1C0F3C9058}"/>
              </a:ext>
            </a:extLst>
          </p:cNvPr>
          <p:cNvSpPr txBox="1"/>
          <p:nvPr/>
        </p:nvSpPr>
        <p:spPr>
          <a:xfrm>
            <a:off x="9096867" y="6080288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18CSS202J</a:t>
            </a:r>
          </a:p>
          <a:p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Communications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F5AE2F-4701-B193-FDE9-0280FC5A74BA}"/>
              </a:ext>
            </a:extLst>
          </p:cNvPr>
          <p:cNvSpPr txBox="1"/>
          <p:nvPr/>
        </p:nvSpPr>
        <p:spPr>
          <a:xfrm>
            <a:off x="295245" y="2307606"/>
            <a:ext cx="8981387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calls for the design and implementation of a secure network for a modern airport in which we maintain the security ,quality and safety of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Airports are sensitive areas we need a proper design to prevent any unauthorized access from any users. This project helps us build a design that deny access.</a:t>
            </a:r>
          </a:p>
        </p:txBody>
      </p:sp>
    </p:spTree>
    <p:extLst>
      <p:ext uri="{BB962C8B-B14F-4D97-AF65-F5344CB8AC3E}">
        <p14:creationId xmlns:p14="http://schemas.microsoft.com/office/powerpoint/2010/main" val="389682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D5BAB4-146E-4FDC-A196-9D620DE9A57A}"/>
              </a:ext>
            </a:extLst>
          </p:cNvPr>
          <p:cNvSpPr txBox="1"/>
          <p:nvPr/>
        </p:nvSpPr>
        <p:spPr>
          <a:xfrm>
            <a:off x="295245" y="414780"/>
            <a:ext cx="8094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F070D"/>
                </a:solidFill>
                <a:latin typeface="Times New Roman" panose="02020603050405020304" pitchFamily="18" charset="0"/>
                <a:ea typeface="MingLiU_HKSCS-ExtB" panose="02020500000000000000" pitchFamily="18" charset="-120"/>
                <a:cs typeface="Times New Roman" panose="02020603050405020304" pitchFamily="18" charset="0"/>
              </a:rPr>
              <a:t>N E T W O R  K  D E S I G N  P R O P O S A L</a:t>
            </a:r>
          </a:p>
          <a:p>
            <a:r>
              <a:rPr lang="en-US" sz="2000" dirty="0">
                <a:solidFill>
                  <a:srgbClr val="AF070D"/>
                </a:solidFill>
                <a:latin typeface="Times New Roman" panose="02020603050405020304" pitchFamily="18" charset="0"/>
                <a:ea typeface="MingLiU_HKSCS-ExtB" panose="02020500000000000000" pitchFamily="18" charset="-120"/>
                <a:cs typeface="Times New Roman" panose="02020603050405020304" pitchFamily="18" charset="0"/>
              </a:rPr>
              <a:t>F O R   A I R P O R T S</a:t>
            </a:r>
            <a:endParaRPr lang="en-IN" sz="2000" dirty="0">
              <a:solidFill>
                <a:srgbClr val="AF07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F8D1A-7765-4D0B-8B7A-599033CCAC28}"/>
              </a:ext>
            </a:extLst>
          </p:cNvPr>
          <p:cNvSpPr txBox="1"/>
          <p:nvPr/>
        </p:nvSpPr>
        <p:spPr>
          <a:xfrm>
            <a:off x="295245" y="1122666"/>
            <a:ext cx="57943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solidFill>
                  <a:srgbClr val="0C17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05ED8-8795-418D-BCD1-4A1C0F3C9058}"/>
              </a:ext>
            </a:extLst>
          </p:cNvPr>
          <p:cNvSpPr txBox="1"/>
          <p:nvPr/>
        </p:nvSpPr>
        <p:spPr>
          <a:xfrm>
            <a:off x="9096867" y="6080288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18CSS202J</a:t>
            </a:r>
          </a:p>
          <a:p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Communications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56AA9-9770-1B38-2AA0-E9490025AFB0}"/>
              </a:ext>
            </a:extLst>
          </p:cNvPr>
          <p:cNvSpPr txBox="1"/>
          <p:nvPr/>
        </p:nvSpPr>
        <p:spPr>
          <a:xfrm>
            <a:off x="295245" y="1818288"/>
            <a:ext cx="8981387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uild a highly durable network used in large airports and used by large numbers of users per year.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build a high throughput network.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provide a high security level for the airport’s network.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provide a high quality of service for the airport’s network. 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prevent accidental damage to the network's private data, 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its users, or their devices.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maintain the users’ details in a secure way.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support the FMS (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anagement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ystem).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41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D5BAB4-146E-4FDC-A196-9D620DE9A57A}"/>
              </a:ext>
            </a:extLst>
          </p:cNvPr>
          <p:cNvSpPr txBox="1"/>
          <p:nvPr/>
        </p:nvSpPr>
        <p:spPr>
          <a:xfrm>
            <a:off x="295245" y="414780"/>
            <a:ext cx="8094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F070D"/>
                </a:solidFill>
                <a:latin typeface="Times New Roman" panose="02020603050405020304" pitchFamily="18" charset="0"/>
                <a:ea typeface="MingLiU_HKSCS-ExtB" panose="02020500000000000000" pitchFamily="18" charset="-120"/>
                <a:cs typeface="Times New Roman" panose="02020603050405020304" pitchFamily="18" charset="0"/>
              </a:rPr>
              <a:t>N E T W O R  K  D E S I G N  P R O P O S A L</a:t>
            </a:r>
          </a:p>
          <a:p>
            <a:r>
              <a:rPr lang="en-US" sz="2000" dirty="0">
                <a:solidFill>
                  <a:srgbClr val="AF070D"/>
                </a:solidFill>
                <a:latin typeface="Times New Roman" panose="02020603050405020304" pitchFamily="18" charset="0"/>
                <a:ea typeface="MingLiU_HKSCS-ExtB" panose="02020500000000000000" pitchFamily="18" charset="-120"/>
                <a:cs typeface="Times New Roman" panose="02020603050405020304" pitchFamily="18" charset="0"/>
              </a:rPr>
              <a:t>F O R   A I R P O R T S</a:t>
            </a:r>
            <a:endParaRPr lang="en-IN" sz="2000" dirty="0">
              <a:solidFill>
                <a:srgbClr val="AF07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F8D1A-7765-4D0B-8B7A-599033CCAC28}"/>
              </a:ext>
            </a:extLst>
          </p:cNvPr>
          <p:cNvSpPr txBox="1"/>
          <p:nvPr/>
        </p:nvSpPr>
        <p:spPr>
          <a:xfrm>
            <a:off x="295245" y="1122666"/>
            <a:ext cx="57943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solidFill>
                  <a:srgbClr val="0C17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05ED8-8795-418D-BCD1-4A1C0F3C9058}"/>
              </a:ext>
            </a:extLst>
          </p:cNvPr>
          <p:cNvSpPr txBox="1"/>
          <p:nvPr/>
        </p:nvSpPr>
        <p:spPr>
          <a:xfrm>
            <a:off x="9096867" y="6080288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18CSS202J</a:t>
            </a:r>
          </a:p>
          <a:p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Communications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44FE2-52AA-9409-06BC-A97D23616F8B}"/>
              </a:ext>
            </a:extLst>
          </p:cNvPr>
          <p:cNvSpPr txBox="1"/>
          <p:nvPr/>
        </p:nvSpPr>
        <p:spPr>
          <a:xfrm>
            <a:off x="295245" y="2036311"/>
            <a:ext cx="8981387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Airports are the sensitive places around the world.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Security plays a major role on computer network, especially in where high quality of services are required.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technology takes edge over the primitive ones where lot of energy, resources and time were wasted.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84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D5BAB4-146E-4FDC-A196-9D620DE9A57A}"/>
              </a:ext>
            </a:extLst>
          </p:cNvPr>
          <p:cNvSpPr txBox="1"/>
          <p:nvPr/>
        </p:nvSpPr>
        <p:spPr>
          <a:xfrm>
            <a:off x="295245" y="414780"/>
            <a:ext cx="8094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F070D"/>
                </a:solidFill>
                <a:latin typeface="Times New Roman" panose="02020603050405020304" pitchFamily="18" charset="0"/>
                <a:ea typeface="MingLiU_HKSCS-ExtB" panose="02020500000000000000" pitchFamily="18" charset="-120"/>
                <a:cs typeface="Times New Roman" panose="02020603050405020304" pitchFamily="18" charset="0"/>
              </a:rPr>
              <a:t>N E T W O R  K  D E S I G N  P R O P O S A L</a:t>
            </a:r>
          </a:p>
          <a:p>
            <a:r>
              <a:rPr lang="en-US" sz="2000" dirty="0">
                <a:solidFill>
                  <a:srgbClr val="AF070D"/>
                </a:solidFill>
                <a:latin typeface="Times New Roman" panose="02020603050405020304" pitchFamily="18" charset="0"/>
                <a:ea typeface="MingLiU_HKSCS-ExtB" panose="02020500000000000000" pitchFamily="18" charset="-120"/>
                <a:cs typeface="Times New Roman" panose="02020603050405020304" pitchFamily="18" charset="0"/>
              </a:rPr>
              <a:t>F O R   A I R P O R T S</a:t>
            </a:r>
            <a:endParaRPr lang="en-IN" sz="2000" dirty="0">
              <a:solidFill>
                <a:srgbClr val="AF07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F8D1A-7765-4D0B-8B7A-599033CCAC28}"/>
              </a:ext>
            </a:extLst>
          </p:cNvPr>
          <p:cNvSpPr txBox="1"/>
          <p:nvPr/>
        </p:nvSpPr>
        <p:spPr>
          <a:xfrm>
            <a:off x="295245" y="1122666"/>
            <a:ext cx="57943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solidFill>
                  <a:srgbClr val="0C17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05ED8-8795-418D-BCD1-4A1C0F3C9058}"/>
              </a:ext>
            </a:extLst>
          </p:cNvPr>
          <p:cNvSpPr txBox="1"/>
          <p:nvPr/>
        </p:nvSpPr>
        <p:spPr>
          <a:xfrm>
            <a:off x="9096867" y="6080288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18CSS202J</a:t>
            </a:r>
          </a:p>
          <a:p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Communications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06E7B-8CEE-1943-528D-55A04D67EE85}"/>
              </a:ext>
            </a:extLst>
          </p:cNvPr>
          <p:cNvSpPr txBox="1"/>
          <p:nvPr/>
        </p:nvSpPr>
        <p:spPr>
          <a:xfrm>
            <a:off x="295245" y="2036311"/>
            <a:ext cx="898138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be used by 3 groups, namely: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4EE191-E417-6B2E-E4C2-032B244E73B1}"/>
              </a:ext>
            </a:extLst>
          </p:cNvPr>
          <p:cNvSpPr txBox="1"/>
          <p:nvPr/>
        </p:nvSpPr>
        <p:spPr>
          <a:xfrm>
            <a:off x="295245" y="2795346"/>
            <a:ext cx="365356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Airport Authority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Service Providers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Guests</a:t>
            </a:r>
          </a:p>
        </p:txBody>
      </p:sp>
    </p:spTree>
    <p:extLst>
      <p:ext uri="{BB962C8B-B14F-4D97-AF65-F5344CB8AC3E}">
        <p14:creationId xmlns:p14="http://schemas.microsoft.com/office/powerpoint/2010/main" val="294892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D5BAB4-146E-4FDC-A196-9D620DE9A57A}"/>
              </a:ext>
            </a:extLst>
          </p:cNvPr>
          <p:cNvSpPr txBox="1"/>
          <p:nvPr/>
        </p:nvSpPr>
        <p:spPr>
          <a:xfrm>
            <a:off x="295245" y="414780"/>
            <a:ext cx="8094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F070D"/>
                </a:solidFill>
                <a:latin typeface="Times New Roman" panose="02020603050405020304" pitchFamily="18" charset="0"/>
                <a:ea typeface="MingLiU_HKSCS-ExtB" panose="02020500000000000000" pitchFamily="18" charset="-120"/>
                <a:cs typeface="Times New Roman" panose="02020603050405020304" pitchFamily="18" charset="0"/>
              </a:rPr>
              <a:t>N E T W O R  K  D E S I G N  P R O P O S A L</a:t>
            </a:r>
          </a:p>
          <a:p>
            <a:r>
              <a:rPr lang="en-US" sz="2000" dirty="0">
                <a:solidFill>
                  <a:srgbClr val="AF070D"/>
                </a:solidFill>
                <a:latin typeface="Times New Roman" panose="02020603050405020304" pitchFamily="18" charset="0"/>
                <a:ea typeface="MingLiU_HKSCS-ExtB" panose="02020500000000000000" pitchFamily="18" charset="-120"/>
                <a:cs typeface="Times New Roman" panose="02020603050405020304" pitchFamily="18" charset="0"/>
              </a:rPr>
              <a:t>F O R   A I R P O R T S</a:t>
            </a:r>
            <a:endParaRPr lang="en-IN" sz="2000" dirty="0">
              <a:solidFill>
                <a:srgbClr val="AF07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F8D1A-7765-4D0B-8B7A-599033CCAC28}"/>
              </a:ext>
            </a:extLst>
          </p:cNvPr>
          <p:cNvSpPr txBox="1"/>
          <p:nvPr/>
        </p:nvSpPr>
        <p:spPr>
          <a:xfrm>
            <a:off x="295245" y="1122666"/>
            <a:ext cx="57943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solidFill>
                  <a:srgbClr val="0C17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05ED8-8795-418D-BCD1-4A1C0F3C9058}"/>
              </a:ext>
            </a:extLst>
          </p:cNvPr>
          <p:cNvSpPr txBox="1"/>
          <p:nvPr/>
        </p:nvSpPr>
        <p:spPr>
          <a:xfrm>
            <a:off x="9096867" y="6080288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18CSS202J</a:t>
            </a:r>
          </a:p>
          <a:p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Communications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E0492-7826-E1D2-F250-C223E7BADA09}"/>
              </a:ext>
            </a:extLst>
          </p:cNvPr>
          <p:cNvSpPr txBox="1"/>
          <p:nvPr/>
        </p:nvSpPr>
        <p:spPr>
          <a:xfrm>
            <a:off x="295245" y="1692410"/>
            <a:ext cx="3653564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Airport Authority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Service Providers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65A06-4C26-9A0E-1770-610ADFE8BAAA}"/>
              </a:ext>
            </a:extLst>
          </p:cNvPr>
          <p:cNvSpPr txBox="1"/>
          <p:nvPr/>
        </p:nvSpPr>
        <p:spPr>
          <a:xfrm>
            <a:off x="295246" y="2215421"/>
            <a:ext cx="78777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airport authority maintains a server which handles the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management controls.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33DA9-CFAA-9756-1E2B-190B71467F8C}"/>
              </a:ext>
            </a:extLst>
          </p:cNvPr>
          <p:cNvSpPr txBox="1"/>
          <p:nvPr/>
        </p:nvSpPr>
        <p:spPr>
          <a:xfrm>
            <a:off x="295245" y="3731325"/>
            <a:ext cx="94049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will have access only to the specific server in the airport authority network and not to any other systems.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B26AF-B93F-9851-0015-9CCC5CE6D3A4}"/>
              </a:ext>
            </a:extLst>
          </p:cNvPr>
          <p:cNvSpPr txBox="1"/>
          <p:nvPr/>
        </p:nvSpPr>
        <p:spPr>
          <a:xfrm>
            <a:off x="295245" y="5247229"/>
            <a:ext cx="98197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guest users have wireless access to a high speed internet connection via password.</a:t>
            </a:r>
          </a:p>
        </p:txBody>
      </p:sp>
    </p:spTree>
    <p:extLst>
      <p:ext uri="{BB962C8B-B14F-4D97-AF65-F5344CB8AC3E}">
        <p14:creationId xmlns:p14="http://schemas.microsoft.com/office/powerpoint/2010/main" val="283560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D5BAB4-146E-4FDC-A196-9D620DE9A57A}"/>
              </a:ext>
            </a:extLst>
          </p:cNvPr>
          <p:cNvSpPr txBox="1"/>
          <p:nvPr/>
        </p:nvSpPr>
        <p:spPr>
          <a:xfrm>
            <a:off x="295245" y="414780"/>
            <a:ext cx="8094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F070D"/>
                </a:solidFill>
                <a:latin typeface="Times New Roman" panose="02020603050405020304" pitchFamily="18" charset="0"/>
                <a:ea typeface="MingLiU_HKSCS-ExtB" panose="02020500000000000000" pitchFamily="18" charset="-120"/>
                <a:cs typeface="Times New Roman" panose="02020603050405020304" pitchFamily="18" charset="0"/>
              </a:rPr>
              <a:t>N E T W O R  K  D E S I G N  P R O P O S A L</a:t>
            </a:r>
          </a:p>
          <a:p>
            <a:r>
              <a:rPr lang="en-US" sz="2000" dirty="0">
                <a:solidFill>
                  <a:srgbClr val="AF070D"/>
                </a:solidFill>
                <a:latin typeface="Times New Roman" panose="02020603050405020304" pitchFamily="18" charset="0"/>
                <a:ea typeface="MingLiU_HKSCS-ExtB" panose="02020500000000000000" pitchFamily="18" charset="-120"/>
                <a:cs typeface="Times New Roman" panose="02020603050405020304" pitchFamily="18" charset="0"/>
              </a:rPr>
              <a:t>F O R   A I R P O R T S</a:t>
            </a:r>
            <a:endParaRPr lang="en-IN" sz="2000" dirty="0">
              <a:solidFill>
                <a:srgbClr val="AF07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F8D1A-7765-4D0B-8B7A-599033CCAC28}"/>
              </a:ext>
            </a:extLst>
          </p:cNvPr>
          <p:cNvSpPr txBox="1"/>
          <p:nvPr/>
        </p:nvSpPr>
        <p:spPr>
          <a:xfrm>
            <a:off x="295245" y="1122666"/>
            <a:ext cx="57943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solidFill>
                  <a:srgbClr val="0C17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05ED8-8795-418D-BCD1-4A1C0F3C9058}"/>
              </a:ext>
            </a:extLst>
          </p:cNvPr>
          <p:cNvSpPr txBox="1"/>
          <p:nvPr/>
        </p:nvSpPr>
        <p:spPr>
          <a:xfrm>
            <a:off x="9096867" y="6080288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18CSS202J</a:t>
            </a:r>
          </a:p>
          <a:p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Communications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6FAC1-A109-6E3A-0E66-9F7D68DC458F}"/>
              </a:ext>
            </a:extLst>
          </p:cNvPr>
          <p:cNvSpPr txBox="1"/>
          <p:nvPr/>
        </p:nvSpPr>
        <p:spPr>
          <a:xfrm>
            <a:off x="295245" y="2036311"/>
            <a:ext cx="8981387" cy="2912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ct val="98000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designed to secure the network from </a:t>
            </a:r>
          </a:p>
          <a:p>
            <a:pPr lvl="0">
              <a:buSzPct val="98000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threats:</a:t>
            </a:r>
          </a:p>
          <a:p>
            <a:pPr lvl="0">
              <a:buSzPct val="98000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8" indent="-457200">
              <a:lnSpc>
                <a:spcPct val="150000"/>
              </a:lnSpc>
              <a:buSzPct val="98000"/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access devices.</a:t>
            </a:r>
          </a:p>
          <a:p>
            <a:pPr marL="457200" lvl="8" indent="-457200">
              <a:lnSpc>
                <a:spcPct val="150000"/>
              </a:lnSpc>
              <a:buSzPct val="98000"/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 Snooping.</a:t>
            </a:r>
          </a:p>
          <a:p>
            <a:pPr marL="457200" lvl="8" indent="-457200">
              <a:lnSpc>
                <a:spcPct val="150000"/>
              </a:lnSpc>
              <a:buSzPct val="98000"/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Access.</a:t>
            </a:r>
          </a:p>
        </p:txBody>
      </p:sp>
    </p:spTree>
    <p:extLst>
      <p:ext uri="{BB962C8B-B14F-4D97-AF65-F5344CB8AC3E}">
        <p14:creationId xmlns:p14="http://schemas.microsoft.com/office/powerpoint/2010/main" val="427219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D5BAB4-146E-4FDC-A196-9D620DE9A57A}"/>
              </a:ext>
            </a:extLst>
          </p:cNvPr>
          <p:cNvSpPr txBox="1"/>
          <p:nvPr/>
        </p:nvSpPr>
        <p:spPr>
          <a:xfrm>
            <a:off x="295245" y="414780"/>
            <a:ext cx="8094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F070D"/>
                </a:solidFill>
                <a:latin typeface="Times New Roman" panose="02020603050405020304" pitchFamily="18" charset="0"/>
                <a:ea typeface="MingLiU_HKSCS-ExtB" panose="02020500000000000000" pitchFamily="18" charset="-120"/>
                <a:cs typeface="Times New Roman" panose="02020603050405020304" pitchFamily="18" charset="0"/>
              </a:rPr>
              <a:t>N E T W O R  K  D E S I G N  P R O P O S A L</a:t>
            </a:r>
          </a:p>
          <a:p>
            <a:r>
              <a:rPr lang="en-US" sz="2000" dirty="0">
                <a:solidFill>
                  <a:srgbClr val="AF070D"/>
                </a:solidFill>
                <a:latin typeface="Times New Roman" panose="02020603050405020304" pitchFamily="18" charset="0"/>
                <a:ea typeface="MingLiU_HKSCS-ExtB" panose="02020500000000000000" pitchFamily="18" charset="-120"/>
                <a:cs typeface="Times New Roman" panose="02020603050405020304" pitchFamily="18" charset="0"/>
              </a:rPr>
              <a:t>F O R   A I R P O R T S</a:t>
            </a:r>
            <a:endParaRPr lang="en-IN" sz="2000" dirty="0">
              <a:solidFill>
                <a:srgbClr val="AF07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F8D1A-7765-4D0B-8B7A-599033CCAC28}"/>
              </a:ext>
            </a:extLst>
          </p:cNvPr>
          <p:cNvSpPr txBox="1"/>
          <p:nvPr/>
        </p:nvSpPr>
        <p:spPr>
          <a:xfrm>
            <a:off x="295245" y="1122666"/>
            <a:ext cx="57943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solidFill>
                  <a:srgbClr val="0C17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05ED8-8795-418D-BCD1-4A1C0F3C9058}"/>
              </a:ext>
            </a:extLst>
          </p:cNvPr>
          <p:cNvSpPr txBox="1"/>
          <p:nvPr/>
        </p:nvSpPr>
        <p:spPr>
          <a:xfrm>
            <a:off x="9096867" y="6080288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18CSS202J</a:t>
            </a:r>
          </a:p>
          <a:p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Communications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51EF8-C808-3263-A735-47C1533670BE}"/>
              </a:ext>
            </a:extLst>
          </p:cNvPr>
          <p:cNvSpPr txBox="1"/>
          <p:nvPr/>
        </p:nvSpPr>
        <p:spPr>
          <a:xfrm>
            <a:off x="295245" y="1876719"/>
            <a:ext cx="1086609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ct val="98000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design method that we will be using will</a:t>
            </a:r>
          </a:p>
          <a:p>
            <a:pPr lvl="0">
              <a:buSzPct val="98000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of VLAN methodology.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27677-1EE5-5724-8EC2-90C8D424352A}"/>
              </a:ext>
            </a:extLst>
          </p:cNvPr>
          <p:cNvSpPr txBox="1"/>
          <p:nvPr/>
        </p:nvSpPr>
        <p:spPr>
          <a:xfrm>
            <a:off x="295245" y="2924572"/>
            <a:ext cx="1086609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(virtual local area network) is also known as a virtual LAN. </a:t>
            </a: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technology can logically partition and isolate one or more physical LANs into multiple broadcast domains. </a:t>
            </a: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VLANs allow network administrators to automatically limit access to a specified group of users by dividing workstations into different isolated LAN segments.</a:t>
            </a:r>
          </a:p>
          <a:p>
            <a:pPr marL="342900" lvl="0" indent="-342900">
              <a:buSzPct val="98000"/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0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1267</Words>
  <Application>Microsoft Office PowerPoint</Application>
  <PresentationFormat>Widescreen</PresentationFormat>
  <Paragraphs>169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waseem057@outlook.com</dc:creator>
  <cp:lastModifiedBy>waseem057@outlook.com</cp:lastModifiedBy>
  <cp:revision>12</cp:revision>
  <dcterms:created xsi:type="dcterms:W3CDTF">2022-06-14T00:06:48Z</dcterms:created>
  <dcterms:modified xsi:type="dcterms:W3CDTF">2022-06-18T03:34:24Z</dcterms:modified>
</cp:coreProperties>
</file>