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5" r:id="rId5"/>
    <p:sldId id="266" r:id="rId6"/>
    <p:sldId id="268" r:id="rId7"/>
    <p:sldId id="269" r:id="rId8"/>
    <p:sldId id="270" r:id="rId9"/>
    <p:sldId id="271" r:id="rId10"/>
    <p:sldId id="263" r:id="rId11"/>
    <p:sldId id="264" r:id="rId12"/>
    <p:sldId id="267" r:id="rId13"/>
    <p:sldId id="258" r:id="rId14"/>
    <p:sldId id="259" r:id="rId15"/>
    <p:sldId id="26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0838B2-C286-4B2E-A93B-A0E21035416B}" type="datetimeFigureOut">
              <a:rPr lang="en-GB" smtClean="0"/>
              <a:t>19/05/2014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106814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0838B2-C286-4B2E-A93B-A0E21035416B}" type="datetimeFigureOut">
              <a:rPr lang="en-GB" smtClean="0"/>
              <a:t>19/05/2014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337717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0838B2-C286-4B2E-A93B-A0E21035416B}" type="datetimeFigureOut">
              <a:rPr lang="en-GB" smtClean="0"/>
              <a:t>19/05/2014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27587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90838B2-C286-4B2E-A93B-A0E21035416B}" type="datetimeFigureOut">
              <a:rPr lang="en-GB" smtClean="0"/>
              <a:t>19/05/2014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58796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838B2-C286-4B2E-A93B-A0E21035416B}" type="datetimeFigureOut">
              <a:rPr lang="en-GB" smtClean="0"/>
              <a:t>19/05/2014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124423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0838B2-C286-4B2E-A93B-A0E21035416B}" type="datetimeFigureOut">
              <a:rPr lang="en-GB" smtClean="0"/>
              <a:t>19/05/2014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11146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90838B2-C286-4B2E-A93B-A0E21035416B}" type="datetimeFigureOut">
              <a:rPr lang="en-GB" smtClean="0"/>
              <a:t>19/05/2014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15430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90838B2-C286-4B2E-A93B-A0E21035416B}" type="datetimeFigureOut">
              <a:rPr lang="en-GB" smtClean="0"/>
              <a:t>19/05/2014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331424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838B2-C286-4B2E-A93B-A0E21035416B}" type="datetimeFigureOut">
              <a:rPr lang="en-GB" smtClean="0"/>
              <a:t>19/05/2014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200264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838B2-C286-4B2E-A93B-A0E21035416B}" type="datetimeFigureOut">
              <a:rPr lang="en-GB" smtClean="0"/>
              <a:t>19/05/2014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225569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838B2-C286-4B2E-A93B-A0E21035416B}" type="datetimeFigureOut">
              <a:rPr lang="en-GB" smtClean="0"/>
              <a:t>19/05/2014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3ED60D-5209-47FD-8A71-B7A18EDD2819}" type="slidenum">
              <a:rPr lang="en-GB" smtClean="0"/>
              <a:t>‹#›</a:t>
            </a:fld>
            <a:endParaRPr lang="en-GB"/>
          </a:p>
        </p:txBody>
      </p:sp>
    </p:spTree>
    <p:extLst>
      <p:ext uri="{BB962C8B-B14F-4D97-AF65-F5344CB8AC3E}">
        <p14:creationId xmlns:p14="http://schemas.microsoft.com/office/powerpoint/2010/main" val="33128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838B2-C286-4B2E-A93B-A0E21035416B}" type="datetimeFigureOut">
              <a:rPr lang="en-GB" smtClean="0"/>
              <a:t>19/05/2014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ED60D-5209-47FD-8A71-B7A18EDD2819}" type="slidenum">
              <a:rPr lang="en-GB" smtClean="0"/>
              <a:t>‹#›</a:t>
            </a:fld>
            <a:endParaRPr lang="en-GB"/>
          </a:p>
        </p:txBody>
      </p:sp>
    </p:spTree>
    <p:extLst>
      <p:ext uri="{BB962C8B-B14F-4D97-AF65-F5344CB8AC3E}">
        <p14:creationId xmlns:p14="http://schemas.microsoft.com/office/powerpoint/2010/main" val="215668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l.e.ritchie@sheffield.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mass.manchester.ac.uk/activiti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H.Walker@shu.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H.Walker@shu.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H.Walker@shu.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H.Walker@shu.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BSFC Purp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22263" y="276225"/>
            <a:ext cx="7019925" cy="1212850"/>
          </a:xfrm>
        </p:spPr>
        <p:txBody>
          <a:bodyPr rtlCol="0">
            <a:normAutofit fontScale="90000"/>
          </a:bodyPr>
          <a:lstStyle/>
          <a:p>
            <a:pPr fontAlgn="auto">
              <a:spcAft>
                <a:spcPts val="0"/>
              </a:spcAft>
              <a:defRPr/>
            </a:pPr>
            <a:r>
              <a:rPr lang="en-US" dirty="0" smtClean="0">
                <a:solidFill>
                  <a:schemeClr val="bg1"/>
                </a:solidFill>
                <a:latin typeface="Arial" pitchFamily="34" charset="0"/>
                <a:cs typeface="Arial" pitchFamily="34" charset="0"/>
              </a:rPr>
              <a:t/>
            </a:r>
            <a:br>
              <a:rPr lang="en-US" dirty="0" smtClean="0">
                <a:solidFill>
                  <a:schemeClr val="bg1"/>
                </a:solidFill>
                <a:latin typeface="Arial" pitchFamily="34" charset="0"/>
                <a:cs typeface="Arial" pitchFamily="34" charset="0"/>
              </a:rPr>
            </a:br>
            <a:r>
              <a:rPr lang="en-US" dirty="0" smtClean="0">
                <a:solidFill>
                  <a:schemeClr val="bg1"/>
                </a:solidFill>
                <a:latin typeface="Arial" pitchFamily="34" charset="0"/>
                <a:cs typeface="Arial" pitchFamily="34" charset="0"/>
              </a:rPr>
              <a:t/>
            </a:r>
            <a:br>
              <a:rPr lang="en-US" dirty="0" smtClean="0">
                <a:solidFill>
                  <a:schemeClr val="bg1"/>
                </a:solidFill>
                <a:latin typeface="Arial" pitchFamily="34" charset="0"/>
                <a:cs typeface="Arial" pitchFamily="34" charset="0"/>
              </a:rPr>
            </a:br>
            <a:r>
              <a:rPr lang="en-US" b="1" dirty="0" smtClean="0">
                <a:solidFill>
                  <a:schemeClr val="bg1"/>
                </a:solidFill>
                <a:latin typeface="Arial" pitchFamily="34" charset="0"/>
                <a:cs typeface="Arial" pitchFamily="34" charset="0"/>
              </a:rPr>
              <a:t>SIXTH FORM COLLEGE </a:t>
            </a:r>
            <a:r>
              <a:rPr lang="en-US" dirty="0" smtClean="0">
                <a:solidFill>
                  <a:schemeClr val="bg1"/>
                </a:solidFill>
                <a:latin typeface="Arial" pitchFamily="34" charset="0"/>
                <a:cs typeface="Arial" pitchFamily="34" charset="0"/>
              </a:rPr>
              <a:t/>
            </a:r>
            <a:br>
              <a:rPr lang="en-US" dirty="0" smtClean="0">
                <a:solidFill>
                  <a:schemeClr val="bg1"/>
                </a:solidFill>
                <a:latin typeface="Arial" pitchFamily="34" charset="0"/>
                <a:cs typeface="Arial" pitchFamily="34" charset="0"/>
              </a:rPr>
            </a:br>
            <a:r>
              <a:rPr lang="en-US" dirty="0">
                <a:solidFill>
                  <a:schemeClr val="bg1"/>
                </a:solidFill>
                <a:latin typeface="Arial" pitchFamily="34" charset="0"/>
                <a:cs typeface="Arial" pitchFamily="34" charset="0"/>
              </a:rPr>
              <a:t/>
            </a:r>
            <a:br>
              <a:rPr lang="en-US" dirty="0">
                <a:solidFill>
                  <a:schemeClr val="bg1"/>
                </a:solidFill>
                <a:latin typeface="Arial" pitchFamily="34" charset="0"/>
                <a:cs typeface="Arial" pitchFamily="34" charset="0"/>
              </a:rPr>
            </a:br>
            <a:endParaRPr lang="en-US" dirty="0">
              <a:solidFill>
                <a:schemeClr val="bg1"/>
              </a:solidFill>
              <a:latin typeface="Arial" pitchFamily="34" charset="0"/>
              <a:cs typeface="Arial" pitchFamily="34" charset="0"/>
            </a:endParaRPr>
          </a:p>
        </p:txBody>
      </p:sp>
      <p:sp>
        <p:nvSpPr>
          <p:cNvPr id="2052" name="Subtitle 2"/>
          <p:cNvSpPr>
            <a:spLocks noGrp="1"/>
          </p:cNvSpPr>
          <p:nvPr>
            <p:ph type="subTitle" idx="1"/>
          </p:nvPr>
        </p:nvSpPr>
        <p:spPr>
          <a:xfrm>
            <a:off x="322263" y="1757363"/>
            <a:ext cx="8529637" cy="4078287"/>
          </a:xfrm>
        </p:spPr>
        <p:txBody>
          <a:bodyPr/>
          <a:lstStyle/>
          <a:p>
            <a:endParaRPr lang="en-US" altLang="en-US" sz="4500" dirty="0" smtClean="0">
              <a:solidFill>
                <a:schemeClr val="bg1"/>
              </a:solidFill>
              <a:latin typeface="Arial" charset="0"/>
              <a:cs typeface="Arial" charset="0"/>
            </a:endParaRPr>
          </a:p>
          <a:p>
            <a:r>
              <a:rPr lang="en-US" altLang="en-US" sz="4500" dirty="0" smtClean="0">
                <a:solidFill>
                  <a:schemeClr val="bg1"/>
                </a:solidFill>
                <a:latin typeface="Arial" charset="0"/>
                <a:cs typeface="Arial" charset="0"/>
              </a:rPr>
              <a:t>Barnsley Sixth Form College</a:t>
            </a:r>
          </a:p>
          <a:p>
            <a:r>
              <a:rPr lang="en-US" altLang="en-US" sz="4500" dirty="0" smtClean="0">
                <a:solidFill>
                  <a:schemeClr val="bg1"/>
                </a:solidFill>
                <a:latin typeface="Arial" charset="0"/>
                <a:cs typeface="Arial" charset="0"/>
              </a:rPr>
              <a:t> Weekly Notices</a:t>
            </a:r>
          </a:p>
          <a:p>
            <a:r>
              <a:rPr lang="en-US" altLang="en-US" sz="4500" dirty="0" smtClean="0">
                <a:solidFill>
                  <a:schemeClr val="bg1"/>
                </a:solidFill>
                <a:latin typeface="Arial" charset="0"/>
                <a:cs typeface="Arial" charset="0"/>
              </a:rPr>
              <a:t>19.05.14</a:t>
            </a:r>
            <a:endParaRPr lang="en-US" altLang="en-US" sz="4500" dirty="0">
              <a:solidFill>
                <a:schemeClr val="bg1"/>
              </a:solidFill>
              <a:latin typeface="Arial" charset="0"/>
              <a:cs typeface="Arial" charset="0"/>
            </a:endParaRPr>
          </a:p>
        </p:txBody>
      </p:sp>
    </p:spTree>
    <p:extLst>
      <p:ext uri="{BB962C8B-B14F-4D97-AF65-F5344CB8AC3E}">
        <p14:creationId xmlns:p14="http://schemas.microsoft.com/office/powerpoint/2010/main" val="160885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New Discover Course</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916832"/>
            <a:ext cx="8556624" cy="7017306"/>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A course entitled Discover is being held on Thursdays (10am-12pm) for 8 weeks, starting on Thursday 15</a:t>
            </a:r>
            <a:r>
              <a:rPr lang="en-GB" sz="2000" baseline="30000" dirty="0" smtClean="0">
                <a:latin typeface="Arial" panose="020B0604020202020204" pitchFamily="34" charset="0"/>
                <a:cs typeface="Arial" panose="020B0604020202020204" pitchFamily="34" charset="0"/>
              </a:rPr>
              <a:t>th</a:t>
            </a:r>
            <a:r>
              <a:rPr lang="en-GB" sz="2000" dirty="0" smtClean="0">
                <a:latin typeface="Arial" panose="020B0604020202020204" pitchFamily="34" charset="0"/>
                <a:cs typeface="Arial" panose="020B0604020202020204" pitchFamily="34" charset="0"/>
              </a:rPr>
              <a:t> May. </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The course is designed to give students a taste of university level study, as well as information on how to access Foundation and degree level programmes. A variety of themes will be covered including community, heritage, landscape, archaeology and social &amp; political studies.</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18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New Discover Course</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09144" y="1497693"/>
            <a:ext cx="8556624" cy="7017306"/>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The course is being organised by the Department for Lifelong Learning, part of the University of Sheffield and will be held in the Central Library , Surrey Street, Sheffield.</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For more information or if you would like to join the course please contact Louise Ritchie on 0114 2228121 or email </a:t>
            </a:r>
            <a:r>
              <a:rPr lang="en-GB" sz="2000" dirty="0" smtClean="0">
                <a:latin typeface="Arial" panose="020B0604020202020204" pitchFamily="34" charset="0"/>
                <a:cs typeface="Arial" panose="020B0604020202020204" pitchFamily="34" charset="0"/>
                <a:hlinkClick r:id="rId3"/>
              </a:rPr>
              <a:t>l.e.ritchie@sheffield.ac.uk</a:t>
            </a:r>
            <a:r>
              <a:rPr lang="en-GB" sz="2000" dirty="0" smtClean="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24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Project Connect</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02602" y="1844824"/>
            <a:ext cx="8556624" cy="3385542"/>
          </a:xfrm>
          <a:prstGeom prst="rect">
            <a:avLst/>
          </a:prstGeom>
          <a:noFill/>
        </p:spPr>
        <p:txBody>
          <a:bodyPr wrap="square">
            <a:spAutoFit/>
          </a:bodyPr>
          <a:lstStyle/>
          <a:p>
            <a:endParaRPr lang="en-GB" dirty="0" smtClean="0"/>
          </a:p>
          <a:p>
            <a:endParaRPr lang="en-GB" dirty="0"/>
          </a:p>
          <a:p>
            <a:endParaRPr lang="en-GB" dirty="0" smtClean="0"/>
          </a:p>
          <a:p>
            <a:r>
              <a:rPr lang="en-GB" sz="2000" b="1" dirty="0" smtClean="0">
                <a:latin typeface="Arial" panose="020B0604020202020204" pitchFamily="34" charset="0"/>
                <a:cs typeface="Arial" panose="020B0604020202020204" pitchFamily="34" charset="0"/>
              </a:rPr>
              <a:t>‘</a:t>
            </a:r>
            <a:r>
              <a:rPr lang="en-GB" sz="2000" b="1" dirty="0">
                <a:latin typeface="Arial" panose="020B0604020202020204" pitchFamily="34" charset="0"/>
                <a:cs typeface="Arial" panose="020B0604020202020204" pitchFamily="34" charset="0"/>
              </a:rPr>
              <a:t>Project Connect is a college wide project that is looking to create and embed a culture of respect for each other, the college estate and the local community. We want to promote a set of shared values which reflect the college and provide opportunities for staff and students to engage with the development of the college culture by building on existing good behaviours and ensure that respect and responsibility is valued throughout the college. </a:t>
            </a:r>
          </a:p>
          <a:p>
            <a:r>
              <a:rPr lang="en-GB" sz="2000" b="1" dirty="0">
                <a:latin typeface="Arial" panose="020B0604020202020204" pitchFamily="34" charset="0"/>
                <a:cs typeface="Arial" panose="020B0604020202020204" pitchFamily="34" charset="0"/>
              </a:rPr>
              <a:t>Look out for the ‘Selfie’ campaign on My Day in September. ‘</a:t>
            </a:r>
          </a:p>
        </p:txBody>
      </p:sp>
    </p:spTree>
    <p:extLst>
      <p:ext uri="{BB962C8B-B14F-4D97-AF65-F5344CB8AC3E}">
        <p14:creationId xmlns:p14="http://schemas.microsoft.com/office/powerpoint/2010/main" val="73903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GB" sz="2800" b="1" dirty="0">
                <a:latin typeface="Arial" panose="020B0604020202020204" pitchFamily="34" charset="0"/>
                <a:cs typeface="Arial" panose="020B0604020202020204" pitchFamily="34" charset="0"/>
              </a:rPr>
              <a:t>Sixth Form Cup</a:t>
            </a:r>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7 A Side Football Tournament</a:t>
            </a:r>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Staff vs Students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1" y="1772816"/>
            <a:ext cx="8556625" cy="8356134"/>
          </a:xfrm>
          <a:prstGeom prst="rect">
            <a:avLst/>
          </a:prstGeom>
          <a:noFill/>
        </p:spPr>
        <p:txBody>
          <a:bodyPr>
            <a:spAutoFit/>
          </a:bodyPr>
          <a:lstStyle/>
          <a:p>
            <a:pPr lvl="1" indent="-342900">
              <a:lnSpc>
                <a:spcPct val="150000"/>
              </a:lnSpc>
              <a:buClr>
                <a:srgbClr val="660066"/>
              </a:buClr>
              <a:buFont typeface="Wingdings" pitchFamily="2" charset="2"/>
              <a:buChar char="v"/>
              <a:defRPr/>
            </a:pPr>
            <a:r>
              <a:rPr lang="en-US"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Play For the chance to be crowned sixth form footballing champions with the winners also taking on the staff “all star” </a:t>
            </a:r>
            <a:r>
              <a:rPr lang="en-GB" sz="2000" dirty="0" smtClean="0">
                <a:latin typeface="Arial" panose="020B0604020202020204" pitchFamily="34" charset="0"/>
                <a:cs typeface="Arial" panose="020B0604020202020204" pitchFamily="34" charset="0"/>
              </a:rPr>
              <a:t>team</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Honeywell </a:t>
            </a:r>
            <a:r>
              <a:rPr lang="en-GB" sz="2000" dirty="0">
                <a:latin typeface="Arial" panose="020B0604020202020204" pitchFamily="34" charset="0"/>
                <a:cs typeface="Arial" panose="020B0604020202020204" pitchFamily="34" charset="0"/>
              </a:rPr>
              <a:t>Sports Centre 3G pitches Wednesday 18</a:t>
            </a:r>
            <a:r>
              <a:rPr lang="en-GB" sz="2000" baseline="30000" dirty="0">
                <a:latin typeface="Arial" panose="020B0604020202020204" pitchFamily="34" charset="0"/>
                <a:cs typeface="Arial" panose="020B0604020202020204" pitchFamily="34" charset="0"/>
              </a:rPr>
              <a:t>th</a:t>
            </a:r>
            <a:r>
              <a:rPr lang="en-GB" sz="2000" dirty="0">
                <a:latin typeface="Arial" panose="020B0604020202020204" pitchFamily="34" charset="0"/>
                <a:cs typeface="Arial" panose="020B0604020202020204" pitchFamily="34" charset="0"/>
              </a:rPr>
              <a:t> of June </a:t>
            </a:r>
            <a:r>
              <a:rPr lang="en-GB" sz="2000" dirty="0" smtClean="0">
                <a:latin typeface="Arial" panose="020B0604020202020204" pitchFamily="34" charset="0"/>
                <a:cs typeface="Arial" panose="020B0604020202020204" pitchFamily="34" charset="0"/>
              </a:rPr>
              <a:t>1:30-4:30</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a:latin typeface="Arial" panose="020B0604020202020204" pitchFamily="34" charset="0"/>
                <a:cs typeface="Arial" panose="020B0604020202020204" pitchFamily="34" charset="0"/>
              </a:rPr>
              <a:t>Collect a team application from the PPM office now</a:t>
            </a:r>
            <a:r>
              <a:rPr lang="en-GB" sz="2000" dirty="0" smtClean="0">
                <a:latin typeface="Arial" panose="020B0604020202020204" pitchFamily="34" charset="0"/>
                <a:cs typeface="Arial" panose="020B0604020202020204" pitchFamily="34" charset="0"/>
              </a:rPr>
              <a:t>.</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a:latin typeface="Arial" panose="020B0604020202020204" pitchFamily="34" charset="0"/>
                <a:cs typeface="Arial" panose="020B0604020202020204" pitchFamily="34" charset="0"/>
              </a:rPr>
              <a:t>Sign up your team by Monday 9</a:t>
            </a:r>
            <a:r>
              <a:rPr lang="en-GB" sz="2000" baseline="30000" dirty="0">
                <a:latin typeface="Arial" panose="020B0604020202020204" pitchFamily="34" charset="0"/>
                <a:cs typeface="Arial" panose="020B0604020202020204" pitchFamily="34" charset="0"/>
              </a:rPr>
              <a:t>th</a:t>
            </a:r>
            <a:r>
              <a:rPr lang="en-GB" sz="2000" dirty="0">
                <a:latin typeface="Arial" panose="020B0604020202020204" pitchFamily="34" charset="0"/>
                <a:cs typeface="Arial" panose="020B0604020202020204" pitchFamily="34" charset="0"/>
              </a:rPr>
              <a:t> of June</a:t>
            </a:r>
          </a:p>
          <a:p>
            <a:pPr lvl="1" indent="-342900">
              <a:lnSpc>
                <a:spcPct val="150000"/>
              </a:lnSpc>
              <a:buClr>
                <a:srgbClr val="660066"/>
              </a:buClr>
              <a:buFont typeface="Wingdings" pitchFamily="2" charset="2"/>
              <a:buChar char="v"/>
              <a:defRPr/>
            </a:pPr>
            <a:endParaRPr lang="en-GB" sz="2000" dirty="0" smtClean="0"/>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44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GB" sz="2800" b="1" dirty="0">
                <a:latin typeface="Arial" panose="020B0604020202020204" pitchFamily="34" charset="0"/>
                <a:cs typeface="Arial" panose="020B0604020202020204" pitchFamily="34" charset="0"/>
              </a:rPr>
              <a:t>Sixth Form Cup</a:t>
            </a:r>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7 A Side Football Tournament</a:t>
            </a:r>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Staff vs Students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1" y="1772816"/>
            <a:ext cx="8556625" cy="9279463"/>
          </a:xfrm>
          <a:prstGeom prst="rect">
            <a:avLst/>
          </a:prstGeom>
          <a:noFill/>
        </p:spPr>
        <p:txBody>
          <a:bodyPr>
            <a:spAutoFit/>
          </a:bodyPr>
          <a:lstStyle/>
          <a:p>
            <a:pPr lvl="1" indent="-342900">
              <a:lnSpc>
                <a:spcPct val="150000"/>
              </a:lnSpc>
              <a:buClr>
                <a:srgbClr val="660066"/>
              </a:buClr>
              <a:buFont typeface="Wingdings" pitchFamily="2" charset="2"/>
              <a:buChar char="v"/>
              <a:defRPr/>
            </a:pPr>
            <a:r>
              <a:rPr lang="en-GB" sz="2000" dirty="0" smtClean="0"/>
              <a:t> </a:t>
            </a:r>
            <a:r>
              <a:rPr lang="en-GB" sz="2000" dirty="0">
                <a:latin typeface="Arial" panose="020B0604020202020204" pitchFamily="34" charset="0"/>
                <a:cs typeface="Arial" panose="020B0604020202020204" pitchFamily="34" charset="0"/>
              </a:rPr>
              <a:t>£2 per player (max 11 per team) all money going to the Exodus Children’s Charity. </a:t>
            </a:r>
          </a:p>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a:latin typeface="Arial" panose="020B0604020202020204" pitchFamily="34" charset="0"/>
                <a:cs typeface="Arial" panose="020B0604020202020204" pitchFamily="34" charset="0"/>
              </a:rPr>
              <a:t>Fans more than welcome and anyone wanting to help out on the day but not play to contact their PPM. </a:t>
            </a: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Squads can be up to 11 players with a minimum of 7 </a:t>
            </a:r>
            <a:r>
              <a:rPr lang="en-GB" sz="2000" dirty="0" smtClean="0">
                <a:latin typeface="Arial" panose="020B0604020202020204" pitchFamily="34" charset="0"/>
                <a:cs typeface="Arial" panose="020B0604020202020204" pitchFamily="34" charset="0"/>
              </a:rPr>
              <a:t>required.</a:t>
            </a: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a:latin typeface="Arial" panose="020B0604020202020204" pitchFamily="34" charset="0"/>
                <a:cs typeface="Arial" panose="020B0604020202020204" pitchFamily="34" charset="0"/>
              </a:rPr>
              <a:t> All games (except staff versus students game) will be 15 minutes long unless either team scores 3 goals </a:t>
            </a:r>
            <a:r>
              <a:rPr lang="en-GB" sz="2000" dirty="0" smtClean="0">
                <a:latin typeface="Arial" panose="020B0604020202020204" pitchFamily="34" charset="0"/>
                <a:cs typeface="Arial" panose="020B0604020202020204" pitchFamily="34" charset="0"/>
              </a:rPr>
              <a:t>first.</a:t>
            </a: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smtClean="0"/>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444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GB" sz="2800" b="1" dirty="0">
                <a:latin typeface="Arial" panose="020B0604020202020204" pitchFamily="34" charset="0"/>
                <a:cs typeface="Arial" panose="020B0604020202020204" pitchFamily="34" charset="0"/>
              </a:rPr>
              <a:t>Sixth Form Cup</a:t>
            </a:r>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7 A Side Football Tournament</a:t>
            </a:r>
            <a:br>
              <a:rPr lang="en-GB" sz="2800" b="1" dirty="0">
                <a:latin typeface="Arial" panose="020B0604020202020204" pitchFamily="34" charset="0"/>
                <a:cs typeface="Arial" panose="020B0604020202020204" pitchFamily="34" charset="0"/>
              </a:rPr>
            </a:br>
            <a:r>
              <a:rPr lang="en-GB" sz="2800" b="1" dirty="0">
                <a:latin typeface="Arial" panose="020B0604020202020204" pitchFamily="34" charset="0"/>
                <a:cs typeface="Arial" panose="020B0604020202020204" pitchFamily="34" charset="0"/>
              </a:rPr>
              <a:t>Staff vs Students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1" y="1772816"/>
            <a:ext cx="8556625" cy="8402300"/>
          </a:xfrm>
          <a:prstGeom prst="rect">
            <a:avLst/>
          </a:prstGeom>
          <a:noFill/>
        </p:spPr>
        <p:txBody>
          <a:bodyPr>
            <a:spAutoFit/>
          </a:bodyPr>
          <a:lstStyle/>
          <a:p>
            <a:pPr lvl="1" indent="-342900">
              <a:lnSpc>
                <a:spcPct val="150000"/>
              </a:lnSpc>
              <a:buClr>
                <a:srgbClr val="660066"/>
              </a:buClr>
              <a:buFont typeface="Wingdings" pitchFamily="2" charset="2"/>
              <a:buChar char="v"/>
              <a:defRPr/>
            </a:pPr>
            <a:r>
              <a:rPr lang="en-GB" sz="2000" dirty="0" smtClean="0"/>
              <a:t> </a:t>
            </a:r>
            <a:r>
              <a:rPr lang="en-GB" sz="2000" dirty="0">
                <a:latin typeface="Arial" panose="020B0604020202020204" pitchFamily="34" charset="0"/>
                <a:cs typeface="Arial" panose="020B0604020202020204" pitchFamily="34" charset="0"/>
              </a:rPr>
              <a:t>No metal studs-plastic boots or trainers to be </a:t>
            </a:r>
            <a:r>
              <a:rPr lang="en-GB" sz="2000" dirty="0" smtClean="0">
                <a:latin typeface="Arial" panose="020B0604020202020204" pitchFamily="34" charset="0"/>
                <a:cs typeface="Arial" panose="020B0604020202020204" pitchFamily="34" charset="0"/>
              </a:rPr>
              <a:t>worn.</a:t>
            </a: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a:latin typeface="Arial" panose="020B0604020202020204" pitchFamily="34" charset="0"/>
                <a:cs typeface="Arial" panose="020B0604020202020204" pitchFamily="34" charset="0"/>
              </a:rPr>
              <a:t> Standard 7 a side rules including: ball must be kept bellow head height, no slide tackling, keeper is not allowed to leave own area. </a:t>
            </a: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a:latin typeface="Arial" panose="020B0604020202020204" pitchFamily="34" charset="0"/>
                <a:cs typeface="Arial" panose="020B0604020202020204" pitchFamily="34" charset="0"/>
              </a:rPr>
              <a:t>All team members must wear the same coloured kit and teams must provide 2 kit options of different colours.</a:t>
            </a:r>
          </a:p>
          <a:p>
            <a:pPr lvl="1" indent="-342900">
              <a:lnSpc>
                <a:spcPct val="150000"/>
              </a:lnSpc>
              <a:buClr>
                <a:srgbClr val="660066"/>
              </a:buClr>
              <a:buFont typeface="Wingdings" pitchFamily="2" charset="2"/>
              <a:buChar char="v"/>
              <a:defRPr/>
            </a:pPr>
            <a:endParaRPr lang="en-GB" sz="2000" dirty="0"/>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smtClean="0"/>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492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UMASS Summer Lecture Series 2014</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628800"/>
            <a:ext cx="8556624" cy="9007981"/>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The University of Manchester Aspiring Students’ Society are holding are series of summer lectures. </a:t>
            </a:r>
          </a:p>
          <a:p>
            <a:pPr lvl="1"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The first part of the session will focus on admission criteria to the course, what will happen during the registration process and what to expect as part of their study. Students will have the opportunity to meet current students.</a:t>
            </a:r>
          </a:p>
          <a:p>
            <a:pPr lvl="1" indent="-342900">
              <a:lnSpc>
                <a:spcPct val="150000"/>
              </a:lnSpc>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US" sz="2000" dirty="0" smtClean="0">
                <a:latin typeface="Arial" panose="020B0604020202020204" pitchFamily="34" charset="0"/>
                <a:cs typeface="Arial" panose="020B0604020202020204" pitchFamily="34" charset="0"/>
              </a:rPr>
              <a:t> The second part of the session will be delivered by an experienced academic staff member at the University, and students will gain an insight of what a first year undergraduate lecture would be like.</a:t>
            </a:r>
            <a:endParaRPr lang="en-GB" sz="2000" dirty="0" smtClean="0"/>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66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UMASS Summer Lecture Series 2014</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628800"/>
            <a:ext cx="8556624" cy="8402300"/>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The Summer Lectures will focus on the following 4 subject areas and will take place on the following dates;</a:t>
            </a:r>
          </a:p>
          <a:p>
            <a:pPr marL="114300" lvl="1">
              <a:lnSpc>
                <a:spcPct val="150000"/>
              </a:lnSpc>
              <a:buClr>
                <a:srgbClr val="660066"/>
              </a:buClr>
              <a:defRPr/>
            </a:pPr>
            <a:r>
              <a:rPr lang="en-US" sz="2000" dirty="0" smtClean="0">
                <a:latin typeface="Arial" panose="020B0604020202020204" pitchFamily="34" charset="0"/>
                <a:cs typeface="Arial" panose="020B0604020202020204" pitchFamily="34" charset="0"/>
              </a:rPr>
              <a:t>      23</a:t>
            </a:r>
            <a:r>
              <a:rPr lang="en-US" sz="2000" baseline="30000" dirty="0" smtClean="0">
                <a:latin typeface="Arial" panose="020B0604020202020204" pitchFamily="34" charset="0"/>
                <a:cs typeface="Arial" panose="020B0604020202020204" pitchFamily="34" charset="0"/>
              </a:rPr>
              <a:t>rd</a:t>
            </a:r>
            <a:r>
              <a:rPr lang="en-US" sz="2000" dirty="0" smtClean="0">
                <a:latin typeface="Arial" panose="020B0604020202020204" pitchFamily="34" charset="0"/>
                <a:cs typeface="Arial" panose="020B0604020202020204" pitchFamily="34" charset="0"/>
              </a:rPr>
              <a:t> June, 1-3pm: Psychology</a:t>
            </a:r>
          </a:p>
          <a:p>
            <a:pPr marL="114300" lvl="1">
              <a:lnSpc>
                <a:spcPct val="150000"/>
              </a:lnSpc>
              <a:buClr>
                <a:srgbClr val="660066"/>
              </a:buClr>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24</a:t>
            </a:r>
            <a:r>
              <a:rPr lang="en-US" sz="2000" baseline="30000" dirty="0" smtClean="0">
                <a:latin typeface="Arial" panose="020B0604020202020204" pitchFamily="34" charset="0"/>
                <a:cs typeface="Arial" panose="020B0604020202020204" pitchFamily="34" charset="0"/>
              </a:rPr>
              <a:t>th</a:t>
            </a:r>
            <a:r>
              <a:rPr lang="en-US" sz="2000" dirty="0" smtClean="0">
                <a:latin typeface="Arial" panose="020B0604020202020204" pitchFamily="34" charset="0"/>
                <a:cs typeface="Arial" panose="020B0604020202020204" pitchFamily="34" charset="0"/>
              </a:rPr>
              <a:t> June, 1-3pm: Business Management</a:t>
            </a:r>
          </a:p>
          <a:p>
            <a:pPr marL="114300" lvl="1">
              <a:lnSpc>
                <a:spcPct val="150000"/>
              </a:lnSpc>
              <a:buClr>
                <a:srgbClr val="660066"/>
              </a:buClr>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25</a:t>
            </a:r>
            <a:r>
              <a:rPr lang="en-US" sz="2000" baseline="30000" dirty="0" smtClean="0">
                <a:latin typeface="Arial" panose="020B0604020202020204" pitchFamily="34" charset="0"/>
                <a:cs typeface="Arial" panose="020B0604020202020204" pitchFamily="34" charset="0"/>
              </a:rPr>
              <a:t>th</a:t>
            </a:r>
            <a:r>
              <a:rPr lang="en-US" sz="2000" dirty="0" smtClean="0">
                <a:latin typeface="Arial" panose="020B0604020202020204" pitchFamily="34" charset="0"/>
                <a:cs typeface="Arial" panose="020B0604020202020204" pitchFamily="34" charset="0"/>
              </a:rPr>
              <a:t> June, 1-3pm: Pharmacy</a:t>
            </a:r>
          </a:p>
          <a:p>
            <a:pPr marL="114300" lvl="1">
              <a:lnSpc>
                <a:spcPct val="150000"/>
              </a:lnSpc>
              <a:buClr>
                <a:srgbClr val="660066"/>
              </a:buClr>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26</a:t>
            </a:r>
            <a:r>
              <a:rPr lang="en-US" sz="2000" baseline="30000" dirty="0" smtClean="0">
                <a:latin typeface="Arial" panose="020B0604020202020204" pitchFamily="34" charset="0"/>
                <a:cs typeface="Arial" panose="020B0604020202020204" pitchFamily="34" charset="0"/>
              </a:rPr>
              <a:t>th</a:t>
            </a:r>
            <a:r>
              <a:rPr lang="en-US" sz="2000" dirty="0" smtClean="0">
                <a:latin typeface="Arial" panose="020B0604020202020204" pitchFamily="34" charset="0"/>
                <a:cs typeface="Arial" panose="020B0604020202020204" pitchFamily="34" charset="0"/>
              </a:rPr>
              <a:t> June, 1-3pm: Physics</a:t>
            </a:r>
          </a:p>
          <a:p>
            <a:pPr marL="114300" lvl="1">
              <a:lnSpc>
                <a:spcPct val="150000"/>
              </a:lnSpc>
              <a:buClr>
                <a:srgbClr val="660066"/>
              </a:buClr>
              <a:defRPr/>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27</a:t>
            </a:r>
            <a:r>
              <a:rPr lang="en-US" sz="2000" baseline="30000" dirty="0" smtClean="0">
                <a:latin typeface="Arial" panose="020B0604020202020204" pitchFamily="34" charset="0"/>
                <a:cs typeface="Arial" panose="020B0604020202020204" pitchFamily="34" charset="0"/>
              </a:rPr>
              <a:t>th</a:t>
            </a:r>
            <a:r>
              <a:rPr lang="en-US" sz="2000" dirty="0" smtClean="0">
                <a:latin typeface="Arial" panose="020B0604020202020204" pitchFamily="34" charset="0"/>
                <a:cs typeface="Arial" panose="020B0604020202020204" pitchFamily="34" charset="0"/>
              </a:rPr>
              <a:t> June, 1-3pm: Medicine   </a:t>
            </a:r>
          </a:p>
          <a:p>
            <a:pPr marL="114300" lvl="1">
              <a:lnSpc>
                <a:spcPct val="150000"/>
              </a:lnSpc>
              <a:buClr>
                <a:srgbClr val="660066"/>
              </a:buClr>
              <a:defRPr/>
            </a:pPr>
            <a:endParaRPr lang="en-US"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All lectures will take place on the University campus and are free of charge. Students are able to sign up individually online at </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hlinkClick r:id="rId3"/>
              </a:rPr>
              <a:t>UMASS activities (UMASS - The University of Manchester)</a:t>
            </a: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3" indent="-342900">
              <a:lnSpc>
                <a:spcPct val="150000"/>
              </a:lnSpc>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marL="114300" lvl="1" fontAlgn="auto">
              <a:lnSpc>
                <a:spcPct val="150000"/>
              </a:lnSpc>
              <a:spcBef>
                <a:spcPts val="0"/>
              </a:spcBef>
              <a:spcAft>
                <a:spcPts val="0"/>
              </a:spcAft>
              <a:buClr>
                <a:srgbClr val="660066"/>
              </a:buClr>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a:p>
            <a:pPr lvl="1" indent="-342900" fontAlgn="auto">
              <a:lnSpc>
                <a:spcPct val="150000"/>
              </a:lnSpc>
              <a:spcBef>
                <a:spcPts val="0"/>
              </a:spcBef>
              <a:spcAft>
                <a:spcPts val="0"/>
              </a:spcAft>
              <a:buClr>
                <a:srgbClr val="660066"/>
              </a:buClr>
              <a:buFont typeface="Wingdings" pitchFamily="2" charset="2"/>
              <a:buChar char="v"/>
              <a:defRPr/>
            </a:pPr>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527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Cambridge Taster Days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124744"/>
            <a:ext cx="8543506" cy="7478970"/>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The University of Cambridge is to host two bespoke events exclusively for Pure Potential Students.  </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The Cambridge Taster Days will offer students the chance to experience undergraduate life. They will be a Cambridge student for the day and attend taster lectures and small group workshops, have lunch in one of the Colleges and meet with current undergraduates. </a:t>
            </a:r>
          </a:p>
          <a:p>
            <a:pPr lvl="1" indent="-342900">
              <a:lnSpc>
                <a:spcPct val="150000"/>
              </a:lnSpc>
              <a:buClr>
                <a:srgbClr val="660066"/>
              </a:buClr>
              <a:buFont typeface="Wingdings" pitchFamily="2" charset="2"/>
              <a:buChar char="v"/>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Cambridge Admissions Tutors will also run talks on how to write an academic personal statement and students will receive tips on the interview process.</a:t>
            </a: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smtClean="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400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Cambridge Taster Days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09144" y="1268760"/>
            <a:ext cx="8556624" cy="7017306"/>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The Taster Days are being held on,</a:t>
            </a:r>
          </a:p>
          <a:p>
            <a:pPr marL="114300" lvl="1">
              <a:lnSpc>
                <a:spcPct val="150000"/>
              </a:lnSpc>
              <a:buClr>
                <a:srgbClr val="660066"/>
              </a:buClr>
              <a:defRPr/>
            </a:pPr>
            <a:endParaRPr lang="en-GB" sz="2000" dirty="0" smtClean="0">
              <a:latin typeface="Arial" panose="020B0604020202020204" pitchFamily="34" charset="0"/>
              <a:cs typeface="Arial" panose="020B0604020202020204" pitchFamily="34" charset="0"/>
            </a:endParaRP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Saturday, 21</a:t>
            </a:r>
            <a:r>
              <a:rPr lang="en-GB" sz="2000" baseline="30000" dirty="0" smtClean="0">
                <a:latin typeface="Arial" panose="020B0604020202020204" pitchFamily="34" charset="0"/>
                <a:cs typeface="Arial" panose="020B0604020202020204" pitchFamily="34" charset="0"/>
              </a:rPr>
              <a:t>st</a:t>
            </a:r>
            <a:r>
              <a:rPr lang="en-GB" sz="2000" dirty="0" smtClean="0">
                <a:latin typeface="Arial" panose="020B0604020202020204" pitchFamily="34" charset="0"/>
                <a:cs typeface="Arial" panose="020B0604020202020204" pitchFamily="34" charset="0"/>
              </a:rPr>
              <a:t> June – Biological Sciences/Medicine</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Tuesday, 1</a:t>
            </a:r>
            <a:r>
              <a:rPr lang="en-GB" sz="2000" baseline="30000" dirty="0" smtClean="0">
                <a:latin typeface="Arial" panose="020B0604020202020204" pitchFamily="34" charset="0"/>
                <a:cs typeface="Arial" panose="020B0604020202020204" pitchFamily="34" charset="0"/>
              </a:rPr>
              <a:t>st</a:t>
            </a:r>
            <a:r>
              <a:rPr lang="en-GB" sz="2000" dirty="0" smtClean="0">
                <a:latin typeface="Arial" panose="020B0604020202020204" pitchFamily="34" charset="0"/>
                <a:cs typeface="Arial" panose="020B0604020202020204" pitchFamily="34" charset="0"/>
              </a:rPr>
              <a:t> July – Maths and Maths-related subjects (Physics,    </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Economics, Engineering and Computer Science)</a:t>
            </a: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anose="05000000000000000000" pitchFamily="2" charset="2"/>
              <a:buChar char="v"/>
              <a:defRPr/>
            </a:pPr>
            <a:r>
              <a:rPr lang="en-GB" sz="2000" dirty="0" smtClean="0">
                <a:latin typeface="Arial" panose="020B0604020202020204" pitchFamily="34" charset="0"/>
                <a:cs typeface="Arial" panose="020B0604020202020204" pitchFamily="34" charset="0"/>
              </a:rPr>
              <a:t> The Taster Days are completely free of charge.</a:t>
            </a: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lvl="1" indent="-342900">
              <a:lnSpc>
                <a:spcPct val="150000"/>
              </a:lnSpc>
              <a:buClr>
                <a:srgbClr val="660066"/>
              </a:buClr>
              <a:buFont typeface="Wingdings" panose="05000000000000000000" pitchFamily="2" charset="2"/>
              <a:buChar char="v"/>
              <a:defRPr/>
            </a:pPr>
            <a:r>
              <a:rPr lang="en-GB" sz="2000" dirty="0" smtClean="0">
                <a:latin typeface="Arial" panose="020B0604020202020204" pitchFamily="34" charset="0"/>
                <a:cs typeface="Arial" panose="020B0604020202020204" pitchFamily="34" charset="0"/>
              </a:rPr>
              <a:t> Certain criteria must be met in order for a student to apply for the Taster Days. For further information please speak to your PPM.</a:t>
            </a: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smtClean="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01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Sheffield </a:t>
            </a:r>
            <a:r>
              <a:rPr lang="en-US" altLang="en-US" sz="2800" b="1" dirty="0" err="1" smtClean="0">
                <a:latin typeface="Arial" panose="020B0604020202020204" pitchFamily="34" charset="0"/>
                <a:cs typeface="Arial" panose="020B0604020202020204" pitchFamily="34" charset="0"/>
              </a:rPr>
              <a:t>Hallam</a:t>
            </a:r>
            <a:r>
              <a:rPr lang="en-US" altLang="en-US" sz="2800" b="1" dirty="0" smtClean="0">
                <a:latin typeface="Arial" panose="020B0604020202020204" pitchFamily="34" charset="0"/>
                <a:cs typeface="Arial" panose="020B0604020202020204" pitchFamily="34" charset="0"/>
              </a:rPr>
              <a:t> University Taster Days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124744"/>
            <a:ext cx="8543506" cy="7017306"/>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a:t>
            </a:r>
            <a:r>
              <a:rPr lang="en-GB" sz="2000" u="sng" dirty="0" smtClean="0">
                <a:latin typeface="Arial" panose="020B0604020202020204" pitchFamily="34" charset="0"/>
                <a:cs typeface="Arial" panose="020B0604020202020204" pitchFamily="34" charset="0"/>
              </a:rPr>
              <a:t>Law Taster Day – Tuesday 17</a:t>
            </a:r>
            <a:r>
              <a:rPr lang="en-GB" sz="2000" u="sng" baseline="30000" dirty="0" smtClean="0">
                <a:latin typeface="Arial" panose="020B0604020202020204" pitchFamily="34" charset="0"/>
                <a:cs typeface="Arial" panose="020B0604020202020204" pitchFamily="34" charset="0"/>
              </a:rPr>
              <a:t>th</a:t>
            </a:r>
            <a:r>
              <a:rPr lang="en-GB" sz="2000" u="sng" dirty="0" smtClean="0">
                <a:latin typeface="Arial" panose="020B0604020202020204" pitchFamily="34" charset="0"/>
                <a:cs typeface="Arial" panose="020B0604020202020204" pitchFamily="34" charset="0"/>
              </a:rPr>
              <a:t> June, 10am – 3.30pm</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Suitable for </a:t>
            </a:r>
            <a:r>
              <a:rPr lang="en-GB" sz="2000" dirty="0" err="1" smtClean="0">
                <a:latin typeface="Arial" panose="020B0604020202020204" pitchFamily="34" charset="0"/>
                <a:cs typeface="Arial" panose="020B0604020202020204" pitchFamily="34" charset="0"/>
              </a:rPr>
              <a:t>Yr</a:t>
            </a:r>
            <a:r>
              <a:rPr lang="en-GB" sz="2000" dirty="0" smtClean="0">
                <a:latin typeface="Arial" panose="020B0604020202020204" pitchFamily="34" charset="0"/>
                <a:cs typeface="Arial" panose="020B0604020202020204" pitchFamily="34" charset="0"/>
              </a:rPr>
              <a:t> 12 students. The day comprises of a mixture of</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activities designed to simulate a ‘day-in-the-life’ of a Law student.</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For more information and to book a place please contact Helen</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Walker </a:t>
            </a:r>
            <a:r>
              <a:rPr lang="en-GB" sz="2000" dirty="0" smtClean="0">
                <a:latin typeface="Arial" panose="020B0604020202020204" pitchFamily="34" charset="0"/>
                <a:cs typeface="Arial" panose="020B0604020202020204" pitchFamily="34" charset="0"/>
                <a:hlinkClick r:id="rId3"/>
              </a:rPr>
              <a:t>H.Walker@shu.ac.uk</a:t>
            </a:r>
            <a:r>
              <a:rPr lang="en-GB" sz="2000" dirty="0" smtClean="0">
                <a:latin typeface="Arial" panose="020B0604020202020204" pitchFamily="34" charset="0"/>
                <a:cs typeface="Arial" panose="020B0604020202020204" pitchFamily="34" charset="0"/>
              </a:rPr>
              <a:t>. Places are allocated on a first come,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first served basis.</a:t>
            </a:r>
          </a:p>
          <a:p>
            <a:pPr lvl="1" indent="-342900">
              <a:lnSpc>
                <a:spcPct val="150000"/>
              </a:lnSpc>
              <a:buClr>
                <a:srgbClr val="660066"/>
              </a:buClr>
              <a:buFont typeface="Wingdings" panose="05000000000000000000" pitchFamily="2" charset="2"/>
              <a:buChar char="v"/>
              <a:defRPr/>
            </a:pPr>
            <a:r>
              <a:rPr lang="en-GB" sz="2000" dirty="0" smtClean="0">
                <a:latin typeface="Arial" panose="020B0604020202020204" pitchFamily="34" charset="0"/>
                <a:cs typeface="Arial" panose="020B0604020202020204" pitchFamily="34" charset="0"/>
              </a:rPr>
              <a:t> </a:t>
            </a:r>
            <a:r>
              <a:rPr lang="en-GB" sz="2000" u="sng" dirty="0" smtClean="0">
                <a:latin typeface="Arial" panose="020B0604020202020204" pitchFamily="34" charset="0"/>
                <a:cs typeface="Arial" panose="020B0604020202020204" pitchFamily="34" charset="0"/>
              </a:rPr>
              <a:t>Law Challenge Day – Tuesday 24</a:t>
            </a:r>
            <a:r>
              <a:rPr lang="en-GB" sz="2000" u="sng" baseline="30000" dirty="0" smtClean="0">
                <a:latin typeface="Arial" panose="020B0604020202020204" pitchFamily="34" charset="0"/>
                <a:cs typeface="Arial" panose="020B0604020202020204" pitchFamily="34" charset="0"/>
              </a:rPr>
              <a:t>th</a:t>
            </a:r>
            <a:r>
              <a:rPr lang="en-GB" sz="2000" u="sng" dirty="0" smtClean="0">
                <a:latin typeface="Arial" panose="020B0604020202020204" pitchFamily="34" charset="0"/>
                <a:cs typeface="Arial" panose="020B0604020202020204" pitchFamily="34" charset="0"/>
              </a:rPr>
              <a:t> June, 10am-4pm</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Suitable for </a:t>
            </a:r>
            <a:r>
              <a:rPr lang="en-GB" sz="2000" dirty="0" err="1" smtClean="0">
                <a:latin typeface="Arial" panose="020B0604020202020204" pitchFamily="34" charset="0"/>
                <a:cs typeface="Arial" panose="020B0604020202020204" pitchFamily="34" charset="0"/>
              </a:rPr>
              <a:t>Yr</a:t>
            </a:r>
            <a:r>
              <a:rPr lang="en-GB" sz="2000" dirty="0" smtClean="0">
                <a:latin typeface="Arial" panose="020B0604020202020204" pitchFamily="34" charset="0"/>
                <a:cs typeface="Arial" panose="020B0604020202020204" pitchFamily="34" charset="0"/>
              </a:rPr>
              <a:t> 12 students who are fairly sure, or certain they want to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study Law at University and consider a career in the legal profession.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please contact Helen Walker </a:t>
            </a:r>
            <a:r>
              <a:rPr lang="en-GB" sz="2000" dirty="0" smtClean="0">
                <a:latin typeface="Arial" panose="020B0604020202020204" pitchFamily="34" charset="0"/>
                <a:cs typeface="Arial" panose="020B0604020202020204" pitchFamily="34" charset="0"/>
                <a:hlinkClick r:id="rId3"/>
              </a:rPr>
              <a:t>H.Walker@shu.ac.uk</a:t>
            </a:r>
            <a:r>
              <a:rPr lang="en-GB" sz="2000" dirty="0" smtClean="0">
                <a:latin typeface="Arial" panose="020B0604020202020204" pitchFamily="34" charset="0"/>
                <a:cs typeface="Arial" panose="020B0604020202020204" pitchFamily="34" charset="0"/>
              </a:rPr>
              <a:t>. Places are   </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allocated on a first come, first served basis</a:t>
            </a: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smtClean="0">
              <a:latin typeface="Arial" panose="020B0604020202020204" pitchFamily="34" charset="0"/>
              <a:cs typeface="Arial" panose="020B0604020202020204" pitchFamily="34" charset="0"/>
            </a:endParaRP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54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Sheffield </a:t>
            </a:r>
            <a:r>
              <a:rPr lang="en-US" altLang="en-US" sz="2800" b="1" dirty="0" err="1" smtClean="0">
                <a:latin typeface="Arial" panose="020B0604020202020204" pitchFamily="34" charset="0"/>
                <a:cs typeface="Arial" panose="020B0604020202020204" pitchFamily="34" charset="0"/>
              </a:rPr>
              <a:t>Hallam</a:t>
            </a:r>
            <a:r>
              <a:rPr lang="en-US" altLang="en-US" sz="2800" b="1" dirty="0" smtClean="0">
                <a:latin typeface="Arial" panose="020B0604020202020204" pitchFamily="34" charset="0"/>
                <a:cs typeface="Arial" panose="020B0604020202020204" pitchFamily="34" charset="0"/>
              </a:rPr>
              <a:t> University Taster Days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124744"/>
            <a:ext cx="8543506" cy="4708981"/>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u="sng" dirty="0" smtClean="0">
                <a:latin typeface="Arial" panose="020B0604020202020204" pitchFamily="34" charset="0"/>
                <a:cs typeface="Arial" panose="020B0604020202020204" pitchFamily="34" charset="0"/>
              </a:rPr>
              <a:t> Architecture Workshop – Wednesday 25</a:t>
            </a:r>
            <a:r>
              <a:rPr lang="en-GB" sz="2000" u="sng" baseline="30000" dirty="0" smtClean="0">
                <a:latin typeface="Arial" panose="020B0604020202020204" pitchFamily="34" charset="0"/>
                <a:cs typeface="Arial" panose="020B0604020202020204" pitchFamily="34" charset="0"/>
              </a:rPr>
              <a:t>th</a:t>
            </a:r>
            <a:r>
              <a:rPr lang="en-GB" sz="2000" u="sng" dirty="0" smtClean="0">
                <a:latin typeface="Arial" panose="020B0604020202020204" pitchFamily="34" charset="0"/>
                <a:cs typeface="Arial" panose="020B0604020202020204" pitchFamily="34" charset="0"/>
              </a:rPr>
              <a:t> June, 9.30am-12pm</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This session is aimed at </a:t>
            </a:r>
            <a:r>
              <a:rPr lang="en-GB" sz="2000" dirty="0" err="1" smtClean="0">
                <a:latin typeface="Arial" panose="020B0604020202020204" pitchFamily="34" charset="0"/>
                <a:cs typeface="Arial" panose="020B0604020202020204" pitchFamily="34" charset="0"/>
              </a:rPr>
              <a:t>Yr</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12 students who have a keen interest in</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studying architecture or are currently studying art and design related </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courses, but have never considered architecture as a career.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For more information and to book places, please contact Helen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Walker </a:t>
            </a:r>
            <a:r>
              <a:rPr lang="en-GB" sz="2000" dirty="0" smtClean="0">
                <a:latin typeface="Arial" panose="020B0604020202020204" pitchFamily="34" charset="0"/>
                <a:cs typeface="Arial" panose="020B0604020202020204" pitchFamily="34" charset="0"/>
                <a:hlinkClick r:id="rId3"/>
              </a:rPr>
              <a:t>H.Walker@shu.ac.uk</a:t>
            </a:r>
            <a:r>
              <a:rPr lang="en-GB" sz="2000" dirty="0" smtClean="0">
                <a:latin typeface="Arial" panose="020B0604020202020204" pitchFamily="34" charset="0"/>
                <a:cs typeface="Arial" panose="020B0604020202020204" pitchFamily="34" charset="0"/>
              </a:rPr>
              <a:t> Places will be allocated on a first come,</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first served basis</a:t>
            </a: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40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Sheffield </a:t>
            </a:r>
            <a:r>
              <a:rPr lang="en-US" altLang="en-US" sz="2800" b="1" dirty="0" err="1" smtClean="0">
                <a:latin typeface="Arial" panose="020B0604020202020204" pitchFamily="34" charset="0"/>
                <a:cs typeface="Arial" panose="020B0604020202020204" pitchFamily="34" charset="0"/>
              </a:rPr>
              <a:t>Hallam</a:t>
            </a:r>
            <a:r>
              <a:rPr lang="en-US" altLang="en-US" sz="2800" b="1" dirty="0" smtClean="0">
                <a:latin typeface="Arial" panose="020B0604020202020204" pitchFamily="34" charset="0"/>
                <a:cs typeface="Arial" panose="020B0604020202020204" pitchFamily="34" charset="0"/>
              </a:rPr>
              <a:t> University Taster Days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124744"/>
            <a:ext cx="8543506" cy="6093976"/>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a:t>
            </a:r>
            <a:r>
              <a:rPr lang="en-GB" sz="2000" u="sng" dirty="0" smtClean="0">
                <a:latin typeface="Arial" panose="020B0604020202020204" pitchFamily="34" charset="0"/>
                <a:cs typeface="Arial" panose="020B0604020202020204" pitchFamily="34" charset="0"/>
              </a:rPr>
              <a:t>Education Taster Day – Thursday 3</a:t>
            </a:r>
            <a:r>
              <a:rPr lang="en-GB" sz="2000" u="sng" baseline="30000" dirty="0" smtClean="0">
                <a:latin typeface="Arial" panose="020B0604020202020204" pitchFamily="34" charset="0"/>
                <a:cs typeface="Arial" panose="020B0604020202020204" pitchFamily="34" charset="0"/>
              </a:rPr>
              <a:t>rd</a:t>
            </a:r>
            <a:r>
              <a:rPr lang="en-GB" sz="2000" u="sng" dirty="0" smtClean="0">
                <a:latin typeface="Arial" panose="020B0604020202020204" pitchFamily="34" charset="0"/>
                <a:cs typeface="Arial" panose="020B0604020202020204" pitchFamily="34" charset="0"/>
              </a:rPr>
              <a:t> July, 10am-3pm</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Developed by students for students and in conjunction with the</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Sheffield Institute for Education, the SHU </a:t>
            </a:r>
            <a:r>
              <a:rPr lang="en-GB" sz="2000" dirty="0" err="1" smtClean="0">
                <a:latin typeface="Arial" panose="020B0604020202020204" pitchFamily="34" charset="0"/>
                <a:cs typeface="Arial" panose="020B0604020202020204" pitchFamily="34" charset="0"/>
              </a:rPr>
              <a:t>Yr</a:t>
            </a:r>
            <a:r>
              <a:rPr lang="en-GB" sz="2000" dirty="0" smtClean="0">
                <a:latin typeface="Arial" panose="020B0604020202020204" pitchFamily="34" charset="0"/>
                <a:cs typeface="Arial" panose="020B0604020202020204" pitchFamily="34" charset="0"/>
              </a:rPr>
              <a:t> 12 Taster Day is a new</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activity designed to raise awareness, aid transition into Higher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Education and try out course content in an intriguing way.</a:t>
            </a:r>
          </a:p>
          <a:p>
            <a:pPr marL="114300" lvl="1">
              <a:lnSpc>
                <a:spcPct val="150000"/>
              </a:lnSpc>
              <a:buClr>
                <a:srgbClr val="660066"/>
              </a:buClr>
              <a:defRPr/>
            </a:pPr>
            <a:endParaRPr lang="en-GB" sz="2000" dirty="0" smtClean="0">
              <a:latin typeface="Arial" panose="020B0604020202020204" pitchFamily="34" charset="0"/>
              <a:cs typeface="Arial" panose="020B0604020202020204" pitchFamily="34" charset="0"/>
            </a:endParaRP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The day is also suitable for </a:t>
            </a:r>
            <a:r>
              <a:rPr lang="en-GB" sz="2000" dirty="0" err="1" smtClean="0">
                <a:latin typeface="Arial" panose="020B0604020202020204" pitchFamily="34" charset="0"/>
                <a:cs typeface="Arial" panose="020B0604020202020204" pitchFamily="34" charset="0"/>
              </a:rPr>
              <a:t>Yr</a:t>
            </a:r>
            <a:r>
              <a:rPr lang="en-GB" sz="2000" dirty="0" smtClean="0">
                <a:latin typeface="Arial" panose="020B0604020202020204" pitchFamily="34" charset="0"/>
                <a:cs typeface="Arial" panose="020B0604020202020204" pitchFamily="34" charset="0"/>
              </a:rPr>
              <a:t> 13 students who have not made any</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University applications/received no offers and may want to apply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through clearing or next year, but would like further information.</a:t>
            </a:r>
          </a:p>
          <a:p>
            <a:pPr marL="114300" lvl="1">
              <a:lnSpc>
                <a:spcPct val="150000"/>
              </a:lnSpc>
              <a:buClr>
                <a:srgbClr val="660066"/>
              </a:buClr>
              <a:defRPr/>
            </a:pPr>
            <a:r>
              <a:rPr lang="en-GB" sz="2000" dirty="0" smtClean="0">
                <a:latin typeface="Arial" panose="020B0604020202020204" pitchFamily="34" charset="0"/>
                <a:cs typeface="Arial" panose="020B0604020202020204" pitchFamily="34" charset="0"/>
              </a:rPr>
              <a:t>      For more information or to book on, please contact Helen Walker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hlinkClick r:id="rId3"/>
              </a:rPr>
              <a:t>H.Walker@shu.ac.uk</a:t>
            </a:r>
            <a:r>
              <a:rPr lang="en-GB" sz="2000" dirty="0" smtClean="0">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40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BSFC White B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560" y="676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1"/>
          <p:cNvSpPr txBox="1">
            <a:spLocks/>
          </p:cNvSpPr>
          <p:nvPr/>
        </p:nvSpPr>
        <p:spPr bwMode="auto">
          <a:xfrm>
            <a:off x="322262" y="284843"/>
            <a:ext cx="70199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gn="ctr"/>
            <a:r>
              <a:rPr lang="en-US" altLang="en-US" sz="2800" b="1" dirty="0" smtClean="0">
                <a:latin typeface="Arial" panose="020B0604020202020204" pitchFamily="34" charset="0"/>
                <a:cs typeface="Arial" panose="020B0604020202020204" pitchFamily="34" charset="0"/>
              </a:rPr>
              <a:t>Sheffield </a:t>
            </a:r>
            <a:r>
              <a:rPr lang="en-US" altLang="en-US" sz="2800" b="1" dirty="0" err="1" smtClean="0">
                <a:latin typeface="Arial" panose="020B0604020202020204" pitchFamily="34" charset="0"/>
                <a:cs typeface="Arial" panose="020B0604020202020204" pitchFamily="34" charset="0"/>
              </a:rPr>
              <a:t>Hallam</a:t>
            </a:r>
            <a:r>
              <a:rPr lang="en-US" altLang="en-US" sz="2800" b="1" dirty="0" smtClean="0">
                <a:latin typeface="Arial" panose="020B0604020202020204" pitchFamily="34" charset="0"/>
                <a:cs typeface="Arial" panose="020B0604020202020204" pitchFamily="34" charset="0"/>
              </a:rPr>
              <a:t> University Taster Days</a:t>
            </a:r>
            <a:endParaRPr lang="en-US" altLang="en-US" sz="2800" b="1" dirty="0">
              <a:latin typeface="Arial" panose="020B0604020202020204" pitchFamily="34" charset="0"/>
              <a:cs typeface="Arial" panose="020B0604020202020204" pitchFamily="34" charset="0"/>
            </a:endParaRPr>
          </a:p>
        </p:txBody>
      </p:sp>
      <p:sp>
        <p:nvSpPr>
          <p:cNvPr id="2" name="TextBox 1"/>
          <p:cNvSpPr txBox="1"/>
          <p:nvPr/>
        </p:nvSpPr>
        <p:spPr>
          <a:xfrm>
            <a:off x="322262" y="1124744"/>
            <a:ext cx="8543506" cy="4708981"/>
          </a:xfrm>
          <a:prstGeom prst="rect">
            <a:avLst/>
          </a:prstGeom>
          <a:noFill/>
        </p:spPr>
        <p:txBody>
          <a:bodyPr wrap="square">
            <a:spAutoFit/>
          </a:bodyPr>
          <a:lstStyle/>
          <a:p>
            <a:pPr lvl="1" indent="-342900">
              <a:lnSpc>
                <a:spcPct val="150000"/>
              </a:lnSpc>
              <a:buClr>
                <a:srgbClr val="660066"/>
              </a:buClr>
              <a:buFont typeface="Wingdings" pitchFamily="2" charset="2"/>
              <a:buChar char="v"/>
              <a:defRPr/>
            </a:pPr>
            <a:endParaRPr lang="en-GB" sz="2000" dirty="0" smtClean="0">
              <a:latin typeface="Arial" panose="020B0604020202020204" pitchFamily="34" charset="0"/>
              <a:cs typeface="Arial" panose="020B0604020202020204" pitchFamily="34" charset="0"/>
            </a:endParaRPr>
          </a:p>
          <a:p>
            <a:pPr lvl="1" indent="-342900">
              <a:lnSpc>
                <a:spcPct val="150000"/>
              </a:lnSpc>
              <a:buClr>
                <a:srgbClr val="660066"/>
              </a:buClr>
              <a:buFont typeface="Wingdings" pitchFamily="2" charset="2"/>
              <a:buChar char="v"/>
              <a:defRPr/>
            </a:pPr>
            <a:r>
              <a:rPr lang="en-GB" sz="2000" dirty="0" smtClean="0">
                <a:latin typeface="Arial" panose="020B0604020202020204" pitchFamily="34" charset="0"/>
                <a:cs typeface="Arial" panose="020B0604020202020204" pitchFamily="34" charset="0"/>
              </a:rPr>
              <a:t> </a:t>
            </a:r>
            <a:r>
              <a:rPr lang="en-GB" sz="2000" u="sng" dirty="0" smtClean="0">
                <a:latin typeface="Arial" panose="020B0604020202020204" pitchFamily="34" charset="0"/>
                <a:cs typeface="Arial" panose="020B0604020202020204" pitchFamily="34" charset="0"/>
              </a:rPr>
              <a:t>Forensic Psychology Taster Session – Available dates, Monday 30</a:t>
            </a:r>
            <a:r>
              <a:rPr lang="en-GB" sz="2000" u="sng" baseline="30000" dirty="0" smtClean="0">
                <a:latin typeface="Arial" panose="020B0604020202020204" pitchFamily="34" charset="0"/>
                <a:cs typeface="Arial" panose="020B0604020202020204" pitchFamily="34" charset="0"/>
              </a:rPr>
              <a:t>th</a:t>
            </a:r>
            <a:r>
              <a:rPr lang="en-GB" sz="2000" u="sng" dirty="0" smtClean="0">
                <a:latin typeface="Arial" panose="020B0604020202020204" pitchFamily="34" charset="0"/>
                <a:cs typeface="Arial" panose="020B0604020202020204" pitchFamily="34" charset="0"/>
              </a:rPr>
              <a:t> June and Tuesday 1</a:t>
            </a:r>
            <a:r>
              <a:rPr lang="en-GB" sz="2000" u="sng" baseline="30000" dirty="0" smtClean="0">
                <a:latin typeface="Arial" panose="020B0604020202020204" pitchFamily="34" charset="0"/>
                <a:cs typeface="Arial" panose="020B0604020202020204" pitchFamily="34" charset="0"/>
              </a:rPr>
              <a:t>st</a:t>
            </a:r>
            <a:r>
              <a:rPr lang="en-GB" sz="2000" u="sng" dirty="0" smtClean="0">
                <a:latin typeface="Arial" panose="020B0604020202020204" pitchFamily="34" charset="0"/>
                <a:cs typeface="Arial" panose="020B0604020202020204" pitchFamily="34" charset="0"/>
              </a:rPr>
              <a:t> July 2014</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Aimed at </a:t>
            </a:r>
            <a:r>
              <a:rPr lang="en-GB" sz="2000" dirty="0" err="1" smtClean="0">
                <a:latin typeface="Arial" panose="020B0604020202020204" pitchFamily="34" charset="0"/>
                <a:cs typeface="Arial" panose="020B0604020202020204" pitchFamily="34" charset="0"/>
              </a:rPr>
              <a:t>Yr</a:t>
            </a:r>
            <a:r>
              <a:rPr lang="en-GB" sz="2000" dirty="0" smtClean="0">
                <a:latin typeface="Arial" panose="020B0604020202020204" pitchFamily="34" charset="0"/>
                <a:cs typeface="Arial" panose="020B0604020202020204" pitchFamily="34" charset="0"/>
              </a:rPr>
              <a:t> 12 Psychology students, this Taster Day will allow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students to view footage of a crime and try to identify the suspect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using a variety of professional forensic techniques. </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For more information or to book places, please contact Helen Walker</a:t>
            </a:r>
          </a:p>
          <a:p>
            <a:pPr marL="114300" lvl="1">
              <a:lnSpc>
                <a:spcPct val="150000"/>
              </a:lnSpc>
              <a:buClr>
                <a:srgbClr val="660066"/>
              </a:buClr>
              <a:defRPr/>
            </a:pP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hlinkClick r:id="rId3"/>
              </a:rPr>
              <a:t>H.Walker@shu.ac.uk</a:t>
            </a:r>
            <a:r>
              <a:rPr lang="en-GB" sz="2000" dirty="0" smtClean="0">
                <a:latin typeface="Arial" panose="020B0604020202020204" pitchFamily="34" charset="0"/>
                <a:cs typeface="Arial" panose="020B0604020202020204" pitchFamily="34" charset="0"/>
              </a:rPr>
              <a:t> </a:t>
            </a:r>
          </a:p>
          <a:p>
            <a:pPr marL="114300" lvl="1">
              <a:lnSpc>
                <a:spcPct val="150000"/>
              </a:lnSpc>
              <a:buClr>
                <a:srgbClr val="660066"/>
              </a:buClr>
              <a:defRPr/>
            </a:pPr>
            <a:endParaRPr lang="en-GB" sz="2000" dirty="0">
              <a:latin typeface="Arial" panose="020B0604020202020204" pitchFamily="34" charset="0"/>
              <a:cs typeface="Arial" panose="020B0604020202020204" pitchFamily="34" charset="0"/>
            </a:endParaRPr>
          </a:p>
          <a:p>
            <a:pPr marL="114300" lvl="1">
              <a:lnSpc>
                <a:spcPct val="150000"/>
              </a:lnSpc>
              <a:buClr>
                <a:srgbClr val="660066"/>
              </a:buClr>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40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1213</Words>
  <Application>Microsoft Office PowerPoint</Application>
  <PresentationFormat>On-screen Show (4:3)</PresentationFormat>
  <Paragraphs>169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SIXTH FORM COLLEGE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Barnsley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SIXTH FORM COLLEGE</dc:title>
  <dc:creator>Alexandra Davies</dc:creator>
  <cp:lastModifiedBy>Gillian Dorricott</cp:lastModifiedBy>
  <cp:revision>14</cp:revision>
  <dcterms:created xsi:type="dcterms:W3CDTF">2014-05-16T10:01:48Z</dcterms:created>
  <dcterms:modified xsi:type="dcterms:W3CDTF">2014-05-19T10:21:19Z</dcterms:modified>
</cp:coreProperties>
</file>