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6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1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97481-A319-466F-9AAD-49DA576B3BE4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A47C5-A7DA-45CF-B23A-E71DA00B3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279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83A33-8AA1-4D62-91D0-A4F358B9A9B1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9D7E-9583-4070-9C86-0F223918C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154239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83A33-8AA1-4D62-91D0-A4F358B9A9B1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9D7E-9583-4070-9C86-0F223918C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906401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83A33-8AA1-4D62-91D0-A4F358B9A9B1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9D7E-9583-4070-9C86-0F223918C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673238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83A33-8AA1-4D62-91D0-A4F358B9A9B1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9D7E-9583-4070-9C86-0F223918C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27650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83A33-8AA1-4D62-91D0-A4F358B9A9B1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9D7E-9583-4070-9C86-0F223918C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486915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83A33-8AA1-4D62-91D0-A4F358B9A9B1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9D7E-9583-4070-9C86-0F223918C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78413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83A33-8AA1-4D62-91D0-A4F358B9A9B1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9D7E-9583-4070-9C86-0F223918C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597333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83A33-8AA1-4D62-91D0-A4F358B9A9B1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9D7E-9583-4070-9C86-0F223918C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155442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83A33-8AA1-4D62-91D0-A4F358B9A9B1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9D7E-9583-4070-9C86-0F223918C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167746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83A33-8AA1-4D62-91D0-A4F358B9A9B1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9D7E-9583-4070-9C86-0F223918C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477489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83A33-8AA1-4D62-91D0-A4F358B9A9B1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9D7E-9583-4070-9C86-0F223918C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004620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83A33-8AA1-4D62-91D0-A4F358B9A9B1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A9D7E-9583-4070-9C86-0F223918C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73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2.vsd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3.vsd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N'T GIVE UP"/>
          <p:cNvSpPr txBox="1"/>
          <p:nvPr/>
        </p:nvSpPr>
        <p:spPr>
          <a:xfrm>
            <a:off x="2856139" y="2560862"/>
            <a:ext cx="67954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Utsaah" panose="020B0604020202020204" pitchFamily="34" charset="0"/>
              </a:rPr>
              <a:t>系统设计</a:t>
            </a:r>
            <a:r>
              <a:rPr lang="zh-CN" altLang="en-US" sz="48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Utsaah" panose="020B0604020202020204" pitchFamily="34" charset="0"/>
              </a:rPr>
              <a:t>文档</a:t>
            </a:r>
            <a:r>
              <a:rPr lang="en-US" altLang="zh-CN" sz="48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Utsaah" panose="020B0604020202020204" pitchFamily="34" charset="0"/>
              </a:rPr>
              <a:t>v1.0</a:t>
            </a:r>
            <a:r>
              <a:rPr lang="zh-CN" altLang="en-US" sz="48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Utsaah" panose="020B0604020202020204" pitchFamily="34" charset="0"/>
              </a:rPr>
              <a:t>报告</a:t>
            </a:r>
            <a:endParaRPr lang="zh-CN" altLang="en-US" sz="4800" b="1" spc="300" dirty="0">
              <a:solidFill>
                <a:schemeClr val="tx1">
                  <a:lumMod val="85000"/>
                  <a:lumOff val="1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Utsaah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0279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N'T GIVE UP"/>
          <p:cNvSpPr txBox="1"/>
          <p:nvPr/>
        </p:nvSpPr>
        <p:spPr>
          <a:xfrm>
            <a:off x="509066" y="455012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36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Utsaah" panose="020B0604020202020204" pitchFamily="34" charset="0"/>
              </a:rPr>
              <a:t>三</a:t>
            </a:r>
            <a:r>
              <a:rPr lang="en-US" altLang="zh-CN" sz="36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Utsaah" panose="020B0604020202020204" pitchFamily="34" charset="0"/>
              </a:rPr>
              <a:t>.</a:t>
            </a:r>
            <a:r>
              <a:rPr lang="zh-CN" altLang="en-US" sz="36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Utsaah" panose="020B0604020202020204" pitchFamily="34" charset="0"/>
              </a:rPr>
              <a:t>任务管理部</a:t>
            </a:r>
            <a:r>
              <a:rPr lang="zh-CN" altLang="en-US" sz="36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Utsaah" panose="020B0604020202020204" pitchFamily="34" charset="0"/>
              </a:rPr>
              <a:t>分子</a:t>
            </a:r>
            <a:r>
              <a:rPr lang="zh-CN" altLang="zh-CN" sz="36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Utsaah" panose="020B0604020202020204" pitchFamily="34" charset="0"/>
              </a:rPr>
              <a:t>系统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20723" y="2183493"/>
            <a:ext cx="122637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kumimoji="0" lang="zh-CN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4143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269363" y="1750880"/>
            <a:ext cx="1114408" cy="508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归还</a:t>
            </a:r>
            <a:r>
              <a:rPr lang="zh-CN" altLang="zh-CN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图书</a:t>
            </a:r>
          </a:p>
        </p:txBody>
      </p:sp>
      <p:sp>
        <p:nvSpPr>
          <p:cNvPr id="6" name="矩形 5"/>
          <p:cNvSpPr/>
          <p:nvPr/>
        </p:nvSpPr>
        <p:spPr>
          <a:xfrm>
            <a:off x="5542002" y="32443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归还图书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542002" y="32443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归还图书</a:t>
            </a:r>
            <a:endParaRPr lang="zh-CN" altLang="en-US" dirty="0"/>
          </a:p>
        </p:txBody>
      </p:sp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3458845" y="2706713"/>
            <a:ext cx="5274310" cy="357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806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N'T GIVE UP"/>
          <p:cNvSpPr txBox="1"/>
          <p:nvPr/>
        </p:nvSpPr>
        <p:spPr>
          <a:xfrm>
            <a:off x="509066" y="455012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36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Utsaah" panose="020B0604020202020204" pitchFamily="34" charset="0"/>
              </a:rPr>
              <a:t>三</a:t>
            </a:r>
            <a:r>
              <a:rPr lang="en-US" altLang="zh-CN" sz="36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Utsaah" panose="020B0604020202020204" pitchFamily="34" charset="0"/>
              </a:rPr>
              <a:t>.</a:t>
            </a:r>
            <a:r>
              <a:rPr lang="zh-CN" altLang="en-US" sz="36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Utsaah" panose="020B0604020202020204" pitchFamily="34" charset="0"/>
              </a:rPr>
              <a:t>任务管理部</a:t>
            </a:r>
            <a:r>
              <a:rPr lang="zh-CN" altLang="en-US" sz="36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Utsaah" panose="020B0604020202020204" pitchFamily="34" charset="0"/>
              </a:rPr>
              <a:t>分子</a:t>
            </a:r>
            <a:r>
              <a:rPr lang="zh-CN" altLang="zh-CN" sz="36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Utsaah" panose="020B0604020202020204" pitchFamily="34" charset="0"/>
              </a:rPr>
              <a:t>系统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20723" y="2183493"/>
            <a:ext cx="122637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kumimoji="0" lang="zh-CN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4143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830722" y="1841033"/>
            <a:ext cx="1569660" cy="508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图书提供申请</a:t>
            </a:r>
          </a:p>
        </p:txBody>
      </p:sp>
      <p:pic>
        <p:nvPicPr>
          <p:cNvPr id="12" name="图片 11"/>
          <p:cNvPicPr/>
          <p:nvPr/>
        </p:nvPicPr>
        <p:blipFill>
          <a:blip r:embed="rId2"/>
          <a:stretch>
            <a:fillRect/>
          </a:stretch>
        </p:blipFill>
        <p:spPr>
          <a:xfrm>
            <a:off x="3020346" y="2706713"/>
            <a:ext cx="6151308" cy="37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441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N'T GIVE UP"/>
          <p:cNvSpPr txBox="1"/>
          <p:nvPr/>
        </p:nvSpPr>
        <p:spPr>
          <a:xfrm>
            <a:off x="73671" y="247021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36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Utsaah" panose="020B0604020202020204" pitchFamily="34" charset="0"/>
              </a:rPr>
              <a:t>四</a:t>
            </a:r>
            <a:r>
              <a:rPr lang="en-US" altLang="zh-CN" sz="36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Utsaah" panose="020B0604020202020204" pitchFamily="34" charset="0"/>
              </a:rPr>
              <a:t>.</a:t>
            </a:r>
            <a:r>
              <a:rPr lang="zh-CN" altLang="en-US" sz="36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Utsaah" panose="020B0604020202020204" pitchFamily="34" charset="0"/>
              </a:rPr>
              <a:t>数据管理部分</a:t>
            </a:r>
            <a:r>
              <a:rPr lang="zh-CN" altLang="en-US" sz="36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Utsaah" panose="020B0604020202020204" pitchFamily="34" charset="0"/>
              </a:rPr>
              <a:t>子</a:t>
            </a:r>
            <a:r>
              <a:rPr lang="zh-CN" altLang="zh-CN" sz="36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Utsaah" panose="020B0604020202020204" pitchFamily="34" charset="0"/>
              </a:rPr>
              <a:t>系统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34791" y="2208195"/>
            <a:ext cx="122637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kumimoji="0" lang="zh-CN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4143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51530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000" y="1310646"/>
            <a:ext cx="8868607" cy="3094000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096124"/>
              </p:ext>
            </p:extLst>
          </p:nvPr>
        </p:nvGraphicFramePr>
        <p:xfrm>
          <a:off x="247260" y="4669726"/>
          <a:ext cx="3622208" cy="1714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2390"/>
                <a:gridCol w="1207531"/>
                <a:gridCol w="822287"/>
              </a:tblGrid>
              <a:tr h="171450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类“读者”对应的数据库表的结构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字段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类型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长度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证件号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字符串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字符串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账号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字符串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13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密码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字符串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电话号码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字符串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邮箱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字符串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住址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字符串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本表的主关键字：证件号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739663"/>
              </p:ext>
            </p:extLst>
          </p:nvPr>
        </p:nvGraphicFramePr>
        <p:xfrm>
          <a:off x="4116728" y="4673536"/>
          <a:ext cx="3579153" cy="1539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3463"/>
                <a:gridCol w="1193177"/>
                <a:gridCol w="812513"/>
              </a:tblGrid>
              <a:tr h="121905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类“图书管理员”对应的数据库表的结构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字段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类型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长度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编号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字符串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姓名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字符串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账号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字符串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密码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字符串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电话号码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字符串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邮箱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字符串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本表的主关键字：编号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561582"/>
              </p:ext>
            </p:extLst>
          </p:nvPr>
        </p:nvGraphicFramePr>
        <p:xfrm>
          <a:off x="8135816" y="4669726"/>
          <a:ext cx="3053961" cy="15430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2578"/>
                <a:gridCol w="1018095"/>
                <a:gridCol w="693288"/>
              </a:tblGrid>
              <a:tr h="171450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类“系统管理员”对应的数据库表的结构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字段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类型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长度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编号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字符串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字符串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账号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字符串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密码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字符串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电话号码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字符串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邮箱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字符串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本表的主关键字：编号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098800" y="32305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03614" y="896444"/>
            <a:ext cx="1800493" cy="508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人员</a:t>
            </a:r>
            <a:r>
              <a:rPr lang="zh-CN" altLang="zh-CN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相关数据表</a:t>
            </a:r>
            <a:endParaRPr lang="zh-CN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95728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N'T GIVE UP"/>
          <p:cNvSpPr txBox="1"/>
          <p:nvPr/>
        </p:nvSpPr>
        <p:spPr>
          <a:xfrm>
            <a:off x="73671" y="247021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36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Utsaah" panose="020B0604020202020204" pitchFamily="34" charset="0"/>
              </a:rPr>
              <a:t>四</a:t>
            </a:r>
            <a:r>
              <a:rPr lang="en-US" altLang="zh-CN" sz="36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Utsaah" panose="020B0604020202020204" pitchFamily="34" charset="0"/>
              </a:rPr>
              <a:t>.</a:t>
            </a:r>
            <a:r>
              <a:rPr lang="zh-CN" altLang="en-US" sz="36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Utsaah" panose="020B0604020202020204" pitchFamily="34" charset="0"/>
              </a:rPr>
              <a:t>数据管理部分</a:t>
            </a:r>
            <a:r>
              <a:rPr lang="zh-CN" altLang="en-US" sz="36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Utsaah" panose="020B0604020202020204" pitchFamily="34" charset="0"/>
              </a:rPr>
              <a:t>子</a:t>
            </a:r>
            <a:r>
              <a:rPr lang="zh-CN" altLang="zh-CN" sz="36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Utsaah" panose="020B0604020202020204" pitchFamily="34" charset="0"/>
              </a:rPr>
              <a:t>系统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34791" y="2208195"/>
            <a:ext cx="122637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kumimoji="0" lang="zh-CN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4143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51530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098800" y="32305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03614" y="896444"/>
            <a:ext cx="1800493" cy="508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资源相关数据表</a:t>
            </a:r>
            <a:endParaRPr lang="zh-CN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2602523" y="126577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538800"/>
              </p:ext>
            </p:extLst>
          </p:nvPr>
        </p:nvGraphicFramePr>
        <p:xfrm>
          <a:off x="73671" y="1638200"/>
          <a:ext cx="5627077" cy="5120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Visio" r:id="rId3" imgW="8372524" imgH="5714953" progId="Visio.Drawing.15">
                  <p:embed/>
                </p:oleObj>
              </mc:Choice>
              <mc:Fallback>
                <p:oleObj name="Visio" r:id="rId3" imgW="8372524" imgH="5714953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71" y="1638200"/>
                        <a:ext cx="5627077" cy="51209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204712"/>
              </p:ext>
            </p:extLst>
          </p:nvPr>
        </p:nvGraphicFramePr>
        <p:xfrm>
          <a:off x="6229984" y="4281930"/>
          <a:ext cx="5181600" cy="22288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77745"/>
                <a:gridCol w="1727200"/>
                <a:gridCol w="1176655"/>
              </a:tblGrid>
              <a:tr h="171450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类“实体图书”对应的数据库表结构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字段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类型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长度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编号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整数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名称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字符串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64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类别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字符串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作者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字符串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出版时间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字符串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出版社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字符串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64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作品语种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字符串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内容简介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字符串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256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索书号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字符串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64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书价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浮点型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本表的主关键字为：编号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672755"/>
              </p:ext>
            </p:extLst>
          </p:nvPr>
        </p:nvGraphicFramePr>
        <p:xfrm>
          <a:off x="8698523" y="1304926"/>
          <a:ext cx="3211782" cy="21067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1846"/>
                <a:gridCol w="1070594"/>
                <a:gridCol w="729342"/>
              </a:tblGrid>
              <a:tr h="220772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类“电子资源”对应的数据库表结构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字段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类型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长度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编号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整数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名称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字符串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64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类别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字符串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作者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字符串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出版时间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字符串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出版社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字符串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64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作品语种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字符串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内容简介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字符串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256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文件位置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字符串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64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本表的主关键字为：编号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023032"/>
              </p:ext>
            </p:extLst>
          </p:nvPr>
        </p:nvGraphicFramePr>
        <p:xfrm>
          <a:off x="4483959" y="1304926"/>
          <a:ext cx="3596640" cy="22288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1023"/>
                <a:gridCol w="1198880"/>
                <a:gridCol w="816737"/>
              </a:tblGrid>
              <a:tr h="171450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类“个人提供图书”对应的数据库表结构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字段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类型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长度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编号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整数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提供者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整数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名称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字符串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64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类别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字符串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作者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字符串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出版时间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字符串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出版社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字符串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64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作品语种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字符串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内容简介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字符串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256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书价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浮点型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本表的主关键字为：编号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4989512" y="66312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5922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N'T GIVE UP"/>
          <p:cNvSpPr txBox="1"/>
          <p:nvPr/>
        </p:nvSpPr>
        <p:spPr>
          <a:xfrm>
            <a:off x="73671" y="247021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36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Utsaah" panose="020B0604020202020204" pitchFamily="34" charset="0"/>
              </a:rPr>
              <a:t>四</a:t>
            </a:r>
            <a:r>
              <a:rPr lang="en-US" altLang="zh-CN" sz="36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Utsaah" panose="020B0604020202020204" pitchFamily="34" charset="0"/>
              </a:rPr>
              <a:t>.</a:t>
            </a:r>
            <a:r>
              <a:rPr lang="zh-CN" altLang="en-US" sz="36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Utsaah" panose="020B0604020202020204" pitchFamily="34" charset="0"/>
              </a:rPr>
              <a:t>数据管理部分</a:t>
            </a:r>
            <a:r>
              <a:rPr lang="zh-CN" altLang="en-US" sz="36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Utsaah" panose="020B0604020202020204" pitchFamily="34" charset="0"/>
              </a:rPr>
              <a:t>子</a:t>
            </a:r>
            <a:r>
              <a:rPr lang="zh-CN" altLang="zh-CN" sz="36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Utsaah" panose="020B0604020202020204" pitchFamily="34" charset="0"/>
              </a:rPr>
              <a:t>系统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34791" y="2208195"/>
            <a:ext cx="122637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kumimoji="0" lang="zh-CN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4143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51530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098800" y="32305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44291" y="893352"/>
            <a:ext cx="1811714" cy="508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借阅相关数据表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44291" y="14067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20583"/>
              </p:ext>
            </p:extLst>
          </p:nvPr>
        </p:nvGraphicFramePr>
        <p:xfrm>
          <a:off x="444291" y="1406768"/>
          <a:ext cx="5267325" cy="5451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Visio" r:id="rId3" imgW="6048294" imgH="5600866" progId="Visio.Drawing.15">
                  <p:embed/>
                </p:oleObj>
              </mc:Choice>
              <mc:Fallback>
                <p:oleObj name="Visio" r:id="rId3" imgW="6048294" imgH="560086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291" y="1406768"/>
                        <a:ext cx="5267325" cy="54512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738106"/>
              </p:ext>
            </p:extLst>
          </p:nvPr>
        </p:nvGraphicFramePr>
        <p:xfrm>
          <a:off x="5781417" y="1506380"/>
          <a:ext cx="2884281" cy="2221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1359"/>
                <a:gridCol w="792985"/>
                <a:gridCol w="539937"/>
              </a:tblGrid>
              <a:tr h="171450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类“预约关系”对应的数据库表的结构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字段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类型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长度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编号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字符串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提供者编号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字符串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书名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字符串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64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书编号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整数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预约读者编号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字符串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预约时间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时间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提供者电话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字符串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提供者邮箱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字符串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住址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字符串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本表的主关键字为： 编号</a:t>
                      </a:r>
                      <a:r>
                        <a:rPr lang="en-US" sz="1100" kern="0" dirty="0">
                          <a:effectLst/>
                        </a:rPr>
                        <a:t>   </a:t>
                      </a:r>
                      <a:r>
                        <a:rPr lang="zh-CN" sz="1100" kern="0" dirty="0">
                          <a:effectLst/>
                        </a:rPr>
                        <a:t>外键：提供者编号 预约人编号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310268"/>
              </p:ext>
            </p:extLst>
          </p:nvPr>
        </p:nvGraphicFramePr>
        <p:xfrm>
          <a:off x="8956198" y="1618580"/>
          <a:ext cx="3235803" cy="13639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6436"/>
                <a:gridCol w="970671"/>
                <a:gridCol w="698696"/>
              </a:tblGrid>
              <a:tr h="171450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类“提供关系”对应的数据表结构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字段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类型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长度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编号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整数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提供读者证号整数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字符串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书籍编号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整数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提供时间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日期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本表的主关键字为：编号</a:t>
                      </a:r>
                      <a:r>
                        <a:rPr lang="en-US" sz="1100" kern="0" dirty="0">
                          <a:effectLst/>
                        </a:rPr>
                        <a:t>  </a:t>
                      </a:r>
                      <a:r>
                        <a:rPr lang="zh-CN" sz="1100" kern="0" dirty="0">
                          <a:effectLst/>
                        </a:rPr>
                        <a:t>外键：提供读者证号 书籍编号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315391"/>
              </p:ext>
            </p:extLst>
          </p:nvPr>
        </p:nvGraphicFramePr>
        <p:xfrm>
          <a:off x="9194800" y="3935766"/>
          <a:ext cx="2887994" cy="14121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9562"/>
                <a:gridCol w="962665"/>
                <a:gridCol w="655767"/>
              </a:tblGrid>
              <a:tr h="171450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类“借阅”对应的数据库表的结构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58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字段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类型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长度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539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编号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字符串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读者证号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字符串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图书编号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字符串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时间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字符串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应还时间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时间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本表的主关键字为： 编号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062513"/>
              </p:ext>
            </p:extLst>
          </p:nvPr>
        </p:nvGraphicFramePr>
        <p:xfrm>
          <a:off x="5883272" y="4471035"/>
          <a:ext cx="2884281" cy="13639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0009"/>
                <a:gridCol w="674766"/>
                <a:gridCol w="459506"/>
              </a:tblGrid>
              <a:tr h="171450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类“丢失关系”对应的数据库表结构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字段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类型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长度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编号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整数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15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借阅读者证号整数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字符串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书籍编号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整数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丢失时间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日期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本表的主关键字为：编号</a:t>
                      </a:r>
                      <a:r>
                        <a:rPr lang="en-US" sz="1100" kern="0" dirty="0">
                          <a:effectLst/>
                        </a:rPr>
                        <a:t>  </a:t>
                      </a:r>
                      <a:r>
                        <a:rPr lang="zh-CN" sz="1100" kern="0" dirty="0">
                          <a:effectLst/>
                        </a:rPr>
                        <a:t>外键：借阅读者证号 书籍编号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6566109" y="477281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2815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N'T GIVE UP"/>
          <p:cNvSpPr txBox="1"/>
          <p:nvPr/>
        </p:nvSpPr>
        <p:spPr>
          <a:xfrm>
            <a:off x="73671" y="247021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36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Utsaah" panose="020B0604020202020204" pitchFamily="34" charset="0"/>
              </a:rPr>
              <a:t>四</a:t>
            </a:r>
            <a:r>
              <a:rPr lang="en-US" altLang="zh-CN" sz="36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Utsaah" panose="020B0604020202020204" pitchFamily="34" charset="0"/>
              </a:rPr>
              <a:t>.</a:t>
            </a:r>
            <a:r>
              <a:rPr lang="zh-CN" altLang="en-US" sz="36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Utsaah" panose="020B0604020202020204" pitchFamily="34" charset="0"/>
              </a:rPr>
              <a:t>数据管理部分</a:t>
            </a:r>
            <a:r>
              <a:rPr lang="zh-CN" altLang="en-US" sz="36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Utsaah" panose="020B0604020202020204" pitchFamily="34" charset="0"/>
              </a:rPr>
              <a:t>子</a:t>
            </a:r>
            <a:r>
              <a:rPr lang="zh-CN" altLang="zh-CN" sz="36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Utsaah" panose="020B0604020202020204" pitchFamily="34" charset="0"/>
              </a:rPr>
              <a:t>系统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34791" y="2208195"/>
            <a:ext cx="122637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kumimoji="0" lang="zh-CN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4143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51530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5124548" y="4671769"/>
            <a:ext cx="15434268" cy="545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03614" y="917538"/>
            <a:ext cx="1338828" cy="508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其它数据表</a:t>
            </a:r>
            <a:endParaRPr lang="zh-CN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025748" y="1444337"/>
            <a:ext cx="1543426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975974"/>
              </p:ext>
            </p:extLst>
          </p:nvPr>
        </p:nvGraphicFramePr>
        <p:xfrm>
          <a:off x="2761957" y="1543497"/>
          <a:ext cx="6668086" cy="2580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Visio" r:id="rId3" imgW="5334150" imgH="2066754" progId="Visio.Drawing.15">
                  <p:embed/>
                </p:oleObj>
              </mc:Choice>
              <mc:Fallback>
                <p:oleObj name="Visio" r:id="rId3" imgW="5334150" imgH="206675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1957" y="1543497"/>
                        <a:ext cx="6668086" cy="25804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149495"/>
              </p:ext>
            </p:extLst>
          </p:nvPr>
        </p:nvGraphicFramePr>
        <p:xfrm>
          <a:off x="6196818" y="5083935"/>
          <a:ext cx="4762500" cy="12001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93595"/>
                <a:gridCol w="1587500"/>
                <a:gridCol w="1081405"/>
              </a:tblGrid>
              <a:tr h="171450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类“读者反馈意见”对应的数据库表的结构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字段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类型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长度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编号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字符串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读者证号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字符串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时间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字符串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内容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文本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本表的主关键字为： 编号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844387"/>
              </p:ext>
            </p:extLst>
          </p:nvPr>
        </p:nvGraphicFramePr>
        <p:xfrm>
          <a:off x="493577" y="5083935"/>
          <a:ext cx="5181600" cy="12001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8890"/>
                <a:gridCol w="1316355"/>
                <a:gridCol w="1316355"/>
              </a:tblGrid>
              <a:tr h="171450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类“图书馆公告”对应的数据库表结构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字段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类型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长度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编号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整数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内容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文本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发布时间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日期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重要性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整数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本表的主关键字为：编号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1015218" y="488437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3955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7" name="咖啡杯"/>
          <p:cNvSpPr/>
          <p:nvPr/>
        </p:nvSpPr>
        <p:spPr>
          <a:xfrm>
            <a:off x="1400728" y="3344268"/>
            <a:ext cx="2943433" cy="2228850"/>
          </a:xfrm>
          <a:custGeom>
            <a:avLst/>
            <a:gdLst>
              <a:gd name="connsiteX0" fmla="*/ 1795172 w 2943433"/>
              <a:gd name="connsiteY0" fmla="*/ 1996824 h 2228850"/>
              <a:gd name="connsiteX1" fmla="*/ 1797476 w 2943433"/>
              <a:gd name="connsiteY1" fmla="*/ 2005012 h 2228850"/>
              <a:gd name="connsiteX2" fmla="*/ 1172688 w 2943433"/>
              <a:gd name="connsiteY2" fmla="*/ 2228850 h 2228850"/>
              <a:gd name="connsiteX3" fmla="*/ 560592 w 2943433"/>
              <a:gd name="connsiteY3" fmla="*/ 2050123 h 2228850"/>
              <a:gd name="connsiteX4" fmla="*/ 548029 w 2943433"/>
              <a:gd name="connsiteY4" fmla="*/ 2005475 h 2228850"/>
              <a:gd name="connsiteX5" fmla="*/ 566573 w 2943433"/>
              <a:gd name="connsiteY5" fmla="*/ 2021940 h 2228850"/>
              <a:gd name="connsiteX6" fmla="*/ 1166728 w 2943433"/>
              <a:gd name="connsiteY6" fmla="*/ 2175516 h 2228850"/>
              <a:gd name="connsiteX7" fmla="*/ 1766884 w 2943433"/>
              <a:gd name="connsiteY7" fmla="*/ 2021940 h 2228850"/>
              <a:gd name="connsiteX8" fmla="*/ 2640418 w 2943433"/>
              <a:gd name="connsiteY8" fmla="*/ 744148 h 2228850"/>
              <a:gd name="connsiteX9" fmla="*/ 2694513 w 2943433"/>
              <a:gd name="connsiteY9" fmla="*/ 753361 h 2228850"/>
              <a:gd name="connsiteX10" fmla="*/ 2824873 w 2943433"/>
              <a:gd name="connsiteY10" fmla="*/ 897991 h 2228850"/>
              <a:gd name="connsiteX11" fmla="*/ 2558214 w 2943433"/>
              <a:gd name="connsiteY11" fmla="*/ 842744 h 2228850"/>
              <a:gd name="connsiteX12" fmla="*/ 2360885 w 2943433"/>
              <a:gd name="connsiteY12" fmla="*/ 873264 h 2228850"/>
              <a:gd name="connsiteX13" fmla="*/ 2640418 w 2943433"/>
              <a:gd name="connsiteY13" fmla="*/ 744148 h 2228850"/>
              <a:gd name="connsiteX14" fmla="*/ 1775832 w 2943433"/>
              <a:gd name="connsiteY14" fmla="*/ 691120 h 2228850"/>
              <a:gd name="connsiteX15" fmla="*/ 1781276 w 2943433"/>
              <a:gd name="connsiteY15" fmla="*/ 717526 h 2228850"/>
              <a:gd name="connsiteX16" fmla="*/ 1403633 w 2943433"/>
              <a:gd name="connsiteY16" fmla="*/ 944076 h 2228850"/>
              <a:gd name="connsiteX17" fmla="*/ 1326544 w 2943433"/>
              <a:gd name="connsiteY17" fmla="*/ 947876 h 2228850"/>
              <a:gd name="connsiteX18" fmla="*/ 1336784 w 2943433"/>
              <a:gd name="connsiteY18" fmla="*/ 949387 h 2228850"/>
              <a:gd name="connsiteX19" fmla="*/ 1416118 w 2943433"/>
              <a:gd name="connsiteY19" fmla="*/ 953188 h 2228850"/>
              <a:gd name="connsiteX20" fmla="*/ 1809769 w 2943433"/>
              <a:gd name="connsiteY20" fmla="*/ 766071 h 2228850"/>
              <a:gd name="connsiteX21" fmla="*/ 1778834 w 2943433"/>
              <a:gd name="connsiteY21" fmla="*/ 693237 h 2228850"/>
              <a:gd name="connsiteX22" fmla="*/ 2648155 w 2943433"/>
              <a:gd name="connsiteY22" fmla="*/ 549870 h 2228850"/>
              <a:gd name="connsiteX23" fmla="*/ 2943433 w 2943433"/>
              <a:gd name="connsiteY23" fmla="*/ 845148 h 2228850"/>
              <a:gd name="connsiteX24" fmla="*/ 2479764 w 2943433"/>
              <a:gd name="connsiteY24" fmla="*/ 1344577 h 2228850"/>
              <a:gd name="connsiteX25" fmla="*/ 2288009 w 2943433"/>
              <a:gd name="connsiteY25" fmla="*/ 1430302 h 2228850"/>
              <a:gd name="connsiteX26" fmla="*/ 2324308 w 2943433"/>
              <a:gd name="connsiteY26" fmla="*/ 1173479 h 2228850"/>
              <a:gd name="connsiteX27" fmla="*/ 2549626 w 2943433"/>
              <a:gd name="connsiteY27" fmla="*/ 1097359 h 2228850"/>
              <a:gd name="connsiteX28" fmla="*/ 2454323 w 2943433"/>
              <a:gd name="connsiteY28" fmla="*/ 1195238 h 2228850"/>
              <a:gd name="connsiteX29" fmla="*/ 2822657 w 2943433"/>
              <a:gd name="connsiteY29" fmla="*/ 1092206 h 2228850"/>
              <a:gd name="connsiteX30" fmla="*/ 2583113 w 2943433"/>
              <a:gd name="connsiteY30" fmla="*/ 602809 h 2228850"/>
              <a:gd name="connsiteX31" fmla="*/ 2491093 w 2943433"/>
              <a:gd name="connsiteY31" fmla="*/ 567900 h 2228850"/>
              <a:gd name="connsiteX32" fmla="*/ 1568190 w 2943433"/>
              <a:gd name="connsiteY32" fmla="*/ 486396 h 2228850"/>
              <a:gd name="connsiteX33" fmla="*/ 1593129 w 2943433"/>
              <a:gd name="connsiteY33" fmla="*/ 492138 h 2228850"/>
              <a:gd name="connsiteX34" fmla="*/ 2059001 w 2943433"/>
              <a:gd name="connsiteY34" fmla="*/ 797072 h 2228850"/>
              <a:gd name="connsiteX35" fmla="*/ 2052413 w 2943433"/>
              <a:gd name="connsiteY35" fmla="*/ 815530 h 2228850"/>
              <a:gd name="connsiteX36" fmla="*/ 2050466 w 2943433"/>
              <a:gd name="connsiteY36" fmla="*/ 817249 h 2228850"/>
              <a:gd name="connsiteX37" fmla="*/ 2046901 w 2943433"/>
              <a:gd name="connsiteY37" fmla="*/ 798786 h 2228850"/>
              <a:gd name="connsiteX38" fmla="*/ 1460639 w 2943433"/>
              <a:gd name="connsiteY38" fmla="*/ 549305 h 2228850"/>
              <a:gd name="connsiteX39" fmla="*/ 1428241 w 2943433"/>
              <a:gd name="connsiteY39" fmla="*/ 551010 h 2228850"/>
              <a:gd name="connsiteX40" fmla="*/ 1456057 w 2943433"/>
              <a:gd name="connsiteY40" fmla="*/ 554540 h 2228850"/>
              <a:gd name="connsiteX41" fmla="*/ 1954453 w 2943433"/>
              <a:gd name="connsiteY41" fmla="*/ 767969 h 2228850"/>
              <a:gd name="connsiteX42" fmla="*/ 1064178 w 2943433"/>
              <a:gd name="connsiteY42" fmla="*/ 1014877 h 2228850"/>
              <a:gd name="connsiteX43" fmla="*/ 294760 w 2943433"/>
              <a:gd name="connsiteY43" fmla="*/ 807449 h 2228850"/>
              <a:gd name="connsiteX44" fmla="*/ 297283 w 2943433"/>
              <a:gd name="connsiteY44" fmla="*/ 750968 h 2228850"/>
              <a:gd name="connsiteX45" fmla="*/ 247522 w 2943433"/>
              <a:gd name="connsiteY45" fmla="*/ 773694 h 2228850"/>
              <a:gd name="connsiteX46" fmla="*/ 205412 w 2943433"/>
              <a:gd name="connsiteY46" fmla="*/ 801195 h 2228850"/>
              <a:gd name="connsiteX47" fmla="*/ 198048 w 2943433"/>
              <a:gd name="connsiteY47" fmla="*/ 811982 h 2228850"/>
              <a:gd name="connsiteX48" fmla="*/ 221430 w 2943433"/>
              <a:gd name="connsiteY48" fmla="*/ 830953 h 2228850"/>
              <a:gd name="connsiteX49" fmla="*/ 1152147 w 2943433"/>
              <a:gd name="connsiteY49" fmla="*/ 1048872 h 2228850"/>
              <a:gd name="connsiteX50" fmla="*/ 1378351 w 2943433"/>
              <a:gd name="connsiteY50" fmla="*/ 1038830 h 2228850"/>
              <a:gd name="connsiteX51" fmla="*/ 1547169 w 2943433"/>
              <a:gd name="connsiteY51" fmla="*/ 1015754 h 2228850"/>
              <a:gd name="connsiteX52" fmla="*/ 1649896 w 2943433"/>
              <a:gd name="connsiteY52" fmla="*/ 995484 h 2228850"/>
              <a:gd name="connsiteX53" fmla="*/ 1684952 w 2943433"/>
              <a:gd name="connsiteY53" fmla="*/ 987104 h 2228850"/>
              <a:gd name="connsiteX54" fmla="*/ 1867252 w 2943433"/>
              <a:gd name="connsiteY54" fmla="*/ 932646 h 2228850"/>
              <a:gd name="connsiteX55" fmla="*/ 1945808 w 2943433"/>
              <a:gd name="connsiteY55" fmla="*/ 904104 h 2228850"/>
              <a:gd name="connsiteX56" fmla="*/ 2082864 w 2943433"/>
              <a:gd name="connsiteY56" fmla="*/ 830953 h 2228850"/>
              <a:gd name="connsiteX57" fmla="*/ 2116954 w 2943433"/>
              <a:gd name="connsiteY57" fmla="*/ 803295 h 2228850"/>
              <a:gd name="connsiteX58" fmla="*/ 2049597 w 2943433"/>
              <a:gd name="connsiteY58" fmla="*/ 706377 h 2228850"/>
              <a:gd name="connsiteX59" fmla="*/ 1599807 w 2943433"/>
              <a:gd name="connsiteY59" fmla="*/ 488094 h 2228850"/>
              <a:gd name="connsiteX60" fmla="*/ 1152147 w 2943433"/>
              <a:gd name="connsiteY60" fmla="*/ 60330 h 2228850"/>
              <a:gd name="connsiteX61" fmla="*/ 29740 w 2943433"/>
              <a:gd name="connsiteY61" fmla="*/ 554601 h 2228850"/>
              <a:gd name="connsiteX62" fmla="*/ 117945 w 2943433"/>
              <a:gd name="connsiteY62" fmla="*/ 746994 h 2228850"/>
              <a:gd name="connsiteX63" fmla="*/ 184537 w 2943433"/>
              <a:gd name="connsiteY63" fmla="*/ 801021 h 2228850"/>
              <a:gd name="connsiteX64" fmla="*/ 190161 w 2943433"/>
              <a:gd name="connsiteY64" fmla="*/ 777034 h 2228850"/>
              <a:gd name="connsiteX65" fmla="*/ 1098410 w 2943433"/>
              <a:gd name="connsiteY65" fmla="*/ 387374 h 2228850"/>
              <a:gd name="connsiteX66" fmla="*/ 2121961 w 2943433"/>
              <a:gd name="connsiteY66" fmla="*/ 751417 h 2228850"/>
              <a:gd name="connsiteX67" fmla="*/ 2132243 w 2943433"/>
              <a:gd name="connsiteY67" fmla="*/ 790891 h 2228850"/>
              <a:gd name="connsiteX68" fmla="*/ 2186349 w 2943433"/>
              <a:gd name="connsiteY68" fmla="*/ 746994 h 2228850"/>
              <a:gd name="connsiteX69" fmla="*/ 2274553 w 2943433"/>
              <a:gd name="connsiteY69" fmla="*/ 554601 h 2228850"/>
              <a:gd name="connsiteX70" fmla="*/ 1152147 w 2943433"/>
              <a:gd name="connsiteY70" fmla="*/ 60330 h 2228850"/>
              <a:gd name="connsiteX71" fmla="*/ 1172683 w 2943433"/>
              <a:gd name="connsiteY71" fmla="*/ 0 h 2228850"/>
              <a:gd name="connsiteX72" fmla="*/ 2345365 w 2943433"/>
              <a:gd name="connsiteY72" fmla="*/ 576262 h 2228850"/>
              <a:gd name="connsiteX73" fmla="*/ 2339311 w 2943433"/>
              <a:gd name="connsiteY73" fmla="*/ 635182 h 2228850"/>
              <a:gd name="connsiteX74" fmla="*/ 2336774 w 2943433"/>
              <a:gd name="connsiteY74" fmla="*/ 643348 h 2228850"/>
              <a:gd name="connsiteX75" fmla="*/ 2224060 w 2943433"/>
              <a:gd name="connsiteY75" fmla="*/ 1523999 h 2228850"/>
              <a:gd name="connsiteX76" fmla="*/ 2218612 w 2943433"/>
              <a:gd name="connsiteY76" fmla="*/ 1523999 h 2228850"/>
              <a:gd name="connsiteX77" fmla="*/ 2208441 w 2943433"/>
              <a:gd name="connsiteY77" fmla="*/ 1565982 h 2228850"/>
              <a:gd name="connsiteX78" fmla="*/ 1843499 w 2943433"/>
              <a:gd name="connsiteY78" fmla="*/ 1947462 h 2228850"/>
              <a:gd name="connsiteX79" fmla="*/ 1788088 w 2943433"/>
              <a:gd name="connsiteY79" fmla="*/ 1971652 h 2228850"/>
              <a:gd name="connsiteX80" fmla="*/ 1791771 w 2943433"/>
              <a:gd name="connsiteY80" fmla="*/ 1984736 h 2228850"/>
              <a:gd name="connsiteX81" fmla="*/ 1684853 w 2943433"/>
              <a:gd name="connsiteY81" fmla="*/ 2025336 h 2228850"/>
              <a:gd name="connsiteX82" fmla="*/ 1177881 w 2943433"/>
              <a:gd name="connsiteY82" fmla="*/ 2096609 h 2228850"/>
              <a:gd name="connsiteX83" fmla="*/ 670908 w 2943433"/>
              <a:gd name="connsiteY83" fmla="*/ 2025336 h 2228850"/>
              <a:gd name="connsiteX84" fmla="*/ 554608 w 2943433"/>
              <a:gd name="connsiteY84" fmla="*/ 1981172 h 2228850"/>
              <a:gd name="connsiteX85" fmla="*/ 555904 w 2943433"/>
              <a:gd name="connsiteY85" fmla="*/ 1976562 h 2228850"/>
              <a:gd name="connsiteX86" fmla="*/ 107156 w 2943433"/>
              <a:gd name="connsiteY86" fmla="*/ 1413459 h 2228850"/>
              <a:gd name="connsiteX87" fmla="*/ 22699 w 2943433"/>
              <a:gd name="connsiteY87" fmla="*/ 753603 h 2228850"/>
              <a:gd name="connsiteX88" fmla="*/ 24986 w 2943433"/>
              <a:gd name="connsiteY88" fmla="*/ 759804 h 2228850"/>
              <a:gd name="connsiteX89" fmla="*/ 59288 w 2943433"/>
              <a:gd name="connsiteY89" fmla="*/ 875654 h 2228850"/>
              <a:gd name="connsiteX90" fmla="*/ 265686 w 2943433"/>
              <a:gd name="connsiteY90" fmla="*/ 1684321 h 2228850"/>
              <a:gd name="connsiteX91" fmla="*/ 965982 w 2943433"/>
              <a:gd name="connsiteY91" fmla="*/ 2000826 h 2228850"/>
              <a:gd name="connsiteX92" fmla="*/ 1695594 w 2943433"/>
              <a:gd name="connsiteY92" fmla="*/ 1380698 h 2228850"/>
              <a:gd name="connsiteX93" fmla="*/ 1426238 w 2943433"/>
              <a:gd name="connsiteY93" fmla="*/ 1237648 h 2228850"/>
              <a:gd name="connsiteX94" fmla="*/ 1089588 w 2943433"/>
              <a:gd name="connsiteY94" fmla="*/ 1204420 h 2228850"/>
              <a:gd name="connsiteX95" fmla="*/ 1848528 w 2943433"/>
              <a:gd name="connsiteY95" fmla="*/ 1032380 h 2228850"/>
              <a:gd name="connsiteX96" fmla="*/ 1896525 w 2943433"/>
              <a:gd name="connsiteY96" fmla="*/ 986622 h 2228850"/>
              <a:gd name="connsiteX97" fmla="*/ 1866999 w 2943433"/>
              <a:gd name="connsiteY97" fmla="*/ 1002180 h 2228850"/>
              <a:gd name="connsiteX98" fmla="*/ 1152129 w 2943433"/>
              <a:gd name="connsiteY98" fmla="*/ 1145131 h 2228850"/>
              <a:gd name="connsiteX99" fmla="*/ 326867 w 2943433"/>
              <a:gd name="connsiteY99" fmla="*/ 981359 h 2228850"/>
              <a:gd name="connsiteX100" fmla="*/ 97033 w 2943433"/>
              <a:gd name="connsiteY100" fmla="*/ 801499 h 2228850"/>
              <a:gd name="connsiteX101" fmla="*/ 28804 w 2943433"/>
              <a:gd name="connsiteY101" fmla="*/ 713515 h 2228850"/>
              <a:gd name="connsiteX102" fmla="*/ 11796 w 2943433"/>
              <a:gd name="connsiteY102" fmla="*/ 668410 h 2228850"/>
              <a:gd name="connsiteX103" fmla="*/ 8586 w 2943433"/>
              <a:gd name="connsiteY103" fmla="*/ 643332 h 2228850"/>
              <a:gd name="connsiteX104" fmla="*/ 6055 w 2943433"/>
              <a:gd name="connsiteY104" fmla="*/ 635182 h 2228850"/>
              <a:gd name="connsiteX105" fmla="*/ 0 w 2943433"/>
              <a:gd name="connsiteY105" fmla="*/ 576262 h 2228850"/>
              <a:gd name="connsiteX106" fmla="*/ 1172683 w 2943433"/>
              <a:gd name="connsiteY106" fmla="*/ 0 h 222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2943433" h="2228850">
                <a:moveTo>
                  <a:pt x="1795172" y="1996824"/>
                </a:moveTo>
                <a:lnTo>
                  <a:pt x="1797476" y="2005012"/>
                </a:lnTo>
                <a:cubicBezTo>
                  <a:pt x="1797475" y="2128634"/>
                  <a:pt x="1517747" y="2228850"/>
                  <a:pt x="1172688" y="2228850"/>
                </a:cubicBezTo>
                <a:cubicBezTo>
                  <a:pt x="870760" y="2228850"/>
                  <a:pt x="618851" y="2152122"/>
                  <a:pt x="560592" y="2050123"/>
                </a:cubicBezTo>
                <a:lnTo>
                  <a:pt x="548029" y="2005475"/>
                </a:lnTo>
                <a:lnTo>
                  <a:pt x="566573" y="2021940"/>
                </a:lnTo>
                <a:cubicBezTo>
                  <a:pt x="689651" y="2114013"/>
                  <a:pt x="912389" y="2175516"/>
                  <a:pt x="1166728" y="2175516"/>
                </a:cubicBezTo>
                <a:cubicBezTo>
                  <a:pt x="1421069" y="2175516"/>
                  <a:pt x="1643806" y="2114013"/>
                  <a:pt x="1766884" y="2021940"/>
                </a:cubicBezTo>
                <a:close/>
                <a:moveTo>
                  <a:pt x="2640418" y="744148"/>
                </a:moveTo>
                <a:cubicBezTo>
                  <a:pt x="2658652" y="744523"/>
                  <a:pt x="2676797" y="747373"/>
                  <a:pt x="2694513" y="753361"/>
                </a:cubicBezTo>
                <a:cubicBezTo>
                  <a:pt x="2836239" y="801270"/>
                  <a:pt x="2810588" y="844858"/>
                  <a:pt x="2824873" y="897991"/>
                </a:cubicBezTo>
                <a:cubicBezTo>
                  <a:pt x="2785068" y="948548"/>
                  <a:pt x="2784941" y="723228"/>
                  <a:pt x="2558214" y="842744"/>
                </a:cubicBezTo>
                <a:cubicBezTo>
                  <a:pt x="2331487" y="962260"/>
                  <a:pt x="2338169" y="888161"/>
                  <a:pt x="2360885" y="873264"/>
                </a:cubicBezTo>
                <a:cubicBezTo>
                  <a:pt x="2380762" y="860229"/>
                  <a:pt x="2512780" y="741525"/>
                  <a:pt x="2640418" y="744148"/>
                </a:cubicBezTo>
                <a:close/>
                <a:moveTo>
                  <a:pt x="1775832" y="691120"/>
                </a:moveTo>
                <a:lnTo>
                  <a:pt x="1781276" y="717526"/>
                </a:lnTo>
                <a:cubicBezTo>
                  <a:pt x="1781276" y="829277"/>
                  <a:pt x="1619154" y="922513"/>
                  <a:pt x="1403633" y="944076"/>
                </a:cubicBezTo>
                <a:lnTo>
                  <a:pt x="1326544" y="947876"/>
                </a:lnTo>
                <a:lnTo>
                  <a:pt x="1336784" y="949387"/>
                </a:lnTo>
                <a:cubicBezTo>
                  <a:pt x="1362410" y="951879"/>
                  <a:pt x="1388942" y="953188"/>
                  <a:pt x="1416118" y="953188"/>
                </a:cubicBezTo>
                <a:cubicBezTo>
                  <a:pt x="1633525" y="953188"/>
                  <a:pt x="1809769" y="869413"/>
                  <a:pt x="1809769" y="766071"/>
                </a:cubicBezTo>
                <a:cubicBezTo>
                  <a:pt x="1809769" y="740236"/>
                  <a:pt x="1798754" y="715623"/>
                  <a:pt x="1778834" y="693237"/>
                </a:cubicBezTo>
                <a:close/>
                <a:moveTo>
                  <a:pt x="2648155" y="549870"/>
                </a:moveTo>
                <a:cubicBezTo>
                  <a:pt x="2811233" y="549870"/>
                  <a:pt x="2943433" y="682070"/>
                  <a:pt x="2943433" y="845148"/>
                </a:cubicBezTo>
                <a:cubicBezTo>
                  <a:pt x="2914334" y="1234993"/>
                  <a:pt x="2821183" y="1263984"/>
                  <a:pt x="2479764" y="1344577"/>
                </a:cubicBezTo>
                <a:cubicBezTo>
                  <a:pt x="2448017" y="1344577"/>
                  <a:pt x="2319757" y="1430302"/>
                  <a:pt x="2288009" y="1430302"/>
                </a:cubicBezTo>
                <a:cubicBezTo>
                  <a:pt x="2262611" y="1349340"/>
                  <a:pt x="2332425" y="1380454"/>
                  <a:pt x="2324308" y="1173479"/>
                </a:cubicBezTo>
                <a:cubicBezTo>
                  <a:pt x="2303086" y="1093947"/>
                  <a:pt x="2356978" y="1147204"/>
                  <a:pt x="2549626" y="1097359"/>
                </a:cubicBezTo>
                <a:cubicBezTo>
                  <a:pt x="2701373" y="1042172"/>
                  <a:pt x="2489836" y="1168002"/>
                  <a:pt x="2454323" y="1195238"/>
                </a:cubicBezTo>
                <a:cubicBezTo>
                  <a:pt x="2380914" y="1246754"/>
                  <a:pt x="2587287" y="1323405"/>
                  <a:pt x="2822657" y="1092206"/>
                </a:cubicBezTo>
                <a:cubicBezTo>
                  <a:pt x="2869021" y="1005488"/>
                  <a:pt x="2939739" y="618072"/>
                  <a:pt x="2583113" y="602809"/>
                </a:cubicBezTo>
                <a:cubicBezTo>
                  <a:pt x="2404215" y="605577"/>
                  <a:pt x="2381514" y="588743"/>
                  <a:pt x="2491093" y="567900"/>
                </a:cubicBezTo>
                <a:close/>
                <a:moveTo>
                  <a:pt x="1568190" y="486396"/>
                </a:moveTo>
                <a:lnTo>
                  <a:pt x="1593129" y="492138"/>
                </a:lnTo>
                <a:cubicBezTo>
                  <a:pt x="1829826" y="558506"/>
                  <a:pt x="2039577" y="677116"/>
                  <a:pt x="2059001" y="797072"/>
                </a:cubicBezTo>
                <a:cubicBezTo>
                  <a:pt x="2059465" y="803138"/>
                  <a:pt x="2057168" y="809302"/>
                  <a:pt x="2052413" y="815530"/>
                </a:cubicBezTo>
                <a:lnTo>
                  <a:pt x="2050466" y="817249"/>
                </a:lnTo>
                <a:lnTo>
                  <a:pt x="2046901" y="798786"/>
                </a:lnTo>
                <a:cubicBezTo>
                  <a:pt x="1991101" y="656408"/>
                  <a:pt x="1749825" y="549305"/>
                  <a:pt x="1460639" y="549305"/>
                </a:cubicBezTo>
                <a:lnTo>
                  <a:pt x="1428241" y="551010"/>
                </a:lnTo>
                <a:lnTo>
                  <a:pt x="1456057" y="554540"/>
                </a:lnTo>
                <a:cubicBezTo>
                  <a:pt x="1694707" y="590775"/>
                  <a:pt x="1927975" y="658469"/>
                  <a:pt x="1954453" y="767969"/>
                </a:cubicBezTo>
                <a:cubicBezTo>
                  <a:pt x="1947392" y="985535"/>
                  <a:pt x="1340342" y="1018407"/>
                  <a:pt x="1064178" y="1014877"/>
                </a:cubicBezTo>
                <a:cubicBezTo>
                  <a:pt x="822535" y="1011788"/>
                  <a:pt x="351884" y="940282"/>
                  <a:pt x="294760" y="807449"/>
                </a:cubicBezTo>
                <a:lnTo>
                  <a:pt x="297283" y="750968"/>
                </a:lnTo>
                <a:lnTo>
                  <a:pt x="247522" y="773694"/>
                </a:lnTo>
                <a:cubicBezTo>
                  <a:pt x="229287" y="783351"/>
                  <a:pt x="215038" y="792566"/>
                  <a:pt x="205412" y="801195"/>
                </a:cubicBezTo>
                <a:lnTo>
                  <a:pt x="198048" y="811982"/>
                </a:lnTo>
                <a:lnTo>
                  <a:pt x="221430" y="830953"/>
                </a:lnTo>
                <a:cubicBezTo>
                  <a:pt x="423135" y="962430"/>
                  <a:pt x="764717" y="1048872"/>
                  <a:pt x="1152147" y="1048872"/>
                </a:cubicBezTo>
                <a:cubicBezTo>
                  <a:pt x="1229633" y="1048872"/>
                  <a:pt x="1305285" y="1045415"/>
                  <a:pt x="1378351" y="1038830"/>
                </a:cubicBezTo>
                <a:lnTo>
                  <a:pt x="1547169" y="1015754"/>
                </a:lnTo>
                <a:lnTo>
                  <a:pt x="1649896" y="995484"/>
                </a:lnTo>
                <a:lnTo>
                  <a:pt x="1684952" y="987104"/>
                </a:lnTo>
                <a:lnTo>
                  <a:pt x="1867252" y="932646"/>
                </a:lnTo>
                <a:lnTo>
                  <a:pt x="1945808" y="904104"/>
                </a:lnTo>
                <a:cubicBezTo>
                  <a:pt x="1996587" y="881742"/>
                  <a:pt x="2042523" y="857248"/>
                  <a:pt x="2082864" y="830953"/>
                </a:cubicBezTo>
                <a:lnTo>
                  <a:pt x="2116954" y="803295"/>
                </a:lnTo>
                <a:lnTo>
                  <a:pt x="2049597" y="706377"/>
                </a:lnTo>
                <a:cubicBezTo>
                  <a:pt x="1957075" y="607480"/>
                  <a:pt x="1799708" y="510347"/>
                  <a:pt x="1599807" y="488094"/>
                </a:cubicBezTo>
                <a:close/>
                <a:moveTo>
                  <a:pt x="1152147" y="60330"/>
                </a:moveTo>
                <a:cubicBezTo>
                  <a:pt x="532259" y="60330"/>
                  <a:pt x="29740" y="281623"/>
                  <a:pt x="29740" y="554601"/>
                </a:cubicBezTo>
                <a:cubicBezTo>
                  <a:pt x="29740" y="622846"/>
                  <a:pt x="61148" y="687860"/>
                  <a:pt x="117945" y="746994"/>
                </a:cubicBezTo>
                <a:lnTo>
                  <a:pt x="184537" y="801021"/>
                </a:lnTo>
                <a:lnTo>
                  <a:pt x="190161" y="777034"/>
                </a:lnTo>
                <a:cubicBezTo>
                  <a:pt x="265202" y="620737"/>
                  <a:pt x="622689" y="387374"/>
                  <a:pt x="1098410" y="387374"/>
                </a:cubicBezTo>
                <a:cubicBezTo>
                  <a:pt x="1574131" y="387374"/>
                  <a:pt x="2018342" y="552426"/>
                  <a:pt x="2121961" y="751417"/>
                </a:cubicBezTo>
                <a:lnTo>
                  <a:pt x="2132243" y="790891"/>
                </a:lnTo>
                <a:lnTo>
                  <a:pt x="2186349" y="746994"/>
                </a:lnTo>
                <a:cubicBezTo>
                  <a:pt x="2243146" y="687860"/>
                  <a:pt x="2274553" y="622846"/>
                  <a:pt x="2274553" y="554601"/>
                </a:cubicBezTo>
                <a:cubicBezTo>
                  <a:pt x="2274553" y="281623"/>
                  <a:pt x="1772035" y="60330"/>
                  <a:pt x="1152147" y="60330"/>
                </a:cubicBezTo>
                <a:close/>
                <a:moveTo>
                  <a:pt x="1172683" y="0"/>
                </a:moveTo>
                <a:cubicBezTo>
                  <a:pt x="1820337" y="0"/>
                  <a:pt x="2345365" y="258000"/>
                  <a:pt x="2345365" y="576262"/>
                </a:cubicBezTo>
                <a:cubicBezTo>
                  <a:pt x="2345366" y="596153"/>
                  <a:pt x="2343315" y="615809"/>
                  <a:pt x="2339311" y="635182"/>
                </a:cubicBezTo>
                <a:lnTo>
                  <a:pt x="2336774" y="643348"/>
                </a:lnTo>
                <a:lnTo>
                  <a:pt x="2224060" y="1523999"/>
                </a:lnTo>
                <a:lnTo>
                  <a:pt x="2218612" y="1523999"/>
                </a:lnTo>
                <a:lnTo>
                  <a:pt x="2208441" y="1565982"/>
                </a:lnTo>
                <a:cubicBezTo>
                  <a:pt x="2158922" y="1718437"/>
                  <a:pt x="2027101" y="1852007"/>
                  <a:pt x="1843499" y="1947462"/>
                </a:cubicBezTo>
                <a:lnTo>
                  <a:pt x="1788088" y="1971652"/>
                </a:lnTo>
                <a:lnTo>
                  <a:pt x="1791771" y="1984736"/>
                </a:lnTo>
                <a:lnTo>
                  <a:pt x="1684853" y="2025336"/>
                </a:lnTo>
                <a:cubicBezTo>
                  <a:pt x="1540134" y="2070334"/>
                  <a:pt x="1365674" y="2096609"/>
                  <a:pt x="1177881" y="2096609"/>
                </a:cubicBezTo>
                <a:cubicBezTo>
                  <a:pt x="990086" y="2096610"/>
                  <a:pt x="815627" y="2070334"/>
                  <a:pt x="670908" y="2025336"/>
                </a:cubicBezTo>
                <a:lnTo>
                  <a:pt x="554608" y="1981172"/>
                </a:lnTo>
                <a:lnTo>
                  <a:pt x="555904" y="1976562"/>
                </a:lnTo>
                <a:cubicBezTo>
                  <a:pt x="318607" y="1813198"/>
                  <a:pt x="162005" y="1750664"/>
                  <a:pt x="107156" y="1413459"/>
                </a:cubicBezTo>
                <a:lnTo>
                  <a:pt x="22699" y="753603"/>
                </a:lnTo>
                <a:lnTo>
                  <a:pt x="24986" y="759804"/>
                </a:lnTo>
                <a:cubicBezTo>
                  <a:pt x="32137" y="779144"/>
                  <a:pt x="41850" y="807198"/>
                  <a:pt x="59288" y="875654"/>
                </a:cubicBezTo>
                <a:cubicBezTo>
                  <a:pt x="105795" y="1058203"/>
                  <a:pt x="114570" y="1496792"/>
                  <a:pt x="265686" y="1684321"/>
                </a:cubicBezTo>
                <a:cubicBezTo>
                  <a:pt x="416801" y="1871850"/>
                  <a:pt x="640743" y="2047953"/>
                  <a:pt x="965982" y="2000826"/>
                </a:cubicBezTo>
                <a:cubicBezTo>
                  <a:pt x="1291220" y="1953699"/>
                  <a:pt x="1722594" y="1787252"/>
                  <a:pt x="1695594" y="1380698"/>
                </a:cubicBezTo>
                <a:cubicBezTo>
                  <a:pt x="1679289" y="1216148"/>
                  <a:pt x="1534192" y="1242691"/>
                  <a:pt x="1426238" y="1237648"/>
                </a:cubicBezTo>
                <a:cubicBezTo>
                  <a:pt x="1321164" y="1232742"/>
                  <a:pt x="1179784" y="1231721"/>
                  <a:pt x="1089588" y="1204420"/>
                </a:cubicBezTo>
                <a:cubicBezTo>
                  <a:pt x="1750449" y="1130225"/>
                  <a:pt x="1741274" y="1114457"/>
                  <a:pt x="1848528" y="1032380"/>
                </a:cubicBezTo>
                <a:lnTo>
                  <a:pt x="1896525" y="986622"/>
                </a:lnTo>
                <a:lnTo>
                  <a:pt x="1866999" y="1002180"/>
                </a:lnTo>
                <a:cubicBezTo>
                  <a:pt x="1712827" y="1067449"/>
                  <a:pt x="1408817" y="1148601"/>
                  <a:pt x="1152129" y="1145131"/>
                </a:cubicBezTo>
                <a:cubicBezTo>
                  <a:pt x="895439" y="1141661"/>
                  <a:pt x="457106" y="1069428"/>
                  <a:pt x="326867" y="981359"/>
                </a:cubicBezTo>
                <a:cubicBezTo>
                  <a:pt x="208534" y="935313"/>
                  <a:pt x="204936" y="899699"/>
                  <a:pt x="97033" y="801499"/>
                </a:cubicBezTo>
                <a:cubicBezTo>
                  <a:pt x="58355" y="759713"/>
                  <a:pt x="41406" y="739656"/>
                  <a:pt x="28804" y="713515"/>
                </a:cubicBezTo>
                <a:lnTo>
                  <a:pt x="11796" y="668410"/>
                </a:lnTo>
                <a:lnTo>
                  <a:pt x="8586" y="643332"/>
                </a:lnTo>
                <a:lnTo>
                  <a:pt x="6055" y="635182"/>
                </a:lnTo>
                <a:cubicBezTo>
                  <a:pt x="2051" y="615809"/>
                  <a:pt x="-1" y="596153"/>
                  <a:pt x="0" y="576262"/>
                </a:cubicBezTo>
                <a:cubicBezTo>
                  <a:pt x="0" y="258001"/>
                  <a:pt x="525028" y="0"/>
                  <a:pt x="1172683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" name="air1" descr="D:\Betsy葛\1\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009" y="1850227"/>
            <a:ext cx="1033421" cy="1814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air2" descr="D:\Betsy葛\1\JK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192" y="1447757"/>
            <a:ext cx="1088337" cy="448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air3" descr="D:\Betsy葛\1\S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227" y="1470936"/>
            <a:ext cx="554153" cy="79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air4" descr="D:\Betsy葛\1\R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504" y="2086003"/>
            <a:ext cx="716406" cy="46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DRINK"/>
          <p:cNvSpPr txBox="1"/>
          <p:nvPr/>
        </p:nvSpPr>
        <p:spPr>
          <a:xfrm>
            <a:off x="4767241" y="2516907"/>
            <a:ext cx="3967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Utsaah" panose="020B0604020202020204" pitchFamily="34" charset="0"/>
              </a:rPr>
              <a:t>讨论答疑</a:t>
            </a:r>
            <a:endParaRPr lang="zh-CN" altLang="en-US" sz="72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Utsaah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88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4" presetClass="path" presetSubtype="0" repeatCount="50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1.25E-6 -1.85185E-6 L 1.25E-6 -0.25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repeatCount="50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33333E-6 0 L 3.33333E-6 -0.25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repeatCount="50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1.45833E-6 4.81481E-6 L -1.45833E-6 -0.25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repeatCount="50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2.5E-6 -4.44444E-6 L -2.5E-6 -0.25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repeatCount="50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125E-6 -1.48148E-6 L 3.125E-6 -0.25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N'T GIVE UP"/>
          <p:cNvSpPr txBox="1"/>
          <p:nvPr/>
        </p:nvSpPr>
        <p:spPr>
          <a:xfrm>
            <a:off x="3494221" y="2563592"/>
            <a:ext cx="5258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Utsaah" panose="020B0604020202020204" pitchFamily="34" charset="0"/>
              </a:rPr>
              <a:t>系统设计文档</a:t>
            </a:r>
            <a:r>
              <a:rPr lang="en-US" altLang="zh-CN" sz="36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Utsaah" panose="020B0604020202020204" pitchFamily="34" charset="0"/>
              </a:rPr>
              <a:t>v1.0</a:t>
            </a:r>
            <a:r>
              <a:rPr lang="zh-CN" altLang="en-US" sz="36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Utsaah" panose="020B0604020202020204" pitchFamily="34" charset="0"/>
              </a:rPr>
              <a:t>报告</a:t>
            </a:r>
            <a:endParaRPr lang="zh-CN" altLang="en-US" sz="3600" b="1" spc="300" dirty="0">
              <a:solidFill>
                <a:schemeClr val="tx1">
                  <a:lumMod val="85000"/>
                  <a:lumOff val="1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Utsaah" panose="020B0604020202020204" pitchFamily="34" charset="0"/>
            </a:endParaRPr>
          </a:p>
        </p:txBody>
      </p:sp>
      <p:sp>
        <p:nvSpPr>
          <p:cNvPr id="11" name="14"/>
          <p:cNvSpPr txBox="1"/>
          <p:nvPr/>
        </p:nvSpPr>
        <p:spPr>
          <a:xfrm>
            <a:off x="6798011" y="4169457"/>
            <a:ext cx="2367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0" b="1">
                <a:latin typeface="Utsaah" panose="020B0604020202020204" pitchFamily="34" charset="0"/>
                <a:cs typeface="Utsaah" panose="020B0604020202020204" pitchFamily="34" charset="0"/>
              </a:defRPr>
            </a:lvl1pPr>
          </a:lstStyle>
          <a:p>
            <a:r>
              <a:rPr lang="zh-CN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张福</a:t>
            </a:r>
            <a:r>
              <a:rPr lang="zh-CN" altLang="en-US" sz="2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良 </a:t>
            </a:r>
            <a:r>
              <a:rPr lang="en-US" altLang="zh-CN" sz="2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2015.11.23</a:t>
            </a:r>
            <a:endParaRPr lang="zh-CN" altLang="en-US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DON'T 下"/>
          <p:cNvSpPr txBox="1"/>
          <p:nvPr/>
        </p:nvSpPr>
        <p:spPr>
          <a:xfrm>
            <a:off x="3635040" y="2691152"/>
            <a:ext cx="2863775" cy="391210"/>
          </a:xfrm>
          <a:prstGeom prst="rect">
            <a:avLst/>
          </a:prstGeom>
          <a:noFill/>
        </p:spPr>
        <p:txBody>
          <a:bodyPr wrap="none" rtlCol="0">
            <a:prstTxWarp prst="textDeflateTop">
              <a:avLst/>
            </a:prstTxWarp>
            <a:spAutoFit/>
          </a:bodyPr>
          <a:lstStyle/>
          <a:p>
            <a:r>
              <a:rPr lang="zh-CN" altLang="en-US" sz="36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Utsaah" panose="020B0604020202020204" pitchFamily="34" charset="0"/>
              </a:rPr>
              <a:t>系统设计文档</a:t>
            </a:r>
            <a:r>
              <a:rPr lang="en-US" altLang="zh-CN" sz="36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Utsaah" panose="020B0604020202020204" pitchFamily="34" charset="0"/>
              </a:rPr>
              <a:t>v1.0</a:t>
            </a:r>
            <a:endParaRPr lang="zh-CN" altLang="en-US" sz="3600" b="1" spc="300" dirty="0">
              <a:solidFill>
                <a:schemeClr val="tx1">
                  <a:lumMod val="85000"/>
                  <a:lumOff val="1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Utsaah" panose="020B0604020202020204" pitchFamily="34" charset="0"/>
            </a:endParaRPr>
          </a:p>
        </p:txBody>
      </p:sp>
      <p:sp>
        <p:nvSpPr>
          <p:cNvPr id="13" name="DON'T 上"/>
          <p:cNvSpPr txBox="1"/>
          <p:nvPr/>
        </p:nvSpPr>
        <p:spPr>
          <a:xfrm>
            <a:off x="3635040" y="2626984"/>
            <a:ext cx="2863775" cy="391210"/>
          </a:xfrm>
          <a:prstGeom prst="rect">
            <a:avLst/>
          </a:prstGeom>
          <a:noFill/>
        </p:spPr>
        <p:txBody>
          <a:bodyPr wrap="none" rtlCol="0">
            <a:prstTxWarp prst="textDeflateBottom">
              <a:avLst/>
            </a:prstTxWarp>
            <a:spAutoFit/>
          </a:bodyPr>
          <a:lstStyle/>
          <a:p>
            <a:r>
              <a:rPr lang="zh-CN" altLang="en-US" sz="36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Utsaah" panose="020B0604020202020204" pitchFamily="34" charset="0"/>
              </a:rPr>
              <a:t>系统设计文档</a:t>
            </a:r>
            <a:r>
              <a:rPr lang="en-US" altLang="zh-CN" sz="36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Utsaah" panose="020B0604020202020204" pitchFamily="34" charset="0"/>
              </a:rPr>
              <a:t>v1.0</a:t>
            </a:r>
            <a:r>
              <a:rPr lang="zh-CN" altLang="en-US" sz="36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Utsaah" panose="020B0604020202020204" pitchFamily="34" charset="0"/>
              </a:rPr>
              <a:t>报告</a:t>
            </a:r>
            <a:endParaRPr lang="zh-CN" altLang="en-US" sz="3600" b="1" spc="300" dirty="0">
              <a:solidFill>
                <a:schemeClr val="tx1">
                  <a:lumMod val="85000"/>
                  <a:lumOff val="15000"/>
                </a:schemeClr>
              </a:solidFill>
              <a:latin typeface="Utsaah" panose="020B0604020202020204" pitchFamily="34" charset="0"/>
              <a:cs typeface="Utsaah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2965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75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96296E-6 L 2.5E-6 -0.08635 " pathEditMode="relative" rAng="0" ptsTypes="AA">
                                      <p:cBhvr>
                                        <p:cTn id="14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2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grpId="3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120000">
                                      <p:cBhvr>
                                        <p:cTn id="30" dur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5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5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0" grpId="2"/>
      <p:bldP spid="10" grpId="3"/>
      <p:bldP spid="11" grpId="0"/>
      <p:bldP spid="11" grpId="1"/>
      <p:bldP spid="12" grpId="0"/>
      <p:bldP spid="12" grpId="1"/>
      <p:bldP spid="13" grpId="0"/>
      <p:bldP spid="1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hidden="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91998" cy="6858000"/>
          </a:xfrm>
          <a:prstGeom prst="rect">
            <a:avLst/>
          </a:prstGeom>
        </p:spPr>
      </p:pic>
      <p:sp>
        <p:nvSpPr>
          <p:cNvPr id="3" name="a"/>
          <p:cNvSpPr/>
          <p:nvPr/>
        </p:nvSpPr>
        <p:spPr>
          <a:xfrm rot="666991">
            <a:off x="5541263" y="2874264"/>
            <a:ext cx="1109472" cy="1109472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  <a:effectLst>
            <a:outerShdw blurRad="1270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A"/>
          <p:cNvSpPr/>
          <p:nvPr/>
        </p:nvSpPr>
        <p:spPr>
          <a:xfrm rot="666991">
            <a:off x="5884163" y="3217164"/>
            <a:ext cx="423672" cy="42367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270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B"/>
          <p:cNvSpPr/>
          <p:nvPr/>
        </p:nvSpPr>
        <p:spPr>
          <a:xfrm>
            <a:off x="7726366" y="1804421"/>
            <a:ext cx="423672" cy="42367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27000" dist="254000" dir="90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C"/>
          <p:cNvSpPr/>
          <p:nvPr/>
        </p:nvSpPr>
        <p:spPr>
          <a:xfrm rot="577875">
            <a:off x="4060763" y="1894596"/>
            <a:ext cx="423672" cy="42367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27000" dist="381000" dir="42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D"/>
          <p:cNvSpPr/>
          <p:nvPr/>
        </p:nvSpPr>
        <p:spPr>
          <a:xfrm rot="20786205">
            <a:off x="7331201" y="4608273"/>
            <a:ext cx="423672" cy="42367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27000" dist="127000" dir="114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E"/>
          <p:cNvSpPr/>
          <p:nvPr/>
        </p:nvSpPr>
        <p:spPr>
          <a:xfrm>
            <a:off x="3852898" y="4476810"/>
            <a:ext cx="423672" cy="42367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27000" dist="1270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1"/>
          <p:cNvCxnSpPr>
            <a:stCxn id="3" idx="7"/>
          </p:cNvCxnSpPr>
          <p:nvPr/>
        </p:nvCxnSpPr>
        <p:spPr>
          <a:xfrm flipV="1">
            <a:off x="6556526" y="2170684"/>
            <a:ext cx="1184617" cy="94904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  <a:effectLst>
            <a:outerShdw blurRad="127000" dist="165100" dir="6000000" sx="86000" sy="86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2"/>
          <p:cNvCxnSpPr/>
          <p:nvPr/>
        </p:nvCxnSpPr>
        <p:spPr>
          <a:xfrm>
            <a:off x="4431283" y="2207657"/>
            <a:ext cx="1335875" cy="77035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  <a:effectLst>
            <a:outerShdw blurRad="127000" dist="330200" dir="6000000" sx="89000" sy="89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4"/>
          <p:cNvCxnSpPr/>
          <p:nvPr/>
        </p:nvCxnSpPr>
        <p:spPr>
          <a:xfrm flipH="1">
            <a:off x="4249023" y="3881628"/>
            <a:ext cx="1376644" cy="68287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  <a:effectLst>
            <a:outerShdw blurRad="127000" dist="127000" dir="36000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7.2"/>
          <p:cNvCxnSpPr/>
          <p:nvPr/>
        </p:nvCxnSpPr>
        <p:spPr>
          <a:xfrm>
            <a:off x="6380032" y="3881628"/>
            <a:ext cx="948816" cy="80568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  <a:effectLst>
            <a:outerShdw blurRad="127000" dist="165100" dir="10800000" sx="85000" sy="85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838290" y="1495853"/>
            <a:ext cx="3309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二</a:t>
            </a:r>
            <a:r>
              <a:rPr lang="en-US" altLang="zh-CN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zh-CN" altLang="en-US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人机交互部分子系统</a:t>
            </a:r>
            <a:endParaRPr lang="zh-CN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726366" y="2316051"/>
            <a:ext cx="3121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</a:t>
            </a:r>
            <a:r>
              <a:rPr lang="en-US" altLang="zh-CN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zh-CN" altLang="en-US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问题域部分子系统</a:t>
            </a:r>
            <a:endParaRPr lang="zh-CN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2503801" y="4900482"/>
            <a:ext cx="3343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三</a:t>
            </a:r>
            <a:r>
              <a:rPr lang="en-US" altLang="zh-CN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zh-CN" altLang="en-US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任务管理部分子系统</a:t>
            </a:r>
            <a:endParaRPr lang="zh-CN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7171735" y="4998537"/>
            <a:ext cx="3405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四</a:t>
            </a:r>
            <a:r>
              <a:rPr lang="en-US" altLang="zh-CN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zh-CN" altLang="en-US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数据管理部分子系统</a:t>
            </a:r>
            <a:endParaRPr lang="zh-CN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79041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8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9" grpId="0" animBg="1"/>
      <p:bldP spid="26" grpId="0" animBg="1"/>
      <p:bldP spid="24" grpId="0"/>
      <p:bldP spid="64" grpId="0"/>
      <p:bldP spid="68" grpId="0"/>
      <p:bldP spid="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N'T GIVE UP"/>
          <p:cNvSpPr txBox="1"/>
          <p:nvPr/>
        </p:nvSpPr>
        <p:spPr>
          <a:xfrm>
            <a:off x="509066" y="455012"/>
            <a:ext cx="4841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Utsaah" panose="020B0604020202020204" pitchFamily="34" charset="0"/>
              </a:rPr>
              <a:t>一</a:t>
            </a:r>
            <a:r>
              <a:rPr lang="en-US" altLang="zh-CN" sz="36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Utsaah" panose="020B0604020202020204" pitchFamily="34" charset="0"/>
              </a:rPr>
              <a:t>.</a:t>
            </a:r>
            <a:r>
              <a:rPr lang="zh-CN" altLang="en-US" sz="36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Utsaah" panose="020B0604020202020204" pitchFamily="34" charset="0"/>
              </a:rPr>
              <a:t>问题域部分子系统</a:t>
            </a:r>
            <a:endParaRPr lang="zh-CN" altLang="en-US" sz="3600" b="1" spc="300" dirty="0">
              <a:solidFill>
                <a:schemeClr val="tx1">
                  <a:lumMod val="85000"/>
                  <a:lumOff val="1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Utsaah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74830" y="1958693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用例名称：读者信息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查询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1690" y="1467503"/>
            <a:ext cx="2031325" cy="504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读者相关子问题域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088911"/>
              </p:ext>
            </p:extLst>
          </p:nvPr>
        </p:nvGraphicFramePr>
        <p:xfrm>
          <a:off x="714886" y="2728175"/>
          <a:ext cx="5643712" cy="29420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906"/>
                <a:gridCol w="570056"/>
                <a:gridCol w="1312180"/>
                <a:gridCol w="1520518"/>
                <a:gridCol w="1715052"/>
              </a:tblGrid>
              <a:tr h="4166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序号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执行类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输入参数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执行的操作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返回结果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66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读者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读者证号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获得读者信息</a:t>
                      </a:r>
                      <a:r>
                        <a:rPr lang="en-US" sz="1200" kern="100">
                          <a:effectLst/>
                        </a:rPr>
                        <a:t>()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读者基本信息</a:t>
                      </a:r>
                      <a:r>
                        <a:rPr lang="en-US" sz="1200" kern="100">
                          <a:effectLst/>
                        </a:rPr>
                        <a:t>(</a:t>
                      </a:r>
                      <a:r>
                        <a:rPr lang="zh-CN" sz="1200" kern="100">
                          <a:effectLst/>
                        </a:rPr>
                        <a:t>见数据表</a:t>
                      </a:r>
                      <a:r>
                        <a:rPr lang="en-US" sz="1200" kern="100">
                          <a:effectLst/>
                        </a:rPr>
                        <a:t>)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66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读者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读者证号，读者信息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修改</a:t>
                      </a:r>
                      <a:r>
                        <a:rPr lang="en-US" sz="1200" kern="100" dirty="0">
                          <a:effectLst/>
                        </a:rPr>
                        <a:t>()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是否修改成功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借阅关系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读者证号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查看某人正在借阅</a:t>
                      </a:r>
                      <a:r>
                        <a:rPr lang="en-US" sz="1200" kern="100">
                          <a:effectLst/>
                        </a:rPr>
                        <a:t>()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返回正在借阅图书信息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借阅关系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读者证号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查看历史</a:t>
                      </a:r>
                      <a:r>
                        <a:rPr lang="en-US" sz="1200" kern="100" dirty="0">
                          <a:effectLst/>
                        </a:rPr>
                        <a:t>()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以前借阅过的图书信息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49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借阅关系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读者证号，个人提供图书信息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添加</a:t>
                      </a:r>
                      <a:r>
                        <a:rPr lang="en-US" sz="1200" kern="100">
                          <a:effectLst/>
                        </a:rPr>
                        <a:t>()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是否添加成功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89384" y="2405231"/>
            <a:ext cx="11977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实现细节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61650" y="1958693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用例名称：借阅图书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04800" y="1620440"/>
            <a:ext cx="2781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图书管理员相关子问题域</a:t>
            </a:r>
            <a:endParaRPr lang="zh-CN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052067"/>
              </p:ext>
            </p:extLst>
          </p:nvPr>
        </p:nvGraphicFramePr>
        <p:xfrm>
          <a:off x="7304800" y="2728174"/>
          <a:ext cx="4175858" cy="14921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4620"/>
                <a:gridCol w="499692"/>
                <a:gridCol w="1357028"/>
                <a:gridCol w="853810"/>
                <a:gridCol w="1110708"/>
              </a:tblGrid>
              <a:tr h="6395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序号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执行类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输入参数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执行的操作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返回结果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525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借阅关系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读者证件号，图书编号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添加</a:t>
                      </a:r>
                      <a:r>
                        <a:rPr lang="en-US" sz="1200" kern="100">
                          <a:effectLst/>
                        </a:rPr>
                        <a:t>()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是否借阅成功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7004345" y="2374512"/>
            <a:ext cx="11977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实现细节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8512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N'T GIVE UP"/>
          <p:cNvSpPr txBox="1"/>
          <p:nvPr/>
        </p:nvSpPr>
        <p:spPr>
          <a:xfrm>
            <a:off x="509066" y="455012"/>
            <a:ext cx="4841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Utsaah" panose="020B0604020202020204" pitchFamily="34" charset="0"/>
              </a:rPr>
              <a:t>一</a:t>
            </a:r>
            <a:r>
              <a:rPr lang="en-US" altLang="zh-CN" sz="36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Utsaah" panose="020B0604020202020204" pitchFamily="34" charset="0"/>
              </a:rPr>
              <a:t>.</a:t>
            </a:r>
            <a:r>
              <a:rPr lang="zh-CN" altLang="en-US" sz="36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Utsaah" panose="020B0604020202020204" pitchFamily="34" charset="0"/>
              </a:rPr>
              <a:t>问题域部分子系统</a:t>
            </a:r>
            <a:endParaRPr lang="zh-CN" altLang="en-US" sz="3600" b="1" spc="300" dirty="0">
              <a:solidFill>
                <a:schemeClr val="tx1">
                  <a:lumMod val="85000"/>
                  <a:lumOff val="1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Utsaah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749" y="1613242"/>
            <a:ext cx="2741456" cy="508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系统管理员相关子问题域</a:t>
            </a:r>
            <a:endParaRPr lang="zh-CN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57309" y="2403067"/>
            <a:ext cx="2262158" cy="524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6000"/>
              </a:lnSpc>
              <a:spcBef>
                <a:spcPts val="1400"/>
              </a:spcBef>
              <a:spcAft>
                <a:spcPts val="1450"/>
              </a:spcAft>
            </a:pP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用例名称：图书添加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567793"/>
              </p:ext>
            </p:extLst>
          </p:nvPr>
        </p:nvGraphicFramePr>
        <p:xfrm>
          <a:off x="856313" y="3153556"/>
          <a:ext cx="5264150" cy="15070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7040"/>
                <a:gridCol w="629920"/>
                <a:gridCol w="1710690"/>
                <a:gridCol w="1076325"/>
                <a:gridCol w="1400175"/>
              </a:tblGrid>
              <a:tr h="6234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序号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执行类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输入参数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执行的操作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返回结果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14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系统管理员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图书信息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图书添加</a:t>
                      </a:r>
                      <a:r>
                        <a:rPr lang="en-US" sz="1200" kern="100" dirty="0">
                          <a:effectLst/>
                        </a:rPr>
                        <a:t>()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是否添加成功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21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资源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资源信息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添加资源</a:t>
                      </a:r>
                      <a:r>
                        <a:rPr lang="en-US" sz="1200" kern="100">
                          <a:effectLst/>
                        </a:rPr>
                        <a:t>()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是否添加成功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51403" y="2778408"/>
            <a:ext cx="125547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实现细节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458647" y="1613242"/>
            <a:ext cx="2741456" cy="508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图书提供者相关子问题域</a:t>
            </a:r>
            <a:endParaRPr lang="zh-CN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941915" y="2400472"/>
            <a:ext cx="2723823" cy="524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6000"/>
              </a:lnSpc>
              <a:spcBef>
                <a:spcPts val="1400"/>
              </a:spcBef>
              <a:spcAft>
                <a:spcPts val="1450"/>
              </a:spcAft>
            </a:pP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用例名称：图书提供申请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56860"/>
              </p:ext>
            </p:extLst>
          </p:nvPr>
        </p:nvGraphicFramePr>
        <p:xfrm>
          <a:off x="6671752" y="3153556"/>
          <a:ext cx="5264150" cy="14205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7040"/>
                <a:gridCol w="629920"/>
                <a:gridCol w="1710690"/>
                <a:gridCol w="1076325"/>
                <a:gridCol w="1400175"/>
              </a:tblGrid>
              <a:tr h="4170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序号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执行类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输入参数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执行的操作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返回结果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70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读者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读者证件号，图书信息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提供图书</a:t>
                      </a:r>
                      <a:r>
                        <a:rPr lang="en-US" sz="1200" kern="100">
                          <a:effectLst/>
                        </a:rPr>
                        <a:t>()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是否提供成功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863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提供关系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读者证件号，图书信息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添加</a:t>
                      </a:r>
                      <a:r>
                        <a:rPr lang="en-US" sz="1200" kern="100">
                          <a:effectLst/>
                        </a:rPr>
                        <a:t>()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是否提供成功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6313424" y="2778408"/>
            <a:ext cx="122341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实现细节：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3445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N'T GIVE UP"/>
          <p:cNvSpPr txBox="1"/>
          <p:nvPr/>
        </p:nvSpPr>
        <p:spPr>
          <a:xfrm>
            <a:off x="509066" y="455012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36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Utsaah" panose="020B0604020202020204" pitchFamily="34" charset="0"/>
              </a:rPr>
              <a:t>二</a:t>
            </a:r>
            <a:r>
              <a:rPr lang="en-US" altLang="zh-CN" sz="36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Utsaah" panose="020B0604020202020204" pitchFamily="34" charset="0"/>
              </a:rPr>
              <a:t>.</a:t>
            </a:r>
            <a:r>
              <a:rPr lang="zh-CN" altLang="zh-CN" sz="36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Utsaah" panose="020B0604020202020204" pitchFamily="34" charset="0"/>
              </a:rPr>
              <a:t>人机交互</a:t>
            </a:r>
            <a:r>
              <a:rPr lang="zh-CN" altLang="en-US" sz="36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Utsaah" panose="020B0604020202020204" pitchFamily="34" charset="0"/>
              </a:rPr>
              <a:t>部</a:t>
            </a:r>
            <a:r>
              <a:rPr lang="zh-CN" altLang="en-US" sz="36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Utsaah" panose="020B0604020202020204" pitchFamily="34" charset="0"/>
              </a:rPr>
              <a:t>分子</a:t>
            </a:r>
            <a:r>
              <a:rPr lang="zh-CN" altLang="zh-CN" sz="36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Utsaah" panose="020B0604020202020204" pitchFamily="34" charset="0"/>
              </a:rPr>
              <a:t>系统</a:t>
            </a:r>
          </a:p>
        </p:txBody>
      </p:sp>
      <p:sp>
        <p:nvSpPr>
          <p:cNvPr id="4" name="矩形 3"/>
          <p:cNvSpPr/>
          <p:nvPr/>
        </p:nvSpPr>
        <p:spPr>
          <a:xfrm>
            <a:off x="951494" y="126011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读者相关界面</a:t>
            </a:r>
            <a:endParaRPr lang="zh-CN" altLang="en-US" b="1" kern="100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20723" y="2183493"/>
            <a:ext cx="122637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kumimoji="0" lang="zh-CN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757210" y="1891105"/>
            <a:ext cx="569899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读者登录后进入主界面，主界面会显示公告，同时主界面有查询功能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zh-CN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7" name="图片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283" y="2300287"/>
            <a:ext cx="527685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4143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8217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N'T GIVE UP"/>
          <p:cNvSpPr txBox="1"/>
          <p:nvPr/>
        </p:nvSpPr>
        <p:spPr>
          <a:xfrm>
            <a:off x="509066" y="455012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36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Utsaah" panose="020B0604020202020204" pitchFamily="34" charset="0"/>
              </a:rPr>
              <a:t>二</a:t>
            </a:r>
            <a:r>
              <a:rPr lang="en-US" altLang="zh-CN" sz="36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Utsaah" panose="020B0604020202020204" pitchFamily="34" charset="0"/>
              </a:rPr>
              <a:t>.</a:t>
            </a:r>
            <a:r>
              <a:rPr lang="zh-CN" altLang="zh-CN" sz="36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Utsaah" panose="020B0604020202020204" pitchFamily="34" charset="0"/>
              </a:rPr>
              <a:t>人机交互</a:t>
            </a:r>
            <a:r>
              <a:rPr lang="zh-CN" altLang="en-US" sz="36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Utsaah" panose="020B0604020202020204" pitchFamily="34" charset="0"/>
              </a:rPr>
              <a:t>部</a:t>
            </a:r>
            <a:r>
              <a:rPr lang="zh-CN" altLang="en-US" sz="36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Utsaah" panose="020B0604020202020204" pitchFamily="34" charset="0"/>
              </a:rPr>
              <a:t>分子</a:t>
            </a:r>
            <a:r>
              <a:rPr lang="zh-CN" altLang="zh-CN" sz="36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Utsaah" panose="020B0604020202020204" pitchFamily="34" charset="0"/>
              </a:rPr>
              <a:t>系统</a:t>
            </a:r>
          </a:p>
        </p:txBody>
      </p:sp>
      <p:sp>
        <p:nvSpPr>
          <p:cNvPr id="4" name="矩形 3"/>
          <p:cNvSpPr/>
          <p:nvPr/>
        </p:nvSpPr>
        <p:spPr>
          <a:xfrm>
            <a:off x="951494" y="1260114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图书管理员相关界面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20723" y="2183493"/>
            <a:ext cx="122637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kumimoji="0" lang="zh-CN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4143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3038622" y="2183493"/>
            <a:ext cx="6597747" cy="418917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87926" y="1729419"/>
            <a:ext cx="326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借阅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and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归还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97513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N'T GIVE UP"/>
          <p:cNvSpPr txBox="1"/>
          <p:nvPr/>
        </p:nvSpPr>
        <p:spPr>
          <a:xfrm>
            <a:off x="509066" y="455012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36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Utsaah" panose="020B0604020202020204" pitchFamily="34" charset="0"/>
              </a:rPr>
              <a:t>二</a:t>
            </a:r>
            <a:r>
              <a:rPr lang="en-US" altLang="zh-CN" sz="36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Utsaah" panose="020B0604020202020204" pitchFamily="34" charset="0"/>
              </a:rPr>
              <a:t>.</a:t>
            </a:r>
            <a:r>
              <a:rPr lang="zh-CN" altLang="zh-CN" sz="36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Utsaah" panose="020B0604020202020204" pitchFamily="34" charset="0"/>
              </a:rPr>
              <a:t>人机交互</a:t>
            </a:r>
            <a:r>
              <a:rPr lang="zh-CN" altLang="en-US" sz="36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Utsaah" panose="020B0604020202020204" pitchFamily="34" charset="0"/>
              </a:rPr>
              <a:t>部</a:t>
            </a:r>
            <a:r>
              <a:rPr lang="zh-CN" altLang="en-US" sz="36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Utsaah" panose="020B0604020202020204" pitchFamily="34" charset="0"/>
              </a:rPr>
              <a:t>分子</a:t>
            </a:r>
            <a:r>
              <a:rPr lang="zh-CN" altLang="zh-CN" sz="36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Utsaah" panose="020B0604020202020204" pitchFamily="34" charset="0"/>
              </a:rPr>
              <a:t>系统</a:t>
            </a:r>
          </a:p>
        </p:txBody>
      </p:sp>
      <p:sp>
        <p:nvSpPr>
          <p:cNvPr id="4" name="矩形 3"/>
          <p:cNvSpPr/>
          <p:nvPr/>
        </p:nvSpPr>
        <p:spPr>
          <a:xfrm>
            <a:off x="951494" y="1260114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系统管理员</a:t>
            </a:r>
            <a:r>
              <a:rPr lang="zh-CN" altLang="zh-CN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相关</a:t>
            </a:r>
            <a:r>
              <a:rPr lang="zh-CN" altLang="zh-CN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界面</a:t>
            </a:r>
            <a:endParaRPr lang="zh-CN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34791" y="2208195"/>
            <a:ext cx="122637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kumimoji="0" lang="zh-CN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4143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697415" y="1399234"/>
            <a:ext cx="1011815" cy="856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65048" rIns="91440" bIns="1650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图书管理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1" name="图片 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015" y="2012605"/>
            <a:ext cx="7399606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51530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6888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N'T GIVE UP"/>
          <p:cNvSpPr txBox="1"/>
          <p:nvPr/>
        </p:nvSpPr>
        <p:spPr>
          <a:xfrm>
            <a:off x="509066" y="455012"/>
            <a:ext cx="534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36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Utsaah" panose="020B0604020202020204" pitchFamily="34" charset="0"/>
              </a:rPr>
              <a:t>三</a:t>
            </a:r>
            <a:r>
              <a:rPr lang="en-US" altLang="zh-CN" sz="36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Utsaah" panose="020B0604020202020204" pitchFamily="34" charset="0"/>
              </a:rPr>
              <a:t>.</a:t>
            </a:r>
            <a:r>
              <a:rPr lang="zh-CN" altLang="en-US" sz="36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Utsaah" panose="020B0604020202020204" pitchFamily="34" charset="0"/>
              </a:rPr>
              <a:t>任务管理部</a:t>
            </a:r>
            <a:r>
              <a:rPr lang="zh-CN" altLang="en-US" sz="36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Utsaah" panose="020B0604020202020204" pitchFamily="34" charset="0"/>
              </a:rPr>
              <a:t>分子</a:t>
            </a:r>
            <a:r>
              <a:rPr lang="zh-CN" altLang="zh-CN" sz="36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Utsaah" panose="020B0604020202020204" pitchFamily="34" charset="0"/>
              </a:rPr>
              <a:t>系统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20723" y="2183493"/>
            <a:ext cx="122637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kumimoji="0" lang="zh-CN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4143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290647" y="1940349"/>
            <a:ext cx="1107996" cy="504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借阅图书</a:t>
            </a:r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3458845" y="2706713"/>
            <a:ext cx="5274310" cy="331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945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</TotalTime>
  <Words>940</Words>
  <Application>Microsoft Office PowerPoint</Application>
  <PresentationFormat>宽屏</PresentationFormat>
  <Paragraphs>423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Microsoft JhengHei</vt:lpstr>
      <vt:lpstr>Utsaah</vt:lpstr>
      <vt:lpstr>黑体</vt:lpstr>
      <vt:lpstr>宋体</vt:lpstr>
      <vt:lpstr>Arial</vt:lpstr>
      <vt:lpstr>Calibri</vt:lpstr>
      <vt:lpstr>Calibri Light</vt:lpstr>
      <vt:lpstr>Times New Roman</vt:lpstr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wonder why</dc:creator>
  <cp:lastModifiedBy>张福良</cp:lastModifiedBy>
  <cp:revision>50</cp:revision>
  <dcterms:created xsi:type="dcterms:W3CDTF">2013-06-18T22:21:12Z</dcterms:created>
  <dcterms:modified xsi:type="dcterms:W3CDTF">2015-11-22T17:22:59Z</dcterms:modified>
</cp:coreProperties>
</file>