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7" r:id="rId3"/>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58" userDrawn="1">
          <p15:clr>
            <a:srgbClr val="A4A3A4"/>
          </p15:clr>
        </p15:guide>
        <p15:guide id="6" pos="1809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706" autoAdjust="0"/>
  </p:normalViewPr>
  <p:slideViewPr>
    <p:cSldViewPr snapToGrid="0" snapToObjects="1" showGuides="1">
      <p:cViewPr>
        <p:scale>
          <a:sx n="44" d="100"/>
          <a:sy n="44" d="100"/>
        </p:scale>
        <p:origin x="-1104" y="-652"/>
      </p:cViewPr>
      <p:guideLst>
        <p:guide orient="horz" pos="1659"/>
        <p:guide orient="horz" pos="144"/>
        <p:guide orient="horz" pos="10080"/>
        <p:guide orient="horz"/>
        <p:guide pos="358"/>
        <p:guide pos="180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3.xml"/><Relationship Id="rId3" Type="http://schemas.openxmlformats.org/officeDocument/2006/relationships/slide" Target="slides/slide1.xml"/><Relationship Id="rId7" Type="http://schemas.openxmlformats.org/officeDocument/2006/relationships/presProps" Target="presProps.xml"/><Relationship Id="rId12" Type="http://schemas.openxmlformats.org/officeDocument/2006/relationships/customXml" Target="../customXml/item2.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openxmlformats.org/officeDocument/2006/relationships/customXml" Target="../customXml/item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3/2/2024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60 Template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182430"/>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757716"/>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182430"/>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757716"/>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182430"/>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757716"/>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75771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182430"/>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6x60 Template -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242064"/>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781121"/>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75606"/>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258415"/>
            <a:ext cx="13813365"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781121"/>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06722"/>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781121"/>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262384"/>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0571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09050"/>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31" name="Text Placeholder 76">
            <a:extLst>
              <a:ext uri="{FF2B5EF4-FFF2-40B4-BE49-F238E27FC236}">
                <a16:creationId xmlns:a16="http://schemas.microsoft.com/office/drawing/2014/main" id="{C2936E13-9BED-014D-9FD8-D2F0DD7F8E02}"/>
              </a:ext>
            </a:extLst>
          </p:cNvPr>
          <p:cNvSpPr>
            <a:spLocks noGrp="1"/>
          </p:cNvSpPr>
          <p:nvPr>
            <p:ph type="body" sz="quarter" idx="150" hasCustomPrompt="1"/>
          </p:nvPr>
        </p:nvSpPr>
        <p:spPr>
          <a:xfrm>
            <a:off x="3906520" y="1137804"/>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32" name="Text Placeholder 76">
            <a:extLst>
              <a:ext uri="{FF2B5EF4-FFF2-40B4-BE49-F238E27FC236}">
                <a16:creationId xmlns:a16="http://schemas.microsoft.com/office/drawing/2014/main" id="{1EDE48AC-AD08-4145-B8DF-31EEC7B36616}"/>
              </a:ext>
            </a:extLst>
          </p:cNvPr>
          <p:cNvSpPr>
            <a:spLocks noGrp="1"/>
          </p:cNvSpPr>
          <p:nvPr>
            <p:ph type="body" sz="quarter" idx="184" hasCustomPrompt="1"/>
          </p:nvPr>
        </p:nvSpPr>
        <p:spPr>
          <a:xfrm>
            <a:off x="3906520" y="1736034"/>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33" name="Text Placeholder 76">
            <a:extLst>
              <a:ext uri="{FF2B5EF4-FFF2-40B4-BE49-F238E27FC236}">
                <a16:creationId xmlns:a16="http://schemas.microsoft.com/office/drawing/2014/main" id="{7801B00A-04AF-574C-9547-07EB084B2234}"/>
              </a:ext>
            </a:extLst>
          </p:cNvPr>
          <p:cNvSpPr>
            <a:spLocks noGrp="1"/>
          </p:cNvSpPr>
          <p:nvPr>
            <p:ph type="body" sz="quarter" idx="185" hasCustomPrompt="1"/>
          </p:nvPr>
        </p:nvSpPr>
        <p:spPr>
          <a:xfrm>
            <a:off x="3906520" y="292020"/>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3288022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222186"/>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797472"/>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222186"/>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797472"/>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222186"/>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797472"/>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797472"/>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222186"/>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8F58CF05-58FD-F842-88AB-51099F130F93}"/>
              </a:ext>
            </a:extLst>
          </p:cNvPr>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31" name="Text Placeholder 76">
            <a:extLst>
              <a:ext uri="{FF2B5EF4-FFF2-40B4-BE49-F238E27FC236}">
                <a16:creationId xmlns:a16="http://schemas.microsoft.com/office/drawing/2014/main" id="{6C58C4AE-C2F1-C54D-9224-55C0A51ED153}"/>
              </a:ext>
            </a:extLst>
          </p:cNvPr>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32" name="Text Placeholder 76">
            <a:extLst>
              <a:ext uri="{FF2B5EF4-FFF2-40B4-BE49-F238E27FC236}">
                <a16:creationId xmlns:a16="http://schemas.microsoft.com/office/drawing/2014/main" id="{6C3E1DDD-251F-C34B-807A-F553784DAC08}"/>
              </a:ext>
            </a:extLst>
          </p:cNvPr>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423627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301699"/>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860634"/>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318050"/>
            <a:ext cx="13813365"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860634"/>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860634"/>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322019"/>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31" name="Text Placeholder 76">
            <a:extLst>
              <a:ext uri="{FF2B5EF4-FFF2-40B4-BE49-F238E27FC236}">
                <a16:creationId xmlns:a16="http://schemas.microsoft.com/office/drawing/2014/main" id="{50AC94B8-C1FC-F64B-A4AC-A6753527AC28}"/>
              </a:ext>
            </a:extLst>
          </p:cNvPr>
          <p:cNvSpPr>
            <a:spLocks noGrp="1"/>
          </p:cNvSpPr>
          <p:nvPr>
            <p:ph type="body" sz="quarter" idx="150" hasCustomPrompt="1"/>
          </p:nvPr>
        </p:nvSpPr>
        <p:spPr>
          <a:xfrm>
            <a:off x="3906520" y="1117926"/>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32" name="Text Placeholder 76">
            <a:extLst>
              <a:ext uri="{FF2B5EF4-FFF2-40B4-BE49-F238E27FC236}">
                <a16:creationId xmlns:a16="http://schemas.microsoft.com/office/drawing/2014/main" id="{F6EDC588-E391-C646-B72B-EEC803626E56}"/>
              </a:ext>
            </a:extLst>
          </p:cNvPr>
          <p:cNvSpPr>
            <a:spLocks noGrp="1"/>
          </p:cNvSpPr>
          <p:nvPr>
            <p:ph type="body" sz="quarter" idx="184" hasCustomPrompt="1"/>
          </p:nvPr>
        </p:nvSpPr>
        <p:spPr>
          <a:xfrm>
            <a:off x="3906520" y="1716156"/>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33" name="Text Placeholder 76">
            <a:extLst>
              <a:ext uri="{FF2B5EF4-FFF2-40B4-BE49-F238E27FC236}">
                <a16:creationId xmlns:a16="http://schemas.microsoft.com/office/drawing/2014/main" id="{15C9BEE7-988F-7247-B81C-E26DFA34A7DE}"/>
              </a:ext>
            </a:extLst>
          </p:cNvPr>
          <p:cNvSpPr>
            <a:spLocks noGrp="1"/>
          </p:cNvSpPr>
          <p:nvPr>
            <p:ph type="body" sz="quarter" idx="185" hasCustomPrompt="1"/>
          </p:nvPr>
        </p:nvSpPr>
        <p:spPr>
          <a:xfrm>
            <a:off x="3906520" y="272142"/>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41705759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5" name="Rectangle 36">
            <a:extLst>
              <a:ext uri="{FF2B5EF4-FFF2-40B4-BE49-F238E27FC236}">
                <a16:creationId xmlns:a16="http://schemas.microsoft.com/office/drawing/2014/main" id="{0B9ADF8C-186C-174C-92BC-4C80F596CA52}"/>
              </a:ext>
            </a:extLst>
          </p:cNvPr>
          <p:cNvSpPr>
            <a:spLocks noChangeArrowheads="1"/>
          </p:cNvSpPr>
          <p:nvPr userDrawn="1"/>
        </p:nvSpPr>
        <p:spPr bwMode="auto">
          <a:xfrm>
            <a:off x="-1" y="15127358"/>
            <a:ext cx="29260800" cy="1331843"/>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dirty="0"/>
          </a:p>
        </p:txBody>
      </p:sp>
      <p:sp>
        <p:nvSpPr>
          <p:cNvPr id="6" name="Rectangle 36">
            <a:extLst>
              <a:ext uri="{FF2B5EF4-FFF2-40B4-BE49-F238E27FC236}">
                <a16:creationId xmlns:a16="http://schemas.microsoft.com/office/drawing/2014/main" id="{A4A4BA4F-891E-D147-8F7F-EF67A0E51EFF}"/>
              </a:ext>
            </a:extLst>
          </p:cNvPr>
          <p:cNvSpPr>
            <a:spLocks noChangeArrowheads="1"/>
          </p:cNvSpPr>
          <p:nvPr userDrawn="1"/>
        </p:nvSpPr>
        <p:spPr bwMode="auto">
          <a:xfrm>
            <a:off x="0" y="-23091"/>
            <a:ext cx="29260800" cy="3899352"/>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dirty="0"/>
          </a:p>
        </p:txBody>
      </p:sp>
      <p:sp>
        <p:nvSpPr>
          <p:cNvPr id="7" name="Rounded Rectangle 6">
            <a:extLst>
              <a:ext uri="{FF2B5EF4-FFF2-40B4-BE49-F238E27FC236}">
                <a16:creationId xmlns:a16="http://schemas.microsoft.com/office/drawing/2014/main" id="{D8138FC5-8D7C-2840-B2C6-445C79D45CD0}"/>
              </a:ext>
            </a:extLst>
          </p:cNvPr>
          <p:cNvSpPr/>
          <p:nvPr userDrawn="1"/>
        </p:nvSpPr>
        <p:spPr>
          <a:xfrm>
            <a:off x="292410" y="2484784"/>
            <a:ext cx="28675983" cy="134340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0"/>
          </a:p>
        </p:txBody>
      </p:sp>
    </p:spTree>
  </p:cSld>
  <p:clrMap bg1="lt1" tx1="dk1" bg2="lt2" tx2="dk2" accent1="accent1" accent2="accent2" accent3="accent3" accent4="accent4" accent5="accent5" accent6="accent6" hlink="hlink" folHlink="folHlink"/>
  <p:sldLayoutIdLst>
    <p:sldLayoutId id="2147483652" r:id="rId1"/>
    <p:sldLayoutId id="2147483659"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3" name="Rectangle 36">
            <a:extLst>
              <a:ext uri="{FF2B5EF4-FFF2-40B4-BE49-F238E27FC236}">
                <a16:creationId xmlns:a16="http://schemas.microsoft.com/office/drawing/2014/main" id="{ABE084D9-5FB6-B249-9079-CD4F304A90DD}"/>
              </a:ext>
            </a:extLst>
          </p:cNvPr>
          <p:cNvSpPr>
            <a:spLocks noChangeArrowheads="1"/>
          </p:cNvSpPr>
          <p:nvPr userDrawn="1"/>
        </p:nvSpPr>
        <p:spPr bwMode="auto">
          <a:xfrm>
            <a:off x="-1" y="15127358"/>
            <a:ext cx="29260800" cy="1331843"/>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dirty="0"/>
          </a:p>
        </p:txBody>
      </p:sp>
      <p:sp>
        <p:nvSpPr>
          <p:cNvPr id="5" name="Rectangle 36">
            <a:extLst>
              <a:ext uri="{FF2B5EF4-FFF2-40B4-BE49-F238E27FC236}">
                <a16:creationId xmlns:a16="http://schemas.microsoft.com/office/drawing/2014/main" id="{2366F17F-9632-E54C-BECB-05A6A8BE1C52}"/>
              </a:ext>
            </a:extLst>
          </p:cNvPr>
          <p:cNvSpPr>
            <a:spLocks noChangeArrowheads="1"/>
          </p:cNvSpPr>
          <p:nvPr userDrawn="1"/>
        </p:nvSpPr>
        <p:spPr bwMode="auto">
          <a:xfrm>
            <a:off x="0" y="-23091"/>
            <a:ext cx="29260800" cy="3899352"/>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dirty="0"/>
          </a:p>
        </p:txBody>
      </p:sp>
      <p:sp>
        <p:nvSpPr>
          <p:cNvPr id="6" name="Rounded Rectangle 5">
            <a:extLst>
              <a:ext uri="{FF2B5EF4-FFF2-40B4-BE49-F238E27FC236}">
                <a16:creationId xmlns:a16="http://schemas.microsoft.com/office/drawing/2014/main" id="{71FA7A4C-1F75-414D-A3C9-45F8308982ED}"/>
              </a:ext>
            </a:extLst>
          </p:cNvPr>
          <p:cNvSpPr/>
          <p:nvPr userDrawn="1"/>
        </p:nvSpPr>
        <p:spPr>
          <a:xfrm>
            <a:off x="292410" y="2484784"/>
            <a:ext cx="28675983" cy="134340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0"/>
          </a:p>
        </p:txBody>
      </p:sp>
    </p:spTree>
    <p:extLst>
      <p:ext uri="{BB962C8B-B14F-4D97-AF65-F5344CB8AC3E}">
        <p14:creationId xmlns:p14="http://schemas.microsoft.com/office/powerpoint/2010/main" val="145711701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hyperlink" Target="https://doi.org/10.48550/arxiv.2402.0624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35E88B-C582-7B48-B8C8-E06A09591A38}"/>
              </a:ext>
            </a:extLst>
          </p:cNvPr>
          <p:cNvSpPr>
            <a:spLocks noGrp="1"/>
          </p:cNvSpPr>
          <p:nvPr>
            <p:ph type="body" sz="quarter" idx="10"/>
          </p:nvPr>
        </p:nvSpPr>
        <p:spPr>
          <a:xfrm>
            <a:off x="606194" y="3242066"/>
            <a:ext cx="9512312" cy="7258584"/>
          </a:xfrm>
        </p:spPr>
        <p:txBody>
          <a:bodyPr/>
          <a:lstStyle/>
          <a:p>
            <a:pPr algn="l" rtl="0" fontAlgn="base"/>
            <a:r>
              <a:rPr lang="en-US" sz="1900" b="0" i="0" dirty="0">
                <a:solidFill>
                  <a:srgbClr val="000000"/>
                </a:solidFill>
                <a:effectLst/>
                <a:latin typeface="Times New Roman" panose="02020603050405020304" pitchFamily="18" charset="0"/>
                <a:cs typeface="Times New Roman" panose="02020603050405020304" pitchFamily="18" charset="0"/>
              </a:rPr>
              <a:t>       </a:t>
            </a:r>
            <a:r>
              <a:rPr lang="en-US" sz="1900" b="0" i="0" dirty="0">
                <a:effectLst/>
                <a:latin typeface="Times New Roman" panose="02020603050405020304" pitchFamily="18" charset="0"/>
                <a:cs typeface="Times New Roman" panose="02020603050405020304" pitchFamily="18" charset="0"/>
              </a:rPr>
              <a:t>Previous research, such as “X-Detect: Explainable Adversarial Patch Detection for Object Detectors in Retail” by Omar Hofman et al. and others, has shown that attackers meticulously select computerized, human-edited inputs—such as 3D image-like patches, for example, toaster-placed in a tabletop scene alongside a banana and notebook—to deceive or manipulate AI models. This type of attack is known as an adversarial patch attack. Attackers deploy adversarial patches with varying characteristics across different scene sections where object detection occurs. We aim to emulate their methodology to understand better how adversarial patches are created and then plan to implement a defense strategy using a Generative Neural Architecture (GNA) with a three-pipeline anomaly detection system to mitigate the use of adversarial patches. This strategy is based on the research “Anomaly Unveiled: Securing Image Classification against Adversarial Patch Attacks” by Nandish Chattopadhyay et al. As the three-step pipeline progresses through the network, the data undergoes a comprehensive process of comparison, analysis, and refinement, all centered around anomaly detection. This process continues until the data is returned in a refined state, effectively neutralizing its potential to function as an adversarial patch. </a:t>
            </a:r>
          </a:p>
          <a:p>
            <a:pPr algn="l" rtl="0" fontAlgn="base"/>
            <a:r>
              <a:rPr lang="en-US" sz="1900" b="0" i="0" dirty="0">
                <a:effectLst/>
                <a:latin typeface="Times New Roman" panose="02020603050405020304" pitchFamily="18" charset="0"/>
                <a:cs typeface="Times New Roman" panose="02020603050405020304" pitchFamily="18" charset="0"/>
              </a:rPr>
              <a:t>	This approach is accomplished with two neural networks in a generative adversarial setup. Initially, in the segmentation phase, the image is divided into smaller segments, with the GNA model analyzing each segment to detect deviations from the norm, which are indicative of potential adversarial patches. In the second isolation phase, each segment exhibiting deviations is flagged. Lastly, in the blocking phase, the segments with deviations are modified to contain standardized or neutral values, with the goal being that they would be unable to act as adversarial patches, effectively mitigating their intended effect. This process tests against initial algorithms to determine whether a Generative Neural Architecture can effectively mitigate adversarial patch attacks. </a:t>
            </a:r>
          </a:p>
          <a:p>
            <a:pPr algn="l"/>
            <a:endParaRPr lang="en-US" sz="1900" b="1" i="1" dirty="0">
              <a:effectLst/>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FC464CD-9CD5-0C44-B0DA-7D72ADC1C801}"/>
              </a:ext>
            </a:extLst>
          </p:cNvPr>
          <p:cNvSpPr>
            <a:spLocks noGrp="1"/>
          </p:cNvSpPr>
          <p:nvPr>
            <p:ph type="body" sz="quarter" idx="11"/>
          </p:nvPr>
        </p:nvSpPr>
        <p:spPr/>
        <p:txBody>
          <a:bodyPr/>
          <a:lstStyle/>
          <a:p>
            <a:r>
              <a:rPr lang="en-US" dirty="0">
                <a:latin typeface="Calibri" panose="020F0502020204030204" pitchFamily="34" charset="0"/>
                <a:cs typeface="Calibri" panose="020F0502020204030204" pitchFamily="34" charset="0"/>
              </a:rPr>
              <a:t>Abstract</a:t>
            </a:r>
          </a:p>
        </p:txBody>
      </p:sp>
      <p:sp>
        <p:nvSpPr>
          <p:cNvPr id="7" name="Text Placeholder 6">
            <a:extLst>
              <a:ext uri="{FF2B5EF4-FFF2-40B4-BE49-F238E27FC236}">
                <a16:creationId xmlns:a16="http://schemas.microsoft.com/office/drawing/2014/main" id="{023778EB-3C7F-A34E-BCA5-A63A37233BE2}"/>
              </a:ext>
            </a:extLst>
          </p:cNvPr>
          <p:cNvSpPr>
            <a:spLocks noGrp="1"/>
          </p:cNvSpPr>
          <p:nvPr>
            <p:ph type="body" sz="quarter" idx="22"/>
          </p:nvPr>
        </p:nvSpPr>
        <p:spPr/>
        <p:txBody>
          <a:bodyPr/>
          <a:lstStyle/>
          <a:p>
            <a:r>
              <a:rPr lang="en-US" dirty="0">
                <a:latin typeface="Calibri" panose="020F0502020204030204" pitchFamily="34" charset="0"/>
                <a:cs typeface="Calibri" panose="020F0502020204030204" pitchFamily="34" charset="0"/>
              </a:rPr>
              <a:t>Methodology</a:t>
            </a:r>
          </a:p>
        </p:txBody>
      </p:sp>
      <p:sp>
        <p:nvSpPr>
          <p:cNvPr id="10" name="Text Placeholder 9">
            <a:extLst>
              <a:ext uri="{FF2B5EF4-FFF2-40B4-BE49-F238E27FC236}">
                <a16:creationId xmlns:a16="http://schemas.microsoft.com/office/drawing/2014/main" id="{CAF97BC9-8897-EE4D-813D-383158E00527}"/>
              </a:ext>
            </a:extLst>
          </p:cNvPr>
          <p:cNvSpPr>
            <a:spLocks noGrp="1"/>
          </p:cNvSpPr>
          <p:nvPr>
            <p:ph type="body" sz="quarter" idx="25"/>
          </p:nvPr>
        </p:nvSpPr>
        <p:spPr/>
        <p:txBody>
          <a:bodyPr/>
          <a:lstStyle/>
          <a:p>
            <a:r>
              <a:rPr lang="en-US" dirty="0">
                <a:latin typeface="Calibri" panose="020F0502020204030204" pitchFamily="34" charset="0"/>
                <a:cs typeface="Calibri" panose="020F0502020204030204" pitchFamily="34" charset="0"/>
              </a:rPr>
              <a:t>Conclusion</a:t>
            </a:r>
          </a:p>
        </p:txBody>
      </p:sp>
      <p:sp>
        <p:nvSpPr>
          <p:cNvPr id="11" name="Text Placeholder 10">
            <a:extLst>
              <a:ext uri="{FF2B5EF4-FFF2-40B4-BE49-F238E27FC236}">
                <a16:creationId xmlns:a16="http://schemas.microsoft.com/office/drawing/2014/main" id="{0BB3A7A5-68EE-9D49-8EB1-7FAFD8C650E3}"/>
              </a:ext>
            </a:extLst>
          </p:cNvPr>
          <p:cNvSpPr>
            <a:spLocks noGrp="1"/>
          </p:cNvSpPr>
          <p:nvPr>
            <p:ph type="body" sz="quarter" idx="26"/>
          </p:nvPr>
        </p:nvSpPr>
        <p:spPr>
          <a:xfrm>
            <a:off x="21973955" y="3262384"/>
            <a:ext cx="6698012" cy="6911769"/>
          </a:xfrm>
        </p:spPr>
        <p:txBody>
          <a:bodyPr/>
          <a:lstStyle/>
          <a:p>
            <a:r>
              <a:rPr lang="en-US" sz="20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In conclusion, the expected outcome of implementing the three-step pipeline—comprising segmentation, isolation, and blocking—within a Generative Neural Architecture is the effective disarmament of adversarial patches, thereby preserving the decision-making capabilities of AI models. The meticulous analysis of each image segment for irregularities, the isolation of potential threats, and the subsequent standardization of these segments to negate adversarial effects, are hoped to collectively establish this method as a one of the strategy in the arsenal against attackers. These attackers are known for their precision in creating computerized, human-edited inputs, such as 3D image-like patches, to deceive or manipulate AI models. The successful application of this strategy aims to reinforce the resilience of AI systems against such cunning and deceptive tactics.</a:t>
            </a:r>
            <a:endParaRPr lang="en-US" sz="1800" b="1" i="1" dirty="0">
              <a:latin typeface="Times New Roman" panose="02020603050405020304" pitchFamily="18" charset="0"/>
              <a:cs typeface="Times New Roman" panose="02020603050405020304" pitchFamily="18" charset="0"/>
            </a:endParaRPr>
          </a:p>
        </p:txBody>
      </p:sp>
      <p:sp>
        <p:nvSpPr>
          <p:cNvPr id="12" name="Text Placeholder 11">
            <a:extLst>
              <a:ext uri="{FF2B5EF4-FFF2-40B4-BE49-F238E27FC236}">
                <a16:creationId xmlns:a16="http://schemas.microsoft.com/office/drawing/2014/main" id="{619576A6-C8A8-3D49-B230-832D8B28109F}"/>
              </a:ext>
            </a:extLst>
          </p:cNvPr>
          <p:cNvSpPr>
            <a:spLocks noGrp="1"/>
          </p:cNvSpPr>
          <p:nvPr>
            <p:ph type="body" sz="quarter" idx="27"/>
          </p:nvPr>
        </p:nvSpPr>
        <p:spPr>
          <a:xfrm>
            <a:off x="1542466" y="10500650"/>
            <a:ext cx="6698012" cy="450228"/>
          </a:xfrm>
        </p:spPr>
        <p:txBody>
          <a:bodyPr/>
          <a:lstStyle/>
          <a:p>
            <a:r>
              <a:rPr lang="en-US" dirty="0">
                <a:latin typeface="Calibri" panose="020F0502020204030204" pitchFamily="34" charset="0"/>
                <a:cs typeface="Calibri" panose="020F0502020204030204" pitchFamily="34" charset="0"/>
              </a:rPr>
              <a:t>Introduction</a:t>
            </a:r>
          </a:p>
        </p:txBody>
      </p:sp>
      <p:sp>
        <p:nvSpPr>
          <p:cNvPr id="13" name="Text Placeholder 12">
            <a:extLst>
              <a:ext uri="{FF2B5EF4-FFF2-40B4-BE49-F238E27FC236}">
                <a16:creationId xmlns:a16="http://schemas.microsoft.com/office/drawing/2014/main" id="{20C339A9-2BFC-DD46-BCA5-117827EA9E98}"/>
              </a:ext>
            </a:extLst>
          </p:cNvPr>
          <p:cNvSpPr>
            <a:spLocks noGrp="1"/>
          </p:cNvSpPr>
          <p:nvPr>
            <p:ph type="body" sz="quarter" idx="28"/>
          </p:nvPr>
        </p:nvSpPr>
        <p:spPr>
          <a:xfrm>
            <a:off x="608842" y="10853604"/>
            <a:ext cx="10139378" cy="5889951"/>
          </a:xfrm>
        </p:spPr>
        <p:txBody>
          <a:bodyPr/>
          <a:lstStyle/>
          <a:p>
            <a:pPr algn="l"/>
            <a:r>
              <a:rPr lang="en-US" sz="2000" dirty="0">
                <a:latin typeface="Times New Roman" panose="02020603050405020304" pitchFamily="18" charset="0"/>
                <a:cs typeface="Times New Roman" panose="02020603050405020304" pitchFamily="18" charset="0"/>
              </a:rPr>
              <a:t>Artificial intelligence involves developing computer systems that perform tasks typically requiring human intelligence, such as visual perception and speech recognition. The paper "Adversarial Patch" by Tom B. Brown et al. examines how specifically crafted computerized inputs, like 3D image-like patches of a toaster, can be inserted into a scene (e.g., a tabletop with a banana and notebook) to deceive or manipulate machine learning models. This is known as an adversarial patch attack.</a:t>
            </a:r>
          </a:p>
          <a:p>
            <a:pPr algn="l"/>
            <a:r>
              <a:rPr lang="en-US" sz="2000" dirty="0">
                <a:latin typeface="Times New Roman" panose="02020603050405020304" pitchFamily="18" charset="0"/>
                <a:cs typeface="Times New Roman" panose="02020603050405020304" pitchFamily="18" charset="0"/>
              </a:rPr>
              <a:t>The study demonstrates how inserting a toaster-shaped patch into a scene can manipulate the model’s decision-making, causing misclassification and inaccurate predictions. By integrating this patch into a scene containing a banana, the model faces conflicting cues between the real banana and the adversarial patch mimicking a toaster. This confusion can lead the classifier to erroneously identify the scene as containing a toaster, highlighting a vulnerability in machine learning models to such manipulative inputs.</a:t>
            </a:r>
            <a:r>
              <a:rPr lang="en-US" sz="2000" b="0" i="0" dirty="0">
                <a:effectLst/>
                <a:latin typeface="Söhne"/>
              </a:rPr>
              <a:t> </a:t>
            </a:r>
            <a:r>
              <a:rPr lang="en-US" sz="2000" b="0" i="0" dirty="0">
                <a:effectLst/>
                <a:latin typeface="Times New Roman" panose="02020603050405020304" pitchFamily="18" charset="0"/>
                <a:cs typeface="Times New Roman" panose="02020603050405020304" pitchFamily="18" charset="0"/>
              </a:rPr>
              <a:t>To counter adversarial patch attacks, this approach employs a Generative Neural Architecture (GNA) alongside a three-pipeline anomaly detection system designed to robustly identify and mitigate malicious inputs by modeling normal data distribution and analyzing deviations through comprehensive preprocessing, feature extraction, and anomaly detection mechanisms.</a:t>
            </a:r>
            <a:endParaRPr lang="en-US" sz="2000" dirty="0">
              <a:latin typeface="Times New Roman" panose="02020603050405020304" pitchFamily="18" charset="0"/>
              <a:cs typeface="Times New Roman" panose="02020603050405020304" pitchFamily="18" charset="0"/>
            </a:endParaRPr>
          </a:p>
          <a:p>
            <a:pPr algn="l"/>
            <a:endParaRPr lang="en-US" sz="1800" b="1" i="1" dirty="0">
              <a:effectLst/>
              <a:latin typeface="Times New Roman" panose="02020603050405020304" pitchFamily="18" charset="0"/>
              <a:cs typeface="Times New Roman" panose="02020603050405020304" pitchFamily="18" charset="0"/>
            </a:endParaRPr>
          </a:p>
        </p:txBody>
      </p:sp>
      <p:sp>
        <p:nvSpPr>
          <p:cNvPr id="15" name="Text Placeholder 14">
            <a:extLst>
              <a:ext uri="{FF2B5EF4-FFF2-40B4-BE49-F238E27FC236}">
                <a16:creationId xmlns:a16="http://schemas.microsoft.com/office/drawing/2014/main" id="{1B828A8D-3196-E34B-8D82-A94729E11CEF}"/>
              </a:ext>
            </a:extLst>
          </p:cNvPr>
          <p:cNvSpPr>
            <a:spLocks noGrp="1"/>
          </p:cNvSpPr>
          <p:nvPr>
            <p:ph type="body" sz="quarter" idx="30"/>
          </p:nvPr>
        </p:nvSpPr>
        <p:spPr>
          <a:xfrm>
            <a:off x="10942286" y="11643299"/>
            <a:ext cx="10172384" cy="4326446"/>
          </a:xfrm>
        </p:spPr>
        <p:txBody>
          <a:bodyPr/>
          <a:lstStyle/>
          <a:p>
            <a:r>
              <a:rPr lang="en-US" sz="2400" b="0" i="0" dirty="0">
                <a:effectLst/>
                <a:latin typeface="Times New Roman" panose="02020603050405020304" pitchFamily="18" charset="0"/>
                <a:cs typeface="Times New Roman" panose="02020603050405020304" pitchFamily="18" charset="0"/>
              </a:rPr>
              <a:t>	Based on the defense strategy to be implemented, it is anticipated that the three-step pipeline comprising segmentation, isolation, and blocking—will render adversarial patches ineffective, thereby effectively neutralizing their intended manipulative impact. This strategic process is designed to critically assess each image segment, isolate any irregularities, and modify them to eliminate the threat they pose. The rigorous testing of this system against baseline algorithms aims to ascertain the efficacy of a Generative Neural Architecture’s efficacy in mitigating adversarial patch attacks. The success of this approach will be measured by the system’s ability to maintain the integrity of the AI’s decision-making process, ensuring that the patches can no longer deceive or manipulate the model’s output.</a:t>
            </a:r>
            <a:endParaRPr lang="en-US" sz="2000" dirty="0">
              <a:latin typeface="Times New Roman" panose="02020603050405020304" pitchFamily="18" charset="0"/>
              <a:cs typeface="Times New Roman" panose="02020603050405020304" pitchFamily="18" charset="0"/>
            </a:endParaRPr>
          </a:p>
        </p:txBody>
      </p:sp>
      <p:sp>
        <p:nvSpPr>
          <p:cNvPr id="16" name="Text Placeholder 15">
            <a:extLst>
              <a:ext uri="{FF2B5EF4-FFF2-40B4-BE49-F238E27FC236}">
                <a16:creationId xmlns:a16="http://schemas.microsoft.com/office/drawing/2014/main" id="{502ACBB9-AC02-C74F-A4C5-4A424E7A7546}"/>
              </a:ext>
            </a:extLst>
          </p:cNvPr>
          <p:cNvSpPr>
            <a:spLocks noGrp="1"/>
          </p:cNvSpPr>
          <p:nvPr>
            <p:ph type="body" sz="quarter" idx="150"/>
          </p:nvPr>
        </p:nvSpPr>
        <p:spPr>
          <a:xfrm>
            <a:off x="3906520" y="1088424"/>
            <a:ext cx="21447761" cy="638112"/>
          </a:xfrm>
        </p:spPr>
        <p:txBody>
          <a:bodyPr/>
          <a:lstStyle/>
          <a:p>
            <a:r>
              <a:rPr lang="en-US" b="1" dirty="0">
                <a:latin typeface="Calibri" panose="020F0502020204030204" pitchFamily="34" charset="0"/>
                <a:cs typeface="Calibri" panose="020F0502020204030204" pitchFamily="34" charset="0"/>
              </a:rPr>
              <a:t>TERRELLE THOMAS</a:t>
            </a:r>
          </a:p>
        </p:txBody>
      </p:sp>
      <p:sp>
        <p:nvSpPr>
          <p:cNvPr id="18" name="Text Placeholder 17">
            <a:extLst>
              <a:ext uri="{FF2B5EF4-FFF2-40B4-BE49-F238E27FC236}">
                <a16:creationId xmlns:a16="http://schemas.microsoft.com/office/drawing/2014/main" id="{F5F0ADD1-C752-C34B-BD9A-C3294F22A7FD}"/>
              </a:ext>
            </a:extLst>
          </p:cNvPr>
          <p:cNvSpPr>
            <a:spLocks noGrp="1"/>
          </p:cNvSpPr>
          <p:nvPr>
            <p:ph type="body" sz="quarter" idx="185"/>
          </p:nvPr>
        </p:nvSpPr>
        <p:spPr/>
        <p:txBody>
          <a:bodyPr/>
          <a:lstStyle/>
          <a:p>
            <a:r>
              <a:rPr lang="en-US" dirty="0">
                <a:latin typeface="Calibri" panose="020F0502020204030204" pitchFamily="34" charset="0"/>
                <a:cs typeface="Calibri" panose="020F0502020204030204" pitchFamily="34" charset="0"/>
              </a:rPr>
              <a:t>Adversarial Patches</a:t>
            </a:r>
          </a:p>
        </p:txBody>
      </p:sp>
      <p:pic>
        <p:nvPicPr>
          <p:cNvPr id="20" name="Picture 19">
            <a:extLst>
              <a:ext uri="{FF2B5EF4-FFF2-40B4-BE49-F238E27FC236}">
                <a16:creationId xmlns:a16="http://schemas.microsoft.com/office/drawing/2014/main" id="{52E77DF0-18F8-49DE-84F7-E45CCE61502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54988"/>
          <a:stretch/>
        </p:blipFill>
        <p:spPr>
          <a:xfrm>
            <a:off x="605666" y="635184"/>
            <a:ext cx="3095251" cy="1544592"/>
          </a:xfrm>
          <a:prstGeom prst="rect">
            <a:avLst/>
          </a:prstGeom>
        </p:spPr>
      </p:pic>
      <p:sp>
        <p:nvSpPr>
          <p:cNvPr id="5" name="Text Placeholder 4">
            <a:extLst>
              <a:ext uri="{FF2B5EF4-FFF2-40B4-BE49-F238E27FC236}">
                <a16:creationId xmlns:a16="http://schemas.microsoft.com/office/drawing/2014/main" id="{CCBC7767-D0F1-FD2A-401A-F60DC663DBFD}"/>
              </a:ext>
            </a:extLst>
          </p:cNvPr>
          <p:cNvSpPr>
            <a:spLocks noGrp="1"/>
          </p:cNvSpPr>
          <p:nvPr>
            <p:ph type="body" sz="quarter" idx="184"/>
          </p:nvPr>
        </p:nvSpPr>
        <p:spPr/>
        <p:txBody>
          <a:bodyPr/>
          <a:lstStyle/>
          <a:p>
            <a:endParaRPr lang="en-US"/>
          </a:p>
        </p:txBody>
      </p:sp>
      <p:sp>
        <p:nvSpPr>
          <p:cNvPr id="8" name="Text Placeholder 7">
            <a:extLst>
              <a:ext uri="{FF2B5EF4-FFF2-40B4-BE49-F238E27FC236}">
                <a16:creationId xmlns:a16="http://schemas.microsoft.com/office/drawing/2014/main" id="{22D7C965-646B-501E-ECD6-F6419C9B08B2}"/>
              </a:ext>
            </a:extLst>
          </p:cNvPr>
          <p:cNvSpPr>
            <a:spLocks noGrp="1"/>
          </p:cNvSpPr>
          <p:nvPr>
            <p:ph type="body" sz="quarter" idx="29"/>
          </p:nvPr>
        </p:nvSpPr>
        <p:spPr>
          <a:xfrm>
            <a:off x="21875344" y="12122213"/>
            <a:ext cx="6698012" cy="450228"/>
          </a:xfrm>
        </p:spPr>
        <p:txBody>
          <a:bodyPr/>
          <a:lstStyle/>
          <a:p>
            <a:r>
              <a:rPr lang="en-US" dirty="0"/>
              <a:t>References</a:t>
            </a:r>
          </a:p>
        </p:txBody>
      </p:sp>
      <p:sp>
        <p:nvSpPr>
          <p:cNvPr id="9" name="Text Placeholder 6">
            <a:extLst>
              <a:ext uri="{FF2B5EF4-FFF2-40B4-BE49-F238E27FC236}">
                <a16:creationId xmlns:a16="http://schemas.microsoft.com/office/drawing/2014/main" id="{6D66B16B-8E28-6E3F-479E-53FDCF5066AA}"/>
              </a:ext>
            </a:extLst>
          </p:cNvPr>
          <p:cNvSpPr txBox="1">
            <a:spLocks/>
          </p:cNvSpPr>
          <p:nvPr/>
        </p:nvSpPr>
        <p:spPr>
          <a:xfrm>
            <a:off x="10118506" y="11295952"/>
            <a:ext cx="11448413" cy="450228"/>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1">
                    <a:lumMod val="50000"/>
                  </a:schemeClr>
                </a:solidFill>
                <a:latin typeface="Calibri" panose="020F0502020204030204" pitchFamily="34" charset="0"/>
                <a:ea typeface="+mn-ea"/>
                <a:cs typeface="Calibri" panose="020F0502020204030204" pitchFamily="34" charset="0"/>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dirty="0"/>
              <a:t>Expected Results</a:t>
            </a:r>
          </a:p>
        </p:txBody>
      </p:sp>
      <p:sp>
        <p:nvSpPr>
          <p:cNvPr id="19" name="Text Placeholder 10">
            <a:extLst>
              <a:ext uri="{FF2B5EF4-FFF2-40B4-BE49-F238E27FC236}">
                <a16:creationId xmlns:a16="http://schemas.microsoft.com/office/drawing/2014/main" id="{37F47238-D13B-E699-16F3-DF6FE2A3218A}"/>
              </a:ext>
            </a:extLst>
          </p:cNvPr>
          <p:cNvSpPr txBox="1">
            <a:spLocks/>
          </p:cNvSpPr>
          <p:nvPr/>
        </p:nvSpPr>
        <p:spPr>
          <a:xfrm>
            <a:off x="10676597" y="3361937"/>
            <a:ext cx="10632140" cy="7945898"/>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tx1"/>
                </a:solidFill>
                <a:latin typeface="Calibri" panose="020F0502020204030204" pitchFamily="34" charset="0"/>
                <a:ea typeface="+mn-ea"/>
                <a:cs typeface="Calibri" panose="020F0502020204030204" pitchFamily="34"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l"/>
            <a:r>
              <a:rPr lang="en-US" sz="2400" b="0" i="0" dirty="0">
                <a:effectLst/>
                <a:latin typeface="Times New Roman" panose="02020603050405020304" pitchFamily="18" charset="0"/>
                <a:cs typeface="Times New Roman" panose="02020603050405020304" pitchFamily="18" charset="0"/>
              </a:rPr>
              <a:t>	The methodology employed to counter adversarial patch attacks involves a Generative Neural Architecture (GNA) with a three-pipeline anomaly detection system and proceeds as follows:</a:t>
            </a:r>
          </a:p>
          <a:p>
            <a:pPr algn="l">
              <a:buFont typeface="+mj-lt"/>
              <a:buAutoNum type="arabicPeriod"/>
            </a:pPr>
            <a:r>
              <a:rPr lang="en-US" sz="2400" b="1" i="0" dirty="0">
                <a:effectLst/>
                <a:latin typeface="Times New Roman" panose="02020603050405020304" pitchFamily="18" charset="0"/>
                <a:cs typeface="Times New Roman" panose="02020603050405020304" pitchFamily="18" charset="0"/>
              </a:rPr>
              <a:t>Segmentation Phase:</a:t>
            </a:r>
            <a:r>
              <a:rPr lang="en-US" sz="2400" b="0" i="0" dirty="0">
                <a:effectLst/>
                <a:latin typeface="Times New Roman" panose="02020603050405020304" pitchFamily="18" charset="0"/>
                <a:cs typeface="Times New Roman" panose="02020603050405020304" pitchFamily="18" charset="0"/>
              </a:rPr>
              <a:t> The image is divided into smaller segments to enable a detailed examination of each section. This is done by parsing the image using a moving window with a fixed kernel size and a specific stride length, creating segments with partial overlap.</a:t>
            </a:r>
          </a:p>
          <a:p>
            <a:pPr algn="l">
              <a:buFont typeface="+mj-lt"/>
              <a:buAutoNum type="arabicPeriod"/>
            </a:pPr>
            <a:r>
              <a:rPr lang="en-US" sz="2400" b="1" i="0" dirty="0">
                <a:effectLst/>
                <a:latin typeface="Times New Roman" panose="02020603050405020304" pitchFamily="18" charset="0"/>
                <a:cs typeface="Times New Roman" panose="02020603050405020304" pitchFamily="18" charset="0"/>
              </a:rPr>
              <a:t>Isolation Phase:</a:t>
            </a:r>
            <a:r>
              <a:rPr lang="en-US" sz="2400" b="0" i="0" dirty="0">
                <a:effectLst/>
                <a:latin typeface="Times New Roman" panose="02020603050405020304" pitchFamily="18" charset="0"/>
                <a:cs typeface="Times New Roman" panose="02020603050405020304" pitchFamily="18" charset="0"/>
              </a:rPr>
              <a:t> Segments displaying deviations from standard patterns are flagged, indicating potential adversarial interference. These segments, generated in the segmentation phase, serve as the data samples for the GNA’s anomaly detection method.</a:t>
            </a:r>
          </a:p>
          <a:p>
            <a:pPr algn="l">
              <a:buFont typeface="+mj-lt"/>
              <a:buAutoNum type="arabicPeriod"/>
            </a:pPr>
            <a:r>
              <a:rPr lang="en-US" sz="2400" b="1" i="0" dirty="0">
                <a:effectLst/>
                <a:latin typeface="Times New Roman" panose="02020603050405020304" pitchFamily="18" charset="0"/>
                <a:cs typeface="Times New Roman" panose="02020603050405020304" pitchFamily="18" charset="0"/>
              </a:rPr>
              <a:t>Blocking Phase:</a:t>
            </a:r>
            <a:r>
              <a:rPr lang="en-US" sz="2400" b="0" i="0" dirty="0">
                <a:effectLst/>
                <a:latin typeface="Times New Roman" panose="02020603050405020304" pitchFamily="18" charset="0"/>
                <a:cs typeface="Times New Roman" panose="02020603050405020304" pitchFamily="18" charset="0"/>
              </a:rPr>
              <a:t> Flagged segments are modified by assigning standardized or neutral values, rendering the adversarial patches ineffective and preserving the AI model’s decision-making integrity. Segments identified as exhibiting anomalous behavior, in contrast to those corresponding to the rest of the image, are neutralized.</a:t>
            </a:r>
          </a:p>
          <a:p>
            <a:pPr algn="l">
              <a:buFont typeface="+mj-lt"/>
              <a:buAutoNum type="arabicPeriod"/>
            </a:pPr>
            <a:r>
              <a:rPr lang="en-US" sz="2400" b="1" dirty="0">
                <a:latin typeface="Times New Roman" panose="02020603050405020304" pitchFamily="18" charset="0"/>
                <a:cs typeface="Times New Roman" panose="02020603050405020304" pitchFamily="18" charset="0"/>
              </a:rPr>
              <a:t>GNA</a:t>
            </a:r>
            <a:r>
              <a:rPr lang="en-US" sz="2400" dirty="0">
                <a:latin typeface="Times New Roman" panose="02020603050405020304" pitchFamily="18" charset="0"/>
                <a:cs typeface="Times New Roman" panose="02020603050405020304" pitchFamily="18" charset="0"/>
              </a:rPr>
              <a:t>: Generative Neural Architecture (GNA) Integration: Crucial across all phases, the GNA enhances anomaly detection and mitigation. In the Isolation Phase, it identifies deviations, flagging adversarial anomalies. During the Blocking Phase, the GNA calculates optimal neutral values for flagged segments, minimizing the impact on the AI model’s decisions. </a:t>
            </a:r>
            <a:endParaRPr lang="en-US" sz="2400" b="0" i="0" dirty="0">
              <a:effectLst/>
              <a:latin typeface="Times New Roman" panose="02020603050405020304" pitchFamily="18" charset="0"/>
              <a:cs typeface="Times New Roman" panose="02020603050405020304" pitchFamily="18" charset="0"/>
            </a:endParaRPr>
          </a:p>
        </p:txBody>
      </p:sp>
      <p:sp>
        <p:nvSpPr>
          <p:cNvPr id="33" name="Text Placeholder 10">
            <a:extLst>
              <a:ext uri="{FF2B5EF4-FFF2-40B4-BE49-F238E27FC236}">
                <a16:creationId xmlns:a16="http://schemas.microsoft.com/office/drawing/2014/main" id="{0B2879BF-1C19-B811-9719-D9E528617802}"/>
              </a:ext>
            </a:extLst>
          </p:cNvPr>
          <p:cNvSpPr txBox="1">
            <a:spLocks/>
          </p:cNvSpPr>
          <p:nvPr/>
        </p:nvSpPr>
        <p:spPr>
          <a:xfrm>
            <a:off x="21760812" y="12401036"/>
            <a:ext cx="6698012" cy="633127"/>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tx1"/>
                </a:solidFill>
                <a:latin typeface="Calibri" panose="020F0502020204030204" pitchFamily="34" charset="0"/>
                <a:ea typeface="+mn-ea"/>
                <a:cs typeface="Calibri" panose="020F0502020204030204" pitchFamily="34"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400" b="1" i="1" dirty="0">
                <a:latin typeface="Times New Roman" panose="02020603050405020304" pitchFamily="18" charset="0"/>
                <a:cs typeface="Times New Roman" panose="02020603050405020304" pitchFamily="18" charset="0"/>
              </a:rPr>
              <a:t>  </a:t>
            </a:r>
          </a:p>
        </p:txBody>
      </p:sp>
      <p:sp>
        <p:nvSpPr>
          <p:cNvPr id="40" name="TextBox 39">
            <a:extLst>
              <a:ext uri="{FF2B5EF4-FFF2-40B4-BE49-F238E27FC236}">
                <a16:creationId xmlns:a16="http://schemas.microsoft.com/office/drawing/2014/main" id="{4725CD31-FEB0-8C4A-AECA-25E75E1A3CA3}"/>
              </a:ext>
            </a:extLst>
          </p:cNvPr>
          <p:cNvSpPr txBox="1"/>
          <p:nvPr/>
        </p:nvSpPr>
        <p:spPr>
          <a:xfrm>
            <a:off x="21973955" y="12508454"/>
            <a:ext cx="6599401" cy="2862322"/>
          </a:xfrm>
          <a:prstGeom prst="rect">
            <a:avLst/>
          </a:prstGeom>
          <a:noFill/>
        </p:spPr>
        <p:txBody>
          <a:bodyPr wrap="square">
            <a:spAutoFit/>
          </a:bodyPr>
          <a:lstStyle/>
          <a:p>
            <a:endParaRPr lang="en-US" sz="1800" b="0" i="0" dirty="0">
              <a:solidFill>
                <a:srgbClr val="05103E"/>
              </a:solidFill>
              <a:effectLst/>
              <a:latin typeface="Times New Roman" panose="02020603050405020304" pitchFamily="18" charset="0"/>
            </a:endParaRPr>
          </a:p>
          <a:p>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Chattopadhyay, N.,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Guesmi</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&amp; Shafique, M. (2024). Anomaly Unveiled: Securing Image Classification against Adversarial  Patch Attacks. </a:t>
            </a:r>
            <a:r>
              <a:rPr kumimoji="0" lang="en-US" altLang="en-US" sz="18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arXiv</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(Cornell University)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https://doi.org/10.48550/arxiv.2402.06249</a:t>
            </a:r>
            <a:endParaRPr lang="en-US" altLang="en-US" sz="2800" dirty="0">
              <a:latin typeface="Arial" panose="020B0604020202020204" pitchFamily="34" charset="0"/>
              <a:cs typeface="Times New Roman" panose="02020603050405020304" pitchFamily="18" charset="0"/>
            </a:endParaRPr>
          </a:p>
          <a:p>
            <a:endParaRPr lang="en-US" sz="1800" b="0" i="0" dirty="0">
              <a:solidFill>
                <a:srgbClr val="05103E"/>
              </a:solidFill>
              <a:effectLst/>
              <a:latin typeface="Times New Roman" panose="02020603050405020304" pitchFamily="18" charset="0"/>
            </a:endParaRPr>
          </a:p>
          <a:p>
            <a:r>
              <a:rPr lang="en-US" sz="1800" b="0" i="0" dirty="0">
                <a:solidFill>
                  <a:srgbClr val="05103E"/>
                </a:solidFill>
                <a:effectLst/>
                <a:latin typeface="Times New Roman" panose="02020603050405020304" pitchFamily="18" charset="0"/>
              </a:rPr>
              <a:t>Hofman, O., </a:t>
            </a:r>
            <a:r>
              <a:rPr lang="en-US" sz="1800" b="0" i="0" dirty="0" err="1">
                <a:solidFill>
                  <a:srgbClr val="05103E"/>
                </a:solidFill>
                <a:effectLst/>
                <a:latin typeface="Times New Roman" panose="02020603050405020304" pitchFamily="18" charset="0"/>
              </a:rPr>
              <a:t>Giloni</a:t>
            </a:r>
            <a:r>
              <a:rPr lang="en-US" sz="1800" b="0" i="0" dirty="0">
                <a:solidFill>
                  <a:srgbClr val="05103E"/>
                </a:solidFill>
                <a:effectLst/>
                <a:latin typeface="Times New Roman" panose="02020603050405020304" pitchFamily="18" charset="0"/>
              </a:rPr>
              <a:t>, A., </a:t>
            </a:r>
            <a:r>
              <a:rPr lang="en-US" sz="1800" b="0" i="0" dirty="0" err="1">
                <a:solidFill>
                  <a:srgbClr val="05103E"/>
                </a:solidFill>
                <a:effectLst/>
                <a:latin typeface="Times New Roman" panose="02020603050405020304" pitchFamily="18" charset="0"/>
              </a:rPr>
              <a:t>Hayun</a:t>
            </a:r>
            <a:r>
              <a:rPr lang="en-US" sz="1800" b="0" i="0" dirty="0">
                <a:solidFill>
                  <a:srgbClr val="05103E"/>
                </a:solidFill>
                <a:effectLst/>
                <a:latin typeface="Times New Roman" panose="02020603050405020304" pitchFamily="18" charset="0"/>
              </a:rPr>
              <a:t>, Y., Morikawa, I., Shimizu, T., </a:t>
            </a:r>
            <a:r>
              <a:rPr lang="en-US" sz="1800" b="0" i="0" dirty="0" err="1">
                <a:solidFill>
                  <a:srgbClr val="05103E"/>
                </a:solidFill>
                <a:effectLst/>
                <a:latin typeface="Times New Roman" panose="02020603050405020304" pitchFamily="18" charset="0"/>
              </a:rPr>
              <a:t>Elovici</a:t>
            </a:r>
            <a:r>
              <a:rPr lang="en-US" sz="1800" b="0" i="0" dirty="0">
                <a:solidFill>
                  <a:srgbClr val="05103E"/>
                </a:solidFill>
                <a:effectLst/>
                <a:latin typeface="Times New Roman" panose="02020603050405020304" pitchFamily="18" charset="0"/>
              </a:rPr>
              <a:t>, Y., &amp; Shabtai, A. (2023). X-Detect: Explainable adversarial patch detection for object detectors in retail. </a:t>
            </a:r>
            <a:r>
              <a:rPr lang="en-US" sz="1800" b="0" i="1" dirty="0" err="1">
                <a:solidFill>
                  <a:srgbClr val="05103E"/>
                </a:solidFill>
                <a:effectLst/>
                <a:latin typeface="Times New Roman" panose="02020603050405020304" pitchFamily="18" charset="0"/>
              </a:rPr>
              <a:t>arXiv</a:t>
            </a:r>
            <a:r>
              <a:rPr lang="en-US" sz="1800" b="0" i="1" dirty="0">
                <a:solidFill>
                  <a:srgbClr val="05103E"/>
                </a:solidFill>
                <a:effectLst/>
                <a:latin typeface="Times New Roman" panose="02020603050405020304" pitchFamily="18" charset="0"/>
              </a:rPr>
              <a:t> (Cornell University)</a:t>
            </a:r>
            <a:r>
              <a:rPr lang="en-US" sz="1800" b="0" i="0" dirty="0">
                <a:solidFill>
                  <a:srgbClr val="05103E"/>
                </a:solidFill>
                <a:effectLst/>
                <a:latin typeface="Times New Roman" panose="02020603050405020304" pitchFamily="18" charset="0"/>
              </a:rPr>
              <a:t>. https://doi.org/10.48550/arxiv.2306.08422</a:t>
            </a:r>
            <a:endParaRPr lang="en-US" sz="1800" dirty="0"/>
          </a:p>
        </p:txBody>
      </p:sp>
    </p:spTree>
    <p:extLst>
      <p:ext uri="{BB962C8B-B14F-4D97-AF65-F5344CB8AC3E}">
        <p14:creationId xmlns:p14="http://schemas.microsoft.com/office/powerpoint/2010/main" val="3565046513"/>
      </p:ext>
    </p:extLst>
  </p:cSld>
  <p:clrMapOvr>
    <a:masterClrMapping/>
  </p:clrMapOvr>
</p:sld>
</file>

<file path=ppt/theme/theme1.xml><?xml version="1.0" encoding="utf-8"?>
<a:theme xmlns:a="http://schemas.openxmlformats.org/drawingml/2006/main" name="36x60 Template">
  <a:themeElements>
    <a:clrScheme name="FAMU">
      <a:dk1>
        <a:srgbClr val="000000"/>
      </a:dk1>
      <a:lt1>
        <a:sysClr val="window" lastClr="FFFFFF"/>
      </a:lt1>
      <a:dk2>
        <a:srgbClr val="5E5E5E"/>
      </a:dk2>
      <a:lt2>
        <a:srgbClr val="DDDDDD"/>
      </a:lt2>
      <a:accent1>
        <a:srgbClr val="1B5633"/>
      </a:accent1>
      <a:accent2>
        <a:srgbClr val="8AB0AB"/>
      </a:accent2>
      <a:accent3>
        <a:srgbClr val="FEFCAD"/>
      </a:accent3>
      <a:accent4>
        <a:srgbClr val="838383"/>
      </a:accent4>
      <a:accent5>
        <a:srgbClr val="22577A"/>
      </a:accent5>
      <a:accent6>
        <a:srgbClr val="EE7624"/>
      </a:accent6>
      <a:hlink>
        <a:srgbClr val="BEBEBE"/>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FAMU">
      <a:dk1>
        <a:srgbClr val="000000"/>
      </a:dk1>
      <a:lt1>
        <a:sysClr val="window" lastClr="FFFFFF"/>
      </a:lt1>
      <a:dk2>
        <a:srgbClr val="5E5E5E"/>
      </a:dk2>
      <a:lt2>
        <a:srgbClr val="DDDDDD"/>
      </a:lt2>
      <a:accent1>
        <a:srgbClr val="1B5633"/>
      </a:accent1>
      <a:accent2>
        <a:srgbClr val="8AB0AB"/>
      </a:accent2>
      <a:accent3>
        <a:srgbClr val="FEFCAD"/>
      </a:accent3>
      <a:accent4>
        <a:srgbClr val="838383"/>
      </a:accent4>
      <a:accent5>
        <a:srgbClr val="22577A"/>
      </a:accent5>
      <a:accent6>
        <a:srgbClr val="EE7624"/>
      </a:accent6>
      <a:hlink>
        <a:srgbClr val="BEBEBE"/>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0383DA6F7F8142AD7C8EC3EDF97A1D" ma:contentTypeVersion="17" ma:contentTypeDescription="Create a new document." ma:contentTypeScope="" ma:versionID="57b5abcc34556f1ad31a07579ac7292b">
  <xsd:schema xmlns:xsd="http://www.w3.org/2001/XMLSchema" xmlns:xs="http://www.w3.org/2001/XMLSchema" xmlns:p="http://schemas.microsoft.com/office/2006/metadata/properties" xmlns:ns2="fb59e5ef-0353-4de7-9d37-7ec4f85b1535" xmlns:ns3="9528a4f1-dffb-42eb-9339-631c82e047ab" targetNamespace="http://schemas.microsoft.com/office/2006/metadata/properties" ma:root="true" ma:fieldsID="71715328c057732c76578a3d89fa2ec3" ns2:_="" ns3:_="">
    <xsd:import namespace="fb59e5ef-0353-4de7-9d37-7ec4f85b1535"/>
    <xsd:import namespace="9528a4f1-dffb-42eb-9339-631c82e047a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lcf76f155ced4ddcb4097134ff3c332f" minOccurs="0"/>
                <xsd:element ref="ns3:TaxCatchAll"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59e5ef-0353-4de7-9d37-7ec4f85b15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2c29c790-553e-4af6-9506-2b198fb27c12" ma:termSetId="09814cd3-568e-fe90-9814-8d621ff8fb84" ma:anchorId="fba54fb3-c3e1-fe81-a776-ca4b69148c4d" ma:open="true" ma:isKeyword="false">
      <xsd:complexType>
        <xsd:sequence>
          <xsd:element ref="pc:Terms" minOccurs="0" maxOccurs="1"/>
        </xsd:sequence>
      </xsd:complexType>
    </xsd:element>
    <xsd:element name="MediaLengthInSeconds" ma:index="22" nillable="true" ma:displayName="MediaLengthInSeconds" ma:hidden="true" ma:internalName="MediaLengthInSeconds" ma:readOnly="true">
      <xsd:simpleType>
        <xsd:restriction base="dms:Unknown"/>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28a4f1-dffb-42eb-9339-631c82e047a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c262a81a-5d65-4242-82c4-7225b8265aac}" ma:internalName="TaxCatchAll" ma:showField="CatchAllData" ma:web="9528a4f1-dffb-42eb-9339-631c82e047a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b59e5ef-0353-4de7-9d37-7ec4f85b1535">
      <Terms xmlns="http://schemas.microsoft.com/office/infopath/2007/PartnerControls"/>
    </lcf76f155ced4ddcb4097134ff3c332f>
    <TaxCatchAll xmlns="9528a4f1-dffb-42eb-9339-631c82e047ab" xsi:nil="true"/>
  </documentManagement>
</p:properties>
</file>

<file path=customXml/itemProps1.xml><?xml version="1.0" encoding="utf-8"?>
<ds:datastoreItem xmlns:ds="http://schemas.openxmlformats.org/officeDocument/2006/customXml" ds:itemID="{2F9B4F12-F736-4DC5-9E82-2E83AAAC02B9}"/>
</file>

<file path=customXml/itemProps2.xml><?xml version="1.0" encoding="utf-8"?>
<ds:datastoreItem xmlns:ds="http://schemas.openxmlformats.org/officeDocument/2006/customXml" ds:itemID="{0C6FED9B-EB17-43FB-B402-7AB57C959B5D}"/>
</file>

<file path=customXml/itemProps3.xml><?xml version="1.0" encoding="utf-8"?>
<ds:datastoreItem xmlns:ds="http://schemas.openxmlformats.org/officeDocument/2006/customXml" ds:itemID="{67597985-3C0A-46C5-A280-8B694F9F2C14}"/>
</file>

<file path=docProps/app.xml><?xml version="1.0" encoding="utf-8"?>
<Properties xmlns="http://schemas.openxmlformats.org/officeDocument/2006/extended-properties" xmlns:vt="http://schemas.openxmlformats.org/officeDocument/2006/docPropsVTypes">
  <Template>PosterPresentations.com-36x60-Template-V3</Template>
  <TotalTime>12847</TotalTime>
  <Words>1160</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Calibri</vt:lpstr>
      <vt:lpstr>Söhne</vt:lpstr>
      <vt:lpstr>Times New Roman</vt:lpstr>
      <vt:lpstr>Trebuchet MS</vt:lpstr>
      <vt:lpstr>36x60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36x60 PowerPoint Presentation</dc:title>
  <dc:subject>Research poster presentation template</dc:subject>
  <dc:creator>PosterPresentations.com</dc:creator>
  <cp:keywords>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Terrelle Thomas</cp:lastModifiedBy>
  <cp:revision>48</cp:revision>
  <dcterms:created xsi:type="dcterms:W3CDTF">2012-02-06T18:46:22Z</dcterms:created>
  <dcterms:modified xsi:type="dcterms:W3CDTF">2024-03-05T23:34:55Z</dcterms:modified>
  <cp:category>Research poster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0x010100110383DA6F7F8142AD7C8EC3EDF97A1D</vt:lpwstr>
  </property>
</Properties>
</file>