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0"/>
    <p:sldId id="257" r:id="rId31"/>
    <p:sldId id="258" r:id="rId32"/>
    <p:sldId id="259" r:id="rId33"/>
    <p:sldId id="260" r:id="rId34"/>
    <p:sldId id="261" r:id="rId35"/>
    <p:sldId id="262" r:id="rId36"/>
    <p:sldId id="263" r:id="rId37"/>
    <p:sldId id="264" r:id="rId38"/>
    <p:sldId id="265" r:id="rId39"/>
    <p:sldId id="266" r:id="rId40"/>
    <p:sldId id="267" r:id="rId41"/>
    <p:sldId id="268" r:id="rId42"/>
    <p:sldId id="269" r:id="rId43"/>
    <p:sldId id="270" r:id="rId44"/>
    <p:sldId id="271" r:id="rId45"/>
    <p:sldId id="272" r:id="rId46"/>
    <p:sldId id="273" r:id="rId47"/>
    <p:sldId id="274" r:id="rId48"/>
    <p:sldId id="275" r:id="rId49"/>
    <p:sldId id="276" r:id="rId50"/>
    <p:sldId id="277" r:id="rId51"/>
    <p:sldId id="278" r:id="rId52"/>
    <p:sldId id="279" r:id="rId53"/>
    <p:sldId id="280" r:id="rId54"/>
    <p:sldId id="281" r:id="rId55"/>
    <p:sldId id="282" r:id="rId56"/>
    <p:sldId id="283" r:id="rId57"/>
    <p:sldId id="284" r:id="rId58"/>
    <p:sldId id="285" r:id="rId59"/>
    <p:sldId id="286" r:id="rId60"/>
  </p:sldIdLst>
  <p:sldSz cx="18288000" cy="10287000"/>
  <p:notesSz cx="6858000" cy="9144000"/>
  <p:embeddedFontLst>
    <p:embeddedFont>
      <p:font typeface="Montserrat Classic" charset="1" panose="00000500000000000000"/>
      <p:regular r:id="rId6"/>
    </p:embeddedFont>
    <p:embeddedFont>
      <p:font typeface="Montserrat Classic Bold" charset="1" panose="00000800000000000000"/>
      <p:regular r:id="rId7"/>
    </p:embeddedFont>
    <p:embeddedFont>
      <p:font typeface="Oswald" charset="1" panose="00000500000000000000"/>
      <p:regular r:id="rId8"/>
    </p:embeddedFont>
    <p:embeddedFont>
      <p:font typeface="Oswald Bold" charset="1" panose="00000800000000000000"/>
      <p:regular r:id="rId9"/>
    </p:embeddedFont>
    <p:embeddedFont>
      <p:font typeface="Arimo" charset="1" panose="020B0604020202020204"/>
      <p:regular r:id="rId10"/>
    </p:embeddedFont>
    <p:embeddedFont>
      <p:font typeface="Arimo Bold" charset="1" panose="020B0704020202020204"/>
      <p:regular r:id="rId11"/>
    </p:embeddedFont>
    <p:embeddedFont>
      <p:font typeface="Arimo Italics" charset="1" panose="020B0604020202090204"/>
      <p:regular r:id="rId12"/>
    </p:embeddedFont>
    <p:embeddedFont>
      <p:font typeface="Arimo Bold Italics" charset="1" panose="020B0704020202090204"/>
      <p:regular r:id="rId13"/>
    </p:embeddedFont>
    <p:embeddedFont>
      <p:font typeface="DM Sans" charset="1" panose="00000000000000000000"/>
      <p:regular r:id="rId14"/>
    </p:embeddedFont>
    <p:embeddedFont>
      <p:font typeface="DM Sans Bold" charset="1" panose="00000000000000000000"/>
      <p:regular r:id="rId15"/>
    </p:embeddedFont>
    <p:embeddedFont>
      <p:font typeface="DM Sans Italics" charset="1" panose="00000000000000000000"/>
      <p:regular r:id="rId16"/>
    </p:embeddedFont>
    <p:embeddedFont>
      <p:font typeface="DM Sans Bold Italics" charset="1" panose="00000000000000000000"/>
      <p:regular r:id="rId17"/>
    </p:embeddedFont>
    <p:embeddedFont>
      <p:font typeface="Open Sauce" charset="1" panose="00000500000000000000"/>
      <p:regular r:id="rId18"/>
    </p:embeddedFont>
    <p:embeddedFont>
      <p:font typeface="Open Sauce Bold" charset="1" panose="00000800000000000000"/>
      <p:regular r:id="rId19"/>
    </p:embeddedFont>
    <p:embeddedFont>
      <p:font typeface="Open Sauce Italics" charset="1" panose="00000500000000000000"/>
      <p:regular r:id="rId20"/>
    </p:embeddedFont>
    <p:embeddedFont>
      <p:font typeface="Open Sauce Bold Italics" charset="1" panose="00000800000000000000"/>
      <p:regular r:id="rId21"/>
    </p:embeddedFont>
    <p:embeddedFont>
      <p:font typeface="Open Sauce Light" charset="1" panose="00000400000000000000"/>
      <p:regular r:id="rId22"/>
    </p:embeddedFont>
    <p:embeddedFont>
      <p:font typeface="Open Sauce Light Italics" charset="1" panose="00000400000000000000"/>
      <p:regular r:id="rId23"/>
    </p:embeddedFont>
    <p:embeddedFont>
      <p:font typeface="Open Sauce Medium" charset="1" panose="00000600000000000000"/>
      <p:regular r:id="rId24"/>
    </p:embeddedFont>
    <p:embeddedFont>
      <p:font typeface="Open Sauce Medium Italics" charset="1" panose="00000600000000000000"/>
      <p:regular r:id="rId25"/>
    </p:embeddedFont>
    <p:embeddedFont>
      <p:font typeface="Open Sauce Semi-Bold" charset="1" panose="00000700000000000000"/>
      <p:regular r:id="rId26"/>
    </p:embeddedFont>
    <p:embeddedFont>
      <p:font typeface="Open Sauce Semi-Bold Italics" charset="1" panose="00000700000000000000"/>
      <p:regular r:id="rId27"/>
    </p:embeddedFont>
    <p:embeddedFont>
      <p:font typeface="Open Sauce Heavy" charset="1" panose="00000A00000000000000"/>
      <p:regular r:id="rId28"/>
    </p:embeddedFont>
    <p:embeddedFont>
      <p:font typeface="Open Sauce Heavy Italics" charset="1" panose="00000A0000000000000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slides/slide1.xml" Type="http://schemas.openxmlformats.org/officeDocument/2006/relationships/slide"/><Relationship Id="rId31" Target="slides/slide2.xml" Type="http://schemas.openxmlformats.org/officeDocument/2006/relationships/slide"/><Relationship Id="rId32" Target="slides/slide3.xml" Type="http://schemas.openxmlformats.org/officeDocument/2006/relationships/slide"/><Relationship Id="rId33" Target="slides/slide4.xml" Type="http://schemas.openxmlformats.org/officeDocument/2006/relationships/slide"/><Relationship Id="rId34" Target="slides/slide5.xml" Type="http://schemas.openxmlformats.org/officeDocument/2006/relationships/slide"/><Relationship Id="rId35" Target="slides/slide6.xml" Type="http://schemas.openxmlformats.org/officeDocument/2006/relationships/slide"/><Relationship Id="rId36" Target="slides/slide7.xml" Type="http://schemas.openxmlformats.org/officeDocument/2006/relationships/slide"/><Relationship Id="rId37" Target="slides/slide8.xml" Type="http://schemas.openxmlformats.org/officeDocument/2006/relationships/slide"/><Relationship Id="rId38" Target="slides/slide9.xml" Type="http://schemas.openxmlformats.org/officeDocument/2006/relationships/slide"/><Relationship Id="rId39" Target="slides/slide10.xml" Type="http://schemas.openxmlformats.org/officeDocument/2006/relationships/slide"/><Relationship Id="rId4" Target="theme/theme1.xml" Type="http://schemas.openxmlformats.org/officeDocument/2006/relationships/theme"/><Relationship Id="rId40" Target="slides/slide11.xml" Type="http://schemas.openxmlformats.org/officeDocument/2006/relationships/slide"/><Relationship Id="rId41" Target="slides/slide12.xml" Type="http://schemas.openxmlformats.org/officeDocument/2006/relationships/slide"/><Relationship Id="rId42" Target="slides/slide13.xml" Type="http://schemas.openxmlformats.org/officeDocument/2006/relationships/slide"/><Relationship Id="rId43" Target="slides/slide14.xml" Type="http://schemas.openxmlformats.org/officeDocument/2006/relationships/slide"/><Relationship Id="rId44" Target="slides/slide15.xml" Type="http://schemas.openxmlformats.org/officeDocument/2006/relationships/slide"/><Relationship Id="rId45" Target="slides/slide16.xml" Type="http://schemas.openxmlformats.org/officeDocument/2006/relationships/slide"/><Relationship Id="rId46" Target="slides/slide17.xml" Type="http://schemas.openxmlformats.org/officeDocument/2006/relationships/slide"/><Relationship Id="rId47" Target="slides/slide18.xml" Type="http://schemas.openxmlformats.org/officeDocument/2006/relationships/slide"/><Relationship Id="rId48" Target="slides/slide19.xml" Type="http://schemas.openxmlformats.org/officeDocument/2006/relationships/slide"/><Relationship Id="rId49" Target="slides/slide20.xml" Type="http://schemas.openxmlformats.org/officeDocument/2006/relationships/slide"/><Relationship Id="rId5" Target="tableStyles.xml" Type="http://schemas.openxmlformats.org/officeDocument/2006/relationships/tableStyles"/><Relationship Id="rId50" Target="slides/slide21.xml" Type="http://schemas.openxmlformats.org/officeDocument/2006/relationships/slide"/><Relationship Id="rId51" Target="slides/slide22.xml" Type="http://schemas.openxmlformats.org/officeDocument/2006/relationships/slide"/><Relationship Id="rId52" Target="slides/slide23.xml" Type="http://schemas.openxmlformats.org/officeDocument/2006/relationships/slide"/><Relationship Id="rId53" Target="slides/slide24.xml" Type="http://schemas.openxmlformats.org/officeDocument/2006/relationships/slide"/><Relationship Id="rId54" Target="slides/slide25.xml" Type="http://schemas.openxmlformats.org/officeDocument/2006/relationships/slide"/><Relationship Id="rId55" Target="slides/slide26.xml" Type="http://schemas.openxmlformats.org/officeDocument/2006/relationships/slide"/><Relationship Id="rId56" Target="slides/slide27.xml" Type="http://schemas.openxmlformats.org/officeDocument/2006/relationships/slide"/><Relationship Id="rId57" Target="slides/slide28.xml" Type="http://schemas.openxmlformats.org/officeDocument/2006/relationships/slide"/><Relationship Id="rId58" Target="slides/slide29.xml" Type="http://schemas.openxmlformats.org/officeDocument/2006/relationships/slide"/><Relationship Id="rId59" Target="slides/slide30.xml" Type="http://schemas.openxmlformats.org/officeDocument/2006/relationships/slide"/><Relationship Id="rId6" Target="fonts/font6.fntdata" Type="http://schemas.openxmlformats.org/officeDocument/2006/relationships/font"/><Relationship Id="rId60" Target="slides/slide31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2.png" Type="http://schemas.openxmlformats.org/officeDocument/2006/relationships/image"/><Relationship Id="rId6" Target="../media/image13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/Relationships>
</file>

<file path=ppt/slides/_rels/slide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/Relationships>
</file>

<file path=ppt/slides/_rels/slide2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/Relationships>
</file>

<file path=ppt/slides/_rels/slide2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/Relationships>
</file>

<file path=ppt/slides/_rels/slide2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/Relationships>
</file>

<file path=ppt/slides/_rels/slide2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/Relationships>
</file>

<file path=ppt/slides/_rels/slide2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/Relationships>
</file>

<file path=ppt/slides/_rels/slide2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/Relationships>
</file>

<file path=ppt/slides/_rels/slide2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/Relationships>
</file>

<file path=ppt/slides/_rels/slide2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/Relationships>
</file>

<file path=ppt/slides/_rels/slide2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4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/Relationships>
</file>

<file path=ppt/slides/_rels/slide3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/Relationships>
</file>

<file path=ppt/slides/_rels/slide3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0.pn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11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4236347" y="3202251"/>
            <a:ext cx="9815307" cy="4208864"/>
            <a:chOff x="0" y="0"/>
            <a:chExt cx="1895495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95495" cy="812800"/>
            </a:xfrm>
            <a:custGeom>
              <a:avLst/>
              <a:gdLst/>
              <a:ahLst/>
              <a:cxnLst/>
              <a:rect r="r" b="b" t="t" l="l"/>
              <a:pathLst>
                <a:path h="812800" w="1895495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1895495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6028014" y="793833"/>
            <a:ext cx="596933" cy="613568"/>
          </a:xfrm>
          <a:custGeom>
            <a:avLst/>
            <a:gdLst/>
            <a:ahLst/>
            <a:cxnLst/>
            <a:rect r="r" b="b" t="t" l="l"/>
            <a:pathLst>
              <a:path h="613568" w="596933">
                <a:moveTo>
                  <a:pt x="0" y="0"/>
                </a:moveTo>
                <a:lnTo>
                  <a:pt x="596933" y="0"/>
                </a:lnTo>
                <a:lnTo>
                  <a:pt x="596933" y="613568"/>
                </a:lnTo>
                <a:lnTo>
                  <a:pt x="0" y="6135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236347" y="5000625"/>
            <a:ext cx="9815307" cy="1335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19"/>
              </a:lnSpc>
            </a:pPr>
            <a:r>
              <a:rPr lang="en-US" sz="7839" spc="768">
                <a:solidFill>
                  <a:srgbClr val="231F20"/>
                </a:solidFill>
                <a:latin typeface="Oswald Bold"/>
              </a:rPr>
              <a:t>DATA INFORMATION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236347" y="3438109"/>
            <a:ext cx="9815307" cy="1186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7063" spc="692">
                <a:solidFill>
                  <a:srgbClr val="231F20"/>
                </a:solidFill>
                <a:latin typeface="Oswald Bold"/>
              </a:rPr>
              <a:t>GAMETRACK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393660" y="1538248"/>
            <a:ext cx="1865640" cy="284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394"/>
              </a:lnSpc>
              <a:spcBef>
                <a:spcPct val="0"/>
              </a:spcBef>
            </a:pPr>
            <a:r>
              <a:rPr lang="en-US" sz="1735" spc="170">
                <a:solidFill>
                  <a:srgbClr val="231F20"/>
                </a:solidFill>
                <a:latin typeface="Montserrat Classic Bold"/>
              </a:rPr>
              <a:t>LARANA, INC.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3086100"/>
            <a:chOff x="0" y="0"/>
            <a:chExt cx="4816593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80729" y="3293832"/>
            <a:ext cx="4066767" cy="4460310"/>
          </a:xfrm>
          <a:custGeom>
            <a:avLst/>
            <a:gdLst/>
            <a:ahLst/>
            <a:cxnLst/>
            <a:rect r="r" b="b" t="t" l="l"/>
            <a:pathLst>
              <a:path h="4460310" w="4066767">
                <a:moveTo>
                  <a:pt x="0" y="0"/>
                </a:moveTo>
                <a:lnTo>
                  <a:pt x="4066766" y="0"/>
                </a:lnTo>
                <a:lnTo>
                  <a:pt x="4066766" y="4460310"/>
                </a:lnTo>
                <a:lnTo>
                  <a:pt x="0" y="446031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1407" b="-9411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582577" y="3293832"/>
            <a:ext cx="4104864" cy="4460310"/>
          </a:xfrm>
          <a:custGeom>
            <a:avLst/>
            <a:gdLst/>
            <a:ahLst/>
            <a:cxnLst/>
            <a:rect r="r" b="b" t="t" l="l"/>
            <a:pathLst>
              <a:path h="4460310" w="4104864">
                <a:moveTo>
                  <a:pt x="0" y="0"/>
                </a:moveTo>
                <a:lnTo>
                  <a:pt x="4104864" y="0"/>
                </a:lnTo>
                <a:lnTo>
                  <a:pt x="4104864" y="4460310"/>
                </a:lnTo>
                <a:lnTo>
                  <a:pt x="0" y="44603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-2788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690980" y="1232286"/>
            <a:ext cx="10906040" cy="1349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</a:rPr>
              <a:t>GPT PROMPTS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169367" y="-10264537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720102" y="3028224"/>
            <a:ext cx="12057353" cy="2523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73"/>
              </a:lnSpc>
            </a:pPr>
            <a:r>
              <a:rPr lang="en-US" sz="4908" spc="481">
                <a:solidFill>
                  <a:srgbClr val="FFFFFF"/>
                </a:solidFill>
                <a:latin typeface="Oswald Bold"/>
              </a:rPr>
              <a:t>WHAT IS DATA DICTORNARY</a:t>
            </a:r>
          </a:p>
          <a:p>
            <a:pPr>
              <a:lnSpc>
                <a:spcPts val="13948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3447294" y="-3843198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720102" y="5095875"/>
            <a:ext cx="10951206" cy="2510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sz="2898" spc="284">
                <a:solidFill>
                  <a:srgbClr val="F5FFF5"/>
                </a:solidFill>
                <a:latin typeface="DM Sans"/>
              </a:rPr>
              <a:t>A data dictionary is a comprehensive documentation resource that describes the data elements, attributes, and structures within a database or system. It is a reference guide for understanding data elements' meaning, usage, and relationships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3086100"/>
            <a:chOff x="0" y="0"/>
            <a:chExt cx="4816593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2163000" y="3442596"/>
            <a:ext cx="4473739" cy="636748"/>
            <a:chOff x="0" y="0"/>
            <a:chExt cx="1178269" cy="16770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78269" cy="167703"/>
            </a:xfrm>
            <a:custGeom>
              <a:avLst/>
              <a:gdLst/>
              <a:ahLst/>
              <a:cxnLst/>
              <a:rect r="r" b="b" t="t" l="l"/>
              <a:pathLst>
                <a:path h="167703" w="1178269">
                  <a:moveTo>
                    <a:pt x="0" y="0"/>
                  </a:moveTo>
                  <a:lnTo>
                    <a:pt x="1178269" y="0"/>
                  </a:lnTo>
                  <a:lnTo>
                    <a:pt x="1178269" y="167703"/>
                  </a:lnTo>
                  <a:lnTo>
                    <a:pt x="0" y="16770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1178269" cy="2248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Italics"/>
                </a:rPr>
                <a:t>User</a:t>
              </a:r>
            </a:p>
          </p:txBody>
        </p:sp>
      </p:grpSp>
      <p:graphicFrame>
        <p:nvGraphicFramePr>
          <p:cNvPr name="Table 11" id="11"/>
          <p:cNvGraphicFramePr>
            <a:graphicFrameLocks noGrp="true"/>
          </p:cNvGraphicFramePr>
          <p:nvPr/>
        </p:nvGraphicFramePr>
        <p:xfrm>
          <a:off x="7281820" y="3217015"/>
          <a:ext cx="10100913" cy="6619875"/>
        </p:xfrm>
        <a:graphic>
          <a:graphicData uri="http://schemas.openxmlformats.org/drawingml/2006/table">
            <a:tbl>
              <a:tblPr/>
              <a:tblGrid>
                <a:gridCol w="1461987"/>
                <a:gridCol w="1461987"/>
                <a:gridCol w="1461987"/>
                <a:gridCol w="1461987"/>
                <a:gridCol w="4252964"/>
              </a:tblGrid>
              <a:tr h="94569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399"/>
                        </a:lnSpc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uce Bold Italics"/>
                        </a:rPr>
                        <a:t>   FIELD</a:t>
                      </a:r>
                    </a:p>
                    <a:p>
                      <a:pPr>
                        <a:lnSpc>
                          <a:spcPts val="1399"/>
                        </a:lnSpc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uce Bold Italics"/>
                        </a:rPr>
                        <a:t>   </a:t>
                      </a:r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399"/>
                        </a:lnSpc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uce Bold Italics"/>
                        </a:rPr>
                        <a:t>   FIELD</a:t>
                      </a:r>
                    </a:p>
                    <a:p>
                      <a:pPr>
                        <a:lnSpc>
                          <a:spcPts val="1399"/>
                        </a:lnSpc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uce Bold Italics"/>
                        </a:rPr>
                        <a:t>   TYPE</a:t>
                      </a:r>
                    </a:p>
                    <a:p>
                      <a:pPr>
                        <a:lnSpc>
                          <a:spcPts val="1399"/>
                        </a:lnSpc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uce Bold Italics"/>
                        </a:rPr>
                        <a:t>   </a:t>
                      </a:r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399"/>
                        </a:lnSpc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uce Bold Italics"/>
                        </a:rPr>
                        <a:t>   TYPE</a:t>
                      </a:r>
                    </a:p>
                    <a:p>
                      <a:pPr>
                        <a:lnSpc>
                          <a:spcPts val="1399"/>
                        </a:lnSpc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uce Bold Italics"/>
                        </a:rPr>
                        <a:t>   </a:t>
                      </a:r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399"/>
                        </a:lnSpc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uce Bold Italics"/>
                        </a:rPr>
                        <a:t>   REQUIRED</a:t>
                      </a:r>
                    </a:p>
                    <a:p>
                      <a:pPr>
                        <a:lnSpc>
                          <a:spcPts val="1399"/>
                        </a:lnSpc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uce Bold Italics"/>
                        </a:rPr>
                        <a:t>   </a:t>
                      </a:r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399"/>
                        </a:lnSpc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uce Bold Italics"/>
                        </a:rPr>
                        <a:t>   DESCRIPTION</a:t>
                      </a:r>
                    </a:p>
                    <a:p>
                      <a:pPr>
                        <a:lnSpc>
                          <a:spcPts val="1399"/>
                        </a:lnSpc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uce Bold Italics"/>
                        </a:rPr>
                        <a:t>   </a:t>
                      </a:r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569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399"/>
                        </a:lnSpc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uce Bold Italics"/>
                        </a:rPr>
                        <a:t>  _ID</a:t>
                      </a:r>
                    </a:p>
                    <a:p>
                      <a:pPr>
                        <a:lnSpc>
                          <a:spcPts val="1399"/>
                        </a:lnSpc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uce Bold Italics"/>
                        </a:rPr>
                        <a:t>  </a:t>
                      </a:r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399"/>
                        </a:lnSpc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uce Bold Italics"/>
                        </a:rPr>
                        <a:t>  OBJECTID</a:t>
                      </a:r>
                    </a:p>
                    <a:p>
                      <a:pPr>
                        <a:lnSpc>
                          <a:spcPts val="1399"/>
                        </a:lnSpc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uce Bold Italics"/>
                        </a:rPr>
                        <a:t>  </a:t>
                      </a:r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399"/>
                        </a:lnSpc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uce Bold Italics"/>
                        </a:rPr>
                        <a:t>  PRIMARY</a:t>
                      </a:r>
                    </a:p>
                    <a:p>
                      <a:pPr>
                        <a:lnSpc>
                          <a:spcPts val="1399"/>
                        </a:lnSpc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uce Bold Italics"/>
                        </a:rPr>
                        <a:t>  KEY</a:t>
                      </a:r>
                    </a:p>
                    <a:p>
                      <a:pPr>
                        <a:lnSpc>
                          <a:spcPts val="1399"/>
                        </a:lnSpc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uce Bold Italics"/>
                        </a:rPr>
                        <a:t>  </a:t>
                      </a:r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399"/>
                        </a:lnSpc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uce Bold Italics"/>
                        </a:rPr>
                        <a:t>  YES</a:t>
                      </a:r>
                    </a:p>
                    <a:p>
                      <a:pPr>
                        <a:lnSpc>
                          <a:spcPts val="1399"/>
                        </a:lnSpc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uce Bold Italics"/>
                        </a:rPr>
                        <a:t>  </a:t>
                      </a:r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399"/>
                        </a:lnSpc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uce Bold Italics"/>
                        </a:rPr>
                        <a:t>  UNIQUE</a:t>
                      </a:r>
                    </a:p>
                    <a:p>
                      <a:pPr>
                        <a:lnSpc>
                          <a:spcPts val="1399"/>
                        </a:lnSpc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uce Bold Italics"/>
                        </a:rPr>
                        <a:t>  IDENTIFIER</a:t>
                      </a:r>
                    </a:p>
                    <a:p>
                      <a:pPr>
                        <a:lnSpc>
                          <a:spcPts val="1399"/>
                        </a:lnSpc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uce Bold Italics"/>
                        </a:rPr>
                        <a:t>  </a:t>
                      </a:r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569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399"/>
                        </a:lnSpc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uce Bold Italics"/>
                        </a:rPr>
                        <a:t>  USERNAME</a:t>
                      </a:r>
                    </a:p>
                    <a:p>
                      <a:pPr>
                        <a:lnSpc>
                          <a:spcPts val="1399"/>
                        </a:lnSpc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uce Bold Italics"/>
                        </a:rPr>
                        <a:t>  </a:t>
                      </a:r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399"/>
                        </a:lnSpc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uce Bold Italics"/>
                        </a:rPr>
                        <a:t>  STRING</a:t>
                      </a:r>
                    </a:p>
                    <a:p>
                      <a:pPr>
                        <a:lnSpc>
                          <a:spcPts val="1399"/>
                        </a:lnSpc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uce Bold Italics"/>
                        </a:rPr>
                        <a:t>  </a:t>
                      </a:r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399"/>
                        </a:lnSpc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uce Bold Italics"/>
                        </a:rPr>
                        <a:t>  YES</a:t>
                      </a:r>
                    </a:p>
                    <a:p>
                      <a:pPr>
                        <a:lnSpc>
                          <a:spcPts val="1399"/>
                        </a:lnSpc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uce Bold Italics"/>
                        </a:rPr>
                        <a:t>  </a:t>
                      </a:r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399"/>
                        </a:lnSpc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uce Bold Italics"/>
                        </a:rPr>
                        <a:t>  USER'S</a:t>
                      </a:r>
                    </a:p>
                    <a:p>
                      <a:pPr>
                        <a:lnSpc>
                          <a:spcPts val="1399"/>
                        </a:lnSpc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uce Bold Italics"/>
                        </a:rPr>
                        <a:t>  USERNAME</a:t>
                      </a:r>
                    </a:p>
                    <a:p>
                      <a:pPr>
                        <a:lnSpc>
                          <a:spcPts val="1399"/>
                        </a:lnSpc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uce Bold Italics"/>
                        </a:rPr>
                        <a:t>  </a:t>
                      </a:r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569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399"/>
                        </a:lnSpc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uce Bold Italics"/>
                        </a:rPr>
                        <a:t>  EMAIL</a:t>
                      </a:r>
                    </a:p>
                    <a:p>
                      <a:pPr>
                        <a:lnSpc>
                          <a:spcPts val="1399"/>
                        </a:lnSpc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uce Bold Italics"/>
                        </a:rPr>
                        <a:t>  </a:t>
                      </a:r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399"/>
                        </a:lnSpc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uce Bold Italics"/>
                        </a:rPr>
                        <a:t>  STRING</a:t>
                      </a:r>
                    </a:p>
                    <a:p>
                      <a:pPr>
                        <a:lnSpc>
                          <a:spcPts val="1399"/>
                        </a:lnSpc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uce Bold Italics"/>
                        </a:rPr>
                        <a:t>  </a:t>
                      </a:r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399"/>
                        </a:lnSpc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uce Bold Italics"/>
                        </a:rPr>
                        <a:t>  YES</a:t>
                      </a:r>
                    </a:p>
                    <a:p>
                      <a:pPr>
                        <a:lnSpc>
                          <a:spcPts val="1399"/>
                        </a:lnSpc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uce Bold Italics"/>
                        </a:rPr>
                        <a:t>  </a:t>
                      </a:r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399"/>
                        </a:lnSpc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uce Bold Italics"/>
                        </a:rPr>
                        <a:t>  USER'S</a:t>
                      </a:r>
                    </a:p>
                    <a:p>
                      <a:pPr>
                        <a:lnSpc>
                          <a:spcPts val="1399"/>
                        </a:lnSpc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uce Bold Italics"/>
                        </a:rPr>
                        <a:t>  EMAIL</a:t>
                      </a:r>
                    </a:p>
                    <a:p>
                      <a:pPr>
                        <a:lnSpc>
                          <a:spcPts val="1399"/>
                        </a:lnSpc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uce Bold Italics"/>
                        </a:rPr>
                        <a:t>  </a:t>
                      </a:r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569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399"/>
                        </a:lnSpc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uce Bold Italics"/>
                        </a:rPr>
                        <a:t>  PASSWORD</a:t>
                      </a:r>
                    </a:p>
                    <a:p>
                      <a:pPr>
                        <a:lnSpc>
                          <a:spcPts val="1399"/>
                        </a:lnSpc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uce Bold Italics"/>
                        </a:rPr>
                        <a:t>  </a:t>
                      </a:r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399"/>
                        </a:lnSpc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uce Bold Italics"/>
                        </a:rPr>
                        <a:t>  STRING</a:t>
                      </a:r>
                    </a:p>
                    <a:p>
                      <a:pPr>
                        <a:lnSpc>
                          <a:spcPts val="1399"/>
                        </a:lnSpc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uce Bold Italics"/>
                        </a:rPr>
                        <a:t>  </a:t>
                      </a:r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399"/>
                        </a:lnSpc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uce Bold Italics"/>
                        </a:rPr>
                        <a:t>  YES</a:t>
                      </a:r>
                    </a:p>
                    <a:p>
                      <a:pPr>
                        <a:lnSpc>
                          <a:spcPts val="1399"/>
                        </a:lnSpc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uce Bold Italics"/>
                        </a:rPr>
                        <a:t>  </a:t>
                      </a:r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399"/>
                        </a:lnSpc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uce Bold Italics"/>
                        </a:rPr>
                        <a:t>  HASHED</a:t>
                      </a:r>
                    </a:p>
                    <a:p>
                      <a:pPr>
                        <a:lnSpc>
                          <a:spcPts val="1399"/>
                        </a:lnSpc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uce Bold Italics"/>
                        </a:rPr>
                        <a:t>  PASSWORD</a:t>
                      </a:r>
                    </a:p>
                    <a:p>
                      <a:pPr>
                        <a:lnSpc>
                          <a:spcPts val="1399"/>
                        </a:lnSpc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uce Bold Italics"/>
                        </a:rPr>
                        <a:t>  </a:t>
                      </a:r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569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399"/>
                        </a:lnSpc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uce Bold Italics"/>
                        </a:rPr>
                        <a:t>  GAMECONSOLE</a:t>
                      </a:r>
                    </a:p>
                    <a:p>
                      <a:pPr>
                        <a:lnSpc>
                          <a:spcPts val="1399"/>
                        </a:lnSpc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uce Bold Italics"/>
                        </a:rPr>
                        <a:t>  </a:t>
                      </a:r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399"/>
                        </a:lnSpc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uce Bold Italics"/>
                        </a:rPr>
                        <a:t>  STRING</a:t>
                      </a:r>
                    </a:p>
                    <a:p>
                      <a:pPr>
                        <a:lnSpc>
                          <a:spcPts val="1399"/>
                        </a:lnSpc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uce Bold Italics"/>
                        </a:rPr>
                        <a:t>  </a:t>
                      </a:r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399"/>
                        </a:lnSpc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uce Bold Italics"/>
                        </a:rPr>
                        <a:t>  USER'S</a:t>
                      </a:r>
                    </a:p>
                    <a:p>
                      <a:pPr>
                        <a:lnSpc>
                          <a:spcPts val="1399"/>
                        </a:lnSpc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uce Bold Italics"/>
                        </a:rPr>
                        <a:t>  PREFERRED GAMING CONSOLE</a:t>
                      </a:r>
                    </a:p>
                    <a:p>
                      <a:pPr>
                        <a:lnSpc>
                          <a:spcPts val="1399"/>
                        </a:lnSpc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uce Bold Italics"/>
                        </a:rPr>
                        <a:t>  </a:t>
                      </a:r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569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399"/>
                        </a:lnSpc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uce Bold Italics"/>
                        </a:rPr>
                        <a:t>  ISACTIVE</a:t>
                      </a:r>
                    </a:p>
                    <a:p>
                      <a:pPr>
                        <a:lnSpc>
                          <a:spcPts val="1399"/>
                        </a:lnSpc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uce Bold Italics"/>
                        </a:rPr>
                        <a:t>  </a:t>
                      </a:r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399"/>
                        </a:lnSpc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uce Bold Italics"/>
                        </a:rPr>
                        <a:t>  BOOLEAN</a:t>
                      </a:r>
                    </a:p>
                    <a:p>
                      <a:pPr>
                        <a:lnSpc>
                          <a:spcPts val="1399"/>
                        </a:lnSpc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uce Bold Italics"/>
                        </a:rPr>
                        <a:t>  </a:t>
                      </a:r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399"/>
                        </a:lnSpc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uce Bold Italics"/>
                        </a:rPr>
                        <a:t>  USER'S</a:t>
                      </a:r>
                    </a:p>
                    <a:p>
                      <a:pPr>
                        <a:lnSpc>
                          <a:spcPts val="1399"/>
                        </a:lnSpc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uce Bold Italics"/>
                        </a:rPr>
                        <a:t>  ACTIVE STATUS</a:t>
                      </a:r>
                    </a:p>
                    <a:p>
                      <a:pPr>
                        <a:lnSpc>
                          <a:spcPts val="1399"/>
                        </a:lnSpc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uce Bold Italics"/>
                        </a:rPr>
                        <a:t>  </a:t>
                      </a:r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12" id="12"/>
          <p:cNvSpPr txBox="true"/>
          <p:nvPr/>
        </p:nvSpPr>
        <p:spPr>
          <a:xfrm rot="0">
            <a:off x="3690980" y="1232286"/>
            <a:ext cx="10906040" cy="1349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</a:rPr>
              <a:t>DICTORNARY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3086100"/>
            <a:chOff x="0" y="0"/>
            <a:chExt cx="4816593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2163000" y="3442596"/>
            <a:ext cx="4473739" cy="636748"/>
            <a:chOff x="0" y="0"/>
            <a:chExt cx="1178269" cy="16770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78269" cy="167703"/>
            </a:xfrm>
            <a:custGeom>
              <a:avLst/>
              <a:gdLst/>
              <a:ahLst/>
              <a:cxnLst/>
              <a:rect r="r" b="b" t="t" l="l"/>
              <a:pathLst>
                <a:path h="167703" w="1178269">
                  <a:moveTo>
                    <a:pt x="0" y="0"/>
                  </a:moveTo>
                  <a:lnTo>
                    <a:pt x="1178269" y="0"/>
                  </a:lnTo>
                  <a:lnTo>
                    <a:pt x="1178269" y="167703"/>
                  </a:lnTo>
                  <a:lnTo>
                    <a:pt x="0" y="16770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1178269" cy="2248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Italics"/>
                </a:rPr>
                <a:t>Game</a:t>
              </a:r>
            </a:p>
          </p:txBody>
        </p:sp>
      </p:grpSp>
      <p:graphicFrame>
        <p:nvGraphicFramePr>
          <p:cNvPr name="Table 11" id="11"/>
          <p:cNvGraphicFramePr>
            <a:graphicFrameLocks noGrp="true"/>
          </p:cNvGraphicFramePr>
          <p:nvPr/>
        </p:nvGraphicFramePr>
        <p:xfrm>
          <a:off x="6917417" y="3200400"/>
          <a:ext cx="10654240" cy="6877050"/>
        </p:xfrm>
        <a:graphic>
          <a:graphicData uri="http://schemas.openxmlformats.org/drawingml/2006/table">
            <a:tbl>
              <a:tblPr/>
              <a:tblGrid>
                <a:gridCol w="1461844"/>
                <a:gridCol w="1461844"/>
                <a:gridCol w="1461844"/>
                <a:gridCol w="1461844"/>
                <a:gridCol w="4806864"/>
              </a:tblGrid>
              <a:tr h="114617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 Field</a:t>
                      </a:r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 </a:t>
                      </a:r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 Field</a:t>
                      </a:r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 Type</a:t>
                      </a:r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 </a:t>
                      </a:r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 Type</a:t>
                      </a:r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 </a:t>
                      </a:r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 Required</a:t>
                      </a:r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 </a:t>
                      </a:r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 Description</a:t>
                      </a:r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 </a:t>
                      </a:r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617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GameID</a:t>
                      </a:r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ObjectId</a:t>
                      </a:r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Primary</a:t>
                      </a:r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Key</a:t>
                      </a:r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Yes</a:t>
                      </a:r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Unique</a:t>
                      </a:r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identifier</a:t>
                      </a:r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617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Title</a:t>
                      </a:r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String</a:t>
                      </a:r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Yes</a:t>
                      </a:r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Title</a:t>
                      </a:r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of the game</a:t>
                      </a:r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617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Genre</a:t>
                      </a:r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String</a:t>
                      </a:r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Genre</a:t>
                      </a:r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of the game</a:t>
                      </a:r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617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ReleaseDate</a:t>
                      </a:r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Date</a:t>
                      </a:r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Release</a:t>
                      </a:r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date of the game</a:t>
                      </a:r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617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Description</a:t>
                      </a:r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String</a:t>
                      </a:r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Description</a:t>
                      </a:r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of the game</a:t>
                      </a:r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12" id="12"/>
          <p:cNvSpPr txBox="true"/>
          <p:nvPr/>
        </p:nvSpPr>
        <p:spPr>
          <a:xfrm rot="0">
            <a:off x="3690980" y="1232286"/>
            <a:ext cx="10906040" cy="1349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</a:rPr>
              <a:t>DICTORNARY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3086100"/>
            <a:chOff x="0" y="0"/>
            <a:chExt cx="4816593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503597" y="3442596"/>
            <a:ext cx="4473739" cy="636748"/>
            <a:chOff x="0" y="0"/>
            <a:chExt cx="1178269" cy="16770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78269" cy="167703"/>
            </a:xfrm>
            <a:custGeom>
              <a:avLst/>
              <a:gdLst/>
              <a:ahLst/>
              <a:cxnLst/>
              <a:rect r="r" b="b" t="t" l="l"/>
              <a:pathLst>
                <a:path h="167703" w="1178269">
                  <a:moveTo>
                    <a:pt x="0" y="0"/>
                  </a:moveTo>
                  <a:lnTo>
                    <a:pt x="1178269" y="0"/>
                  </a:lnTo>
                  <a:lnTo>
                    <a:pt x="1178269" y="167703"/>
                  </a:lnTo>
                  <a:lnTo>
                    <a:pt x="0" y="16770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1178269" cy="2248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Italics"/>
                </a:rPr>
                <a:t>UserHistory</a:t>
              </a:r>
            </a:p>
          </p:txBody>
        </p:sp>
      </p:grpSp>
      <p:graphicFrame>
        <p:nvGraphicFramePr>
          <p:cNvPr name="Table 11" id="11"/>
          <p:cNvGraphicFramePr>
            <a:graphicFrameLocks noGrp="true"/>
          </p:cNvGraphicFramePr>
          <p:nvPr/>
        </p:nvGraphicFramePr>
        <p:xfrm>
          <a:off x="5429159" y="3213071"/>
          <a:ext cx="12008936" cy="6800850"/>
        </p:xfrm>
        <a:graphic>
          <a:graphicData uri="http://schemas.openxmlformats.org/drawingml/2006/table">
            <a:tbl>
              <a:tblPr/>
              <a:tblGrid>
                <a:gridCol w="1777939"/>
                <a:gridCol w="1777939"/>
                <a:gridCol w="1777939"/>
                <a:gridCol w="1777939"/>
                <a:gridCol w="4897179"/>
              </a:tblGrid>
              <a:tr h="162608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5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 Field</a:t>
                      </a:r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 </a:t>
                      </a:r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5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 Field</a:t>
                      </a:r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 Type</a:t>
                      </a:r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 </a:t>
                      </a:r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5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 Type</a:t>
                      </a:r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 </a:t>
                      </a:r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5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 Required</a:t>
                      </a:r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 </a:t>
                      </a:r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5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 Description</a:t>
                      </a:r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 </a:t>
                      </a:r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608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5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_id</a:t>
                      </a:r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5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ObjectId</a:t>
                      </a:r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5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Primary</a:t>
                      </a:r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Key</a:t>
                      </a:r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5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Yes</a:t>
                      </a:r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5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Unique</a:t>
                      </a:r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identifier</a:t>
                      </a:r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608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5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userID</a:t>
                      </a:r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5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ObjectId</a:t>
                      </a:r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5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Foreign</a:t>
                      </a:r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Key (User)</a:t>
                      </a:r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5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Yes</a:t>
                      </a:r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5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References</a:t>
                      </a:r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User</a:t>
                      </a:r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260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5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interactions</a:t>
                      </a:r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5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Array</a:t>
                      </a:r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of Documents</a:t>
                      </a:r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53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53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5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Array</a:t>
                      </a:r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storing user interactions</a:t>
                      </a:r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12" id="12"/>
          <p:cNvSpPr txBox="true"/>
          <p:nvPr/>
        </p:nvSpPr>
        <p:spPr>
          <a:xfrm rot="0">
            <a:off x="3690980" y="1232286"/>
            <a:ext cx="10906040" cy="1349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</a:rPr>
              <a:t>DICTORNARY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3086100"/>
            <a:chOff x="0" y="0"/>
            <a:chExt cx="4816593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503597" y="3442596"/>
            <a:ext cx="4473739" cy="636748"/>
            <a:chOff x="0" y="0"/>
            <a:chExt cx="1178269" cy="16770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78269" cy="167703"/>
            </a:xfrm>
            <a:custGeom>
              <a:avLst/>
              <a:gdLst/>
              <a:ahLst/>
              <a:cxnLst/>
              <a:rect r="r" b="b" t="t" l="l"/>
              <a:pathLst>
                <a:path h="167703" w="1178269">
                  <a:moveTo>
                    <a:pt x="0" y="0"/>
                  </a:moveTo>
                  <a:lnTo>
                    <a:pt x="1178269" y="0"/>
                  </a:lnTo>
                  <a:lnTo>
                    <a:pt x="1178269" y="167703"/>
                  </a:lnTo>
                  <a:lnTo>
                    <a:pt x="0" y="16770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1178269" cy="2248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Italics"/>
                </a:rPr>
                <a:t>DirectMessage</a:t>
              </a:r>
            </a:p>
          </p:txBody>
        </p:sp>
      </p:grpSp>
      <p:graphicFrame>
        <p:nvGraphicFramePr>
          <p:cNvPr name="Table 11" id="11"/>
          <p:cNvGraphicFramePr>
            <a:graphicFrameLocks noGrp="true"/>
          </p:cNvGraphicFramePr>
          <p:nvPr/>
        </p:nvGraphicFramePr>
        <p:xfrm>
          <a:off x="5791684" y="3220145"/>
          <a:ext cx="10501598" cy="6877050"/>
        </p:xfrm>
        <a:graphic>
          <a:graphicData uri="http://schemas.openxmlformats.org/drawingml/2006/table">
            <a:tbl>
              <a:tblPr/>
              <a:tblGrid>
                <a:gridCol w="1461882"/>
                <a:gridCol w="1461882"/>
                <a:gridCol w="1461882"/>
                <a:gridCol w="1461882"/>
                <a:gridCol w="4654070"/>
              </a:tblGrid>
              <a:tr h="114617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 Field</a:t>
                      </a:r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 </a:t>
                      </a:r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 Field</a:t>
                      </a:r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 Type</a:t>
                      </a:r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 </a:t>
                      </a:r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 Type</a:t>
                      </a:r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 </a:t>
                      </a:r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 Required</a:t>
                      </a:r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 </a:t>
                      </a:r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 Description</a:t>
                      </a:r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 </a:t>
                      </a:r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617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MessageID</a:t>
                      </a:r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ObjectId</a:t>
                      </a:r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Primary</a:t>
                      </a:r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Key</a:t>
                      </a:r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Yes</a:t>
                      </a:r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Unique</a:t>
                      </a:r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identifier</a:t>
                      </a:r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617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SenderID</a:t>
                      </a:r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ObjectId</a:t>
                      </a:r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Foreign</a:t>
                      </a:r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Key (User)</a:t>
                      </a:r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Yes</a:t>
                      </a:r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References</a:t>
                      </a:r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User (Sender)</a:t>
                      </a:r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617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ReceiverID</a:t>
                      </a:r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ObjectId</a:t>
                      </a:r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Foreign</a:t>
                      </a:r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Key (User)</a:t>
                      </a:r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Yes</a:t>
                      </a:r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References</a:t>
                      </a:r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User (Receiver)</a:t>
                      </a:r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617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Content</a:t>
                      </a:r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String</a:t>
                      </a:r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Yes</a:t>
                      </a:r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Content</a:t>
                      </a:r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of the message</a:t>
                      </a:r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617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Timestamp</a:t>
                      </a:r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Date</a:t>
                      </a:r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Yes</a:t>
                      </a:r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Timestamp</a:t>
                      </a:r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of the message</a:t>
                      </a:r>
                    </a:p>
                    <a:p>
                      <a:pPr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12" id="12"/>
          <p:cNvSpPr txBox="true"/>
          <p:nvPr/>
        </p:nvSpPr>
        <p:spPr>
          <a:xfrm rot="0">
            <a:off x="3690980" y="1232286"/>
            <a:ext cx="10906040" cy="1349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</a:rPr>
              <a:t>DICTORNARY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3086100"/>
            <a:chOff x="0" y="0"/>
            <a:chExt cx="4816593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503597" y="3442596"/>
            <a:ext cx="4473739" cy="636748"/>
            <a:chOff x="0" y="0"/>
            <a:chExt cx="1178269" cy="16770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78269" cy="167703"/>
            </a:xfrm>
            <a:custGeom>
              <a:avLst/>
              <a:gdLst/>
              <a:ahLst/>
              <a:cxnLst/>
              <a:rect r="r" b="b" t="t" l="l"/>
              <a:pathLst>
                <a:path h="167703" w="1178269">
                  <a:moveTo>
                    <a:pt x="0" y="0"/>
                  </a:moveTo>
                  <a:lnTo>
                    <a:pt x="1178269" y="0"/>
                  </a:lnTo>
                  <a:lnTo>
                    <a:pt x="1178269" y="167703"/>
                  </a:lnTo>
                  <a:lnTo>
                    <a:pt x="0" y="16770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1178269" cy="2248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Italics"/>
                </a:rPr>
                <a:t>Interaction Table</a:t>
              </a:r>
            </a:p>
          </p:txBody>
        </p:sp>
      </p:grpSp>
      <p:graphicFrame>
        <p:nvGraphicFramePr>
          <p:cNvPr name="Table 11" id="11"/>
          <p:cNvGraphicFramePr>
            <a:graphicFrameLocks noGrp="true"/>
          </p:cNvGraphicFramePr>
          <p:nvPr/>
        </p:nvGraphicFramePr>
        <p:xfrm>
          <a:off x="5619962" y="3219662"/>
          <a:ext cx="9045444" cy="5544460"/>
        </p:xfrm>
        <a:graphic>
          <a:graphicData uri="http://schemas.openxmlformats.org/drawingml/2006/table">
            <a:tbl>
              <a:tblPr/>
              <a:tblGrid>
                <a:gridCol w="1181542"/>
                <a:gridCol w="1181542"/>
                <a:gridCol w="1181542"/>
                <a:gridCol w="1181542"/>
                <a:gridCol w="4319274"/>
              </a:tblGrid>
              <a:tr h="61091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018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 Field</a:t>
                      </a:r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 </a:t>
                      </a:r>
                    </a:p>
                  </a:txBody>
                  <a:tcPr marL="76200" marR="76200" marT="76200" marB="76200" anchor="ctr">
                    <a:lnL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018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 Field</a:t>
                      </a:r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 Type</a:t>
                      </a:r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 </a:t>
                      </a:r>
                    </a:p>
                  </a:txBody>
                  <a:tcPr marL="76200" marR="76200" marT="76200" marB="76200" anchor="ctr">
                    <a:lnL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018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 Type</a:t>
                      </a:r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 </a:t>
                      </a:r>
                    </a:p>
                  </a:txBody>
                  <a:tcPr marL="76200" marR="76200" marT="76200" marB="76200" anchor="ctr">
                    <a:lnL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018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 Required</a:t>
                      </a:r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 </a:t>
                      </a:r>
                    </a:p>
                  </a:txBody>
                  <a:tcPr marL="76200" marR="76200" marT="76200" marB="76200" anchor="ctr">
                    <a:lnL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018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 Description</a:t>
                      </a:r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 </a:t>
                      </a:r>
                    </a:p>
                  </a:txBody>
                  <a:tcPr marL="76200" marR="76200" marT="76200" marB="76200" anchor="ctr">
                    <a:lnL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817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018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_id</a:t>
                      </a:r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76200" marR="76200" marT="76200" marB="76200" anchor="ctr">
                    <a:lnL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018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ObjectId</a:t>
                      </a:r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76200" marR="76200" marT="76200" marB="76200" anchor="ctr">
                    <a:lnL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018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Primary</a:t>
                      </a:r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Key</a:t>
                      </a:r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76200" marR="76200" marT="76200" marB="76200" anchor="ctr">
                    <a:lnL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018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Yes</a:t>
                      </a:r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76200" marR="76200" marT="76200" marB="76200" anchor="ctr">
                    <a:lnL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018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Unique</a:t>
                      </a:r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identifier</a:t>
                      </a:r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76200" marR="76200" marT="76200" marB="76200" anchor="ctr">
                    <a:lnL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817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018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userID</a:t>
                      </a:r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76200" marR="76200" marT="76200" marB="76200" anchor="ctr">
                    <a:lnL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018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ObjectId</a:t>
                      </a:r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76200" marR="76200" marT="76200" marB="76200" anchor="ctr">
                    <a:lnL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018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Foreign</a:t>
                      </a:r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Key (User)</a:t>
                      </a:r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76200" marR="76200" marT="76200" marB="76200" anchor="ctr">
                    <a:lnL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018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Yes</a:t>
                      </a:r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76200" marR="76200" marT="76200" marB="76200" anchor="ctr">
                    <a:lnL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018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References</a:t>
                      </a:r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User</a:t>
                      </a:r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76200" marR="76200" marT="76200" marB="76200" anchor="ctr">
                    <a:lnL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817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018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igdbGameID</a:t>
                      </a:r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76200" marR="76200" marT="76200" marB="76200" anchor="ctr">
                    <a:lnL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018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ObjectId</a:t>
                      </a:r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76200" marR="76200" marT="76200" marB="76200" anchor="ctr">
                    <a:lnL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018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Foreign</a:t>
                      </a:r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Key (Game)</a:t>
                      </a:r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76200" marR="76200" marT="76200" marB="76200" anchor="ctr">
                    <a:lnL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018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Yes</a:t>
                      </a:r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76200" marR="76200" marT="76200" marB="76200" anchor="ctr">
                    <a:lnL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018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References</a:t>
                      </a:r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Game</a:t>
                      </a:r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76200" marR="76200" marT="76200" marB="76200" anchor="ctr">
                    <a:lnL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817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018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contentType</a:t>
                      </a:r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76200" marR="76200" marT="76200" marB="76200" anchor="ctr">
                    <a:lnL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018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String</a:t>
                      </a:r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76200" marR="76200" marT="76200" marB="76200" anchor="ctr">
                    <a:lnL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018"/>
                        </a:lnSpc>
                        <a:defRPr/>
                      </a:pPr>
                      <a:endParaRPr lang="en-US" sz="1100"/>
                    </a:p>
                  </a:txBody>
                  <a:tcPr marL="76200" marR="76200" marT="76200" marB="76200" anchor="ctr">
                    <a:lnL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018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Yes</a:t>
                      </a:r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76200" marR="76200" marT="76200" marB="76200" anchor="ctr">
                    <a:lnL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018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Type of</a:t>
                      </a:r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interaction (post or comment)</a:t>
                      </a:r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76200" marR="76200" marT="76200" marB="76200" anchor="ctr">
                    <a:lnL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817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018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content</a:t>
                      </a:r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76200" marR="76200" marT="76200" marB="76200" anchor="ctr">
                    <a:lnL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018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String</a:t>
                      </a:r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76200" marR="76200" marT="76200" marB="76200" anchor="ctr">
                    <a:lnL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018"/>
                        </a:lnSpc>
                        <a:defRPr/>
                      </a:pPr>
                      <a:endParaRPr lang="en-US" sz="1100"/>
                    </a:p>
                  </a:txBody>
                  <a:tcPr marL="76200" marR="76200" marT="76200" marB="76200" anchor="ctr">
                    <a:lnL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018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Yes</a:t>
                      </a:r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76200" marR="76200" marT="76200" marB="76200" anchor="ctr">
                    <a:lnL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018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Content</a:t>
                      </a:r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of the post or comment</a:t>
                      </a:r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76200" marR="76200" marT="76200" marB="76200" anchor="ctr">
                    <a:lnL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817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018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datePosted</a:t>
                      </a:r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76200" marR="76200" marT="76200" marB="76200" anchor="ctr">
                    <a:lnL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018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Date</a:t>
                      </a:r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76200" marR="76200" marT="76200" marB="76200" anchor="ctr">
                    <a:lnL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018"/>
                        </a:lnSpc>
                        <a:defRPr/>
                      </a:pPr>
                      <a:endParaRPr lang="en-US" sz="1100"/>
                    </a:p>
                  </a:txBody>
                  <a:tcPr marL="76200" marR="76200" marT="76200" marB="76200" anchor="ctr">
                    <a:lnL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018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Yes</a:t>
                      </a:r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76200" marR="76200" marT="76200" marB="76200" anchor="ctr">
                    <a:lnL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018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Date</a:t>
                      </a:r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when the interaction was posted</a:t>
                      </a:r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76200" marR="76200" marT="76200" marB="76200" anchor="ctr">
                    <a:lnL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817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018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dateDeleted</a:t>
                      </a:r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76200" marR="76200" marT="76200" marB="76200" anchor="ctr">
                    <a:lnL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018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Date</a:t>
                      </a:r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76200" marR="76200" marT="76200" marB="76200" anchor="ctr">
                    <a:lnL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018"/>
                        </a:lnSpc>
                        <a:defRPr/>
                      </a:pPr>
                      <a:endParaRPr lang="en-US" sz="1100"/>
                    </a:p>
                  </a:txBody>
                  <a:tcPr marL="76200" marR="76200" marT="76200" marB="76200" anchor="ctr">
                    <a:lnL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018"/>
                        </a:lnSpc>
                        <a:defRPr/>
                      </a:pPr>
                      <a:endParaRPr lang="en-US" sz="1100"/>
                    </a:p>
                  </a:txBody>
                  <a:tcPr marL="76200" marR="76200" marT="76200" marB="76200" anchor="ctr">
                    <a:lnL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018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Date</a:t>
                      </a:r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when the interaction was deleted</a:t>
                      </a:r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76200" marR="76200" marT="76200" marB="76200" anchor="ctr">
                    <a:lnL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817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018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dateUpdated</a:t>
                      </a:r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76200" marR="76200" marT="76200" marB="76200" anchor="ctr">
                    <a:lnL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018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Date</a:t>
                      </a:r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76200" marR="76200" marT="76200" marB="76200" anchor="ctr">
                    <a:lnL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018"/>
                        </a:lnSpc>
                        <a:defRPr/>
                      </a:pPr>
                      <a:endParaRPr lang="en-US" sz="1100"/>
                    </a:p>
                  </a:txBody>
                  <a:tcPr marL="76200" marR="76200" marT="76200" marB="76200" anchor="ctr">
                    <a:lnL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018"/>
                        </a:lnSpc>
                        <a:defRPr/>
                      </a:pPr>
                      <a:endParaRPr lang="en-US" sz="1100"/>
                    </a:p>
                  </a:txBody>
                  <a:tcPr marL="76200" marR="76200" marT="76200" marB="76200" anchor="ctr">
                    <a:lnL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018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Date</a:t>
                      </a:r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when the interaction was updated</a:t>
                      </a:r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76200" marR="76200" marT="76200" marB="76200" anchor="ctr">
                    <a:lnL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817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018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dateViewed</a:t>
                      </a:r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76200" marR="76200" marT="76200" marB="76200" anchor="ctr">
                    <a:lnL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018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Date</a:t>
                      </a:r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76200" marR="76200" marT="76200" marB="76200" anchor="ctr">
                    <a:lnL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018"/>
                        </a:lnSpc>
                        <a:defRPr/>
                      </a:pPr>
                      <a:endParaRPr lang="en-US" sz="1100"/>
                    </a:p>
                  </a:txBody>
                  <a:tcPr marL="76200" marR="76200" marT="76200" marB="76200" anchor="ctr">
                    <a:lnL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018"/>
                        </a:lnSpc>
                        <a:defRPr/>
                      </a:pPr>
                      <a:endParaRPr lang="en-US" sz="1100"/>
                    </a:p>
                  </a:txBody>
                  <a:tcPr marL="76200" marR="76200" marT="76200" marB="76200" anchor="ctr">
                    <a:lnL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018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Date</a:t>
                      </a:r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when the interaction was viewed</a:t>
                      </a:r>
                    </a:p>
                    <a:p>
                      <a:pPr>
                        <a:lnSpc>
                          <a:spcPts val="1018"/>
                        </a:lnSpc>
                      </a:pPr>
                      <a:r>
                        <a:rPr lang="en-US" sz="727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76200" marR="76200" marT="76200" marB="76200" anchor="ctr">
                    <a:lnL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53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12" id="12"/>
          <p:cNvSpPr txBox="true"/>
          <p:nvPr/>
        </p:nvSpPr>
        <p:spPr>
          <a:xfrm rot="0">
            <a:off x="3690980" y="1232286"/>
            <a:ext cx="10906040" cy="1349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</a:rPr>
              <a:t>DICTORNARY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3086100"/>
            <a:chOff x="0" y="0"/>
            <a:chExt cx="4816593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503597" y="3442596"/>
            <a:ext cx="4473739" cy="636748"/>
            <a:chOff x="0" y="0"/>
            <a:chExt cx="1178269" cy="16770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78269" cy="167703"/>
            </a:xfrm>
            <a:custGeom>
              <a:avLst/>
              <a:gdLst/>
              <a:ahLst/>
              <a:cxnLst/>
              <a:rect r="r" b="b" t="t" l="l"/>
              <a:pathLst>
                <a:path h="167703" w="1178269">
                  <a:moveTo>
                    <a:pt x="0" y="0"/>
                  </a:moveTo>
                  <a:lnTo>
                    <a:pt x="1178269" y="0"/>
                  </a:lnTo>
                  <a:lnTo>
                    <a:pt x="1178269" y="167703"/>
                  </a:lnTo>
                  <a:lnTo>
                    <a:pt x="0" y="16770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1178269" cy="2248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Italics"/>
                </a:rPr>
                <a:t>UserSearch</a:t>
              </a:r>
            </a:p>
          </p:txBody>
        </p:sp>
      </p:grpSp>
      <p:graphicFrame>
        <p:nvGraphicFramePr>
          <p:cNvPr name="Table 11" id="11"/>
          <p:cNvGraphicFramePr>
            <a:graphicFrameLocks noGrp="true"/>
          </p:cNvGraphicFramePr>
          <p:nvPr/>
        </p:nvGraphicFramePr>
        <p:xfrm>
          <a:off x="5658122" y="3219662"/>
          <a:ext cx="10177234" cy="6800850"/>
        </p:xfrm>
        <a:graphic>
          <a:graphicData uri="http://schemas.openxmlformats.org/drawingml/2006/table">
            <a:tbl>
              <a:tblPr/>
              <a:tblGrid>
                <a:gridCol w="1442294"/>
                <a:gridCol w="1480562"/>
                <a:gridCol w="1863241"/>
                <a:gridCol w="1748438"/>
                <a:gridCol w="3642699"/>
              </a:tblGrid>
              <a:tr h="162608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5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 Field</a:t>
                      </a:r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 </a:t>
                      </a:r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5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 Field</a:t>
                      </a:r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 Type</a:t>
                      </a:r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 </a:t>
                      </a:r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5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 Type</a:t>
                      </a:r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 </a:t>
                      </a:r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5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 Required</a:t>
                      </a:r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 </a:t>
                      </a:r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5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 Description</a:t>
                      </a:r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 </a:t>
                      </a:r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608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5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Searchid</a:t>
                      </a:r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5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ObjectId</a:t>
                      </a:r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5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Primary</a:t>
                      </a:r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Key</a:t>
                      </a:r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5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Yes</a:t>
                      </a:r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5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Unique</a:t>
                      </a:r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identifier</a:t>
                      </a:r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608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5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UserId</a:t>
                      </a:r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5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ObjectId</a:t>
                      </a:r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5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Foreign</a:t>
                      </a:r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Key (User)</a:t>
                      </a:r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5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Yes</a:t>
                      </a:r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5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References</a:t>
                      </a:r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User</a:t>
                      </a:r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260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5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ResultUserId</a:t>
                      </a:r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5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Array</a:t>
                      </a:r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of Objects</a:t>
                      </a:r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5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References</a:t>
                      </a:r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User</a:t>
                      </a:r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53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5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Ids of</a:t>
                      </a:r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Users</a:t>
                      </a:r>
                    </a:p>
                    <a:p>
                      <a:pPr>
                        <a:lnSpc>
                          <a:spcPts val="2353"/>
                        </a:lnSpc>
                      </a:pPr>
                      <a:r>
                        <a:rPr lang="en-US" sz="16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12" id="12"/>
          <p:cNvSpPr txBox="true"/>
          <p:nvPr/>
        </p:nvSpPr>
        <p:spPr>
          <a:xfrm rot="0">
            <a:off x="3690980" y="1232286"/>
            <a:ext cx="10906040" cy="1349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</a:rPr>
              <a:t>DICTORNARY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3086100"/>
            <a:chOff x="0" y="0"/>
            <a:chExt cx="4816593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503597" y="3442596"/>
            <a:ext cx="4473739" cy="636748"/>
            <a:chOff x="0" y="0"/>
            <a:chExt cx="1178269" cy="16770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78269" cy="167703"/>
            </a:xfrm>
            <a:custGeom>
              <a:avLst/>
              <a:gdLst/>
              <a:ahLst/>
              <a:cxnLst/>
              <a:rect r="r" b="b" t="t" l="l"/>
              <a:pathLst>
                <a:path h="167703" w="1178269">
                  <a:moveTo>
                    <a:pt x="0" y="0"/>
                  </a:moveTo>
                  <a:lnTo>
                    <a:pt x="1178269" y="0"/>
                  </a:lnTo>
                  <a:lnTo>
                    <a:pt x="1178269" y="167703"/>
                  </a:lnTo>
                  <a:lnTo>
                    <a:pt x="0" y="16770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1178269" cy="2248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Italics"/>
                </a:rPr>
                <a:t>Friendship</a:t>
              </a:r>
            </a:p>
          </p:txBody>
        </p:sp>
      </p:grpSp>
      <p:graphicFrame>
        <p:nvGraphicFramePr>
          <p:cNvPr name="Table 11" id="11"/>
          <p:cNvGraphicFramePr>
            <a:graphicFrameLocks noGrp="true"/>
          </p:cNvGraphicFramePr>
          <p:nvPr/>
        </p:nvGraphicFramePr>
        <p:xfrm>
          <a:off x="5142956" y="3086100"/>
          <a:ext cx="12763440" cy="7219950"/>
        </p:xfrm>
        <a:graphic>
          <a:graphicData uri="http://schemas.openxmlformats.org/drawingml/2006/table">
            <a:tbl>
              <a:tblPr/>
              <a:tblGrid>
                <a:gridCol w="1461411"/>
                <a:gridCol w="1461411"/>
                <a:gridCol w="1461411"/>
                <a:gridCol w="1461411"/>
                <a:gridCol w="6917795"/>
              </a:tblGrid>
              <a:tr h="118422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5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53"/>
                        </a:lnSpc>
                      </a:pPr>
                      <a:r>
                        <a:rPr lang="en-US" sz="1181">
                          <a:solidFill>
                            <a:srgbClr val="000000"/>
                          </a:solidFill>
                          <a:latin typeface="DM Sans"/>
                        </a:rPr>
                        <a:t>   Field</a:t>
                      </a:r>
                    </a:p>
                    <a:p>
                      <a:pPr>
                        <a:lnSpc>
                          <a:spcPts val="1653"/>
                        </a:lnSpc>
                      </a:pPr>
                      <a:r>
                        <a:rPr lang="en-US" sz="1181">
                          <a:solidFill>
                            <a:srgbClr val="000000"/>
                          </a:solidFill>
                          <a:latin typeface="DM Sans"/>
                        </a:rPr>
                        <a:t>   </a:t>
                      </a:r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5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53"/>
                        </a:lnSpc>
                      </a:pPr>
                      <a:r>
                        <a:rPr lang="en-US" sz="1181">
                          <a:solidFill>
                            <a:srgbClr val="000000"/>
                          </a:solidFill>
                          <a:latin typeface="DM Sans"/>
                        </a:rPr>
                        <a:t>   Field</a:t>
                      </a:r>
                    </a:p>
                    <a:p>
                      <a:pPr>
                        <a:lnSpc>
                          <a:spcPts val="1653"/>
                        </a:lnSpc>
                      </a:pPr>
                      <a:r>
                        <a:rPr lang="en-US" sz="1181">
                          <a:solidFill>
                            <a:srgbClr val="000000"/>
                          </a:solidFill>
                          <a:latin typeface="DM Sans"/>
                        </a:rPr>
                        <a:t>   Type</a:t>
                      </a:r>
                    </a:p>
                    <a:p>
                      <a:pPr>
                        <a:lnSpc>
                          <a:spcPts val="1653"/>
                        </a:lnSpc>
                      </a:pPr>
                      <a:r>
                        <a:rPr lang="en-US" sz="1181">
                          <a:solidFill>
                            <a:srgbClr val="000000"/>
                          </a:solidFill>
                          <a:latin typeface="DM Sans"/>
                        </a:rPr>
                        <a:t>   </a:t>
                      </a:r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5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53"/>
                        </a:lnSpc>
                      </a:pPr>
                      <a:r>
                        <a:rPr lang="en-US" sz="1181">
                          <a:solidFill>
                            <a:srgbClr val="000000"/>
                          </a:solidFill>
                          <a:latin typeface="DM Sans"/>
                        </a:rPr>
                        <a:t>   Type</a:t>
                      </a:r>
                    </a:p>
                    <a:p>
                      <a:pPr>
                        <a:lnSpc>
                          <a:spcPts val="1653"/>
                        </a:lnSpc>
                      </a:pPr>
                      <a:r>
                        <a:rPr lang="en-US" sz="1181">
                          <a:solidFill>
                            <a:srgbClr val="000000"/>
                          </a:solidFill>
                          <a:latin typeface="DM Sans"/>
                        </a:rPr>
                        <a:t>   </a:t>
                      </a:r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5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53"/>
                        </a:lnSpc>
                      </a:pPr>
                      <a:r>
                        <a:rPr lang="en-US" sz="1181">
                          <a:solidFill>
                            <a:srgbClr val="000000"/>
                          </a:solidFill>
                          <a:latin typeface="DM Sans"/>
                        </a:rPr>
                        <a:t>   Required</a:t>
                      </a:r>
                    </a:p>
                    <a:p>
                      <a:pPr>
                        <a:lnSpc>
                          <a:spcPts val="1653"/>
                        </a:lnSpc>
                      </a:pPr>
                      <a:r>
                        <a:rPr lang="en-US" sz="1181">
                          <a:solidFill>
                            <a:srgbClr val="000000"/>
                          </a:solidFill>
                          <a:latin typeface="DM Sans"/>
                        </a:rPr>
                        <a:t>   </a:t>
                      </a:r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5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53"/>
                        </a:lnSpc>
                      </a:pPr>
                      <a:r>
                        <a:rPr lang="en-US" sz="1181">
                          <a:solidFill>
                            <a:srgbClr val="000000"/>
                          </a:solidFill>
                          <a:latin typeface="DM Sans"/>
                        </a:rPr>
                        <a:t>   Description</a:t>
                      </a:r>
                    </a:p>
                    <a:p>
                      <a:pPr>
                        <a:lnSpc>
                          <a:spcPts val="1653"/>
                        </a:lnSpc>
                      </a:pPr>
                      <a:r>
                        <a:rPr lang="en-US" sz="1181">
                          <a:solidFill>
                            <a:srgbClr val="000000"/>
                          </a:solidFill>
                          <a:latin typeface="DM Sans"/>
                        </a:rPr>
                        <a:t>   </a:t>
                      </a:r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363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5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53"/>
                        </a:lnSpc>
                      </a:pPr>
                      <a:r>
                        <a:rPr lang="en-US" sz="1181">
                          <a:solidFill>
                            <a:srgbClr val="000000"/>
                          </a:solidFill>
                          <a:latin typeface="DM Sans"/>
                        </a:rPr>
                        <a:t>  FriendshipID</a:t>
                      </a:r>
                    </a:p>
                    <a:p>
                      <a:pPr>
                        <a:lnSpc>
                          <a:spcPts val="1653"/>
                        </a:lnSpc>
                      </a:pPr>
                      <a:r>
                        <a:rPr lang="en-US" sz="11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5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53"/>
                        </a:lnSpc>
                      </a:pPr>
                      <a:r>
                        <a:rPr lang="en-US" sz="1181">
                          <a:solidFill>
                            <a:srgbClr val="000000"/>
                          </a:solidFill>
                          <a:latin typeface="DM Sans"/>
                        </a:rPr>
                        <a:t>  ObjectId</a:t>
                      </a:r>
                    </a:p>
                    <a:p>
                      <a:pPr>
                        <a:lnSpc>
                          <a:spcPts val="1653"/>
                        </a:lnSpc>
                      </a:pPr>
                      <a:r>
                        <a:rPr lang="en-US" sz="11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5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53"/>
                        </a:lnSpc>
                      </a:pPr>
                      <a:r>
                        <a:rPr lang="en-US" sz="1181">
                          <a:solidFill>
                            <a:srgbClr val="000000"/>
                          </a:solidFill>
                          <a:latin typeface="DM Sans"/>
                        </a:rPr>
                        <a:t>  Primary</a:t>
                      </a:r>
                    </a:p>
                    <a:p>
                      <a:pPr>
                        <a:lnSpc>
                          <a:spcPts val="1653"/>
                        </a:lnSpc>
                      </a:pPr>
                      <a:r>
                        <a:rPr lang="en-US" sz="1181">
                          <a:solidFill>
                            <a:srgbClr val="000000"/>
                          </a:solidFill>
                          <a:latin typeface="DM Sans"/>
                        </a:rPr>
                        <a:t>  Key</a:t>
                      </a:r>
                    </a:p>
                    <a:p>
                      <a:pPr>
                        <a:lnSpc>
                          <a:spcPts val="1653"/>
                        </a:lnSpc>
                      </a:pPr>
                      <a:r>
                        <a:rPr lang="en-US" sz="11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5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53"/>
                        </a:lnSpc>
                      </a:pPr>
                      <a:r>
                        <a:rPr lang="en-US" sz="1181">
                          <a:solidFill>
                            <a:srgbClr val="000000"/>
                          </a:solidFill>
                          <a:latin typeface="DM Sans"/>
                        </a:rPr>
                        <a:t>  Yes</a:t>
                      </a:r>
                    </a:p>
                    <a:p>
                      <a:pPr>
                        <a:lnSpc>
                          <a:spcPts val="1653"/>
                        </a:lnSpc>
                      </a:pPr>
                      <a:r>
                        <a:rPr lang="en-US" sz="11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5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53"/>
                        </a:lnSpc>
                      </a:pPr>
                      <a:r>
                        <a:rPr lang="en-US" sz="1181">
                          <a:solidFill>
                            <a:srgbClr val="000000"/>
                          </a:solidFill>
                          <a:latin typeface="DM Sans"/>
                        </a:rPr>
                        <a:t>  Unique</a:t>
                      </a:r>
                    </a:p>
                    <a:p>
                      <a:pPr>
                        <a:lnSpc>
                          <a:spcPts val="1653"/>
                        </a:lnSpc>
                      </a:pPr>
                      <a:r>
                        <a:rPr lang="en-US" sz="1181">
                          <a:solidFill>
                            <a:srgbClr val="000000"/>
                          </a:solidFill>
                          <a:latin typeface="DM Sans"/>
                        </a:rPr>
                        <a:t>  identifier</a:t>
                      </a:r>
                    </a:p>
                    <a:p>
                      <a:pPr>
                        <a:lnSpc>
                          <a:spcPts val="1653"/>
                        </a:lnSpc>
                      </a:pPr>
                      <a:r>
                        <a:rPr lang="en-US" sz="11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363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5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53"/>
                        </a:lnSpc>
                      </a:pPr>
                      <a:r>
                        <a:rPr lang="en-US" sz="1181">
                          <a:solidFill>
                            <a:srgbClr val="000000"/>
                          </a:solidFill>
                          <a:latin typeface="DM Sans"/>
                        </a:rPr>
                        <a:t>  UserID1</a:t>
                      </a:r>
                    </a:p>
                    <a:p>
                      <a:pPr>
                        <a:lnSpc>
                          <a:spcPts val="1653"/>
                        </a:lnSpc>
                      </a:pPr>
                      <a:r>
                        <a:rPr lang="en-US" sz="11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5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53"/>
                        </a:lnSpc>
                      </a:pPr>
                      <a:r>
                        <a:rPr lang="en-US" sz="1181">
                          <a:solidFill>
                            <a:srgbClr val="000000"/>
                          </a:solidFill>
                          <a:latin typeface="DM Sans"/>
                        </a:rPr>
                        <a:t>  ObjectId</a:t>
                      </a:r>
                    </a:p>
                    <a:p>
                      <a:pPr>
                        <a:lnSpc>
                          <a:spcPts val="1653"/>
                        </a:lnSpc>
                      </a:pPr>
                      <a:r>
                        <a:rPr lang="en-US" sz="11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5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53"/>
                        </a:lnSpc>
                      </a:pPr>
                      <a:r>
                        <a:rPr lang="en-US" sz="1181">
                          <a:solidFill>
                            <a:srgbClr val="000000"/>
                          </a:solidFill>
                          <a:latin typeface="DM Sans"/>
                        </a:rPr>
                        <a:t>  Foreign</a:t>
                      </a:r>
                    </a:p>
                    <a:p>
                      <a:pPr>
                        <a:lnSpc>
                          <a:spcPts val="1653"/>
                        </a:lnSpc>
                      </a:pPr>
                      <a:r>
                        <a:rPr lang="en-US" sz="1181">
                          <a:solidFill>
                            <a:srgbClr val="000000"/>
                          </a:solidFill>
                          <a:latin typeface="DM Sans"/>
                        </a:rPr>
                        <a:t>  Key (User)</a:t>
                      </a:r>
                    </a:p>
                    <a:p>
                      <a:pPr>
                        <a:lnSpc>
                          <a:spcPts val="1653"/>
                        </a:lnSpc>
                      </a:pPr>
                      <a:r>
                        <a:rPr lang="en-US" sz="11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5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53"/>
                        </a:lnSpc>
                      </a:pPr>
                      <a:r>
                        <a:rPr lang="en-US" sz="1181">
                          <a:solidFill>
                            <a:srgbClr val="000000"/>
                          </a:solidFill>
                          <a:latin typeface="DM Sans"/>
                        </a:rPr>
                        <a:t>  Yes</a:t>
                      </a:r>
                    </a:p>
                    <a:p>
                      <a:pPr>
                        <a:lnSpc>
                          <a:spcPts val="1653"/>
                        </a:lnSpc>
                      </a:pPr>
                      <a:r>
                        <a:rPr lang="en-US" sz="11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5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53"/>
                        </a:lnSpc>
                      </a:pPr>
                      <a:r>
                        <a:rPr lang="en-US" sz="1181">
                          <a:solidFill>
                            <a:srgbClr val="000000"/>
                          </a:solidFill>
                          <a:latin typeface="DM Sans"/>
                        </a:rPr>
                        <a:t>  References</a:t>
                      </a:r>
                    </a:p>
                    <a:p>
                      <a:pPr>
                        <a:lnSpc>
                          <a:spcPts val="1653"/>
                        </a:lnSpc>
                      </a:pPr>
                      <a:r>
                        <a:rPr lang="en-US" sz="1181">
                          <a:solidFill>
                            <a:srgbClr val="000000"/>
                          </a:solidFill>
                          <a:latin typeface="DM Sans"/>
                        </a:rPr>
                        <a:t>  User (1st User)</a:t>
                      </a:r>
                    </a:p>
                    <a:p>
                      <a:pPr>
                        <a:lnSpc>
                          <a:spcPts val="1653"/>
                        </a:lnSpc>
                      </a:pPr>
                      <a:r>
                        <a:rPr lang="en-US" sz="11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422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5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53"/>
                        </a:lnSpc>
                      </a:pPr>
                      <a:r>
                        <a:rPr lang="en-US" sz="1181">
                          <a:solidFill>
                            <a:srgbClr val="000000"/>
                          </a:solidFill>
                          <a:latin typeface="DM Sans"/>
                        </a:rPr>
                        <a:t>  UserID2</a:t>
                      </a:r>
                    </a:p>
                    <a:p>
                      <a:pPr>
                        <a:lnSpc>
                          <a:spcPts val="1653"/>
                        </a:lnSpc>
                      </a:pPr>
                      <a:r>
                        <a:rPr lang="en-US" sz="11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5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53"/>
                        </a:lnSpc>
                      </a:pPr>
                      <a:r>
                        <a:rPr lang="en-US" sz="1181">
                          <a:solidFill>
                            <a:srgbClr val="000000"/>
                          </a:solidFill>
                          <a:latin typeface="DM Sans"/>
                        </a:rPr>
                        <a:t>  ObjectId</a:t>
                      </a:r>
                    </a:p>
                    <a:p>
                      <a:pPr>
                        <a:lnSpc>
                          <a:spcPts val="1653"/>
                        </a:lnSpc>
                      </a:pPr>
                      <a:r>
                        <a:rPr lang="en-US" sz="11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5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53"/>
                        </a:lnSpc>
                      </a:pPr>
                      <a:r>
                        <a:rPr lang="en-US" sz="1181">
                          <a:solidFill>
                            <a:srgbClr val="000000"/>
                          </a:solidFill>
                          <a:latin typeface="DM Sans"/>
                        </a:rPr>
                        <a:t>  Foreign</a:t>
                      </a:r>
                    </a:p>
                    <a:p>
                      <a:pPr>
                        <a:lnSpc>
                          <a:spcPts val="1653"/>
                        </a:lnSpc>
                      </a:pPr>
                      <a:r>
                        <a:rPr lang="en-US" sz="1181">
                          <a:solidFill>
                            <a:srgbClr val="000000"/>
                          </a:solidFill>
                          <a:latin typeface="DM Sans"/>
                        </a:rPr>
                        <a:t>  Key (User)</a:t>
                      </a:r>
                    </a:p>
                    <a:p>
                      <a:pPr>
                        <a:lnSpc>
                          <a:spcPts val="1653"/>
                        </a:lnSpc>
                      </a:pPr>
                      <a:r>
                        <a:rPr lang="en-US" sz="11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5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53"/>
                        </a:lnSpc>
                      </a:pPr>
                      <a:r>
                        <a:rPr lang="en-US" sz="1181">
                          <a:solidFill>
                            <a:srgbClr val="000000"/>
                          </a:solidFill>
                          <a:latin typeface="DM Sans"/>
                        </a:rPr>
                        <a:t>  Yes</a:t>
                      </a:r>
                    </a:p>
                    <a:p>
                      <a:pPr>
                        <a:lnSpc>
                          <a:spcPts val="1653"/>
                        </a:lnSpc>
                      </a:pPr>
                      <a:r>
                        <a:rPr lang="en-US" sz="11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5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53"/>
                        </a:lnSpc>
                      </a:pPr>
                      <a:r>
                        <a:rPr lang="en-US" sz="1181">
                          <a:solidFill>
                            <a:srgbClr val="000000"/>
                          </a:solidFill>
                          <a:latin typeface="DM Sans"/>
                        </a:rPr>
                        <a:t>  References</a:t>
                      </a:r>
                    </a:p>
                    <a:p>
                      <a:pPr>
                        <a:lnSpc>
                          <a:spcPts val="1653"/>
                        </a:lnSpc>
                      </a:pPr>
                      <a:r>
                        <a:rPr lang="en-US" sz="1181">
                          <a:solidFill>
                            <a:srgbClr val="000000"/>
                          </a:solidFill>
                          <a:latin typeface="DM Sans"/>
                        </a:rPr>
                        <a:t>  User (2nd User)</a:t>
                      </a:r>
                    </a:p>
                    <a:p>
                      <a:pPr>
                        <a:lnSpc>
                          <a:spcPts val="1653"/>
                        </a:lnSpc>
                      </a:pPr>
                      <a:r>
                        <a:rPr lang="en-US" sz="11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422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5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53"/>
                        </a:lnSpc>
                      </a:pPr>
                      <a:r>
                        <a:rPr lang="en-US" sz="1181">
                          <a:solidFill>
                            <a:srgbClr val="000000"/>
                          </a:solidFill>
                          <a:latin typeface="DM Sans"/>
                        </a:rPr>
                        <a:t>  Status</a:t>
                      </a:r>
                    </a:p>
                    <a:p>
                      <a:pPr>
                        <a:lnSpc>
                          <a:spcPts val="1653"/>
                        </a:lnSpc>
                      </a:pPr>
                      <a:r>
                        <a:rPr lang="en-US" sz="11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5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53"/>
                        </a:lnSpc>
                      </a:pPr>
                      <a:r>
                        <a:rPr lang="en-US" sz="1181">
                          <a:solidFill>
                            <a:srgbClr val="000000"/>
                          </a:solidFill>
                          <a:latin typeface="DM Sans"/>
                        </a:rPr>
                        <a:t>  String</a:t>
                      </a:r>
                    </a:p>
                    <a:p>
                      <a:pPr>
                        <a:lnSpc>
                          <a:spcPts val="1653"/>
                        </a:lnSpc>
                      </a:pPr>
                      <a:r>
                        <a:rPr lang="en-US" sz="11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53"/>
                        </a:lnSpc>
                        <a:defRPr/>
                      </a:pP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5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53"/>
                        </a:lnSpc>
                      </a:pPr>
                      <a:r>
                        <a:rPr lang="en-US" sz="1181">
                          <a:solidFill>
                            <a:srgbClr val="000000"/>
                          </a:solidFill>
                          <a:latin typeface="DM Sans"/>
                        </a:rPr>
                        <a:t>  Yes</a:t>
                      </a:r>
                    </a:p>
                    <a:p>
                      <a:pPr>
                        <a:lnSpc>
                          <a:spcPts val="1653"/>
                        </a:lnSpc>
                      </a:pPr>
                      <a:r>
                        <a:rPr lang="en-US" sz="11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5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653"/>
                        </a:lnSpc>
                      </a:pPr>
                      <a:r>
                        <a:rPr lang="en-US" sz="1181">
                          <a:solidFill>
                            <a:srgbClr val="000000"/>
                          </a:solidFill>
                          <a:latin typeface="DM Sans"/>
                        </a:rPr>
                        <a:t>  Friendship</a:t>
                      </a:r>
                    </a:p>
                    <a:p>
                      <a:pPr>
                        <a:lnSpc>
                          <a:spcPts val="1653"/>
                        </a:lnSpc>
                      </a:pPr>
                      <a:r>
                        <a:rPr lang="en-US" sz="1181">
                          <a:solidFill>
                            <a:srgbClr val="000000"/>
                          </a:solidFill>
                          <a:latin typeface="DM Sans"/>
                        </a:rPr>
                        <a:t>  status</a:t>
                      </a:r>
                    </a:p>
                    <a:p>
                      <a:pPr>
                        <a:lnSpc>
                          <a:spcPts val="1653"/>
                        </a:lnSpc>
                      </a:pPr>
                      <a:r>
                        <a:rPr lang="en-US" sz="11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12" id="12"/>
          <p:cNvSpPr txBox="true"/>
          <p:nvPr/>
        </p:nvSpPr>
        <p:spPr>
          <a:xfrm rot="0">
            <a:off x="3690980" y="1232286"/>
            <a:ext cx="10906040" cy="1349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</a:rPr>
              <a:t>DICTORNARY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3086100"/>
            <a:chOff x="0" y="0"/>
            <a:chExt cx="4816593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503597" y="3442596"/>
            <a:ext cx="4473739" cy="636748"/>
            <a:chOff x="0" y="0"/>
            <a:chExt cx="1178269" cy="16770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78269" cy="167703"/>
            </a:xfrm>
            <a:custGeom>
              <a:avLst/>
              <a:gdLst/>
              <a:ahLst/>
              <a:cxnLst/>
              <a:rect r="r" b="b" t="t" l="l"/>
              <a:pathLst>
                <a:path h="167703" w="1178269">
                  <a:moveTo>
                    <a:pt x="0" y="0"/>
                  </a:moveTo>
                  <a:lnTo>
                    <a:pt x="1178269" y="0"/>
                  </a:lnTo>
                  <a:lnTo>
                    <a:pt x="1178269" y="167703"/>
                  </a:lnTo>
                  <a:lnTo>
                    <a:pt x="0" y="16770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1178269" cy="2248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Italics"/>
                </a:rPr>
                <a:t>Feedback</a:t>
              </a:r>
            </a:p>
          </p:txBody>
        </p:sp>
      </p:grpSp>
      <p:graphicFrame>
        <p:nvGraphicFramePr>
          <p:cNvPr name="Table 11" id="11"/>
          <p:cNvGraphicFramePr>
            <a:graphicFrameLocks noGrp="true"/>
          </p:cNvGraphicFramePr>
          <p:nvPr/>
        </p:nvGraphicFramePr>
        <p:xfrm>
          <a:off x="5276518" y="3238742"/>
          <a:ext cx="12237898" cy="6734175"/>
        </p:xfrm>
        <a:graphic>
          <a:graphicData uri="http://schemas.openxmlformats.org/drawingml/2006/table">
            <a:tbl>
              <a:tblPr/>
              <a:tblGrid>
                <a:gridCol w="1729045"/>
                <a:gridCol w="1461505"/>
                <a:gridCol w="1461505"/>
                <a:gridCol w="1461505"/>
                <a:gridCol w="6124339"/>
              </a:tblGrid>
              <a:tr h="129907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3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 Field</a:t>
                      </a:r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 </a:t>
                      </a:r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3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 Field</a:t>
                      </a:r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 Type</a:t>
                      </a:r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 </a:t>
                      </a:r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3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 Type</a:t>
                      </a:r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 </a:t>
                      </a:r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3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 Required</a:t>
                      </a:r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 </a:t>
                      </a:r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3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 Description</a:t>
                      </a:r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 </a:t>
                      </a:r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907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3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FeedbackID</a:t>
                      </a:r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3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ObjectId</a:t>
                      </a:r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3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Primary</a:t>
                      </a:r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Key</a:t>
                      </a:r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3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Yes</a:t>
                      </a:r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3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Unique</a:t>
                      </a:r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identifier</a:t>
                      </a:r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907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3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UserID</a:t>
                      </a:r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3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ObjectId</a:t>
                      </a:r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3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Foreign</a:t>
                      </a:r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Key (User)</a:t>
                      </a:r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3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Yes</a:t>
                      </a:r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3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References</a:t>
                      </a:r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User</a:t>
                      </a:r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787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3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FeedbackContent</a:t>
                      </a:r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3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String</a:t>
                      </a:r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33"/>
                        </a:lnSpc>
                        <a:defRPr/>
                      </a:pP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33"/>
                        </a:lnSpc>
                        <a:defRPr/>
                      </a:pP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3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Feedback</a:t>
                      </a:r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content</a:t>
                      </a:r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907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3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DateSubmitted</a:t>
                      </a:r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3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Date</a:t>
                      </a:r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33"/>
                        </a:lnSpc>
                        <a:defRPr/>
                      </a:pP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33"/>
                        </a:lnSpc>
                        <a:defRPr/>
                      </a:pP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3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Date</a:t>
                      </a:r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when the feedback was submitted</a:t>
                      </a:r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12" id="12"/>
          <p:cNvSpPr txBox="true"/>
          <p:nvPr/>
        </p:nvSpPr>
        <p:spPr>
          <a:xfrm rot="0">
            <a:off x="3690980" y="1232286"/>
            <a:ext cx="10906040" cy="1349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</a:rPr>
              <a:t>DICTORNARY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-4012602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019320" y="2901697"/>
            <a:ext cx="1400485" cy="6493178"/>
            <a:chOff x="0" y="0"/>
            <a:chExt cx="368852" cy="171013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68852" cy="1710137"/>
            </a:xfrm>
            <a:custGeom>
              <a:avLst/>
              <a:gdLst/>
              <a:ahLst/>
              <a:cxnLst/>
              <a:rect r="r" b="b" t="t" l="l"/>
              <a:pathLst>
                <a:path h="1710137" w="368852">
                  <a:moveTo>
                    <a:pt x="0" y="0"/>
                  </a:moveTo>
                  <a:lnTo>
                    <a:pt x="368852" y="0"/>
                  </a:lnTo>
                  <a:lnTo>
                    <a:pt x="368852" y="1710137"/>
                  </a:lnTo>
                  <a:lnTo>
                    <a:pt x="0" y="1710137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368852" cy="17291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980992" y="1036994"/>
            <a:ext cx="7416941" cy="1683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981" spc="978">
                <a:solidFill>
                  <a:srgbClr val="231F20"/>
                </a:solidFill>
                <a:latin typeface="Oswald Bold"/>
              </a:rPr>
              <a:t>CONTENT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2016048">
            <a:off x="12243487" y="-1005305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231353" y="3225185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231353" y="4022304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231353" y="4903461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03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231353" y="5700580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04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250954" y="6492957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05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250954" y="7323921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06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250954" y="8174214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07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607430" y="3129067"/>
            <a:ext cx="5790503" cy="8208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45"/>
              </a:lnSpc>
            </a:pPr>
            <a:r>
              <a:rPr lang="en-US" sz="2424" spc="237">
                <a:solidFill>
                  <a:srgbClr val="231F20"/>
                </a:solidFill>
                <a:latin typeface="DM Sans"/>
              </a:rPr>
              <a:t>WHAT IS ENTITY RELATIONSHIP DIAGRAM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607430" y="4317579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ENTITY RELATIONSHIP DIAGRAM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607430" y="5075643"/>
            <a:ext cx="5790503" cy="385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207"/>
              </a:lnSpc>
              <a:spcBef>
                <a:spcPct val="0"/>
              </a:spcBef>
            </a:pPr>
            <a:r>
              <a:rPr lang="en-US" sz="2324" spc="227">
                <a:solidFill>
                  <a:srgbClr val="231F20"/>
                </a:solidFill>
                <a:latin typeface="DM Sans"/>
              </a:rPr>
              <a:t>RELATIONSHIP BETWEEN ENTITIES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607430" y="5841663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WHAT IS DATA DICTORNARY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607430" y="6642507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DATA DICTORNARY TABLES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607430" y="7562598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ACKNOWNLEDGEMENTS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3086100"/>
            <a:chOff x="0" y="0"/>
            <a:chExt cx="4816593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503597" y="3442596"/>
            <a:ext cx="4473739" cy="636748"/>
            <a:chOff x="0" y="0"/>
            <a:chExt cx="1178269" cy="16770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78269" cy="167703"/>
            </a:xfrm>
            <a:custGeom>
              <a:avLst/>
              <a:gdLst/>
              <a:ahLst/>
              <a:cxnLst/>
              <a:rect r="r" b="b" t="t" l="l"/>
              <a:pathLst>
                <a:path h="167703" w="1178269">
                  <a:moveTo>
                    <a:pt x="0" y="0"/>
                  </a:moveTo>
                  <a:lnTo>
                    <a:pt x="1178269" y="0"/>
                  </a:lnTo>
                  <a:lnTo>
                    <a:pt x="1178269" y="167703"/>
                  </a:lnTo>
                  <a:lnTo>
                    <a:pt x="0" y="16770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1178269" cy="2248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Italics"/>
                </a:rPr>
                <a:t>GamePlay</a:t>
              </a:r>
            </a:p>
          </p:txBody>
        </p:sp>
      </p:grpSp>
      <p:graphicFrame>
        <p:nvGraphicFramePr>
          <p:cNvPr name="Table 11" id="11"/>
          <p:cNvGraphicFramePr>
            <a:graphicFrameLocks noGrp="true"/>
          </p:cNvGraphicFramePr>
          <p:nvPr/>
        </p:nvGraphicFramePr>
        <p:xfrm>
          <a:off x="5562721" y="3238742"/>
          <a:ext cx="11207566" cy="6924675"/>
        </p:xfrm>
        <a:graphic>
          <a:graphicData uri="http://schemas.openxmlformats.org/drawingml/2006/table">
            <a:tbl>
              <a:tblPr/>
              <a:tblGrid>
                <a:gridCol w="1767518"/>
                <a:gridCol w="1155911"/>
                <a:gridCol w="1461715"/>
                <a:gridCol w="1461715"/>
                <a:gridCol w="5360708"/>
              </a:tblGrid>
              <a:tr h="138493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07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 Field</a:t>
                      </a:r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 </a:t>
                      </a:r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07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 Field</a:t>
                      </a:r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 Type</a:t>
                      </a:r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 </a:t>
                      </a:r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07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 Type</a:t>
                      </a:r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 </a:t>
                      </a:r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07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 Required</a:t>
                      </a:r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 </a:t>
                      </a:r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07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 Description</a:t>
                      </a:r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 </a:t>
                      </a:r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493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07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PlayID</a:t>
                      </a:r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07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ObjectId</a:t>
                      </a:r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07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Primary</a:t>
                      </a:r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Key</a:t>
                      </a:r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07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Yes</a:t>
                      </a:r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07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Unique</a:t>
                      </a:r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identifier</a:t>
                      </a:r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493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07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UserID</a:t>
                      </a:r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07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ObjectId</a:t>
                      </a:r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07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Foreign</a:t>
                      </a:r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Key (User)</a:t>
                      </a:r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07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Yes</a:t>
                      </a:r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07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References</a:t>
                      </a:r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User</a:t>
                      </a:r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493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07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GameID</a:t>
                      </a:r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07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ObjectId</a:t>
                      </a:r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07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Foreign</a:t>
                      </a:r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Key (Game)</a:t>
                      </a:r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07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Yes</a:t>
                      </a:r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07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References</a:t>
                      </a:r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Game</a:t>
                      </a:r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493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07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DateTimeOfPlay</a:t>
                      </a:r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07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Date</a:t>
                      </a:r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073"/>
                        </a:lnSpc>
                        <a:defRPr/>
                      </a:pP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07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Yes</a:t>
                      </a:r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07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Date</a:t>
                      </a:r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and time of the gameplay</a:t>
                      </a:r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12" id="12"/>
          <p:cNvSpPr txBox="true"/>
          <p:nvPr/>
        </p:nvSpPr>
        <p:spPr>
          <a:xfrm rot="0">
            <a:off x="3690980" y="1232286"/>
            <a:ext cx="10906040" cy="1349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</a:rPr>
              <a:t>DICTORNARY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3086100"/>
            <a:chOff x="0" y="0"/>
            <a:chExt cx="4816593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503597" y="3442596"/>
            <a:ext cx="4473739" cy="636748"/>
            <a:chOff x="0" y="0"/>
            <a:chExt cx="1178269" cy="16770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78269" cy="167703"/>
            </a:xfrm>
            <a:custGeom>
              <a:avLst/>
              <a:gdLst/>
              <a:ahLst/>
              <a:cxnLst/>
              <a:rect r="r" b="b" t="t" l="l"/>
              <a:pathLst>
                <a:path h="167703" w="1178269">
                  <a:moveTo>
                    <a:pt x="0" y="0"/>
                  </a:moveTo>
                  <a:lnTo>
                    <a:pt x="1178269" y="0"/>
                  </a:lnTo>
                  <a:lnTo>
                    <a:pt x="1178269" y="167703"/>
                  </a:lnTo>
                  <a:lnTo>
                    <a:pt x="0" y="16770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1178269" cy="2248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Italics"/>
                </a:rPr>
                <a:t>Flag</a:t>
              </a:r>
            </a:p>
          </p:txBody>
        </p:sp>
      </p:grpSp>
      <p:graphicFrame>
        <p:nvGraphicFramePr>
          <p:cNvPr name="Table 11" id="11"/>
          <p:cNvGraphicFramePr>
            <a:graphicFrameLocks noGrp="true"/>
          </p:cNvGraphicFramePr>
          <p:nvPr/>
        </p:nvGraphicFramePr>
        <p:xfrm>
          <a:off x="5467320" y="3442596"/>
          <a:ext cx="9657028" cy="4995349"/>
        </p:xfrm>
        <a:graphic>
          <a:graphicData uri="http://schemas.openxmlformats.org/drawingml/2006/table">
            <a:tbl>
              <a:tblPr/>
              <a:tblGrid>
                <a:gridCol w="1299376"/>
                <a:gridCol w="1299376"/>
                <a:gridCol w="1299376"/>
                <a:gridCol w="1299376"/>
                <a:gridCol w="4459524"/>
              </a:tblGrid>
              <a:tr h="71362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 Field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 </a:t>
                      </a:r>
                    </a:p>
                  </a:txBody>
                  <a:tcPr marL="114300" marR="114300" marT="114300" marB="114300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 Field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 Type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 </a:t>
                      </a:r>
                    </a:p>
                  </a:txBody>
                  <a:tcPr marL="114300" marR="114300" marT="114300" marB="114300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 Type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 </a:t>
                      </a:r>
                    </a:p>
                  </a:txBody>
                  <a:tcPr marL="114300" marR="114300" marT="114300" marB="114300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 Required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 </a:t>
                      </a:r>
                    </a:p>
                  </a:txBody>
                  <a:tcPr marL="114300" marR="114300" marT="114300" marB="114300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 Description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 </a:t>
                      </a:r>
                    </a:p>
                  </a:txBody>
                  <a:tcPr marL="114300" marR="114300" marT="114300" marB="114300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362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FlagID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14300" marR="114300" marT="114300" marB="114300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ObjectId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14300" marR="114300" marT="114300" marB="114300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Primary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Key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14300" marR="114300" marT="114300" marB="114300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Yes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14300" marR="114300" marT="114300" marB="114300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Unique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identifier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14300" marR="114300" marT="114300" marB="114300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362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UserID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14300" marR="114300" marT="114300" marB="114300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ObjectId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14300" marR="114300" marT="114300" marB="114300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Foreign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Key (User)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14300" marR="114300" marT="114300" marB="114300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Yes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14300" marR="114300" marT="114300" marB="114300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References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User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14300" marR="114300" marT="114300" marB="114300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362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PostID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14300" marR="114300" marT="114300" marB="114300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ObjectId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14300" marR="114300" marT="114300" marB="114300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Foreign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Key (Interaction)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14300" marR="114300" marT="114300" marB="114300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References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Interaction (Post)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14300" marR="114300" marT="114300" marB="114300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362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CommentID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14300" marR="114300" marT="114300" marB="114300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ObjectId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14300" marR="114300" marT="114300" marB="114300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Foreign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Key (Interaction)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14300" marR="114300" marT="114300" marB="114300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References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Interaction (Comment)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14300" marR="114300" marT="114300" marB="114300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362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Reason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14300" marR="114300" marT="114300" marB="114300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String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14300" marR="114300" marT="114300" marB="114300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Reason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for flagging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14300" marR="114300" marT="114300" marB="114300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362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DateFlagged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14300" marR="114300" marT="114300" marB="114300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Date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14300" marR="114300" marT="114300" marB="114300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Date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when the post/comment was flagged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14300" marR="114300" marT="114300" marB="114300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12" id="12"/>
          <p:cNvSpPr txBox="true"/>
          <p:nvPr/>
        </p:nvSpPr>
        <p:spPr>
          <a:xfrm rot="0">
            <a:off x="3690980" y="1232286"/>
            <a:ext cx="10906040" cy="1349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</a:rPr>
              <a:t>DICTORNARY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3086100"/>
            <a:chOff x="0" y="0"/>
            <a:chExt cx="4816593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503597" y="3442596"/>
            <a:ext cx="4473739" cy="636748"/>
            <a:chOff x="0" y="0"/>
            <a:chExt cx="1178269" cy="16770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78269" cy="167703"/>
            </a:xfrm>
            <a:custGeom>
              <a:avLst/>
              <a:gdLst/>
              <a:ahLst/>
              <a:cxnLst/>
              <a:rect r="r" b="b" t="t" l="l"/>
              <a:pathLst>
                <a:path h="167703" w="1178269">
                  <a:moveTo>
                    <a:pt x="0" y="0"/>
                  </a:moveTo>
                  <a:lnTo>
                    <a:pt x="1178269" y="0"/>
                  </a:lnTo>
                  <a:lnTo>
                    <a:pt x="1178269" y="167703"/>
                  </a:lnTo>
                  <a:lnTo>
                    <a:pt x="0" y="16770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1178269" cy="2248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Italics"/>
                </a:rPr>
                <a:t>Flag</a:t>
              </a:r>
            </a:p>
          </p:txBody>
        </p:sp>
      </p:grpSp>
      <p:graphicFrame>
        <p:nvGraphicFramePr>
          <p:cNvPr name="Table 11" id="11"/>
          <p:cNvGraphicFramePr>
            <a:graphicFrameLocks noGrp="true"/>
          </p:cNvGraphicFramePr>
          <p:nvPr/>
        </p:nvGraphicFramePr>
        <p:xfrm>
          <a:off x="5467320" y="3442596"/>
          <a:ext cx="9657028" cy="4995349"/>
        </p:xfrm>
        <a:graphic>
          <a:graphicData uri="http://schemas.openxmlformats.org/drawingml/2006/table">
            <a:tbl>
              <a:tblPr/>
              <a:tblGrid>
                <a:gridCol w="1299376"/>
                <a:gridCol w="1299376"/>
                <a:gridCol w="1299376"/>
                <a:gridCol w="1299376"/>
                <a:gridCol w="4459524"/>
              </a:tblGrid>
              <a:tr h="71362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 Field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 </a:t>
                      </a:r>
                    </a:p>
                  </a:txBody>
                  <a:tcPr marL="114300" marR="114300" marT="114300" marB="114300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 Field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 Type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 </a:t>
                      </a:r>
                    </a:p>
                  </a:txBody>
                  <a:tcPr marL="114300" marR="114300" marT="114300" marB="114300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 Type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 </a:t>
                      </a:r>
                    </a:p>
                  </a:txBody>
                  <a:tcPr marL="114300" marR="114300" marT="114300" marB="114300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 Required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 </a:t>
                      </a:r>
                    </a:p>
                  </a:txBody>
                  <a:tcPr marL="114300" marR="114300" marT="114300" marB="114300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 Description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 </a:t>
                      </a:r>
                    </a:p>
                  </a:txBody>
                  <a:tcPr marL="114300" marR="114300" marT="114300" marB="114300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362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FlagID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14300" marR="114300" marT="114300" marB="114300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ObjectId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14300" marR="114300" marT="114300" marB="114300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Primary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Key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14300" marR="114300" marT="114300" marB="114300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Yes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14300" marR="114300" marT="114300" marB="114300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Unique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identifier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14300" marR="114300" marT="114300" marB="114300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362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UserID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14300" marR="114300" marT="114300" marB="114300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ObjectId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14300" marR="114300" marT="114300" marB="114300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Foreign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Key (User)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14300" marR="114300" marT="114300" marB="114300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Yes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14300" marR="114300" marT="114300" marB="114300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References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User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14300" marR="114300" marT="114300" marB="114300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362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PostID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14300" marR="114300" marT="114300" marB="114300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ObjectId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14300" marR="114300" marT="114300" marB="114300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Foreign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Key (Interaction)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14300" marR="114300" marT="114300" marB="114300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References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Interaction (Post)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14300" marR="114300" marT="114300" marB="114300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362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CommentID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14300" marR="114300" marT="114300" marB="114300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ObjectId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14300" marR="114300" marT="114300" marB="114300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Foreign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Key (Interaction)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14300" marR="114300" marT="114300" marB="114300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References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Interaction (Comment)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14300" marR="114300" marT="114300" marB="114300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362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Reason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14300" marR="114300" marT="114300" marB="114300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String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14300" marR="114300" marT="114300" marB="114300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Reason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for flagging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14300" marR="114300" marT="114300" marB="114300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362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DateFlagged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14300" marR="114300" marT="114300" marB="114300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Date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14300" marR="114300" marT="114300" marB="114300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Date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when the post/comment was flagged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114300" marR="114300" marT="114300" marB="114300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12" id="12"/>
          <p:cNvSpPr txBox="true"/>
          <p:nvPr/>
        </p:nvSpPr>
        <p:spPr>
          <a:xfrm rot="0">
            <a:off x="3690980" y="1232286"/>
            <a:ext cx="10906040" cy="1349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</a:rPr>
              <a:t>DICTORNARY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3086100"/>
            <a:chOff x="0" y="0"/>
            <a:chExt cx="4816593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503597" y="3442596"/>
            <a:ext cx="4473739" cy="636748"/>
            <a:chOff x="0" y="0"/>
            <a:chExt cx="1178269" cy="16770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78269" cy="167703"/>
            </a:xfrm>
            <a:custGeom>
              <a:avLst/>
              <a:gdLst/>
              <a:ahLst/>
              <a:cxnLst/>
              <a:rect r="r" b="b" t="t" l="l"/>
              <a:pathLst>
                <a:path h="167703" w="1178269">
                  <a:moveTo>
                    <a:pt x="0" y="0"/>
                  </a:moveTo>
                  <a:lnTo>
                    <a:pt x="1178269" y="0"/>
                  </a:lnTo>
                  <a:lnTo>
                    <a:pt x="1178269" y="167703"/>
                  </a:lnTo>
                  <a:lnTo>
                    <a:pt x="0" y="16770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1178269" cy="2248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Italics"/>
                </a:rPr>
                <a:t>Annoucement</a:t>
              </a:r>
            </a:p>
          </p:txBody>
        </p:sp>
      </p:grpSp>
      <p:graphicFrame>
        <p:nvGraphicFramePr>
          <p:cNvPr name="Table 11" id="11"/>
          <p:cNvGraphicFramePr>
            <a:graphicFrameLocks noGrp="true"/>
          </p:cNvGraphicFramePr>
          <p:nvPr/>
        </p:nvGraphicFramePr>
        <p:xfrm>
          <a:off x="5619962" y="3228975"/>
          <a:ext cx="11264807" cy="6029325"/>
        </p:xfrm>
        <a:graphic>
          <a:graphicData uri="http://schemas.openxmlformats.org/drawingml/2006/table">
            <a:tbl>
              <a:tblPr/>
              <a:tblGrid>
                <a:gridCol w="1461031"/>
                <a:gridCol w="1461031"/>
                <a:gridCol w="1461031"/>
                <a:gridCol w="1461031"/>
                <a:gridCol w="5420682"/>
              </a:tblGrid>
              <a:tr h="138770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3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 Field</a:t>
                      </a:r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 </a:t>
                      </a:r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3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 Field</a:t>
                      </a:r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 Type</a:t>
                      </a:r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 </a:t>
                      </a:r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3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 Type</a:t>
                      </a:r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 </a:t>
                      </a:r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3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 Required</a:t>
                      </a:r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 </a:t>
                      </a:r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3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 Description</a:t>
                      </a:r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 </a:t>
                      </a:r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696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3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AnnouncementID</a:t>
                      </a:r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3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ObjectId</a:t>
                      </a:r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3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Primary</a:t>
                      </a:r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Key</a:t>
                      </a:r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3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Yes</a:t>
                      </a:r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3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Unique</a:t>
                      </a:r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identifier</a:t>
                      </a:r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696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3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AnnouncementContent</a:t>
                      </a:r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3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String</a:t>
                      </a:r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33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3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Yes</a:t>
                      </a:r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3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Content</a:t>
                      </a:r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of the announcement</a:t>
                      </a:r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770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3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DateCreated</a:t>
                      </a:r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3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Date</a:t>
                      </a:r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33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3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Yes</a:t>
                      </a:r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3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Date</a:t>
                      </a:r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when the announcement was created</a:t>
                      </a:r>
                    </a:p>
                    <a:p>
                      <a:pPr>
                        <a:lnSpc>
                          <a:spcPts val="1933"/>
                        </a:lnSpc>
                      </a:pPr>
                      <a:r>
                        <a:rPr lang="en-US" sz="13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12" id="12"/>
          <p:cNvSpPr txBox="true"/>
          <p:nvPr/>
        </p:nvSpPr>
        <p:spPr>
          <a:xfrm rot="0">
            <a:off x="3690980" y="1232286"/>
            <a:ext cx="10906040" cy="1349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</a:rPr>
              <a:t>DICTORNARY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3086100"/>
            <a:chOff x="0" y="0"/>
            <a:chExt cx="4816593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503597" y="3442596"/>
            <a:ext cx="4473739" cy="636748"/>
            <a:chOff x="0" y="0"/>
            <a:chExt cx="1178269" cy="16770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78269" cy="167703"/>
            </a:xfrm>
            <a:custGeom>
              <a:avLst/>
              <a:gdLst/>
              <a:ahLst/>
              <a:cxnLst/>
              <a:rect r="r" b="b" t="t" l="l"/>
              <a:pathLst>
                <a:path h="167703" w="1178269">
                  <a:moveTo>
                    <a:pt x="0" y="0"/>
                  </a:moveTo>
                  <a:lnTo>
                    <a:pt x="1178269" y="0"/>
                  </a:lnTo>
                  <a:lnTo>
                    <a:pt x="1178269" y="167703"/>
                  </a:lnTo>
                  <a:lnTo>
                    <a:pt x="0" y="16770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1178269" cy="2248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Italics"/>
                </a:rPr>
                <a:t>SystemActivityLog</a:t>
              </a:r>
            </a:p>
          </p:txBody>
        </p:sp>
      </p:grpSp>
      <p:graphicFrame>
        <p:nvGraphicFramePr>
          <p:cNvPr name="Table 11" id="11"/>
          <p:cNvGraphicFramePr>
            <a:graphicFrameLocks noGrp="true"/>
          </p:cNvGraphicFramePr>
          <p:nvPr/>
        </p:nvGraphicFramePr>
        <p:xfrm>
          <a:off x="5631969" y="3238742"/>
          <a:ext cx="11627331" cy="6334125"/>
        </p:xfrm>
        <a:graphic>
          <a:graphicData uri="http://schemas.openxmlformats.org/drawingml/2006/table">
            <a:tbl>
              <a:tblPr/>
              <a:tblGrid>
                <a:gridCol w="1461625"/>
                <a:gridCol w="1461625"/>
                <a:gridCol w="1461625"/>
                <a:gridCol w="1461625"/>
                <a:gridCol w="5780832"/>
              </a:tblGrid>
              <a:tr h="122287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79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793"/>
                        </a:lnSpc>
                      </a:pPr>
                      <a:r>
                        <a:rPr lang="en-US" sz="1281">
                          <a:solidFill>
                            <a:srgbClr val="000000"/>
                          </a:solidFill>
                          <a:latin typeface="DM Sans"/>
                        </a:rPr>
                        <a:t>   Field</a:t>
                      </a:r>
                    </a:p>
                    <a:p>
                      <a:pPr>
                        <a:lnSpc>
                          <a:spcPts val="1793"/>
                        </a:lnSpc>
                      </a:pPr>
                      <a:r>
                        <a:rPr lang="en-US" sz="1281">
                          <a:solidFill>
                            <a:srgbClr val="000000"/>
                          </a:solidFill>
                          <a:latin typeface="DM Sans"/>
                        </a:rPr>
                        <a:t>   </a:t>
                      </a:r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79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793"/>
                        </a:lnSpc>
                      </a:pPr>
                      <a:r>
                        <a:rPr lang="en-US" sz="1281">
                          <a:solidFill>
                            <a:srgbClr val="000000"/>
                          </a:solidFill>
                          <a:latin typeface="DM Sans"/>
                        </a:rPr>
                        <a:t>   Field</a:t>
                      </a:r>
                    </a:p>
                    <a:p>
                      <a:pPr>
                        <a:lnSpc>
                          <a:spcPts val="1793"/>
                        </a:lnSpc>
                      </a:pPr>
                      <a:r>
                        <a:rPr lang="en-US" sz="1281">
                          <a:solidFill>
                            <a:srgbClr val="000000"/>
                          </a:solidFill>
                          <a:latin typeface="DM Sans"/>
                        </a:rPr>
                        <a:t>   Type</a:t>
                      </a:r>
                    </a:p>
                    <a:p>
                      <a:pPr>
                        <a:lnSpc>
                          <a:spcPts val="1793"/>
                        </a:lnSpc>
                      </a:pPr>
                      <a:r>
                        <a:rPr lang="en-US" sz="1281">
                          <a:solidFill>
                            <a:srgbClr val="000000"/>
                          </a:solidFill>
                          <a:latin typeface="DM Sans"/>
                        </a:rPr>
                        <a:t>   </a:t>
                      </a:r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79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793"/>
                        </a:lnSpc>
                      </a:pPr>
                      <a:r>
                        <a:rPr lang="en-US" sz="1281">
                          <a:solidFill>
                            <a:srgbClr val="000000"/>
                          </a:solidFill>
                          <a:latin typeface="DM Sans"/>
                        </a:rPr>
                        <a:t>   Type</a:t>
                      </a:r>
                    </a:p>
                    <a:p>
                      <a:pPr>
                        <a:lnSpc>
                          <a:spcPts val="1793"/>
                        </a:lnSpc>
                      </a:pPr>
                      <a:r>
                        <a:rPr lang="en-US" sz="1281">
                          <a:solidFill>
                            <a:srgbClr val="000000"/>
                          </a:solidFill>
                          <a:latin typeface="DM Sans"/>
                        </a:rPr>
                        <a:t>   </a:t>
                      </a:r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79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793"/>
                        </a:lnSpc>
                      </a:pPr>
                      <a:r>
                        <a:rPr lang="en-US" sz="1281">
                          <a:solidFill>
                            <a:srgbClr val="000000"/>
                          </a:solidFill>
                          <a:latin typeface="DM Sans"/>
                        </a:rPr>
                        <a:t>   Required</a:t>
                      </a:r>
                    </a:p>
                    <a:p>
                      <a:pPr>
                        <a:lnSpc>
                          <a:spcPts val="1793"/>
                        </a:lnSpc>
                      </a:pPr>
                      <a:r>
                        <a:rPr lang="en-US" sz="1281">
                          <a:solidFill>
                            <a:srgbClr val="000000"/>
                          </a:solidFill>
                          <a:latin typeface="DM Sans"/>
                        </a:rPr>
                        <a:t>   </a:t>
                      </a:r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79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793"/>
                        </a:lnSpc>
                      </a:pPr>
                      <a:r>
                        <a:rPr lang="en-US" sz="1281">
                          <a:solidFill>
                            <a:srgbClr val="000000"/>
                          </a:solidFill>
                          <a:latin typeface="DM Sans"/>
                        </a:rPr>
                        <a:t>   Description</a:t>
                      </a:r>
                    </a:p>
                    <a:p>
                      <a:pPr>
                        <a:lnSpc>
                          <a:spcPts val="1793"/>
                        </a:lnSpc>
                      </a:pPr>
                      <a:r>
                        <a:rPr lang="en-US" sz="1281">
                          <a:solidFill>
                            <a:srgbClr val="000000"/>
                          </a:solidFill>
                          <a:latin typeface="DM Sans"/>
                        </a:rPr>
                        <a:t>   </a:t>
                      </a:r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2287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79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793"/>
                        </a:lnSpc>
                      </a:pPr>
                      <a:r>
                        <a:rPr lang="en-US" sz="1281">
                          <a:solidFill>
                            <a:srgbClr val="000000"/>
                          </a:solidFill>
                          <a:latin typeface="DM Sans"/>
                        </a:rPr>
                        <a:t>  LogID</a:t>
                      </a:r>
                    </a:p>
                    <a:p>
                      <a:pPr>
                        <a:lnSpc>
                          <a:spcPts val="1793"/>
                        </a:lnSpc>
                      </a:pPr>
                      <a:r>
                        <a:rPr lang="en-US" sz="12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79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793"/>
                        </a:lnSpc>
                      </a:pPr>
                      <a:r>
                        <a:rPr lang="en-US" sz="1281">
                          <a:solidFill>
                            <a:srgbClr val="000000"/>
                          </a:solidFill>
                          <a:latin typeface="DM Sans"/>
                        </a:rPr>
                        <a:t>  ObjectId</a:t>
                      </a:r>
                    </a:p>
                    <a:p>
                      <a:pPr>
                        <a:lnSpc>
                          <a:spcPts val="1793"/>
                        </a:lnSpc>
                      </a:pPr>
                      <a:r>
                        <a:rPr lang="en-US" sz="12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79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793"/>
                        </a:lnSpc>
                      </a:pPr>
                      <a:r>
                        <a:rPr lang="en-US" sz="1281">
                          <a:solidFill>
                            <a:srgbClr val="000000"/>
                          </a:solidFill>
                          <a:latin typeface="DM Sans"/>
                        </a:rPr>
                        <a:t>  Primary</a:t>
                      </a:r>
                    </a:p>
                    <a:p>
                      <a:pPr>
                        <a:lnSpc>
                          <a:spcPts val="1793"/>
                        </a:lnSpc>
                      </a:pPr>
                      <a:r>
                        <a:rPr lang="en-US" sz="1281">
                          <a:solidFill>
                            <a:srgbClr val="000000"/>
                          </a:solidFill>
                          <a:latin typeface="DM Sans"/>
                        </a:rPr>
                        <a:t>  Key</a:t>
                      </a:r>
                    </a:p>
                    <a:p>
                      <a:pPr>
                        <a:lnSpc>
                          <a:spcPts val="1793"/>
                        </a:lnSpc>
                      </a:pPr>
                      <a:r>
                        <a:rPr lang="en-US" sz="12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79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793"/>
                        </a:lnSpc>
                      </a:pPr>
                      <a:r>
                        <a:rPr lang="en-US" sz="1281">
                          <a:solidFill>
                            <a:srgbClr val="000000"/>
                          </a:solidFill>
                          <a:latin typeface="DM Sans"/>
                        </a:rPr>
                        <a:t>  Yes</a:t>
                      </a:r>
                    </a:p>
                    <a:p>
                      <a:pPr>
                        <a:lnSpc>
                          <a:spcPts val="1793"/>
                        </a:lnSpc>
                      </a:pPr>
                      <a:r>
                        <a:rPr lang="en-US" sz="12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79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793"/>
                        </a:lnSpc>
                      </a:pPr>
                      <a:r>
                        <a:rPr lang="en-US" sz="1281">
                          <a:solidFill>
                            <a:srgbClr val="000000"/>
                          </a:solidFill>
                          <a:latin typeface="DM Sans"/>
                        </a:rPr>
                        <a:t>  Unique</a:t>
                      </a:r>
                    </a:p>
                    <a:p>
                      <a:pPr>
                        <a:lnSpc>
                          <a:spcPts val="1793"/>
                        </a:lnSpc>
                      </a:pPr>
                      <a:r>
                        <a:rPr lang="en-US" sz="1281">
                          <a:solidFill>
                            <a:srgbClr val="000000"/>
                          </a:solidFill>
                          <a:latin typeface="DM Sans"/>
                        </a:rPr>
                        <a:t>  identifier</a:t>
                      </a:r>
                    </a:p>
                    <a:p>
                      <a:pPr>
                        <a:lnSpc>
                          <a:spcPts val="1793"/>
                        </a:lnSpc>
                      </a:pPr>
                      <a:r>
                        <a:rPr lang="en-US" sz="12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261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79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793"/>
                        </a:lnSpc>
                      </a:pPr>
                      <a:r>
                        <a:rPr lang="en-US" sz="1281">
                          <a:solidFill>
                            <a:srgbClr val="000000"/>
                          </a:solidFill>
                          <a:latin typeface="DM Sans"/>
                        </a:rPr>
                        <a:t>  ActivityDescription</a:t>
                      </a:r>
                    </a:p>
                    <a:p>
                      <a:pPr>
                        <a:lnSpc>
                          <a:spcPts val="1793"/>
                        </a:lnSpc>
                      </a:pPr>
                      <a:r>
                        <a:rPr lang="en-US" sz="12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79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793"/>
                        </a:lnSpc>
                      </a:pPr>
                      <a:r>
                        <a:rPr lang="en-US" sz="1281">
                          <a:solidFill>
                            <a:srgbClr val="000000"/>
                          </a:solidFill>
                          <a:latin typeface="DM Sans"/>
                        </a:rPr>
                        <a:t>  String</a:t>
                      </a:r>
                    </a:p>
                    <a:p>
                      <a:pPr>
                        <a:lnSpc>
                          <a:spcPts val="1793"/>
                        </a:lnSpc>
                      </a:pPr>
                      <a:r>
                        <a:rPr lang="en-US" sz="12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793"/>
                        </a:lnSpc>
                        <a:defRPr/>
                      </a:pP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79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793"/>
                        </a:lnSpc>
                      </a:pPr>
                      <a:r>
                        <a:rPr lang="en-US" sz="1281">
                          <a:solidFill>
                            <a:srgbClr val="000000"/>
                          </a:solidFill>
                          <a:latin typeface="DM Sans"/>
                        </a:rPr>
                        <a:t>  Yes</a:t>
                      </a:r>
                    </a:p>
                    <a:p>
                      <a:pPr>
                        <a:lnSpc>
                          <a:spcPts val="1793"/>
                        </a:lnSpc>
                      </a:pPr>
                      <a:r>
                        <a:rPr lang="en-US" sz="12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79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793"/>
                        </a:lnSpc>
                      </a:pPr>
                      <a:r>
                        <a:rPr lang="en-US" sz="1281">
                          <a:solidFill>
                            <a:srgbClr val="000000"/>
                          </a:solidFill>
                          <a:latin typeface="DM Sans"/>
                        </a:rPr>
                        <a:t>  Description</a:t>
                      </a:r>
                    </a:p>
                    <a:p>
                      <a:pPr>
                        <a:lnSpc>
                          <a:spcPts val="1793"/>
                        </a:lnSpc>
                      </a:pPr>
                      <a:r>
                        <a:rPr lang="en-US" sz="1281">
                          <a:solidFill>
                            <a:srgbClr val="000000"/>
                          </a:solidFill>
                          <a:latin typeface="DM Sans"/>
                        </a:rPr>
                        <a:t>  of the activity</a:t>
                      </a:r>
                    </a:p>
                    <a:p>
                      <a:pPr>
                        <a:lnSpc>
                          <a:spcPts val="1793"/>
                        </a:lnSpc>
                      </a:pPr>
                      <a:r>
                        <a:rPr lang="en-US" sz="12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2287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79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793"/>
                        </a:lnSpc>
                      </a:pPr>
                      <a:r>
                        <a:rPr lang="en-US" sz="1281">
                          <a:solidFill>
                            <a:srgbClr val="000000"/>
                          </a:solidFill>
                          <a:latin typeface="DM Sans"/>
                        </a:rPr>
                        <a:t>  UserID</a:t>
                      </a:r>
                    </a:p>
                    <a:p>
                      <a:pPr>
                        <a:lnSpc>
                          <a:spcPts val="1793"/>
                        </a:lnSpc>
                      </a:pPr>
                      <a:r>
                        <a:rPr lang="en-US" sz="12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79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793"/>
                        </a:lnSpc>
                      </a:pPr>
                      <a:r>
                        <a:rPr lang="en-US" sz="1281">
                          <a:solidFill>
                            <a:srgbClr val="000000"/>
                          </a:solidFill>
                          <a:latin typeface="DM Sans"/>
                        </a:rPr>
                        <a:t>  ObjectId</a:t>
                      </a:r>
                    </a:p>
                    <a:p>
                      <a:pPr>
                        <a:lnSpc>
                          <a:spcPts val="1793"/>
                        </a:lnSpc>
                      </a:pPr>
                      <a:r>
                        <a:rPr lang="en-US" sz="12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79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793"/>
                        </a:lnSpc>
                      </a:pPr>
                      <a:r>
                        <a:rPr lang="en-US" sz="1281">
                          <a:solidFill>
                            <a:srgbClr val="000000"/>
                          </a:solidFill>
                          <a:latin typeface="DM Sans"/>
                        </a:rPr>
                        <a:t>  Foreign</a:t>
                      </a:r>
                    </a:p>
                    <a:p>
                      <a:pPr>
                        <a:lnSpc>
                          <a:spcPts val="1793"/>
                        </a:lnSpc>
                      </a:pPr>
                      <a:r>
                        <a:rPr lang="en-US" sz="1281">
                          <a:solidFill>
                            <a:srgbClr val="000000"/>
                          </a:solidFill>
                          <a:latin typeface="DM Sans"/>
                        </a:rPr>
                        <a:t>  Key (User)</a:t>
                      </a:r>
                    </a:p>
                    <a:p>
                      <a:pPr>
                        <a:lnSpc>
                          <a:spcPts val="1793"/>
                        </a:lnSpc>
                      </a:pPr>
                      <a:r>
                        <a:rPr lang="en-US" sz="12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793"/>
                        </a:lnSpc>
                        <a:defRPr/>
                      </a:pP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79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793"/>
                        </a:lnSpc>
                      </a:pPr>
                      <a:r>
                        <a:rPr lang="en-US" sz="1281">
                          <a:solidFill>
                            <a:srgbClr val="000000"/>
                          </a:solidFill>
                          <a:latin typeface="DM Sans"/>
                        </a:rPr>
                        <a:t>  References</a:t>
                      </a:r>
                    </a:p>
                    <a:p>
                      <a:pPr>
                        <a:lnSpc>
                          <a:spcPts val="1793"/>
                        </a:lnSpc>
                      </a:pPr>
                      <a:r>
                        <a:rPr lang="en-US" sz="1281">
                          <a:solidFill>
                            <a:srgbClr val="000000"/>
                          </a:solidFill>
                          <a:latin typeface="DM Sans"/>
                        </a:rPr>
                        <a:t>  User (if applicable)</a:t>
                      </a:r>
                    </a:p>
                    <a:p>
                      <a:pPr>
                        <a:lnSpc>
                          <a:spcPts val="1793"/>
                        </a:lnSpc>
                      </a:pPr>
                      <a:r>
                        <a:rPr lang="en-US" sz="12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2287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79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793"/>
                        </a:lnSpc>
                      </a:pPr>
                      <a:r>
                        <a:rPr lang="en-US" sz="1281">
                          <a:solidFill>
                            <a:srgbClr val="000000"/>
                          </a:solidFill>
                          <a:latin typeface="DM Sans"/>
                        </a:rPr>
                        <a:t>  Timestamp</a:t>
                      </a:r>
                    </a:p>
                    <a:p>
                      <a:pPr>
                        <a:lnSpc>
                          <a:spcPts val="1793"/>
                        </a:lnSpc>
                      </a:pPr>
                      <a:r>
                        <a:rPr lang="en-US" sz="12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79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793"/>
                        </a:lnSpc>
                      </a:pPr>
                      <a:r>
                        <a:rPr lang="en-US" sz="1281">
                          <a:solidFill>
                            <a:srgbClr val="000000"/>
                          </a:solidFill>
                          <a:latin typeface="DM Sans"/>
                        </a:rPr>
                        <a:t>  Date</a:t>
                      </a:r>
                    </a:p>
                    <a:p>
                      <a:pPr>
                        <a:lnSpc>
                          <a:spcPts val="1793"/>
                        </a:lnSpc>
                      </a:pPr>
                      <a:r>
                        <a:rPr lang="en-US" sz="12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793"/>
                        </a:lnSpc>
                        <a:defRPr/>
                      </a:pP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79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793"/>
                        </a:lnSpc>
                      </a:pPr>
                      <a:r>
                        <a:rPr lang="en-US" sz="1281">
                          <a:solidFill>
                            <a:srgbClr val="000000"/>
                          </a:solidFill>
                          <a:latin typeface="DM Sans"/>
                        </a:rPr>
                        <a:t>  Yes</a:t>
                      </a:r>
                    </a:p>
                    <a:p>
                      <a:pPr>
                        <a:lnSpc>
                          <a:spcPts val="1793"/>
                        </a:lnSpc>
                      </a:pPr>
                      <a:r>
                        <a:rPr lang="en-US" sz="12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79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793"/>
                        </a:lnSpc>
                      </a:pPr>
                      <a:r>
                        <a:rPr lang="en-US" sz="1281">
                          <a:solidFill>
                            <a:srgbClr val="000000"/>
                          </a:solidFill>
                          <a:latin typeface="DM Sans"/>
                        </a:rPr>
                        <a:t>  Timestamp</a:t>
                      </a:r>
                    </a:p>
                    <a:p>
                      <a:pPr>
                        <a:lnSpc>
                          <a:spcPts val="1793"/>
                        </a:lnSpc>
                      </a:pPr>
                      <a:r>
                        <a:rPr lang="en-US" sz="1281">
                          <a:solidFill>
                            <a:srgbClr val="000000"/>
                          </a:solidFill>
                          <a:latin typeface="DM Sans"/>
                        </a:rPr>
                        <a:t>  of the activity</a:t>
                      </a:r>
                    </a:p>
                    <a:p>
                      <a:pPr>
                        <a:lnSpc>
                          <a:spcPts val="1793"/>
                        </a:lnSpc>
                      </a:pPr>
                      <a:r>
                        <a:rPr lang="en-US" sz="12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12" id="12"/>
          <p:cNvSpPr txBox="true"/>
          <p:nvPr/>
        </p:nvSpPr>
        <p:spPr>
          <a:xfrm rot="0">
            <a:off x="3690980" y="1232286"/>
            <a:ext cx="10906040" cy="1349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</a:rPr>
              <a:t>DICTORNARY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3086100"/>
            <a:chOff x="0" y="0"/>
            <a:chExt cx="4816593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503597" y="3442596"/>
            <a:ext cx="4473739" cy="636748"/>
            <a:chOff x="0" y="0"/>
            <a:chExt cx="1178269" cy="16770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78269" cy="167703"/>
            </a:xfrm>
            <a:custGeom>
              <a:avLst/>
              <a:gdLst/>
              <a:ahLst/>
              <a:cxnLst/>
              <a:rect r="r" b="b" t="t" l="l"/>
              <a:pathLst>
                <a:path h="167703" w="1178269">
                  <a:moveTo>
                    <a:pt x="0" y="0"/>
                  </a:moveTo>
                  <a:lnTo>
                    <a:pt x="1178269" y="0"/>
                  </a:lnTo>
                  <a:lnTo>
                    <a:pt x="1178269" y="167703"/>
                  </a:lnTo>
                  <a:lnTo>
                    <a:pt x="0" y="16770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1178269" cy="2248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Italics"/>
                </a:rPr>
                <a:t>Report</a:t>
              </a:r>
            </a:p>
          </p:txBody>
        </p:sp>
      </p:grpSp>
      <p:graphicFrame>
        <p:nvGraphicFramePr>
          <p:cNvPr name="Table 11" id="11"/>
          <p:cNvGraphicFramePr>
            <a:graphicFrameLocks noGrp="true"/>
          </p:cNvGraphicFramePr>
          <p:nvPr/>
        </p:nvGraphicFramePr>
        <p:xfrm>
          <a:off x="5486400" y="3227265"/>
          <a:ext cx="11772900" cy="6153150"/>
        </p:xfrm>
        <a:graphic>
          <a:graphicData uri="http://schemas.openxmlformats.org/drawingml/2006/table">
            <a:tbl>
              <a:tblPr/>
              <a:tblGrid>
                <a:gridCol w="1805151"/>
                <a:gridCol w="1116591"/>
                <a:gridCol w="1460871"/>
                <a:gridCol w="1460871"/>
                <a:gridCol w="5929417"/>
              </a:tblGrid>
              <a:tr h="147369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07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 Field</a:t>
                      </a:r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 </a:t>
                      </a:r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07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 Field</a:t>
                      </a:r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 Type</a:t>
                      </a:r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 </a:t>
                      </a:r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07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 Type</a:t>
                      </a:r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 </a:t>
                      </a:r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07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 Required</a:t>
                      </a:r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 </a:t>
                      </a:r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07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 Description</a:t>
                      </a:r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 </a:t>
                      </a:r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206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07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ReportID</a:t>
                      </a:r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07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ObjectId</a:t>
                      </a:r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07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Primary</a:t>
                      </a:r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Key</a:t>
                      </a:r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07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Yes</a:t>
                      </a:r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07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Unique</a:t>
                      </a:r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identifier</a:t>
                      </a:r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369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07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Type</a:t>
                      </a:r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07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String</a:t>
                      </a:r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073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073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07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Type of</a:t>
                      </a:r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report</a:t>
                      </a:r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369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07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Description</a:t>
                      </a:r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07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String</a:t>
                      </a:r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073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073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073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Description</a:t>
                      </a:r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of the report</a:t>
                      </a:r>
                    </a:p>
                    <a:p>
                      <a:pPr>
                        <a:lnSpc>
                          <a:spcPts val="2073"/>
                        </a:lnSpc>
                      </a:pPr>
                      <a:r>
                        <a:rPr lang="en-US" sz="1481">
                          <a:solidFill>
                            <a:srgbClr val="000000"/>
                          </a:solidFill>
                          <a:latin typeface="DM Sans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12" id="12"/>
          <p:cNvSpPr txBox="true"/>
          <p:nvPr/>
        </p:nvSpPr>
        <p:spPr>
          <a:xfrm rot="0">
            <a:off x="3690980" y="1232286"/>
            <a:ext cx="10906040" cy="1349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</a:rPr>
              <a:t>DICTORNARY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3086100"/>
            <a:chOff x="0" y="0"/>
            <a:chExt cx="4816593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503597" y="3442596"/>
            <a:ext cx="4473739" cy="636748"/>
            <a:chOff x="0" y="0"/>
            <a:chExt cx="1178269" cy="16770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78269" cy="167703"/>
            </a:xfrm>
            <a:custGeom>
              <a:avLst/>
              <a:gdLst/>
              <a:ahLst/>
              <a:cxnLst/>
              <a:rect r="r" b="b" t="t" l="l"/>
              <a:pathLst>
                <a:path h="167703" w="1178269">
                  <a:moveTo>
                    <a:pt x="0" y="0"/>
                  </a:moveTo>
                  <a:lnTo>
                    <a:pt x="1178269" y="0"/>
                  </a:lnTo>
                  <a:lnTo>
                    <a:pt x="1178269" y="167703"/>
                  </a:lnTo>
                  <a:lnTo>
                    <a:pt x="0" y="16770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1178269" cy="2248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Italics"/>
                </a:rPr>
                <a:t>IGBD</a:t>
              </a:r>
            </a:p>
          </p:txBody>
        </p:sp>
      </p:grpSp>
      <p:graphicFrame>
        <p:nvGraphicFramePr>
          <p:cNvPr name="Table 11" id="11"/>
          <p:cNvGraphicFramePr>
            <a:graphicFrameLocks noGrp="true"/>
          </p:cNvGraphicFramePr>
          <p:nvPr/>
        </p:nvGraphicFramePr>
        <p:xfrm>
          <a:off x="5486400" y="3086100"/>
          <a:ext cx="9046430" cy="5960533"/>
        </p:xfrm>
        <a:graphic>
          <a:graphicData uri="http://schemas.openxmlformats.org/drawingml/2006/table">
            <a:tbl>
              <a:tblPr/>
              <a:tblGrid>
                <a:gridCol w="1299526"/>
                <a:gridCol w="1299526"/>
                <a:gridCol w="1299526"/>
                <a:gridCol w="1299526"/>
                <a:gridCol w="3848327"/>
              </a:tblGrid>
              <a:tr h="66228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1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000000"/>
                          </a:solidFill>
                          <a:latin typeface="Open Sauce"/>
                        </a:rPr>
                        <a:t>   Field</a:t>
                      </a:r>
                    </a:p>
                    <a:p>
                      <a:pPr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000000"/>
                          </a:solidFill>
                          <a:latin typeface="Open Sauce"/>
                        </a:rPr>
                        <a:t>   </a:t>
                      </a:r>
                    </a:p>
                  </a:txBody>
                  <a:tcPr marL="85725" marR="85725" marT="85725" marB="85725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1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000000"/>
                          </a:solidFill>
                          <a:latin typeface="Open Sauce"/>
                        </a:rPr>
                        <a:t>   Field</a:t>
                      </a:r>
                    </a:p>
                    <a:p>
                      <a:pPr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000000"/>
                          </a:solidFill>
                          <a:latin typeface="Open Sauce"/>
                        </a:rPr>
                        <a:t>   Type</a:t>
                      </a:r>
                    </a:p>
                    <a:p>
                      <a:pPr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000000"/>
                          </a:solidFill>
                          <a:latin typeface="Open Sauce"/>
                        </a:rPr>
                        <a:t>   </a:t>
                      </a:r>
                    </a:p>
                  </a:txBody>
                  <a:tcPr marL="85725" marR="85725" marT="85725" marB="85725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1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000000"/>
                          </a:solidFill>
                          <a:latin typeface="Open Sauce"/>
                        </a:rPr>
                        <a:t>   Type</a:t>
                      </a:r>
                    </a:p>
                    <a:p>
                      <a:pPr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000000"/>
                          </a:solidFill>
                          <a:latin typeface="Open Sauce"/>
                        </a:rPr>
                        <a:t>   </a:t>
                      </a:r>
                    </a:p>
                  </a:txBody>
                  <a:tcPr marL="85725" marR="85725" marT="85725" marB="85725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1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000000"/>
                          </a:solidFill>
                          <a:latin typeface="Open Sauce"/>
                        </a:rPr>
                        <a:t>   Required</a:t>
                      </a:r>
                    </a:p>
                    <a:p>
                      <a:pPr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000000"/>
                          </a:solidFill>
                          <a:latin typeface="Open Sauce"/>
                        </a:rPr>
                        <a:t>   </a:t>
                      </a:r>
                    </a:p>
                  </a:txBody>
                  <a:tcPr marL="85725" marR="85725" marT="85725" marB="85725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1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000000"/>
                          </a:solidFill>
                          <a:latin typeface="Open Sauce"/>
                        </a:rPr>
                        <a:t>   Description</a:t>
                      </a:r>
                    </a:p>
                    <a:p>
                      <a:pPr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000000"/>
                          </a:solidFill>
                          <a:latin typeface="Open Sauce"/>
                        </a:rPr>
                        <a:t>   </a:t>
                      </a:r>
                    </a:p>
                  </a:txBody>
                  <a:tcPr marL="85725" marR="85725" marT="85725" marB="85725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228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1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000000"/>
                          </a:solidFill>
                          <a:latin typeface="Open Sauce"/>
                        </a:rPr>
                        <a:t>  IGDBID</a:t>
                      </a:r>
                    </a:p>
                    <a:p>
                      <a:pPr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1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000000"/>
                          </a:solidFill>
                          <a:latin typeface="Open Sauce"/>
                        </a:rPr>
                        <a:t>  ObjectId</a:t>
                      </a:r>
                    </a:p>
                    <a:p>
                      <a:pPr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1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000000"/>
                          </a:solidFill>
                          <a:latin typeface="Open Sauce"/>
                        </a:rPr>
                        <a:t>  Primary</a:t>
                      </a:r>
                    </a:p>
                    <a:p>
                      <a:pPr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000000"/>
                          </a:solidFill>
                          <a:latin typeface="Open Sauce"/>
                        </a:rPr>
                        <a:t>  Key</a:t>
                      </a:r>
                    </a:p>
                    <a:p>
                      <a:pPr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1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000000"/>
                          </a:solidFill>
                          <a:latin typeface="Open Sauce"/>
                        </a:rPr>
                        <a:t>  Yes</a:t>
                      </a:r>
                    </a:p>
                    <a:p>
                      <a:pPr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1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000000"/>
                          </a:solidFill>
                          <a:latin typeface="Open Sauce"/>
                        </a:rPr>
                        <a:t>  Unique</a:t>
                      </a:r>
                    </a:p>
                    <a:p>
                      <a:pPr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000000"/>
                          </a:solidFill>
                          <a:latin typeface="Open Sauce"/>
                        </a:rPr>
                        <a:t>  identifier from IGDB</a:t>
                      </a:r>
                    </a:p>
                    <a:p>
                      <a:pPr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228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1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000000"/>
                          </a:solidFill>
                          <a:latin typeface="Open Sauce"/>
                        </a:rPr>
                        <a:t>  Title</a:t>
                      </a:r>
                    </a:p>
                    <a:p>
                      <a:pPr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1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000000"/>
                          </a:solidFill>
                          <a:latin typeface="Open Sauce"/>
                        </a:rPr>
                        <a:t>  String</a:t>
                      </a:r>
                    </a:p>
                    <a:p>
                      <a:pPr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19"/>
                        </a:lnSpc>
                        <a:defRPr/>
                      </a:pPr>
                      <a:endParaRPr lang="en-US" sz="1100"/>
                    </a:p>
                  </a:txBody>
                  <a:tcPr marL="85725" marR="85725" marT="85725" marB="85725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1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000000"/>
                          </a:solidFill>
                          <a:latin typeface="Open Sauce"/>
                        </a:rPr>
                        <a:t>  Yes</a:t>
                      </a:r>
                    </a:p>
                    <a:p>
                      <a:pPr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1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000000"/>
                          </a:solidFill>
                          <a:latin typeface="Open Sauce"/>
                        </a:rPr>
                        <a:t>  Title</a:t>
                      </a:r>
                    </a:p>
                    <a:p>
                      <a:pPr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000000"/>
                          </a:solidFill>
                          <a:latin typeface="Open Sauce"/>
                        </a:rPr>
                        <a:t>  of the game</a:t>
                      </a:r>
                    </a:p>
                    <a:p>
                      <a:pPr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228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1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000000"/>
                          </a:solidFill>
                          <a:latin typeface="Open Sauce"/>
                        </a:rPr>
                        <a:t>  Genre</a:t>
                      </a:r>
                    </a:p>
                    <a:p>
                      <a:pPr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1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000000"/>
                          </a:solidFill>
                          <a:latin typeface="Open Sauce"/>
                        </a:rPr>
                        <a:t>  String</a:t>
                      </a:r>
                    </a:p>
                    <a:p>
                      <a:pPr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19"/>
                        </a:lnSpc>
                        <a:defRPr/>
                      </a:pPr>
                      <a:endParaRPr lang="en-US" sz="1100"/>
                    </a:p>
                  </a:txBody>
                  <a:tcPr marL="85725" marR="85725" marT="85725" marB="85725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19"/>
                        </a:lnSpc>
                        <a:defRPr/>
                      </a:pPr>
                      <a:endParaRPr lang="en-US" sz="1100"/>
                    </a:p>
                  </a:txBody>
                  <a:tcPr marL="85725" marR="85725" marT="85725" marB="85725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1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000000"/>
                          </a:solidFill>
                          <a:latin typeface="Open Sauce"/>
                        </a:rPr>
                        <a:t>  Genre</a:t>
                      </a:r>
                    </a:p>
                    <a:p>
                      <a:pPr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000000"/>
                          </a:solidFill>
                          <a:latin typeface="Open Sauce"/>
                        </a:rPr>
                        <a:t>  of the game</a:t>
                      </a:r>
                    </a:p>
                    <a:p>
                      <a:pPr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228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1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000000"/>
                          </a:solidFill>
                          <a:latin typeface="Open Sauce"/>
                        </a:rPr>
                        <a:t>  Platform</a:t>
                      </a:r>
                    </a:p>
                    <a:p>
                      <a:pPr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1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000000"/>
                          </a:solidFill>
                          <a:latin typeface="Open Sauce"/>
                        </a:rPr>
                        <a:t>  String</a:t>
                      </a:r>
                    </a:p>
                    <a:p>
                      <a:pPr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19"/>
                        </a:lnSpc>
                        <a:defRPr/>
                      </a:pPr>
                      <a:endParaRPr lang="en-US" sz="1100"/>
                    </a:p>
                  </a:txBody>
                  <a:tcPr marL="85725" marR="85725" marT="85725" marB="85725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19"/>
                        </a:lnSpc>
                        <a:defRPr/>
                      </a:pPr>
                      <a:endParaRPr lang="en-US" sz="1100"/>
                    </a:p>
                  </a:txBody>
                  <a:tcPr marL="85725" marR="85725" marT="85725" marB="85725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1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000000"/>
                          </a:solidFill>
                          <a:latin typeface="Open Sauce"/>
                        </a:rPr>
                        <a:t>  Game</a:t>
                      </a:r>
                    </a:p>
                    <a:p>
                      <a:pPr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000000"/>
                          </a:solidFill>
                          <a:latin typeface="Open Sauce"/>
                        </a:rPr>
                        <a:t>  platform</a:t>
                      </a:r>
                    </a:p>
                    <a:p>
                      <a:pPr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228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1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000000"/>
                          </a:solidFill>
                          <a:latin typeface="Open Sauce"/>
                        </a:rPr>
                        <a:t>  ReleaseDate</a:t>
                      </a:r>
                    </a:p>
                    <a:p>
                      <a:pPr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1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000000"/>
                          </a:solidFill>
                          <a:latin typeface="Open Sauce"/>
                        </a:rPr>
                        <a:t>  Date</a:t>
                      </a:r>
                    </a:p>
                    <a:p>
                      <a:pPr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19"/>
                        </a:lnSpc>
                        <a:defRPr/>
                      </a:pPr>
                      <a:endParaRPr lang="en-US" sz="1100"/>
                    </a:p>
                  </a:txBody>
                  <a:tcPr marL="85725" marR="85725" marT="85725" marB="85725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19"/>
                        </a:lnSpc>
                        <a:defRPr/>
                      </a:pPr>
                      <a:endParaRPr lang="en-US" sz="1100"/>
                    </a:p>
                  </a:txBody>
                  <a:tcPr marL="85725" marR="85725" marT="85725" marB="85725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1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000000"/>
                          </a:solidFill>
                          <a:latin typeface="Open Sauce"/>
                        </a:rPr>
                        <a:t>  Release</a:t>
                      </a:r>
                    </a:p>
                    <a:p>
                      <a:pPr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000000"/>
                          </a:solidFill>
                          <a:latin typeface="Open Sauce"/>
                        </a:rPr>
                        <a:t>  date of the game</a:t>
                      </a:r>
                    </a:p>
                    <a:p>
                      <a:pPr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228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1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000000"/>
                          </a:solidFill>
                          <a:latin typeface="Open Sauce"/>
                        </a:rPr>
                        <a:t>  Description</a:t>
                      </a:r>
                    </a:p>
                    <a:p>
                      <a:pPr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1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000000"/>
                          </a:solidFill>
                          <a:latin typeface="Open Sauce"/>
                        </a:rPr>
                        <a:t>  String</a:t>
                      </a:r>
                    </a:p>
                    <a:p>
                      <a:pPr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19"/>
                        </a:lnSpc>
                        <a:defRPr/>
                      </a:pPr>
                      <a:endParaRPr lang="en-US" sz="1100"/>
                    </a:p>
                  </a:txBody>
                  <a:tcPr marL="85725" marR="85725" marT="85725" marB="85725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19"/>
                        </a:lnSpc>
                        <a:defRPr/>
                      </a:pPr>
                      <a:endParaRPr lang="en-US" sz="1100"/>
                    </a:p>
                  </a:txBody>
                  <a:tcPr marL="85725" marR="85725" marT="85725" marB="85725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1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000000"/>
                          </a:solidFill>
                          <a:latin typeface="Open Sauce"/>
                        </a:rPr>
                        <a:t>  Description</a:t>
                      </a:r>
                    </a:p>
                    <a:p>
                      <a:pPr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000000"/>
                          </a:solidFill>
                          <a:latin typeface="Open Sauce"/>
                        </a:rPr>
                        <a:t>  of the game</a:t>
                      </a:r>
                    </a:p>
                    <a:p>
                      <a:pPr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228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1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000000"/>
                          </a:solidFill>
                          <a:latin typeface="Open Sauce"/>
                        </a:rPr>
                        <a:t>  IGDBRating</a:t>
                      </a:r>
                    </a:p>
                    <a:p>
                      <a:pPr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1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000000"/>
                          </a:solidFill>
                          <a:latin typeface="Open Sauce"/>
                        </a:rPr>
                        <a:t>  Float</a:t>
                      </a:r>
                    </a:p>
                    <a:p>
                      <a:pPr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19"/>
                        </a:lnSpc>
                        <a:defRPr/>
                      </a:pPr>
                      <a:endParaRPr lang="en-US" sz="1100"/>
                    </a:p>
                  </a:txBody>
                  <a:tcPr marL="85725" marR="85725" marT="85725" marB="85725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19"/>
                        </a:lnSpc>
                        <a:defRPr/>
                      </a:pPr>
                      <a:endParaRPr lang="en-US" sz="1100"/>
                    </a:p>
                  </a:txBody>
                  <a:tcPr marL="85725" marR="85725" marT="85725" marB="85725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1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000000"/>
                          </a:solidFill>
                          <a:latin typeface="Open Sauce"/>
                        </a:rPr>
                        <a:t>  IGDB</a:t>
                      </a:r>
                    </a:p>
                    <a:p>
                      <a:pPr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000000"/>
                          </a:solidFill>
                          <a:latin typeface="Open Sauce"/>
                        </a:rPr>
                        <a:t>  rating</a:t>
                      </a:r>
                    </a:p>
                    <a:p>
                      <a:pPr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228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1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000000"/>
                          </a:solidFill>
                          <a:latin typeface="Open Sauce"/>
                        </a:rPr>
                        <a:t>  Creator</a:t>
                      </a:r>
                    </a:p>
                    <a:p>
                      <a:pPr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1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000000"/>
                          </a:solidFill>
                          <a:latin typeface="Open Sauce"/>
                        </a:rPr>
                        <a:t>  String</a:t>
                      </a:r>
                    </a:p>
                    <a:p>
                      <a:pPr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19"/>
                        </a:lnSpc>
                        <a:defRPr/>
                      </a:pPr>
                      <a:endParaRPr lang="en-US" sz="1100"/>
                    </a:p>
                  </a:txBody>
                  <a:tcPr marL="85725" marR="85725" marT="85725" marB="85725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19"/>
                        </a:lnSpc>
                        <a:defRPr/>
                      </a:pPr>
                      <a:endParaRPr lang="en-US" sz="1100"/>
                    </a:p>
                  </a:txBody>
                  <a:tcPr marL="85725" marR="85725" marT="85725" marB="85725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19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000000"/>
                          </a:solidFill>
                          <a:latin typeface="Open Sauce"/>
                        </a:rPr>
                        <a:t>  Game</a:t>
                      </a:r>
                    </a:p>
                    <a:p>
                      <a:pPr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000000"/>
                          </a:solidFill>
                          <a:latin typeface="Open Sauce"/>
                        </a:rPr>
                        <a:t>  creator/developer</a:t>
                      </a:r>
                    </a:p>
                    <a:p>
                      <a:pPr>
                        <a:lnSpc>
                          <a:spcPts val="1119"/>
                        </a:lnSpc>
                      </a:pPr>
                      <a:r>
                        <a:rPr lang="en-US" sz="799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12" id="12"/>
          <p:cNvSpPr txBox="true"/>
          <p:nvPr/>
        </p:nvSpPr>
        <p:spPr>
          <a:xfrm rot="0">
            <a:off x="3690980" y="1232286"/>
            <a:ext cx="10906040" cy="1349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</a:rPr>
              <a:t>DICTORNARY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3086100"/>
            <a:chOff x="0" y="0"/>
            <a:chExt cx="4816593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503597" y="3442596"/>
            <a:ext cx="4473739" cy="636748"/>
            <a:chOff x="0" y="0"/>
            <a:chExt cx="1178269" cy="16770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78269" cy="167703"/>
            </a:xfrm>
            <a:custGeom>
              <a:avLst/>
              <a:gdLst/>
              <a:ahLst/>
              <a:cxnLst/>
              <a:rect r="r" b="b" t="t" l="l"/>
              <a:pathLst>
                <a:path h="167703" w="1178269">
                  <a:moveTo>
                    <a:pt x="0" y="0"/>
                  </a:moveTo>
                  <a:lnTo>
                    <a:pt x="1178269" y="0"/>
                  </a:lnTo>
                  <a:lnTo>
                    <a:pt x="1178269" y="167703"/>
                  </a:lnTo>
                  <a:lnTo>
                    <a:pt x="0" y="16770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1178269" cy="2248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Italics"/>
                </a:rPr>
                <a:t>Posts</a:t>
              </a:r>
            </a:p>
          </p:txBody>
        </p:sp>
      </p:grpSp>
      <p:graphicFrame>
        <p:nvGraphicFramePr>
          <p:cNvPr name="Table 11" id="11"/>
          <p:cNvGraphicFramePr>
            <a:graphicFrameLocks noGrp="true"/>
          </p:cNvGraphicFramePr>
          <p:nvPr/>
        </p:nvGraphicFramePr>
        <p:xfrm>
          <a:off x="6135128" y="3276902"/>
          <a:ext cx="7333473" cy="5960552"/>
        </p:xfrm>
        <a:graphic>
          <a:graphicData uri="http://schemas.openxmlformats.org/drawingml/2006/table">
            <a:tbl>
              <a:tblPr/>
              <a:tblGrid>
                <a:gridCol w="1300099"/>
                <a:gridCol w="1300099"/>
                <a:gridCol w="1453095"/>
                <a:gridCol w="1147104"/>
                <a:gridCol w="2133075"/>
              </a:tblGrid>
              <a:tr h="66228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 Field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 </a:t>
                      </a:r>
                    </a:p>
                  </a:txBody>
                  <a:tcPr marL="85725" marR="85725" marT="85725" marB="85725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 Field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 Type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 </a:t>
                      </a:r>
                    </a:p>
                  </a:txBody>
                  <a:tcPr marL="85725" marR="85725" marT="85725" marB="85725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 Type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 </a:t>
                      </a:r>
                    </a:p>
                  </a:txBody>
                  <a:tcPr marL="85725" marR="85725" marT="85725" marB="85725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 Required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 </a:t>
                      </a:r>
                    </a:p>
                  </a:txBody>
                  <a:tcPr marL="85725" marR="85725" marT="85725" marB="85725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 Description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 </a:t>
                      </a:r>
                    </a:p>
                  </a:txBody>
                  <a:tcPr marL="85725" marR="85725" marT="85725" marB="85725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228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PostID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ObjectId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Primary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Key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Yes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Unique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identifier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228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UserID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ObjectId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Foreign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Key (User)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Yes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References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User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228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GameID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ObjectId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Foreign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Key (IGDB)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Yes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References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IGDB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228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Title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String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</a:txBody>
                  <a:tcPr marL="85725" marR="85725" marT="85725" marB="85725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Yes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Post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Title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228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Content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Text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</a:txBody>
                  <a:tcPr marL="85725" marR="85725" marT="85725" marB="85725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</a:txBody>
                  <a:tcPr marL="85725" marR="85725" marT="85725" marB="85725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Post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content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228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CreationDate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Date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</a:txBody>
                  <a:tcPr marL="85725" marR="85725" marT="85725" marB="85725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Yes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Creation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date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228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UpdateDate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Date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</a:txBody>
                  <a:tcPr marL="85725" marR="85725" marT="85725" marB="85725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</a:txBody>
                  <a:tcPr marL="85725" marR="85725" marT="85725" marB="85725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Last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update date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228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DeleteDate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Date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</a:txBody>
                  <a:tcPr marL="85725" marR="85725" marT="85725" marB="85725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</a:txBody>
                  <a:tcPr marL="85725" marR="85725" marT="85725" marB="85725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2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Deletion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date</a:t>
                      </a:r>
                    </a:p>
                    <a:p>
                      <a:pPr>
                        <a:lnSpc>
                          <a:spcPts val="112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85725" marR="85725" marT="85725" marB="85725" anchor="ctr">
                    <a:lnL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3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12" id="12"/>
          <p:cNvSpPr txBox="true"/>
          <p:nvPr/>
        </p:nvSpPr>
        <p:spPr>
          <a:xfrm rot="0">
            <a:off x="3690980" y="1232286"/>
            <a:ext cx="10906040" cy="1349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</a:rPr>
              <a:t>DICTORNARY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3086100"/>
            <a:chOff x="0" y="0"/>
            <a:chExt cx="4816593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503597" y="3442596"/>
            <a:ext cx="4473739" cy="636748"/>
            <a:chOff x="0" y="0"/>
            <a:chExt cx="1178269" cy="16770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78269" cy="167703"/>
            </a:xfrm>
            <a:custGeom>
              <a:avLst/>
              <a:gdLst/>
              <a:ahLst/>
              <a:cxnLst/>
              <a:rect r="r" b="b" t="t" l="l"/>
              <a:pathLst>
                <a:path h="167703" w="1178269">
                  <a:moveTo>
                    <a:pt x="0" y="0"/>
                  </a:moveTo>
                  <a:lnTo>
                    <a:pt x="1178269" y="0"/>
                  </a:lnTo>
                  <a:lnTo>
                    <a:pt x="1178269" y="167703"/>
                  </a:lnTo>
                  <a:lnTo>
                    <a:pt x="0" y="16770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1178269" cy="2248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Italics"/>
                </a:rPr>
                <a:t>Comment</a:t>
              </a:r>
            </a:p>
          </p:txBody>
        </p:sp>
      </p:grpSp>
      <p:graphicFrame>
        <p:nvGraphicFramePr>
          <p:cNvPr name="Table 11" id="11"/>
          <p:cNvGraphicFramePr>
            <a:graphicFrameLocks noGrp="true"/>
          </p:cNvGraphicFramePr>
          <p:nvPr/>
        </p:nvGraphicFramePr>
        <p:xfrm>
          <a:off x="5600881" y="3269372"/>
          <a:ext cx="9337704" cy="6648450"/>
        </p:xfrm>
        <a:graphic>
          <a:graphicData uri="http://schemas.openxmlformats.org/drawingml/2006/table">
            <a:tbl>
              <a:tblPr/>
              <a:tblGrid>
                <a:gridCol w="1462213"/>
                <a:gridCol w="1462213"/>
                <a:gridCol w="1462213"/>
                <a:gridCol w="1462213"/>
                <a:gridCol w="3488852"/>
              </a:tblGrid>
              <a:tr h="83105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26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 Field</a:t>
                      </a:r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 </a:t>
                      </a:r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26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 Field</a:t>
                      </a:r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 Type</a:t>
                      </a:r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 </a:t>
                      </a:r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26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 Type</a:t>
                      </a:r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 </a:t>
                      </a:r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26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 Required</a:t>
                      </a:r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 </a:t>
                      </a:r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26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 Description</a:t>
                      </a:r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 </a:t>
                      </a:r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105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26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CommentID</a:t>
                      </a:r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26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ObjectId</a:t>
                      </a:r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26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Primary</a:t>
                      </a:r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Key</a:t>
                      </a:r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26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Yes</a:t>
                      </a:r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26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Unique</a:t>
                      </a:r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identifier</a:t>
                      </a:r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105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26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PostID</a:t>
                      </a:r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26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ObjectId</a:t>
                      </a:r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26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Foreign</a:t>
                      </a:r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Key (Posts)</a:t>
                      </a:r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26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Yes</a:t>
                      </a:r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26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References</a:t>
                      </a:r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Posts</a:t>
                      </a:r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105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26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UserID</a:t>
                      </a:r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26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ObjectId</a:t>
                      </a:r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26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Foreign</a:t>
                      </a:r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Key (User)</a:t>
                      </a:r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26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Yes</a:t>
                      </a:r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26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References</a:t>
                      </a:r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User</a:t>
                      </a:r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105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26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Content</a:t>
                      </a:r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26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Text</a:t>
                      </a:r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260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26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Yes</a:t>
                      </a:r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26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Comment</a:t>
                      </a:r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content</a:t>
                      </a:r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105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26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CreationDate</a:t>
                      </a:r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26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Date</a:t>
                      </a:r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260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26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Yes</a:t>
                      </a:r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26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Creation</a:t>
                      </a:r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date</a:t>
                      </a:r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105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26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UpdateDate</a:t>
                      </a:r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26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Date</a:t>
                      </a:r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260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260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26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Last</a:t>
                      </a:r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update date</a:t>
                      </a:r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105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26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DeleteDate</a:t>
                      </a:r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26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Date</a:t>
                      </a:r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260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260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260"/>
                        </a:lnSpc>
                        <a:defRPr/>
                      </a:pPr>
                      <a:endParaRPr lang="en-US" sz="1100"/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Deletion</a:t>
                      </a:r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date</a:t>
                      </a:r>
                    </a:p>
                    <a:p>
                      <a:pPr>
                        <a:lnSpc>
                          <a:spcPts val="1260"/>
                        </a:lnSpc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Open Sauce"/>
                        </a:rPr>
                        <a:t>  </a:t>
                      </a:r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12" id="12"/>
          <p:cNvSpPr txBox="true"/>
          <p:nvPr/>
        </p:nvSpPr>
        <p:spPr>
          <a:xfrm rot="0">
            <a:off x="3690980" y="1232286"/>
            <a:ext cx="10906040" cy="1349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</a:rPr>
              <a:t>DICTORNARY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3086100"/>
            <a:chOff x="0" y="0"/>
            <a:chExt cx="4816593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43296" y="3285100"/>
            <a:ext cx="4543330" cy="3872046"/>
          </a:xfrm>
          <a:custGeom>
            <a:avLst/>
            <a:gdLst/>
            <a:ahLst/>
            <a:cxnLst/>
            <a:rect r="r" b="b" t="t" l="l"/>
            <a:pathLst>
              <a:path h="3872046" w="4543330">
                <a:moveTo>
                  <a:pt x="0" y="0"/>
                </a:moveTo>
                <a:lnTo>
                  <a:pt x="4543330" y="0"/>
                </a:lnTo>
                <a:lnTo>
                  <a:pt x="4543330" y="3872046"/>
                </a:lnTo>
                <a:lnTo>
                  <a:pt x="0" y="387204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690980" y="1232286"/>
            <a:ext cx="10906040" cy="1349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</a:rPr>
              <a:t>GPT PROMPTS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169367" y="-10264537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720102" y="3028224"/>
            <a:ext cx="12057353" cy="3381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73"/>
              </a:lnSpc>
            </a:pPr>
            <a:r>
              <a:rPr lang="en-US" sz="4908" spc="481">
                <a:solidFill>
                  <a:srgbClr val="FFFFFF"/>
                </a:solidFill>
                <a:latin typeface="Oswald Bold"/>
              </a:rPr>
              <a:t>WHAT IS ENTITY RELATIONSHIP DIAGRAM</a:t>
            </a:r>
          </a:p>
          <a:p>
            <a:pPr>
              <a:lnSpc>
                <a:spcPts val="13948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3447294" y="-3843198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720102" y="5095875"/>
            <a:ext cx="10951206" cy="45344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sz="2898" spc="284">
                <a:solidFill>
                  <a:srgbClr val="F5FFF5"/>
                </a:solidFill>
                <a:latin typeface="DM Sans"/>
              </a:rPr>
              <a:t>An ERD (Entity-Relationship Diagram) is a visual representation of the entities (such as people, objects, concepts, or events) within a system or a database and the relationships between those entities. It's an essential tool used in database design to model the structure of a database. The following slides depict our ERD for Gametrack and demonstrate how Gametrack members model the structure of the GameTrack Database.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169367" y="-10264537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831919" y="4293677"/>
            <a:ext cx="4978589" cy="1123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257"/>
              </a:lnSpc>
            </a:pPr>
            <a:r>
              <a:rPr lang="en-US" sz="6708" spc="657">
                <a:solidFill>
                  <a:srgbClr val="FFFFFF"/>
                </a:solidFill>
                <a:latin typeface="Oswald Bold"/>
              </a:rPr>
              <a:t>THANK YOU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3447294" y="-3843198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142191" y="7210022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779578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299336" y="2979773"/>
            <a:ext cx="13708378" cy="6568598"/>
          </a:xfrm>
          <a:custGeom>
            <a:avLst/>
            <a:gdLst/>
            <a:ahLst/>
            <a:cxnLst/>
            <a:rect r="r" b="b" t="t" l="l"/>
            <a:pathLst>
              <a:path h="6568598" w="13708378">
                <a:moveTo>
                  <a:pt x="0" y="0"/>
                </a:moveTo>
                <a:lnTo>
                  <a:pt x="13708378" y="0"/>
                </a:lnTo>
                <a:lnTo>
                  <a:pt x="13708378" y="6568598"/>
                </a:lnTo>
                <a:lnTo>
                  <a:pt x="0" y="656859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142191" y="1121615"/>
            <a:ext cx="7416941" cy="18581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427"/>
              </a:lnSpc>
            </a:pPr>
            <a:r>
              <a:rPr lang="en-US" sz="5382" spc="527">
                <a:solidFill>
                  <a:srgbClr val="231F20"/>
                </a:solidFill>
                <a:latin typeface="Oswald Bold"/>
              </a:rPr>
              <a:t>ENTITY RELATIONSHIP DIAGRAM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3086100"/>
            <a:chOff x="0" y="0"/>
            <a:chExt cx="4816593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344707" y="3805406"/>
            <a:ext cx="4473739" cy="636748"/>
            <a:chOff x="0" y="0"/>
            <a:chExt cx="1178269" cy="16770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78269" cy="167703"/>
            </a:xfrm>
            <a:custGeom>
              <a:avLst/>
              <a:gdLst/>
              <a:ahLst/>
              <a:cxnLst/>
              <a:rect r="r" b="b" t="t" l="l"/>
              <a:pathLst>
                <a:path h="167703" w="1178269">
                  <a:moveTo>
                    <a:pt x="0" y="0"/>
                  </a:moveTo>
                  <a:lnTo>
                    <a:pt x="1178269" y="0"/>
                  </a:lnTo>
                  <a:lnTo>
                    <a:pt x="1178269" y="167703"/>
                  </a:lnTo>
                  <a:lnTo>
                    <a:pt x="0" y="16770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1178269" cy="2248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Italics"/>
                </a:rPr>
                <a:t>User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3690980" y="1232286"/>
            <a:ext cx="10906040" cy="1349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</a:rPr>
              <a:t>RELATIONSHIPS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7090569" y="3548532"/>
            <a:ext cx="9034431" cy="6375660"/>
            <a:chOff x="0" y="0"/>
            <a:chExt cx="1744696" cy="123124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744696" cy="1231244"/>
            </a:xfrm>
            <a:custGeom>
              <a:avLst/>
              <a:gdLst/>
              <a:ahLst/>
              <a:cxnLst/>
              <a:rect r="r" b="b" t="t" l="l"/>
              <a:pathLst>
                <a:path h="1231244" w="1744696">
                  <a:moveTo>
                    <a:pt x="0" y="0"/>
                  </a:moveTo>
                  <a:lnTo>
                    <a:pt x="1744696" y="0"/>
                  </a:lnTo>
                  <a:lnTo>
                    <a:pt x="1744696" y="1231244"/>
                  </a:lnTo>
                  <a:lnTo>
                    <a:pt x="0" y="123124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19050"/>
              <a:ext cx="1744696" cy="12502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7090569" y="3647291"/>
            <a:ext cx="8900334" cy="61650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27769" indent="-213884" lvl="1">
              <a:lnSpc>
                <a:spcPts val="2734"/>
              </a:lnSpc>
              <a:buFont typeface="Arial"/>
              <a:buChar char="•"/>
            </a:pPr>
            <a:r>
              <a:rPr lang="en-US" sz="1981" spc="194">
                <a:solidFill>
                  <a:srgbClr val="231F20"/>
                </a:solidFill>
                <a:latin typeface="DM Sans Bold"/>
              </a:rPr>
              <a:t>One-to-Many relationship with UserHistory: One user can have multiple interactions (posts and comments).</a:t>
            </a:r>
          </a:p>
          <a:p>
            <a:pPr marL="427769" indent="-213884" lvl="1">
              <a:lnSpc>
                <a:spcPts val="2734"/>
              </a:lnSpc>
              <a:buFont typeface="Arial"/>
              <a:buChar char="•"/>
            </a:pPr>
            <a:r>
              <a:rPr lang="en-US" sz="1981" spc="194">
                <a:solidFill>
                  <a:srgbClr val="231F20"/>
                </a:solidFill>
                <a:latin typeface="DM Sans Bold"/>
              </a:rPr>
              <a:t>One-to-Many relationship with UserPairing: One user can have multiple pairings with other users.</a:t>
            </a:r>
          </a:p>
          <a:p>
            <a:pPr marL="427769" indent="-213884" lvl="1">
              <a:lnSpc>
                <a:spcPts val="2734"/>
              </a:lnSpc>
              <a:buFont typeface="Arial"/>
              <a:buChar char="•"/>
            </a:pPr>
            <a:r>
              <a:rPr lang="en-US" sz="1981" spc="194">
                <a:solidFill>
                  <a:srgbClr val="231F20"/>
                </a:solidFill>
                <a:latin typeface="DM Sans Bold"/>
              </a:rPr>
              <a:t>One-to-Many relationship with Interaction: One user can have multiple interactions (posts and comments).</a:t>
            </a:r>
          </a:p>
          <a:p>
            <a:pPr marL="427769" indent="-213884" lvl="1">
              <a:lnSpc>
                <a:spcPts val="2734"/>
              </a:lnSpc>
              <a:buFont typeface="Arial"/>
              <a:buChar char="•"/>
            </a:pPr>
            <a:r>
              <a:rPr lang="en-US" sz="1981" spc="194">
                <a:solidFill>
                  <a:srgbClr val="231F20"/>
                </a:solidFill>
                <a:latin typeface="DM Sans Bold"/>
              </a:rPr>
              <a:t>Many-to-One relationship with DirectMessage: Many messages can be sent by one user.</a:t>
            </a:r>
          </a:p>
          <a:p>
            <a:pPr marL="427769" indent="-213884" lvl="1">
              <a:lnSpc>
                <a:spcPts val="2734"/>
              </a:lnSpc>
              <a:buFont typeface="Arial"/>
              <a:buChar char="•"/>
            </a:pPr>
            <a:r>
              <a:rPr lang="en-US" sz="1981" spc="194">
                <a:solidFill>
                  <a:srgbClr val="231F20"/>
                </a:solidFill>
                <a:latin typeface="DM Sans Bold"/>
              </a:rPr>
              <a:t>One-to-Many relationship with Friendship: One user can have multiple friendships.</a:t>
            </a:r>
          </a:p>
          <a:p>
            <a:pPr marL="427769" indent="-213884" lvl="1">
              <a:lnSpc>
                <a:spcPts val="2734"/>
              </a:lnSpc>
              <a:buFont typeface="Arial"/>
              <a:buChar char="•"/>
            </a:pPr>
            <a:r>
              <a:rPr lang="en-US" sz="1981" spc="194">
                <a:solidFill>
                  <a:srgbClr val="231F20"/>
                </a:solidFill>
                <a:latin typeface="DM Sans Bold"/>
              </a:rPr>
              <a:t>One-to-Many relationship with Feedback: One user can provide multiple feedback entries.</a:t>
            </a:r>
          </a:p>
          <a:p>
            <a:pPr marL="427769" indent="-213884" lvl="1">
              <a:lnSpc>
                <a:spcPts val="2734"/>
              </a:lnSpc>
              <a:buFont typeface="Arial"/>
              <a:buChar char="•"/>
            </a:pPr>
            <a:r>
              <a:rPr lang="en-US" sz="1981" spc="194">
                <a:solidFill>
                  <a:srgbClr val="231F20"/>
                </a:solidFill>
                <a:latin typeface="DM Sans Bold"/>
              </a:rPr>
              <a:t>One-to-Many relationship with GamePlay: One user can play multiple games.</a:t>
            </a:r>
          </a:p>
          <a:p>
            <a:pPr marL="427769" indent="-213884" lvl="1">
              <a:lnSpc>
                <a:spcPts val="2734"/>
              </a:lnSpc>
              <a:buFont typeface="Arial"/>
              <a:buChar char="•"/>
            </a:pPr>
            <a:r>
              <a:rPr lang="en-US" sz="1981" spc="194">
                <a:solidFill>
                  <a:srgbClr val="231F20"/>
                </a:solidFill>
                <a:latin typeface="DM Sans Bold"/>
              </a:rPr>
              <a:t>One-to-Many relationship with Flag: One user can flag multiple posts/comments.</a:t>
            </a:r>
          </a:p>
          <a:p>
            <a:pPr marL="427769" indent="-213884" lvl="1">
              <a:lnSpc>
                <a:spcPts val="2734"/>
              </a:lnSpc>
              <a:buFont typeface="Arial"/>
              <a:buChar char="•"/>
            </a:pPr>
            <a:r>
              <a:rPr lang="en-US" sz="1981" spc="194">
                <a:solidFill>
                  <a:srgbClr val="231F20"/>
                </a:solidFill>
                <a:latin typeface="DM Sans Bold"/>
              </a:rPr>
              <a:t>One-to-Many relationship with SystemActivityLog: One user can have multiple activity logs.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3086100"/>
            <a:chOff x="0" y="0"/>
            <a:chExt cx="4816593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344707" y="3805406"/>
            <a:ext cx="4473739" cy="636748"/>
            <a:chOff x="0" y="0"/>
            <a:chExt cx="1178269" cy="16770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78269" cy="167703"/>
            </a:xfrm>
            <a:custGeom>
              <a:avLst/>
              <a:gdLst/>
              <a:ahLst/>
              <a:cxnLst/>
              <a:rect r="r" b="b" t="t" l="l"/>
              <a:pathLst>
                <a:path h="167703" w="1178269">
                  <a:moveTo>
                    <a:pt x="0" y="0"/>
                  </a:moveTo>
                  <a:lnTo>
                    <a:pt x="1178269" y="0"/>
                  </a:lnTo>
                  <a:lnTo>
                    <a:pt x="1178269" y="167703"/>
                  </a:lnTo>
                  <a:lnTo>
                    <a:pt x="0" y="16770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1178269" cy="2248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Italics"/>
                </a:rPr>
                <a:t>GAME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3690980" y="1232286"/>
            <a:ext cx="10906040" cy="1349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</a:rPr>
              <a:t>RELATIONSHIPS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7090569" y="3548532"/>
            <a:ext cx="9034431" cy="2566172"/>
            <a:chOff x="0" y="0"/>
            <a:chExt cx="1744696" cy="49557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744696" cy="495570"/>
            </a:xfrm>
            <a:custGeom>
              <a:avLst/>
              <a:gdLst/>
              <a:ahLst/>
              <a:cxnLst/>
              <a:rect r="r" b="b" t="t" l="l"/>
              <a:pathLst>
                <a:path h="495570" w="1744696">
                  <a:moveTo>
                    <a:pt x="0" y="0"/>
                  </a:moveTo>
                  <a:lnTo>
                    <a:pt x="1744696" y="0"/>
                  </a:lnTo>
                  <a:lnTo>
                    <a:pt x="1744696" y="495570"/>
                  </a:lnTo>
                  <a:lnTo>
                    <a:pt x="0" y="49557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19050"/>
              <a:ext cx="1744696" cy="5146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7090569" y="3656816"/>
            <a:ext cx="8900334" cy="2276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363000" indent="-181500" lvl="1">
              <a:lnSpc>
                <a:spcPts val="2320"/>
              </a:lnSpc>
              <a:buFont typeface="Arial"/>
              <a:buChar char="•"/>
            </a:pPr>
            <a:r>
              <a:rPr lang="en-US" sz="1681" spc="164">
                <a:solidFill>
                  <a:srgbClr val="231F20"/>
                </a:solidFill>
                <a:latin typeface="DM Sans Bold"/>
              </a:rPr>
              <a:t>One-to-Many relationship with UserPairing: One game can be paired with multiple users.</a:t>
            </a:r>
          </a:p>
          <a:p>
            <a:pPr marL="363000" indent="-181500" lvl="1">
              <a:lnSpc>
                <a:spcPts val="2320"/>
              </a:lnSpc>
              <a:buFont typeface="Arial"/>
              <a:buChar char="•"/>
            </a:pPr>
            <a:r>
              <a:rPr lang="en-US" sz="1681" spc="164">
                <a:solidFill>
                  <a:srgbClr val="231F20"/>
                </a:solidFill>
                <a:latin typeface="DM Sans Bold"/>
              </a:rPr>
              <a:t>One-to-Many relationship with GamePlay: One game can have multiple gameplay entries.</a:t>
            </a:r>
          </a:p>
          <a:p>
            <a:pPr marL="363000" indent="-181500" lvl="1">
              <a:lnSpc>
                <a:spcPts val="2320"/>
              </a:lnSpc>
              <a:buFont typeface="Arial"/>
              <a:buChar char="•"/>
            </a:pPr>
            <a:r>
              <a:rPr lang="en-US" sz="1681" spc="164">
                <a:solidFill>
                  <a:srgbClr val="231F20"/>
                </a:solidFill>
                <a:latin typeface="DM Sans Bold"/>
              </a:rPr>
              <a:t>One-to-Many relationship with Posts: One game can have multiple posts related to it.</a:t>
            </a:r>
          </a:p>
          <a:p>
            <a:pPr marL="363000" indent="-181500" lvl="1">
              <a:lnSpc>
                <a:spcPts val="2320"/>
              </a:lnSpc>
              <a:buFont typeface="Arial"/>
              <a:buChar char="•"/>
            </a:pPr>
            <a:r>
              <a:rPr lang="en-US" sz="1681" spc="164">
                <a:solidFill>
                  <a:srgbClr val="231F20"/>
                </a:solidFill>
                <a:latin typeface="DM Sans Bold"/>
              </a:rPr>
              <a:t>One-to-Many relationship with IGDB: One game can have multiple entries in the IGDB.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344707" y="6497464"/>
            <a:ext cx="4473739" cy="636748"/>
            <a:chOff x="0" y="0"/>
            <a:chExt cx="1178269" cy="167703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178269" cy="167703"/>
            </a:xfrm>
            <a:custGeom>
              <a:avLst/>
              <a:gdLst/>
              <a:ahLst/>
              <a:cxnLst/>
              <a:rect r="r" b="b" t="t" l="l"/>
              <a:pathLst>
                <a:path h="167703" w="1178269">
                  <a:moveTo>
                    <a:pt x="0" y="0"/>
                  </a:moveTo>
                  <a:lnTo>
                    <a:pt x="1178269" y="0"/>
                  </a:lnTo>
                  <a:lnTo>
                    <a:pt x="1178269" y="167703"/>
                  </a:lnTo>
                  <a:lnTo>
                    <a:pt x="0" y="16770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57150"/>
              <a:ext cx="1178269" cy="2248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Italics"/>
                </a:rPr>
                <a:t>UserHistory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7090569" y="6497464"/>
            <a:ext cx="9034431" cy="879113"/>
            <a:chOff x="0" y="0"/>
            <a:chExt cx="1744696" cy="169771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744696" cy="169771"/>
            </a:xfrm>
            <a:custGeom>
              <a:avLst/>
              <a:gdLst/>
              <a:ahLst/>
              <a:cxnLst/>
              <a:rect r="r" b="b" t="t" l="l"/>
              <a:pathLst>
                <a:path h="169771" w="1744696">
                  <a:moveTo>
                    <a:pt x="0" y="0"/>
                  </a:moveTo>
                  <a:lnTo>
                    <a:pt x="1744696" y="0"/>
                  </a:lnTo>
                  <a:lnTo>
                    <a:pt x="1744696" y="169771"/>
                  </a:lnTo>
                  <a:lnTo>
                    <a:pt x="0" y="16977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19050"/>
              <a:ext cx="1744696" cy="1888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7090569" y="6605749"/>
            <a:ext cx="8900334" cy="561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363000" indent="-181500" lvl="1">
              <a:lnSpc>
                <a:spcPts val="2320"/>
              </a:lnSpc>
              <a:buFont typeface="Arial"/>
              <a:buChar char="•"/>
            </a:pPr>
            <a:r>
              <a:rPr lang="en-US" sz="1681" spc="164">
                <a:solidFill>
                  <a:srgbClr val="231F20"/>
                </a:solidFill>
                <a:latin typeface="DM Sans Bold"/>
              </a:rPr>
              <a:t>Many-to-One relationship with User: Many interactions belong to one user.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344707" y="8028536"/>
            <a:ext cx="4473739" cy="636748"/>
            <a:chOff x="0" y="0"/>
            <a:chExt cx="1178269" cy="167703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178269" cy="167703"/>
            </a:xfrm>
            <a:custGeom>
              <a:avLst/>
              <a:gdLst/>
              <a:ahLst/>
              <a:cxnLst/>
              <a:rect r="r" b="b" t="t" l="l"/>
              <a:pathLst>
                <a:path h="167703" w="1178269">
                  <a:moveTo>
                    <a:pt x="0" y="0"/>
                  </a:moveTo>
                  <a:lnTo>
                    <a:pt x="1178269" y="0"/>
                  </a:lnTo>
                  <a:lnTo>
                    <a:pt x="1178269" y="167703"/>
                  </a:lnTo>
                  <a:lnTo>
                    <a:pt x="0" y="16770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57150"/>
              <a:ext cx="1178269" cy="2248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Italics"/>
                </a:rPr>
                <a:t>DirectMessage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7090569" y="7938552"/>
            <a:ext cx="9034431" cy="879113"/>
            <a:chOff x="0" y="0"/>
            <a:chExt cx="1744696" cy="169771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744696" cy="169771"/>
            </a:xfrm>
            <a:custGeom>
              <a:avLst/>
              <a:gdLst/>
              <a:ahLst/>
              <a:cxnLst/>
              <a:rect r="r" b="b" t="t" l="l"/>
              <a:pathLst>
                <a:path h="169771" w="1744696">
                  <a:moveTo>
                    <a:pt x="0" y="0"/>
                  </a:moveTo>
                  <a:lnTo>
                    <a:pt x="1744696" y="0"/>
                  </a:lnTo>
                  <a:lnTo>
                    <a:pt x="1744696" y="169771"/>
                  </a:lnTo>
                  <a:lnTo>
                    <a:pt x="0" y="16977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19050"/>
              <a:ext cx="1744696" cy="1888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7090569" y="8046837"/>
            <a:ext cx="8900334" cy="561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363000" indent="-181500" lvl="1">
              <a:lnSpc>
                <a:spcPts val="2320"/>
              </a:lnSpc>
              <a:buFont typeface="Arial"/>
              <a:buChar char="•"/>
            </a:pPr>
            <a:r>
              <a:rPr lang="en-US" sz="1681" spc="164">
                <a:solidFill>
                  <a:srgbClr val="231F20"/>
                </a:solidFill>
                <a:latin typeface="DM Sans Bold"/>
              </a:rPr>
              <a:t>Many-to-One relationship with User: Many messages belong to one sender and one receiver.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3086100"/>
            <a:chOff x="0" y="0"/>
            <a:chExt cx="4816593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344707" y="3805406"/>
            <a:ext cx="4473739" cy="636748"/>
            <a:chOff x="0" y="0"/>
            <a:chExt cx="1178269" cy="16770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78269" cy="167703"/>
            </a:xfrm>
            <a:custGeom>
              <a:avLst/>
              <a:gdLst/>
              <a:ahLst/>
              <a:cxnLst/>
              <a:rect r="r" b="b" t="t" l="l"/>
              <a:pathLst>
                <a:path h="167703" w="1178269">
                  <a:moveTo>
                    <a:pt x="0" y="0"/>
                  </a:moveTo>
                  <a:lnTo>
                    <a:pt x="1178269" y="0"/>
                  </a:lnTo>
                  <a:lnTo>
                    <a:pt x="1178269" y="167703"/>
                  </a:lnTo>
                  <a:lnTo>
                    <a:pt x="0" y="16770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1178269" cy="2248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Italics"/>
                </a:rPr>
                <a:t>INTERACTION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3690980" y="1232286"/>
            <a:ext cx="10906040" cy="1349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</a:rPr>
              <a:t>RELATIONSHIPS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6889422" y="3616326"/>
            <a:ext cx="9034431" cy="1387045"/>
            <a:chOff x="0" y="0"/>
            <a:chExt cx="1744696" cy="26786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744696" cy="267861"/>
            </a:xfrm>
            <a:custGeom>
              <a:avLst/>
              <a:gdLst/>
              <a:ahLst/>
              <a:cxnLst/>
              <a:rect r="r" b="b" t="t" l="l"/>
              <a:pathLst>
                <a:path h="267861" w="1744696">
                  <a:moveTo>
                    <a:pt x="0" y="0"/>
                  </a:moveTo>
                  <a:lnTo>
                    <a:pt x="1744696" y="0"/>
                  </a:lnTo>
                  <a:lnTo>
                    <a:pt x="1744696" y="267861"/>
                  </a:lnTo>
                  <a:lnTo>
                    <a:pt x="0" y="26786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19050"/>
              <a:ext cx="1744696" cy="2869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6889422" y="3724610"/>
            <a:ext cx="8900334" cy="1418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363000" indent="-181500" lvl="1">
              <a:lnSpc>
                <a:spcPts val="2320"/>
              </a:lnSpc>
              <a:buFont typeface="Arial"/>
              <a:buChar char="•"/>
            </a:pPr>
            <a:r>
              <a:rPr lang="en-US" sz="1681" spc="164">
                <a:solidFill>
                  <a:srgbClr val="231F20"/>
                </a:solidFill>
                <a:latin typeface="DM Sans Bold"/>
              </a:rPr>
              <a:t>Many-to-One relationship with User: Many interactions belong to one user.</a:t>
            </a:r>
          </a:p>
          <a:p>
            <a:pPr marL="363000" indent="-181500" lvl="1">
              <a:lnSpc>
                <a:spcPts val="2320"/>
              </a:lnSpc>
              <a:buFont typeface="Arial"/>
              <a:buChar char="•"/>
            </a:pPr>
            <a:r>
              <a:rPr lang="en-US" sz="1681" spc="164">
                <a:solidFill>
                  <a:srgbClr val="231F20"/>
                </a:solidFill>
                <a:latin typeface="DM Sans Bold"/>
              </a:rPr>
              <a:t>Many-to-One relationship with IGDB: Many interactions are related to one game.</a:t>
            </a:r>
          </a:p>
          <a:p>
            <a:pPr>
              <a:lnSpc>
                <a:spcPts val="2320"/>
              </a:lnSpc>
            </a:pPr>
          </a:p>
        </p:txBody>
      </p:sp>
      <p:grpSp>
        <p:nvGrpSpPr>
          <p:cNvPr name="Group 16" id="16"/>
          <p:cNvGrpSpPr/>
          <p:nvPr/>
        </p:nvGrpSpPr>
        <p:grpSpPr>
          <a:xfrm rot="0">
            <a:off x="1344707" y="5417192"/>
            <a:ext cx="4473739" cy="636748"/>
            <a:chOff x="0" y="0"/>
            <a:chExt cx="1178269" cy="167703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178269" cy="167703"/>
            </a:xfrm>
            <a:custGeom>
              <a:avLst/>
              <a:gdLst/>
              <a:ahLst/>
              <a:cxnLst/>
              <a:rect r="r" b="b" t="t" l="l"/>
              <a:pathLst>
                <a:path h="167703" w="1178269">
                  <a:moveTo>
                    <a:pt x="0" y="0"/>
                  </a:moveTo>
                  <a:lnTo>
                    <a:pt x="1178269" y="0"/>
                  </a:lnTo>
                  <a:lnTo>
                    <a:pt x="1178269" y="167703"/>
                  </a:lnTo>
                  <a:lnTo>
                    <a:pt x="0" y="16770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57150"/>
              <a:ext cx="1178269" cy="2248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 u="sng">
                  <a:solidFill>
                    <a:srgbClr val="FFFFFF"/>
                  </a:solidFill>
                  <a:latin typeface="DM Sans Italics"/>
                </a:rPr>
                <a:t>UserPairing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6755325" y="5417192"/>
            <a:ext cx="9034431" cy="879113"/>
            <a:chOff x="0" y="0"/>
            <a:chExt cx="1744696" cy="169771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744696" cy="169771"/>
            </a:xfrm>
            <a:custGeom>
              <a:avLst/>
              <a:gdLst/>
              <a:ahLst/>
              <a:cxnLst/>
              <a:rect r="r" b="b" t="t" l="l"/>
              <a:pathLst>
                <a:path h="169771" w="1744696">
                  <a:moveTo>
                    <a:pt x="0" y="0"/>
                  </a:moveTo>
                  <a:lnTo>
                    <a:pt x="1744696" y="0"/>
                  </a:lnTo>
                  <a:lnTo>
                    <a:pt x="1744696" y="169771"/>
                  </a:lnTo>
                  <a:lnTo>
                    <a:pt x="0" y="16977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19050"/>
              <a:ext cx="1744696" cy="1888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6755325" y="5525477"/>
            <a:ext cx="8900334" cy="561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363000" indent="-181500" lvl="1">
              <a:lnSpc>
                <a:spcPts val="2320"/>
              </a:lnSpc>
              <a:buFont typeface="Arial"/>
              <a:buChar char="•"/>
            </a:pPr>
            <a:r>
              <a:rPr lang="en-US" sz="1681" spc="164">
                <a:solidFill>
                  <a:srgbClr val="231F20"/>
                </a:solidFill>
                <a:latin typeface="DM Sans Bold"/>
              </a:rPr>
              <a:t>Many-to-One relationship with User: Many pairings belong to one user.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344707" y="7025490"/>
            <a:ext cx="4473739" cy="636748"/>
            <a:chOff x="0" y="0"/>
            <a:chExt cx="1178269" cy="167703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178269" cy="167703"/>
            </a:xfrm>
            <a:custGeom>
              <a:avLst/>
              <a:gdLst/>
              <a:ahLst/>
              <a:cxnLst/>
              <a:rect r="r" b="b" t="t" l="l"/>
              <a:pathLst>
                <a:path h="167703" w="1178269">
                  <a:moveTo>
                    <a:pt x="0" y="0"/>
                  </a:moveTo>
                  <a:lnTo>
                    <a:pt x="1178269" y="0"/>
                  </a:lnTo>
                  <a:lnTo>
                    <a:pt x="1178269" y="167703"/>
                  </a:lnTo>
                  <a:lnTo>
                    <a:pt x="0" y="16770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57150"/>
              <a:ext cx="1178269" cy="2248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Italics"/>
                </a:rPr>
                <a:t>UserSearch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6889422" y="6896380"/>
            <a:ext cx="9034431" cy="879113"/>
            <a:chOff x="0" y="0"/>
            <a:chExt cx="1744696" cy="169771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744696" cy="169771"/>
            </a:xfrm>
            <a:custGeom>
              <a:avLst/>
              <a:gdLst/>
              <a:ahLst/>
              <a:cxnLst/>
              <a:rect r="r" b="b" t="t" l="l"/>
              <a:pathLst>
                <a:path h="169771" w="1744696">
                  <a:moveTo>
                    <a:pt x="0" y="0"/>
                  </a:moveTo>
                  <a:lnTo>
                    <a:pt x="1744696" y="0"/>
                  </a:lnTo>
                  <a:lnTo>
                    <a:pt x="1744696" y="169771"/>
                  </a:lnTo>
                  <a:lnTo>
                    <a:pt x="0" y="16977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19050"/>
              <a:ext cx="1744696" cy="1888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6889422" y="7004664"/>
            <a:ext cx="8900334" cy="561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363000" indent="-181500" lvl="1">
              <a:lnSpc>
                <a:spcPts val="2320"/>
              </a:lnSpc>
              <a:buFont typeface="Arial"/>
              <a:buChar char="•"/>
            </a:pPr>
            <a:r>
              <a:rPr lang="en-US" sz="1681" spc="164">
                <a:solidFill>
                  <a:srgbClr val="231F20"/>
                </a:solidFill>
                <a:latin typeface="DM Sans Bold"/>
              </a:rPr>
              <a:t>Many-to-One relationship with User: Many search results belong to one user.</a:t>
            </a:r>
          </a:p>
        </p:txBody>
      </p:sp>
      <p:grpSp>
        <p:nvGrpSpPr>
          <p:cNvPr name="Group 30" id="30"/>
          <p:cNvGrpSpPr/>
          <p:nvPr/>
        </p:nvGrpSpPr>
        <p:grpSpPr>
          <a:xfrm rot="0">
            <a:off x="1344707" y="8386138"/>
            <a:ext cx="4473739" cy="636748"/>
            <a:chOff x="0" y="0"/>
            <a:chExt cx="1178269" cy="167703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178269" cy="167703"/>
            </a:xfrm>
            <a:custGeom>
              <a:avLst/>
              <a:gdLst/>
              <a:ahLst/>
              <a:cxnLst/>
              <a:rect r="r" b="b" t="t" l="l"/>
              <a:pathLst>
                <a:path h="167703" w="1178269">
                  <a:moveTo>
                    <a:pt x="0" y="0"/>
                  </a:moveTo>
                  <a:lnTo>
                    <a:pt x="1178269" y="0"/>
                  </a:lnTo>
                  <a:lnTo>
                    <a:pt x="1178269" y="167703"/>
                  </a:lnTo>
                  <a:lnTo>
                    <a:pt x="0" y="16770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57150"/>
              <a:ext cx="1178269" cy="2248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Italics"/>
                </a:rPr>
                <a:t>Friendship</a:t>
              </a: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6889422" y="8143773"/>
            <a:ext cx="9034431" cy="879113"/>
            <a:chOff x="0" y="0"/>
            <a:chExt cx="1744696" cy="169771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744696" cy="169771"/>
            </a:xfrm>
            <a:custGeom>
              <a:avLst/>
              <a:gdLst/>
              <a:ahLst/>
              <a:cxnLst/>
              <a:rect r="r" b="b" t="t" l="l"/>
              <a:pathLst>
                <a:path h="169771" w="1744696">
                  <a:moveTo>
                    <a:pt x="0" y="0"/>
                  </a:moveTo>
                  <a:lnTo>
                    <a:pt x="1744696" y="0"/>
                  </a:lnTo>
                  <a:lnTo>
                    <a:pt x="1744696" y="169771"/>
                  </a:lnTo>
                  <a:lnTo>
                    <a:pt x="0" y="16977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5" id="35"/>
            <p:cNvSpPr txBox="true"/>
            <p:nvPr/>
          </p:nvSpPr>
          <p:spPr>
            <a:xfrm>
              <a:off x="0" y="-19050"/>
              <a:ext cx="1744696" cy="1888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36" id="36"/>
          <p:cNvSpPr txBox="true"/>
          <p:nvPr/>
        </p:nvSpPr>
        <p:spPr>
          <a:xfrm rot="0">
            <a:off x="6889422" y="8252057"/>
            <a:ext cx="8900334" cy="561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363000" indent="-181500" lvl="1">
              <a:lnSpc>
                <a:spcPts val="2320"/>
              </a:lnSpc>
              <a:buFont typeface="Arial"/>
              <a:buChar char="•"/>
            </a:pPr>
            <a:r>
              <a:rPr lang="en-US" sz="1681" spc="164">
                <a:solidFill>
                  <a:srgbClr val="231F20"/>
                </a:solidFill>
                <a:latin typeface="DM Sans Bold"/>
              </a:rPr>
              <a:t>Many-to-Many relationship with User: Many users can be friends with many other users.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3086100"/>
            <a:chOff x="0" y="0"/>
            <a:chExt cx="4816593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344707" y="3805406"/>
            <a:ext cx="4473739" cy="636748"/>
            <a:chOff x="0" y="0"/>
            <a:chExt cx="1178269" cy="16770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78269" cy="167703"/>
            </a:xfrm>
            <a:custGeom>
              <a:avLst/>
              <a:gdLst/>
              <a:ahLst/>
              <a:cxnLst/>
              <a:rect r="r" b="b" t="t" l="l"/>
              <a:pathLst>
                <a:path h="167703" w="1178269">
                  <a:moveTo>
                    <a:pt x="0" y="0"/>
                  </a:moveTo>
                  <a:lnTo>
                    <a:pt x="1178269" y="0"/>
                  </a:lnTo>
                  <a:lnTo>
                    <a:pt x="1178269" y="167703"/>
                  </a:lnTo>
                  <a:lnTo>
                    <a:pt x="0" y="16770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1178269" cy="2248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Italics"/>
                </a:rPr>
                <a:t>Feedback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3690980" y="1232286"/>
            <a:ext cx="10906040" cy="1349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</a:rPr>
              <a:t>RELATIONSHIPS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6889422" y="3616326"/>
            <a:ext cx="9034431" cy="857891"/>
            <a:chOff x="0" y="0"/>
            <a:chExt cx="1744696" cy="16567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744696" cy="165673"/>
            </a:xfrm>
            <a:custGeom>
              <a:avLst/>
              <a:gdLst/>
              <a:ahLst/>
              <a:cxnLst/>
              <a:rect r="r" b="b" t="t" l="l"/>
              <a:pathLst>
                <a:path h="165673" w="1744696">
                  <a:moveTo>
                    <a:pt x="0" y="0"/>
                  </a:moveTo>
                  <a:lnTo>
                    <a:pt x="1744696" y="0"/>
                  </a:lnTo>
                  <a:lnTo>
                    <a:pt x="1744696" y="165673"/>
                  </a:lnTo>
                  <a:lnTo>
                    <a:pt x="0" y="16567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19050"/>
              <a:ext cx="1744696" cy="1847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6889422" y="3724610"/>
            <a:ext cx="8900334" cy="847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363000" indent="-181500" lvl="1">
              <a:lnSpc>
                <a:spcPts val="2320"/>
              </a:lnSpc>
              <a:buFont typeface="Arial"/>
              <a:buChar char="•"/>
            </a:pPr>
            <a:r>
              <a:rPr lang="en-US" sz="1681" spc="164">
                <a:solidFill>
                  <a:srgbClr val="231F20"/>
                </a:solidFill>
                <a:latin typeface="DM Sans Bold"/>
              </a:rPr>
              <a:t>Many-to-One relationship with User: Many feedback entries belong to one user.</a:t>
            </a:r>
          </a:p>
          <a:p>
            <a:pPr>
              <a:lnSpc>
                <a:spcPts val="2320"/>
              </a:lnSpc>
            </a:pPr>
          </a:p>
        </p:txBody>
      </p:sp>
      <p:grpSp>
        <p:nvGrpSpPr>
          <p:cNvPr name="Group 16" id="16"/>
          <p:cNvGrpSpPr/>
          <p:nvPr/>
        </p:nvGrpSpPr>
        <p:grpSpPr>
          <a:xfrm rot="0">
            <a:off x="6889422" y="4938102"/>
            <a:ext cx="9034431" cy="1377253"/>
            <a:chOff x="0" y="0"/>
            <a:chExt cx="1744696" cy="26597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744696" cy="265970"/>
            </a:xfrm>
            <a:custGeom>
              <a:avLst/>
              <a:gdLst/>
              <a:ahLst/>
              <a:cxnLst/>
              <a:rect r="r" b="b" t="t" l="l"/>
              <a:pathLst>
                <a:path h="265970" w="1744696">
                  <a:moveTo>
                    <a:pt x="0" y="0"/>
                  </a:moveTo>
                  <a:lnTo>
                    <a:pt x="1744696" y="0"/>
                  </a:lnTo>
                  <a:lnTo>
                    <a:pt x="1744696" y="265970"/>
                  </a:lnTo>
                  <a:lnTo>
                    <a:pt x="0" y="26597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19050"/>
              <a:ext cx="1744696" cy="2850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6889422" y="4972665"/>
            <a:ext cx="8900334" cy="1418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363000" indent="-181500" lvl="1">
              <a:lnSpc>
                <a:spcPts val="2320"/>
              </a:lnSpc>
              <a:buFont typeface="Arial"/>
              <a:buChar char="•"/>
            </a:pPr>
            <a:r>
              <a:rPr lang="en-US" sz="1681" spc="164">
                <a:solidFill>
                  <a:srgbClr val="231F20"/>
                </a:solidFill>
                <a:latin typeface="DM Sans Bold"/>
              </a:rPr>
              <a:t>Many-to-One relationship with User: Many gameplay entries belong to one user.</a:t>
            </a:r>
          </a:p>
          <a:p>
            <a:pPr marL="363000" indent="-181500" lvl="1">
              <a:lnSpc>
                <a:spcPts val="2320"/>
              </a:lnSpc>
              <a:buFont typeface="Arial"/>
              <a:buChar char="•"/>
            </a:pPr>
            <a:r>
              <a:rPr lang="en-US" sz="1681" spc="164">
                <a:solidFill>
                  <a:srgbClr val="231F20"/>
                </a:solidFill>
                <a:latin typeface="DM Sans Bold"/>
              </a:rPr>
              <a:t>Many-to-One relationship with Game: Many gameplay entries belong to one game.</a:t>
            </a:r>
          </a:p>
          <a:p>
            <a:pPr>
              <a:lnSpc>
                <a:spcPts val="2320"/>
              </a:lnSpc>
            </a:pPr>
          </a:p>
        </p:txBody>
      </p:sp>
      <p:grpSp>
        <p:nvGrpSpPr>
          <p:cNvPr name="Group 20" id="20"/>
          <p:cNvGrpSpPr/>
          <p:nvPr/>
        </p:nvGrpSpPr>
        <p:grpSpPr>
          <a:xfrm rot="0">
            <a:off x="1344707" y="6663024"/>
            <a:ext cx="4473739" cy="636748"/>
            <a:chOff x="0" y="0"/>
            <a:chExt cx="1178269" cy="167703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178269" cy="167703"/>
            </a:xfrm>
            <a:custGeom>
              <a:avLst/>
              <a:gdLst/>
              <a:ahLst/>
              <a:cxnLst/>
              <a:rect r="r" b="b" t="t" l="l"/>
              <a:pathLst>
                <a:path h="167703" w="1178269">
                  <a:moveTo>
                    <a:pt x="0" y="0"/>
                  </a:moveTo>
                  <a:lnTo>
                    <a:pt x="1178269" y="0"/>
                  </a:lnTo>
                  <a:lnTo>
                    <a:pt x="1178269" y="167703"/>
                  </a:lnTo>
                  <a:lnTo>
                    <a:pt x="0" y="16770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57150"/>
              <a:ext cx="1178269" cy="2248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Italics"/>
                </a:rPr>
                <a:t>Flag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6889422" y="6663024"/>
            <a:ext cx="9034431" cy="1112469"/>
            <a:chOff x="0" y="0"/>
            <a:chExt cx="1744696" cy="214836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744696" cy="214836"/>
            </a:xfrm>
            <a:custGeom>
              <a:avLst/>
              <a:gdLst/>
              <a:ahLst/>
              <a:cxnLst/>
              <a:rect r="r" b="b" t="t" l="l"/>
              <a:pathLst>
                <a:path h="214836" w="1744696">
                  <a:moveTo>
                    <a:pt x="0" y="0"/>
                  </a:moveTo>
                  <a:lnTo>
                    <a:pt x="1744696" y="0"/>
                  </a:lnTo>
                  <a:lnTo>
                    <a:pt x="1744696" y="214836"/>
                  </a:lnTo>
                  <a:lnTo>
                    <a:pt x="0" y="21483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19050"/>
              <a:ext cx="1744696" cy="2338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6956471" y="6738132"/>
            <a:ext cx="8900334" cy="847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363000" indent="-181500" lvl="1">
              <a:lnSpc>
                <a:spcPts val="2320"/>
              </a:lnSpc>
              <a:buFont typeface="Arial"/>
              <a:buChar char="•"/>
            </a:pPr>
            <a:r>
              <a:rPr lang="en-US" sz="1681" spc="164">
                <a:solidFill>
                  <a:srgbClr val="231F20"/>
                </a:solidFill>
                <a:latin typeface="DM Sans Bold"/>
              </a:rPr>
              <a:t>Many-to-One relationship with User: Many flags belong to one user.</a:t>
            </a:r>
          </a:p>
          <a:p>
            <a:pPr marL="363000" indent="-181500" lvl="1">
              <a:lnSpc>
                <a:spcPts val="2320"/>
              </a:lnSpc>
              <a:buFont typeface="Arial"/>
              <a:buChar char="•"/>
            </a:pPr>
            <a:r>
              <a:rPr lang="en-US" sz="1681" spc="164">
                <a:solidFill>
                  <a:srgbClr val="231F20"/>
                </a:solidFill>
                <a:latin typeface="DM Sans Bold"/>
              </a:rPr>
              <a:t>Many-to-One relationship with Interaction: Many flags belong to one post/comment.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1344707" y="8386138"/>
            <a:ext cx="4473739" cy="636748"/>
            <a:chOff x="0" y="0"/>
            <a:chExt cx="1178269" cy="167703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178269" cy="167703"/>
            </a:xfrm>
            <a:custGeom>
              <a:avLst/>
              <a:gdLst/>
              <a:ahLst/>
              <a:cxnLst/>
              <a:rect r="r" b="b" t="t" l="l"/>
              <a:pathLst>
                <a:path h="167703" w="1178269">
                  <a:moveTo>
                    <a:pt x="0" y="0"/>
                  </a:moveTo>
                  <a:lnTo>
                    <a:pt x="1178269" y="0"/>
                  </a:lnTo>
                  <a:lnTo>
                    <a:pt x="1178269" y="167703"/>
                  </a:lnTo>
                  <a:lnTo>
                    <a:pt x="0" y="16770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57150"/>
              <a:ext cx="1178269" cy="2248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Italics"/>
                </a:rPr>
                <a:t>SystemActivityLog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6889422" y="8143773"/>
            <a:ext cx="9034431" cy="879113"/>
            <a:chOff x="0" y="0"/>
            <a:chExt cx="1744696" cy="169771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744696" cy="169771"/>
            </a:xfrm>
            <a:custGeom>
              <a:avLst/>
              <a:gdLst/>
              <a:ahLst/>
              <a:cxnLst/>
              <a:rect r="r" b="b" t="t" l="l"/>
              <a:pathLst>
                <a:path h="169771" w="1744696">
                  <a:moveTo>
                    <a:pt x="0" y="0"/>
                  </a:moveTo>
                  <a:lnTo>
                    <a:pt x="1744696" y="0"/>
                  </a:lnTo>
                  <a:lnTo>
                    <a:pt x="1744696" y="169771"/>
                  </a:lnTo>
                  <a:lnTo>
                    <a:pt x="0" y="16977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0" y="-19050"/>
              <a:ext cx="1744696" cy="1888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33" id="33"/>
          <p:cNvSpPr txBox="true"/>
          <p:nvPr/>
        </p:nvSpPr>
        <p:spPr>
          <a:xfrm rot="0">
            <a:off x="6889422" y="8252057"/>
            <a:ext cx="8900334" cy="561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363000" indent="-181500" lvl="1">
              <a:lnSpc>
                <a:spcPts val="2320"/>
              </a:lnSpc>
              <a:buFont typeface="Arial"/>
              <a:buChar char="•"/>
            </a:pPr>
            <a:r>
              <a:rPr lang="en-US" sz="1681" spc="164">
                <a:solidFill>
                  <a:srgbClr val="231F20"/>
                </a:solidFill>
                <a:latin typeface="DM Sans Bold"/>
              </a:rPr>
              <a:t>Many-to-One relationship with User: Many activity logs belong to one user.</a:t>
            </a:r>
          </a:p>
        </p:txBody>
      </p:sp>
      <p:grpSp>
        <p:nvGrpSpPr>
          <p:cNvPr name="Group 34" id="34"/>
          <p:cNvGrpSpPr/>
          <p:nvPr/>
        </p:nvGrpSpPr>
        <p:grpSpPr>
          <a:xfrm rot="0">
            <a:off x="1344707" y="5308355"/>
            <a:ext cx="4473739" cy="636748"/>
            <a:chOff x="0" y="0"/>
            <a:chExt cx="1178269" cy="167703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1178269" cy="167703"/>
            </a:xfrm>
            <a:custGeom>
              <a:avLst/>
              <a:gdLst/>
              <a:ahLst/>
              <a:cxnLst/>
              <a:rect r="r" b="b" t="t" l="l"/>
              <a:pathLst>
                <a:path h="167703" w="1178269">
                  <a:moveTo>
                    <a:pt x="0" y="0"/>
                  </a:moveTo>
                  <a:lnTo>
                    <a:pt x="1178269" y="0"/>
                  </a:lnTo>
                  <a:lnTo>
                    <a:pt x="1178269" y="167703"/>
                  </a:lnTo>
                  <a:lnTo>
                    <a:pt x="0" y="16770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-57150"/>
              <a:ext cx="1178269" cy="2248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Italics"/>
                </a:rPr>
                <a:t>GamePlay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3086100"/>
            <a:chOff x="0" y="0"/>
            <a:chExt cx="4816593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344707" y="3805406"/>
            <a:ext cx="4473739" cy="636748"/>
            <a:chOff x="0" y="0"/>
            <a:chExt cx="1178269" cy="16770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78269" cy="167703"/>
            </a:xfrm>
            <a:custGeom>
              <a:avLst/>
              <a:gdLst/>
              <a:ahLst/>
              <a:cxnLst/>
              <a:rect r="r" b="b" t="t" l="l"/>
              <a:pathLst>
                <a:path h="167703" w="1178269">
                  <a:moveTo>
                    <a:pt x="0" y="0"/>
                  </a:moveTo>
                  <a:lnTo>
                    <a:pt x="1178269" y="0"/>
                  </a:lnTo>
                  <a:lnTo>
                    <a:pt x="1178269" y="167703"/>
                  </a:lnTo>
                  <a:lnTo>
                    <a:pt x="0" y="16770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1178269" cy="2248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Italics"/>
                </a:rPr>
                <a:t>IGDB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3690980" y="1232286"/>
            <a:ext cx="10906040" cy="1349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</a:rPr>
              <a:t>RELATIONSHIPS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6889422" y="3616326"/>
            <a:ext cx="9034431" cy="1321776"/>
            <a:chOff x="0" y="0"/>
            <a:chExt cx="1744696" cy="25525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744696" cy="255256"/>
            </a:xfrm>
            <a:custGeom>
              <a:avLst/>
              <a:gdLst/>
              <a:ahLst/>
              <a:cxnLst/>
              <a:rect r="r" b="b" t="t" l="l"/>
              <a:pathLst>
                <a:path h="255256" w="1744696">
                  <a:moveTo>
                    <a:pt x="0" y="0"/>
                  </a:moveTo>
                  <a:lnTo>
                    <a:pt x="1744696" y="0"/>
                  </a:lnTo>
                  <a:lnTo>
                    <a:pt x="1744696" y="255256"/>
                  </a:lnTo>
                  <a:lnTo>
                    <a:pt x="0" y="25525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19050"/>
              <a:ext cx="1744696" cy="2743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6889422" y="3724610"/>
            <a:ext cx="8900334" cy="1418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363000" indent="-181500" lvl="1">
              <a:lnSpc>
                <a:spcPts val="2320"/>
              </a:lnSpc>
              <a:buFont typeface="Arial"/>
              <a:buChar char="•"/>
            </a:pPr>
            <a:r>
              <a:rPr lang="en-US" sz="1681" spc="164">
                <a:solidFill>
                  <a:srgbClr val="231F20"/>
                </a:solidFill>
                <a:latin typeface="DM Sans Bold"/>
              </a:rPr>
              <a:t>One-to-Many relationship with Interaction: One game can have multiple interactions.</a:t>
            </a:r>
          </a:p>
          <a:p>
            <a:pPr marL="363000" indent="-181500" lvl="1">
              <a:lnSpc>
                <a:spcPts val="2320"/>
              </a:lnSpc>
              <a:buFont typeface="Arial"/>
              <a:buChar char="•"/>
            </a:pPr>
            <a:r>
              <a:rPr lang="en-US" sz="1681" spc="164">
                <a:solidFill>
                  <a:srgbClr val="231F20"/>
                </a:solidFill>
                <a:latin typeface="DM Sans Bold"/>
              </a:rPr>
              <a:t>One-to-Many relationship with Game: One IGDB entry can represent one game.</a:t>
            </a:r>
          </a:p>
          <a:p>
            <a:pPr>
              <a:lnSpc>
                <a:spcPts val="2320"/>
              </a:lnSpc>
            </a:pPr>
          </a:p>
        </p:txBody>
      </p:sp>
      <p:grpSp>
        <p:nvGrpSpPr>
          <p:cNvPr name="Group 16" id="16"/>
          <p:cNvGrpSpPr/>
          <p:nvPr/>
        </p:nvGrpSpPr>
        <p:grpSpPr>
          <a:xfrm rot="0">
            <a:off x="1344707" y="6052609"/>
            <a:ext cx="4473739" cy="636748"/>
            <a:chOff x="0" y="0"/>
            <a:chExt cx="1178269" cy="167703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178269" cy="167703"/>
            </a:xfrm>
            <a:custGeom>
              <a:avLst/>
              <a:gdLst/>
              <a:ahLst/>
              <a:cxnLst/>
              <a:rect r="r" b="b" t="t" l="l"/>
              <a:pathLst>
                <a:path h="167703" w="1178269">
                  <a:moveTo>
                    <a:pt x="0" y="0"/>
                  </a:moveTo>
                  <a:lnTo>
                    <a:pt x="1178269" y="0"/>
                  </a:lnTo>
                  <a:lnTo>
                    <a:pt x="1178269" y="167703"/>
                  </a:lnTo>
                  <a:lnTo>
                    <a:pt x="0" y="16770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57150"/>
              <a:ext cx="1178269" cy="2248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Italics"/>
                </a:rPr>
                <a:t>Annonucement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6688276" y="6052609"/>
            <a:ext cx="9034431" cy="477554"/>
            <a:chOff x="0" y="0"/>
            <a:chExt cx="1744696" cy="92223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744696" cy="92223"/>
            </a:xfrm>
            <a:custGeom>
              <a:avLst/>
              <a:gdLst/>
              <a:ahLst/>
              <a:cxnLst/>
              <a:rect r="r" b="b" t="t" l="l"/>
              <a:pathLst>
                <a:path h="92223" w="1744696">
                  <a:moveTo>
                    <a:pt x="0" y="0"/>
                  </a:moveTo>
                  <a:lnTo>
                    <a:pt x="1744696" y="0"/>
                  </a:lnTo>
                  <a:lnTo>
                    <a:pt x="1744696" y="92223"/>
                  </a:lnTo>
                  <a:lnTo>
                    <a:pt x="0" y="9222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19050"/>
              <a:ext cx="1744696" cy="1112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6889422" y="6139153"/>
            <a:ext cx="8900334" cy="275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363000" indent="-181500" lvl="1">
              <a:lnSpc>
                <a:spcPts val="2320"/>
              </a:lnSpc>
              <a:buFont typeface="Arial"/>
              <a:buChar char="•"/>
            </a:pPr>
            <a:r>
              <a:rPr lang="en-US" sz="1681" spc="164">
                <a:solidFill>
                  <a:srgbClr val="231F20"/>
                </a:solidFill>
                <a:latin typeface="DM Sans Bold"/>
              </a:rPr>
              <a:t>No Relationship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344707" y="7051306"/>
            <a:ext cx="4473739" cy="636748"/>
            <a:chOff x="0" y="0"/>
            <a:chExt cx="1178269" cy="167703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178269" cy="167703"/>
            </a:xfrm>
            <a:custGeom>
              <a:avLst/>
              <a:gdLst/>
              <a:ahLst/>
              <a:cxnLst/>
              <a:rect r="r" b="b" t="t" l="l"/>
              <a:pathLst>
                <a:path h="167703" w="1178269">
                  <a:moveTo>
                    <a:pt x="0" y="0"/>
                  </a:moveTo>
                  <a:lnTo>
                    <a:pt x="1178269" y="0"/>
                  </a:lnTo>
                  <a:lnTo>
                    <a:pt x="1178269" y="167703"/>
                  </a:lnTo>
                  <a:lnTo>
                    <a:pt x="0" y="16770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57150"/>
              <a:ext cx="1178269" cy="2248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Italics"/>
                </a:rPr>
                <a:t>Comment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6435912" y="6739713"/>
            <a:ext cx="9034431" cy="1350764"/>
            <a:chOff x="0" y="0"/>
            <a:chExt cx="1744696" cy="260854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744696" cy="260854"/>
            </a:xfrm>
            <a:custGeom>
              <a:avLst/>
              <a:gdLst/>
              <a:ahLst/>
              <a:cxnLst/>
              <a:rect r="r" b="b" t="t" l="l"/>
              <a:pathLst>
                <a:path h="260854" w="1744696">
                  <a:moveTo>
                    <a:pt x="0" y="0"/>
                  </a:moveTo>
                  <a:lnTo>
                    <a:pt x="1744696" y="0"/>
                  </a:lnTo>
                  <a:lnTo>
                    <a:pt x="1744696" y="260854"/>
                  </a:lnTo>
                  <a:lnTo>
                    <a:pt x="0" y="26085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19050"/>
              <a:ext cx="1744696" cy="2799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6502961" y="6806388"/>
            <a:ext cx="8900334" cy="1418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363000" indent="-181500" lvl="1">
              <a:lnSpc>
                <a:spcPts val="2320"/>
              </a:lnSpc>
              <a:buFont typeface="Arial"/>
              <a:buChar char="•"/>
            </a:pPr>
            <a:r>
              <a:rPr lang="en-US" sz="1681" spc="164">
                <a:solidFill>
                  <a:srgbClr val="231F20"/>
                </a:solidFill>
                <a:latin typeface="DM Sans Bold"/>
              </a:rPr>
              <a:t>Each comment is associated with a specific post, indicating a many-to-one relationship with the Post entity.</a:t>
            </a:r>
          </a:p>
          <a:p>
            <a:pPr marL="363000" indent="-181500" lvl="1">
              <a:lnSpc>
                <a:spcPts val="2320"/>
              </a:lnSpc>
              <a:buFont typeface="Arial"/>
              <a:buChar char="•"/>
            </a:pPr>
            <a:r>
              <a:rPr lang="en-US" sz="1681" spc="164">
                <a:solidFill>
                  <a:srgbClr val="231F20"/>
                </a:solidFill>
                <a:latin typeface="DM Sans Bold"/>
              </a:rPr>
              <a:t>Many comments are made by one user, implying a many-to-one relationship with the User entity.</a:t>
            </a:r>
          </a:p>
          <a:p>
            <a:pPr>
              <a:lnSpc>
                <a:spcPts val="2320"/>
              </a:lnSpc>
            </a:pPr>
          </a:p>
        </p:txBody>
      </p:sp>
      <p:grpSp>
        <p:nvGrpSpPr>
          <p:cNvPr name="Group 30" id="30"/>
          <p:cNvGrpSpPr/>
          <p:nvPr/>
        </p:nvGrpSpPr>
        <p:grpSpPr>
          <a:xfrm rot="0">
            <a:off x="1344707" y="5056229"/>
            <a:ext cx="4473739" cy="636748"/>
            <a:chOff x="0" y="0"/>
            <a:chExt cx="1178269" cy="167703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178269" cy="167703"/>
            </a:xfrm>
            <a:custGeom>
              <a:avLst/>
              <a:gdLst/>
              <a:ahLst/>
              <a:cxnLst/>
              <a:rect r="r" b="b" t="t" l="l"/>
              <a:pathLst>
                <a:path h="167703" w="1178269">
                  <a:moveTo>
                    <a:pt x="0" y="0"/>
                  </a:moveTo>
                  <a:lnTo>
                    <a:pt x="1178269" y="0"/>
                  </a:lnTo>
                  <a:lnTo>
                    <a:pt x="1178269" y="167703"/>
                  </a:lnTo>
                  <a:lnTo>
                    <a:pt x="0" y="16770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57150"/>
              <a:ext cx="1178269" cy="2248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Italics"/>
                </a:rPr>
                <a:t>Report</a:t>
              </a: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1454110" y="8478270"/>
            <a:ext cx="4473739" cy="636748"/>
            <a:chOff x="0" y="0"/>
            <a:chExt cx="1178269" cy="167703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178269" cy="167703"/>
            </a:xfrm>
            <a:custGeom>
              <a:avLst/>
              <a:gdLst/>
              <a:ahLst/>
              <a:cxnLst/>
              <a:rect r="r" b="b" t="t" l="l"/>
              <a:pathLst>
                <a:path h="167703" w="1178269">
                  <a:moveTo>
                    <a:pt x="0" y="0"/>
                  </a:moveTo>
                  <a:lnTo>
                    <a:pt x="1178269" y="0"/>
                  </a:lnTo>
                  <a:lnTo>
                    <a:pt x="1178269" y="167703"/>
                  </a:lnTo>
                  <a:lnTo>
                    <a:pt x="0" y="16770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57150"/>
              <a:ext cx="1178269" cy="2248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Italics"/>
                </a:rPr>
                <a:t>Post</a:t>
              </a: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6435912" y="8515518"/>
            <a:ext cx="9034431" cy="1350764"/>
            <a:chOff x="0" y="0"/>
            <a:chExt cx="1744696" cy="260854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1744696" cy="260854"/>
            </a:xfrm>
            <a:custGeom>
              <a:avLst/>
              <a:gdLst/>
              <a:ahLst/>
              <a:cxnLst/>
              <a:rect r="r" b="b" t="t" l="l"/>
              <a:pathLst>
                <a:path h="260854" w="1744696">
                  <a:moveTo>
                    <a:pt x="0" y="0"/>
                  </a:moveTo>
                  <a:lnTo>
                    <a:pt x="1744696" y="0"/>
                  </a:lnTo>
                  <a:lnTo>
                    <a:pt x="1744696" y="260854"/>
                  </a:lnTo>
                  <a:lnTo>
                    <a:pt x="0" y="26085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8" id="38"/>
            <p:cNvSpPr txBox="true"/>
            <p:nvPr/>
          </p:nvSpPr>
          <p:spPr>
            <a:xfrm>
              <a:off x="0" y="-19050"/>
              <a:ext cx="1744696" cy="2799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39" id="39"/>
          <p:cNvSpPr txBox="true"/>
          <p:nvPr/>
        </p:nvSpPr>
        <p:spPr>
          <a:xfrm rot="0">
            <a:off x="6502961" y="8582193"/>
            <a:ext cx="8900334" cy="1418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363000" indent="-181500" lvl="1">
              <a:lnSpc>
                <a:spcPts val="2320"/>
              </a:lnSpc>
              <a:buFont typeface="Arial"/>
              <a:buChar char="•"/>
            </a:pPr>
            <a:r>
              <a:rPr lang="en-US" sz="1681" spc="164">
                <a:solidFill>
                  <a:srgbClr val="231F20"/>
                </a:solidFill>
                <a:latin typeface="DM Sans Bold"/>
              </a:rPr>
              <a:t>Each post is associated with a specific game, indicating a many-to-one relationship with the Game entity.</a:t>
            </a:r>
          </a:p>
          <a:p>
            <a:pPr marL="363000" indent="-181500" lvl="1">
              <a:lnSpc>
                <a:spcPts val="2320"/>
              </a:lnSpc>
              <a:buFont typeface="Arial"/>
              <a:buChar char="•"/>
            </a:pPr>
            <a:r>
              <a:rPr lang="en-US" sz="1681" spc="164">
                <a:solidFill>
                  <a:srgbClr val="231F20"/>
                </a:solidFill>
                <a:latin typeface="DM Sans Bold"/>
              </a:rPr>
              <a:t>Many posts are made by one user, implying a many-to-one relationship with the User entity.</a:t>
            </a:r>
          </a:p>
          <a:p>
            <a:pPr>
              <a:lnSpc>
                <a:spcPts val="2320"/>
              </a:lnSpc>
            </a:pPr>
          </a:p>
        </p:txBody>
      </p:sp>
      <p:grpSp>
        <p:nvGrpSpPr>
          <p:cNvPr name="Group 40" id="40"/>
          <p:cNvGrpSpPr/>
          <p:nvPr/>
        </p:nvGrpSpPr>
        <p:grpSpPr>
          <a:xfrm rot="0">
            <a:off x="6688276" y="5215423"/>
            <a:ext cx="9034431" cy="477554"/>
            <a:chOff x="0" y="0"/>
            <a:chExt cx="1744696" cy="92223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1744696" cy="92223"/>
            </a:xfrm>
            <a:custGeom>
              <a:avLst/>
              <a:gdLst/>
              <a:ahLst/>
              <a:cxnLst/>
              <a:rect r="r" b="b" t="t" l="l"/>
              <a:pathLst>
                <a:path h="92223" w="1744696">
                  <a:moveTo>
                    <a:pt x="0" y="0"/>
                  </a:moveTo>
                  <a:lnTo>
                    <a:pt x="1744696" y="0"/>
                  </a:lnTo>
                  <a:lnTo>
                    <a:pt x="1744696" y="92223"/>
                  </a:lnTo>
                  <a:lnTo>
                    <a:pt x="0" y="9222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2" id="42"/>
            <p:cNvSpPr txBox="true"/>
            <p:nvPr/>
          </p:nvSpPr>
          <p:spPr>
            <a:xfrm>
              <a:off x="0" y="-19050"/>
              <a:ext cx="1744696" cy="1112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43" id="43"/>
          <p:cNvSpPr txBox="true"/>
          <p:nvPr/>
        </p:nvSpPr>
        <p:spPr>
          <a:xfrm rot="0">
            <a:off x="6889422" y="5301967"/>
            <a:ext cx="8900334" cy="275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363000" indent="-181500" lvl="1">
              <a:lnSpc>
                <a:spcPts val="2320"/>
              </a:lnSpc>
              <a:buFont typeface="Arial"/>
              <a:buChar char="•"/>
            </a:pPr>
            <a:r>
              <a:rPr lang="en-US" sz="1681" spc="164">
                <a:solidFill>
                  <a:srgbClr val="231F20"/>
                </a:solidFill>
                <a:latin typeface="DM Sans Bold"/>
              </a:rPr>
              <a:t>No Relationship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DAF8nQJ7T2E</dc:identifier>
  <dcterms:modified xsi:type="dcterms:W3CDTF">2011-08-01T06:04:30Z</dcterms:modified>
  <cp:revision>1</cp:revision>
  <dc:title>Gametrack</dc:title>
</cp:coreProperties>
</file>