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</p:sldIdLst>
  <p:sldSz cx="18288000" cy="10287000"/>
  <p:notesSz cx="6858000" cy="9144000"/>
  <p:embeddedFontLst>
    <p:embeddedFont>
      <p:font typeface="DM Sans" pitchFamily="2" charset="0"/>
      <p:regular r:id="rId28"/>
      <p:bold r:id="rId29"/>
      <p:italic r:id="rId30"/>
      <p:boldItalic r:id="rId31"/>
    </p:embeddedFont>
    <p:embeddedFont>
      <p:font typeface="DM Sans Bold" charset="0"/>
      <p:regular r:id="rId32"/>
    </p:embeddedFont>
    <p:embeddedFont>
      <p:font typeface="DM Sans Italics" panose="020B0604020202020204" charset="0"/>
      <p:regular r:id="rId33"/>
    </p:embeddedFont>
    <p:embeddedFont>
      <p:font typeface="Montserrat Classic Bold" panose="020B0604020202020204" charset="0"/>
      <p:regular r:id="rId34"/>
    </p:embeddedFont>
    <p:embeddedFont>
      <p:font typeface="Open Sauce" panose="020B0604020202020204" charset="0"/>
      <p:regular r:id="rId35"/>
    </p:embeddedFont>
    <p:embeddedFont>
      <p:font typeface="Open Sauce Bold Italics" panose="020B0604020202020204" charset="0"/>
      <p:regular r:id="rId36"/>
    </p:embeddedFont>
    <p:embeddedFont>
      <p:font typeface="Oswald Bold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4" d="100"/>
          <a:sy n="44" d="100"/>
        </p:scale>
        <p:origin x="87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028014" y="793833"/>
            <a:ext cx="596933" cy="613568"/>
          </a:xfrm>
          <a:custGeom>
            <a:avLst/>
            <a:gdLst/>
            <a:ahLst/>
            <a:cxnLst/>
            <a:rect l="l" t="t" r="r" b="b"/>
            <a:pathLst>
              <a:path w="596933" h="613568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236347" y="5000625"/>
            <a:ext cx="9815307" cy="1335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19"/>
              </a:lnSpc>
            </a:pPr>
            <a:r>
              <a:rPr lang="en-US" sz="7839" spc="768">
                <a:solidFill>
                  <a:srgbClr val="231F20"/>
                </a:solidFill>
                <a:latin typeface="Oswald Bold"/>
              </a:rPr>
              <a:t>DATA INFORMATION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GAMETRACK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93660" y="1538248"/>
            <a:ext cx="1865640" cy="284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94"/>
              </a:lnSpc>
              <a:spcBef>
                <a:spcPct val="0"/>
              </a:spcBef>
            </a:pPr>
            <a:r>
              <a:rPr lang="en-US" sz="1735" spc="170">
                <a:solidFill>
                  <a:srgbClr val="231F20"/>
                </a:solidFill>
                <a:latin typeface="Montserrat Classic Bold"/>
              </a:rPr>
              <a:t>LARANA, INC.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163000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Game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6917417" y="3200400"/>
          <a:ext cx="10654240" cy="6877050"/>
        </p:xfrm>
        <a:graphic>
          <a:graphicData uri="http://schemas.openxmlformats.org/drawingml/2006/table">
            <a:tbl>
              <a:tblPr/>
              <a:tblGrid>
                <a:gridCol w="1461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6175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Required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Description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175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GameID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Primary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Key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Unique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identifier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175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Title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Title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of the game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175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Genre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Genre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of the game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6175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ReleaseDate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Release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date of the game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6175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Description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Description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of the game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503597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UserHistory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5429159" y="3213071"/>
          <a:ext cx="12008936" cy="6800850"/>
        </p:xfrm>
        <a:graphic>
          <a:graphicData uri="http://schemas.openxmlformats.org/drawingml/2006/table">
            <a:tbl>
              <a:tblPr/>
              <a:tblGrid>
                <a:gridCol w="1777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7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6082"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Required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Description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6082"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_id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Primary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Key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Unique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identifier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6082"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userID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Foreign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Key (User)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User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2603"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interactions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Array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of Documents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Array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storing user interactions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503597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DirectMessage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5791684" y="3220145"/>
          <a:ext cx="10501598" cy="6877050"/>
        </p:xfrm>
        <a:graphic>
          <a:graphicData uri="http://schemas.openxmlformats.org/drawingml/2006/table">
            <a:tbl>
              <a:tblPr/>
              <a:tblGrid>
                <a:gridCol w="146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4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6175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Required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Description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175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MessageID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Primary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Key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Unique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identifier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175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SenderID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Key (User)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User (Sender)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175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ReceiverID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Key (User)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User (Receiver)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6175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Content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Content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of the message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6175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Timestamp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Timestamp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of the message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503597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Interaction Table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5619962" y="3219662"/>
          <a:ext cx="9045444" cy="5544460"/>
        </p:xfrm>
        <a:graphic>
          <a:graphicData uri="http://schemas.openxmlformats.org/drawingml/2006/table">
            <a:tbl>
              <a:tblPr/>
              <a:tblGrid>
                <a:gridCol w="1181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9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0912"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Required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Description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72"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_id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Primary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Key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Unique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identifier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172"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userID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Key (User)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User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72"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igdbGameID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Key (Game)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Game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172"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contentType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Type of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interaction (post or comment)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172"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content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Content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of the post or comment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172"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datePosted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when the interaction was posted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172"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dateDeleted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when the interaction was deleted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172"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dateUpdated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when the interaction was updated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172"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dateViewed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when the interaction was viewed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503597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UserSearch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5658122" y="3219662"/>
          <a:ext cx="10177234" cy="6800850"/>
        </p:xfrm>
        <a:graphic>
          <a:graphicData uri="http://schemas.openxmlformats.org/drawingml/2006/table">
            <a:tbl>
              <a:tblPr/>
              <a:tblGrid>
                <a:gridCol w="1442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2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6082"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Required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Description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6082"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Searchid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Primary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Key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Unique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identifier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6082"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UserId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Foreign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Key (User)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User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2603"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ResultUserId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Array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of Objects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User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Ids of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Users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503597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Friendship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5142956" y="3086100"/>
          <a:ext cx="12763440" cy="7219950"/>
        </p:xfrm>
        <a:graphic>
          <a:graphicData uri="http://schemas.openxmlformats.org/drawingml/2006/table">
            <a:tbl>
              <a:tblPr/>
              <a:tblGrid>
                <a:gridCol w="146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7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4225"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Required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Description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3638"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FriendshipID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Primary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Key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Unique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identifier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3638"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UserID1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Foreign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Key (User)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User (1st User)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4225"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UserID2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Foreign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Key (User)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User (2nd User)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4225"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Status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String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Friendship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status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503597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Feedback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5276518" y="3238742"/>
          <a:ext cx="12237898" cy="6734175"/>
        </p:xfrm>
        <a:graphic>
          <a:graphicData uri="http://schemas.openxmlformats.org/drawingml/2006/table">
            <a:tbl>
              <a:tblPr/>
              <a:tblGrid>
                <a:gridCol w="172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9075"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Required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Description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075"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FeedbackID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Primary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Key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Unique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identifier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075"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UserID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Foreign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Key (User)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User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7875"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FeedbackContent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String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Feedback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content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9075"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DateSubmitted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Date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Date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when the feedback was submitted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503597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GamePlay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5562721" y="3238742"/>
          <a:ext cx="11207566" cy="6924675"/>
        </p:xfrm>
        <a:graphic>
          <a:graphicData uri="http://schemas.openxmlformats.org/drawingml/2006/table">
            <a:tbl>
              <a:tblPr/>
              <a:tblGrid>
                <a:gridCol w="176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07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4935"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Required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Description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4935"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PlayID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Primary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Key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Unique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identifier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4935"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UserID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Foreign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Key (User)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User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4935"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GameID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Foreign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Key (Game)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Game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4935"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DateTimeOfPlay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Date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Date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and time of the gameplay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503597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Flag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5467320" y="3442596"/>
          <a:ext cx="9657028" cy="4995349"/>
        </p:xfrm>
        <a:graphic>
          <a:graphicData uri="http://schemas.openxmlformats.org/drawingml/2006/table">
            <a:tbl>
              <a:tblPr/>
              <a:tblGrid>
                <a:gridCol w="12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9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3621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Required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Description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621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FlagID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Primary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Unique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identifier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621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UserID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 (User)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User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621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PostID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 (Interaction)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Interaction (Post)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621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CommentID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 (Interaction)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Interaction (Comment)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621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Reason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Reason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 flagging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3621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DateFlagged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when the post/comment was flagged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503597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Flag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5467320" y="3442596"/>
          <a:ext cx="9657028" cy="4995349"/>
        </p:xfrm>
        <a:graphic>
          <a:graphicData uri="http://schemas.openxmlformats.org/drawingml/2006/table">
            <a:tbl>
              <a:tblPr/>
              <a:tblGrid>
                <a:gridCol w="12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9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3621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Required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Description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621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FlagID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Primary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Unique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identifier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621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UserID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 (User)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User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621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PostID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 (Interaction)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Interaction (Post)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621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CommentID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 (Interaction)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Interaction (Comment)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621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Reason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Reason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 flagging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3621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DateFlagged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when the post/comment was flagged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solidFill>
                  <a:srgbClr val="FFFFFF"/>
                </a:solidFill>
                <a:latin typeface="Oswald Bold"/>
              </a:rPr>
              <a:t>Overview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247898" y="3448038"/>
            <a:ext cx="13792200" cy="6375660"/>
            <a:chOff x="0" y="0"/>
            <a:chExt cx="1744696" cy="12312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44696" cy="1231244"/>
            </a:xfrm>
            <a:custGeom>
              <a:avLst/>
              <a:gdLst/>
              <a:ahLst/>
              <a:cxnLst/>
              <a:rect l="l" t="t" r="r" b="b"/>
              <a:pathLst>
                <a:path w="1744696" h="1231244">
                  <a:moveTo>
                    <a:pt x="0" y="0"/>
                  </a:moveTo>
                  <a:lnTo>
                    <a:pt x="1744696" y="0"/>
                  </a:lnTo>
                  <a:lnTo>
                    <a:pt x="1744696" y="1231244"/>
                  </a:lnTo>
                  <a:lnTo>
                    <a:pt x="0" y="12312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744696" cy="12502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534743" y="3918427"/>
            <a:ext cx="10927165" cy="51797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7769" lvl="1" indent="-213884">
              <a:lnSpc>
                <a:spcPts val="2734"/>
              </a:lnSpc>
              <a:buFont typeface="Arial"/>
              <a:buChar char="•"/>
            </a:pPr>
            <a:r>
              <a:rPr lang="en-US" sz="1981" spc="194" dirty="0">
                <a:solidFill>
                  <a:srgbClr val="231F20"/>
                </a:solidFill>
                <a:latin typeface="DM Sans Bold"/>
              </a:rPr>
              <a:t>One-to-Many relationships: </a:t>
            </a:r>
          </a:p>
          <a:p>
            <a:pPr marL="884969" lvl="2" indent="-213884">
              <a:lnSpc>
                <a:spcPts val="2734"/>
              </a:lnSpc>
              <a:buFont typeface="Arial"/>
              <a:buChar char="•"/>
            </a:pPr>
            <a:r>
              <a:rPr lang="en-US" sz="1981" spc="194" dirty="0" err="1">
                <a:solidFill>
                  <a:srgbClr val="231F20"/>
                </a:solidFill>
                <a:latin typeface="DM Sans Bold"/>
              </a:rPr>
              <a:t>UserHistory</a:t>
            </a:r>
            <a:r>
              <a:rPr lang="en-US" sz="1981" spc="194" dirty="0">
                <a:solidFill>
                  <a:srgbClr val="231F20"/>
                </a:solidFill>
                <a:latin typeface="DM Sans Bold"/>
              </a:rPr>
              <a:t>: One user can have multiple interactions (posts and comments).</a:t>
            </a:r>
          </a:p>
          <a:p>
            <a:pPr marL="884969" lvl="2" indent="-213884">
              <a:lnSpc>
                <a:spcPts val="2734"/>
              </a:lnSpc>
              <a:buFont typeface="Arial"/>
              <a:buChar char="•"/>
            </a:pPr>
            <a:r>
              <a:rPr lang="en-US" sz="1981" spc="194" dirty="0" err="1">
                <a:solidFill>
                  <a:srgbClr val="231F20"/>
                </a:solidFill>
                <a:latin typeface="DM Sans Bold"/>
              </a:rPr>
              <a:t>UserPairing</a:t>
            </a:r>
            <a:r>
              <a:rPr lang="en-US" sz="1981" spc="194" dirty="0">
                <a:solidFill>
                  <a:srgbClr val="231F20"/>
                </a:solidFill>
                <a:latin typeface="DM Sans Bold"/>
              </a:rPr>
              <a:t>: One user can have multiple pairings with other users.</a:t>
            </a:r>
          </a:p>
          <a:p>
            <a:pPr marL="884969" lvl="2" indent="-213884">
              <a:lnSpc>
                <a:spcPts val="2734"/>
              </a:lnSpc>
              <a:buFont typeface="Arial"/>
              <a:buChar char="•"/>
            </a:pPr>
            <a:r>
              <a:rPr lang="en-US" sz="1981" spc="194" dirty="0">
                <a:solidFill>
                  <a:srgbClr val="231F20"/>
                </a:solidFill>
                <a:latin typeface="DM Sans Bold"/>
              </a:rPr>
              <a:t>Interaction: One user can have multiple interactions (posts and comments).</a:t>
            </a:r>
          </a:p>
          <a:p>
            <a:pPr marL="884969" lvl="2" indent="-213884">
              <a:lnSpc>
                <a:spcPts val="2734"/>
              </a:lnSpc>
              <a:buFont typeface="Arial"/>
              <a:buChar char="•"/>
            </a:pPr>
            <a:r>
              <a:rPr lang="en-US" sz="1981" spc="194" dirty="0">
                <a:solidFill>
                  <a:srgbClr val="231F20"/>
                </a:solidFill>
                <a:latin typeface="DM Sans Bold"/>
              </a:rPr>
              <a:t>Friendship: One user can have multiple friendships.</a:t>
            </a:r>
          </a:p>
          <a:p>
            <a:pPr marL="884969" lvl="2" indent="-213884">
              <a:lnSpc>
                <a:spcPts val="2734"/>
              </a:lnSpc>
              <a:buFont typeface="Arial"/>
              <a:buChar char="•"/>
            </a:pPr>
            <a:r>
              <a:rPr lang="en-US" sz="1981" spc="194" dirty="0">
                <a:solidFill>
                  <a:srgbClr val="231F20"/>
                </a:solidFill>
                <a:latin typeface="DM Sans Bold"/>
              </a:rPr>
              <a:t>Feedback: One user can provide multiple feedback entries.</a:t>
            </a:r>
          </a:p>
          <a:p>
            <a:pPr marL="884969" lvl="2" indent="-213884">
              <a:lnSpc>
                <a:spcPts val="2734"/>
              </a:lnSpc>
              <a:buFont typeface="Arial"/>
              <a:buChar char="•"/>
            </a:pPr>
            <a:r>
              <a:rPr lang="en-US" sz="1981" spc="194" dirty="0" err="1">
                <a:solidFill>
                  <a:srgbClr val="231F20"/>
                </a:solidFill>
                <a:latin typeface="DM Sans Bold"/>
              </a:rPr>
              <a:t>GamePlay</a:t>
            </a:r>
            <a:r>
              <a:rPr lang="en-US" sz="1981" spc="194" dirty="0">
                <a:solidFill>
                  <a:srgbClr val="231F20"/>
                </a:solidFill>
                <a:latin typeface="DM Sans Bold"/>
              </a:rPr>
              <a:t>: One user can play multiple games.</a:t>
            </a:r>
          </a:p>
          <a:p>
            <a:pPr marL="884969" lvl="2" indent="-213884">
              <a:lnSpc>
                <a:spcPts val="2734"/>
              </a:lnSpc>
              <a:buFont typeface="Arial"/>
              <a:buChar char="•"/>
            </a:pPr>
            <a:r>
              <a:rPr lang="en-US" sz="1981" spc="194" dirty="0">
                <a:solidFill>
                  <a:srgbClr val="231F20"/>
                </a:solidFill>
                <a:latin typeface="DM Sans Bold"/>
              </a:rPr>
              <a:t>Flag: One user can flag multiple posts/comments.</a:t>
            </a:r>
          </a:p>
          <a:p>
            <a:pPr marL="884969" lvl="2" indent="-213884">
              <a:lnSpc>
                <a:spcPts val="2734"/>
              </a:lnSpc>
              <a:buFont typeface="Arial"/>
              <a:buChar char="•"/>
            </a:pPr>
            <a:r>
              <a:rPr lang="en-US" sz="1981" spc="194" dirty="0" err="1">
                <a:solidFill>
                  <a:srgbClr val="231F20"/>
                </a:solidFill>
                <a:latin typeface="DM Sans Bold"/>
              </a:rPr>
              <a:t>SystemActivityLog</a:t>
            </a:r>
            <a:r>
              <a:rPr lang="en-US" sz="1981" spc="194" dirty="0">
                <a:solidFill>
                  <a:srgbClr val="231F20"/>
                </a:solidFill>
                <a:latin typeface="DM Sans Bold"/>
              </a:rPr>
              <a:t>: One user can have multiple activity logs.</a:t>
            </a:r>
          </a:p>
          <a:p>
            <a:pPr marL="671085" lvl="2">
              <a:lnSpc>
                <a:spcPts val="2734"/>
              </a:lnSpc>
            </a:pPr>
            <a:endParaRPr lang="en-US" sz="1981" spc="194" dirty="0">
              <a:solidFill>
                <a:srgbClr val="231F20"/>
              </a:solidFill>
              <a:latin typeface="DM Sans Bold"/>
            </a:endParaRPr>
          </a:p>
          <a:p>
            <a:pPr marL="427769" lvl="1" indent="-213884">
              <a:lnSpc>
                <a:spcPts val="2734"/>
              </a:lnSpc>
              <a:buFont typeface="Arial"/>
              <a:buChar char="•"/>
            </a:pPr>
            <a:r>
              <a:rPr lang="en-US" sz="1981" spc="194" dirty="0">
                <a:solidFill>
                  <a:srgbClr val="231F20"/>
                </a:solidFill>
                <a:latin typeface="DM Sans Bold"/>
              </a:rPr>
              <a:t>Many-to-One Relationships:</a:t>
            </a:r>
          </a:p>
          <a:p>
            <a:pPr marL="884969" lvl="2" indent="-213884">
              <a:lnSpc>
                <a:spcPts val="2734"/>
              </a:lnSpc>
              <a:buFont typeface="Arial"/>
              <a:buChar char="•"/>
            </a:pPr>
            <a:r>
              <a:rPr lang="en-US" sz="1981" spc="194" dirty="0" err="1">
                <a:solidFill>
                  <a:srgbClr val="231F20"/>
                </a:solidFill>
                <a:latin typeface="DM Sans Bold"/>
              </a:rPr>
              <a:t>DirectMessage</a:t>
            </a:r>
            <a:r>
              <a:rPr lang="en-US" sz="1981" spc="194" dirty="0">
                <a:solidFill>
                  <a:srgbClr val="231F20"/>
                </a:solidFill>
                <a:latin typeface="DM Sans Bold"/>
              </a:rPr>
              <a:t>: Many messages can be sent by one user.</a:t>
            </a:r>
          </a:p>
          <a:p>
            <a:pPr marL="1342169" lvl="3" indent="-213884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503597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Annoucement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5619962" y="3228975"/>
          <a:ext cx="11264807" cy="6029325"/>
        </p:xfrm>
        <a:graphic>
          <a:graphicData uri="http://schemas.openxmlformats.org/drawingml/2006/table">
            <a:tbl>
              <a:tblPr/>
              <a:tblGrid>
                <a:gridCol w="146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0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7702"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Required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Description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6961"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AnnouncementID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Primary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Key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Unique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identifier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6961"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AnnouncementContent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String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Content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of the announcement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7702"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DateCreated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Date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Date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when the announcement was created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503597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SystemActivityLog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5631969" y="3238742"/>
          <a:ext cx="11627331" cy="6334125"/>
        </p:xfrm>
        <a:graphic>
          <a:graphicData uri="http://schemas.openxmlformats.org/drawingml/2006/table">
            <a:tbl>
              <a:tblPr/>
              <a:tblGrid>
                <a:gridCol w="14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08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878"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Required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Description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878"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LogID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Primary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Key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Unique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identifier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614"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ActivityDescription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String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Description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of the activity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878"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UserID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Foreign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Key (User)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User (if applicable)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2878"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Timestamp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Date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Timestamp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of the activity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503597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Report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5486400" y="3227265"/>
          <a:ext cx="11772900" cy="6153150"/>
        </p:xfrm>
        <a:graphic>
          <a:graphicData uri="http://schemas.openxmlformats.org/drawingml/2006/table">
            <a:tbl>
              <a:tblPr/>
              <a:tblGrid>
                <a:gridCol w="1805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9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3694"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Required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Description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69"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ReportID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Primary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Key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Unique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identifier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694"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Type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String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Type of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report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694"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Description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String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Description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of the report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503597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IGBD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5486400" y="3086100"/>
          <a:ext cx="9046430" cy="5960533"/>
        </p:xfrm>
        <a:graphic>
          <a:graphicData uri="http://schemas.openxmlformats.org/drawingml/2006/table">
            <a:tbl>
              <a:tblPr/>
              <a:tblGrid>
                <a:gridCol w="1299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2281"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Required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Description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281"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IGDBID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Primary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Key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Unique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identifier from IGDB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281"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Title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Title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of the game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281"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Genre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Genre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of the game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281"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Platform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Game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platform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281"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ReleaseDate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Release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date of the game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281"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Description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Description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of the game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2281"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IGDBRating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Float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IGDB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rating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2281"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Creator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Game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creator/developer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503597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Posts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6135128" y="3276902"/>
          <a:ext cx="7333473" cy="5960552"/>
        </p:xfrm>
        <a:graphic>
          <a:graphicData uri="http://schemas.openxmlformats.org/drawingml/2006/table">
            <a:tbl>
              <a:tblPr/>
              <a:tblGrid>
                <a:gridCol w="130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3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2284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Required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Description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284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PostID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Primary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Unique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identifier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284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UserID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 (User)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User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284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GameID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 (IGDB)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IGDB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284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Title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Post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Title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284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Content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Text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Post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content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284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CreationDate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Creation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2284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UpdateDate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Last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update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2284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DeleteDate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Deletion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93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503597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Comment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5600881" y="3269372"/>
          <a:ext cx="9337704" cy="6687312"/>
        </p:xfrm>
        <a:graphic>
          <a:graphicData uri="http://schemas.openxmlformats.org/drawingml/2006/table">
            <a:tbl>
              <a:tblPr/>
              <a:tblGrid>
                <a:gridCol w="146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8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1056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Required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Description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056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CommentID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Primary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Key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Unique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identifier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056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PostID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Key (Posts)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Posts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056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UserID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Key (User)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User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056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Content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Text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Comment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content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056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CreationDate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Creation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056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UpdateDate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Last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update 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056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DeleteDate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Deletion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831919" y="4293677"/>
            <a:ext cx="4978589" cy="1123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57"/>
              </a:lnSpc>
            </a:pPr>
            <a:r>
              <a:rPr lang="en-US" sz="6708" spc="657">
                <a:solidFill>
                  <a:srgbClr val="FFFFFF"/>
                </a:solidFill>
                <a:latin typeface="Oswald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344707" y="380540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GAME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RELATIONSHIPS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090569" y="3548532"/>
            <a:ext cx="9034431" cy="2052168"/>
            <a:chOff x="0" y="0"/>
            <a:chExt cx="1744696" cy="4955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44696" cy="495570"/>
            </a:xfrm>
            <a:custGeom>
              <a:avLst/>
              <a:gdLst/>
              <a:ahLst/>
              <a:cxnLst/>
              <a:rect l="l" t="t" r="r" b="b"/>
              <a:pathLst>
                <a:path w="1744696" h="495570">
                  <a:moveTo>
                    <a:pt x="0" y="0"/>
                  </a:moveTo>
                  <a:lnTo>
                    <a:pt x="1744696" y="0"/>
                  </a:lnTo>
                  <a:lnTo>
                    <a:pt x="1744696" y="495570"/>
                  </a:lnTo>
                  <a:lnTo>
                    <a:pt x="0" y="4955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744696" cy="5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090569" y="3656816"/>
            <a:ext cx="8900334" cy="146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000" lvl="1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One-to-Many relationships: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 err="1">
                <a:solidFill>
                  <a:srgbClr val="231F20"/>
                </a:solidFill>
                <a:latin typeface="DM Sans Bold"/>
              </a:rPr>
              <a:t>UserPairing</a:t>
            </a: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: One game can be paired with multiple users.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 err="1">
                <a:solidFill>
                  <a:srgbClr val="231F20"/>
                </a:solidFill>
                <a:latin typeface="DM Sans Bold"/>
              </a:rPr>
              <a:t>GamePlay</a:t>
            </a: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: One game can have multiple gameplay entries.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Posts: One game can have multiple posts related to it.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IGDB: One game can have multiple entries in the IGDB.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44707" y="6497464"/>
            <a:ext cx="4473739" cy="636748"/>
            <a:chOff x="0" y="0"/>
            <a:chExt cx="1178269" cy="1677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UserHistory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090569" y="6497464"/>
            <a:ext cx="9034431" cy="879113"/>
            <a:chOff x="0" y="0"/>
            <a:chExt cx="1744696" cy="1697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44696" cy="169771"/>
            </a:xfrm>
            <a:custGeom>
              <a:avLst/>
              <a:gdLst/>
              <a:ahLst/>
              <a:cxnLst/>
              <a:rect l="l" t="t" r="r" b="b"/>
              <a:pathLst>
                <a:path w="1744696" h="169771">
                  <a:moveTo>
                    <a:pt x="0" y="0"/>
                  </a:moveTo>
                  <a:lnTo>
                    <a:pt x="1744696" y="0"/>
                  </a:lnTo>
                  <a:lnTo>
                    <a:pt x="1744696" y="169771"/>
                  </a:lnTo>
                  <a:lnTo>
                    <a:pt x="0" y="1697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1744696" cy="1888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7090569" y="6605749"/>
            <a:ext cx="8900334" cy="561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000" lvl="1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Many-to-One relationship with User: Many interactions belong to one user.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344707" y="8028536"/>
            <a:ext cx="4473739" cy="636748"/>
            <a:chOff x="0" y="0"/>
            <a:chExt cx="1178269" cy="16770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DirectMessage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090569" y="7938552"/>
            <a:ext cx="9034431" cy="879113"/>
            <a:chOff x="0" y="0"/>
            <a:chExt cx="1744696" cy="16977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744696" cy="169771"/>
            </a:xfrm>
            <a:custGeom>
              <a:avLst/>
              <a:gdLst/>
              <a:ahLst/>
              <a:cxnLst/>
              <a:rect l="l" t="t" r="r" b="b"/>
              <a:pathLst>
                <a:path w="1744696" h="169771">
                  <a:moveTo>
                    <a:pt x="0" y="0"/>
                  </a:moveTo>
                  <a:lnTo>
                    <a:pt x="1744696" y="0"/>
                  </a:lnTo>
                  <a:lnTo>
                    <a:pt x="1744696" y="169771"/>
                  </a:lnTo>
                  <a:lnTo>
                    <a:pt x="0" y="1697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19050"/>
              <a:ext cx="1744696" cy="1888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7090569" y="8046837"/>
            <a:ext cx="8900334" cy="561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000" lvl="1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Many-to-One relationship with User: Many messages belong to one sender and one receiver.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344707" y="380540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INTERACTION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RELATIONSHIPS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889422" y="3616326"/>
            <a:ext cx="9034431" cy="1387045"/>
            <a:chOff x="0" y="0"/>
            <a:chExt cx="1744696" cy="26786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44696" cy="267861"/>
            </a:xfrm>
            <a:custGeom>
              <a:avLst/>
              <a:gdLst/>
              <a:ahLst/>
              <a:cxnLst/>
              <a:rect l="l" t="t" r="r" b="b"/>
              <a:pathLst>
                <a:path w="1744696" h="267861">
                  <a:moveTo>
                    <a:pt x="0" y="0"/>
                  </a:moveTo>
                  <a:lnTo>
                    <a:pt x="1744696" y="0"/>
                  </a:lnTo>
                  <a:lnTo>
                    <a:pt x="1744696" y="267861"/>
                  </a:lnTo>
                  <a:lnTo>
                    <a:pt x="0" y="2678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744696" cy="286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889422" y="3724610"/>
            <a:ext cx="8900334" cy="1167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000" lvl="1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Many-to-One relationships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User: Many interactions belong to one user.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IGDB: Many interactions are related to one game.</a:t>
            </a:r>
          </a:p>
          <a:p>
            <a:pPr>
              <a:lnSpc>
                <a:spcPts val="2320"/>
              </a:lnSpc>
            </a:pPr>
            <a:endParaRPr lang="en-US" sz="1681" spc="164" dirty="0">
              <a:solidFill>
                <a:srgbClr val="231F20"/>
              </a:solidFill>
              <a:latin typeface="DM Sans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344707" y="5417192"/>
            <a:ext cx="4473739" cy="636748"/>
            <a:chOff x="0" y="0"/>
            <a:chExt cx="1178269" cy="1677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u="sng" spc="29">
                  <a:solidFill>
                    <a:srgbClr val="FFFFFF"/>
                  </a:solidFill>
                  <a:latin typeface="DM Sans Italics"/>
                </a:rPr>
                <a:t>UserPairing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889421" y="5442893"/>
            <a:ext cx="9034431" cy="879113"/>
            <a:chOff x="0" y="0"/>
            <a:chExt cx="1744696" cy="1697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44696" cy="169771"/>
            </a:xfrm>
            <a:custGeom>
              <a:avLst/>
              <a:gdLst/>
              <a:ahLst/>
              <a:cxnLst/>
              <a:rect l="l" t="t" r="r" b="b"/>
              <a:pathLst>
                <a:path w="1744696" h="169771">
                  <a:moveTo>
                    <a:pt x="0" y="0"/>
                  </a:moveTo>
                  <a:lnTo>
                    <a:pt x="1744696" y="0"/>
                  </a:lnTo>
                  <a:lnTo>
                    <a:pt x="1744696" y="169771"/>
                  </a:lnTo>
                  <a:lnTo>
                    <a:pt x="0" y="1697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1744696" cy="1888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755325" y="5525477"/>
            <a:ext cx="8900334" cy="577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000" lvl="1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Many-to-One relationship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User: Many pairings belong to one user.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344707" y="7025490"/>
            <a:ext cx="4473739" cy="636748"/>
            <a:chOff x="0" y="0"/>
            <a:chExt cx="1178269" cy="16770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UserSearch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889422" y="6896380"/>
            <a:ext cx="9034431" cy="879113"/>
            <a:chOff x="0" y="0"/>
            <a:chExt cx="1744696" cy="16977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744696" cy="169771"/>
            </a:xfrm>
            <a:custGeom>
              <a:avLst/>
              <a:gdLst/>
              <a:ahLst/>
              <a:cxnLst/>
              <a:rect l="l" t="t" r="r" b="b"/>
              <a:pathLst>
                <a:path w="1744696" h="169771">
                  <a:moveTo>
                    <a:pt x="0" y="0"/>
                  </a:moveTo>
                  <a:lnTo>
                    <a:pt x="1744696" y="0"/>
                  </a:lnTo>
                  <a:lnTo>
                    <a:pt x="1744696" y="169771"/>
                  </a:lnTo>
                  <a:lnTo>
                    <a:pt x="0" y="1697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19050"/>
              <a:ext cx="1744696" cy="1888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6889422" y="7004664"/>
            <a:ext cx="8900334" cy="577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000" lvl="1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Many-to-One relationship 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User: Many search results belong to one user.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44707" y="8386138"/>
            <a:ext cx="4473739" cy="636748"/>
            <a:chOff x="0" y="0"/>
            <a:chExt cx="1178269" cy="16770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Friendship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6889422" y="8143773"/>
            <a:ext cx="9034431" cy="879113"/>
            <a:chOff x="0" y="0"/>
            <a:chExt cx="1744696" cy="169771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744696" cy="169771"/>
            </a:xfrm>
            <a:custGeom>
              <a:avLst/>
              <a:gdLst/>
              <a:ahLst/>
              <a:cxnLst/>
              <a:rect l="l" t="t" r="r" b="b"/>
              <a:pathLst>
                <a:path w="1744696" h="169771">
                  <a:moveTo>
                    <a:pt x="0" y="0"/>
                  </a:moveTo>
                  <a:lnTo>
                    <a:pt x="1744696" y="0"/>
                  </a:lnTo>
                  <a:lnTo>
                    <a:pt x="1744696" y="169771"/>
                  </a:lnTo>
                  <a:lnTo>
                    <a:pt x="0" y="1697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19050"/>
              <a:ext cx="1744696" cy="1888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6889422" y="8252057"/>
            <a:ext cx="8900334" cy="577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000" lvl="1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Many-to-Many relationship 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User: Many users can be friends with many other users.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344707" y="380540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Feedback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RELATIONSHIPS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889422" y="3616326"/>
            <a:ext cx="9034431" cy="857891"/>
            <a:chOff x="0" y="0"/>
            <a:chExt cx="1744696" cy="16567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44696" cy="165673"/>
            </a:xfrm>
            <a:custGeom>
              <a:avLst/>
              <a:gdLst/>
              <a:ahLst/>
              <a:cxnLst/>
              <a:rect l="l" t="t" r="r" b="b"/>
              <a:pathLst>
                <a:path w="1744696" h="165673">
                  <a:moveTo>
                    <a:pt x="0" y="0"/>
                  </a:moveTo>
                  <a:lnTo>
                    <a:pt x="1744696" y="0"/>
                  </a:lnTo>
                  <a:lnTo>
                    <a:pt x="1744696" y="165673"/>
                  </a:lnTo>
                  <a:lnTo>
                    <a:pt x="0" y="165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744696" cy="184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889422" y="3724610"/>
            <a:ext cx="8900334" cy="87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000" lvl="1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Many-to-One relationship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 User: Many feedback entries belong to one user.</a:t>
            </a:r>
          </a:p>
          <a:p>
            <a:pPr>
              <a:lnSpc>
                <a:spcPts val="2320"/>
              </a:lnSpc>
            </a:pPr>
            <a:endParaRPr lang="en-US" sz="1681" spc="164" dirty="0">
              <a:solidFill>
                <a:srgbClr val="231F20"/>
              </a:solidFill>
              <a:latin typeface="DM Sans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889422" y="4938102"/>
            <a:ext cx="9034431" cy="1377253"/>
            <a:chOff x="0" y="0"/>
            <a:chExt cx="1744696" cy="26597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44696" cy="265970"/>
            </a:xfrm>
            <a:custGeom>
              <a:avLst/>
              <a:gdLst/>
              <a:ahLst/>
              <a:cxnLst/>
              <a:rect l="l" t="t" r="r" b="b"/>
              <a:pathLst>
                <a:path w="1744696" h="265970">
                  <a:moveTo>
                    <a:pt x="0" y="0"/>
                  </a:moveTo>
                  <a:lnTo>
                    <a:pt x="1744696" y="0"/>
                  </a:lnTo>
                  <a:lnTo>
                    <a:pt x="1744696" y="265970"/>
                  </a:lnTo>
                  <a:lnTo>
                    <a:pt x="0" y="2659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1744696" cy="2850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6889422" y="4972665"/>
            <a:ext cx="8900334" cy="1167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000" lvl="1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Many-to-One relationship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User: Many gameplay entries belong to one user.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Game: Many gameplay entries belong to one game.</a:t>
            </a:r>
          </a:p>
          <a:p>
            <a:pPr>
              <a:lnSpc>
                <a:spcPts val="2320"/>
              </a:lnSpc>
            </a:pPr>
            <a:endParaRPr lang="en-US" sz="1681" spc="164" dirty="0">
              <a:solidFill>
                <a:srgbClr val="231F20"/>
              </a:solidFill>
              <a:latin typeface="DM Sans Bold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1344707" y="6663024"/>
            <a:ext cx="4473739" cy="636748"/>
            <a:chOff x="0" y="0"/>
            <a:chExt cx="1178269" cy="16770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Flag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889422" y="6663024"/>
            <a:ext cx="9034431" cy="1112469"/>
            <a:chOff x="0" y="0"/>
            <a:chExt cx="1744696" cy="21483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744696" cy="214836"/>
            </a:xfrm>
            <a:custGeom>
              <a:avLst/>
              <a:gdLst/>
              <a:ahLst/>
              <a:cxnLst/>
              <a:rect l="l" t="t" r="r" b="b"/>
              <a:pathLst>
                <a:path w="1744696" h="214836">
                  <a:moveTo>
                    <a:pt x="0" y="0"/>
                  </a:moveTo>
                  <a:lnTo>
                    <a:pt x="1744696" y="0"/>
                  </a:lnTo>
                  <a:lnTo>
                    <a:pt x="1744696" y="214836"/>
                  </a:lnTo>
                  <a:lnTo>
                    <a:pt x="0" y="2148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9050"/>
              <a:ext cx="1744696" cy="233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6956471" y="6738132"/>
            <a:ext cx="8900334" cy="87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000" lvl="1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Many-to-One relationship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User: Many flags belong to one user.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Interaction: Many flags belong to one post/comment.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344707" y="8386138"/>
            <a:ext cx="4473739" cy="636748"/>
            <a:chOff x="0" y="0"/>
            <a:chExt cx="1178269" cy="16770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SystemActivityLog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889422" y="8143773"/>
            <a:ext cx="9034431" cy="879113"/>
            <a:chOff x="0" y="0"/>
            <a:chExt cx="1744696" cy="16977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744696" cy="169771"/>
            </a:xfrm>
            <a:custGeom>
              <a:avLst/>
              <a:gdLst/>
              <a:ahLst/>
              <a:cxnLst/>
              <a:rect l="l" t="t" r="r" b="b"/>
              <a:pathLst>
                <a:path w="1744696" h="169771">
                  <a:moveTo>
                    <a:pt x="0" y="0"/>
                  </a:moveTo>
                  <a:lnTo>
                    <a:pt x="1744696" y="0"/>
                  </a:lnTo>
                  <a:lnTo>
                    <a:pt x="1744696" y="169771"/>
                  </a:lnTo>
                  <a:lnTo>
                    <a:pt x="0" y="1697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1744696" cy="1888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6889422" y="8252057"/>
            <a:ext cx="8900334" cy="577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000" lvl="1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Many-to-One relationship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User: Many activity logs belong to one user.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344707" y="5308355"/>
            <a:ext cx="4473739" cy="636748"/>
            <a:chOff x="0" y="0"/>
            <a:chExt cx="1178269" cy="1677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GamePlay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304800" y="1905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344707" y="380540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IGDB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RELATIONSHIPS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889422" y="3616326"/>
            <a:ext cx="9034431" cy="1321776"/>
            <a:chOff x="0" y="0"/>
            <a:chExt cx="1744696" cy="25525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44696" cy="255256"/>
            </a:xfrm>
            <a:custGeom>
              <a:avLst/>
              <a:gdLst/>
              <a:ahLst/>
              <a:cxnLst/>
              <a:rect l="l" t="t" r="r" b="b"/>
              <a:pathLst>
                <a:path w="1744696" h="255256">
                  <a:moveTo>
                    <a:pt x="0" y="0"/>
                  </a:moveTo>
                  <a:lnTo>
                    <a:pt x="1744696" y="0"/>
                  </a:lnTo>
                  <a:lnTo>
                    <a:pt x="1744696" y="255256"/>
                  </a:lnTo>
                  <a:lnTo>
                    <a:pt x="0" y="2552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744696" cy="274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889422" y="3724610"/>
            <a:ext cx="8900334" cy="1167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000" lvl="1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One-to-Many relationship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Interaction: One game can have multiple interactions.</a:t>
            </a:r>
          </a:p>
          <a:p>
            <a:pPr marL="820200" lvl="2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Game: One IGDB entry can represent one game.</a:t>
            </a:r>
          </a:p>
          <a:p>
            <a:pPr>
              <a:lnSpc>
                <a:spcPts val="2320"/>
              </a:lnSpc>
            </a:pPr>
            <a:endParaRPr lang="en-US" sz="1681" spc="164" dirty="0">
              <a:solidFill>
                <a:srgbClr val="231F20"/>
              </a:solidFill>
              <a:latin typeface="DM Sans Bold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344707" y="6136366"/>
            <a:ext cx="4473739" cy="636748"/>
            <a:chOff x="0" y="0"/>
            <a:chExt cx="1178269" cy="16770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Comment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885705" y="5948489"/>
            <a:ext cx="9034431" cy="1350764"/>
            <a:chOff x="0" y="0"/>
            <a:chExt cx="1744696" cy="26085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744696" cy="260854"/>
            </a:xfrm>
            <a:custGeom>
              <a:avLst/>
              <a:gdLst/>
              <a:ahLst/>
              <a:cxnLst/>
              <a:rect l="l" t="t" r="r" b="b"/>
              <a:pathLst>
                <a:path w="1744696" h="260854">
                  <a:moveTo>
                    <a:pt x="0" y="0"/>
                  </a:moveTo>
                  <a:lnTo>
                    <a:pt x="1744696" y="0"/>
                  </a:lnTo>
                  <a:lnTo>
                    <a:pt x="1744696" y="260854"/>
                  </a:lnTo>
                  <a:lnTo>
                    <a:pt x="0" y="2608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19050"/>
              <a:ext cx="1744696" cy="279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6857827" y="6030268"/>
            <a:ext cx="8900334" cy="141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000" lvl="1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Each comment is associated with a specific post, indicating a many-to-one relationship with the Post entity.</a:t>
            </a:r>
          </a:p>
          <a:p>
            <a:pPr marL="363000" lvl="1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Many comments are made by one user, implying a many-to-one relationship with the User entity.</a:t>
            </a:r>
          </a:p>
          <a:p>
            <a:pPr>
              <a:lnSpc>
                <a:spcPts val="2320"/>
              </a:lnSpc>
            </a:pPr>
            <a:endParaRPr lang="en-US" sz="1681" spc="164" dirty="0">
              <a:solidFill>
                <a:srgbClr val="231F20"/>
              </a:solidFill>
              <a:latin typeface="DM Sans Bold"/>
            </a:endParaRPr>
          </a:p>
        </p:txBody>
      </p:sp>
      <p:grpSp>
        <p:nvGrpSpPr>
          <p:cNvPr id="33" name="Group 33"/>
          <p:cNvGrpSpPr/>
          <p:nvPr/>
        </p:nvGrpSpPr>
        <p:grpSpPr>
          <a:xfrm>
            <a:off x="1344706" y="8320451"/>
            <a:ext cx="4473739" cy="636748"/>
            <a:chOff x="0" y="0"/>
            <a:chExt cx="1178269" cy="16770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Post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6885705" y="8012766"/>
            <a:ext cx="9034431" cy="1350764"/>
            <a:chOff x="0" y="0"/>
            <a:chExt cx="1744696" cy="260854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744696" cy="260854"/>
            </a:xfrm>
            <a:custGeom>
              <a:avLst/>
              <a:gdLst/>
              <a:ahLst/>
              <a:cxnLst/>
              <a:rect l="l" t="t" r="r" b="b"/>
              <a:pathLst>
                <a:path w="1744696" h="260854">
                  <a:moveTo>
                    <a:pt x="0" y="0"/>
                  </a:moveTo>
                  <a:lnTo>
                    <a:pt x="1744696" y="0"/>
                  </a:lnTo>
                  <a:lnTo>
                    <a:pt x="1744696" y="260854"/>
                  </a:lnTo>
                  <a:lnTo>
                    <a:pt x="0" y="2608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19050"/>
              <a:ext cx="1744696" cy="279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6857827" y="8117752"/>
            <a:ext cx="8900334" cy="141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3000" lvl="1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Each post is associated with a specific game, indicating a many-to-one relationship with the Game entity.</a:t>
            </a:r>
          </a:p>
          <a:p>
            <a:pPr marL="363000" lvl="1" indent="-181500">
              <a:lnSpc>
                <a:spcPts val="2320"/>
              </a:lnSpc>
              <a:buFont typeface="Arial"/>
              <a:buChar char="•"/>
            </a:pPr>
            <a:r>
              <a:rPr lang="en-US" sz="1681" spc="164" dirty="0">
                <a:solidFill>
                  <a:srgbClr val="231F20"/>
                </a:solidFill>
                <a:latin typeface="DM Sans Bold"/>
              </a:rPr>
              <a:t>Many posts are made by one user, implying a many-to-one relationship with the User entity.</a:t>
            </a:r>
          </a:p>
          <a:p>
            <a:pPr>
              <a:lnSpc>
                <a:spcPts val="2320"/>
              </a:lnSpc>
            </a:pPr>
            <a:endParaRPr lang="en-US" sz="1681" spc="164" dirty="0">
              <a:solidFill>
                <a:srgbClr val="231F20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80729" y="3293832"/>
            <a:ext cx="4066767" cy="4460310"/>
          </a:xfrm>
          <a:custGeom>
            <a:avLst/>
            <a:gdLst/>
            <a:ahLst/>
            <a:cxnLst/>
            <a:rect l="l" t="t" r="r" b="b"/>
            <a:pathLst>
              <a:path w="4066767" h="4460310">
                <a:moveTo>
                  <a:pt x="0" y="0"/>
                </a:moveTo>
                <a:lnTo>
                  <a:pt x="4066766" y="0"/>
                </a:lnTo>
                <a:lnTo>
                  <a:pt x="4066766" y="4460310"/>
                </a:lnTo>
                <a:lnTo>
                  <a:pt x="0" y="44603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407" b="-94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4582577" y="3293832"/>
            <a:ext cx="4104864" cy="4460310"/>
          </a:xfrm>
          <a:custGeom>
            <a:avLst/>
            <a:gdLst/>
            <a:ahLst/>
            <a:cxnLst/>
            <a:rect l="l" t="t" r="r" b="b"/>
            <a:pathLst>
              <a:path w="4104864" h="4460310">
                <a:moveTo>
                  <a:pt x="0" y="0"/>
                </a:moveTo>
                <a:lnTo>
                  <a:pt x="4104864" y="0"/>
                </a:lnTo>
                <a:lnTo>
                  <a:pt x="4104864" y="4460310"/>
                </a:lnTo>
                <a:lnTo>
                  <a:pt x="0" y="44603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27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GPT PROMPTS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299336" y="2979773"/>
            <a:ext cx="13708378" cy="6568598"/>
          </a:xfrm>
          <a:custGeom>
            <a:avLst/>
            <a:gdLst/>
            <a:ahLst/>
            <a:cxnLst/>
            <a:rect l="l" t="t" r="r" b="b"/>
            <a:pathLst>
              <a:path w="13708378" h="6568598">
                <a:moveTo>
                  <a:pt x="0" y="0"/>
                </a:moveTo>
                <a:lnTo>
                  <a:pt x="13708378" y="0"/>
                </a:lnTo>
                <a:lnTo>
                  <a:pt x="13708378" y="6568598"/>
                </a:lnTo>
                <a:lnTo>
                  <a:pt x="0" y="65685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142191" y="1121615"/>
            <a:ext cx="7416941" cy="1858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7"/>
              </a:lnSpc>
            </a:pPr>
            <a:r>
              <a:rPr lang="en-US" sz="5382" spc="527">
                <a:solidFill>
                  <a:srgbClr val="231F20"/>
                </a:solidFill>
                <a:latin typeface="Oswald Bold"/>
              </a:rPr>
              <a:t>ENTITY RELATIONSHIP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163000" y="3442596"/>
            <a:ext cx="4473739" cy="636748"/>
            <a:chOff x="0" y="0"/>
            <a:chExt cx="1178269" cy="167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User</a:t>
              </a:r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7281820" y="3217015"/>
          <a:ext cx="10100912" cy="6619872"/>
        </p:xfrm>
        <a:graphic>
          <a:graphicData uri="http://schemas.openxmlformats.org/drawingml/2006/table">
            <a:tbl>
              <a:tblPr/>
              <a:tblGrid>
                <a:gridCol w="146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2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5696"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FIELD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FIELD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TYPE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TYPE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REQUIRED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DESCRIPTION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696"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_ID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OBJECTID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PRIMARY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KEY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YES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UNIQUE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IDENTIFIER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696"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USERNAME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STRING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YES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USER'S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USERNAME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5696"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EMAIL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STRING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YES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USER'S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EMAIL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696"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PASSWORD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STRING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YES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HASHED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PASSWORD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5696"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GAMECONSOLE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STRING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USER'S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PREFERRED GAMING CONSOLE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5696"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ISACTIVE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BOOLEAN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USER'S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ACTIVE STATUS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2284</Words>
  <Application>Microsoft Office PowerPoint</Application>
  <PresentationFormat>Custom</PresentationFormat>
  <Paragraphs>1580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DM Sans Italics</vt:lpstr>
      <vt:lpstr>Calibri</vt:lpstr>
      <vt:lpstr>Open Sauce</vt:lpstr>
      <vt:lpstr>Open Sauce Bold Italics</vt:lpstr>
      <vt:lpstr>DM Sans Bold</vt:lpstr>
      <vt:lpstr>DM Sans</vt:lpstr>
      <vt:lpstr>Oswald Bold</vt:lpstr>
      <vt:lpstr>Arial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Gametrack</dc:title>
  <cp:lastModifiedBy>Ennis Mccorvey</cp:lastModifiedBy>
  <cp:revision>2</cp:revision>
  <dcterms:created xsi:type="dcterms:W3CDTF">2006-08-16T00:00:00Z</dcterms:created>
  <dcterms:modified xsi:type="dcterms:W3CDTF">2024-02-13T21:16:06Z</dcterms:modified>
  <dc:identifier>DAF8nQJ7T2E</dc:identifier>
</cp:coreProperties>
</file>