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71" r:id="rId17"/>
    <p:sldId id="272" r:id="rId18"/>
    <p:sldId id="273" r:id="rId19"/>
    <p:sldId id="274" r:id="rId20"/>
    <p:sldId id="275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minneapolismn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AF31-2E74-F049-A101-D5C2B4521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Location.</a:t>
            </a:r>
            <a:br>
              <a:rPr lang="en-US" sz="5400" dirty="0"/>
            </a:br>
            <a:r>
              <a:rPr lang="en-US" sz="5400" dirty="0"/>
              <a:t>Location.</a:t>
            </a:r>
            <a:br>
              <a:rPr lang="en-US" sz="5400" dirty="0"/>
            </a:br>
            <a:r>
              <a:rPr lang="en-US" sz="5400" dirty="0"/>
              <a:t>Location.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1D816-82E8-5C41-9D2D-9FBBA8CDE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038562" cy="861420"/>
          </a:xfrm>
        </p:spPr>
        <p:txBody>
          <a:bodyPr/>
          <a:lstStyle/>
          <a:p>
            <a:r>
              <a:rPr lang="en-US" dirty="0"/>
              <a:t>An analysis of home price variability in Minneapolis communities</a:t>
            </a:r>
          </a:p>
          <a:p>
            <a:r>
              <a:rPr lang="en-US" dirty="0"/>
              <a:t>Andrew bartczak, terrence cummings, jon simpson</a:t>
            </a:r>
          </a:p>
        </p:txBody>
      </p:sp>
    </p:spTree>
    <p:extLst>
      <p:ext uri="{BB962C8B-B14F-4D97-AF65-F5344CB8AC3E}">
        <p14:creationId xmlns:p14="http://schemas.microsoft.com/office/powerpoint/2010/main" val="301635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[JS]</a:t>
            </a:r>
          </a:p>
        </p:txBody>
      </p:sp>
    </p:spTree>
    <p:extLst>
      <p:ext uri="{BB962C8B-B14F-4D97-AF65-F5344CB8AC3E}">
        <p14:creationId xmlns:p14="http://schemas.microsoft.com/office/powerpoint/2010/main" val="73391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[JS: interesting observations or figures from crime data]</a:t>
            </a:r>
          </a:p>
        </p:txBody>
      </p:sp>
    </p:spTree>
    <p:extLst>
      <p:ext uri="{BB962C8B-B14F-4D97-AF65-F5344CB8AC3E}">
        <p14:creationId xmlns:p14="http://schemas.microsoft.com/office/powerpoint/2010/main" val="347424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Education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[AB]</a:t>
            </a:r>
          </a:p>
        </p:txBody>
      </p:sp>
    </p:spTree>
    <p:extLst>
      <p:ext uri="{BB962C8B-B14F-4D97-AF65-F5344CB8AC3E}">
        <p14:creationId xmlns:p14="http://schemas.microsoft.com/office/powerpoint/2010/main" val="47335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Education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[AB: interesting observations or figures from education data]</a:t>
            </a:r>
          </a:p>
        </p:txBody>
      </p:sp>
    </p:spTree>
    <p:extLst>
      <p:ext uri="{BB962C8B-B14F-4D97-AF65-F5344CB8AC3E}">
        <p14:creationId xmlns:p14="http://schemas.microsoft.com/office/powerpoint/2010/main" val="338582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1D5-F4E1-6248-96AC-975BC9C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2823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36592" cy="1400530"/>
          </a:xfrm>
        </p:spPr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 home values differ between Minneapolis communities?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[Boxplot, ANOVA]</a:t>
            </a:r>
          </a:p>
        </p:txBody>
      </p:sp>
    </p:spTree>
    <p:extLst>
      <p:ext uri="{BB962C8B-B14F-4D97-AF65-F5344CB8AC3E}">
        <p14:creationId xmlns:p14="http://schemas.microsoft.com/office/powerpoint/2010/main" val="6070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home values related to the home size?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61357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home values related to crime in the community?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/>
              <a:t>linear regression]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05365" cy="1400530"/>
          </a:xfrm>
        </p:spPr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home values related to community education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/>
              <a:t>linear regression]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05365" cy="1400530"/>
          </a:xfrm>
        </p:spPr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crime and education in a community related?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/>
              <a:t>linear regression]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432-4923-3547-93B5-E3431356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0E8B-51D4-5446-BA00-A40FD307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9408"/>
            <a:ext cx="8946541" cy="4818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significant variability in home values in Minneapolis which appears to be aligned to neighborhoods or communities.</a:t>
            </a:r>
          </a:p>
          <a:p>
            <a:pPr lvl="1"/>
            <a:r>
              <a:rPr lang="en-US" dirty="0"/>
              <a:t>Do home values between communities vary to a statistically significant degree?</a:t>
            </a:r>
          </a:p>
          <a:p>
            <a:r>
              <a:rPr lang="en-US" dirty="0"/>
              <a:t>If so, what are the key characteristics of a neighborhood that impact the value of homes?</a:t>
            </a:r>
          </a:p>
          <a:p>
            <a:pPr lvl="1"/>
            <a:r>
              <a:rPr lang="en-US" dirty="0"/>
              <a:t>Does the size of the home impact the value per square foot or just the total value?</a:t>
            </a:r>
          </a:p>
          <a:p>
            <a:pPr lvl="1"/>
            <a:r>
              <a:rPr lang="en-US" dirty="0"/>
              <a:t>To what degree does the rate of violent and non-violent crime drive down home values?</a:t>
            </a:r>
          </a:p>
          <a:p>
            <a:pPr lvl="1"/>
            <a:r>
              <a:rPr lang="en-US" dirty="0"/>
              <a:t>How much does the quality of nearby schools increase home value?</a:t>
            </a:r>
          </a:p>
          <a:p>
            <a:r>
              <a:rPr lang="en-US" dirty="0"/>
              <a:t>Such an analysis can assist local governments in allocation of resource in addressing crime and education. It can also help home buyers and seller identify under or over-valued properties based on their personal views on the importance of crime or education in home purchasing.</a:t>
            </a:r>
          </a:p>
          <a:p>
            <a:r>
              <a:rPr lang="en-US" b="1" dirty="0"/>
              <a:t>Hypothesis: Crime rate and school quality have large negative and positive correlations respectively with home values. These variables explain a significant portion of the variance in home values between Minneapolis neighborhoods.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8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BC2-0E3F-2441-86F9-7B7C677E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7108"/>
            <a:ext cx="10505365" cy="1400530"/>
          </a:xfrm>
        </p:spPr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crime and education explain home value variance between Minneapolis communities?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601-CE25-5D42-BCE5-61F8E739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[multivariate 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62487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95C-41D7-8948-A370-BA35EE0E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BADB-1F12-974C-A521-09168677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2A66-2A07-4A4C-B293-513236E2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7D1C-C041-2C47-9B96-84115041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0ED-11A9-334B-BB95-4D0DBA35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2067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432-4923-3547-93B5-E3431356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0E8B-51D4-5446-BA00-A40FD307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1960"/>
            <a:ext cx="8946541" cy="4766440"/>
          </a:xfrm>
        </p:spPr>
        <p:txBody>
          <a:bodyPr>
            <a:normAutofit/>
          </a:bodyPr>
          <a:lstStyle/>
          <a:p>
            <a:r>
              <a:rPr lang="en-US" dirty="0"/>
              <a:t>Minneapolis home values do indeed vary to a statistically significant degree between the 11 Minneapolis communities.</a:t>
            </a:r>
          </a:p>
          <a:p>
            <a:r>
              <a:rPr lang="en-US" dirty="0"/>
              <a:t>The size of the home is not a factor when home values are normalized to value per square foot.</a:t>
            </a:r>
          </a:p>
          <a:p>
            <a:r>
              <a:rPr lang="en-US" dirty="0"/>
              <a:t>A multivariate linear regression model demonstrates that:</a:t>
            </a:r>
          </a:p>
          <a:p>
            <a:pPr lvl="1"/>
            <a:r>
              <a:rPr lang="en-US" dirty="0"/>
              <a:t>[R2%] of the variance in home values between communities can be explained by differences in crime rate and school quality.</a:t>
            </a:r>
          </a:p>
          <a:p>
            <a:pPr lvl="1"/>
            <a:r>
              <a:rPr lang="en-US" dirty="0"/>
              <a:t>Home values on average decrease by [x%] and [y%] for a [z%] increase in violent and non-violent crime rates respectively.</a:t>
            </a:r>
          </a:p>
          <a:p>
            <a:pPr lvl="1"/>
            <a:r>
              <a:rPr lang="en-US" dirty="0"/>
              <a:t>Home values on average vary by [a%] between communities with schools in the bottom and top quartile rankings.</a:t>
            </a:r>
          </a:p>
          <a:p>
            <a:r>
              <a:rPr lang="en-US" dirty="0"/>
              <a:t>Allocation of resources to address crime and education issues in Minneapolis communities will increase home values.</a:t>
            </a:r>
          </a:p>
        </p:txBody>
      </p:sp>
    </p:spTree>
    <p:extLst>
      <p:ext uri="{BB962C8B-B14F-4D97-AF65-F5344CB8AC3E}">
        <p14:creationId xmlns:p14="http://schemas.microsoft.com/office/powerpoint/2010/main" val="331499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4104-3CF6-194F-A01E-65D7AC7D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interrogation</a:t>
            </a:r>
          </a:p>
        </p:txBody>
      </p:sp>
    </p:spTree>
    <p:extLst>
      <p:ext uri="{BB962C8B-B14F-4D97-AF65-F5344CB8AC3E}">
        <p14:creationId xmlns:p14="http://schemas.microsoft.com/office/powerpoint/2010/main" val="402792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026-D8F8-1E48-B030-313E1FF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00C1-FBF6-E949-A68F-F3A218B1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2470"/>
            <a:ext cx="8946541" cy="4755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the official Minneapolis communities and what are the home values in 2020?</a:t>
            </a:r>
          </a:p>
          <a:p>
            <a:pPr lvl="1"/>
            <a:r>
              <a:rPr lang="en-US" dirty="0"/>
              <a:t>Source of data: Open Minneapolis (</a:t>
            </a:r>
            <a:r>
              <a:rPr lang="en-US" dirty="0">
                <a:hlinkClick r:id="rId2"/>
              </a:rPr>
              <a:t>http://opendata.minneapolismn.gov/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Assessors Parcel Data 2020 – 130,719 records</a:t>
            </a:r>
          </a:p>
          <a:p>
            <a:r>
              <a:rPr lang="en-US" dirty="0"/>
              <a:t>What is the crime rate in Minneapolis communities?</a:t>
            </a:r>
          </a:p>
          <a:p>
            <a:pPr lvl="1"/>
            <a:r>
              <a:rPr lang="en-US" dirty="0"/>
              <a:t>Source of data: Open Minneapolis (</a:t>
            </a:r>
            <a:r>
              <a:rPr lang="en-US" dirty="0">
                <a:hlinkClick r:id="rId2"/>
              </a:rPr>
              <a:t>http://opendata.minneapolismn.gov/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[police incidents]</a:t>
            </a:r>
          </a:p>
          <a:p>
            <a:r>
              <a:rPr lang="en-US" dirty="0"/>
              <a:t>What is the population of Minneapolis communities?</a:t>
            </a:r>
          </a:p>
          <a:p>
            <a:pPr lvl="1"/>
            <a:r>
              <a:rPr lang="en-US" dirty="0"/>
              <a:t>[source]</a:t>
            </a:r>
          </a:p>
          <a:p>
            <a:r>
              <a:rPr lang="en-US" dirty="0"/>
              <a:t>What is the quality of education in Minneapolis communities?</a:t>
            </a:r>
          </a:p>
          <a:p>
            <a:pPr lvl="1"/>
            <a:r>
              <a:rPr lang="en-US" dirty="0"/>
              <a:t>[source]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9026-D8F8-1E48-B030-313E1FF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00C1-FBF6-E949-A68F-F3A218B1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7876"/>
            <a:ext cx="8946541" cy="485052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Is the variance in home values between communities statistically significant?</a:t>
            </a:r>
          </a:p>
          <a:p>
            <a:pPr lvl="1"/>
            <a:r>
              <a:rPr lang="en-US" dirty="0"/>
              <a:t>Method - One-way ANOVA on mean home values by community.</a:t>
            </a:r>
          </a:p>
          <a:p>
            <a:r>
              <a:rPr lang="en-US" dirty="0"/>
              <a:t>Which communities’ home values differ significantly?</a:t>
            </a:r>
          </a:p>
          <a:p>
            <a:pPr lvl="1"/>
            <a:r>
              <a:rPr lang="en-US" dirty="0"/>
              <a:t>Method – Pairwise t-test on home values between community pairs.</a:t>
            </a:r>
          </a:p>
          <a:p>
            <a:r>
              <a:rPr lang="en-US" dirty="0"/>
              <a:t>With home value per square foot (</a:t>
            </a:r>
            <a:r>
              <a:rPr lang="en-US" dirty="0" err="1"/>
              <a:t>val_sqft</a:t>
            </a:r>
            <a:r>
              <a:rPr lang="en-US" dirty="0"/>
              <a:t>) as the dependent variable, what are the candidates for independent variables?</a:t>
            </a:r>
          </a:p>
          <a:p>
            <a:pPr lvl="1"/>
            <a:r>
              <a:rPr lang="en-US" dirty="0"/>
              <a:t>Is val_sqft related to house size?</a:t>
            </a:r>
          </a:p>
          <a:p>
            <a:pPr lvl="2"/>
            <a:r>
              <a:rPr lang="en-US" dirty="0"/>
              <a:t>Method – Linear regression val_sqft vs. house size.</a:t>
            </a:r>
          </a:p>
          <a:p>
            <a:pPr lvl="1"/>
            <a:r>
              <a:rPr lang="en-US" dirty="0"/>
              <a:t>Is val_sqft related to community violent or non-violent crime rate?</a:t>
            </a:r>
          </a:p>
          <a:p>
            <a:pPr lvl="2"/>
            <a:r>
              <a:rPr lang="en-US" dirty="0"/>
              <a:t>Method – Linear regression val_sqft vs. violent and non-violent crime rates.</a:t>
            </a:r>
          </a:p>
          <a:p>
            <a:pPr lvl="1"/>
            <a:r>
              <a:rPr lang="en-US" dirty="0"/>
              <a:t>Is val_sqft related to community education quality?</a:t>
            </a:r>
          </a:p>
          <a:p>
            <a:pPr lvl="2"/>
            <a:r>
              <a:rPr lang="en-US" dirty="0"/>
              <a:t>Method – Linear regression val_sqft vs. school ratings.</a:t>
            </a:r>
          </a:p>
          <a:p>
            <a:r>
              <a:rPr lang="en-US" dirty="0"/>
              <a:t>Are the chosen independent variables uncorrelated?</a:t>
            </a:r>
          </a:p>
          <a:p>
            <a:pPr lvl="1"/>
            <a:r>
              <a:rPr lang="en-US" dirty="0"/>
              <a:t>Method – Correlation and linear regression between independent variable pairs.</a:t>
            </a:r>
          </a:p>
          <a:p>
            <a:r>
              <a:rPr lang="en-US" dirty="0"/>
              <a:t>How much of home value variance is explained by crime and education respectively and together?</a:t>
            </a:r>
          </a:p>
          <a:p>
            <a:pPr lvl="1"/>
            <a:r>
              <a:rPr lang="en-US" dirty="0"/>
              <a:t>Method – Multivariate linear regression r-squared</a:t>
            </a:r>
          </a:p>
          <a:p>
            <a:r>
              <a:rPr lang="en-US" dirty="0"/>
              <a:t>How sensitive are home values to differences in crime rates and education quality respectively?</a:t>
            </a:r>
          </a:p>
          <a:p>
            <a:pPr lvl="1"/>
            <a:r>
              <a:rPr lang="en-US" dirty="0"/>
              <a:t>Method – Multivariate linear regression coefficients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0B51-CFE8-5840-B506-E862D6BA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data</a:t>
            </a:r>
            <a:br>
              <a:rPr lang="en-US" dirty="0"/>
            </a:br>
            <a:r>
              <a:rPr lang="en-US" dirty="0"/>
              <a:t>Crime data</a:t>
            </a:r>
            <a:br>
              <a:rPr lang="en-US" dirty="0"/>
            </a:br>
            <a:r>
              <a:rPr lang="en-US" dirty="0"/>
              <a:t>Education data</a:t>
            </a:r>
          </a:p>
        </p:txBody>
      </p:sp>
    </p:spTree>
    <p:extLst>
      <p:ext uri="{BB962C8B-B14F-4D97-AF65-F5344CB8AC3E}">
        <p14:creationId xmlns:p14="http://schemas.microsoft.com/office/powerpoint/2010/main" val="94576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Home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JSON home value data was accessed from Open Minnesota using an API call.</a:t>
            </a:r>
          </a:p>
          <a:p>
            <a:r>
              <a:rPr lang="en-US" dirty="0"/>
              <a:t>Only 2000 records are allowed per call, necessitating a looped call.</a:t>
            </a:r>
          </a:p>
          <a:p>
            <a:r>
              <a:rPr lang="en-US" dirty="0"/>
              <a:t>The inclusion of neighborhood and community designation for each home made grouping and comparison relatively straightforward.</a:t>
            </a:r>
          </a:p>
          <a:p>
            <a:r>
              <a:rPr lang="en-US" dirty="0"/>
              <a:t>Data included commercial and residential real estate.</a:t>
            </a:r>
          </a:p>
          <a:p>
            <a:r>
              <a:rPr lang="en-US" dirty="0"/>
              <a:t>Data clean up included</a:t>
            </a:r>
          </a:p>
          <a:p>
            <a:pPr lvl="1"/>
            <a:r>
              <a:rPr lang="en-US" dirty="0"/>
              <a:t>Removing records with null values</a:t>
            </a:r>
          </a:p>
          <a:p>
            <a:pPr lvl="1"/>
            <a:r>
              <a:rPr lang="en-US" dirty="0"/>
              <a:t>Removing non-residential real estate records.</a:t>
            </a:r>
          </a:p>
          <a:p>
            <a:pPr lvl="1"/>
            <a:r>
              <a:rPr lang="en-US" dirty="0"/>
              <a:t>Removing extreme outliers with respect to home value and size as likely database errors.</a:t>
            </a:r>
          </a:p>
          <a:p>
            <a:pPr lvl="1"/>
            <a:r>
              <a:rPr lang="en-US" dirty="0"/>
              <a:t>Adding ‘Minneapolis, MN’ to the address field to facilitate use of Google Maps API accuracy.</a:t>
            </a:r>
          </a:p>
          <a:p>
            <a:pPr lvl="1"/>
            <a:r>
              <a:rPr lang="en-US" dirty="0"/>
              <a:t>Replace hashtag (#) in address field with %23 for Google Maps API call format.</a:t>
            </a:r>
          </a:p>
        </p:txBody>
      </p:sp>
    </p:spTree>
    <p:extLst>
      <p:ext uri="{BB962C8B-B14F-4D97-AF65-F5344CB8AC3E}">
        <p14:creationId xmlns:p14="http://schemas.microsoft.com/office/powerpoint/2010/main" val="385053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A8E-3C28-7F44-BE04-BDE85D0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exploration: Home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8FFA-C056-BA4C-A4C2-3773AC0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[interesting observations or figures from home data]</a:t>
            </a:r>
          </a:p>
        </p:txBody>
      </p:sp>
    </p:spTree>
    <p:extLst>
      <p:ext uri="{BB962C8B-B14F-4D97-AF65-F5344CB8AC3E}">
        <p14:creationId xmlns:p14="http://schemas.microsoft.com/office/powerpoint/2010/main" val="15577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944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Location. Location. Location.</vt:lpstr>
      <vt:lpstr>Motivation and summary</vt:lpstr>
      <vt:lpstr>Summary of conclusions</vt:lpstr>
      <vt:lpstr>Data interrogation</vt:lpstr>
      <vt:lpstr>Questions and data</vt:lpstr>
      <vt:lpstr>Questions and data</vt:lpstr>
      <vt:lpstr>Home data Crime data Education data</vt:lpstr>
      <vt:lpstr>Data cleanup and exploration: Home data</vt:lpstr>
      <vt:lpstr>Data cleanup and exploration: Home data</vt:lpstr>
      <vt:lpstr>Data cleanup and exploration: Crime data</vt:lpstr>
      <vt:lpstr>Data cleanup and exploration: Crime data</vt:lpstr>
      <vt:lpstr>Data cleanup and exploration: Education data</vt:lpstr>
      <vt:lpstr>Data cleanup and exploration: Education data</vt:lpstr>
      <vt:lpstr>Data analysis</vt:lpstr>
      <vt:lpstr>Data analysis Do home values differ between Minneapolis communities?</vt:lpstr>
      <vt:lpstr>Data analysis Are home values related to the home size?</vt:lpstr>
      <vt:lpstr>Data analysis Are home values related to crime in the community?</vt:lpstr>
      <vt:lpstr>Data analysis Are home values related to community education quality?</vt:lpstr>
      <vt:lpstr>Data analysis Are crime and education in a community related?</vt:lpstr>
      <vt:lpstr>Data analysis Does crime and education explain home value variance between Minneapolis communities?</vt:lpstr>
      <vt:lpstr>Discussion</vt:lpstr>
      <vt:lpstr>Post-mortem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Location. Location. Location.</dc:title>
  <dc:creator>Terrence Cummings</dc:creator>
  <cp:lastModifiedBy>Terrence Cummings</cp:lastModifiedBy>
  <cp:revision>15</cp:revision>
  <dcterms:created xsi:type="dcterms:W3CDTF">2020-04-19T16:46:33Z</dcterms:created>
  <dcterms:modified xsi:type="dcterms:W3CDTF">2020-04-19T18:06:51Z</dcterms:modified>
</cp:coreProperties>
</file>