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7" r:id="rId4"/>
    <p:sldId id="278" r:id="rId5"/>
    <p:sldId id="259" r:id="rId6"/>
    <p:sldId id="260" r:id="rId7"/>
    <p:sldId id="258" r:id="rId8"/>
    <p:sldId id="261" r:id="rId9"/>
    <p:sldId id="262" r:id="rId10"/>
    <p:sldId id="265" r:id="rId11"/>
    <p:sldId id="263" r:id="rId12"/>
    <p:sldId id="266" r:id="rId13"/>
    <p:sldId id="267" r:id="rId14"/>
    <p:sldId id="268" r:id="rId15"/>
    <p:sldId id="269" r:id="rId16"/>
    <p:sldId id="270" r:id="rId17"/>
    <p:sldId id="274" r:id="rId18"/>
    <p:sldId id="279" r:id="rId19"/>
    <p:sldId id="272" r:id="rId20"/>
    <p:sldId id="273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6F85D-781D-4021-92EF-92DC9AD217B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7A63D-06BE-4E95-8F87-13AA0835B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0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4506-8E7F-EAE6-0A2C-759D86131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23768-E488-CA7E-BD54-C8FCC4CF2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1183C-28DA-C042-B02D-230754A9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D80D-D217-41D6-80DB-A3C7D7712CF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FC38A-2C57-D2B9-AE5D-4EF34524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9A43-4149-E8D0-2F5A-64C3B7C2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9591-C0B7-4AB4-9DD1-54000EAE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1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8DCE-A950-C070-0B20-4B914802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21CD3-C7A3-A55E-6264-26A39D524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101B9-EFEA-6425-A381-B7E90F7F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D80D-D217-41D6-80DB-A3C7D7712CF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3FE3A-7B04-329E-D8F3-87393406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6F644-318E-69BF-47E7-E85FF7F9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9591-C0B7-4AB4-9DD1-54000EAE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5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8C0BA-0BE8-55A9-BDAF-15A493CB2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3814E-82AB-3C24-DEBF-A1952E57A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5DB9-5A0D-CD6D-73F9-AA063284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D80D-D217-41D6-80DB-A3C7D7712CF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A9BBA-97EA-6B7E-02F7-C420C847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D85A0-6883-A03C-27B6-0B2A7BE2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9591-C0B7-4AB4-9DD1-54000EAE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39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26567" y="1249733"/>
            <a:ext cx="8339600" cy="33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076900" y="4586933"/>
            <a:ext cx="6038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994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940633" y="4100133"/>
            <a:ext cx="821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74585" y="2048032"/>
            <a:ext cx="19512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940800" y="5140733"/>
            <a:ext cx="82156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2468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60000" y="1357059"/>
            <a:ext cx="10272000" cy="47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867"/>
            </a:lvl1pPr>
            <a:lvl2pPr marL="1219170" lvl="1" indent="-3979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 sz="1467">
                <a:solidFill>
                  <a:srgbClr val="434343"/>
                </a:solidFill>
              </a:defRPr>
            </a:lvl2pPr>
            <a:lvl3pPr marL="1828754" lvl="2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Nunito Light"/>
              <a:buChar char="■"/>
              <a:defRPr sz="1467">
                <a:solidFill>
                  <a:srgbClr val="434343"/>
                </a:solidFill>
              </a:defRPr>
            </a:lvl3pPr>
            <a:lvl4pPr marL="2438339" lvl="3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Nunito Light"/>
              <a:buChar char="●"/>
              <a:defRPr sz="1467">
                <a:solidFill>
                  <a:srgbClr val="434343"/>
                </a:solidFill>
              </a:defRPr>
            </a:lvl4pPr>
            <a:lvl5pPr marL="3047924" lvl="4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467">
                <a:solidFill>
                  <a:srgbClr val="434343"/>
                </a:solidFill>
              </a:defRPr>
            </a:lvl5pPr>
            <a:lvl6pPr marL="3657509" lvl="5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■"/>
              <a:defRPr sz="1467">
                <a:solidFill>
                  <a:srgbClr val="434343"/>
                </a:solidFill>
              </a:defRPr>
            </a:lvl6pPr>
            <a:lvl7pPr marL="4267093" lvl="6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●"/>
              <a:defRPr sz="1467">
                <a:solidFill>
                  <a:srgbClr val="434343"/>
                </a:solidFill>
              </a:defRPr>
            </a:lvl7pPr>
            <a:lvl8pPr marL="4876678" lvl="7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467">
                <a:solidFill>
                  <a:srgbClr val="434343"/>
                </a:solidFill>
              </a:defRPr>
            </a:lvl8pPr>
            <a:lvl9pPr marL="5486263" lvl="8" indent="-3979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100"/>
              <a:buFont typeface="Nunito Light"/>
              <a:buChar char="■"/>
              <a:defRPr sz="14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0688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9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6158600" y="3795667"/>
            <a:ext cx="4107200" cy="18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1926200" y="3795667"/>
            <a:ext cx="4107200" cy="18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6158600" y="3384967"/>
            <a:ext cx="40980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1926200" y="3384967"/>
            <a:ext cx="41072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1604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5259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>
            <a:spLocks noGrp="1"/>
          </p:cNvSpPr>
          <p:nvPr>
            <p:ph type="pic" idx="2"/>
          </p:nvPr>
        </p:nvSpPr>
        <p:spPr>
          <a:xfrm>
            <a:off x="6778633" y="716767"/>
            <a:ext cx="4026800" cy="54192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5136000" cy="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960000" y="1533367"/>
            <a:ext cx="5136000" cy="4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1795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9939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10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18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CB07-E3AB-65CB-3F26-09423C92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76B4D-E5EA-51FD-7EAA-D9F1048D3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7C095-FDB4-991D-E3F4-8DC18C2A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D80D-D217-41D6-80DB-A3C7D7712CF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C9473-C81B-B735-8940-13E45C93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614A5-68A5-24D7-EA2B-3C3A6D12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9591-C0B7-4AB4-9DD1-54000EAE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096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0699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717667"/>
            <a:ext cx="8768000" cy="2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1712000" y="4345433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416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86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/>
          </p:nvPr>
        </p:nvSpPr>
        <p:spPr>
          <a:xfrm>
            <a:off x="1250167" y="3157861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1250167" y="3662348"/>
            <a:ext cx="2900400" cy="16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3"/>
          </p:nvPr>
        </p:nvSpPr>
        <p:spPr>
          <a:xfrm>
            <a:off x="4645795" y="3157861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4"/>
          </p:nvPr>
        </p:nvSpPr>
        <p:spPr>
          <a:xfrm>
            <a:off x="4645795" y="3662348"/>
            <a:ext cx="2900400" cy="16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5"/>
          </p:nvPr>
        </p:nvSpPr>
        <p:spPr>
          <a:xfrm>
            <a:off x="8041431" y="3157861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6"/>
          </p:nvPr>
        </p:nvSpPr>
        <p:spPr>
          <a:xfrm>
            <a:off x="8041431" y="3662348"/>
            <a:ext cx="2900400" cy="16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 hasCustomPrompt="1"/>
          </p:nvPr>
        </p:nvSpPr>
        <p:spPr>
          <a:xfrm>
            <a:off x="2210567" y="236636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8" hasCustomPrompt="1"/>
          </p:nvPr>
        </p:nvSpPr>
        <p:spPr>
          <a:xfrm>
            <a:off x="5606195" y="236636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9" hasCustomPrompt="1"/>
          </p:nvPr>
        </p:nvSpPr>
        <p:spPr>
          <a:xfrm>
            <a:off x="9001831" y="236636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605476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>
            <a:spLocks noGrp="1"/>
          </p:cNvSpPr>
          <p:nvPr>
            <p:ph type="pic" idx="2"/>
          </p:nvPr>
        </p:nvSpPr>
        <p:spPr>
          <a:xfrm>
            <a:off x="1310667" y="1795567"/>
            <a:ext cx="3673600" cy="43476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5120667" y="1791133"/>
            <a:ext cx="6120400" cy="4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467"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47739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036000" y="3429000"/>
            <a:ext cx="61200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926033" y="2249717"/>
            <a:ext cx="8340000" cy="11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12379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6158600" y="2111467"/>
            <a:ext cx="5073600" cy="39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950967" y="2111467"/>
            <a:ext cx="5082800" cy="39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53469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30584" y="720000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13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1"/>
          </p:nvPr>
        </p:nvSpPr>
        <p:spPr>
          <a:xfrm>
            <a:off x="3130533" y="2228567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/>
          <p:nvPr/>
        </p:nvSpPr>
        <p:spPr>
          <a:xfrm>
            <a:off x="2798800" y="481593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600" b="1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358185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>
            <a:off x="960000" y="1357061"/>
            <a:ext cx="1027200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600"/>
            </a:lvl1pPr>
            <a:lvl2pPr marL="1219170" lvl="1" indent="-397923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100"/>
              <a:buFont typeface="Nunito Light"/>
              <a:buChar char="○"/>
              <a:defRPr sz="1467">
                <a:solidFill>
                  <a:srgbClr val="434343"/>
                </a:solidFill>
              </a:defRPr>
            </a:lvl2pPr>
            <a:lvl3pPr marL="1828754" lvl="2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Nunito Light"/>
              <a:buChar char="■"/>
              <a:defRPr sz="1467">
                <a:solidFill>
                  <a:srgbClr val="434343"/>
                </a:solidFill>
              </a:defRPr>
            </a:lvl3pPr>
            <a:lvl4pPr marL="2438339" lvl="3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Nunito Light"/>
              <a:buChar char="●"/>
              <a:defRPr sz="1467">
                <a:solidFill>
                  <a:srgbClr val="434343"/>
                </a:solidFill>
              </a:defRPr>
            </a:lvl4pPr>
            <a:lvl5pPr marL="3047924" lvl="4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467">
                <a:solidFill>
                  <a:srgbClr val="434343"/>
                </a:solidFill>
              </a:defRPr>
            </a:lvl5pPr>
            <a:lvl6pPr marL="3657509" lvl="5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■"/>
              <a:defRPr sz="1467">
                <a:solidFill>
                  <a:srgbClr val="434343"/>
                </a:solidFill>
              </a:defRPr>
            </a:lvl6pPr>
            <a:lvl7pPr marL="4267093" lvl="6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●"/>
              <a:defRPr sz="1467">
                <a:solidFill>
                  <a:srgbClr val="434343"/>
                </a:solidFill>
              </a:defRPr>
            </a:lvl7pPr>
            <a:lvl8pPr marL="4876678" lvl="7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467">
                <a:solidFill>
                  <a:srgbClr val="434343"/>
                </a:solidFill>
              </a:defRPr>
            </a:lvl8pPr>
            <a:lvl9pPr marL="5486263" lvl="8" indent="-3979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100"/>
              <a:buFont typeface="Nunito Light"/>
              <a:buChar char="■"/>
              <a:defRPr sz="14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485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7BBC-2452-B9B2-010E-AC5FAA62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5B775-09BB-C9B1-B9E9-8DBC9CA11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CF529-AB14-ABF9-2518-92E40210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D80D-D217-41D6-80DB-A3C7D7712CF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419F5-B1AC-0A28-8132-36F8CB55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D9410-90F5-9F4A-62FF-36E2D2CF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9591-C0B7-4AB4-9DD1-54000EAE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DEB0-2DF2-D2A8-5083-E5F05FBE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2A86-89C1-7464-9D15-A9A306D5E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533E9-EEC3-31D8-BAD8-A11CC5FB9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A626C-9223-7303-C6EE-E37A7DFF5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D80D-D217-41D6-80DB-A3C7D7712CF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2172F-DDF2-9658-07B5-0AC9790E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A7F6C-9478-7894-4837-BFE24537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9591-C0B7-4AB4-9DD1-54000EAE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0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3D65-67A8-52E5-276D-625B645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7B2F9-88D2-581E-1771-2D2F5AD3D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AB637-83A0-C703-452F-15F1F221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001A8-9FA7-CC01-1F1D-0C93337CB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C4A2B-7D51-9FEC-BD36-5D164754D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D7E0D-F998-5E30-A260-BDB4B248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D80D-D217-41D6-80DB-A3C7D7712CF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214D1-5DA5-582B-D207-B8A24E4F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9417B-D942-4014-F6C1-D9F88302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9591-C0B7-4AB4-9DD1-54000EAE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3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E854-FF85-15D0-4EA9-0C5FD0D8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C85E0-E929-AD77-F845-913EEDE6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D80D-D217-41D6-80DB-A3C7D7712CF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FF7BA-A5F7-416E-44DF-2A9ECF36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39C5C-01B6-DF21-C823-C2E438C8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9591-C0B7-4AB4-9DD1-54000EAE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4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BC1D6-D1E0-6ECC-3DA1-15DA88F0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D80D-D217-41D6-80DB-A3C7D7712CF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9C20B-6C70-0430-1ADF-A6FE60CD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9CAF5-3F16-E45D-9D30-33E97616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9591-C0B7-4AB4-9DD1-54000EAE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4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5F66-F90A-D34F-C655-8902D7FD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35A6-F05B-56F3-1320-D0829F2DB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A8CE8-B890-BFE1-2928-4F65FD7CA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8D13D-F0C5-42AC-0F2A-1128AE86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D80D-D217-41D6-80DB-A3C7D7712CF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71683-45B4-9694-3AC1-7C78E65C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6EDB0-2D4A-6650-F699-BDB72CB4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9591-C0B7-4AB4-9DD1-54000EAE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9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6C7D-0F0B-28E7-BA1A-B6CC9273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53CBC9-4196-BC22-4FA4-2C23A0FBA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EB898-335C-D697-5B17-0A1903986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F3AB0-D15D-558C-8737-D710498D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D80D-D217-41D6-80DB-A3C7D7712CF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5E454-E291-3AFA-504B-5FAFEC1D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50AEF-861C-B585-B3B3-89D2D581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9591-C0B7-4AB4-9DD1-54000EAE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8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FD0A7-493F-AFC7-C8C3-EF0E273A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6E5F7-0369-5D7D-475F-28797157E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53F99-D3FE-6447-3461-475B86422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D80D-D217-41D6-80DB-A3C7D7712CF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B5C0C-024A-D59B-ABEE-2EF1E1D6F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BDE04-6F72-B9C9-3429-73E3ED192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49591-C0B7-4AB4-9DD1-54000EAE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3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ExtraBold"/>
              <a:buNone/>
              <a:defRPr sz="35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4547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Terrencemiller94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irbnb - Visit Orange County, NY">
            <a:extLst>
              <a:ext uri="{FF2B5EF4-FFF2-40B4-BE49-F238E27FC236}">
                <a16:creationId xmlns:a16="http://schemas.microsoft.com/office/drawing/2014/main" id="{5AC28416-695C-7558-E140-1032524D44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1926" b="1"/>
          <a:stretch/>
        </p:blipFill>
        <p:spPr bwMode="auto">
          <a:xfrm>
            <a:off x="2562726" y="1"/>
            <a:ext cx="962927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ABFBD-ECA4-268F-9757-650D850FC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42006"/>
            <a:ext cx="3879232" cy="2248122"/>
          </a:xfrm>
        </p:spPr>
        <p:txBody>
          <a:bodyPr anchor="b">
            <a:normAutofit/>
          </a:bodyPr>
          <a:lstStyle/>
          <a:p>
            <a:pPr algn="l"/>
            <a:r>
              <a:rPr lang="en-US" sz="5000"/>
              <a:t>Austin Airbnb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8D8F8-7961-CF39-3DF0-2F8F99A64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6652"/>
            <a:ext cx="3205463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By: Terrence Miller</a:t>
            </a:r>
          </a:p>
        </p:txBody>
      </p:sp>
    </p:spTree>
    <p:extLst>
      <p:ext uri="{BB962C8B-B14F-4D97-AF65-F5344CB8AC3E}">
        <p14:creationId xmlns:p14="http://schemas.microsoft.com/office/powerpoint/2010/main" val="4024226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Rectangle 8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05" name="Freeform: Shape 8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07" name="Rectangle 8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9" name="Rectangle 8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1" name="Freeform: Shape 8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213" name="Isosceles Triangle 8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09AC9EBA-04EC-3DFE-6C71-DFF65892CF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988991"/>
            <a:ext cx="10905066" cy="4880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5" name="Isosceles Triangle 8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09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71" name="Straight Connector 1127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9D3ED-A415-11D4-0D0A-1DCFD330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many to accommodate?</a:t>
            </a:r>
          </a:p>
        </p:txBody>
      </p:sp>
      <p:cxnSp>
        <p:nvCxnSpPr>
          <p:cNvPr id="11275" name="Straight Connector 1127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7" name="Straight Connector 1127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31924A8-FDE7-7FF0-3F15-FE7F0451A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1817" y="2427541"/>
            <a:ext cx="893326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858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95" name="Straight Connector 1229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7" name="Rectangle 12296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D874B-60E4-9403-15AB-80A8A8B8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Price for that Accommodation</a:t>
            </a:r>
          </a:p>
        </p:txBody>
      </p:sp>
      <p:cxnSp>
        <p:nvCxnSpPr>
          <p:cNvPr id="12299" name="Straight Connector 12298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1" name="Straight Connector 12300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930A421-76F1-88C5-4D11-90582ED6D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1817" y="2427541"/>
            <a:ext cx="893326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00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26" name="Straight Connector 13325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8" name="Rectangle 13327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7043E-4AB9-49E9-374C-E8C41437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Bare </a:t>
            </a:r>
            <a:r>
              <a:rPr lang="en-US" sz="5400" strike="sngStrike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necessities</a:t>
            </a:r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amenities.</a:t>
            </a:r>
          </a:p>
        </p:txBody>
      </p:sp>
      <p:cxnSp>
        <p:nvCxnSpPr>
          <p:cNvPr id="13330" name="Straight Connector 13329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32" name="Straight Connector 13331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6" name="Picture 4">
            <a:extLst>
              <a:ext uri="{FF2B5EF4-FFF2-40B4-BE49-F238E27FC236}">
                <a16:creationId xmlns:a16="http://schemas.microsoft.com/office/drawing/2014/main" id="{443F2C6B-6DEF-CD8A-7EA8-60434FCF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3992" y="2427541"/>
            <a:ext cx="7368916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968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1434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6E1C4C18-00CF-ED29-98A6-1401C2DC95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994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3798E-4173-18B4-07F6-2D952FC9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Location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map&#10;&#10;Description automatically generated">
            <a:extLst>
              <a:ext uri="{FF2B5EF4-FFF2-40B4-BE49-F238E27FC236}">
                <a16:creationId xmlns:a16="http://schemas.microsoft.com/office/drawing/2014/main" id="{4E0DF29C-D9CA-81B3-8293-C1FB4D72F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1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D5A1087C-5345-608E-5248-A2182D325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0"/>
            <a:ext cx="8159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ree, nature, ravine&#10;&#10;Description automatically generated">
            <a:extLst>
              <a:ext uri="{FF2B5EF4-FFF2-40B4-BE49-F238E27FC236}">
                <a16:creationId xmlns:a16="http://schemas.microsoft.com/office/drawing/2014/main" id="{3CECE9A1-7826-6FEA-EF0B-5735C47D3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067" y="654698"/>
            <a:ext cx="1576161" cy="863650"/>
          </a:xfrm>
          <a:prstGeom prst="rect">
            <a:avLst/>
          </a:prstGeom>
        </p:spPr>
      </p:pic>
      <p:pic>
        <p:nvPicPr>
          <p:cNvPr id="7" name="Picture 6" descr="A picture containing text, sky, outdoor, colorful&#10;&#10;Description automatically generated">
            <a:extLst>
              <a:ext uri="{FF2B5EF4-FFF2-40B4-BE49-F238E27FC236}">
                <a16:creationId xmlns:a16="http://schemas.microsoft.com/office/drawing/2014/main" id="{A514751B-5D6E-077D-8D0B-BC6F4EA99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498" y="2424890"/>
            <a:ext cx="1727233" cy="1727233"/>
          </a:xfrm>
          <a:prstGeom prst="rect">
            <a:avLst/>
          </a:prstGeom>
        </p:spPr>
      </p:pic>
      <p:pic>
        <p:nvPicPr>
          <p:cNvPr id="9" name="Picture 8" descr="A wall with a painting on it&#10;&#10;Description automatically generated with low confidence">
            <a:extLst>
              <a:ext uri="{FF2B5EF4-FFF2-40B4-BE49-F238E27FC236}">
                <a16:creationId xmlns:a16="http://schemas.microsoft.com/office/drawing/2014/main" id="{F9457C3B-DFD5-1807-9183-80B5D9895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50" y="-22183"/>
            <a:ext cx="2353968" cy="1570078"/>
          </a:xfrm>
          <a:prstGeom prst="rect">
            <a:avLst/>
          </a:prstGeom>
        </p:spPr>
      </p:pic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25595C2-44DF-4962-B053-37A60246C8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73"/>
            <a:ext cx="2016125" cy="9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95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9301BC88-A32C-FA6B-E764-0F9C97018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675" y="0"/>
            <a:ext cx="4692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870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78" name="Straight Connector 15377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80" name="Rectangle 15379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A46DB-EEA1-DCD9-36C0-65CA93C1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Does time of the year affect price?</a:t>
            </a:r>
          </a:p>
        </p:txBody>
      </p:sp>
      <p:cxnSp>
        <p:nvCxnSpPr>
          <p:cNvPr id="15382" name="Straight Connector 15381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84" name="Straight Connector 15383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AF6E4ACE-6B0C-6D1B-32D0-FCDCF438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995" y="2427541"/>
            <a:ext cx="710691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404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 descr="Festival Outsider: South by Southwest, Austin - Paste">
            <a:extLst>
              <a:ext uri="{FF2B5EF4-FFF2-40B4-BE49-F238E27FC236}">
                <a16:creationId xmlns:a16="http://schemas.microsoft.com/office/drawing/2014/main" id="{EE6460AA-3682-D5E6-30AD-0C9E0320B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72"/>
          <a:stretch/>
        </p:blipFill>
        <p:spPr bwMode="auto">
          <a:xfrm>
            <a:off x="4493436" y="243"/>
            <a:ext cx="769856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6451640" y="0"/>
                </a:lnTo>
                <a:lnTo>
                  <a:pt x="6451640" y="479"/>
                </a:lnTo>
                <a:lnTo>
                  <a:pt x="7698564" y="479"/>
                </a:lnTo>
                <a:lnTo>
                  <a:pt x="7698564" y="3346705"/>
                </a:lnTo>
                <a:lnTo>
                  <a:pt x="0" y="334670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SXSW Conference &amp; Festivals | March 10-19, 2023">
            <a:extLst>
              <a:ext uri="{FF2B5EF4-FFF2-40B4-BE49-F238E27FC236}">
                <a16:creationId xmlns:a16="http://schemas.microsoft.com/office/drawing/2014/main" id="{4CD33C6F-7B8C-22E8-4F75-1D16218EF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0" b="1"/>
          <a:stretch/>
        </p:blipFill>
        <p:spPr bwMode="auto">
          <a:xfrm>
            <a:off x="20" y="10"/>
            <a:ext cx="5859777" cy="3346695"/>
          </a:xfrm>
          <a:custGeom>
            <a:avLst/>
            <a:gdLst/>
            <a:ahLst/>
            <a:cxnLst/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SXSW 2022 returns to Austin with a smaller scale music festival">
            <a:extLst>
              <a:ext uri="{FF2B5EF4-FFF2-40B4-BE49-F238E27FC236}">
                <a16:creationId xmlns:a16="http://schemas.microsoft.com/office/drawing/2014/main" id="{95975862-BAC6-8BAC-A22F-21FE537EF7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4" r="-2" b="-2"/>
          <a:stretch/>
        </p:blipFill>
        <p:spPr bwMode="auto">
          <a:xfrm>
            <a:off x="6350089" y="3511295"/>
            <a:ext cx="5841911" cy="3346705"/>
          </a:xfrm>
          <a:custGeom>
            <a:avLst/>
            <a:gdLst/>
            <a:ahLst/>
            <a:cxnLst/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Festivals | Music, SXSW, South by Southwest, Austin, Texas, United States">
            <a:extLst>
              <a:ext uri="{FF2B5EF4-FFF2-40B4-BE49-F238E27FC236}">
                <a16:creationId xmlns:a16="http://schemas.microsoft.com/office/drawing/2014/main" id="{CABB1515-A942-A7BB-E035-2CDBB6D53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76" r="1" b="1"/>
          <a:stretch/>
        </p:blipFill>
        <p:spPr bwMode="auto">
          <a:xfrm>
            <a:off x="20" y="3511295"/>
            <a:ext cx="769854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0" y="0"/>
                </a:moveTo>
                <a:lnTo>
                  <a:pt x="7698564" y="0"/>
                </a:lnTo>
                <a:lnTo>
                  <a:pt x="6148601" y="3346705"/>
                </a:lnTo>
                <a:lnTo>
                  <a:pt x="6143024" y="3346705"/>
                </a:lnTo>
                <a:lnTo>
                  <a:pt x="5076796" y="3346705"/>
                </a:lnTo>
                <a:lnTo>
                  <a:pt x="1246924" y="3346705"/>
                </a:lnTo>
                <a:lnTo>
                  <a:pt x="1246924" y="3346226"/>
                </a:lnTo>
                <a:lnTo>
                  <a:pt x="0" y="334622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8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The Best Tacos in Austin, TX | Visit Austin, TX">
            <a:extLst>
              <a:ext uri="{FF2B5EF4-FFF2-40B4-BE49-F238E27FC236}">
                <a16:creationId xmlns:a16="http://schemas.microsoft.com/office/drawing/2014/main" id="{22D21EF1-28EF-A74F-F48D-D40EA7E7A2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12" r="-1" b="4259"/>
          <a:stretch/>
        </p:blipFill>
        <p:spPr bwMode="auto">
          <a:xfrm>
            <a:off x="20" y="10"/>
            <a:ext cx="6095980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me - Franklin Barbecue">
            <a:extLst>
              <a:ext uri="{FF2B5EF4-FFF2-40B4-BE49-F238E27FC236}">
                <a16:creationId xmlns:a16="http://schemas.microsoft.com/office/drawing/2014/main" id="{940B8101-4257-28F1-3430-340D03B28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0" r="6115" b="-1"/>
          <a:stretch/>
        </p:blipFill>
        <p:spPr bwMode="auto">
          <a:xfrm>
            <a:off x="6096000" y="10"/>
            <a:ext cx="6096000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anklin Barbecue no longer No. 1 on Texas Monthly's best BBQ list; Snow's  Barbecue takes top prize - Austin Business Journal">
            <a:extLst>
              <a:ext uri="{FF2B5EF4-FFF2-40B4-BE49-F238E27FC236}">
                <a16:creationId xmlns:a16="http://schemas.microsoft.com/office/drawing/2014/main" id="{9B3E58AB-AE84-B4A9-42D4-ED09C91CDE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" r="1" b="1"/>
          <a:stretch/>
        </p:blipFill>
        <p:spPr bwMode="auto">
          <a:xfrm>
            <a:off x="20" y="3429000"/>
            <a:ext cx="609598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bout SXSW | SXSW Conference &amp; Festivals">
            <a:extLst>
              <a:ext uri="{FF2B5EF4-FFF2-40B4-BE49-F238E27FC236}">
                <a16:creationId xmlns:a16="http://schemas.microsoft.com/office/drawing/2014/main" id="{DEA4A84F-7B90-4446-F86C-C48A557BE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2" r="-1" b="-1"/>
          <a:stretch/>
        </p:blipFill>
        <p:spPr bwMode="auto">
          <a:xfrm>
            <a:off x="6096000" y="342900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Rectangle 2067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rame 2069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1CCE6-E004-9D38-7928-F7DE0872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858" y="2761554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Why Austin?</a:t>
            </a:r>
          </a:p>
        </p:txBody>
      </p:sp>
    </p:spTree>
    <p:extLst>
      <p:ext uri="{BB962C8B-B14F-4D97-AF65-F5344CB8AC3E}">
        <p14:creationId xmlns:p14="http://schemas.microsoft.com/office/powerpoint/2010/main" val="112153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79A9-1857-7421-136F-3A8DC421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0BEAA-FFA4-F5EB-25F5-8F6CA20DD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One of the biggest missing pieces from this data is the lack of historical booking data.</a:t>
            </a:r>
          </a:p>
          <a:p>
            <a:r>
              <a:rPr lang="en-US" sz="2000" dirty="0"/>
              <a:t>Group the amenities data.</a:t>
            </a:r>
          </a:p>
          <a:p>
            <a:r>
              <a:rPr lang="en-US" sz="2000" dirty="0"/>
              <a:t>See if there are any trends for hosts that are doing well</a:t>
            </a:r>
          </a:p>
          <a:p>
            <a:r>
              <a:rPr lang="en-US" sz="2000" dirty="0"/>
              <a:t>Check what users like most from their reviews</a:t>
            </a:r>
          </a:p>
        </p:txBody>
      </p:sp>
      <p:pic>
        <p:nvPicPr>
          <p:cNvPr id="5" name="Picture 4" descr="A white jigsaw puzzle with a red piece standing out">
            <a:extLst>
              <a:ext uri="{FF2B5EF4-FFF2-40B4-BE49-F238E27FC236}">
                <a16:creationId xmlns:a16="http://schemas.microsoft.com/office/drawing/2014/main" id="{D3EC651A-B3BF-96EB-2417-D705EED3B0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51" r="752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94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389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34"/>
          <p:cNvGrpSpPr/>
          <p:nvPr/>
        </p:nvGrpSpPr>
        <p:grpSpPr>
          <a:xfrm>
            <a:off x="5779207" y="3868783"/>
            <a:ext cx="633600" cy="633600"/>
            <a:chOff x="4334405" y="2901587"/>
            <a:chExt cx="475200" cy="475200"/>
          </a:xfrm>
        </p:grpSpPr>
        <p:sp>
          <p:nvSpPr>
            <p:cNvPr id="599" name="Google Shape;599;p34"/>
            <p:cNvSpPr/>
            <p:nvPr/>
          </p:nvSpPr>
          <p:spPr>
            <a:xfrm>
              <a:off x="4334405" y="2901587"/>
              <a:ext cx="475200" cy="475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600" name="Google Shape;600;p34"/>
            <p:cNvGrpSpPr/>
            <p:nvPr/>
          </p:nvGrpSpPr>
          <p:grpSpPr>
            <a:xfrm>
              <a:off x="4452487" y="3019702"/>
              <a:ext cx="238971" cy="238971"/>
              <a:chOff x="1379798" y="1723250"/>
              <a:chExt cx="397887" cy="397887"/>
            </a:xfrm>
          </p:grpSpPr>
          <p:sp>
            <p:nvSpPr>
              <p:cNvPr id="601" name="Google Shape;601;p34"/>
              <p:cNvSpPr/>
              <p:nvPr/>
            </p:nvSpPr>
            <p:spPr>
              <a:xfrm>
                <a:off x="1462169" y="1793977"/>
                <a:ext cx="23354" cy="23312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117" extrusionOk="0">
                    <a:moveTo>
                      <a:pt x="559" y="1"/>
                    </a:moveTo>
                    <a:cubicBezTo>
                      <a:pt x="251" y="1"/>
                      <a:pt x="0" y="250"/>
                      <a:pt x="0" y="558"/>
                    </a:cubicBezTo>
                    <a:cubicBezTo>
                      <a:pt x="0" y="866"/>
                      <a:pt x="251" y="1117"/>
                      <a:pt x="559" y="1117"/>
                    </a:cubicBezTo>
                    <a:cubicBezTo>
                      <a:pt x="867" y="1117"/>
                      <a:pt x="1118" y="866"/>
                      <a:pt x="1118" y="558"/>
                    </a:cubicBezTo>
                    <a:cubicBezTo>
                      <a:pt x="1118" y="250"/>
                      <a:pt x="867" y="1"/>
                      <a:pt x="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34"/>
              <p:cNvSpPr/>
              <p:nvPr/>
            </p:nvSpPr>
            <p:spPr>
              <a:xfrm>
                <a:off x="1379798" y="1723250"/>
                <a:ext cx="397887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5" h="19065" extrusionOk="0">
                    <a:moveTo>
                      <a:pt x="4506" y="2271"/>
                    </a:moveTo>
                    <a:cubicBezTo>
                      <a:pt x="5429" y="2271"/>
                      <a:pt x="6181" y="3023"/>
                      <a:pt x="6181" y="3947"/>
                    </a:cubicBezTo>
                    <a:cubicBezTo>
                      <a:pt x="6181" y="4872"/>
                      <a:pt x="5429" y="5622"/>
                      <a:pt x="4506" y="5622"/>
                    </a:cubicBezTo>
                    <a:cubicBezTo>
                      <a:pt x="3583" y="5622"/>
                      <a:pt x="2831" y="4872"/>
                      <a:pt x="2831" y="3947"/>
                    </a:cubicBezTo>
                    <a:cubicBezTo>
                      <a:pt x="2831" y="3023"/>
                      <a:pt x="3583" y="2271"/>
                      <a:pt x="4506" y="2271"/>
                    </a:cubicBezTo>
                    <a:close/>
                    <a:moveTo>
                      <a:pt x="5622" y="6740"/>
                    </a:moveTo>
                    <a:cubicBezTo>
                      <a:pt x="5932" y="6740"/>
                      <a:pt x="6181" y="6989"/>
                      <a:pt x="6181" y="7299"/>
                    </a:cubicBezTo>
                    <a:lnTo>
                      <a:pt x="6181" y="16234"/>
                    </a:lnTo>
                    <a:cubicBezTo>
                      <a:pt x="6181" y="16544"/>
                      <a:pt x="5932" y="16793"/>
                      <a:pt x="5622" y="16793"/>
                    </a:cubicBezTo>
                    <a:lnTo>
                      <a:pt x="3388" y="16793"/>
                    </a:lnTo>
                    <a:cubicBezTo>
                      <a:pt x="3080" y="16793"/>
                      <a:pt x="2831" y="16544"/>
                      <a:pt x="2831" y="16234"/>
                    </a:cubicBezTo>
                    <a:lnTo>
                      <a:pt x="2831" y="7299"/>
                    </a:lnTo>
                    <a:cubicBezTo>
                      <a:pt x="2831" y="6989"/>
                      <a:pt x="3080" y="6740"/>
                      <a:pt x="3388" y="6740"/>
                    </a:cubicBezTo>
                    <a:close/>
                    <a:moveTo>
                      <a:pt x="12596" y="6721"/>
                    </a:moveTo>
                    <a:cubicBezTo>
                      <a:pt x="12811" y="6721"/>
                      <a:pt x="13027" y="6739"/>
                      <a:pt x="13241" y="6774"/>
                    </a:cubicBezTo>
                    <a:cubicBezTo>
                      <a:pt x="15058" y="7069"/>
                      <a:pt x="16235" y="8557"/>
                      <a:pt x="16235" y="10223"/>
                    </a:cubicBezTo>
                    <a:lnTo>
                      <a:pt x="16235" y="16234"/>
                    </a:lnTo>
                    <a:cubicBezTo>
                      <a:pt x="16235" y="16544"/>
                      <a:pt x="15985" y="16793"/>
                      <a:pt x="15676" y="16793"/>
                    </a:cubicBezTo>
                    <a:lnTo>
                      <a:pt x="13441" y="16793"/>
                    </a:lnTo>
                    <a:cubicBezTo>
                      <a:pt x="13133" y="16793"/>
                      <a:pt x="12884" y="16544"/>
                      <a:pt x="12884" y="16234"/>
                    </a:cubicBezTo>
                    <a:lnTo>
                      <a:pt x="12884" y="11209"/>
                    </a:lnTo>
                    <a:cubicBezTo>
                      <a:pt x="12884" y="10593"/>
                      <a:pt x="12382" y="10091"/>
                      <a:pt x="11766" y="10091"/>
                    </a:cubicBezTo>
                    <a:cubicBezTo>
                      <a:pt x="11150" y="10091"/>
                      <a:pt x="10650" y="10593"/>
                      <a:pt x="10650" y="11209"/>
                    </a:cubicBezTo>
                    <a:lnTo>
                      <a:pt x="10650" y="16234"/>
                    </a:lnTo>
                    <a:cubicBezTo>
                      <a:pt x="10650" y="16544"/>
                      <a:pt x="10399" y="16793"/>
                      <a:pt x="10091" y="16793"/>
                    </a:cubicBezTo>
                    <a:lnTo>
                      <a:pt x="7857" y="16793"/>
                    </a:lnTo>
                    <a:cubicBezTo>
                      <a:pt x="7547" y="16793"/>
                      <a:pt x="7298" y="16544"/>
                      <a:pt x="7298" y="16234"/>
                    </a:cubicBezTo>
                    <a:lnTo>
                      <a:pt x="7298" y="7299"/>
                    </a:lnTo>
                    <a:cubicBezTo>
                      <a:pt x="7298" y="6989"/>
                      <a:pt x="7547" y="6740"/>
                      <a:pt x="7857" y="6740"/>
                    </a:cubicBezTo>
                    <a:lnTo>
                      <a:pt x="10091" y="6740"/>
                    </a:lnTo>
                    <a:cubicBezTo>
                      <a:pt x="10377" y="6740"/>
                      <a:pt x="10613" y="6956"/>
                      <a:pt x="10644" y="7234"/>
                    </a:cubicBezTo>
                    <a:cubicBezTo>
                      <a:pt x="11219" y="6901"/>
                      <a:pt x="11901" y="6721"/>
                      <a:pt x="12596" y="6721"/>
                    </a:cubicBezTo>
                    <a:close/>
                    <a:moveTo>
                      <a:pt x="2831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31" y="19065"/>
                    </a:cubicBezTo>
                    <a:lnTo>
                      <a:pt x="16235" y="19065"/>
                    </a:lnTo>
                    <a:cubicBezTo>
                      <a:pt x="17774" y="19065"/>
                      <a:pt x="19065" y="17775"/>
                      <a:pt x="19065" y="16234"/>
                    </a:cubicBezTo>
                    <a:lnTo>
                      <a:pt x="19065" y="2831"/>
                    </a:lnTo>
                    <a:cubicBezTo>
                      <a:pt x="19065" y="1290"/>
                      <a:pt x="17774" y="0"/>
                      <a:pt x="16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34"/>
              <p:cNvSpPr/>
              <p:nvPr/>
            </p:nvSpPr>
            <p:spPr>
              <a:xfrm>
                <a:off x="1555413" y="1886846"/>
                <a:ext cx="139912" cy="163558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7837" extrusionOk="0">
                    <a:moveTo>
                      <a:pt x="4182" y="0"/>
                    </a:moveTo>
                    <a:cubicBezTo>
                      <a:pt x="3474" y="0"/>
                      <a:pt x="2782" y="261"/>
                      <a:pt x="2332" y="711"/>
                    </a:cubicBezTo>
                    <a:cubicBezTo>
                      <a:pt x="2108" y="935"/>
                      <a:pt x="1938" y="1142"/>
                      <a:pt x="1686" y="1142"/>
                    </a:cubicBezTo>
                    <a:cubicBezTo>
                      <a:pt x="1618" y="1142"/>
                      <a:pt x="1544" y="1127"/>
                      <a:pt x="1462" y="1093"/>
                    </a:cubicBezTo>
                    <a:cubicBezTo>
                      <a:pt x="1253" y="1006"/>
                      <a:pt x="1117" y="803"/>
                      <a:pt x="1117" y="576"/>
                    </a:cubicBezTo>
                    <a:lnTo>
                      <a:pt x="1117" y="17"/>
                    </a:lnTo>
                    <a:lnTo>
                      <a:pt x="1" y="17"/>
                    </a:lnTo>
                    <a:lnTo>
                      <a:pt x="1" y="7836"/>
                    </a:lnTo>
                    <a:lnTo>
                      <a:pt x="1117" y="7836"/>
                    </a:lnTo>
                    <a:lnTo>
                      <a:pt x="1117" y="3370"/>
                    </a:lnTo>
                    <a:cubicBezTo>
                      <a:pt x="1117" y="2137"/>
                      <a:pt x="2120" y="1135"/>
                      <a:pt x="3351" y="1135"/>
                    </a:cubicBezTo>
                    <a:cubicBezTo>
                      <a:pt x="4584" y="1135"/>
                      <a:pt x="5585" y="2137"/>
                      <a:pt x="5585" y="3370"/>
                    </a:cubicBezTo>
                    <a:lnTo>
                      <a:pt x="5585" y="7836"/>
                    </a:lnTo>
                    <a:lnTo>
                      <a:pt x="6703" y="7836"/>
                    </a:lnTo>
                    <a:lnTo>
                      <a:pt x="6703" y="2384"/>
                    </a:lnTo>
                    <a:cubicBezTo>
                      <a:pt x="6703" y="1266"/>
                      <a:pt x="5932" y="245"/>
                      <a:pt x="4648" y="38"/>
                    </a:cubicBezTo>
                    <a:cubicBezTo>
                      <a:pt x="4493" y="13"/>
                      <a:pt x="4337" y="0"/>
                      <a:pt x="4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34"/>
              <p:cNvSpPr/>
              <p:nvPr/>
            </p:nvSpPr>
            <p:spPr>
              <a:xfrm>
                <a:off x="1462169" y="1887200"/>
                <a:ext cx="23354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7820" extrusionOk="0">
                    <a:moveTo>
                      <a:pt x="0" y="0"/>
                    </a:moveTo>
                    <a:lnTo>
                      <a:pt x="0" y="7819"/>
                    </a:lnTo>
                    <a:lnTo>
                      <a:pt x="1118" y="7819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5" name="Google Shape;605;p34"/>
          <p:cNvSpPr/>
          <p:nvPr/>
        </p:nvSpPr>
        <p:spPr>
          <a:xfrm>
            <a:off x="2901964" y="1764161"/>
            <a:ext cx="1570800" cy="157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6" name="Google Shape;606;p34"/>
          <p:cNvSpPr txBox="1">
            <a:spLocks noGrp="1"/>
          </p:cNvSpPr>
          <p:nvPr>
            <p:ph type="title"/>
          </p:nvPr>
        </p:nvSpPr>
        <p:spPr>
          <a:xfrm>
            <a:off x="3130584" y="720000"/>
            <a:ext cx="5930800" cy="141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Thanks!</a:t>
            </a:r>
            <a:endParaRPr/>
          </a:p>
        </p:txBody>
      </p:sp>
      <p:sp>
        <p:nvSpPr>
          <p:cNvPr id="607" name="Google Shape;607;p34"/>
          <p:cNvSpPr txBox="1">
            <a:spLocks noGrp="1"/>
          </p:cNvSpPr>
          <p:nvPr>
            <p:ph type="subTitle" idx="1"/>
          </p:nvPr>
        </p:nvSpPr>
        <p:spPr>
          <a:xfrm>
            <a:off x="3130533" y="2228567"/>
            <a:ext cx="5930800" cy="141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667" dirty="0"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Do you have any questions?</a:t>
            </a:r>
            <a:endParaRPr sz="2667" dirty="0"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  <a:p>
            <a:pPr marL="0" indent="0"/>
            <a:r>
              <a:rPr lang="en" dirty="0">
                <a:hlinkClick r:id="rId3"/>
              </a:rPr>
              <a:t>Terrencemiller94@gmail.com</a:t>
            </a:r>
            <a:endParaRPr lang="en" dirty="0"/>
          </a:p>
          <a:p>
            <a:pPr marL="0" indent="0"/>
            <a:endParaRPr lang="en" dirty="0"/>
          </a:p>
          <a:p>
            <a:pPr marL="0" indent="0"/>
            <a:r>
              <a:rPr lang="en" dirty="0"/>
              <a:t>GH: </a:t>
            </a:r>
            <a:r>
              <a:rPr lang="en-US" dirty="0"/>
              <a:t>https://github.com/TerrenceMiller</a:t>
            </a:r>
            <a:endParaRPr dirty="0"/>
          </a:p>
          <a:p>
            <a:pPr marL="0" indent="0"/>
            <a:endParaRPr dirty="0"/>
          </a:p>
        </p:txBody>
      </p:sp>
      <p:grpSp>
        <p:nvGrpSpPr>
          <p:cNvPr id="609" name="Google Shape;609;p34"/>
          <p:cNvGrpSpPr/>
          <p:nvPr/>
        </p:nvGrpSpPr>
        <p:grpSpPr>
          <a:xfrm rot="-5400000">
            <a:off x="8910866" y="-2584785"/>
            <a:ext cx="4696268" cy="4696268"/>
            <a:chOff x="269239" y="624399"/>
            <a:chExt cx="2386800" cy="2386800"/>
          </a:xfrm>
        </p:grpSpPr>
        <p:sp>
          <p:nvSpPr>
            <p:cNvPr id="610" name="Google Shape;610;p34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4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12" name="Google Shape;612;p34"/>
          <p:cNvSpPr/>
          <p:nvPr/>
        </p:nvSpPr>
        <p:spPr>
          <a:xfrm>
            <a:off x="9850093" y="-1645679"/>
            <a:ext cx="2818400" cy="2818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613" name="Google Shape;613;p34"/>
          <p:cNvGrpSpPr/>
          <p:nvPr/>
        </p:nvGrpSpPr>
        <p:grpSpPr>
          <a:xfrm rot="5400000">
            <a:off x="499351" y="5494160"/>
            <a:ext cx="903200" cy="385800"/>
            <a:chOff x="8682125" y="394825"/>
            <a:chExt cx="677400" cy="289350"/>
          </a:xfrm>
        </p:grpSpPr>
        <p:sp>
          <p:nvSpPr>
            <p:cNvPr id="614" name="Google Shape;614;p34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4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4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4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4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4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4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4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2FAA70C3-2AD5-42D6-AC00-5977FEA4D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ustin's Famed Graffiti Park to be Demolished for Condos: Will the Same Hope  Live On In a New Location?">
            <a:extLst>
              <a:ext uri="{FF2B5EF4-FFF2-40B4-BE49-F238E27FC236}">
                <a16:creationId xmlns:a16="http://schemas.microsoft.com/office/drawing/2014/main" id="{A8114D9E-F3C2-C39A-89A5-0FCD81EC1A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8" r="16841" b="-1"/>
          <a:stretch/>
        </p:blipFill>
        <p:spPr bwMode="auto">
          <a:xfrm>
            <a:off x="3890886" y="983228"/>
            <a:ext cx="8301112" cy="5874772"/>
          </a:xfrm>
          <a:custGeom>
            <a:avLst/>
            <a:gdLst/>
            <a:ahLst/>
            <a:cxnLst/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o photo description available.">
            <a:extLst>
              <a:ext uri="{FF2B5EF4-FFF2-40B4-BE49-F238E27FC236}">
                <a16:creationId xmlns:a16="http://schemas.microsoft.com/office/drawing/2014/main" id="{17CB6134-5754-BA3F-03F8-3B009721BE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" r="8425" b="1"/>
          <a:stretch/>
        </p:blipFill>
        <p:spPr bwMode="auto">
          <a:xfrm>
            <a:off x="266700" y="360023"/>
            <a:ext cx="5342805" cy="4453168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92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3" name="Straight Connector 4102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BE40B-46E3-5CD7-0BEE-D3A21480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About the Dataset</a:t>
            </a: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Straight Connector 4108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2A605466-E1A3-93B4-2D78-ACBE2ED8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494" y="2427541"/>
            <a:ext cx="10731912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53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7" name="Straight Connector 5126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7846E-60CB-0BC0-CE44-720BB75C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 these relate to each other?</a:t>
            </a:r>
          </a:p>
        </p:txBody>
      </p:sp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3" name="Straight Connector 5132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670982C4-BC75-2369-E37A-4D9EB5A4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3192" y="2427541"/>
            <a:ext cx="869051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40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9" name="Straight Connector 307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9B1C9-9925-DC47-CDF1-F62FE582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Main numerical values to focus on</a:t>
            </a:r>
          </a:p>
        </p:txBody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14A7816C-9DEC-FF46-1613-44C272123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911" y="2427541"/>
            <a:ext cx="11005079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9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615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376F7-2170-4897-2050-D8CE7006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Price Outliers</a:t>
            </a:r>
          </a:p>
        </p:txBody>
      </p:sp>
      <p:cxnSp>
        <p:nvCxnSpPr>
          <p:cNvPr id="6155" name="Straight Connector 615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>
            <a:extLst>
              <a:ext uri="{FF2B5EF4-FFF2-40B4-BE49-F238E27FC236}">
                <a16:creationId xmlns:a16="http://schemas.microsoft.com/office/drawing/2014/main" id="{E7F9CC28-6A88-4319-196B-C904D69C7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461" y="2426818"/>
            <a:ext cx="5386129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57" name="Straight Connector 615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19C80AE2-3D96-7572-892A-EF78CF0F6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654606"/>
            <a:ext cx="5455917" cy="354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79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5" name="Straight Connector 717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5C74A-C95D-63AA-36AA-BCF1EDF6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clearer view</a:t>
            </a:r>
          </a:p>
        </p:txBody>
      </p:sp>
      <p:cxnSp>
        <p:nvCxnSpPr>
          <p:cNvPr id="7179" name="Straight Connector 7178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1" name="Straight Connector 7180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>
            <a:extLst>
              <a:ext uri="{FF2B5EF4-FFF2-40B4-BE49-F238E27FC236}">
                <a16:creationId xmlns:a16="http://schemas.microsoft.com/office/drawing/2014/main" id="{9559B740-5D71-1E7D-E888-8B95CE4D1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217" y="2427541"/>
            <a:ext cx="1123446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6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49" name="Freeform: Shape 1024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1" name="Rectangle 1025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3" name="Rectangle 1025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5" name="Freeform: Shape 1025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57" name="Isosceles Triangle 1025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A4E36DE-F6BE-DBCD-9786-FD97B8A1EB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852678"/>
            <a:ext cx="10905066" cy="515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9" name="Isosceles Triangle 1025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7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nimalist Business Basic Template by Slidesgo">
  <a:themeElements>
    <a:clrScheme name="Simple Light">
      <a:dk1>
        <a:srgbClr val="191919"/>
      </a:dk1>
      <a:lt1>
        <a:srgbClr val="F0F0F0"/>
      </a:lt1>
      <a:dk2>
        <a:srgbClr val="E7C22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120</Words>
  <Application>Microsoft Office PowerPoint</Application>
  <PresentationFormat>Widescreen</PresentationFormat>
  <Paragraphs>23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Bebas Neue</vt:lpstr>
      <vt:lpstr>Calibri</vt:lpstr>
      <vt:lpstr>Calibri Light</vt:lpstr>
      <vt:lpstr>Nunito Light</vt:lpstr>
      <vt:lpstr>Playfair Display ExtraBold</vt:lpstr>
      <vt:lpstr>Roboto</vt:lpstr>
      <vt:lpstr>Office Theme</vt:lpstr>
      <vt:lpstr>Minimalist Business Basic Template by Slidesgo</vt:lpstr>
      <vt:lpstr>Austin Airbnb Analysis</vt:lpstr>
      <vt:lpstr>Why Austin?</vt:lpstr>
      <vt:lpstr>PowerPoint Presentation</vt:lpstr>
      <vt:lpstr>About the Dataset</vt:lpstr>
      <vt:lpstr>How do these relate to each other?</vt:lpstr>
      <vt:lpstr>Main numerical values to focus on</vt:lpstr>
      <vt:lpstr>Price Outliers</vt:lpstr>
      <vt:lpstr>A clearer view</vt:lpstr>
      <vt:lpstr>PowerPoint Presentation</vt:lpstr>
      <vt:lpstr>PowerPoint Presentation</vt:lpstr>
      <vt:lpstr>How many to accommodate?</vt:lpstr>
      <vt:lpstr>Price for that Accommodation</vt:lpstr>
      <vt:lpstr>Bare necessities amenities.</vt:lpstr>
      <vt:lpstr>PowerPoint Presentation</vt:lpstr>
      <vt:lpstr>Location</vt:lpstr>
      <vt:lpstr>PowerPoint Presentation</vt:lpstr>
      <vt:lpstr>PowerPoint Presentation</vt:lpstr>
      <vt:lpstr>Does time of the year affect price?</vt:lpstr>
      <vt:lpstr>PowerPoint Presentation</vt:lpstr>
      <vt:lpstr>Next Steps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Austin Airbnb Analysis</dc:title>
  <dc:creator>Terrence Miller</dc:creator>
  <cp:lastModifiedBy>Terrence Miller</cp:lastModifiedBy>
  <cp:revision>4</cp:revision>
  <dcterms:created xsi:type="dcterms:W3CDTF">2022-11-05T20:05:40Z</dcterms:created>
  <dcterms:modified xsi:type="dcterms:W3CDTF">2022-11-08T03:08:03Z</dcterms:modified>
</cp:coreProperties>
</file>