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69" r:id="rId3"/>
    <p:sldId id="271" r:id="rId4"/>
  </p:sldIdLst>
  <p:sldSz cx="1259998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1" autoAdjust="0"/>
  </p:normalViewPr>
  <p:slideViewPr>
    <p:cSldViewPr snapToGrid="0">
      <p:cViewPr varScale="1">
        <p:scale>
          <a:sx n="68" d="100"/>
          <a:sy n="68" d="100"/>
        </p:scale>
        <p:origin x="21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1A842-DDFC-4B99-A7A1-F07A6E37D5B0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D2895-078E-4306-B873-D4BD6665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5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4173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617087" algn="l" defTabSz="1234173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1234173" algn="l" defTabSz="1234173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851260" algn="l" defTabSz="1234173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2468346" algn="l" defTabSz="1234173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3085432" algn="l" defTabSz="1234173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3702519" algn="l" defTabSz="1234173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4319606" algn="l" defTabSz="1234173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4936691" algn="l" defTabSz="1234173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1767462"/>
            <a:ext cx="10709990" cy="3759917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5672376"/>
            <a:ext cx="9449991" cy="2607442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E02A-B7BB-4C34-90CE-2B077BB8246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A0CB-8625-434B-8673-D2309892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E02A-B7BB-4C34-90CE-2B077BB8246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A0CB-8625-434B-8673-D2309892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3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574987"/>
            <a:ext cx="2716872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574987"/>
            <a:ext cx="7993117" cy="91523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E02A-B7BB-4C34-90CE-2B077BB8246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A0CB-8625-434B-8673-D2309892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E02A-B7BB-4C34-90CE-2B077BB8246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A0CB-8625-434B-8673-D2309892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2692444"/>
            <a:ext cx="10867490" cy="4492401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7227345"/>
            <a:ext cx="10867490" cy="2362447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E02A-B7BB-4C34-90CE-2B077BB8246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A0CB-8625-434B-8673-D2309892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874937"/>
            <a:ext cx="5354995" cy="6852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874937"/>
            <a:ext cx="5354995" cy="6852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E02A-B7BB-4C34-90CE-2B077BB8246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A0CB-8625-434B-8673-D2309892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574990"/>
            <a:ext cx="10867490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2647443"/>
            <a:ext cx="5330385" cy="129747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3944914"/>
            <a:ext cx="5330385" cy="58023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2647443"/>
            <a:ext cx="5356636" cy="1297471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3944914"/>
            <a:ext cx="5356636" cy="58023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E02A-B7BB-4C34-90CE-2B077BB8246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A0CB-8625-434B-8673-D2309892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4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E02A-B7BB-4C34-90CE-2B077BB8246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A0CB-8625-434B-8673-D2309892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E02A-B7BB-4C34-90CE-2B077BB8246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A0CB-8625-434B-8673-D2309892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19984"/>
            <a:ext cx="4063824" cy="2519945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554968"/>
            <a:ext cx="6378744" cy="7674832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239929"/>
            <a:ext cx="4063824" cy="6002369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E02A-B7BB-4C34-90CE-2B077BB8246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A0CB-8625-434B-8673-D2309892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19984"/>
            <a:ext cx="4063824" cy="2519945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554968"/>
            <a:ext cx="6378744" cy="7674832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239929"/>
            <a:ext cx="4063824" cy="6002369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EE02A-B7BB-4C34-90CE-2B077BB8246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6A0CB-8625-434B-8673-D2309892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574990"/>
            <a:ext cx="108674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874937"/>
            <a:ext cx="108674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0009783"/>
            <a:ext cx="283499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EE02A-B7BB-4C34-90CE-2B077BB82469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0009783"/>
            <a:ext cx="42524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0009783"/>
            <a:ext cx="283499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6A0CB-8625-434B-8673-D2309892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vidzeleny.net/anadat-r/doku.php/en:data:wetland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vidzeleny.net/anadat-r/doku.php/en:data:vltava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b3is.megx.net/gustame/indirect-gradient-analysis/ca" TargetMode="External"/><Relationship Id="rId3" Type="http://schemas.openxmlformats.org/officeDocument/2006/relationships/hyperlink" Target="http://little-book-of-r-for-multivariate-analysis.readthedocs.org/en/latest/src/multivariateanalysis.html#means-and-variances-per-group" TargetMode="External"/><Relationship Id="rId7" Type="http://schemas.openxmlformats.org/officeDocument/2006/relationships/hyperlink" Target="https://www.youtube.com/watch?v=FgakZw6K1QQ" TargetMode="External"/><Relationship Id="rId2" Type="http://schemas.openxmlformats.org/officeDocument/2006/relationships/hyperlink" Target="http://cc.oulu.fi/~jarioksa/opetus/metodi/vegantutor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avidzeleny.net/anadat-r/doku.php/en:ordination" TargetMode="External"/><Relationship Id="rId5" Type="http://schemas.openxmlformats.org/officeDocument/2006/relationships/hyperlink" Target="http://cc.oulu.fi/~jarioksa/opetus/metodi/" TargetMode="External"/><Relationship Id="rId10" Type="http://schemas.openxmlformats.org/officeDocument/2006/relationships/hyperlink" Target="https://www.fromthebottomoftheheap.net/2012/04/11/customising-vegans-ordination-plots/" TargetMode="External"/><Relationship Id="rId4" Type="http://schemas.openxmlformats.org/officeDocument/2006/relationships/hyperlink" Target="http://ordination.okstate.edu/overview.htm#Nonmetric_Multidimensional_Scaling" TargetMode="External"/><Relationship Id="rId9" Type="http://schemas.openxmlformats.org/officeDocument/2006/relationships/hyperlink" Target="http://www.sthda.com/english/articles/31-principal-component-methods-in-r-practical-guide/112-pca-principal-component-analysis-essenti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106124"/>
            <a:ext cx="12599987" cy="657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BE" altLang="en-US" sz="3674" b="1" dirty="0"/>
              <a:t>Example 1: PCA on environmental data</a:t>
            </a:r>
            <a:endParaRPr lang="en-US" altLang="en-US" sz="3674" b="1" dirty="0"/>
          </a:p>
        </p:txBody>
      </p:sp>
      <p:sp>
        <p:nvSpPr>
          <p:cNvPr id="3" name="Line 189"/>
          <p:cNvSpPr>
            <a:spLocks noChangeShapeType="1"/>
          </p:cNvSpPr>
          <p:nvPr/>
        </p:nvSpPr>
        <p:spPr bwMode="auto">
          <a:xfrm>
            <a:off x="2062873" y="887403"/>
            <a:ext cx="8474238" cy="154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37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2018" y="988069"/>
            <a:ext cx="124079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BE" sz="2800" dirty="0"/>
              <a:t>Use the </a:t>
            </a:r>
            <a:r>
              <a:rPr lang="en-US" sz="2800" dirty="0">
                <a:hlinkClick r:id="rId2" tooltip="en:data:wetlands"/>
              </a:rPr>
              <a:t>Carpathian wetlands dataset (</a:t>
            </a:r>
            <a:r>
              <a:rPr lang="en-US" sz="2800" dirty="0" err="1">
                <a:hlinkClick r:id="rId2" tooltip="en:data:wetlands"/>
              </a:rPr>
              <a:t>Hájek</a:t>
            </a:r>
            <a:r>
              <a:rPr lang="en-US" sz="2800" dirty="0">
                <a:hlinkClick r:id="rId2" tooltip="en:data:wetlands"/>
              </a:rPr>
              <a:t> et al.)</a:t>
            </a:r>
            <a:r>
              <a:rPr lang="en-BE" sz="2800" dirty="0"/>
              <a:t>; </a:t>
            </a:r>
            <a:r>
              <a:rPr lang="en-BE" sz="2800" dirty="0" smtClean="0"/>
              <a:t>which </a:t>
            </a:r>
            <a:r>
              <a:rPr lang="en-US" sz="2800" dirty="0"/>
              <a:t>contains extensive information about environment, mostly water chemistry.</a:t>
            </a:r>
            <a:endParaRPr lang="en-US" alt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" y="1998193"/>
            <a:ext cx="1259999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BE" altLang="en-US" sz="2800" dirty="0"/>
              <a:t>- Import the data into R </a:t>
            </a:r>
            <a:r>
              <a:rPr lang="en-BE" altLang="en-US" sz="2800" dirty="0">
                <a:sym typeface="Wingdings" panose="05000000000000000000" pitchFamily="2" charset="2"/>
              </a:rPr>
              <a:t> use either </a:t>
            </a:r>
            <a:r>
              <a:rPr lang="en-BE" altLang="en-US" sz="2800" b="1" dirty="0">
                <a:sym typeface="Wingdings" panose="05000000000000000000" pitchFamily="2" charset="2"/>
              </a:rPr>
              <a:t>“read.table” </a:t>
            </a:r>
            <a:r>
              <a:rPr lang="en-BE" altLang="en-US" sz="2800" dirty="0">
                <a:sym typeface="Wingdings" panose="05000000000000000000" pitchFamily="2" charset="2"/>
              </a:rPr>
              <a:t>to import the data from the working directory or import the data directly from the source using the </a:t>
            </a:r>
            <a:r>
              <a:rPr lang="en-BE" altLang="en-US" sz="2800" b="1" dirty="0">
                <a:sym typeface="Wingdings" panose="05000000000000000000" pitchFamily="2" charset="2"/>
              </a:rPr>
              <a:t>“read.delim” </a:t>
            </a:r>
            <a:r>
              <a:rPr lang="en-BE" altLang="en-US" sz="2800" dirty="0">
                <a:sym typeface="Wingdings" panose="05000000000000000000" pitchFamily="2" charset="2"/>
              </a:rPr>
              <a:t>function</a:t>
            </a:r>
            <a:endParaRPr lang="en-US" alt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4151790"/>
            <a:ext cx="125999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BE" altLang="en-US" sz="2800" dirty="0"/>
              <a:t>- Apply the PCA (using the function “rda” from “vegan” library on </a:t>
            </a:r>
            <a:r>
              <a:rPr lang="en-BE" altLang="en-US" sz="2800" b="1" dirty="0"/>
              <a:t>STANDARIZED</a:t>
            </a:r>
            <a:r>
              <a:rPr lang="en-BE" altLang="en-US" sz="2800" dirty="0"/>
              <a:t> </a:t>
            </a:r>
            <a:r>
              <a:rPr lang="en-BE" altLang="en-US" sz="2800" dirty="0" smtClean="0"/>
              <a:t>variables) </a:t>
            </a:r>
            <a:endParaRPr lang="en-US" alt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-2" y="5105897"/>
            <a:ext cx="12599988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9144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BE" altLang="en-US" sz="2800" dirty="0"/>
              <a:t>Why the total variation (inertia) = 14?</a:t>
            </a:r>
          </a:p>
          <a:p>
            <a:pPr marL="1371600" lvl="2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BE" altLang="en-US" sz="2800" dirty="0"/>
              <a:t>How much of the </a:t>
            </a:r>
            <a:r>
              <a:rPr lang="en-US" altLang="en-US" sz="2800" dirty="0"/>
              <a:t> total variation the first and the second PC axes explain</a:t>
            </a:r>
            <a:r>
              <a:rPr lang="en-US" altLang="en-US" sz="2800" dirty="0" smtClean="0"/>
              <a:t>?</a:t>
            </a:r>
            <a:endParaRPr lang="en-BE" altLang="en-US" sz="2800" dirty="0" smtClean="0"/>
          </a:p>
          <a:p>
            <a:pPr marL="1371600" lvl="2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BE" altLang="en-US" sz="2800" dirty="0"/>
          </a:p>
          <a:p>
            <a:pPr marL="9144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 Extract the component loadings / Loading scores of variables and axes using the function "scores“</a:t>
            </a:r>
            <a:endParaRPr lang="en-BE" altLang="en-US" sz="2800" dirty="0"/>
          </a:p>
          <a:p>
            <a:pPr marL="1371600" lvl="2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/>
              <a:t>Which variables are the most important in explaining PC1 and PC2</a:t>
            </a:r>
            <a:r>
              <a:rPr lang="en-US" altLang="en-US" sz="2800" dirty="0" smtClean="0"/>
              <a:t>?</a:t>
            </a:r>
            <a:endParaRPr lang="en-BE" altLang="en-US" sz="2800" dirty="0" smtClean="0"/>
          </a:p>
          <a:p>
            <a:pPr marL="1371600" lvl="2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BE" altLang="en-US" sz="2800" dirty="0"/>
          </a:p>
          <a:p>
            <a:pPr marL="9144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BE" altLang="en-US" sz="2800" dirty="0"/>
              <a:t>D</a:t>
            </a:r>
            <a:r>
              <a:rPr lang="en-US" altLang="en-US" sz="2800" dirty="0"/>
              <a:t>raw the diagrams using the function </a:t>
            </a:r>
            <a:r>
              <a:rPr lang="en-US" altLang="en-US" sz="2800" dirty="0" err="1" smtClean="0"/>
              <a:t>biplot</a:t>
            </a:r>
            <a:endParaRPr lang="en-BE" altLang="en-US" sz="2800" dirty="0" smtClean="0"/>
          </a:p>
          <a:p>
            <a:pPr marL="9144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BE" altLang="en-US" sz="2800" dirty="0"/>
          </a:p>
          <a:p>
            <a:pPr marL="9144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BE" altLang="en-US" sz="2800" dirty="0"/>
              <a:t>How to decide which PCA axis should be used for interpretation of results</a:t>
            </a:r>
            <a:r>
              <a:rPr lang="en-BE" altLang="en-US" sz="2800" dirty="0" smtClean="0"/>
              <a:t>?</a:t>
            </a:r>
          </a:p>
          <a:p>
            <a:pPr marL="9144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BE" altLang="en-US" sz="2800" dirty="0"/>
          </a:p>
          <a:p>
            <a:pPr marL="914400" lvl="1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 </a:t>
            </a:r>
            <a:r>
              <a:rPr lang="en-BE" altLang="en-US" sz="2800" dirty="0"/>
              <a:t> REPEAT THE SAME ANALYSIS WITHOUT STANDARIZING THE VARIABLES</a:t>
            </a:r>
          </a:p>
          <a:p>
            <a:pPr marL="1371600" lvl="2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BE" altLang="en-US" sz="2800" dirty="0"/>
              <a:t>What conclusion could you draw from this?</a:t>
            </a:r>
            <a:endParaRPr lang="en-US" altLang="en-US" sz="28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17349" y="3427546"/>
            <a:ext cx="12283463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chem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read.delim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('https://raw.githubusercontent.com/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zdealveindy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anadat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-r/master/data/chemistry.txt', </a:t>
            </a:r>
            <a:r>
              <a:rPr lang="en-US" alt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row.names</a:t>
            </a:r>
            <a:r>
              <a:rPr lang="en-US" altLang="en-US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 = 1)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9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1" y="1012483"/>
            <a:ext cx="12599988" cy="106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BE" sz="3150" dirty="0"/>
              <a:t>Use the </a:t>
            </a:r>
            <a:r>
              <a:rPr lang="en-US" sz="3200" dirty="0">
                <a:hlinkClick r:id="rId2" tooltip="en:data:vltava"/>
              </a:rPr>
              <a:t>Vltava river valley dataset</a:t>
            </a:r>
            <a:r>
              <a:rPr lang="en-BE" sz="3150" dirty="0"/>
              <a:t>; which </a:t>
            </a:r>
            <a:r>
              <a:rPr lang="en-US" sz="3150" dirty="0"/>
              <a:t>contains information about species </a:t>
            </a:r>
            <a:r>
              <a:rPr lang="en-BE" sz="3150" dirty="0"/>
              <a:t>composition</a:t>
            </a:r>
            <a:r>
              <a:rPr lang="en-US" sz="3150" dirty="0"/>
              <a:t> </a:t>
            </a:r>
            <a:r>
              <a:rPr lang="en-BE" sz="3150" dirty="0"/>
              <a:t>(</a:t>
            </a:r>
            <a:r>
              <a:rPr lang="en-US" sz="3150" dirty="0"/>
              <a:t>in percentage scale</a:t>
            </a:r>
            <a:r>
              <a:rPr lang="en-BE" sz="3150" dirty="0"/>
              <a:t>) and environment</a:t>
            </a:r>
            <a:r>
              <a:rPr lang="en-US" sz="3150" dirty="0"/>
              <a:t>, mostly </a:t>
            </a:r>
            <a:r>
              <a:rPr lang="en-BE" sz="3150" dirty="0"/>
              <a:t>soil.</a:t>
            </a:r>
            <a:endParaRPr lang="en-US" altLang="en-US" sz="315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1" y="2245535"/>
            <a:ext cx="125999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BE" altLang="en-US" sz="2800" dirty="0"/>
              <a:t>- Import the data into R </a:t>
            </a:r>
            <a:r>
              <a:rPr lang="en-BE" altLang="en-US" sz="2800" dirty="0">
                <a:sym typeface="Wingdings" panose="05000000000000000000" pitchFamily="2" charset="2"/>
              </a:rPr>
              <a:t> use either </a:t>
            </a:r>
            <a:r>
              <a:rPr lang="en-BE" altLang="en-US" sz="2800" b="1" dirty="0">
                <a:sym typeface="Wingdings" panose="05000000000000000000" pitchFamily="2" charset="2"/>
              </a:rPr>
              <a:t>“read.table” </a:t>
            </a:r>
            <a:r>
              <a:rPr lang="en-BE" altLang="en-US" sz="2800" dirty="0">
                <a:sym typeface="Wingdings" panose="05000000000000000000" pitchFamily="2" charset="2"/>
              </a:rPr>
              <a:t>to import the data from the working directory or import the data directly from the source using the </a:t>
            </a:r>
            <a:r>
              <a:rPr lang="en-BE" altLang="en-US" sz="2800" b="1" dirty="0">
                <a:sym typeface="Wingdings" panose="05000000000000000000" pitchFamily="2" charset="2"/>
              </a:rPr>
              <a:t>“read.delim” </a:t>
            </a:r>
            <a:r>
              <a:rPr lang="en-BE" altLang="en-US" sz="2800" dirty="0">
                <a:sym typeface="Wingdings" panose="05000000000000000000" pitchFamily="2" charset="2"/>
              </a:rPr>
              <a:t>function</a:t>
            </a:r>
            <a:endParaRPr lang="en-US" alt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-2" y="5887871"/>
            <a:ext cx="12599989" cy="453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en-BE" altLang="en-US" sz="2625" dirty="0"/>
              <a:t>Check wether linear (RDA) or unimodal (CCA) is </a:t>
            </a:r>
            <a:r>
              <a:rPr lang="en-BE" altLang="en-US" sz="2625" dirty="0" smtClean="0"/>
              <a:t>more suitable </a:t>
            </a:r>
            <a:r>
              <a:rPr lang="en-BE" altLang="en-US" sz="2625" dirty="0"/>
              <a:t>for the dataset?</a:t>
            </a:r>
            <a:r>
              <a:rPr lang="en-US" altLang="en-US" sz="2625" dirty="0"/>
              <a:t> </a:t>
            </a:r>
            <a:endParaRPr lang="en-BE" altLang="en-US" sz="2625" dirty="0" smtClean="0"/>
          </a:p>
          <a:p>
            <a:pPr marL="457200" indent="-457200">
              <a:spcBef>
                <a:spcPct val="0"/>
              </a:spcBef>
              <a:buFontTx/>
              <a:buChar char="-"/>
            </a:pPr>
            <a:endParaRPr lang="en-BE" altLang="en-US" sz="2625" dirty="0"/>
          </a:p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en-US" altLang="en-US" sz="2625" dirty="0"/>
              <a:t>How much variance in species composition can be explained by two variables, soil pH and soil depth (SOILDPT</a:t>
            </a:r>
            <a:r>
              <a:rPr lang="en-US" altLang="en-US" sz="2625" dirty="0" smtClean="0"/>
              <a:t>)</a:t>
            </a:r>
            <a:r>
              <a:rPr lang="en-BE" altLang="en-US" sz="2625" smtClean="0"/>
              <a:t> </a:t>
            </a:r>
            <a:r>
              <a:rPr lang="en-BE" altLang="en-US" sz="2625" smtClean="0">
                <a:sym typeface="Wingdings" panose="05000000000000000000" pitchFamily="2" charset="2"/>
              </a:rPr>
              <a:t> use the “env” dataset.</a:t>
            </a:r>
            <a:endParaRPr lang="en-BE" altLang="en-US" sz="2625" dirty="0" smtClean="0"/>
          </a:p>
          <a:p>
            <a:pPr marL="914400" lvl="1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BE" altLang="en-US" sz="2625" dirty="0" smtClean="0"/>
              <a:t>How </a:t>
            </a:r>
            <a:r>
              <a:rPr lang="en-BE" altLang="en-US" sz="2625" dirty="0"/>
              <a:t>much of the total variance the first and the second </a:t>
            </a:r>
            <a:r>
              <a:rPr lang="en-BE" altLang="en-US" sz="2625" b="1" dirty="0"/>
              <a:t>constrained</a:t>
            </a:r>
            <a:r>
              <a:rPr lang="en-BE" altLang="en-US" sz="2625" dirty="0"/>
              <a:t> axes could explain?</a:t>
            </a:r>
          </a:p>
          <a:p>
            <a:pPr marL="914400" lvl="1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BE" altLang="en-US" sz="2625" dirty="0"/>
              <a:t>How much of the total variance the first </a:t>
            </a:r>
            <a:r>
              <a:rPr lang="en-BE" altLang="en-US" sz="2625" b="1" dirty="0"/>
              <a:t>unconstrained</a:t>
            </a:r>
            <a:r>
              <a:rPr lang="en-BE" altLang="en-US" sz="2625" dirty="0"/>
              <a:t> axis could explain? </a:t>
            </a:r>
            <a:r>
              <a:rPr lang="en-BE" altLang="en-US" sz="2625" dirty="0">
                <a:sym typeface="Wingdings" panose="05000000000000000000" pitchFamily="2" charset="2"/>
              </a:rPr>
              <a:t> what does that mean</a:t>
            </a:r>
            <a:r>
              <a:rPr lang="en-BE" altLang="en-US" sz="2625" dirty="0" smtClean="0">
                <a:sym typeface="Wingdings" panose="05000000000000000000" pitchFamily="2" charset="2"/>
              </a:rPr>
              <a:t>?</a:t>
            </a:r>
          </a:p>
          <a:p>
            <a:pPr marL="914400" lvl="1" indent="-45720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BE" altLang="en-US" sz="2625" dirty="0"/>
          </a:p>
          <a:p>
            <a:pPr marL="457200" indent="-457200">
              <a:spcBef>
                <a:spcPct val="0"/>
              </a:spcBef>
              <a:buFontTx/>
              <a:buChar char="-"/>
            </a:pPr>
            <a:r>
              <a:rPr lang="en-US" altLang="en-US" sz="2625" dirty="0"/>
              <a:t>U</a:t>
            </a:r>
            <a:r>
              <a:rPr lang="en-BE" altLang="en-US" sz="2625" dirty="0"/>
              <a:t>se the env1 dataset to estimate w</a:t>
            </a:r>
            <a:r>
              <a:rPr lang="en-US" altLang="en-US" sz="2625" dirty="0"/>
              <a:t>hat may be those environmental variables associated with unconstrained axes?</a:t>
            </a:r>
            <a:r>
              <a:rPr lang="en-BE" altLang="en-US" sz="2625" dirty="0">
                <a:sym typeface="Wingdings" panose="05000000000000000000" pitchFamily="2" charset="2"/>
              </a:rPr>
              <a:t> use the “envfit” function in the “vegan” library</a:t>
            </a:r>
            <a:endParaRPr lang="en-US" altLang="en-US" sz="2625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1" y="4830844"/>
            <a:ext cx="12599989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BE" altLang="en-US" sz="2625" dirty="0"/>
              <a:t>- Apply the tb-RDA (using the function “rda” from “vegan” library on </a:t>
            </a:r>
            <a:r>
              <a:rPr lang="en-BE" altLang="en-US" sz="2625" b="1" dirty="0"/>
              <a:t>Hellinger-transformed </a:t>
            </a:r>
            <a:r>
              <a:rPr lang="en-BE" altLang="en-US" sz="2625" dirty="0"/>
              <a:t>species composition </a:t>
            </a:r>
            <a:r>
              <a:rPr lang="en-BE" altLang="en-US" sz="2625" dirty="0" smtClean="0"/>
              <a:t>data)</a:t>
            </a:r>
            <a:endParaRPr lang="en-US" altLang="en-US" sz="2625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" y="3667450"/>
            <a:ext cx="1259998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BE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BE" altLang="en-U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vltava.spe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read.delim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('https://raw.githubusercontent.com/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zdealveindy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anadat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-r/master/data/vltava-spe.txt',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row.names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= 1)</a:t>
            </a:r>
            <a:endParaRPr lang="en-BE" altLang="en-US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&gt;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vltava.env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read.delim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 ('https://raw.githubusercontent.com/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zdealveindy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/</a:t>
            </a:r>
            <a:r>
              <a:rPr lang="en-US" alt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anadat</a:t>
            </a:r>
            <a:r>
              <a:rPr lang="en-US" alt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-r/master/data/vltava-env.txt')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106124"/>
            <a:ext cx="12599987" cy="657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en-US" sz="3674" b="1" dirty="0"/>
              <a:t>Example 2 RDA &amp; transformation-based version (</a:t>
            </a:r>
            <a:r>
              <a:rPr lang="en-US" altLang="en-US" sz="3674" b="1" dirty="0" err="1"/>
              <a:t>tb</a:t>
            </a:r>
            <a:r>
              <a:rPr lang="en-US" altLang="en-US" sz="3674" b="1" dirty="0"/>
              <a:t>-RDA)</a:t>
            </a:r>
          </a:p>
        </p:txBody>
      </p:sp>
      <p:sp>
        <p:nvSpPr>
          <p:cNvPr id="11" name="Line 189"/>
          <p:cNvSpPr>
            <a:spLocks noChangeShapeType="1"/>
          </p:cNvSpPr>
          <p:nvPr/>
        </p:nvSpPr>
        <p:spPr bwMode="auto">
          <a:xfrm>
            <a:off x="2062873" y="887403"/>
            <a:ext cx="8474238" cy="154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37"/>
          </a:p>
        </p:txBody>
      </p:sp>
    </p:spTree>
    <p:extLst>
      <p:ext uri="{BB962C8B-B14F-4D97-AF65-F5344CB8AC3E}">
        <p14:creationId xmlns:p14="http://schemas.microsoft.com/office/powerpoint/2010/main" val="21557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-196947" y="261889"/>
            <a:ext cx="125999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BE" altLang="en-US" sz="4000" b="1" dirty="0"/>
              <a:t>Some useful web resources</a:t>
            </a:r>
            <a:endParaRPr lang="en-US" altLang="en-US" sz="4000" b="1" dirty="0"/>
          </a:p>
        </p:txBody>
      </p:sp>
      <p:sp>
        <p:nvSpPr>
          <p:cNvPr id="16" name="Line 189"/>
          <p:cNvSpPr>
            <a:spLocks noChangeShapeType="1"/>
          </p:cNvSpPr>
          <p:nvPr/>
        </p:nvSpPr>
        <p:spPr bwMode="auto">
          <a:xfrm>
            <a:off x="1700937" y="924125"/>
            <a:ext cx="8898399" cy="103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6466" y="1469483"/>
            <a:ext cx="12335472" cy="7829261"/>
          </a:xfrm>
          <a:prstGeom prst="rect">
            <a:avLst/>
          </a:prstGeom>
        </p:spPr>
        <p:txBody>
          <a:bodyPr>
            <a:noAutofit/>
          </a:bodyPr>
          <a:lstStyle>
            <a:lvl1pPr marL="269999" indent="-269999" algn="l" defTabSz="1079998" rtl="0" eaLnBrk="1" latinLnBrk="0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Char char="•"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998" indent="-269999" algn="l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9997" indent="-269999" algn="l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89996" indent="-269999" algn="l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Char char="•"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29995" indent="-269999" algn="l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Char char="•"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994" indent="-269999" algn="l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Char char="•"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9993" indent="-269999" algn="l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Char char="•"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9992" indent="-269999" algn="l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Char char="•"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9991" indent="-269999" algn="l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Char char="•"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Vegan tutorial:</a:t>
            </a:r>
            <a:endParaRPr lang="en-BE" sz="2400" dirty="0"/>
          </a:p>
          <a:p>
            <a:pPr lvl="1"/>
            <a:r>
              <a:rPr lang="en-US" sz="2400" dirty="0">
                <a:hlinkClick r:id="rId2"/>
              </a:rPr>
              <a:t>http://cc.oulu.fi/~jarioksa/opetus/metodi/vegantutor.pdf</a:t>
            </a:r>
            <a:endParaRPr lang="en-US" sz="2400" dirty="0"/>
          </a:p>
          <a:p>
            <a:r>
              <a:rPr lang="en-US" sz="2400" dirty="0"/>
              <a:t>The little book of r for multivariate analyses: </a:t>
            </a:r>
            <a:endParaRPr lang="en-BE" sz="2400" dirty="0"/>
          </a:p>
          <a:p>
            <a:pPr lvl="1"/>
            <a:r>
              <a:rPr lang="en-US" sz="2400" dirty="0">
                <a:hlinkClick r:id="rId3"/>
              </a:rPr>
              <a:t>http://little-book-of-r-for-multivariate-analysis.readthedocs.org/en/latest/src/multivariateanalysis.html#means-and-variances-per-group</a:t>
            </a:r>
            <a:endParaRPr lang="en-US" sz="2400" dirty="0"/>
          </a:p>
          <a:p>
            <a:r>
              <a:rPr lang="en-US" sz="2400" dirty="0"/>
              <a:t>Ordination Methods by Michael Palmer:</a:t>
            </a:r>
            <a:endParaRPr lang="en-BE" sz="2400" dirty="0"/>
          </a:p>
          <a:p>
            <a:pPr lvl="1"/>
            <a:r>
              <a:rPr lang="en-US" sz="2400" dirty="0">
                <a:hlinkClick r:id="rId4"/>
              </a:rPr>
              <a:t>http://ordination.okstate.edu/overview.htm#Nonmetric_Multidimensional_Scaling</a:t>
            </a:r>
            <a:endParaRPr lang="en-US" sz="2400" dirty="0"/>
          </a:p>
          <a:p>
            <a:r>
              <a:rPr lang="en-US" sz="2400" dirty="0"/>
              <a:t>Community analyses lectures by </a:t>
            </a:r>
            <a:r>
              <a:rPr lang="en-US" sz="2400" dirty="0" err="1"/>
              <a:t>Jari</a:t>
            </a:r>
            <a:r>
              <a:rPr lang="en-US" sz="2400" dirty="0"/>
              <a:t> </a:t>
            </a:r>
            <a:r>
              <a:rPr lang="en-US" sz="2400" dirty="0" err="1"/>
              <a:t>Oksanen</a:t>
            </a:r>
            <a:r>
              <a:rPr lang="en-US" sz="2400" dirty="0"/>
              <a:t>:</a:t>
            </a:r>
            <a:endParaRPr lang="en-BE" sz="2400" dirty="0"/>
          </a:p>
          <a:p>
            <a:pPr lvl="1"/>
            <a:r>
              <a:rPr lang="en-US" sz="2400" dirty="0">
                <a:hlinkClick r:id="rId5"/>
              </a:rPr>
              <a:t>http://cc.oulu.fi/~jarioksa/opetus/metodi/</a:t>
            </a:r>
            <a:endParaRPr lang="en-US" sz="2400" dirty="0"/>
          </a:p>
          <a:p>
            <a:r>
              <a:rPr lang="en-BE" sz="2400" dirty="0"/>
              <a:t>Others</a:t>
            </a:r>
            <a:endParaRPr lang="en-US" sz="2400" dirty="0"/>
          </a:p>
          <a:p>
            <a:pPr lvl="1"/>
            <a:r>
              <a:rPr lang="en-US" sz="2400" dirty="0"/>
              <a:t> </a:t>
            </a:r>
            <a:r>
              <a:rPr lang="en-US" sz="2400" dirty="0">
                <a:hlinkClick r:id="rId6"/>
              </a:rPr>
              <a:t>https://www.davidzeleny.net/anadat-r/doku.php/en:ordination</a:t>
            </a:r>
            <a:endParaRPr lang="en-BE" sz="2400" dirty="0"/>
          </a:p>
          <a:p>
            <a:pPr lvl="1"/>
            <a:r>
              <a:rPr lang="en-US" sz="2400" dirty="0">
                <a:hlinkClick r:id="rId7"/>
              </a:rPr>
              <a:t>https://www.youtube.com/watch?v=FgakZw6K1QQ</a:t>
            </a:r>
            <a:endParaRPr lang="en-BE" sz="2400" dirty="0"/>
          </a:p>
          <a:p>
            <a:pPr lvl="1"/>
            <a:r>
              <a:rPr lang="en-US" sz="2400" dirty="0">
                <a:hlinkClick r:id="rId8"/>
              </a:rPr>
              <a:t>https://mb3is.megx.net/gustame/indirect-gradient-analysis/ca</a:t>
            </a:r>
            <a:endParaRPr lang="en-BE" sz="2400" dirty="0"/>
          </a:p>
          <a:p>
            <a:pPr lvl="1"/>
            <a:r>
              <a:rPr lang="en-US" sz="2400" dirty="0">
                <a:hlinkClick r:id="rId9"/>
              </a:rPr>
              <a:t>http://www.sthda.com/english/articles/31-principal-component-methods-in-r-practical-guide/112-pca-principal-component-analysis-essentials</a:t>
            </a:r>
            <a:r>
              <a:rPr lang="en-US" sz="2400" dirty="0" smtClean="0">
                <a:hlinkClick r:id="rId9"/>
              </a:rPr>
              <a:t>/</a:t>
            </a:r>
            <a:endParaRPr lang="en-BE" sz="2400" dirty="0" smtClean="0"/>
          </a:p>
          <a:p>
            <a:pPr lvl="1"/>
            <a:r>
              <a:rPr lang="en-US" sz="2400" dirty="0">
                <a:hlinkClick r:id="rId10"/>
              </a:rPr>
              <a:t>https://www.fromthebottomoftheheap.net/2012/04/11/customising-vegans-ordination-plots/</a:t>
            </a:r>
            <a:endParaRPr lang="en-BE" sz="2400"/>
          </a:p>
          <a:p>
            <a:pPr lvl="1"/>
            <a:endParaRPr lang="en-BE" sz="2400" dirty="0"/>
          </a:p>
          <a:p>
            <a:endParaRPr lang="en-BE" sz="2400" dirty="0"/>
          </a:p>
          <a:p>
            <a:endParaRPr lang="en-BE" sz="2400" dirty="0"/>
          </a:p>
          <a:p>
            <a:endParaRPr lang="en-US" sz="2400" dirty="0"/>
          </a:p>
          <a:p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</p:txBody>
      </p:sp>
      <p:sp>
        <p:nvSpPr>
          <p:cNvPr id="2" name="Cloud Callout 1"/>
          <p:cNvSpPr/>
          <p:nvPr/>
        </p:nvSpPr>
        <p:spPr>
          <a:xfrm>
            <a:off x="8496886" y="4754881"/>
            <a:ext cx="4103102" cy="238268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009" tIns="40004" rIns="80009" bIns="40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BE" sz="2400" dirty="0"/>
              <a:t>Very interesting website if you want to make fancy ordination plots </a:t>
            </a:r>
            <a:r>
              <a:rPr lang="en-BE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437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494</Words>
  <Application>Microsoft Office PowerPoint</Application>
  <PresentationFormat>Custom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ForNaLab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Safaa Wasof</dc:creator>
  <cp:lastModifiedBy>Safaa Wasof</cp:lastModifiedBy>
  <cp:revision>116</cp:revision>
  <dcterms:created xsi:type="dcterms:W3CDTF">2018-11-27T08:24:15Z</dcterms:created>
  <dcterms:modified xsi:type="dcterms:W3CDTF">2018-11-28T08:50:18Z</dcterms:modified>
</cp:coreProperties>
</file>