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CC06C9-DEFC-E8F4-D679-CCFE6C9AC3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A314D91-6228-80B8-832F-A6273D293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31269B-4563-D4D6-476E-4E5354D9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E45B-D4C1-481E-9759-727CA494068D}" type="datetimeFigureOut">
              <a:rPr lang="zh-TW" altLang="en-US" smtClean="0"/>
              <a:t>2025/6/29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4FD344-4D94-2988-5A6D-75028D65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66455F-C97B-8910-7917-E3818E0E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5280-B01C-4555-BBA2-C6417E3EB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994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0EBD0E-F22E-E40F-77F1-74938B0C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FB4F28-E3F4-396C-9622-E0BF4563F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746E4A-8C6F-1AF6-9AB0-6EB82C7B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E45B-D4C1-481E-9759-727CA494068D}" type="datetimeFigureOut">
              <a:rPr lang="zh-TW" altLang="en-US" smtClean="0"/>
              <a:t>2025/6/29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91F6B54-D0FB-BD31-BE39-CD971ED1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2223C6-7D37-05F2-775B-9C3BC759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5280-B01C-4555-BBA2-C6417E3EB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715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084E390-352C-F1C1-AE0B-0748A5F4F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55DD2B-E7B5-CDFF-9D85-0BCBBC124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4A229A-5AB0-3F6F-0455-F8ACEE2C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E45B-D4C1-481E-9759-727CA494068D}" type="datetimeFigureOut">
              <a:rPr lang="zh-TW" altLang="en-US" smtClean="0"/>
              <a:t>2025/6/29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E7C804-17B2-014F-E3C3-C092B7D79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15B417-636C-E15A-3294-18E21089C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5280-B01C-4555-BBA2-C6417E3EB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47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A40EE5-6CDE-6EFE-1E39-7685D79A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5D3FD4-3CFE-AFEC-32D4-C66D7562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69C3A2-6269-C5F5-8328-FCDEF525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E45B-D4C1-481E-9759-727CA494068D}" type="datetimeFigureOut">
              <a:rPr lang="zh-TW" altLang="en-US" smtClean="0"/>
              <a:t>2025/6/29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074857-5D1A-CC65-376C-E784E3C8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17B1F8-D939-DFBD-D3C5-D69B9DCE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5280-B01C-4555-BBA2-C6417E3EB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429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829F42-FC86-0C31-F7E0-A1EAF3FF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424D45-01BF-29EB-4CBC-3D3F274E0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286389-DA77-9A38-17F2-2F965A82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E45B-D4C1-481E-9759-727CA494068D}" type="datetimeFigureOut">
              <a:rPr lang="zh-TW" altLang="en-US" smtClean="0"/>
              <a:t>2025/6/29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2C4A4F-8544-F19E-0828-DE750325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C269507-478A-A8B2-B273-BF9FB5C6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5280-B01C-4555-BBA2-C6417E3EB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4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271AA-8C71-097E-CAD1-02C8FB5E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D36DD-9092-B797-3207-A7AE8861A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88DF72-F6F0-9AC9-DFFA-E5E17140C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3A8B3B-2042-1F0A-DA87-54A5B144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E45B-D4C1-481E-9759-727CA494068D}" type="datetimeFigureOut">
              <a:rPr lang="zh-TW" altLang="en-US" smtClean="0"/>
              <a:t>2025/6/29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D7028F-E22F-952C-ADB6-A8141D5C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46B884-57F1-2C19-B630-3CBD97AE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5280-B01C-4555-BBA2-C6417E3EB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595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840B98-464C-3FE0-CCFC-BA337A51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C768B0-8E34-BA0C-0C78-8CDF87D37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6495AF-7403-ACD8-23D1-B6C14FF5A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34C8DFE-A7AB-0E24-099D-DB3821FE23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F7A5A9-B933-62E9-1D41-69B7CFE8D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F8301EC-7574-71F2-99DF-7EE804784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E45B-D4C1-481E-9759-727CA494068D}" type="datetimeFigureOut">
              <a:rPr lang="zh-TW" altLang="en-US" smtClean="0"/>
              <a:t>2025/6/29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69C4C0B-E8BC-7A63-CAB4-DFAFB9FD5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334E79C-7199-3FAD-2D90-87A6E4D8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5280-B01C-4555-BBA2-C6417E3EB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060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987604-23B8-928F-7458-30E33598D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1E1E73-B120-F28A-051C-33734F3B2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E45B-D4C1-481E-9759-727CA494068D}" type="datetimeFigureOut">
              <a:rPr lang="zh-TW" altLang="en-US" smtClean="0"/>
              <a:t>2025/6/29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4AB7D80-E090-9806-9249-B6EFC554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8F529C8-6CF8-C71F-1FD2-469C06C8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5280-B01C-4555-BBA2-C6417E3EB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53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C80B693-4B98-07C8-B7D9-06821AF7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E45B-D4C1-481E-9759-727CA494068D}" type="datetimeFigureOut">
              <a:rPr lang="zh-TW" altLang="en-US" smtClean="0"/>
              <a:t>2025/6/29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7313D2E-DACF-EAD7-0187-20CFF691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A74D5F-1B32-4E1D-FCFA-E78BBC88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5280-B01C-4555-BBA2-C6417E3EB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81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15D77-DC4A-3027-3989-C93FB00A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75B3C1-FC7B-6B63-9F43-5E1DBDF33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8144AE-D28B-0A64-FF21-B19DE6325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DA5A5E-5333-9C25-1C67-A36096F2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E45B-D4C1-481E-9759-727CA494068D}" type="datetimeFigureOut">
              <a:rPr lang="zh-TW" altLang="en-US" smtClean="0"/>
              <a:t>2025/6/29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262E10-DACB-AAE5-A5BC-B716D9B9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9EC2EC-A592-C90A-B537-5542E89D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5280-B01C-4555-BBA2-C6417E3EB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646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A3AE0B-E5E5-351B-1994-11EFE38C0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EF1A28-7772-BB22-8CA6-767EEFC1F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37316B-24C4-5957-F589-B9E04FFA1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0976C8-11D9-B431-6085-21173B85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E45B-D4C1-481E-9759-727CA494068D}" type="datetimeFigureOut">
              <a:rPr lang="zh-TW" altLang="en-US" smtClean="0"/>
              <a:t>2025/6/29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7EA461-054A-6D1C-084C-C7461C08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AFCECBC-EDB4-01DC-4843-540135D5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05280-B01C-4555-BBA2-C6417E3EB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985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5AB496-18EE-8E44-B985-34C9CB77F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CDC8AD-A01C-1EB2-69E3-518C8A2B2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EE8C65-5F64-AC2D-980C-7EB27B795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AE45B-D4C1-481E-9759-727CA494068D}" type="datetimeFigureOut">
              <a:rPr lang="zh-TW" altLang="en-US" smtClean="0"/>
              <a:t>2025/6/29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B01793-247E-5C03-B60F-744064C12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DCC015-09FE-6A62-A6F1-F6B340BB9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05280-B01C-4555-BBA2-C6417E3EB1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66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portfoliovisualizer.com/efficient-frontier#analysisResult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Aknh75jsGbGrcrvSSbEkAJWmgvBgKpxI/view?usp=sharing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3669F-207D-E4C2-83A8-97B43C039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TW" altLang="en-US" b="1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b="1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MPT</a:t>
            </a:r>
            <a:r>
              <a:rPr lang="zh-TW" altLang="en-US" b="1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、計算效率前緣的步驟套用在台灣金融市場上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4708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DEEDFC-4CE7-8F2F-34C1-799B25EC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0"/>
            <a:ext cx="10515600" cy="1325563"/>
          </a:xfrm>
        </p:spPr>
        <p:txBody>
          <a:bodyPr/>
          <a:lstStyle/>
          <a:p>
            <a:r>
              <a:rPr lang="zh-TW" altLang="en-US" b="0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選定台股六檔股票，並擷取</a:t>
            </a:r>
            <a:r>
              <a:rPr lang="en-US" altLang="zh-TW" b="0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b="0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年記錄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內容版面配置區 6" descr="一張含有 文字 的圖片&#10;&#10;自動產生的描述">
            <a:extLst>
              <a:ext uri="{FF2B5EF4-FFF2-40B4-BE49-F238E27FC236}">
                <a16:creationId xmlns:a16="http://schemas.microsoft.com/office/drawing/2014/main" id="{51733C1F-C3FB-F87A-7534-D6A0A2BE5F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299" y="1257300"/>
            <a:ext cx="9297402" cy="5353050"/>
          </a:xfrm>
        </p:spPr>
      </p:pic>
    </p:spTree>
    <p:extLst>
      <p:ext uri="{BB962C8B-B14F-4D97-AF65-F5344CB8AC3E}">
        <p14:creationId xmlns:p14="http://schemas.microsoft.com/office/powerpoint/2010/main" val="2391161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DEEDFC-4CE7-8F2F-34C1-799B25EC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0"/>
            <a:ext cx="9334500" cy="1325563"/>
          </a:xfrm>
        </p:spPr>
        <p:txBody>
          <a:bodyPr>
            <a:normAutofit/>
          </a:bodyPr>
          <a:lstStyle/>
          <a:p>
            <a:r>
              <a:rPr lang="zh-TW" altLang="en-US" sz="4000" b="0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每支個股的平均日報酬率、平均年報酬率</a:t>
            </a:r>
            <a:br>
              <a:rPr lang="en-US" altLang="zh-TW" sz="4000" b="0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0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以及日波動率、年波動率</a:t>
            </a:r>
            <a:r>
              <a:rPr lang="en-US" altLang="zh-TW" sz="4000" b="0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4000" b="0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" name="圖片 12" descr="一張含有 文字 的圖片&#10;&#10;自動產生的描述">
            <a:extLst>
              <a:ext uri="{FF2B5EF4-FFF2-40B4-BE49-F238E27FC236}">
                <a16:creationId xmlns:a16="http://schemas.microsoft.com/office/drawing/2014/main" id="{5507350D-37A7-1757-FFFB-9558E82C5E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9"/>
          <a:stretch/>
        </p:blipFill>
        <p:spPr>
          <a:xfrm>
            <a:off x="264160" y="1325563"/>
            <a:ext cx="5156657" cy="3055937"/>
          </a:xfrm>
          <a:prstGeom prst="rect">
            <a:avLst/>
          </a:prstGeom>
        </p:spPr>
      </p:pic>
      <p:pic>
        <p:nvPicPr>
          <p:cNvPr id="14" name="內容版面配置區 10">
            <a:extLst>
              <a:ext uri="{FF2B5EF4-FFF2-40B4-BE49-F238E27FC236}">
                <a16:creationId xmlns:a16="http://schemas.microsoft.com/office/drawing/2014/main" id="{BEEF5C91-8BCE-8E8F-FD6C-1A4B5156C7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/>
          <a:stretch/>
        </p:blipFill>
        <p:spPr>
          <a:xfrm>
            <a:off x="8997172" y="1121132"/>
            <a:ext cx="2930668" cy="5648239"/>
          </a:xfrm>
          <a:prstGeom prst="rect">
            <a:avLst/>
          </a:prstGeom>
        </p:spPr>
      </p:pic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2760886C-4397-47AD-75FB-E43EA88121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3" b="77612"/>
          <a:stretch/>
        </p:blipFill>
        <p:spPr>
          <a:xfrm>
            <a:off x="3688082" y="3933660"/>
            <a:ext cx="5227812" cy="2835711"/>
          </a:xfrm>
        </p:spPr>
      </p:pic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C77CAF3D-39BB-9FA9-9631-9BB6E6BACF70}"/>
              </a:ext>
            </a:extLst>
          </p:cNvPr>
          <p:cNvCxnSpPr>
            <a:cxnSpLocks/>
            <a:stCxn id="13" idx="2"/>
            <a:endCxn id="11" idx="1"/>
          </p:cNvCxnSpPr>
          <p:nvPr/>
        </p:nvCxnSpPr>
        <p:spPr>
          <a:xfrm rot="16200000" flipH="1">
            <a:off x="2780277" y="4443711"/>
            <a:ext cx="970016" cy="8455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2503992E-4231-23BE-86BC-3DE6DBEAAD9F}"/>
              </a:ext>
            </a:extLst>
          </p:cNvPr>
          <p:cNvCxnSpPr>
            <a:cxnSpLocks/>
            <a:stCxn id="11" idx="0"/>
          </p:cNvCxnSpPr>
          <p:nvPr/>
        </p:nvCxnSpPr>
        <p:spPr>
          <a:xfrm rot="5400000" flipH="1" flipV="1">
            <a:off x="6986799" y="1923287"/>
            <a:ext cx="1325562" cy="26951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1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DEEDFC-4CE7-8F2F-34C1-799B25EC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4000" b="0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每支個股的平均日報酬率、平均年報酬率以及日波動率、年波動率</a:t>
            </a:r>
            <a:r>
              <a:rPr lang="en-US" altLang="zh-TW" sz="4000" b="0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sz="4000" b="0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TW" altLang="en-US" sz="4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903E9DAB-4AEF-225A-F488-B52479F48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6046818"/>
              </p:ext>
            </p:extLst>
          </p:nvPr>
        </p:nvGraphicFramePr>
        <p:xfrm>
          <a:off x="347662" y="1571624"/>
          <a:ext cx="11496675" cy="4448177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2299335">
                  <a:extLst>
                    <a:ext uri="{9D8B030D-6E8A-4147-A177-3AD203B41FA5}">
                      <a16:colId xmlns:a16="http://schemas.microsoft.com/office/drawing/2014/main" val="34345378"/>
                    </a:ext>
                  </a:extLst>
                </a:gridCol>
                <a:gridCol w="2299335">
                  <a:extLst>
                    <a:ext uri="{9D8B030D-6E8A-4147-A177-3AD203B41FA5}">
                      <a16:colId xmlns:a16="http://schemas.microsoft.com/office/drawing/2014/main" val="459802133"/>
                    </a:ext>
                  </a:extLst>
                </a:gridCol>
                <a:gridCol w="2299335">
                  <a:extLst>
                    <a:ext uri="{9D8B030D-6E8A-4147-A177-3AD203B41FA5}">
                      <a16:colId xmlns:a16="http://schemas.microsoft.com/office/drawing/2014/main" val="892971588"/>
                    </a:ext>
                  </a:extLst>
                </a:gridCol>
                <a:gridCol w="2299335">
                  <a:extLst>
                    <a:ext uri="{9D8B030D-6E8A-4147-A177-3AD203B41FA5}">
                      <a16:colId xmlns:a16="http://schemas.microsoft.com/office/drawing/2014/main" val="566188839"/>
                    </a:ext>
                  </a:extLst>
                </a:gridCol>
                <a:gridCol w="2299335">
                  <a:extLst>
                    <a:ext uri="{9D8B030D-6E8A-4147-A177-3AD203B41FA5}">
                      <a16:colId xmlns:a16="http://schemas.microsoft.com/office/drawing/2014/main" val="1142128210"/>
                    </a:ext>
                  </a:extLst>
                </a:gridCol>
              </a:tblGrid>
              <a:tr h="640025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平均日報酬率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平均年報酬率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日波動率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b="1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年波動率</a:t>
                      </a:r>
                      <a:endParaRPr lang="zh-TW" altLang="en-US" sz="2400" b="1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942502"/>
                  </a:ext>
                </a:extLst>
              </a:tr>
              <a:tr h="63469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台積電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(2330.tw)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0.000379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0.095630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0.013019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0.206666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468177"/>
                  </a:ext>
                </a:extLst>
              </a:tr>
              <a:tr h="63469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聯電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(2303.tw)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0.001010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0.254464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0.020330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0.322731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225084"/>
                  </a:ext>
                </a:extLst>
              </a:tr>
              <a:tr h="63469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鴻海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(2317.tw)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0.000633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0.159519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0.017938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0.284749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8725501"/>
                  </a:ext>
                </a:extLst>
              </a:tr>
              <a:tr h="63469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台達電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(2308.tw)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0.000411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0.103504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0.014750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0.234152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579955"/>
                  </a:ext>
                </a:extLst>
              </a:tr>
              <a:tr h="63469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台塑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(1301.tw)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0.000941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0.237228 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0.015835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0.251371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2096970"/>
                  </a:ext>
                </a:extLst>
              </a:tr>
              <a:tr h="63469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聯發科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(2454.tw)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0.000730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0.184047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0.022518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0.357467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8253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08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DEEDFC-4CE7-8F2F-34C1-799B25EC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0"/>
            <a:ext cx="10515600" cy="1325563"/>
          </a:xfrm>
        </p:spPr>
        <p:txBody>
          <a:bodyPr/>
          <a:lstStyle/>
          <a:p>
            <a:r>
              <a:rPr lang="zh-TW" altLang="en-US" b="0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計算上述六檔的效率前緣</a:t>
            </a:r>
            <a:r>
              <a:rPr lang="en-US" altLang="zh-TW" b="0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0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視覺化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2CA487D-4B5E-2FFC-72EE-5A92522FD5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5662" y="1131174"/>
            <a:ext cx="8800675" cy="5631576"/>
          </a:xfrm>
        </p:spPr>
      </p:pic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178A3DED-E3DF-589E-9B8B-B089C7A25622}"/>
              </a:ext>
            </a:extLst>
          </p:cNvPr>
          <p:cNvSpPr/>
          <p:nvPr/>
        </p:nvSpPr>
        <p:spPr>
          <a:xfrm>
            <a:off x="2867025" y="1348053"/>
            <a:ext cx="2840365" cy="3376347"/>
          </a:xfrm>
          <a:custGeom>
            <a:avLst/>
            <a:gdLst>
              <a:gd name="connsiteX0" fmla="*/ 0 w 2840365"/>
              <a:gd name="connsiteY0" fmla="*/ 3376347 h 3376347"/>
              <a:gd name="connsiteX1" fmla="*/ 66675 w 2840365"/>
              <a:gd name="connsiteY1" fmla="*/ 3042972 h 3376347"/>
              <a:gd name="connsiteX2" fmla="*/ 352425 w 2840365"/>
              <a:gd name="connsiteY2" fmla="*/ 2595297 h 3376347"/>
              <a:gd name="connsiteX3" fmla="*/ 1562100 w 2840365"/>
              <a:gd name="connsiteY3" fmla="*/ 1090347 h 3376347"/>
              <a:gd name="connsiteX4" fmla="*/ 2733675 w 2840365"/>
              <a:gd name="connsiteY4" fmla="*/ 90222 h 3376347"/>
              <a:gd name="connsiteX5" fmla="*/ 2714625 w 2840365"/>
              <a:gd name="connsiteY5" fmla="*/ 109272 h 3376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0365" h="3376347">
                <a:moveTo>
                  <a:pt x="0" y="3376347"/>
                </a:moveTo>
                <a:cubicBezTo>
                  <a:pt x="3969" y="3274747"/>
                  <a:pt x="7938" y="3173147"/>
                  <a:pt x="66675" y="3042972"/>
                </a:cubicBezTo>
                <a:cubicBezTo>
                  <a:pt x="125413" y="2912797"/>
                  <a:pt x="103188" y="2920734"/>
                  <a:pt x="352425" y="2595297"/>
                </a:cubicBezTo>
                <a:cubicBezTo>
                  <a:pt x="601663" y="2269859"/>
                  <a:pt x="1165225" y="1507859"/>
                  <a:pt x="1562100" y="1090347"/>
                </a:cubicBezTo>
                <a:cubicBezTo>
                  <a:pt x="1958975" y="672835"/>
                  <a:pt x="2541588" y="253734"/>
                  <a:pt x="2733675" y="90222"/>
                </a:cubicBezTo>
                <a:cubicBezTo>
                  <a:pt x="2925763" y="-73291"/>
                  <a:pt x="2820194" y="17990"/>
                  <a:pt x="2714625" y="109272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DEEDFC-4CE7-8F2F-34C1-799B25EC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0"/>
            <a:ext cx="10515600" cy="1325563"/>
          </a:xfrm>
        </p:spPr>
        <p:txBody>
          <a:bodyPr/>
          <a:lstStyle/>
          <a:p>
            <a:r>
              <a:rPr lang="zh-TW" altLang="en-US" dirty="0">
                <a:solidFill>
                  <a:srgbClr val="1F1F1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自行</a:t>
            </a:r>
            <a:r>
              <a:rPr lang="zh-TW" altLang="en-US" b="0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配置投資標的比例</a:t>
            </a:r>
            <a:r>
              <a:rPr lang="en-US" altLang="zh-TW" b="0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0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程式碼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463036A5-E2E3-A257-BEDD-097DF2504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19" y="1145792"/>
            <a:ext cx="4965290" cy="3074785"/>
          </a:xfrm>
          <a:prstGeom prst="rect">
            <a:avLst/>
          </a:prstGeom>
        </p:spPr>
      </p:pic>
      <p:pic>
        <p:nvPicPr>
          <p:cNvPr id="9" name="圖片 8" descr="一張含有 文字 的圖片&#10;&#10;自動產生的描述">
            <a:extLst>
              <a:ext uri="{FF2B5EF4-FFF2-40B4-BE49-F238E27FC236}">
                <a16:creationId xmlns:a16="http://schemas.microsoft.com/office/drawing/2014/main" id="{49CA672C-0190-1368-0F76-C3B0F23EBA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47"/>
          <a:stretch/>
        </p:blipFill>
        <p:spPr>
          <a:xfrm>
            <a:off x="874319" y="4336080"/>
            <a:ext cx="4965290" cy="2350470"/>
          </a:xfrm>
          <a:prstGeom prst="rect">
            <a:avLst/>
          </a:prstGeom>
        </p:spPr>
      </p:pic>
      <p:pic>
        <p:nvPicPr>
          <p:cNvPr id="10" name="圖片 9" descr="一張含有 文字 的圖片&#10;&#10;自動產生的描述">
            <a:extLst>
              <a:ext uri="{FF2B5EF4-FFF2-40B4-BE49-F238E27FC236}">
                <a16:creationId xmlns:a16="http://schemas.microsoft.com/office/drawing/2014/main" id="{C0DD939B-6254-34BB-124E-62AC0E377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878" y="1325563"/>
            <a:ext cx="4711572" cy="5109302"/>
          </a:xfrm>
          <a:prstGeom prst="rect">
            <a:avLst/>
          </a:prstGeom>
        </p:spPr>
      </p:pic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F94B0546-C8C9-9105-5F0D-14AA67341656}"/>
              </a:ext>
            </a:extLst>
          </p:cNvPr>
          <p:cNvCxnSpPr>
            <a:stCxn id="5" idx="1"/>
            <a:endCxn id="9" idx="1"/>
          </p:cNvCxnSpPr>
          <p:nvPr/>
        </p:nvCxnSpPr>
        <p:spPr>
          <a:xfrm rot="10800000" flipV="1">
            <a:off x="874319" y="2683185"/>
            <a:ext cx="12700" cy="2828130"/>
          </a:xfrm>
          <a:prstGeom prst="bentConnector3">
            <a:avLst>
              <a:gd name="adj1" fmla="val 3225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16C22C5E-B108-68FA-722B-51C7FF9B654A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5839609" y="3880214"/>
            <a:ext cx="855269" cy="16311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31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DEEDFC-4CE7-8F2F-34C1-799B25EC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0"/>
            <a:ext cx="10515600" cy="1325563"/>
          </a:xfrm>
        </p:spPr>
        <p:txBody>
          <a:bodyPr/>
          <a:lstStyle/>
          <a:p>
            <a:r>
              <a:rPr lang="zh-TW" altLang="en-US" dirty="0">
                <a:solidFill>
                  <a:srgbClr val="1F1F1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自行</a:t>
            </a:r>
            <a:r>
              <a:rPr lang="zh-TW" altLang="en-US" b="0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配置投資標的比例比例</a:t>
            </a:r>
            <a:r>
              <a:rPr lang="en-US" altLang="zh-TW" b="0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_</a:t>
            </a:r>
            <a:r>
              <a:rPr lang="zh-TW" altLang="en-US" b="0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29599C1-598F-CEAB-AA11-2BAB0F03D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20" y="952500"/>
            <a:ext cx="885426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9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DEEDFC-4CE7-8F2F-34C1-799B25EC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" y="0"/>
            <a:ext cx="11858625" cy="1325563"/>
          </a:xfrm>
        </p:spPr>
        <p:txBody>
          <a:bodyPr/>
          <a:lstStyle/>
          <a:p>
            <a:r>
              <a:rPr lang="en-US" altLang="zh-TW" b="0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Portfoloio Visualizer</a:t>
            </a:r>
            <a:r>
              <a:rPr lang="zh-TW" altLang="en-US" b="0" i="0" dirty="0">
                <a:solidFill>
                  <a:srgbClr val="1F1F1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進行全球投資的佈局模擬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DF46A80-A6BD-FA94-2862-04B051AA0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9" y="1475788"/>
            <a:ext cx="11197801" cy="4945332"/>
          </a:xfr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AD2CD8F-AD3A-5229-B88B-FCEB307ED247}"/>
              </a:ext>
            </a:extLst>
          </p:cNvPr>
          <p:cNvSpPr txBox="1"/>
          <p:nvPr/>
        </p:nvSpPr>
        <p:spPr>
          <a:xfrm>
            <a:off x="8305799" y="6211669"/>
            <a:ext cx="38862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1F1F1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  <a:hlinkClick r:id="rId4"/>
              </a:rPr>
              <a:t>分析詳細結果連結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2000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DEEDFC-4CE7-8F2F-34C1-799B25EC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" y="0"/>
            <a:ext cx="10515600" cy="1325563"/>
          </a:xfrm>
        </p:spPr>
        <p:txBody>
          <a:bodyPr/>
          <a:lstStyle/>
          <a:p>
            <a:r>
              <a:rPr lang="zh-TW" altLang="en-US" dirty="0">
                <a:solidFill>
                  <a:srgbClr val="1F1F1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我認爲的最佳投資組合的配置比例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F72DCFA4-06B7-B5B4-DDE5-8097093E1DD6}"/>
              </a:ext>
            </a:extLst>
          </p:cNvPr>
          <p:cNvGrpSpPr/>
          <p:nvPr/>
        </p:nvGrpSpPr>
        <p:grpSpPr>
          <a:xfrm>
            <a:off x="114300" y="1173163"/>
            <a:ext cx="11963400" cy="5532437"/>
            <a:chOff x="257175" y="954088"/>
            <a:chExt cx="11963400" cy="5532437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780D2B2-F301-4C0E-A2CA-589C9E64E8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4025" y="954088"/>
              <a:ext cx="8486550" cy="5532437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FC6405D-65AD-3548-4179-5C3573577658}"/>
                </a:ext>
              </a:extLst>
            </p:cNvPr>
            <p:cNvSpPr txBox="1"/>
            <p:nvPr/>
          </p:nvSpPr>
          <p:spPr>
            <a:xfrm>
              <a:off x="257175" y="1728534"/>
              <a:ext cx="2914650" cy="34009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800"/>
                </a:spcAft>
              </a:pPr>
              <a:r>
                <a:rPr lang="zh-TW" altLang="en-US" sz="3200" b="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配置比例：</a:t>
              </a:r>
              <a:endParaRPr lang="en-US" altLang="zh-TW" sz="2800" b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TW" altLang="en-US" sz="2800" b="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台積電：</a:t>
              </a:r>
              <a:r>
                <a:rPr lang="en-US" altLang="zh-TW" sz="2800" b="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TW" altLang="en-US" sz="2800" b="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聯電：</a:t>
              </a:r>
              <a:r>
                <a:rPr lang="en-US" altLang="zh-TW" sz="2800" b="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TW" altLang="en-US" sz="2800" b="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鴻海 ：</a:t>
              </a:r>
              <a:r>
                <a:rPr lang="en-US" altLang="zh-TW" sz="2800" b="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0.2</a:t>
              </a:r>
              <a:endPara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TW" altLang="en-US" sz="2800" b="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台達電：</a:t>
              </a:r>
              <a:r>
                <a:rPr lang="en-US" altLang="zh-TW" sz="2800" b="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TW" altLang="en-US" sz="2800" b="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台塑：</a:t>
              </a:r>
              <a:r>
                <a:rPr lang="en-US" altLang="zh-TW" sz="2800" b="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zh-TW" altLang="en-US" sz="2800" b="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聯發科：</a:t>
              </a:r>
              <a:r>
                <a:rPr lang="en-US" altLang="zh-TW" sz="2800" b="0" dirty="0"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0.2</a:t>
              </a:r>
              <a:endParaRPr lang="zh-TW" altLang="en-US" sz="2800" b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1052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219</Words>
  <Application>Microsoft Office PowerPoint</Application>
  <PresentationFormat>寬螢幕</PresentationFormat>
  <Paragraphs>51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Calibri Light</vt:lpstr>
      <vt:lpstr>Office 佈景主題</vt:lpstr>
      <vt:lpstr>將MPT、計算效率前緣的步驟套用在台灣金融市場上</vt:lpstr>
      <vt:lpstr>選定台股六檔股票，並擷取10年記錄</vt:lpstr>
      <vt:lpstr>每支個股的平均日報酬率、平均年報酬率 以及日波動率、年波動率_程式碼</vt:lpstr>
      <vt:lpstr>每支個股的平均日報酬率、平均年報酬率以及日波動率、年波動率_結果</vt:lpstr>
      <vt:lpstr>計算上述六檔的效率前緣_視覺化</vt:lpstr>
      <vt:lpstr>自行配置投資標的比例_程式碼</vt:lpstr>
      <vt:lpstr>自行配置投資標的比例比例_結果</vt:lpstr>
      <vt:lpstr>Portfoloio Visualizer進行全球投資的佈局模擬</vt:lpstr>
      <vt:lpstr>我認爲的最佳投資組合的配置比例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吳宜庭</dc:creator>
  <cp:lastModifiedBy>TINA WU</cp:lastModifiedBy>
  <cp:revision>114</cp:revision>
  <dcterms:created xsi:type="dcterms:W3CDTF">2023-04-06T10:40:37Z</dcterms:created>
  <dcterms:modified xsi:type="dcterms:W3CDTF">2025-06-29T05:57:18Z</dcterms:modified>
</cp:coreProperties>
</file>