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58" r:id="rId3"/>
    <p:sldId id="257" r:id="rId4"/>
    <p:sldId id="260"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53"/>
    <a:srgbClr val="E9AF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3524" autoAdjust="0"/>
  </p:normalViewPr>
  <p:slideViewPr>
    <p:cSldViewPr snapToGrid="0">
      <p:cViewPr varScale="1">
        <p:scale>
          <a:sx n="81" d="100"/>
          <a:sy n="81" d="100"/>
        </p:scale>
        <p:origin x="754"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04/17/2018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04/17/2018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66008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4</a:t>
            </a:fld>
            <a:endParaRPr lang="en-US"/>
          </a:p>
        </p:txBody>
      </p:sp>
    </p:spTree>
    <p:extLst>
      <p:ext uri="{BB962C8B-B14F-4D97-AF65-F5344CB8AC3E}">
        <p14:creationId xmlns:p14="http://schemas.microsoft.com/office/powerpoint/2010/main" val="363569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18</a:t>
            </a:fld>
            <a:endParaRPr lang="en-US"/>
          </a:p>
        </p:txBody>
      </p:sp>
    </p:spTree>
    <p:extLst>
      <p:ext uri="{BB962C8B-B14F-4D97-AF65-F5344CB8AC3E}">
        <p14:creationId xmlns:p14="http://schemas.microsoft.com/office/powerpoint/2010/main" val="2226968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2"/>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rgbClr val="006F53"/>
          </a:solidFill>
          <a:ln>
            <a:noFill/>
          </a:ln>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rgbClr val="E9AF10"/>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descr="A close up of a logo&#10;&#10;Description generated with very high confidence">
            <a:extLst>
              <a:ext uri="{FF2B5EF4-FFF2-40B4-BE49-F238E27FC236}">
                <a16:creationId xmlns:a16="http://schemas.microsoft.com/office/drawing/2014/main" id="{85FE4647-9256-4720-8A94-56D918FB5BE8}"/>
              </a:ext>
            </a:extLst>
          </p:cNvPr>
          <p:cNvPicPr>
            <a:picLocks noChangeAspect="1"/>
          </p:cNvPicPr>
          <p:nvPr userDrawn="1"/>
        </p:nvPicPr>
        <p:blipFill>
          <a:blip r:embed="rId2"/>
          <a:stretch>
            <a:fillRect/>
          </a:stretch>
        </p:blipFill>
        <p:spPr>
          <a:xfrm>
            <a:off x="9558780" y="332582"/>
            <a:ext cx="1990020" cy="940037"/>
          </a:xfrm>
          <a:prstGeom prst="rect">
            <a:avLst/>
          </a:prstGeom>
        </p:spPr>
      </p:pic>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04/17/2018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04/17/2018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04/17/2018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04/17/2018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04/17/2018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pic>
        <p:nvPicPr>
          <p:cNvPr id="7" name="Picture 6" descr="A close up of a logo&#10;&#10;Description generated with very high confidence">
            <a:extLst>
              <a:ext uri="{FF2B5EF4-FFF2-40B4-BE49-F238E27FC236}">
                <a16:creationId xmlns:a16="http://schemas.microsoft.com/office/drawing/2014/main" id="{1F749B42-BA1A-498C-BD1C-A1154A285ABF}"/>
              </a:ext>
            </a:extLst>
          </p:cNvPr>
          <p:cNvPicPr>
            <a:picLocks noChangeAspect="1"/>
          </p:cNvPicPr>
          <p:nvPr userDrawn="1"/>
        </p:nvPicPr>
        <p:blipFill>
          <a:blip r:embed="rId2"/>
          <a:stretch>
            <a:fillRect/>
          </a:stretch>
        </p:blipFill>
        <p:spPr>
          <a:xfrm>
            <a:off x="10210800" y="350525"/>
            <a:ext cx="1419527" cy="670550"/>
          </a:xfrm>
          <a:prstGeom prst="rect">
            <a:avLst/>
          </a:prstGeom>
        </p:spPr>
      </p:pic>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04/17/2018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04/17/2018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04/17/2018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04/17/2018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04/17/2018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rgbClr val="006F5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rgbClr val="E9AF1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04/17/2018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errillc13/PatternsMatchingAssociationPredi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7086-9569-492A-A826-86D7AA6614E0}"/>
              </a:ext>
            </a:extLst>
          </p:cNvPr>
          <p:cNvSpPr>
            <a:spLocks noGrp="1"/>
          </p:cNvSpPr>
          <p:nvPr>
            <p:ph type="ctrTitle"/>
          </p:nvPr>
        </p:nvSpPr>
        <p:spPr>
          <a:xfrm>
            <a:off x="-648182" y="-150472"/>
            <a:ext cx="10012102" cy="3429000"/>
          </a:xfrm>
        </p:spPr>
        <p:txBody>
          <a:bodyPr>
            <a:normAutofit/>
          </a:bodyPr>
          <a:lstStyle/>
          <a:p>
            <a:pPr algn="ctr"/>
            <a:r>
              <a:rPr lang="en-US" cap="all" dirty="0"/>
              <a:t>CEG 4110</a:t>
            </a:r>
            <a:br>
              <a:rPr lang="en-US" cap="all" dirty="0"/>
            </a:br>
            <a:br>
              <a:rPr lang="en-US" cap="all" dirty="0"/>
            </a:br>
            <a:r>
              <a:rPr lang="en-US" sz="2400" u="sng" cap="all" dirty="0"/>
              <a:t>Project 2</a:t>
            </a:r>
            <a:br>
              <a:rPr lang="en-US" cap="all" dirty="0"/>
            </a:br>
            <a:r>
              <a:rPr lang="en-US" sz="2400" dirty="0">
                <a:latin typeface="+mn-lt"/>
                <a:ea typeface="+mn-ea"/>
                <a:cs typeface="+mn-cs"/>
              </a:rPr>
              <a:t>Wearable Epilepsy Device &amp; MC Team</a:t>
            </a:r>
            <a:br>
              <a:rPr lang="en-US" sz="2400" cap="all" dirty="0"/>
            </a:br>
            <a:br>
              <a:rPr lang="en-US" sz="2400" cap="all" dirty="0"/>
            </a:br>
            <a:r>
              <a:rPr lang="en-US" sz="2400" u="sng" cap="all" dirty="0"/>
              <a:t>Team 4</a:t>
            </a:r>
            <a:br>
              <a:rPr lang="en-US" sz="2400" cap="all" dirty="0"/>
            </a:br>
            <a:r>
              <a:rPr lang="en-US" sz="2400" dirty="0">
                <a:latin typeface="+mn-lt"/>
                <a:ea typeface="+mn-ea"/>
                <a:cs typeface="+mn-cs"/>
              </a:rPr>
              <a:t>Patterns Matching, Association &amp; Prediction</a:t>
            </a:r>
          </a:p>
        </p:txBody>
      </p:sp>
      <p:sp>
        <p:nvSpPr>
          <p:cNvPr id="3" name="Subtitle 2">
            <a:extLst>
              <a:ext uri="{FF2B5EF4-FFF2-40B4-BE49-F238E27FC236}">
                <a16:creationId xmlns:a16="http://schemas.microsoft.com/office/drawing/2014/main" id="{99F98387-B8E6-4B72-9BE5-1F70E27B784A}"/>
              </a:ext>
            </a:extLst>
          </p:cNvPr>
          <p:cNvSpPr>
            <a:spLocks noGrp="1"/>
          </p:cNvSpPr>
          <p:nvPr>
            <p:ph type="subTitle" idx="1"/>
          </p:nvPr>
        </p:nvSpPr>
        <p:spPr>
          <a:xfrm>
            <a:off x="387753" y="3579473"/>
            <a:ext cx="7940232" cy="3278527"/>
          </a:xfrm>
        </p:spPr>
        <p:txBody>
          <a:bodyPr>
            <a:normAutofit fontScale="85000" lnSpcReduction="20000"/>
          </a:bodyPr>
          <a:lstStyle/>
          <a:p>
            <a:pPr algn="ctr"/>
            <a:r>
              <a:rPr lang="en-US" sz="2500" u="sng" dirty="0"/>
              <a:t>AUTHORS</a:t>
            </a:r>
            <a:br>
              <a:rPr lang="en-US" sz="2500" dirty="0"/>
            </a:br>
            <a:br>
              <a:rPr lang="en-US" sz="2500" dirty="0"/>
            </a:br>
            <a:r>
              <a:rPr lang="en-US" sz="2800" dirty="0"/>
              <a:t>Ian S. Barney </a:t>
            </a:r>
            <a:br>
              <a:rPr lang="en-US" sz="2800" dirty="0"/>
            </a:br>
            <a:r>
              <a:rPr lang="en-US" sz="2800" dirty="0"/>
              <a:t>Computer Science Major</a:t>
            </a:r>
          </a:p>
          <a:p>
            <a:pPr algn="ctr"/>
            <a:r>
              <a:rPr lang="en-US" sz="2800" dirty="0"/>
              <a:t>Elliot C. Fries</a:t>
            </a:r>
            <a:br>
              <a:rPr lang="en-US" sz="2800" dirty="0"/>
            </a:br>
            <a:r>
              <a:rPr lang="en-US" sz="2800" dirty="0"/>
              <a:t>Computer Science Major</a:t>
            </a:r>
          </a:p>
          <a:p>
            <a:pPr algn="ctr"/>
            <a:r>
              <a:rPr lang="en-US" sz="2800" dirty="0"/>
              <a:t>James S. Languirand</a:t>
            </a:r>
            <a:br>
              <a:rPr lang="en-US" sz="2800" dirty="0"/>
            </a:br>
            <a:r>
              <a:rPr lang="en-US" sz="2800" dirty="0"/>
              <a:t>Computer Science Major</a:t>
            </a:r>
            <a:br>
              <a:rPr lang="en-US" sz="2500" cap="all" dirty="0"/>
            </a:br>
            <a:br>
              <a:rPr lang="en-US" sz="2500" cap="all" dirty="0"/>
            </a:br>
            <a:r>
              <a:rPr lang="en-US" sz="2800" dirty="0"/>
              <a:t>Clayton D. Terrill</a:t>
            </a:r>
            <a:br>
              <a:rPr lang="en-US" sz="2800" dirty="0"/>
            </a:br>
            <a:r>
              <a:rPr lang="en-US" sz="2800" dirty="0"/>
              <a:t>Computer Engineering Major</a:t>
            </a:r>
            <a:endParaRPr lang="en-US" dirty="0"/>
          </a:p>
        </p:txBody>
      </p:sp>
    </p:spTree>
    <p:extLst>
      <p:ext uri="{BB962C8B-B14F-4D97-AF65-F5344CB8AC3E}">
        <p14:creationId xmlns:p14="http://schemas.microsoft.com/office/powerpoint/2010/main" val="5632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Issue Class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Description:</a:t>
            </a:r>
          </a:p>
          <a:p>
            <a:pPr lvl="1"/>
            <a:r>
              <a:rPr lang="en-US" sz="2200" dirty="0"/>
              <a:t>Creates objects representing the issue patterns.</a:t>
            </a:r>
          </a:p>
          <a:p>
            <a:r>
              <a:rPr lang="en-US" b="1" dirty="0"/>
              <a:t>Entity Class:</a:t>
            </a:r>
          </a:p>
          <a:p>
            <a:pPr lvl="1"/>
            <a:r>
              <a:rPr lang="en-US" sz="2200" dirty="0"/>
              <a:t>Holds the pattern of abnormalities representing the issue.</a:t>
            </a:r>
          </a:p>
          <a:p>
            <a:r>
              <a:rPr lang="en-US" b="1" dirty="0"/>
              <a:t>Attributes:</a:t>
            </a:r>
          </a:p>
          <a:p>
            <a:pPr lvl="1"/>
            <a:r>
              <a:rPr lang="en-US" sz="2200" b="1" dirty="0"/>
              <a:t>Pattern</a:t>
            </a:r>
            <a:r>
              <a:rPr lang="en-US" sz="2200" dirty="0"/>
              <a:t> – Represents what pattern of signals causes the issue.</a:t>
            </a:r>
          </a:p>
          <a:p>
            <a:pPr lvl="1"/>
            <a:r>
              <a:rPr lang="en-US" sz="2200" b="1" dirty="0"/>
              <a:t>Message</a:t>
            </a:r>
            <a:r>
              <a:rPr lang="en-US" sz="2200" dirty="0"/>
              <a:t> – The output describing what issue is occurring.</a:t>
            </a:r>
          </a:p>
        </p:txBody>
      </p:sp>
    </p:spTree>
    <p:extLst>
      <p:ext uri="{BB962C8B-B14F-4D97-AF65-F5344CB8AC3E}">
        <p14:creationId xmlns:p14="http://schemas.microsoft.com/office/powerpoint/2010/main" val="241819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Design</a:t>
            </a:r>
          </a:p>
        </p:txBody>
      </p:sp>
      <p:pic>
        <p:nvPicPr>
          <p:cNvPr id="5" name="Content Placeholder 4" descr="A close up of a map&#10;&#10;Description generated with high confidence">
            <a:extLst>
              <a:ext uri="{FF2B5EF4-FFF2-40B4-BE49-F238E27FC236}">
                <a16:creationId xmlns:a16="http://schemas.microsoft.com/office/drawing/2014/main" id="{6B587B76-3392-4447-852A-47DC201F50E3}"/>
              </a:ext>
            </a:extLst>
          </p:cNvPr>
          <p:cNvPicPr>
            <a:picLocks noGrp="1" noChangeAspect="1"/>
          </p:cNvPicPr>
          <p:nvPr>
            <p:ph idx="1"/>
          </p:nvPr>
        </p:nvPicPr>
        <p:blipFill>
          <a:blip r:embed="rId2"/>
          <a:stretch>
            <a:fillRect/>
          </a:stretch>
        </p:blipFill>
        <p:spPr>
          <a:xfrm>
            <a:off x="881886" y="1536569"/>
            <a:ext cx="10428228" cy="5321431"/>
          </a:xfrm>
        </p:spPr>
      </p:pic>
    </p:spTree>
    <p:extLst>
      <p:ext uri="{BB962C8B-B14F-4D97-AF65-F5344CB8AC3E}">
        <p14:creationId xmlns:p14="http://schemas.microsoft.com/office/powerpoint/2010/main" val="147082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Implementation</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dirty="0"/>
              <a:t>Implementation member worked on the code exclusively.</a:t>
            </a:r>
            <a:endParaRPr lang="en-US" sz="2000" dirty="0"/>
          </a:p>
          <a:p>
            <a:pPr lvl="1"/>
            <a:r>
              <a:rPr lang="en-US" sz="2200" dirty="0"/>
              <a:t>Implementation member only one who had access.</a:t>
            </a:r>
          </a:p>
          <a:p>
            <a:pPr lvl="1"/>
            <a:r>
              <a:rPr lang="en-US" sz="2200" dirty="0"/>
              <a:t>History of changes were not  logged.</a:t>
            </a:r>
          </a:p>
          <a:p>
            <a:r>
              <a:rPr lang="en-US" dirty="0"/>
              <a:t>The three classes from the original analysis were implemented.</a:t>
            </a:r>
          </a:p>
          <a:p>
            <a:r>
              <a:rPr lang="en-US" dirty="0"/>
              <a:t>Classes use the attributes outlined in the original analysis.</a:t>
            </a:r>
          </a:p>
          <a:p>
            <a:r>
              <a:rPr lang="en-US" dirty="0"/>
              <a:t>The flow of data outlined by the original design diagram was used.</a:t>
            </a:r>
          </a:p>
          <a:p>
            <a:endParaRPr lang="en-US" sz="2400" dirty="0"/>
          </a:p>
        </p:txBody>
      </p:sp>
    </p:spTree>
    <p:extLst>
      <p:ext uri="{BB962C8B-B14F-4D97-AF65-F5344CB8AC3E}">
        <p14:creationId xmlns:p14="http://schemas.microsoft.com/office/powerpoint/2010/main" val="174599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Testing</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fontScale="92500" lnSpcReduction="10000"/>
          </a:bodyPr>
          <a:lstStyle/>
          <a:p>
            <a:pPr marL="0" indent="0">
              <a:buNone/>
            </a:pPr>
            <a:r>
              <a:rPr lang="en-US" sz="2600" b="1" dirty="0"/>
              <a:t>Three Test Categories:</a:t>
            </a:r>
          </a:p>
          <a:p>
            <a:pPr marL="777240" lvl="1" indent="-457200">
              <a:buFont typeface="+mj-lt"/>
              <a:buAutoNum type="arabicPeriod"/>
            </a:pPr>
            <a:r>
              <a:rPr lang="en-US" sz="2400" dirty="0"/>
              <a:t>Test each module to make sure they behave properly.</a:t>
            </a:r>
          </a:p>
          <a:p>
            <a:pPr lvl="2"/>
            <a:r>
              <a:rPr lang="en-US" sz="2200" dirty="0"/>
              <a:t>Test the modifying and returning of attributes.</a:t>
            </a:r>
          </a:p>
          <a:p>
            <a:pPr lvl="2"/>
            <a:r>
              <a:rPr lang="en-US" sz="2200" dirty="0"/>
              <a:t>Test for a valid Patient stats range.</a:t>
            </a:r>
          </a:p>
          <a:p>
            <a:pPr lvl="3"/>
            <a:r>
              <a:rPr lang="en-US" sz="2000" dirty="0"/>
              <a:t>Range must go from a smaller number to a larger number. (Ex: 80-100)</a:t>
            </a:r>
          </a:p>
          <a:p>
            <a:pPr marL="834390" lvl="1" indent="-514350">
              <a:buFont typeface="+mj-lt"/>
              <a:buAutoNum type="arabicPeriod"/>
            </a:pPr>
            <a:r>
              <a:rPr lang="en-US" sz="2400" dirty="0"/>
              <a:t>Test modules connected together with test values.</a:t>
            </a:r>
          </a:p>
          <a:p>
            <a:pPr lvl="2"/>
            <a:r>
              <a:rPr lang="en-US" sz="2200" dirty="0"/>
              <a:t>Signals must be within a range of Patient stats.</a:t>
            </a:r>
          </a:p>
          <a:p>
            <a:pPr lvl="3"/>
            <a:r>
              <a:rPr lang="en-US" sz="2000" dirty="0"/>
              <a:t>Test when Signal Frequency = Lower Boundary of Patient Stats.</a:t>
            </a:r>
          </a:p>
          <a:p>
            <a:pPr lvl="3"/>
            <a:r>
              <a:rPr lang="en-US" sz="2000" dirty="0"/>
              <a:t>Test when Signal Frequency = One Below Lower Boundary of Patient Stats. </a:t>
            </a:r>
          </a:p>
          <a:p>
            <a:pPr lvl="3"/>
            <a:r>
              <a:rPr lang="en-US" sz="2000" dirty="0"/>
              <a:t>Test when Signal Frequency = Upper Boundary of Patient Stats.</a:t>
            </a:r>
          </a:p>
          <a:p>
            <a:pPr lvl="3"/>
            <a:r>
              <a:rPr lang="en-US" sz="2000" dirty="0"/>
              <a:t>Test when Signal Frequency = One Above Upper Boundary of Patient Stats.</a:t>
            </a:r>
          </a:p>
          <a:p>
            <a:pPr lvl="2"/>
            <a:r>
              <a:rPr lang="en-US" sz="2200" dirty="0"/>
              <a:t>Issues must be detected based on signal abnormalities.</a:t>
            </a:r>
          </a:p>
          <a:p>
            <a:pPr marL="777240" lvl="1" indent="-457200">
              <a:buFont typeface="+mj-lt"/>
              <a:buAutoNum type="arabicPeriod"/>
            </a:pPr>
            <a:r>
              <a:rPr lang="en-US" sz="2400" dirty="0"/>
              <a:t>Test randomly generated values to ensure functionality.</a:t>
            </a:r>
          </a:p>
        </p:txBody>
      </p:sp>
    </p:spTree>
    <p:extLst>
      <p:ext uri="{BB962C8B-B14F-4D97-AF65-F5344CB8AC3E}">
        <p14:creationId xmlns:p14="http://schemas.microsoft.com/office/powerpoint/2010/main" val="3648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UML</a:t>
            </a:r>
          </a:p>
        </p:txBody>
      </p:sp>
      <p:pic>
        <p:nvPicPr>
          <p:cNvPr id="5" name="Content Placeholder 4" descr="A screenshot of a cell phone&#10;&#10;Description generated with very high confidence">
            <a:extLst>
              <a:ext uri="{FF2B5EF4-FFF2-40B4-BE49-F238E27FC236}">
                <a16:creationId xmlns:a16="http://schemas.microsoft.com/office/drawing/2014/main" id="{02E7E076-61DB-4C8F-81FC-CEE966DC090B}"/>
              </a:ext>
            </a:extLst>
          </p:cNvPr>
          <p:cNvPicPr>
            <a:picLocks noGrp="1" noChangeAspect="1"/>
          </p:cNvPicPr>
          <p:nvPr>
            <p:ph idx="1"/>
          </p:nvPr>
        </p:nvPicPr>
        <p:blipFill>
          <a:blip r:embed="rId2"/>
          <a:stretch>
            <a:fillRect/>
          </a:stretch>
        </p:blipFill>
        <p:spPr>
          <a:xfrm>
            <a:off x="2053554" y="1536700"/>
            <a:ext cx="8084891" cy="5321300"/>
          </a:xfrm>
        </p:spPr>
      </p:pic>
    </p:spTree>
    <p:extLst>
      <p:ext uri="{BB962C8B-B14F-4D97-AF65-F5344CB8AC3E}">
        <p14:creationId xmlns:p14="http://schemas.microsoft.com/office/powerpoint/2010/main" val="157899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UML Compatibility</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dirty="0"/>
              <a:t>Does</a:t>
            </a:r>
            <a:r>
              <a:rPr lang="en-US" sz="2400" dirty="0"/>
              <a:t> not work with the previous group and the project as a whole!</a:t>
            </a:r>
          </a:p>
          <a:p>
            <a:r>
              <a:rPr lang="en-US" dirty="0"/>
              <a:t>Therefore, the requirements must change.</a:t>
            </a:r>
          </a:p>
          <a:p>
            <a:pPr lvl="1"/>
            <a:r>
              <a:rPr lang="en-US" sz="2200" b="1" dirty="0"/>
              <a:t>MOVING TARGET PROBLEM!</a:t>
            </a:r>
          </a:p>
          <a:p>
            <a:r>
              <a:rPr lang="en-US" sz="2400" dirty="0"/>
              <a:t>So, every workflow must be modified.</a:t>
            </a:r>
          </a:p>
        </p:txBody>
      </p:sp>
    </p:spTree>
    <p:extLst>
      <p:ext uri="{BB962C8B-B14F-4D97-AF65-F5344CB8AC3E}">
        <p14:creationId xmlns:p14="http://schemas.microsoft.com/office/powerpoint/2010/main" val="33173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Requirements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Overview:</a:t>
            </a:r>
            <a:br>
              <a:rPr lang="en-US" b="1" dirty="0"/>
            </a:br>
            <a:r>
              <a:rPr lang="en-US" dirty="0"/>
              <a:t>There are five signals being received and monitored. Each signal carries whether an abnormality was detected or not.  The signals are used together and matched to known issue patterns that cause epileptic seizures. If the signals are associated with an issue pattern, then an epileptic seizure is predicted, and a message is produced. </a:t>
            </a:r>
          </a:p>
          <a:p>
            <a:endParaRPr lang="en-US" dirty="0"/>
          </a:p>
        </p:txBody>
      </p:sp>
    </p:spTree>
    <p:extLst>
      <p:ext uri="{BB962C8B-B14F-4D97-AF65-F5344CB8AC3E}">
        <p14:creationId xmlns:p14="http://schemas.microsoft.com/office/powerpoint/2010/main" val="108381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2828-61EF-4DC5-B6AF-C30397548AB7}"/>
              </a:ext>
            </a:extLst>
          </p:cNvPr>
          <p:cNvSpPr>
            <a:spLocks noGrp="1"/>
          </p:cNvSpPr>
          <p:nvPr>
            <p:ph type="title"/>
          </p:nvPr>
        </p:nvSpPr>
        <p:spPr/>
        <p:txBody>
          <a:bodyPr/>
          <a:lstStyle/>
          <a:p>
            <a:r>
              <a:rPr lang="en-US" dirty="0"/>
              <a:t>Final Requirements Continued</a:t>
            </a:r>
          </a:p>
        </p:txBody>
      </p:sp>
      <p:sp>
        <p:nvSpPr>
          <p:cNvPr id="3" name="Content Placeholder 2">
            <a:extLst>
              <a:ext uri="{FF2B5EF4-FFF2-40B4-BE49-F238E27FC236}">
                <a16:creationId xmlns:a16="http://schemas.microsoft.com/office/drawing/2014/main" id="{CCBE2AB4-E1E6-41A0-80D1-4BCFF22522BE}"/>
              </a:ext>
            </a:extLst>
          </p:cNvPr>
          <p:cNvSpPr>
            <a:spLocks noGrp="1"/>
          </p:cNvSpPr>
          <p:nvPr>
            <p:ph idx="1"/>
          </p:nvPr>
        </p:nvSpPr>
        <p:spPr>
          <a:xfrm>
            <a:off x="1295400" y="1828799"/>
            <a:ext cx="9601200" cy="4958499"/>
          </a:xfrm>
        </p:spPr>
        <p:txBody>
          <a:bodyPr>
            <a:normAutofit fontScale="92500" lnSpcReduction="20000"/>
          </a:bodyPr>
          <a:lstStyle/>
          <a:p>
            <a:pPr lvl="0"/>
            <a:r>
              <a:rPr lang="en-US" sz="2800" b="1" dirty="0"/>
              <a:t>Group Member Requirements:</a:t>
            </a:r>
          </a:p>
          <a:p>
            <a:pPr lvl="1"/>
            <a:r>
              <a:rPr lang="en-US" sz="2600" dirty="0"/>
              <a:t>All group members are required to attend every workshop class and is responsible for their assigned job. </a:t>
            </a:r>
          </a:p>
          <a:p>
            <a:pPr lvl="1"/>
            <a:r>
              <a:rPr lang="en-US" sz="2600" dirty="0"/>
              <a:t>The project will be written in C++. </a:t>
            </a:r>
          </a:p>
          <a:p>
            <a:pPr lvl="1"/>
            <a:r>
              <a:rPr lang="en-US" sz="2600" dirty="0"/>
              <a:t>The project will be written from scratch by the group members.</a:t>
            </a:r>
          </a:p>
          <a:p>
            <a:pPr lvl="1"/>
            <a:r>
              <a:rPr lang="en-US" sz="2600" dirty="0"/>
              <a:t>Group members will write a report regarding the project.</a:t>
            </a:r>
          </a:p>
          <a:p>
            <a:pPr lvl="1"/>
            <a:r>
              <a:rPr lang="en-US" sz="2600" dirty="0"/>
              <a:t>Group members will create a PowerPoint to present.</a:t>
            </a:r>
          </a:p>
          <a:p>
            <a:pPr lvl="1"/>
            <a:r>
              <a:rPr lang="en-US" sz="2600" dirty="0">
                <a:solidFill>
                  <a:srgbClr val="006F53"/>
                </a:solidFill>
              </a:rPr>
              <a:t>If the requirements change, then each group member is required to accommodate them.</a:t>
            </a:r>
          </a:p>
          <a:p>
            <a:pPr lvl="1"/>
            <a:r>
              <a:rPr lang="en-US" sz="2600" dirty="0"/>
              <a:t>All workflows will be completed prior to Tuesday, April 17</a:t>
            </a:r>
            <a:r>
              <a:rPr lang="en-US" sz="2600" baseline="30000" dirty="0"/>
              <a:t>th</a:t>
            </a:r>
            <a:r>
              <a:rPr lang="en-US" sz="2600" dirty="0"/>
              <a:t>, 2018. </a:t>
            </a:r>
          </a:p>
          <a:p>
            <a:pPr lvl="1"/>
            <a:r>
              <a:rPr lang="en-US" sz="2600" dirty="0">
                <a:solidFill>
                  <a:srgbClr val="006F53"/>
                </a:solidFill>
              </a:rPr>
              <a:t>A presentation will be presented by the group leader on Thursday, April 19</a:t>
            </a:r>
            <a:r>
              <a:rPr lang="en-US" sz="2600" baseline="30000" dirty="0">
                <a:solidFill>
                  <a:srgbClr val="006F53"/>
                </a:solidFill>
              </a:rPr>
              <a:t>th</a:t>
            </a:r>
            <a:r>
              <a:rPr lang="en-US" sz="2600" dirty="0">
                <a:solidFill>
                  <a:srgbClr val="006F53"/>
                </a:solidFill>
              </a:rPr>
              <a:t>, 2018.</a:t>
            </a:r>
          </a:p>
          <a:p>
            <a:pPr lvl="1"/>
            <a:r>
              <a:rPr lang="en-US" sz="2600" dirty="0">
                <a:solidFill>
                  <a:srgbClr val="006F53"/>
                </a:solidFill>
              </a:rPr>
              <a:t>A full report will be turned in prior to Monday, April 20</a:t>
            </a:r>
            <a:r>
              <a:rPr lang="en-US" sz="2600" baseline="30000" dirty="0">
                <a:solidFill>
                  <a:srgbClr val="006F53"/>
                </a:solidFill>
              </a:rPr>
              <a:t>th</a:t>
            </a:r>
            <a:r>
              <a:rPr lang="en-US" sz="2600" dirty="0">
                <a:solidFill>
                  <a:srgbClr val="006F53"/>
                </a:solidFill>
              </a:rPr>
              <a:t>, 2018.</a:t>
            </a:r>
          </a:p>
          <a:p>
            <a:endParaRPr lang="en-US" dirty="0"/>
          </a:p>
        </p:txBody>
      </p:sp>
      <p:sp>
        <p:nvSpPr>
          <p:cNvPr id="4" name="Content Placeholder 2">
            <a:extLst>
              <a:ext uri="{FF2B5EF4-FFF2-40B4-BE49-F238E27FC236}">
                <a16:creationId xmlns:a16="http://schemas.microsoft.com/office/drawing/2014/main" id="{147C3C67-93BF-4515-A0F5-E711A798F4DF}"/>
              </a:ext>
            </a:extLst>
          </p:cNvPr>
          <p:cNvSpPr txBox="1">
            <a:spLocks/>
          </p:cNvSpPr>
          <p:nvPr/>
        </p:nvSpPr>
        <p:spPr>
          <a:xfrm>
            <a:off x="11161335" y="6438507"/>
            <a:ext cx="1030665" cy="41949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rgbClr val="006F53"/>
                </a:solidFill>
              </a:rPr>
              <a:t>(added)</a:t>
            </a:r>
          </a:p>
        </p:txBody>
      </p:sp>
    </p:spTree>
    <p:extLst>
      <p:ext uri="{BB962C8B-B14F-4D97-AF65-F5344CB8AC3E}">
        <p14:creationId xmlns:p14="http://schemas.microsoft.com/office/powerpoint/2010/main" val="28029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2828-61EF-4DC5-B6AF-C30397548AB7}"/>
              </a:ext>
            </a:extLst>
          </p:cNvPr>
          <p:cNvSpPr>
            <a:spLocks noGrp="1"/>
          </p:cNvSpPr>
          <p:nvPr>
            <p:ph type="title"/>
          </p:nvPr>
        </p:nvSpPr>
        <p:spPr>
          <a:xfrm>
            <a:off x="1295400" y="245708"/>
            <a:ext cx="9601200" cy="1036850"/>
          </a:xfrm>
        </p:spPr>
        <p:txBody>
          <a:bodyPr/>
          <a:lstStyle/>
          <a:p>
            <a:r>
              <a:rPr lang="en-US" dirty="0"/>
              <a:t>Final Requirements Continued</a:t>
            </a:r>
          </a:p>
        </p:txBody>
      </p:sp>
      <p:sp>
        <p:nvSpPr>
          <p:cNvPr id="3" name="Content Placeholder 2">
            <a:extLst>
              <a:ext uri="{FF2B5EF4-FFF2-40B4-BE49-F238E27FC236}">
                <a16:creationId xmlns:a16="http://schemas.microsoft.com/office/drawing/2014/main" id="{CCBE2AB4-E1E6-41A0-80D1-4BCFF22522BE}"/>
              </a:ext>
            </a:extLst>
          </p:cNvPr>
          <p:cNvSpPr>
            <a:spLocks noGrp="1"/>
          </p:cNvSpPr>
          <p:nvPr>
            <p:ph idx="1"/>
          </p:nvPr>
        </p:nvSpPr>
        <p:spPr/>
        <p:txBody>
          <a:bodyPr/>
          <a:lstStyle/>
          <a:p>
            <a:r>
              <a:rPr lang="en-US" b="1" dirty="0"/>
              <a:t>Group Member Jobs:</a:t>
            </a:r>
          </a:p>
          <a:p>
            <a:endParaRPr lang="en-US" dirty="0"/>
          </a:p>
        </p:txBody>
      </p:sp>
      <p:graphicFrame>
        <p:nvGraphicFramePr>
          <p:cNvPr id="4" name="Table 3">
            <a:extLst>
              <a:ext uri="{FF2B5EF4-FFF2-40B4-BE49-F238E27FC236}">
                <a16:creationId xmlns:a16="http://schemas.microsoft.com/office/drawing/2014/main" id="{D1F7D86F-E4F8-425E-B8ED-1C36056EACE5}"/>
              </a:ext>
            </a:extLst>
          </p:cNvPr>
          <p:cNvGraphicFramePr>
            <a:graphicFrameLocks noGrp="1"/>
          </p:cNvGraphicFramePr>
          <p:nvPr>
            <p:extLst>
              <p:ext uri="{D42A27DB-BD31-4B8C-83A1-F6EECF244321}">
                <p14:modId xmlns:p14="http://schemas.microsoft.com/office/powerpoint/2010/main" val="3990456035"/>
              </p:ext>
            </p:extLst>
          </p:nvPr>
        </p:nvGraphicFramePr>
        <p:xfrm>
          <a:off x="1295400" y="2356700"/>
          <a:ext cx="9601200" cy="3815500"/>
        </p:xfrm>
        <a:graphic>
          <a:graphicData uri="http://schemas.openxmlformats.org/drawingml/2006/table">
            <a:tbl>
              <a:tblPr firstRow="1" firstCol="1" bandRow="1">
                <a:tableStyleId>{C4B1156A-380E-4F78-BDF5-A606A8083BF9}</a:tableStyleId>
              </a:tblPr>
              <a:tblGrid>
                <a:gridCol w="3195242">
                  <a:extLst>
                    <a:ext uri="{9D8B030D-6E8A-4147-A177-3AD203B41FA5}">
                      <a16:colId xmlns:a16="http://schemas.microsoft.com/office/drawing/2014/main" val="1989589986"/>
                    </a:ext>
                  </a:extLst>
                </a:gridCol>
                <a:gridCol w="5152618">
                  <a:extLst>
                    <a:ext uri="{9D8B030D-6E8A-4147-A177-3AD203B41FA5}">
                      <a16:colId xmlns:a16="http://schemas.microsoft.com/office/drawing/2014/main" val="2441572437"/>
                    </a:ext>
                  </a:extLst>
                </a:gridCol>
                <a:gridCol w="1253340">
                  <a:extLst>
                    <a:ext uri="{9D8B030D-6E8A-4147-A177-3AD203B41FA5}">
                      <a16:colId xmlns:a16="http://schemas.microsoft.com/office/drawing/2014/main" val="3688272767"/>
                    </a:ext>
                  </a:extLst>
                </a:gridCol>
              </a:tblGrid>
              <a:tr h="395270">
                <a:tc>
                  <a:txBody>
                    <a:bodyPr/>
                    <a:lstStyle/>
                    <a:p>
                      <a:pPr marL="0" marR="0" algn="ctr">
                        <a:lnSpc>
                          <a:spcPct val="105000"/>
                        </a:lnSpc>
                        <a:spcBef>
                          <a:spcPts val="0"/>
                        </a:spcBef>
                        <a:spcAft>
                          <a:spcPts val="0"/>
                        </a:spcAft>
                      </a:pPr>
                      <a:r>
                        <a:rPr lang="en-US" sz="2000" b="1" u="sng" dirty="0">
                          <a:effectLst/>
                        </a:rPr>
                        <a:t>Names</a:t>
                      </a:r>
                      <a:endParaRPr lang="en-US" sz="2000" b="1" u="sng"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b="1" u="sng" dirty="0">
                          <a:effectLst/>
                        </a:rPr>
                        <a:t>Jobs</a:t>
                      </a:r>
                      <a:endParaRPr lang="en-US" sz="2000" b="1" u="sng"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b="1" u="sng" dirty="0">
                          <a:effectLst/>
                        </a:rPr>
                        <a:t>Status</a:t>
                      </a:r>
                      <a:endParaRPr lang="en-US" sz="2000" b="1" u="sng"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058230"/>
                  </a:ext>
                </a:extLst>
              </a:tr>
              <a:tr h="684046">
                <a:tc>
                  <a:txBody>
                    <a:bodyPr/>
                    <a:lstStyle/>
                    <a:p>
                      <a:pPr marL="0" marR="0" algn="ctr">
                        <a:lnSpc>
                          <a:spcPct val="105000"/>
                        </a:lnSpc>
                        <a:spcBef>
                          <a:spcPts val="0"/>
                        </a:spcBef>
                        <a:spcAft>
                          <a:spcPts val="0"/>
                        </a:spcAft>
                      </a:pPr>
                      <a:r>
                        <a:rPr lang="en-US" sz="2000">
                          <a:effectLst/>
                        </a:rPr>
                        <a:t>Clayton Terrill</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5000"/>
                        </a:lnSpc>
                        <a:spcBef>
                          <a:spcPts val="0"/>
                        </a:spcBef>
                        <a:spcAft>
                          <a:spcPts val="0"/>
                        </a:spcAft>
                      </a:pPr>
                      <a:r>
                        <a:rPr lang="en-US" sz="2000" dirty="0">
                          <a:effectLst/>
                        </a:rPr>
                        <a:t>Requirements and Group Leader</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5000"/>
                        </a:lnSpc>
                        <a:spcBef>
                          <a:spcPts val="0"/>
                        </a:spcBef>
                        <a:spcAft>
                          <a:spcPts val="0"/>
                        </a:spcAft>
                      </a:pPr>
                      <a:r>
                        <a:rPr lang="en-US" sz="2000" dirty="0">
                          <a:effectLst/>
                        </a:rPr>
                        <a:t>Active</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278334"/>
                  </a:ext>
                </a:extLst>
              </a:tr>
              <a:tr h="684046">
                <a:tc>
                  <a:txBody>
                    <a:bodyPr/>
                    <a:lstStyle/>
                    <a:p>
                      <a:pPr marL="0" marR="0" algn="ctr">
                        <a:lnSpc>
                          <a:spcPct val="105000"/>
                        </a:lnSpc>
                        <a:spcBef>
                          <a:spcPts val="0"/>
                        </a:spcBef>
                        <a:spcAft>
                          <a:spcPts val="0"/>
                        </a:spcAft>
                      </a:pPr>
                      <a:r>
                        <a:rPr lang="en-US" sz="2000">
                          <a:effectLst/>
                        </a:rPr>
                        <a:t>Elliot Fries</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5000"/>
                        </a:lnSpc>
                        <a:spcBef>
                          <a:spcPts val="0"/>
                        </a:spcBef>
                        <a:spcAft>
                          <a:spcPts val="0"/>
                        </a:spcAft>
                      </a:pPr>
                      <a:r>
                        <a:rPr lang="en-US" sz="2000" dirty="0">
                          <a:effectLst/>
                        </a:rPr>
                        <a:t>Analysis</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0" marR="0" algn="ctr">
                        <a:lnSpc>
                          <a:spcPct val="105000"/>
                        </a:lnSpc>
                        <a:spcBef>
                          <a:spcPts val="0"/>
                        </a:spcBef>
                        <a:spcAft>
                          <a:spcPts val="0"/>
                        </a:spcAft>
                      </a:pPr>
                      <a:r>
                        <a:rPr lang="en-US" sz="2000">
                          <a:effectLst/>
                        </a:rPr>
                        <a:t>Active</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2778132"/>
                  </a:ext>
                </a:extLst>
              </a:tr>
              <a:tr h="684046">
                <a:tc>
                  <a:txBody>
                    <a:bodyPr/>
                    <a:lstStyle/>
                    <a:p>
                      <a:pPr marL="0" marR="0" algn="ctr">
                        <a:lnSpc>
                          <a:spcPct val="105000"/>
                        </a:lnSpc>
                        <a:spcBef>
                          <a:spcPts val="0"/>
                        </a:spcBef>
                        <a:spcAft>
                          <a:spcPts val="0"/>
                        </a:spcAft>
                      </a:pPr>
                      <a:r>
                        <a:rPr lang="en-US" sz="2000">
                          <a:effectLst/>
                        </a:rPr>
                        <a:t>James Languirand</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5000"/>
                        </a:lnSpc>
                        <a:spcBef>
                          <a:spcPts val="0"/>
                        </a:spcBef>
                        <a:spcAft>
                          <a:spcPts val="0"/>
                        </a:spcAft>
                      </a:pPr>
                      <a:r>
                        <a:rPr lang="en-US" sz="2000">
                          <a:effectLst/>
                        </a:rPr>
                        <a:t>Design</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0" marR="0" algn="ctr">
                        <a:lnSpc>
                          <a:spcPct val="105000"/>
                        </a:lnSpc>
                        <a:spcBef>
                          <a:spcPts val="0"/>
                        </a:spcBef>
                        <a:spcAft>
                          <a:spcPts val="0"/>
                        </a:spcAft>
                      </a:pPr>
                      <a:r>
                        <a:rPr lang="en-US" sz="2000">
                          <a:effectLst/>
                        </a:rPr>
                        <a:t>Active</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9688879"/>
                  </a:ext>
                </a:extLst>
              </a:tr>
              <a:tr h="684046">
                <a:tc>
                  <a:txBody>
                    <a:bodyPr/>
                    <a:lstStyle/>
                    <a:p>
                      <a:pPr marL="0" marR="0" algn="ctr">
                        <a:lnSpc>
                          <a:spcPct val="105000"/>
                        </a:lnSpc>
                        <a:spcBef>
                          <a:spcPts val="0"/>
                        </a:spcBef>
                        <a:spcAft>
                          <a:spcPts val="0"/>
                        </a:spcAft>
                      </a:pPr>
                      <a:r>
                        <a:rPr lang="en-US" sz="2000">
                          <a:effectLst/>
                        </a:rPr>
                        <a:t>Ian Barney</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5000"/>
                        </a:lnSpc>
                        <a:spcBef>
                          <a:spcPts val="0"/>
                        </a:spcBef>
                        <a:spcAft>
                          <a:spcPts val="0"/>
                        </a:spcAft>
                      </a:pPr>
                      <a:r>
                        <a:rPr lang="en-US" sz="2000">
                          <a:effectLst/>
                        </a:rPr>
                        <a:t>Implementation</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0" marR="0" algn="ctr">
                        <a:lnSpc>
                          <a:spcPct val="105000"/>
                        </a:lnSpc>
                        <a:spcBef>
                          <a:spcPts val="0"/>
                        </a:spcBef>
                        <a:spcAft>
                          <a:spcPts val="0"/>
                        </a:spcAft>
                      </a:pPr>
                      <a:r>
                        <a:rPr lang="en-US" sz="2000">
                          <a:effectLst/>
                        </a:rPr>
                        <a:t>Active</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6731934"/>
                  </a:ext>
                </a:extLst>
              </a:tr>
              <a:tr h="684046">
                <a:tc>
                  <a:txBody>
                    <a:bodyPr/>
                    <a:lstStyle/>
                    <a:p>
                      <a:pPr marL="0" marR="0" algn="ctr">
                        <a:lnSpc>
                          <a:spcPct val="105000"/>
                        </a:lnSpc>
                        <a:spcBef>
                          <a:spcPts val="0"/>
                        </a:spcBef>
                        <a:spcAft>
                          <a:spcPts val="0"/>
                        </a:spcAft>
                      </a:pPr>
                      <a:r>
                        <a:rPr lang="en-US" sz="2000">
                          <a:effectLst/>
                        </a:rPr>
                        <a:t>Jeremy Watson</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a:effectLst/>
                        </a:rPr>
                        <a:t>Testing</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dirty="0">
                          <a:effectLst/>
                        </a:rPr>
                        <a:t>Still Missing</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717875"/>
                  </a:ext>
                </a:extLst>
              </a:tr>
            </a:tbl>
          </a:graphicData>
        </a:graphic>
      </p:graphicFrame>
    </p:spTree>
    <p:extLst>
      <p:ext uri="{BB962C8B-B14F-4D97-AF65-F5344CB8AC3E}">
        <p14:creationId xmlns:p14="http://schemas.microsoft.com/office/powerpoint/2010/main" val="283904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Analysis – Noun Extraction</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Requirements Overview:</a:t>
            </a:r>
            <a:br>
              <a:rPr lang="en-US" b="1" dirty="0"/>
            </a:br>
            <a:r>
              <a:rPr lang="en-US" dirty="0"/>
              <a:t>There are five </a:t>
            </a:r>
            <a:r>
              <a:rPr lang="en-US" b="1" dirty="0"/>
              <a:t>signals</a:t>
            </a:r>
            <a:r>
              <a:rPr lang="en-US" dirty="0"/>
              <a:t> being received and monitored. Each </a:t>
            </a:r>
            <a:r>
              <a:rPr lang="en-US" b="1" dirty="0"/>
              <a:t>signal</a:t>
            </a:r>
            <a:r>
              <a:rPr lang="en-US" dirty="0"/>
              <a:t> carries whether an </a:t>
            </a:r>
            <a:r>
              <a:rPr lang="en-US" b="1" dirty="0"/>
              <a:t>abnormality</a:t>
            </a:r>
            <a:r>
              <a:rPr lang="en-US" dirty="0"/>
              <a:t> was detected or not.  The </a:t>
            </a:r>
            <a:r>
              <a:rPr lang="en-US" b="1" dirty="0"/>
              <a:t>signals</a:t>
            </a:r>
            <a:r>
              <a:rPr lang="en-US" dirty="0"/>
              <a:t> are used together and matched to known </a:t>
            </a:r>
            <a:r>
              <a:rPr lang="en-US" b="1" dirty="0"/>
              <a:t>issue patterns</a:t>
            </a:r>
            <a:r>
              <a:rPr lang="en-US" dirty="0"/>
              <a:t> that cause epileptic </a:t>
            </a:r>
            <a:r>
              <a:rPr lang="en-US" b="1" dirty="0"/>
              <a:t>seizures</a:t>
            </a:r>
            <a:r>
              <a:rPr lang="en-US" dirty="0"/>
              <a:t>. If the signals are associated with an </a:t>
            </a:r>
            <a:r>
              <a:rPr lang="en-US" b="1" dirty="0"/>
              <a:t>issue pattern</a:t>
            </a:r>
            <a:r>
              <a:rPr lang="en-US" dirty="0"/>
              <a:t>, then an epileptic </a:t>
            </a:r>
            <a:r>
              <a:rPr lang="en-US" b="1" dirty="0"/>
              <a:t>seizure</a:t>
            </a:r>
            <a:r>
              <a:rPr lang="en-US" dirty="0"/>
              <a:t> is predicted, and a </a:t>
            </a:r>
            <a:r>
              <a:rPr lang="en-US" b="1" dirty="0"/>
              <a:t>message</a:t>
            </a:r>
            <a:r>
              <a:rPr lang="en-US" dirty="0"/>
              <a:t> is produced. </a:t>
            </a:r>
          </a:p>
          <a:p>
            <a:r>
              <a:rPr lang="en-US" b="1" dirty="0"/>
              <a:t>Nouns:</a:t>
            </a:r>
            <a:br>
              <a:rPr lang="en-US" b="1" dirty="0"/>
            </a:br>
            <a:r>
              <a:rPr lang="en-US" b="1" dirty="0"/>
              <a:t>Signal, </a:t>
            </a:r>
            <a:r>
              <a:rPr lang="en-US" dirty="0"/>
              <a:t>Abnormality, </a:t>
            </a:r>
            <a:r>
              <a:rPr lang="en-US" b="1" dirty="0"/>
              <a:t>Issue, </a:t>
            </a:r>
            <a:r>
              <a:rPr lang="en-US" dirty="0"/>
              <a:t>Pattern</a:t>
            </a:r>
            <a:r>
              <a:rPr lang="en-US" b="1" dirty="0"/>
              <a:t>, Seizure, </a:t>
            </a:r>
            <a:r>
              <a:rPr lang="en-US" dirty="0"/>
              <a:t>Message</a:t>
            </a:r>
          </a:p>
        </p:txBody>
      </p:sp>
    </p:spTree>
    <p:extLst>
      <p:ext uri="{BB962C8B-B14F-4D97-AF65-F5344CB8AC3E}">
        <p14:creationId xmlns:p14="http://schemas.microsoft.com/office/powerpoint/2010/main" val="385250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Requirements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Overview:</a:t>
            </a:r>
            <a:br>
              <a:rPr lang="en-US" b="1" dirty="0"/>
            </a:br>
            <a:r>
              <a:rPr lang="en-US" dirty="0"/>
              <a:t>Abnormalities within a person’s life signals may warn of an upcoming epileptic seizure. So, there will be five signals that the frequency will be monitored for. The signal frequencies will be compared to the patient’s normal statistics to determine if there is an abnormality. Abnormalities within the signals may match a pattern that is associated with an issue. If an issue is detected, a message for the epileptic seizure will be outputted.</a:t>
            </a:r>
          </a:p>
          <a:p>
            <a:endParaRPr lang="en-US" dirty="0"/>
          </a:p>
        </p:txBody>
      </p:sp>
    </p:spTree>
    <p:extLst>
      <p:ext uri="{BB962C8B-B14F-4D97-AF65-F5344CB8AC3E}">
        <p14:creationId xmlns:p14="http://schemas.microsoft.com/office/powerpoint/2010/main" val="2250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Noun Classes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pPr marL="742950" lvl="0" indent="-742950">
              <a:buFont typeface="+mj-lt"/>
              <a:buAutoNum type="arabicPeriod"/>
            </a:pPr>
            <a:r>
              <a:rPr lang="en-US" sz="3600" dirty="0"/>
              <a:t>Signal Class</a:t>
            </a:r>
          </a:p>
          <a:p>
            <a:pPr marL="742950" lvl="0" indent="-742950">
              <a:buFont typeface="+mj-lt"/>
              <a:buAutoNum type="arabicPeriod"/>
            </a:pPr>
            <a:r>
              <a:rPr lang="en-US" sz="3600" dirty="0"/>
              <a:t>Issue Class</a:t>
            </a:r>
          </a:p>
          <a:p>
            <a:pPr marL="742950" lvl="0" indent="-742950">
              <a:buFont typeface="+mj-lt"/>
              <a:buAutoNum type="arabicPeriod"/>
            </a:pPr>
            <a:r>
              <a:rPr lang="en-US" sz="3600" dirty="0"/>
              <a:t>Seizure Class</a:t>
            </a:r>
          </a:p>
        </p:txBody>
      </p:sp>
    </p:spTree>
    <p:extLst>
      <p:ext uri="{BB962C8B-B14F-4D97-AF65-F5344CB8AC3E}">
        <p14:creationId xmlns:p14="http://schemas.microsoft.com/office/powerpoint/2010/main" val="13150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Abstract Nouns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Abstract Nouns:</a:t>
            </a:r>
          </a:p>
          <a:p>
            <a:pPr lvl="1"/>
            <a:r>
              <a:rPr lang="en-US" sz="2200" b="1" dirty="0"/>
              <a:t>Abnormality</a:t>
            </a:r>
            <a:r>
              <a:rPr lang="en-US" sz="2200" dirty="0"/>
              <a:t> – Attribute for the Signal Class. </a:t>
            </a:r>
          </a:p>
          <a:p>
            <a:pPr lvl="1"/>
            <a:r>
              <a:rPr lang="en-US" sz="2200" b="1" dirty="0"/>
              <a:t>Pattern </a:t>
            </a:r>
            <a:r>
              <a:rPr lang="en-US" sz="2200" dirty="0"/>
              <a:t>– Attribute for the Issue Class.</a:t>
            </a:r>
          </a:p>
          <a:p>
            <a:pPr lvl="1"/>
            <a:r>
              <a:rPr lang="en-US" sz="2200" b="1" dirty="0"/>
              <a:t>Message</a:t>
            </a:r>
            <a:r>
              <a:rPr lang="en-US" sz="2200" dirty="0"/>
              <a:t> – Attribute for the Issue Class.</a:t>
            </a:r>
          </a:p>
          <a:p>
            <a:r>
              <a:rPr lang="en-US" b="1" dirty="0"/>
              <a:t>Nouns Outside of the Boundary:</a:t>
            </a:r>
          </a:p>
          <a:p>
            <a:pPr lvl="1"/>
            <a:r>
              <a:rPr lang="en-US" sz="2200" dirty="0"/>
              <a:t>None</a:t>
            </a:r>
          </a:p>
          <a:p>
            <a:pPr lvl="1"/>
            <a:endParaRPr lang="en-US" sz="2400" dirty="0"/>
          </a:p>
        </p:txBody>
      </p:sp>
    </p:spTree>
    <p:extLst>
      <p:ext uri="{BB962C8B-B14F-4D97-AF65-F5344CB8AC3E}">
        <p14:creationId xmlns:p14="http://schemas.microsoft.com/office/powerpoint/2010/main" val="266259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Signal Class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Description:</a:t>
            </a:r>
          </a:p>
          <a:p>
            <a:pPr lvl="1"/>
            <a:r>
              <a:rPr lang="en-US" sz="2200" dirty="0"/>
              <a:t>Creates objects representing the Boolean values being received from the signals.</a:t>
            </a:r>
          </a:p>
          <a:p>
            <a:r>
              <a:rPr lang="en-US" b="1" dirty="0"/>
              <a:t>Boundary Class:</a:t>
            </a:r>
          </a:p>
          <a:p>
            <a:pPr lvl="1"/>
            <a:r>
              <a:rPr lang="en-US" sz="2200" dirty="0"/>
              <a:t>Receives input from an outside source.</a:t>
            </a:r>
          </a:p>
          <a:p>
            <a:r>
              <a:rPr lang="en-US" b="1" dirty="0"/>
              <a:t>Attributes:</a:t>
            </a:r>
          </a:p>
          <a:p>
            <a:pPr lvl="1"/>
            <a:r>
              <a:rPr lang="en-US" sz="2200" b="1" dirty="0"/>
              <a:t>Abnormality</a:t>
            </a:r>
            <a:r>
              <a:rPr lang="en-US" sz="2200" dirty="0"/>
              <a:t> – Boolean value representing if an abnormality was detected.</a:t>
            </a:r>
          </a:p>
        </p:txBody>
      </p:sp>
    </p:spTree>
    <p:extLst>
      <p:ext uri="{BB962C8B-B14F-4D97-AF65-F5344CB8AC3E}">
        <p14:creationId xmlns:p14="http://schemas.microsoft.com/office/powerpoint/2010/main" val="65781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Issue Class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Description:</a:t>
            </a:r>
          </a:p>
          <a:p>
            <a:pPr lvl="1"/>
            <a:r>
              <a:rPr lang="en-US" sz="2200" dirty="0"/>
              <a:t>Creates objects representing the issue patterns.</a:t>
            </a:r>
          </a:p>
          <a:p>
            <a:r>
              <a:rPr lang="en-US" b="1" dirty="0"/>
              <a:t>Entity Class:</a:t>
            </a:r>
          </a:p>
          <a:p>
            <a:pPr lvl="1"/>
            <a:r>
              <a:rPr lang="en-US" sz="2200" dirty="0"/>
              <a:t>Holds the pattern of abnormalities representing the issue.</a:t>
            </a:r>
          </a:p>
          <a:p>
            <a:r>
              <a:rPr lang="en-US" b="1" dirty="0"/>
              <a:t>Attributes:</a:t>
            </a:r>
          </a:p>
          <a:p>
            <a:pPr lvl="1"/>
            <a:r>
              <a:rPr lang="en-US" sz="2200" b="1" dirty="0"/>
              <a:t>Pattern</a:t>
            </a:r>
            <a:r>
              <a:rPr lang="en-US" sz="2200" dirty="0"/>
              <a:t> – Represents what pattern of signals causes the issue.</a:t>
            </a:r>
          </a:p>
          <a:p>
            <a:pPr lvl="1"/>
            <a:r>
              <a:rPr lang="en-US" sz="2200" b="1" dirty="0"/>
              <a:t>Message</a:t>
            </a:r>
            <a:r>
              <a:rPr lang="en-US" sz="2200" dirty="0"/>
              <a:t> – The output describing what issue is occurring.</a:t>
            </a:r>
          </a:p>
        </p:txBody>
      </p:sp>
    </p:spTree>
    <p:extLst>
      <p:ext uri="{BB962C8B-B14F-4D97-AF65-F5344CB8AC3E}">
        <p14:creationId xmlns:p14="http://schemas.microsoft.com/office/powerpoint/2010/main" val="334816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Seizure Class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Description:</a:t>
            </a:r>
          </a:p>
          <a:p>
            <a:pPr lvl="1"/>
            <a:r>
              <a:rPr lang="en-US" sz="2200" dirty="0"/>
              <a:t>Models algorithms to check if the signals match an issue pattern. If they do, then a seizure was detected and the issue is returned.</a:t>
            </a:r>
          </a:p>
          <a:p>
            <a:r>
              <a:rPr lang="en-US" b="1" dirty="0"/>
              <a:t>Control Class:</a:t>
            </a:r>
          </a:p>
          <a:p>
            <a:pPr lvl="1"/>
            <a:r>
              <a:rPr lang="en-US" sz="2200" dirty="0"/>
              <a:t>Models the algorithms that compares the signals with the patterns to compute if an issue occurred.</a:t>
            </a:r>
          </a:p>
        </p:txBody>
      </p:sp>
    </p:spTree>
    <p:extLst>
      <p:ext uri="{BB962C8B-B14F-4D97-AF65-F5344CB8AC3E}">
        <p14:creationId xmlns:p14="http://schemas.microsoft.com/office/powerpoint/2010/main" val="114422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Design</a:t>
            </a:r>
          </a:p>
        </p:txBody>
      </p:sp>
      <p:pic>
        <p:nvPicPr>
          <p:cNvPr id="5" name="Content Placeholder 4">
            <a:extLst>
              <a:ext uri="{FF2B5EF4-FFF2-40B4-BE49-F238E27FC236}">
                <a16:creationId xmlns:a16="http://schemas.microsoft.com/office/drawing/2014/main" id="{6B587B76-3392-4447-852A-47DC201F50E3}"/>
              </a:ext>
            </a:extLst>
          </p:cNvPr>
          <p:cNvPicPr>
            <a:picLocks noGrp="1" noChangeAspect="1"/>
          </p:cNvPicPr>
          <p:nvPr>
            <p:ph idx="1"/>
          </p:nvPr>
        </p:nvPicPr>
        <p:blipFill>
          <a:blip r:embed="rId2"/>
          <a:stretch>
            <a:fillRect/>
          </a:stretch>
        </p:blipFill>
        <p:spPr>
          <a:xfrm>
            <a:off x="1068913" y="1536568"/>
            <a:ext cx="10054173" cy="5321431"/>
          </a:xfrm>
        </p:spPr>
      </p:pic>
    </p:spTree>
    <p:extLst>
      <p:ext uri="{BB962C8B-B14F-4D97-AF65-F5344CB8AC3E}">
        <p14:creationId xmlns:p14="http://schemas.microsoft.com/office/powerpoint/2010/main" val="414420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Implementation</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0" y="1828800"/>
            <a:ext cx="12192000" cy="518474"/>
          </a:xfrm>
        </p:spPr>
        <p:txBody>
          <a:bodyPr>
            <a:normAutofit/>
          </a:bodyPr>
          <a:lstStyle/>
          <a:p>
            <a:pPr marL="0" indent="0" algn="ctr">
              <a:buNone/>
            </a:pPr>
            <a:r>
              <a:rPr lang="en-US" dirty="0">
                <a:solidFill>
                  <a:srgbClr val="E9AF10"/>
                </a:solidFill>
                <a:hlinkClick r:id="rId2"/>
              </a:rPr>
              <a:t>https://github.com/Terrillc13/PatternsMatchingAssociationPrediction</a:t>
            </a:r>
            <a:endParaRPr lang="en-US" dirty="0">
              <a:solidFill>
                <a:srgbClr val="E9AF10"/>
              </a:solidFill>
            </a:endParaRPr>
          </a:p>
          <a:p>
            <a:pPr algn="ctr"/>
            <a:endParaRPr lang="en-US" sz="2400" dirty="0"/>
          </a:p>
        </p:txBody>
      </p:sp>
      <p:sp>
        <p:nvSpPr>
          <p:cNvPr id="4" name="Content Placeholder 2">
            <a:extLst>
              <a:ext uri="{FF2B5EF4-FFF2-40B4-BE49-F238E27FC236}">
                <a16:creationId xmlns:a16="http://schemas.microsoft.com/office/drawing/2014/main" id="{10E70B76-ED96-4168-B4BB-122FC83C6BA4}"/>
              </a:ext>
            </a:extLst>
          </p:cNvPr>
          <p:cNvSpPr txBox="1">
            <a:spLocks/>
          </p:cNvSpPr>
          <p:nvPr/>
        </p:nvSpPr>
        <p:spPr>
          <a:xfrm>
            <a:off x="1295400" y="2347274"/>
            <a:ext cx="9601200" cy="4383464"/>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dirty="0"/>
              <a:t>Used Git as a source control.</a:t>
            </a:r>
          </a:p>
          <a:p>
            <a:pPr lvl="1"/>
            <a:r>
              <a:rPr lang="en-US" sz="2200" dirty="0"/>
              <a:t>Allowed for parallel development.</a:t>
            </a:r>
          </a:p>
          <a:p>
            <a:pPr lvl="1"/>
            <a:r>
              <a:rPr lang="en-US" sz="2200" dirty="0"/>
              <a:t>History of changes are  logged.</a:t>
            </a:r>
          </a:p>
          <a:p>
            <a:r>
              <a:rPr lang="en-US" dirty="0"/>
              <a:t>The three classes from the final analysis were implemented.</a:t>
            </a:r>
          </a:p>
          <a:p>
            <a:pPr lvl="1"/>
            <a:r>
              <a:rPr lang="en-US" sz="2200" dirty="0"/>
              <a:t>Two remaining classes from the original analysis were modified.</a:t>
            </a:r>
          </a:p>
          <a:p>
            <a:pPr lvl="1"/>
            <a:r>
              <a:rPr lang="en-US" sz="2200" dirty="0"/>
              <a:t>The Patient Class from the original analysis was removed</a:t>
            </a:r>
          </a:p>
          <a:p>
            <a:pPr lvl="1"/>
            <a:r>
              <a:rPr lang="en-US" sz="2200" dirty="0"/>
              <a:t>The Seizure Class form the final analysis was implemented.</a:t>
            </a:r>
          </a:p>
          <a:p>
            <a:r>
              <a:rPr lang="en-US" dirty="0"/>
              <a:t>Classes use the attributes outlined in the final analysis.</a:t>
            </a:r>
          </a:p>
          <a:p>
            <a:r>
              <a:rPr lang="en-US" dirty="0"/>
              <a:t>The flow of data outlined by the final design diagram was used.</a:t>
            </a:r>
          </a:p>
        </p:txBody>
      </p:sp>
    </p:spTree>
    <p:extLst>
      <p:ext uri="{BB962C8B-B14F-4D97-AF65-F5344CB8AC3E}">
        <p14:creationId xmlns:p14="http://schemas.microsoft.com/office/powerpoint/2010/main" val="75710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Testing</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pPr marL="0" indent="0">
              <a:buNone/>
            </a:pPr>
            <a:r>
              <a:rPr lang="en-US" sz="2600" b="1" dirty="0"/>
              <a:t>Three Test Categories:</a:t>
            </a:r>
          </a:p>
          <a:p>
            <a:pPr marL="777240" lvl="1" indent="-457200">
              <a:buFont typeface="+mj-lt"/>
              <a:buAutoNum type="arabicPeriod"/>
            </a:pPr>
            <a:r>
              <a:rPr lang="en-US" sz="2400" dirty="0"/>
              <a:t>Test each module to make sure they behave properly.</a:t>
            </a:r>
          </a:p>
          <a:p>
            <a:pPr lvl="2"/>
            <a:r>
              <a:rPr lang="en-US" sz="2200" dirty="0"/>
              <a:t>Test the modifying and returning of attributes. </a:t>
            </a:r>
          </a:p>
          <a:p>
            <a:pPr marL="834390" lvl="1" indent="-514350">
              <a:buFont typeface="+mj-lt"/>
              <a:buAutoNum type="arabicPeriod"/>
            </a:pPr>
            <a:r>
              <a:rPr lang="en-US" sz="2400" dirty="0"/>
              <a:t>Test modules connected together with test values. </a:t>
            </a:r>
          </a:p>
          <a:p>
            <a:pPr lvl="2"/>
            <a:r>
              <a:rPr lang="en-US" sz="2200" dirty="0"/>
              <a:t>Issues must be detected based on signal abnormalities.</a:t>
            </a:r>
            <a:endParaRPr lang="en-US" sz="2000" dirty="0"/>
          </a:p>
          <a:p>
            <a:pPr marL="777240" lvl="1" indent="-457200">
              <a:buFont typeface="+mj-lt"/>
              <a:buAutoNum type="arabicPeriod"/>
            </a:pPr>
            <a:r>
              <a:rPr lang="en-US" sz="2400" dirty="0"/>
              <a:t>Test randomly generated values to ensure functionality.</a:t>
            </a:r>
          </a:p>
        </p:txBody>
      </p:sp>
    </p:spTree>
    <p:extLst>
      <p:ext uri="{BB962C8B-B14F-4D97-AF65-F5344CB8AC3E}">
        <p14:creationId xmlns:p14="http://schemas.microsoft.com/office/powerpoint/2010/main" val="131026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UML</a:t>
            </a:r>
          </a:p>
        </p:txBody>
      </p:sp>
      <p:pic>
        <p:nvPicPr>
          <p:cNvPr id="11" name="Content Placeholder 10">
            <a:extLst>
              <a:ext uri="{FF2B5EF4-FFF2-40B4-BE49-F238E27FC236}">
                <a16:creationId xmlns:a16="http://schemas.microsoft.com/office/drawing/2014/main" id="{E2EAF174-54E9-4A90-8257-515BF361A536}"/>
              </a:ext>
            </a:extLst>
          </p:cNvPr>
          <p:cNvPicPr>
            <a:picLocks noGrp="1" noChangeAspect="1"/>
          </p:cNvPicPr>
          <p:nvPr>
            <p:ph idx="1"/>
          </p:nvPr>
        </p:nvPicPr>
        <p:blipFill>
          <a:blip r:embed="rId2"/>
          <a:stretch>
            <a:fillRect/>
          </a:stretch>
        </p:blipFill>
        <p:spPr>
          <a:xfrm>
            <a:off x="2024611" y="1498600"/>
            <a:ext cx="8142778" cy="5359400"/>
          </a:xfrm>
          <a:prstGeom prst="rect">
            <a:avLst/>
          </a:prstGeom>
        </p:spPr>
      </p:pic>
    </p:spTree>
    <p:extLst>
      <p:ext uri="{BB962C8B-B14F-4D97-AF65-F5344CB8AC3E}">
        <p14:creationId xmlns:p14="http://schemas.microsoft.com/office/powerpoint/2010/main" val="326982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Final UML Compatibility</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dirty="0"/>
              <a:t>This works with the previous groups UML.</a:t>
            </a:r>
          </a:p>
          <a:p>
            <a:r>
              <a:rPr lang="en-US" sz="2400" dirty="0"/>
              <a:t>Therefore, the moving target problem has been resolved.</a:t>
            </a:r>
          </a:p>
          <a:p>
            <a:r>
              <a:rPr lang="en-US" sz="2400" dirty="0"/>
              <a:t>So, our part of the project is ready for integration with the others.</a:t>
            </a:r>
          </a:p>
        </p:txBody>
      </p:sp>
    </p:spTree>
    <p:extLst>
      <p:ext uri="{BB962C8B-B14F-4D97-AF65-F5344CB8AC3E}">
        <p14:creationId xmlns:p14="http://schemas.microsoft.com/office/powerpoint/2010/main" val="221049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2828-61EF-4DC5-B6AF-C30397548AB7}"/>
              </a:ext>
            </a:extLst>
          </p:cNvPr>
          <p:cNvSpPr>
            <a:spLocks noGrp="1"/>
          </p:cNvSpPr>
          <p:nvPr>
            <p:ph type="title"/>
          </p:nvPr>
        </p:nvSpPr>
        <p:spPr/>
        <p:txBody>
          <a:bodyPr/>
          <a:lstStyle/>
          <a:p>
            <a:r>
              <a:rPr lang="en-US" dirty="0"/>
              <a:t>Original Requirements Continued</a:t>
            </a:r>
          </a:p>
        </p:txBody>
      </p:sp>
      <p:sp>
        <p:nvSpPr>
          <p:cNvPr id="3" name="Content Placeholder 2">
            <a:extLst>
              <a:ext uri="{FF2B5EF4-FFF2-40B4-BE49-F238E27FC236}">
                <a16:creationId xmlns:a16="http://schemas.microsoft.com/office/drawing/2014/main" id="{CCBE2AB4-E1E6-41A0-80D1-4BCFF22522BE}"/>
              </a:ext>
            </a:extLst>
          </p:cNvPr>
          <p:cNvSpPr>
            <a:spLocks noGrp="1"/>
          </p:cNvSpPr>
          <p:nvPr>
            <p:ph idx="1"/>
          </p:nvPr>
        </p:nvSpPr>
        <p:spPr/>
        <p:txBody>
          <a:bodyPr/>
          <a:lstStyle/>
          <a:p>
            <a:r>
              <a:rPr lang="en-US" b="1" dirty="0"/>
              <a:t>Group Member Requirements:</a:t>
            </a:r>
          </a:p>
          <a:p>
            <a:pPr lvl="1"/>
            <a:r>
              <a:rPr lang="en-US" sz="2200" dirty="0"/>
              <a:t>All group members are required to attend every workshop class and is responsible for their assigned job. </a:t>
            </a:r>
          </a:p>
          <a:p>
            <a:pPr lvl="1"/>
            <a:r>
              <a:rPr lang="en-US" sz="2200" dirty="0"/>
              <a:t>The project will be written in C++. </a:t>
            </a:r>
          </a:p>
          <a:p>
            <a:pPr lvl="1"/>
            <a:r>
              <a:rPr lang="en-US" sz="2200" dirty="0"/>
              <a:t>The project will be written from scratch by the group members.</a:t>
            </a:r>
          </a:p>
          <a:p>
            <a:pPr lvl="1"/>
            <a:r>
              <a:rPr lang="en-US" sz="2200" dirty="0"/>
              <a:t>Group members will write a report regarding the project.</a:t>
            </a:r>
          </a:p>
          <a:p>
            <a:pPr lvl="1"/>
            <a:r>
              <a:rPr lang="en-US" sz="2200" dirty="0"/>
              <a:t>Group members will create a PowerPoint to present.</a:t>
            </a:r>
          </a:p>
          <a:p>
            <a:pPr lvl="1"/>
            <a:r>
              <a:rPr lang="en-US" sz="2200" dirty="0"/>
              <a:t>The due date is April 17th, 2018.</a:t>
            </a:r>
          </a:p>
          <a:p>
            <a:endParaRPr lang="en-US" dirty="0"/>
          </a:p>
        </p:txBody>
      </p:sp>
    </p:spTree>
    <p:extLst>
      <p:ext uri="{BB962C8B-B14F-4D97-AF65-F5344CB8AC3E}">
        <p14:creationId xmlns:p14="http://schemas.microsoft.com/office/powerpoint/2010/main" val="292032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B0D-9D74-4D54-AE0C-C05C6079F32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CDD26C1-4F92-43E6-8F35-94C319BB39CE}"/>
              </a:ext>
            </a:extLst>
          </p:cNvPr>
          <p:cNvSpPr>
            <a:spLocks noGrp="1"/>
          </p:cNvSpPr>
          <p:nvPr>
            <p:ph idx="1"/>
          </p:nvPr>
        </p:nvSpPr>
        <p:spPr/>
        <p:txBody>
          <a:bodyPr/>
          <a:lstStyle/>
          <a:p>
            <a:r>
              <a:rPr lang="en-US" dirty="0" err="1"/>
              <a:t>Schach</a:t>
            </a:r>
            <a:r>
              <a:rPr lang="en-US" dirty="0"/>
              <a:t>, S. R. (2011). </a:t>
            </a:r>
            <a:r>
              <a:rPr lang="en-US" i="1" dirty="0"/>
              <a:t>Object-Oriented and Classical Software 	Engineering</a:t>
            </a:r>
            <a:r>
              <a:rPr lang="en-US" dirty="0"/>
              <a:t> (Eighth ed.). New York, NY: McGraw-Hill.</a:t>
            </a:r>
          </a:p>
        </p:txBody>
      </p:sp>
    </p:spTree>
    <p:extLst>
      <p:ext uri="{BB962C8B-B14F-4D97-AF65-F5344CB8AC3E}">
        <p14:creationId xmlns:p14="http://schemas.microsoft.com/office/powerpoint/2010/main" val="229596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2828-61EF-4DC5-B6AF-C30397548AB7}"/>
              </a:ext>
            </a:extLst>
          </p:cNvPr>
          <p:cNvSpPr>
            <a:spLocks noGrp="1"/>
          </p:cNvSpPr>
          <p:nvPr>
            <p:ph type="title"/>
          </p:nvPr>
        </p:nvSpPr>
        <p:spPr>
          <a:xfrm>
            <a:off x="1295400" y="245708"/>
            <a:ext cx="9601200" cy="1036850"/>
          </a:xfrm>
        </p:spPr>
        <p:txBody>
          <a:bodyPr/>
          <a:lstStyle/>
          <a:p>
            <a:r>
              <a:rPr lang="en-US" dirty="0"/>
              <a:t>Original Requirements Continued</a:t>
            </a:r>
          </a:p>
        </p:txBody>
      </p:sp>
      <p:sp>
        <p:nvSpPr>
          <p:cNvPr id="3" name="Content Placeholder 2">
            <a:extLst>
              <a:ext uri="{FF2B5EF4-FFF2-40B4-BE49-F238E27FC236}">
                <a16:creationId xmlns:a16="http://schemas.microsoft.com/office/drawing/2014/main" id="{CCBE2AB4-E1E6-41A0-80D1-4BCFF22522BE}"/>
              </a:ext>
            </a:extLst>
          </p:cNvPr>
          <p:cNvSpPr>
            <a:spLocks noGrp="1"/>
          </p:cNvSpPr>
          <p:nvPr>
            <p:ph idx="1"/>
          </p:nvPr>
        </p:nvSpPr>
        <p:spPr/>
        <p:txBody>
          <a:bodyPr/>
          <a:lstStyle/>
          <a:p>
            <a:r>
              <a:rPr lang="en-US" b="1" dirty="0"/>
              <a:t>Group Member Jobs:</a:t>
            </a:r>
          </a:p>
          <a:p>
            <a:endParaRPr lang="en-US" dirty="0"/>
          </a:p>
        </p:txBody>
      </p:sp>
      <p:graphicFrame>
        <p:nvGraphicFramePr>
          <p:cNvPr id="4" name="Table 3">
            <a:extLst>
              <a:ext uri="{FF2B5EF4-FFF2-40B4-BE49-F238E27FC236}">
                <a16:creationId xmlns:a16="http://schemas.microsoft.com/office/drawing/2014/main" id="{D1F7D86F-E4F8-425E-B8ED-1C36056EACE5}"/>
              </a:ext>
            </a:extLst>
          </p:cNvPr>
          <p:cNvGraphicFramePr>
            <a:graphicFrameLocks noGrp="1"/>
          </p:cNvGraphicFramePr>
          <p:nvPr>
            <p:extLst>
              <p:ext uri="{D42A27DB-BD31-4B8C-83A1-F6EECF244321}">
                <p14:modId xmlns:p14="http://schemas.microsoft.com/office/powerpoint/2010/main" val="1644798080"/>
              </p:ext>
            </p:extLst>
          </p:nvPr>
        </p:nvGraphicFramePr>
        <p:xfrm>
          <a:off x="1295400" y="2356700"/>
          <a:ext cx="9601200" cy="3815500"/>
        </p:xfrm>
        <a:graphic>
          <a:graphicData uri="http://schemas.openxmlformats.org/drawingml/2006/table">
            <a:tbl>
              <a:tblPr firstRow="1" firstCol="1" bandRow="1">
                <a:tableStyleId>{C4B1156A-380E-4F78-BDF5-A606A8083BF9}</a:tableStyleId>
              </a:tblPr>
              <a:tblGrid>
                <a:gridCol w="3195242">
                  <a:extLst>
                    <a:ext uri="{9D8B030D-6E8A-4147-A177-3AD203B41FA5}">
                      <a16:colId xmlns:a16="http://schemas.microsoft.com/office/drawing/2014/main" val="1989589986"/>
                    </a:ext>
                  </a:extLst>
                </a:gridCol>
                <a:gridCol w="5152618">
                  <a:extLst>
                    <a:ext uri="{9D8B030D-6E8A-4147-A177-3AD203B41FA5}">
                      <a16:colId xmlns:a16="http://schemas.microsoft.com/office/drawing/2014/main" val="2441572437"/>
                    </a:ext>
                  </a:extLst>
                </a:gridCol>
                <a:gridCol w="1253340">
                  <a:extLst>
                    <a:ext uri="{9D8B030D-6E8A-4147-A177-3AD203B41FA5}">
                      <a16:colId xmlns:a16="http://schemas.microsoft.com/office/drawing/2014/main" val="3688272767"/>
                    </a:ext>
                  </a:extLst>
                </a:gridCol>
              </a:tblGrid>
              <a:tr h="395270">
                <a:tc>
                  <a:txBody>
                    <a:bodyPr/>
                    <a:lstStyle/>
                    <a:p>
                      <a:pPr marL="0" marR="0" algn="ctr">
                        <a:lnSpc>
                          <a:spcPct val="105000"/>
                        </a:lnSpc>
                        <a:spcBef>
                          <a:spcPts val="0"/>
                        </a:spcBef>
                        <a:spcAft>
                          <a:spcPts val="0"/>
                        </a:spcAft>
                      </a:pPr>
                      <a:r>
                        <a:rPr lang="en-US" sz="2000" b="1" u="sng" dirty="0">
                          <a:effectLst/>
                        </a:rPr>
                        <a:t>Names</a:t>
                      </a:r>
                      <a:endParaRPr lang="en-US" sz="2000" b="1" u="sng"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b="1" u="sng" dirty="0">
                          <a:effectLst/>
                        </a:rPr>
                        <a:t>Jobs</a:t>
                      </a:r>
                      <a:endParaRPr lang="en-US" sz="2000" b="1" u="sng"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b="1" u="sng" dirty="0">
                          <a:effectLst/>
                        </a:rPr>
                        <a:t>Status</a:t>
                      </a:r>
                      <a:endParaRPr lang="en-US" sz="2000" b="1" u="sng"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058230"/>
                  </a:ext>
                </a:extLst>
              </a:tr>
              <a:tr h="684046">
                <a:tc>
                  <a:txBody>
                    <a:bodyPr/>
                    <a:lstStyle/>
                    <a:p>
                      <a:pPr marL="0" marR="0" algn="ctr">
                        <a:lnSpc>
                          <a:spcPct val="105000"/>
                        </a:lnSpc>
                        <a:spcBef>
                          <a:spcPts val="0"/>
                        </a:spcBef>
                        <a:spcAft>
                          <a:spcPts val="0"/>
                        </a:spcAft>
                      </a:pPr>
                      <a:r>
                        <a:rPr lang="en-US" sz="2000">
                          <a:effectLst/>
                        </a:rPr>
                        <a:t>Clayton Terrill</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5000"/>
                        </a:lnSpc>
                        <a:spcBef>
                          <a:spcPts val="0"/>
                        </a:spcBef>
                        <a:spcAft>
                          <a:spcPts val="0"/>
                        </a:spcAft>
                      </a:pPr>
                      <a:r>
                        <a:rPr lang="en-US" sz="2000" dirty="0">
                          <a:effectLst/>
                        </a:rPr>
                        <a:t>Requirements and Group Leader</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5000"/>
                        </a:lnSpc>
                        <a:spcBef>
                          <a:spcPts val="0"/>
                        </a:spcBef>
                        <a:spcAft>
                          <a:spcPts val="0"/>
                        </a:spcAft>
                      </a:pPr>
                      <a:r>
                        <a:rPr lang="en-US" sz="2000" dirty="0">
                          <a:effectLst/>
                        </a:rPr>
                        <a:t>Active</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2278334"/>
                  </a:ext>
                </a:extLst>
              </a:tr>
              <a:tr h="684046">
                <a:tc>
                  <a:txBody>
                    <a:bodyPr/>
                    <a:lstStyle/>
                    <a:p>
                      <a:pPr marL="0" marR="0" algn="ctr">
                        <a:lnSpc>
                          <a:spcPct val="105000"/>
                        </a:lnSpc>
                        <a:spcBef>
                          <a:spcPts val="0"/>
                        </a:spcBef>
                        <a:spcAft>
                          <a:spcPts val="0"/>
                        </a:spcAft>
                      </a:pPr>
                      <a:r>
                        <a:rPr lang="en-US" sz="2000">
                          <a:effectLst/>
                        </a:rPr>
                        <a:t>Elliot Fries</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5000"/>
                        </a:lnSpc>
                        <a:spcBef>
                          <a:spcPts val="0"/>
                        </a:spcBef>
                        <a:spcAft>
                          <a:spcPts val="0"/>
                        </a:spcAft>
                      </a:pPr>
                      <a:r>
                        <a:rPr lang="en-US" sz="2000" dirty="0">
                          <a:effectLst/>
                        </a:rPr>
                        <a:t>Analysis</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0" marR="0" algn="ctr">
                        <a:lnSpc>
                          <a:spcPct val="105000"/>
                        </a:lnSpc>
                        <a:spcBef>
                          <a:spcPts val="0"/>
                        </a:spcBef>
                        <a:spcAft>
                          <a:spcPts val="0"/>
                        </a:spcAft>
                      </a:pPr>
                      <a:r>
                        <a:rPr lang="en-US" sz="2000">
                          <a:effectLst/>
                        </a:rPr>
                        <a:t>Active</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2778132"/>
                  </a:ext>
                </a:extLst>
              </a:tr>
              <a:tr h="684046">
                <a:tc>
                  <a:txBody>
                    <a:bodyPr/>
                    <a:lstStyle/>
                    <a:p>
                      <a:pPr marL="0" marR="0" algn="ctr">
                        <a:lnSpc>
                          <a:spcPct val="105000"/>
                        </a:lnSpc>
                        <a:spcBef>
                          <a:spcPts val="0"/>
                        </a:spcBef>
                        <a:spcAft>
                          <a:spcPts val="0"/>
                        </a:spcAft>
                      </a:pPr>
                      <a:r>
                        <a:rPr lang="en-US" sz="2000">
                          <a:effectLst/>
                        </a:rPr>
                        <a:t>James Languirand</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5000"/>
                        </a:lnSpc>
                        <a:spcBef>
                          <a:spcPts val="0"/>
                        </a:spcBef>
                        <a:spcAft>
                          <a:spcPts val="0"/>
                        </a:spcAft>
                      </a:pPr>
                      <a:r>
                        <a:rPr lang="en-US" sz="2000">
                          <a:effectLst/>
                        </a:rPr>
                        <a:t>Design</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0" marR="0" algn="ctr">
                        <a:lnSpc>
                          <a:spcPct val="105000"/>
                        </a:lnSpc>
                        <a:spcBef>
                          <a:spcPts val="0"/>
                        </a:spcBef>
                        <a:spcAft>
                          <a:spcPts val="0"/>
                        </a:spcAft>
                      </a:pPr>
                      <a:r>
                        <a:rPr lang="en-US" sz="2000">
                          <a:effectLst/>
                        </a:rPr>
                        <a:t>Active</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9688879"/>
                  </a:ext>
                </a:extLst>
              </a:tr>
              <a:tr h="684046">
                <a:tc>
                  <a:txBody>
                    <a:bodyPr/>
                    <a:lstStyle/>
                    <a:p>
                      <a:pPr marL="0" marR="0" algn="ctr">
                        <a:lnSpc>
                          <a:spcPct val="105000"/>
                        </a:lnSpc>
                        <a:spcBef>
                          <a:spcPts val="0"/>
                        </a:spcBef>
                        <a:spcAft>
                          <a:spcPts val="0"/>
                        </a:spcAft>
                      </a:pPr>
                      <a:r>
                        <a:rPr lang="en-US" sz="2000">
                          <a:effectLst/>
                        </a:rPr>
                        <a:t>Ian Barney</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5000"/>
                        </a:lnSpc>
                        <a:spcBef>
                          <a:spcPts val="0"/>
                        </a:spcBef>
                        <a:spcAft>
                          <a:spcPts val="0"/>
                        </a:spcAft>
                      </a:pPr>
                      <a:r>
                        <a:rPr lang="en-US" sz="2000">
                          <a:effectLst/>
                        </a:rPr>
                        <a:t>Implementation</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0" marR="0" algn="ctr">
                        <a:lnSpc>
                          <a:spcPct val="105000"/>
                        </a:lnSpc>
                        <a:spcBef>
                          <a:spcPts val="0"/>
                        </a:spcBef>
                        <a:spcAft>
                          <a:spcPts val="0"/>
                        </a:spcAft>
                      </a:pPr>
                      <a:r>
                        <a:rPr lang="en-US" sz="2000">
                          <a:effectLst/>
                        </a:rPr>
                        <a:t>Active</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6731934"/>
                  </a:ext>
                </a:extLst>
              </a:tr>
              <a:tr h="684046">
                <a:tc>
                  <a:txBody>
                    <a:bodyPr/>
                    <a:lstStyle/>
                    <a:p>
                      <a:pPr marL="0" marR="0" algn="ctr">
                        <a:lnSpc>
                          <a:spcPct val="105000"/>
                        </a:lnSpc>
                        <a:spcBef>
                          <a:spcPts val="0"/>
                        </a:spcBef>
                        <a:spcAft>
                          <a:spcPts val="0"/>
                        </a:spcAft>
                      </a:pPr>
                      <a:r>
                        <a:rPr lang="en-US" sz="2000">
                          <a:effectLst/>
                        </a:rPr>
                        <a:t>Jeremy Watson</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a:effectLst/>
                        </a:rPr>
                        <a:t>Testing</a:t>
                      </a:r>
                      <a:endParaRPr lang="en-US" sz="20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5000"/>
                        </a:lnSpc>
                        <a:spcBef>
                          <a:spcPts val="0"/>
                        </a:spcBef>
                        <a:spcAft>
                          <a:spcPts val="0"/>
                        </a:spcAft>
                      </a:pPr>
                      <a:r>
                        <a:rPr lang="en-US" sz="2000" dirty="0">
                          <a:effectLst/>
                        </a:rPr>
                        <a:t>Missing</a:t>
                      </a:r>
                      <a:endParaRPr lang="en-US" sz="20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717875"/>
                  </a:ext>
                </a:extLst>
              </a:tr>
            </a:tbl>
          </a:graphicData>
        </a:graphic>
      </p:graphicFrame>
    </p:spTree>
    <p:extLst>
      <p:ext uri="{BB962C8B-B14F-4D97-AF65-F5344CB8AC3E}">
        <p14:creationId xmlns:p14="http://schemas.microsoft.com/office/powerpoint/2010/main" val="736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Noun Extraction</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Requirements Overview:</a:t>
            </a:r>
            <a:br>
              <a:rPr lang="en-US" b="1" dirty="0"/>
            </a:br>
            <a:r>
              <a:rPr lang="en-US" b="1" dirty="0"/>
              <a:t>Abnormalities</a:t>
            </a:r>
            <a:r>
              <a:rPr lang="en-US" dirty="0"/>
              <a:t> within a </a:t>
            </a:r>
            <a:r>
              <a:rPr lang="en-US" b="1" dirty="0"/>
              <a:t>patient’s life signals</a:t>
            </a:r>
            <a:r>
              <a:rPr lang="en-US" dirty="0"/>
              <a:t> may warn of an upcoming epileptic </a:t>
            </a:r>
            <a:r>
              <a:rPr lang="en-US" b="1" dirty="0"/>
              <a:t>seizure</a:t>
            </a:r>
            <a:r>
              <a:rPr lang="en-US" dirty="0"/>
              <a:t>. So, there will be five </a:t>
            </a:r>
            <a:r>
              <a:rPr lang="en-US" b="1" dirty="0"/>
              <a:t>signals</a:t>
            </a:r>
            <a:r>
              <a:rPr lang="en-US" dirty="0"/>
              <a:t> that the </a:t>
            </a:r>
            <a:r>
              <a:rPr lang="en-US" b="1" dirty="0"/>
              <a:t>frequency</a:t>
            </a:r>
            <a:r>
              <a:rPr lang="en-US" dirty="0"/>
              <a:t> will be monitored for. The </a:t>
            </a:r>
            <a:r>
              <a:rPr lang="en-US" b="1" dirty="0"/>
              <a:t>signal</a:t>
            </a:r>
            <a:r>
              <a:rPr lang="en-US" dirty="0"/>
              <a:t> </a:t>
            </a:r>
            <a:r>
              <a:rPr lang="en-US" b="1" dirty="0"/>
              <a:t>frequencies</a:t>
            </a:r>
            <a:r>
              <a:rPr lang="en-US" dirty="0"/>
              <a:t> will be compared to the </a:t>
            </a:r>
            <a:r>
              <a:rPr lang="en-US" b="1" dirty="0"/>
              <a:t>patient’s</a:t>
            </a:r>
            <a:r>
              <a:rPr lang="en-US" dirty="0"/>
              <a:t> normal </a:t>
            </a:r>
            <a:r>
              <a:rPr lang="en-US" b="1" dirty="0"/>
              <a:t>statistics</a:t>
            </a:r>
            <a:r>
              <a:rPr lang="en-US" dirty="0"/>
              <a:t> to determine if there is an </a:t>
            </a:r>
            <a:r>
              <a:rPr lang="en-US" b="1" dirty="0"/>
              <a:t>abnormality</a:t>
            </a:r>
            <a:r>
              <a:rPr lang="en-US" dirty="0"/>
              <a:t>. </a:t>
            </a:r>
            <a:r>
              <a:rPr lang="en-US" b="1" dirty="0"/>
              <a:t>Abnormalities</a:t>
            </a:r>
            <a:r>
              <a:rPr lang="en-US" dirty="0"/>
              <a:t> within the </a:t>
            </a:r>
            <a:r>
              <a:rPr lang="en-US" b="1" dirty="0"/>
              <a:t>signals</a:t>
            </a:r>
            <a:r>
              <a:rPr lang="en-US" dirty="0"/>
              <a:t> may match a </a:t>
            </a:r>
            <a:r>
              <a:rPr lang="en-US" b="1" dirty="0"/>
              <a:t>pattern</a:t>
            </a:r>
            <a:r>
              <a:rPr lang="en-US" dirty="0"/>
              <a:t> that is associated with an </a:t>
            </a:r>
            <a:r>
              <a:rPr lang="en-US" b="1" dirty="0"/>
              <a:t>issue</a:t>
            </a:r>
            <a:r>
              <a:rPr lang="en-US" dirty="0"/>
              <a:t>. If an </a:t>
            </a:r>
            <a:r>
              <a:rPr lang="en-US" b="1" dirty="0"/>
              <a:t>issue</a:t>
            </a:r>
            <a:r>
              <a:rPr lang="en-US" dirty="0"/>
              <a:t> is detected, a </a:t>
            </a:r>
            <a:r>
              <a:rPr lang="en-US" b="1" dirty="0"/>
              <a:t>message</a:t>
            </a:r>
            <a:r>
              <a:rPr lang="en-US" dirty="0"/>
              <a:t> for the epileptic </a:t>
            </a:r>
            <a:r>
              <a:rPr lang="en-US" b="1" dirty="0"/>
              <a:t>seizure</a:t>
            </a:r>
            <a:r>
              <a:rPr lang="en-US" dirty="0"/>
              <a:t> will be outputted.</a:t>
            </a:r>
          </a:p>
          <a:p>
            <a:r>
              <a:rPr lang="en-US" b="1" dirty="0"/>
              <a:t>Nouns:</a:t>
            </a:r>
            <a:br>
              <a:rPr lang="en-US" b="1" dirty="0"/>
            </a:br>
            <a:r>
              <a:rPr lang="en-US" dirty="0"/>
              <a:t>Abnormalities, </a:t>
            </a:r>
            <a:r>
              <a:rPr lang="en-US" b="1" dirty="0"/>
              <a:t>Signal</a:t>
            </a:r>
            <a:r>
              <a:rPr lang="en-US" dirty="0"/>
              <a:t>, Seizure, Frequency, Statistics, Pattern, </a:t>
            </a:r>
            <a:r>
              <a:rPr lang="en-US" b="1" dirty="0"/>
              <a:t>Patient</a:t>
            </a:r>
            <a:r>
              <a:rPr lang="en-US" dirty="0"/>
              <a:t>, </a:t>
            </a:r>
            <a:r>
              <a:rPr lang="en-US" b="1" dirty="0"/>
              <a:t>Issue</a:t>
            </a:r>
          </a:p>
          <a:p>
            <a:endParaRPr lang="en-US" dirty="0"/>
          </a:p>
        </p:txBody>
      </p:sp>
    </p:spTree>
    <p:extLst>
      <p:ext uri="{BB962C8B-B14F-4D97-AF65-F5344CB8AC3E}">
        <p14:creationId xmlns:p14="http://schemas.microsoft.com/office/powerpoint/2010/main" val="366120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Noun Classes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pPr marL="742950" lvl="0" indent="-742950">
              <a:buFont typeface="+mj-lt"/>
              <a:buAutoNum type="arabicPeriod"/>
            </a:pPr>
            <a:r>
              <a:rPr lang="en-US" sz="3600" dirty="0"/>
              <a:t>Patient Class</a:t>
            </a:r>
          </a:p>
          <a:p>
            <a:pPr marL="742950" lvl="0" indent="-742950">
              <a:buFont typeface="+mj-lt"/>
              <a:buAutoNum type="arabicPeriod"/>
            </a:pPr>
            <a:r>
              <a:rPr lang="en-US" sz="3600" dirty="0"/>
              <a:t>Signal Class</a:t>
            </a:r>
          </a:p>
          <a:p>
            <a:pPr marL="742950" lvl="0" indent="-742950">
              <a:buFont typeface="+mj-lt"/>
              <a:buAutoNum type="arabicPeriod"/>
            </a:pPr>
            <a:r>
              <a:rPr lang="en-US" sz="3600" dirty="0"/>
              <a:t>Issue Class</a:t>
            </a:r>
          </a:p>
        </p:txBody>
      </p:sp>
    </p:spTree>
    <p:extLst>
      <p:ext uri="{BB962C8B-B14F-4D97-AF65-F5344CB8AC3E}">
        <p14:creationId xmlns:p14="http://schemas.microsoft.com/office/powerpoint/2010/main" val="388043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Abstract Nouns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Abstract Nouns:</a:t>
            </a:r>
          </a:p>
          <a:p>
            <a:pPr lvl="1"/>
            <a:r>
              <a:rPr lang="en-US" sz="2200" b="1" dirty="0"/>
              <a:t>Abnormalities</a:t>
            </a:r>
            <a:r>
              <a:rPr lang="en-US" sz="2200" dirty="0"/>
              <a:t> – Attribute for the Patient Class.</a:t>
            </a:r>
          </a:p>
          <a:p>
            <a:pPr lvl="1"/>
            <a:r>
              <a:rPr lang="en-US" sz="2200" b="1" dirty="0"/>
              <a:t>Frequency</a:t>
            </a:r>
            <a:r>
              <a:rPr lang="en-US" sz="2200" dirty="0"/>
              <a:t> – Attribute for the Signal Class.</a:t>
            </a:r>
          </a:p>
          <a:p>
            <a:pPr lvl="1"/>
            <a:r>
              <a:rPr lang="en-US" sz="2200" b="1" dirty="0"/>
              <a:t>Statistics</a:t>
            </a:r>
            <a:r>
              <a:rPr lang="en-US" sz="2200" dirty="0"/>
              <a:t> – Attribute for the Patient Class.</a:t>
            </a:r>
          </a:p>
          <a:p>
            <a:pPr lvl="1"/>
            <a:r>
              <a:rPr lang="en-US" sz="2200" b="1" dirty="0"/>
              <a:t>Pattern </a:t>
            </a:r>
            <a:r>
              <a:rPr lang="en-US" sz="2200" dirty="0"/>
              <a:t>– Attribute for the Issue Class.</a:t>
            </a:r>
          </a:p>
          <a:p>
            <a:pPr lvl="1"/>
            <a:r>
              <a:rPr lang="en-US" sz="2200" b="1" dirty="0"/>
              <a:t>Message</a:t>
            </a:r>
            <a:r>
              <a:rPr lang="en-US" sz="2200" dirty="0"/>
              <a:t> – Attribute for the Issue Class.</a:t>
            </a:r>
          </a:p>
          <a:p>
            <a:r>
              <a:rPr lang="en-US" b="1" dirty="0"/>
              <a:t>Nouns Outside of the Boundary:</a:t>
            </a:r>
          </a:p>
          <a:p>
            <a:pPr lvl="1"/>
            <a:r>
              <a:rPr lang="en-US" sz="2200" b="1" dirty="0"/>
              <a:t>Seizure</a:t>
            </a:r>
            <a:r>
              <a:rPr lang="en-US" sz="2200" dirty="0"/>
              <a:t> – Issues represent specific instances of a Seizure.</a:t>
            </a:r>
          </a:p>
          <a:p>
            <a:pPr lvl="1"/>
            <a:endParaRPr lang="en-US" sz="2400" dirty="0"/>
          </a:p>
        </p:txBody>
      </p:sp>
    </p:spTree>
    <p:extLst>
      <p:ext uri="{BB962C8B-B14F-4D97-AF65-F5344CB8AC3E}">
        <p14:creationId xmlns:p14="http://schemas.microsoft.com/office/powerpoint/2010/main" val="18510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Patient Class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Description:</a:t>
            </a:r>
          </a:p>
          <a:p>
            <a:pPr lvl="1"/>
            <a:r>
              <a:rPr lang="en-US" sz="2200" dirty="0"/>
              <a:t>Creates object representing the patient.</a:t>
            </a:r>
          </a:p>
          <a:p>
            <a:r>
              <a:rPr lang="en-US" b="1" dirty="0"/>
              <a:t>Entity Class and Control Class:</a:t>
            </a:r>
          </a:p>
          <a:p>
            <a:pPr lvl="1"/>
            <a:r>
              <a:rPr lang="en-US" sz="2200" dirty="0"/>
              <a:t>Holds the normal stats for the patient and compares them with the signal.</a:t>
            </a:r>
          </a:p>
          <a:p>
            <a:r>
              <a:rPr lang="en-US" b="1" dirty="0"/>
              <a:t>Attributes:</a:t>
            </a:r>
          </a:p>
          <a:p>
            <a:pPr lvl="1"/>
            <a:r>
              <a:rPr lang="en-US" sz="2200" b="1" dirty="0"/>
              <a:t>Abnormalities</a:t>
            </a:r>
            <a:r>
              <a:rPr lang="en-US" sz="2200" dirty="0"/>
              <a:t> – Represents if an abnormality was detected within a signal.</a:t>
            </a:r>
          </a:p>
          <a:p>
            <a:pPr lvl="1"/>
            <a:r>
              <a:rPr lang="en-US" sz="2200" b="1" dirty="0"/>
              <a:t>Statistics</a:t>
            </a:r>
            <a:r>
              <a:rPr lang="en-US" sz="2200" dirty="0"/>
              <a:t> – Normal signal frequencies for the patient.</a:t>
            </a:r>
          </a:p>
        </p:txBody>
      </p:sp>
    </p:spTree>
    <p:extLst>
      <p:ext uri="{BB962C8B-B14F-4D97-AF65-F5344CB8AC3E}">
        <p14:creationId xmlns:p14="http://schemas.microsoft.com/office/powerpoint/2010/main" val="100808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3452-D0CD-4420-81DA-AA042EBF8FDC}"/>
              </a:ext>
            </a:extLst>
          </p:cNvPr>
          <p:cNvSpPr>
            <a:spLocks noGrp="1"/>
          </p:cNvSpPr>
          <p:nvPr>
            <p:ph type="title"/>
          </p:nvPr>
        </p:nvSpPr>
        <p:spPr/>
        <p:txBody>
          <a:bodyPr/>
          <a:lstStyle/>
          <a:p>
            <a:r>
              <a:rPr lang="en-US" dirty="0"/>
              <a:t>Original Analysis – Signal Class</a:t>
            </a:r>
          </a:p>
        </p:txBody>
      </p:sp>
      <p:sp>
        <p:nvSpPr>
          <p:cNvPr id="3" name="Content Placeholder 2">
            <a:extLst>
              <a:ext uri="{FF2B5EF4-FFF2-40B4-BE49-F238E27FC236}">
                <a16:creationId xmlns:a16="http://schemas.microsoft.com/office/drawing/2014/main" id="{00AC53CC-AF45-4092-8B7B-1E0D17E982D1}"/>
              </a:ext>
            </a:extLst>
          </p:cNvPr>
          <p:cNvSpPr>
            <a:spLocks noGrp="1"/>
          </p:cNvSpPr>
          <p:nvPr>
            <p:ph idx="1"/>
          </p:nvPr>
        </p:nvSpPr>
        <p:spPr>
          <a:xfrm>
            <a:off x="1295400" y="1828800"/>
            <a:ext cx="9601200" cy="4901938"/>
          </a:xfrm>
        </p:spPr>
        <p:txBody>
          <a:bodyPr>
            <a:normAutofit/>
          </a:bodyPr>
          <a:lstStyle/>
          <a:p>
            <a:r>
              <a:rPr lang="en-US" b="1" dirty="0"/>
              <a:t>Description:</a:t>
            </a:r>
          </a:p>
          <a:p>
            <a:pPr lvl="1"/>
            <a:r>
              <a:rPr lang="en-US" sz="2200" dirty="0"/>
              <a:t>Creates objects representing the Integer values being received from the signals.</a:t>
            </a:r>
          </a:p>
          <a:p>
            <a:r>
              <a:rPr lang="en-US" b="1" dirty="0"/>
              <a:t>Boundary Class:</a:t>
            </a:r>
          </a:p>
          <a:p>
            <a:pPr lvl="1"/>
            <a:r>
              <a:rPr lang="en-US" sz="2200" dirty="0"/>
              <a:t>Receives input from an outside source.</a:t>
            </a:r>
          </a:p>
          <a:p>
            <a:r>
              <a:rPr lang="en-US" b="1" dirty="0"/>
              <a:t>Attributes:</a:t>
            </a:r>
          </a:p>
          <a:p>
            <a:pPr lvl="1"/>
            <a:r>
              <a:rPr lang="en-US" sz="2200" b="1" dirty="0"/>
              <a:t>Frequency</a:t>
            </a:r>
            <a:r>
              <a:rPr lang="en-US" sz="2200" dirty="0"/>
              <a:t> – The frequency being received from the signal.</a:t>
            </a:r>
          </a:p>
        </p:txBody>
      </p:sp>
    </p:spTree>
    <p:extLst>
      <p:ext uri="{BB962C8B-B14F-4D97-AF65-F5344CB8AC3E}">
        <p14:creationId xmlns:p14="http://schemas.microsoft.com/office/powerpoint/2010/main" val="328310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2268</TotalTime>
  <Words>1135</Words>
  <Application>Microsoft Office PowerPoint</Application>
  <PresentationFormat>Widescreen</PresentationFormat>
  <Paragraphs>198</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Book Antiqua</vt:lpstr>
      <vt:lpstr>Cambria</vt:lpstr>
      <vt:lpstr>Mangal</vt:lpstr>
      <vt:lpstr>Times New Roman</vt:lpstr>
      <vt:lpstr>Sales Direction 16X9</vt:lpstr>
      <vt:lpstr>CEG 4110  Project 2 Wearable Epilepsy Device &amp; MC Team  Team 4 Patterns Matching, Association &amp; Prediction</vt:lpstr>
      <vt:lpstr>Original Requirements</vt:lpstr>
      <vt:lpstr>Original Requirements Continued</vt:lpstr>
      <vt:lpstr>Original Requirements Continued</vt:lpstr>
      <vt:lpstr>Original Analysis – Noun Extraction</vt:lpstr>
      <vt:lpstr>Original Analysis – Noun Classes</vt:lpstr>
      <vt:lpstr>Original Analysis – Abstract Nouns</vt:lpstr>
      <vt:lpstr>Original Analysis – Patient Class</vt:lpstr>
      <vt:lpstr>Original Analysis – Signal Class</vt:lpstr>
      <vt:lpstr>Original Analysis – Issue Class</vt:lpstr>
      <vt:lpstr>Original Design</vt:lpstr>
      <vt:lpstr>Original Implementation</vt:lpstr>
      <vt:lpstr>Original Testing</vt:lpstr>
      <vt:lpstr>Original UML</vt:lpstr>
      <vt:lpstr>Original UML Compatibility</vt:lpstr>
      <vt:lpstr>Final Requirements</vt:lpstr>
      <vt:lpstr>Final Requirements Continued</vt:lpstr>
      <vt:lpstr>Final Requirements Continued</vt:lpstr>
      <vt:lpstr>Final Analysis – Noun Extraction</vt:lpstr>
      <vt:lpstr>Original Analysis – Noun Classes</vt:lpstr>
      <vt:lpstr>Original Analysis – Abstract Nouns</vt:lpstr>
      <vt:lpstr>Original Analysis – Signal Class</vt:lpstr>
      <vt:lpstr>Original Analysis – Issue Class</vt:lpstr>
      <vt:lpstr>Original Analysis – Seizure Class</vt:lpstr>
      <vt:lpstr>Final Design</vt:lpstr>
      <vt:lpstr>Final Implementation</vt:lpstr>
      <vt:lpstr>Final Testing</vt:lpstr>
      <vt:lpstr>Final UML</vt:lpstr>
      <vt:lpstr>Final UML Compatibility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Terrill, Clayton Douglas</dc:creator>
  <cp:lastModifiedBy>Clayton Terrill</cp:lastModifiedBy>
  <cp:revision>69</cp:revision>
  <dcterms:created xsi:type="dcterms:W3CDTF">2018-04-17T07:04:57Z</dcterms:created>
  <dcterms:modified xsi:type="dcterms:W3CDTF">2018-04-19T07:06:39Z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