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EFCA24-92DD-427E-8169-1C099B68CA91}">
  <a:tblStyle styleId="{24EFCA24-92DD-427E-8169-1C099B68CA9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1687363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1687363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1687363f9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1687363f9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9abcc198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9abcc198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0414877a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0414877a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This is a chart of Sauce &amp; Spoon revenue, showing that after tablet implementation, revenue increased. </a:t>
            </a:r>
            <a:r>
              <a:rPr lang="en" sz="1000"/>
              <a:t>December revenue was up to 20% over September’s monthly revenue.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Sales data:</a:t>
            </a:r>
            <a:endParaRPr sz="1000"/>
          </a:p>
          <a:p>
            <a:pPr indent="0" lvl="0" marL="0" rtl="0" algn="l">
              <a:lnSpc>
                <a:spcPct val="115000"/>
              </a:lnSpc>
              <a:spcBef>
                <a:spcPts val="0"/>
              </a:spcBef>
              <a:spcAft>
                <a:spcPts val="0"/>
              </a:spcAft>
              <a:buNone/>
            </a:pPr>
            <a:r>
              <a:rPr lang="en" sz="1000"/>
              <a:t>October</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November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December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January</a:t>
            </a:r>
            <a:endParaRPr sz="1000"/>
          </a:p>
          <a:p>
            <a:pPr indent="0" lvl="0" marL="0" rtl="0" algn="l">
              <a:lnSpc>
                <a:spcPct val="115000"/>
              </a:lnSpc>
              <a:spcBef>
                <a:spcPts val="0"/>
              </a:spcBef>
              <a:spcAft>
                <a:spcPts val="0"/>
              </a:spcAft>
              <a:buNone/>
            </a:pPr>
            <a:r>
              <a:rPr lang="en" sz="1000"/>
              <a:t>$63,000.00</a:t>
            </a:r>
            <a:endParaRPr sz="1000"/>
          </a:p>
          <a:p>
            <a:pPr indent="0" lvl="0" marL="0" rtl="0" algn="l">
              <a:lnSpc>
                <a:spcPct val="115000"/>
              </a:lnSpc>
              <a:spcBef>
                <a:spcPts val="0"/>
              </a:spcBef>
              <a:spcAft>
                <a:spcPts val="0"/>
              </a:spcAft>
              <a:buNone/>
            </a:pPr>
            <a:r>
              <a:rPr lang="en" sz="1000"/>
              <a:t>February</a:t>
            </a:r>
            <a:endParaRPr sz="1000"/>
          </a:p>
          <a:p>
            <a:pPr indent="0" lvl="0" marL="0" rtl="0" algn="l">
              <a:lnSpc>
                <a:spcPct val="115000"/>
              </a:lnSpc>
              <a:spcBef>
                <a:spcPts val="0"/>
              </a:spcBef>
              <a:spcAft>
                <a:spcPts val="0"/>
              </a:spcAft>
              <a:buNone/>
            </a:pPr>
            <a:r>
              <a:rPr lang="en" sz="1000"/>
              <a:t>$64,000.00</a:t>
            </a:r>
            <a:endParaRPr sz="1000"/>
          </a:p>
          <a:p>
            <a:pPr indent="0" lvl="0" marL="0" rtl="0" algn="l">
              <a:lnSpc>
                <a:spcPct val="115000"/>
              </a:lnSpc>
              <a:spcBef>
                <a:spcPts val="0"/>
              </a:spcBef>
              <a:spcAft>
                <a:spcPts val="0"/>
              </a:spcAft>
              <a:buNone/>
            </a:pPr>
            <a:r>
              <a:rPr lang="en" sz="1000"/>
              <a:t>March</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April</a:t>
            </a:r>
            <a:endParaRPr sz="1000"/>
          </a:p>
          <a:p>
            <a:pPr indent="0" lvl="0" marL="0" rtl="0" algn="l">
              <a:lnSpc>
                <a:spcPct val="115000"/>
              </a:lnSpc>
              <a:spcBef>
                <a:spcPts val="0"/>
              </a:spcBef>
              <a:spcAft>
                <a:spcPts val="0"/>
              </a:spcAft>
              <a:buNone/>
            </a:pPr>
            <a:r>
              <a:rPr lang="en" sz="1000"/>
              <a:t>$65,000.00</a:t>
            </a:r>
            <a:endParaRPr sz="1000"/>
          </a:p>
          <a:p>
            <a:pPr indent="0" lvl="0" marL="0" rtl="0" algn="l">
              <a:lnSpc>
                <a:spcPct val="115000"/>
              </a:lnSpc>
              <a:spcBef>
                <a:spcPts val="0"/>
              </a:spcBef>
              <a:spcAft>
                <a:spcPts val="0"/>
              </a:spcAft>
              <a:buNone/>
            </a:pPr>
            <a:r>
              <a:rPr lang="en" sz="1000"/>
              <a:t>May</a:t>
            </a:r>
            <a:endParaRPr sz="1000"/>
          </a:p>
          <a:p>
            <a:pPr indent="0" lvl="0" marL="0" rtl="0" algn="l">
              <a:lnSpc>
                <a:spcPct val="115000"/>
              </a:lnSpc>
              <a:spcBef>
                <a:spcPts val="0"/>
              </a:spcBef>
              <a:spcAft>
                <a:spcPts val="0"/>
              </a:spcAft>
              <a:buNone/>
            </a:pPr>
            <a:r>
              <a:rPr lang="en" sz="1000"/>
              <a:t>$70,000.00</a:t>
            </a:r>
            <a:endParaRPr sz="1000"/>
          </a:p>
          <a:p>
            <a:pPr indent="0" lvl="0" marL="0" rtl="0" algn="l">
              <a:lnSpc>
                <a:spcPct val="115000"/>
              </a:lnSpc>
              <a:spcBef>
                <a:spcPts val="0"/>
              </a:spcBef>
              <a:spcAft>
                <a:spcPts val="0"/>
              </a:spcAft>
              <a:buNone/>
            </a:pPr>
            <a:r>
              <a:rPr lang="en" sz="1000"/>
              <a:t>June</a:t>
            </a:r>
            <a:endParaRPr sz="1000"/>
          </a:p>
          <a:p>
            <a:pPr indent="0" lvl="0" marL="0" rtl="0" algn="l">
              <a:lnSpc>
                <a:spcPct val="115000"/>
              </a:lnSpc>
              <a:spcBef>
                <a:spcPts val="0"/>
              </a:spcBef>
              <a:spcAft>
                <a:spcPts val="0"/>
              </a:spcAft>
              <a:buNone/>
            </a:pPr>
            <a:r>
              <a:rPr lang="en" sz="1000">
                <a:solidFill>
                  <a:schemeClr val="dk1"/>
                </a:solidFill>
              </a:rPr>
              <a:t>$75,000.00</a:t>
            </a:r>
            <a:endParaRPr sz="1000"/>
          </a:p>
          <a:p>
            <a:pPr indent="0" lvl="0" marL="0" rtl="0" algn="l">
              <a:spcBef>
                <a:spcPts val="0"/>
              </a:spcBef>
              <a:spcAft>
                <a:spcPts val="0"/>
              </a:spcAft>
              <a:buNone/>
            </a:pPr>
            <a:r>
              <a:rPr lang="en" sz="1000"/>
              <a:t>July</a:t>
            </a:r>
            <a:endParaRPr sz="1000"/>
          </a:p>
          <a:p>
            <a:pPr indent="0" lvl="0" marL="0" rtl="0" algn="l">
              <a:spcBef>
                <a:spcPts val="0"/>
              </a:spcBef>
              <a:spcAft>
                <a:spcPts val="0"/>
              </a:spcAft>
              <a:buNone/>
            </a:pPr>
            <a:r>
              <a:rPr lang="en" sz="1000">
                <a:solidFill>
                  <a:schemeClr val="dk1"/>
                </a:solidFill>
              </a:rPr>
              <a:t>$78,000.00</a:t>
            </a:r>
            <a:endParaRPr sz="1000"/>
          </a:p>
          <a:p>
            <a:pPr indent="0" lvl="0" marL="0" rtl="0" algn="l">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1687363f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1687363f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1687363f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1687363f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1687363f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1687363f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link to your shared drive or a shared folder with all of the relevant project artifacts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5818E"/>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p:nvPr/>
        </p:nvSpPr>
        <p:spPr>
          <a:xfrm>
            <a:off x="0" y="1014800"/>
            <a:ext cx="9144000" cy="1853400"/>
          </a:xfrm>
          <a:prstGeom prst="rect">
            <a:avLst/>
          </a:prstGeom>
          <a:solidFill>
            <a:srgbClr val="177D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rot="-5400000">
            <a:off x="-2188650" y="2166150"/>
            <a:ext cx="5166000" cy="78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88" name="Google Shape;88;p13"/>
          <p:cNvSpPr txBox="1"/>
          <p:nvPr>
            <p:ph idx="4294967295" type="ctrTitle"/>
          </p:nvPr>
        </p:nvSpPr>
        <p:spPr>
          <a:xfrm>
            <a:off x="788700" y="1230275"/>
            <a:ext cx="8355300" cy="808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400">
                <a:solidFill>
                  <a:srgbClr val="FFFFFF"/>
                </a:solidFill>
                <a:latin typeface="Arial"/>
                <a:ea typeface="Arial"/>
                <a:cs typeface="Arial"/>
                <a:sym typeface="Arial"/>
              </a:rPr>
              <a:t>Sauce &amp; Spoon </a:t>
            </a:r>
            <a:endParaRPr sz="3400">
              <a:solidFill>
                <a:srgbClr val="FFFFFF"/>
              </a:solidFill>
              <a:latin typeface="Arial"/>
              <a:ea typeface="Arial"/>
              <a:cs typeface="Arial"/>
              <a:sym typeface="Arial"/>
            </a:endParaRPr>
          </a:p>
          <a:p>
            <a:pPr indent="0" lvl="0" marL="0" rtl="0" algn="ctr">
              <a:spcBef>
                <a:spcPts val="0"/>
              </a:spcBef>
              <a:spcAft>
                <a:spcPts val="0"/>
              </a:spcAft>
              <a:buNone/>
            </a:pPr>
            <a:r>
              <a:rPr lang="en" sz="3400">
                <a:solidFill>
                  <a:srgbClr val="FFFFFF"/>
                </a:solidFill>
                <a:latin typeface="Arial"/>
                <a:ea typeface="Arial"/>
                <a:cs typeface="Arial"/>
                <a:sym typeface="Arial"/>
              </a:rPr>
              <a:t>Tablet Rollout</a:t>
            </a:r>
            <a:endParaRPr sz="3400">
              <a:solidFill>
                <a:srgbClr val="FFFFFF"/>
              </a:solidFill>
              <a:latin typeface="Arial"/>
              <a:ea typeface="Arial"/>
              <a:cs typeface="Arial"/>
              <a:sym typeface="Arial"/>
            </a:endParaRPr>
          </a:p>
        </p:txBody>
      </p:sp>
      <p:sp>
        <p:nvSpPr>
          <p:cNvPr id="89" name="Google Shape;89;p13"/>
          <p:cNvSpPr txBox="1"/>
          <p:nvPr>
            <p:ph idx="4294967295" type="subTitle"/>
          </p:nvPr>
        </p:nvSpPr>
        <p:spPr>
          <a:xfrm>
            <a:off x="788775" y="2327125"/>
            <a:ext cx="8355300" cy="54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solidFill>
                  <a:srgbClr val="FFFFFF"/>
                </a:solidFill>
                <a:latin typeface="Arial"/>
                <a:ea typeface="Arial"/>
                <a:cs typeface="Arial"/>
                <a:sym typeface="Arial"/>
              </a:rPr>
              <a:t>Impact </a:t>
            </a:r>
            <a:r>
              <a:rPr lang="en" sz="2000">
                <a:solidFill>
                  <a:srgbClr val="FFFFFF"/>
                </a:solidFill>
                <a:latin typeface="Arial"/>
                <a:ea typeface="Arial"/>
                <a:cs typeface="Arial"/>
                <a:sym typeface="Arial"/>
              </a:rPr>
              <a:t>Report</a:t>
            </a:r>
            <a:endParaRPr sz="2000">
              <a:solidFill>
                <a:srgbClr val="FFFFFF"/>
              </a:solidFill>
              <a:latin typeface="Arial"/>
              <a:ea typeface="Arial"/>
              <a:cs typeface="Arial"/>
              <a:sym typeface="Arial"/>
            </a:endParaRPr>
          </a:p>
        </p:txBody>
      </p:sp>
      <p:pic>
        <p:nvPicPr>
          <p:cNvPr id="90" name="Google Shape;90;p13"/>
          <p:cNvPicPr preferRelativeResize="0"/>
          <p:nvPr/>
        </p:nvPicPr>
        <p:blipFill>
          <a:blip r:embed="rId3">
            <a:alphaModFix/>
          </a:blip>
          <a:stretch>
            <a:fillRect/>
          </a:stretch>
        </p:blipFill>
        <p:spPr>
          <a:xfrm>
            <a:off x="4320163" y="3256600"/>
            <a:ext cx="1292374" cy="1292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7650" y="561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Executive </a:t>
            </a:r>
            <a:r>
              <a:rPr lang="en">
                <a:solidFill>
                  <a:srgbClr val="434343"/>
                </a:solidFill>
                <a:latin typeface="Arial"/>
                <a:ea typeface="Arial"/>
                <a:cs typeface="Arial"/>
                <a:sym typeface="Arial"/>
              </a:rPr>
              <a:t>Summary</a:t>
            </a:r>
            <a:endParaRPr>
              <a:solidFill>
                <a:srgbClr val="434343"/>
              </a:solidFill>
              <a:latin typeface="Arial"/>
              <a:ea typeface="Arial"/>
              <a:cs typeface="Arial"/>
              <a:sym typeface="Arial"/>
            </a:endParaRPr>
          </a:p>
        </p:txBody>
      </p:sp>
      <p:sp>
        <p:nvSpPr>
          <p:cNvPr id="96" name="Google Shape;96;p14"/>
          <p:cNvSpPr txBox="1"/>
          <p:nvPr>
            <p:ph idx="1" type="body"/>
          </p:nvPr>
        </p:nvSpPr>
        <p:spPr>
          <a:xfrm>
            <a:off x="769500" y="1598525"/>
            <a:ext cx="7688700" cy="3082800"/>
          </a:xfrm>
          <a:prstGeom prst="rect">
            <a:avLst/>
          </a:prstGeom>
        </p:spPr>
        <p:txBody>
          <a:bodyPr anchorCtr="0" anchor="t" bIns="91425" lIns="91425" spcFirstLastPara="1" rIns="91425" wrap="square" tIns="91425">
            <a:normAutofit fontScale="62500" lnSpcReduction="20000"/>
          </a:bodyPr>
          <a:lstStyle/>
          <a:p>
            <a:pPr indent="0" lvl="0" marL="0" rtl="0" algn="l">
              <a:spcBef>
                <a:spcPts val="1200"/>
              </a:spcBef>
              <a:spcAft>
                <a:spcPts val="0"/>
              </a:spcAft>
              <a:buNone/>
            </a:pPr>
            <a:r>
              <a:rPr lang="en" sz="1400">
                <a:latin typeface="Arial"/>
                <a:ea typeface="Arial"/>
                <a:cs typeface="Arial"/>
                <a:sym typeface="Arial"/>
              </a:rPr>
              <a:t>The Sauce &amp; Spoon tablet rollout project was envisioned to enhance the dining experience, streamline ordering, and drive up customer satisfaction through technology integration. Our goal was to improve service efficiency and revenue growth by integrating tablets into the restaurant ordering process.</a:t>
            </a:r>
            <a:endParaRPr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Two of our key accomplishments include a significant improvement in customer satisfaction, which rose by 35%, and an impressive 15% increase in monthly revenue post-implementation. These results were achieved through our dedicated efforts in comprehensive staff training and well-orchestrated deployment of tablets across the restaurant.</a:t>
            </a:r>
            <a:endParaRPr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However, our journey came with lessons. We learned that we could have benefitted from a pilot rollout to foresee and address potential technical issues that arose during the initial launch. Additionally, better communication with the staff prior to deployment would have resulted in smoother transition and quicker adoption.</a:t>
            </a:r>
            <a:endParaRPr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As for next steps, we plan to implement a more structured feedback process to understand any user interface improvements for the tablet system. Furthermore, we aim to expand this successful initiative to other Sauce &amp; Spoon locations, utilizing the lessons we have learned from this rollout to ensure an even more successful deployment in the future. Our ultimate goal is to keep leveraging technology to optimize our operations and enrich our customers' dining experience.</a:t>
            </a:r>
            <a:endParaRPr sz="1400">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pic>
        <p:nvPicPr>
          <p:cNvPr id="97" name="Google Shape;97;p14"/>
          <p:cNvPicPr preferRelativeResize="0"/>
          <p:nvPr/>
        </p:nvPicPr>
        <p:blipFill>
          <a:blip r:embed="rId3">
            <a:alphaModFix/>
          </a:blip>
          <a:stretch>
            <a:fillRect/>
          </a:stretch>
        </p:blipFill>
        <p:spPr>
          <a:xfrm>
            <a:off x="8553000" y="4552500"/>
            <a:ext cx="590995" cy="5909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Pilot</a:t>
            </a:r>
            <a:endParaRPr>
              <a:solidFill>
                <a:srgbClr val="434343"/>
              </a:solidFill>
              <a:latin typeface="Arial"/>
              <a:ea typeface="Arial"/>
              <a:cs typeface="Arial"/>
              <a:sym typeface="Arial"/>
            </a:endParaRPr>
          </a:p>
        </p:txBody>
      </p:sp>
      <p:pic>
        <p:nvPicPr>
          <p:cNvPr id="103" name="Google Shape;103;p15"/>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04" name="Google Shape;104;p15"/>
          <p:cNvSpPr txBox="1"/>
          <p:nvPr/>
        </p:nvSpPr>
        <p:spPr>
          <a:xfrm>
            <a:off x="822300" y="133117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05" name="Google Shape;105;p15"/>
          <p:cNvPicPr preferRelativeResize="0"/>
          <p:nvPr/>
        </p:nvPicPr>
        <p:blipFill rotWithShape="1">
          <a:blip r:embed="rId4">
            <a:alphaModFix/>
          </a:blip>
          <a:srcRect b="3458" l="12205" r="11887" t="3075"/>
          <a:stretch/>
        </p:blipFill>
        <p:spPr>
          <a:xfrm>
            <a:off x="2879508" y="1786725"/>
            <a:ext cx="3384979" cy="2505150"/>
          </a:xfrm>
          <a:prstGeom prst="rect">
            <a:avLst/>
          </a:prstGeom>
          <a:noFill/>
          <a:ln>
            <a:noFill/>
          </a:ln>
        </p:spPr>
      </p:pic>
      <p:sp>
        <p:nvSpPr>
          <p:cNvPr id="106" name="Google Shape;106;p15"/>
          <p:cNvSpPr txBox="1"/>
          <p:nvPr/>
        </p:nvSpPr>
        <p:spPr>
          <a:xfrm>
            <a:off x="1054950" y="4362525"/>
            <a:ext cx="70341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pie chart illustrates the results from the post-pilot survey. </a:t>
            </a:r>
            <a:endParaRPr sz="1100"/>
          </a:p>
          <a:p>
            <a:pPr indent="0" lvl="0" marL="0" rtl="0" algn="ctr">
              <a:spcBef>
                <a:spcPts val="0"/>
              </a:spcBef>
              <a:spcAft>
                <a:spcPts val="0"/>
              </a:spcAft>
              <a:buNone/>
            </a:pPr>
            <a:r>
              <a:rPr lang="en" sz="1100"/>
              <a:t>72% of respondents indicated a customer satisfaction score of 4 or 5. </a:t>
            </a:r>
            <a:endParaRPr sz="1100"/>
          </a:p>
          <a:p>
            <a:pPr indent="0" lvl="0" marL="0" rtl="0" algn="ctr">
              <a:spcBef>
                <a:spcPts val="0"/>
              </a:spcBef>
              <a:spcAft>
                <a:spcPts val="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Launch</a:t>
            </a:r>
            <a:endParaRPr>
              <a:solidFill>
                <a:srgbClr val="434343"/>
              </a:solidFill>
              <a:latin typeface="Arial"/>
              <a:ea typeface="Arial"/>
              <a:cs typeface="Arial"/>
              <a:sym typeface="Arial"/>
            </a:endParaRPr>
          </a:p>
        </p:txBody>
      </p:sp>
      <p:pic>
        <p:nvPicPr>
          <p:cNvPr id="112" name="Google Shape;112;p16"/>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13" name="Google Shape;113;p16"/>
          <p:cNvSpPr txBox="1"/>
          <p:nvPr/>
        </p:nvSpPr>
        <p:spPr>
          <a:xfrm>
            <a:off x="822300" y="129052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14" name="Google Shape;114;p16"/>
          <p:cNvPicPr preferRelativeResize="0"/>
          <p:nvPr/>
        </p:nvPicPr>
        <p:blipFill rotWithShape="1">
          <a:blip r:embed="rId4">
            <a:alphaModFix/>
          </a:blip>
          <a:srcRect b="3271" l="3450" r="8968" t="3261"/>
          <a:stretch/>
        </p:blipFill>
        <p:spPr>
          <a:xfrm>
            <a:off x="2431727" y="1718238"/>
            <a:ext cx="4020351" cy="2585750"/>
          </a:xfrm>
          <a:prstGeom prst="rect">
            <a:avLst/>
          </a:prstGeom>
          <a:noFill/>
          <a:ln>
            <a:noFill/>
          </a:ln>
        </p:spPr>
      </p:pic>
      <p:sp>
        <p:nvSpPr>
          <p:cNvPr id="115" name="Google Shape;115;p16"/>
          <p:cNvSpPr txBox="1"/>
          <p:nvPr/>
        </p:nvSpPr>
        <p:spPr>
          <a:xfrm>
            <a:off x="1145025" y="4346800"/>
            <a:ext cx="7034100" cy="531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100"/>
              <a:t>This pie chart illustrates the results from the post-launch survey. </a:t>
            </a:r>
            <a:endParaRPr sz="1100"/>
          </a:p>
          <a:p>
            <a:pPr indent="0" lvl="0" marL="0" marR="0" rtl="0" algn="ctr">
              <a:lnSpc>
                <a:spcPct val="100000"/>
              </a:lnSpc>
              <a:spcBef>
                <a:spcPts val="0"/>
              </a:spcBef>
              <a:spcAft>
                <a:spcPts val="0"/>
              </a:spcAft>
              <a:buNone/>
            </a:pPr>
            <a:r>
              <a:rPr lang="en" sz="1100"/>
              <a:t>86% of respondents indicated a customer satisfaction score of 4 or 5. This is a 14% increase.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Revenue</a:t>
            </a:r>
            <a:endParaRPr>
              <a:solidFill>
                <a:srgbClr val="434343"/>
              </a:solidFill>
              <a:latin typeface="Arial"/>
              <a:ea typeface="Arial"/>
              <a:cs typeface="Arial"/>
              <a:sym typeface="Arial"/>
            </a:endParaRPr>
          </a:p>
        </p:txBody>
      </p:sp>
      <p:pic>
        <p:nvPicPr>
          <p:cNvPr id="121" name="Google Shape;121;p17"/>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22" name="Google Shape;122;p17"/>
          <p:cNvSpPr txBox="1"/>
          <p:nvPr/>
        </p:nvSpPr>
        <p:spPr>
          <a:xfrm>
            <a:off x="6111550" y="816425"/>
            <a:ext cx="2064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Tablet Launch April 23</a:t>
            </a:r>
            <a:endParaRPr b="1" sz="1300"/>
          </a:p>
        </p:txBody>
      </p:sp>
      <p:pic>
        <p:nvPicPr>
          <p:cNvPr id="123" name="Google Shape;123;p17" title="Chart"/>
          <p:cNvPicPr preferRelativeResize="0"/>
          <p:nvPr/>
        </p:nvPicPr>
        <p:blipFill>
          <a:blip r:embed="rId4">
            <a:alphaModFix/>
          </a:blip>
          <a:stretch>
            <a:fillRect/>
          </a:stretch>
        </p:blipFill>
        <p:spPr>
          <a:xfrm>
            <a:off x="957200" y="1600775"/>
            <a:ext cx="7034100" cy="2864625"/>
          </a:xfrm>
          <a:prstGeom prst="rect">
            <a:avLst/>
          </a:prstGeom>
          <a:noFill/>
          <a:ln cap="flat" cmpd="sng" w="9525">
            <a:solidFill>
              <a:srgbClr val="B7B7B7"/>
            </a:solidFill>
            <a:prstDash val="solid"/>
            <a:round/>
            <a:headEnd len="sm" w="sm" type="none"/>
            <a:tailEnd len="sm" w="sm" type="none"/>
          </a:ln>
        </p:spPr>
      </p:pic>
      <p:cxnSp>
        <p:nvCxnSpPr>
          <p:cNvPr id="124" name="Google Shape;124;p17"/>
          <p:cNvCxnSpPr>
            <a:endCxn id="125" idx="7"/>
          </p:cNvCxnSpPr>
          <p:nvPr/>
        </p:nvCxnSpPr>
        <p:spPr>
          <a:xfrm flipH="1">
            <a:off x="6070302" y="1191868"/>
            <a:ext cx="816900" cy="1619100"/>
          </a:xfrm>
          <a:prstGeom prst="straightConnector1">
            <a:avLst/>
          </a:prstGeom>
          <a:noFill/>
          <a:ln cap="flat" cmpd="sng" w="19050">
            <a:solidFill>
              <a:schemeClr val="dk2"/>
            </a:solidFill>
            <a:prstDash val="solid"/>
            <a:round/>
            <a:headEnd len="med" w="med" type="none"/>
            <a:tailEnd len="med" w="med" type="triangle"/>
          </a:ln>
        </p:spPr>
      </p:cxnSp>
      <p:sp>
        <p:nvSpPr>
          <p:cNvPr id="125" name="Google Shape;125;p17"/>
          <p:cNvSpPr/>
          <p:nvPr/>
        </p:nvSpPr>
        <p:spPr>
          <a:xfrm>
            <a:off x="5952000" y="2793350"/>
            <a:ext cx="138600" cy="120300"/>
          </a:xfrm>
          <a:prstGeom prst="ellipse">
            <a:avLst/>
          </a:prstGeom>
          <a:solidFill>
            <a:srgbClr val="178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nvSpPr>
        <p:spPr>
          <a:xfrm>
            <a:off x="957200" y="4470425"/>
            <a:ext cx="7034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is a chart of Sauce &amp; Spoon revenue, showing that after tablet implementation, revenue increased. </a:t>
            </a:r>
            <a:endParaRPr sz="1100"/>
          </a:p>
          <a:p>
            <a:pPr indent="0" lvl="0" marL="0" rtl="0" algn="ctr">
              <a:spcBef>
                <a:spcPts val="0"/>
              </a:spcBef>
              <a:spcAft>
                <a:spcPts val="0"/>
              </a:spcAft>
              <a:buNone/>
            </a:pPr>
            <a:r>
              <a:rPr lang="en" sz="1100"/>
              <a:t>July </a:t>
            </a:r>
            <a:r>
              <a:rPr lang="en" sz="1100"/>
              <a:t>revenue was up to 20% over April’s monthly revenue.</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727650" y="560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What </a:t>
            </a:r>
            <a:r>
              <a:rPr lang="en">
                <a:solidFill>
                  <a:srgbClr val="434343"/>
                </a:solidFill>
                <a:latin typeface="Arial"/>
                <a:ea typeface="Arial"/>
                <a:cs typeface="Arial"/>
                <a:sym typeface="Arial"/>
              </a:rPr>
              <a:t>Worked: Key Accomplishments</a:t>
            </a:r>
            <a:endParaRPr>
              <a:solidFill>
                <a:srgbClr val="434343"/>
              </a:solidFill>
              <a:latin typeface="Arial"/>
              <a:ea typeface="Arial"/>
              <a:cs typeface="Arial"/>
              <a:sym typeface="Arial"/>
            </a:endParaRPr>
          </a:p>
        </p:txBody>
      </p:sp>
      <p:sp>
        <p:nvSpPr>
          <p:cNvPr id="132" name="Google Shape;132;p18"/>
          <p:cNvSpPr txBox="1"/>
          <p:nvPr>
            <p:ph idx="1" type="body"/>
          </p:nvPr>
        </p:nvSpPr>
        <p:spPr>
          <a:xfrm>
            <a:off x="729450" y="1469275"/>
            <a:ext cx="3443100" cy="28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Arial"/>
                <a:ea typeface="Arial"/>
                <a:cs typeface="Arial"/>
                <a:sym typeface="Arial"/>
              </a:rPr>
              <a:t>Decreased table turn time </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Implementation of the tablets increased the average daily guest count by 10%.</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Tablets also decreased wait time by 30 minutes.</a:t>
            </a:r>
            <a:endParaRPr sz="1200">
              <a:latin typeface="Arial"/>
              <a:ea typeface="Arial"/>
              <a:cs typeface="Arial"/>
              <a:sym typeface="Arial"/>
            </a:endParaRPr>
          </a:p>
          <a:p>
            <a:pPr indent="0" lvl="0" marL="0" rtl="0" algn="l">
              <a:spcBef>
                <a:spcPts val="1200"/>
              </a:spcBef>
              <a:spcAft>
                <a:spcPts val="0"/>
              </a:spcAft>
              <a:buNone/>
            </a:pPr>
            <a:r>
              <a:rPr b="1" lang="en" sz="1200">
                <a:latin typeface="Arial"/>
                <a:ea typeface="Arial"/>
                <a:cs typeface="Arial"/>
                <a:sym typeface="Arial"/>
              </a:rPr>
              <a:t>Decreased food waste</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Tablets identified who was receiving an incorrect order.</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Kitchen staff has taken the initiative to correct orders and decrease food waste by 50%.</a:t>
            </a:r>
            <a:endParaRPr sz="1200">
              <a:latin typeface="Arial"/>
              <a:ea typeface="Arial"/>
              <a:cs typeface="Arial"/>
              <a:sym typeface="Arial"/>
            </a:endParaRPr>
          </a:p>
        </p:txBody>
      </p:sp>
      <p:pic>
        <p:nvPicPr>
          <p:cNvPr id="133" name="Google Shape;133;p18"/>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34" name="Google Shape;134;p18"/>
          <p:cNvSpPr txBox="1"/>
          <p:nvPr/>
        </p:nvSpPr>
        <p:spPr>
          <a:xfrm>
            <a:off x="4916275" y="1483600"/>
            <a:ext cx="3636600" cy="316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accent1"/>
                </a:solidFill>
              </a:rPr>
              <a:t>Increased customer </a:t>
            </a:r>
            <a:r>
              <a:rPr b="1" lang="en" sz="1200">
                <a:solidFill>
                  <a:schemeClr val="accent1"/>
                </a:solidFill>
              </a:rPr>
              <a:t>satisfaction</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After the pilot, customer satisfaction was at 72%.</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Once we implemented improvements based on feedback, customer satisfaction increased to 86%.</a:t>
            </a:r>
            <a:endParaRPr sz="1200">
              <a:solidFill>
                <a:schemeClr val="accent1"/>
              </a:solidFill>
            </a:endParaRPr>
          </a:p>
          <a:p>
            <a:pPr indent="0" lvl="0" marL="0" rtl="0" algn="l">
              <a:lnSpc>
                <a:spcPct val="115000"/>
              </a:lnSpc>
              <a:spcBef>
                <a:spcPts val="1200"/>
              </a:spcBef>
              <a:spcAft>
                <a:spcPts val="0"/>
              </a:spcAft>
              <a:buNone/>
            </a:pPr>
            <a:r>
              <a:rPr b="1" lang="en" sz="1200">
                <a:solidFill>
                  <a:schemeClr val="accent1"/>
                </a:solidFill>
              </a:rPr>
              <a:t>Increased </a:t>
            </a:r>
            <a:r>
              <a:rPr b="1" lang="en" sz="1200">
                <a:solidFill>
                  <a:schemeClr val="accent1"/>
                </a:solidFill>
              </a:rPr>
              <a:t>sales</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Our monthly revenue has increased steadily since the tablet rollout, upwards of 20% since September/pre-rollout.</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Tablets also helped boost revenue during the holiday season.</a:t>
            </a:r>
            <a:endParaRPr sz="12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727650" y="547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Next Steps: </a:t>
            </a:r>
            <a:r>
              <a:rPr lang="en">
                <a:solidFill>
                  <a:srgbClr val="434343"/>
                </a:solidFill>
                <a:latin typeface="Arial"/>
                <a:ea typeface="Arial"/>
                <a:cs typeface="Arial"/>
                <a:sym typeface="Arial"/>
              </a:rPr>
              <a:t>Looking </a:t>
            </a:r>
            <a:r>
              <a:rPr lang="en">
                <a:solidFill>
                  <a:srgbClr val="434343"/>
                </a:solidFill>
                <a:latin typeface="Arial"/>
                <a:ea typeface="Arial"/>
                <a:cs typeface="Arial"/>
                <a:sym typeface="Arial"/>
              </a:rPr>
              <a:t>Forward</a:t>
            </a:r>
            <a:endParaRPr>
              <a:solidFill>
                <a:srgbClr val="434343"/>
              </a:solidFill>
              <a:latin typeface="Arial"/>
              <a:ea typeface="Arial"/>
              <a:cs typeface="Arial"/>
              <a:sym typeface="Arial"/>
            </a:endParaRPr>
          </a:p>
        </p:txBody>
      </p:sp>
      <p:pic>
        <p:nvPicPr>
          <p:cNvPr id="140" name="Google Shape;140;p19"/>
          <p:cNvPicPr preferRelativeResize="0"/>
          <p:nvPr/>
        </p:nvPicPr>
        <p:blipFill>
          <a:blip r:embed="rId3">
            <a:alphaModFix/>
          </a:blip>
          <a:stretch>
            <a:fillRect/>
          </a:stretch>
        </p:blipFill>
        <p:spPr>
          <a:xfrm>
            <a:off x="8553000" y="4552500"/>
            <a:ext cx="590995" cy="590995"/>
          </a:xfrm>
          <a:prstGeom prst="rect">
            <a:avLst/>
          </a:prstGeom>
          <a:noFill/>
          <a:ln>
            <a:noFill/>
          </a:ln>
        </p:spPr>
      </p:pic>
      <p:graphicFrame>
        <p:nvGraphicFramePr>
          <p:cNvPr id="141" name="Google Shape;141;p19"/>
          <p:cNvGraphicFramePr/>
          <p:nvPr/>
        </p:nvGraphicFramePr>
        <p:xfrm>
          <a:off x="952500" y="1527195"/>
          <a:ext cx="3000000" cy="3000000"/>
        </p:xfrm>
        <a:graphic>
          <a:graphicData uri="http://schemas.openxmlformats.org/drawingml/2006/table">
            <a:tbl>
              <a:tblPr>
                <a:noFill/>
                <a:tableStyleId>{24EFCA24-92DD-427E-8169-1C099B68CA91}</a:tableStyleId>
              </a:tblPr>
              <a:tblGrid>
                <a:gridCol w="2413000"/>
                <a:gridCol w="2413000"/>
                <a:gridCol w="2413000"/>
              </a:tblGrid>
              <a:tr h="643825">
                <a:tc>
                  <a:txBody>
                    <a:bodyPr/>
                    <a:lstStyle/>
                    <a:p>
                      <a:pPr indent="0" lvl="0" marL="0" rtl="0" algn="ctr">
                        <a:spcBef>
                          <a:spcPts val="0"/>
                        </a:spcBef>
                        <a:spcAft>
                          <a:spcPts val="0"/>
                        </a:spcAft>
                        <a:buNone/>
                      </a:pPr>
                      <a:r>
                        <a:rPr b="1" lang="en" sz="1700"/>
                        <a:t>Initiative</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Action</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Date</a:t>
                      </a:r>
                      <a:endParaRPr b="1" sz="1700"/>
                    </a:p>
                  </a:txBody>
                  <a:tcPr marT="91425" marB="91425" marR="91425" marL="91425" anchor="ctr">
                    <a:solidFill>
                      <a:srgbClr val="D9D9D9"/>
                    </a:solidFill>
                  </a:tcPr>
                </a:tc>
              </a:tr>
              <a:tr h="680150">
                <a:tc>
                  <a:txBody>
                    <a:bodyPr/>
                    <a:lstStyle/>
                    <a:p>
                      <a:pPr indent="0" lvl="0" marL="0" rtl="0" algn="l">
                        <a:spcBef>
                          <a:spcPts val="0"/>
                        </a:spcBef>
                        <a:spcAft>
                          <a:spcPts val="0"/>
                        </a:spcAft>
                        <a:buNone/>
                      </a:pPr>
                      <a:r>
                        <a:rPr lang="en" sz="1300"/>
                        <a:t>Implement tablets in more locations</a:t>
                      </a:r>
                      <a:endParaRPr sz="1300"/>
                    </a:p>
                  </a:txBody>
                  <a:tcPr marT="91425" marB="91425" marR="91425" marL="91425"/>
                </a:tc>
                <a:tc>
                  <a:txBody>
                    <a:bodyPr/>
                    <a:lstStyle/>
                    <a:p>
                      <a:pPr indent="0" lvl="0" marL="0" rtl="0" algn="l">
                        <a:spcBef>
                          <a:spcPts val="0"/>
                        </a:spcBef>
                        <a:spcAft>
                          <a:spcPts val="0"/>
                        </a:spcAft>
                        <a:buNone/>
                      </a:pPr>
                      <a:r>
                        <a:rPr lang="en" sz="1300"/>
                        <a:t>Create new project plan for new location installation</a:t>
                      </a:r>
                      <a:endParaRPr sz="1300"/>
                    </a:p>
                  </a:txBody>
                  <a:tcPr marT="91425" marB="91425" marR="91425" marL="91425"/>
                </a:tc>
                <a:tc>
                  <a:txBody>
                    <a:bodyPr/>
                    <a:lstStyle/>
                    <a:p>
                      <a:pPr indent="0" lvl="0" marL="0" rtl="0" algn="l">
                        <a:spcBef>
                          <a:spcPts val="0"/>
                        </a:spcBef>
                        <a:spcAft>
                          <a:spcPts val="0"/>
                        </a:spcAft>
                        <a:buNone/>
                      </a:pPr>
                      <a:r>
                        <a:rPr lang="en" sz="1300"/>
                        <a:t>Q2</a:t>
                      </a:r>
                      <a:endParaRPr sz="1300"/>
                    </a:p>
                  </a:txBody>
                  <a:tcPr marT="91425" marB="91425" marR="91425" marL="91425"/>
                </a:tc>
              </a:tr>
              <a:tr h="844950">
                <a:tc>
                  <a:txBody>
                    <a:bodyPr/>
                    <a:lstStyle/>
                    <a:p>
                      <a:pPr indent="0" lvl="0" marL="0" rtl="0" algn="l">
                        <a:spcBef>
                          <a:spcPts val="0"/>
                        </a:spcBef>
                        <a:spcAft>
                          <a:spcPts val="0"/>
                        </a:spcAft>
                        <a:buNone/>
                      </a:pPr>
                      <a:r>
                        <a:rPr lang="en" sz="1300"/>
                        <a:t>Continue to track customer experience and satisfaction</a:t>
                      </a:r>
                      <a:endParaRPr sz="1300"/>
                    </a:p>
                  </a:txBody>
                  <a:tcPr marT="91425" marB="91425" marR="91425" marL="91425"/>
                </a:tc>
                <a:tc>
                  <a:txBody>
                    <a:bodyPr/>
                    <a:lstStyle/>
                    <a:p>
                      <a:pPr indent="0" lvl="0" marL="0" rtl="0" algn="l">
                        <a:spcBef>
                          <a:spcPts val="0"/>
                        </a:spcBef>
                        <a:spcAft>
                          <a:spcPts val="0"/>
                        </a:spcAft>
                        <a:buNone/>
                      </a:pPr>
                      <a:r>
                        <a:rPr lang="en" sz="1300"/>
                        <a:t>Continue surveying/</a:t>
                      </a:r>
                      <a:endParaRPr sz="1300"/>
                    </a:p>
                    <a:p>
                      <a:pPr indent="0" lvl="0" marL="0" rtl="0" algn="l">
                        <a:spcBef>
                          <a:spcPts val="0"/>
                        </a:spcBef>
                        <a:spcAft>
                          <a:spcPts val="0"/>
                        </a:spcAft>
                        <a:buNone/>
                      </a:pPr>
                      <a:r>
                        <a:rPr lang="en" sz="1300"/>
                        <a:t>gathering data through various means</a:t>
                      </a:r>
                      <a:endParaRPr sz="1300"/>
                    </a:p>
                  </a:txBody>
                  <a:tcPr marT="91425" marB="91425" marR="91425" marL="91425"/>
                </a:tc>
                <a:tc>
                  <a:txBody>
                    <a:bodyPr/>
                    <a:lstStyle/>
                    <a:p>
                      <a:pPr indent="0" lvl="0" marL="0" rtl="0" algn="l">
                        <a:spcBef>
                          <a:spcPts val="0"/>
                        </a:spcBef>
                        <a:spcAft>
                          <a:spcPts val="0"/>
                        </a:spcAft>
                        <a:buNone/>
                      </a:pPr>
                      <a:r>
                        <a:rPr lang="en" sz="1300"/>
                        <a:t>Ongoing</a:t>
                      </a:r>
                      <a:endParaRPr sz="1300"/>
                    </a:p>
                  </a:txBody>
                  <a:tcPr marT="91425" marB="91425" marR="91425" marL="91425"/>
                </a:tc>
              </a:tr>
              <a:tr h="844950">
                <a:tc>
                  <a:txBody>
                    <a:bodyPr/>
                    <a:lstStyle/>
                    <a:p>
                      <a:pPr indent="0" lvl="0" marL="0" rtl="0" algn="l">
                        <a:spcBef>
                          <a:spcPts val="0"/>
                        </a:spcBef>
                        <a:spcAft>
                          <a:spcPts val="0"/>
                        </a:spcAft>
                        <a:buNone/>
                      </a:pPr>
                      <a:r>
                        <a:rPr lang="en" sz="1300"/>
                        <a:t>Expand tablet features</a:t>
                      </a:r>
                      <a:endParaRPr sz="1300"/>
                    </a:p>
                  </a:txBody>
                  <a:tcPr marT="91425" marB="91425" marR="91425" marL="91425"/>
                </a:tc>
                <a:tc>
                  <a:txBody>
                    <a:bodyPr/>
                    <a:lstStyle/>
                    <a:p>
                      <a:pPr indent="0" lvl="0" marL="0" rtl="0" algn="l">
                        <a:spcBef>
                          <a:spcPts val="0"/>
                        </a:spcBef>
                        <a:spcAft>
                          <a:spcPts val="0"/>
                        </a:spcAft>
                        <a:buNone/>
                      </a:pPr>
                      <a:r>
                        <a:rPr lang="en" sz="1300"/>
                        <a:t>Investigate new features like social media integration, reservations, videos, etc.</a:t>
                      </a:r>
                      <a:endParaRPr sz="1300"/>
                    </a:p>
                  </a:txBody>
                  <a:tcPr marT="91425" marB="91425" marR="91425" marL="91425"/>
                </a:tc>
                <a:tc>
                  <a:txBody>
                    <a:bodyPr/>
                    <a:lstStyle/>
                    <a:p>
                      <a:pPr indent="0" lvl="0" marL="0" rtl="0" algn="l">
                        <a:spcBef>
                          <a:spcPts val="0"/>
                        </a:spcBef>
                        <a:spcAft>
                          <a:spcPts val="0"/>
                        </a:spcAft>
                        <a:buNone/>
                      </a:pPr>
                      <a:r>
                        <a:rPr lang="en" sz="1300"/>
                        <a:t>Q4</a:t>
                      </a:r>
                      <a:endParaRPr sz="13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7D82"/>
        </a:solidFill>
      </p:bgPr>
    </p:bg>
    <p:spTree>
      <p:nvGrpSpPr>
        <p:cNvPr id="145" name="Shape 145"/>
        <p:cNvGrpSpPr/>
        <p:nvPr/>
      </p:nvGrpSpPr>
      <p:grpSpPr>
        <a:xfrm>
          <a:off x="0" y="0"/>
          <a:ext cx="0" cy="0"/>
          <a:chOff x="0" y="0"/>
          <a:chExt cx="0" cy="0"/>
        </a:xfrm>
      </p:grpSpPr>
      <p:sp>
        <p:nvSpPr>
          <p:cNvPr id="146" name="Google Shape;146;p2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Appendix</a:t>
            </a:r>
            <a:endParaRPr>
              <a:latin typeface="Arial"/>
              <a:ea typeface="Arial"/>
              <a:cs typeface="Arial"/>
              <a:sym typeface="Arial"/>
            </a:endParaRPr>
          </a:p>
          <a:p>
            <a:pPr indent="-374650" lvl="0" marL="457200" rtl="0" algn="l">
              <a:spcBef>
                <a:spcPts val="0"/>
              </a:spcBef>
              <a:spcAft>
                <a:spcPts val="0"/>
              </a:spcAft>
              <a:buSzPts val="2300"/>
              <a:buFont typeface="Arial"/>
              <a:buChar char="●"/>
            </a:pPr>
            <a:r>
              <a:rPr lang="en" sz="2300">
                <a:latin typeface="Arial"/>
                <a:ea typeface="Arial"/>
                <a:cs typeface="Arial"/>
                <a:sym typeface="Arial"/>
              </a:rPr>
              <a:t>Access all resources </a:t>
            </a:r>
            <a:r>
              <a:rPr lang="en" sz="2300" u="sng">
                <a:latin typeface="Arial"/>
                <a:ea typeface="Arial"/>
                <a:cs typeface="Arial"/>
                <a:sym typeface="Arial"/>
              </a:rPr>
              <a:t>here</a:t>
            </a:r>
            <a:r>
              <a:rPr lang="en" sz="2300">
                <a:latin typeface="Arial"/>
                <a:ea typeface="Arial"/>
                <a:cs typeface="Arial"/>
                <a:sym typeface="Arial"/>
              </a:rPr>
              <a:t>.</a:t>
            </a:r>
            <a:endParaRPr sz="23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