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3" r:id="rId10"/>
  </p:sldIdLst>
  <p:sldSz cx="9144000" cy="5143500" type="screen16x9"/>
  <p:notesSz cx="6858000" cy="9144000"/>
  <p:embeddedFontLst>
    <p:embeddedFont>
      <p:font typeface="Lato" panose="020F0502020204030203" pitchFamily="34" charset="0"/>
      <p:regular r:id="rId12"/>
      <p:bold r:id="rId13"/>
      <p:italic r:id="rId14"/>
      <p:boldItalic r:id="rId15"/>
    </p:embeddedFont>
    <p:embeddedFont>
      <p:font typeface="Raleway" pitchFamily="2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F1C2CC3-8880-4F77-9A23-5E749482180A}">
  <a:tblStyle styleId="{AF1C2CC3-8880-4F77-9A23-5E749482180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53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a1687363f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a1687363f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a1687363f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a1687363f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</p:spTree>
    <p:extLst>
      <p:ext uri="{BB962C8B-B14F-4D97-AF65-F5344CB8AC3E}">
        <p14:creationId xmlns:p14="http://schemas.microsoft.com/office/powerpoint/2010/main" val="32054792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a1687363f9_0_6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a1687363f9_0_6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First pie chart: Results from the post-pilot survey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Second pie chart: Results from the post-launch survey, after making changes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Satisfaction has gone up from 72% (4 and 5 rating) to 86% (4 and 5 rating)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Post-pilot data: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1 - Lacking	2	4%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2		5	10%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3		7	14%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4		20	40%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5 - Great	16	32%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Post-launch data: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1 - Lacking	1	2%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2		2	4%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3		4	8%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4		22	44%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5 - Great	21	42%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79abcc198e_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79abcc198e_2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First pie chart: Results from the post-pilot survey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Second pie chart: Results from the post-launch survey, after making changes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Satisfaction has gone up from 72% (4 and 5 rating) to 86% (4 and 5 rating)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Post-pilot data: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1 - Lacking	2	4%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2		5	10%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3		7	14%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4		20	40%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5 - Great	16	32%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Post-launch data: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1 - Lacking	1	2%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2		2	4%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3		4	8%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4		22	44%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5 - Great	21	42%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b0414877a7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b0414877a7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This is a chart of Sauce &amp; Spoon revenue, showing that after tablet implementation, revenue increased. December revenue was up to 20% over September’s monthly revenue.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Sales data:</a:t>
            </a: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October</a:t>
            </a: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$61,000.00</a:t>
            </a: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November</a:t>
            </a: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$62,000.00</a:t>
            </a: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December</a:t>
            </a: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$62,000.00</a:t>
            </a: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January</a:t>
            </a: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$63,000.00</a:t>
            </a: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February</a:t>
            </a: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$64,000.00</a:t>
            </a: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March</a:t>
            </a: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$61,000.00</a:t>
            </a: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April</a:t>
            </a: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$65,000.00</a:t>
            </a: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May</a:t>
            </a: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$70,000.00</a:t>
            </a: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June</a:t>
            </a: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$75,000.00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July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$78,000.00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a1687363f9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a1687363f9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a1687363f9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a1687363f9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a1687363f9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a1687363f9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 link to your shared drive or a shared folder with all of the relevant project artifacts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45818E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/>
          <p:nvPr/>
        </p:nvSpPr>
        <p:spPr>
          <a:xfrm>
            <a:off x="0" y="1014800"/>
            <a:ext cx="9144000" cy="1853400"/>
          </a:xfrm>
          <a:prstGeom prst="rect">
            <a:avLst/>
          </a:prstGeom>
          <a:solidFill>
            <a:srgbClr val="177D8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3"/>
          <p:cNvSpPr/>
          <p:nvPr/>
        </p:nvSpPr>
        <p:spPr>
          <a:xfrm rot="-5400000">
            <a:off x="-2188650" y="2166150"/>
            <a:ext cx="5166000" cy="7887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73763"/>
              </a:solidFill>
            </a:endParaRPr>
          </a:p>
        </p:txBody>
      </p:sp>
      <p:sp>
        <p:nvSpPr>
          <p:cNvPr id="88" name="Google Shape;88;p13"/>
          <p:cNvSpPr txBox="1">
            <a:spLocks noGrp="1"/>
          </p:cNvSpPr>
          <p:nvPr>
            <p:ph type="ctrTitle" idx="4294967295"/>
          </p:nvPr>
        </p:nvSpPr>
        <p:spPr>
          <a:xfrm>
            <a:off x="788700" y="1230275"/>
            <a:ext cx="8355300" cy="80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Sauce &amp; Spoon </a:t>
            </a:r>
            <a:endParaRPr sz="3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Tablet Rollout</a:t>
            </a:r>
            <a:endParaRPr sz="3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4294967295"/>
          </p:nvPr>
        </p:nvSpPr>
        <p:spPr>
          <a:xfrm>
            <a:off x="788775" y="2327125"/>
            <a:ext cx="83553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Impact Report</a:t>
            </a:r>
            <a:endParaRPr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0" name="Google Shape;9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0163" y="3256600"/>
            <a:ext cx="1292374" cy="1292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/>
          </p:nvPr>
        </p:nvSpPr>
        <p:spPr>
          <a:xfrm>
            <a:off x="727650" y="5612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Executive Summary</a:t>
            </a:r>
            <a:endParaRPr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4"/>
          <p:cNvSpPr txBox="1">
            <a:spLocks noGrp="1"/>
          </p:cNvSpPr>
          <p:nvPr>
            <p:ph type="body" idx="1"/>
          </p:nvPr>
        </p:nvSpPr>
        <p:spPr>
          <a:xfrm>
            <a:off x="769500" y="1598525"/>
            <a:ext cx="7688700" cy="30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 dirty="0">
                <a:latin typeface="Arial"/>
                <a:ea typeface="Arial"/>
                <a:cs typeface="Arial"/>
                <a:sym typeface="Arial"/>
              </a:rPr>
              <a:t>Vision: Provide a world-class customer exp</a:t>
            </a:r>
            <a:r>
              <a:rPr lang="en-US" sz="1400" dirty="0">
                <a:latin typeface="Arial"/>
                <a:ea typeface="Arial"/>
                <a:cs typeface="Arial"/>
                <a:sym typeface="Arial"/>
              </a:rPr>
              <a:t>e</a:t>
            </a:r>
            <a:r>
              <a:rPr lang="en" sz="1400" dirty="0">
                <a:latin typeface="Arial"/>
                <a:ea typeface="Arial"/>
                <a:cs typeface="Arial"/>
                <a:sym typeface="Arial"/>
              </a:rPr>
              <a:t>rience by leveraging technology. 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en" sz="14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400" dirty="0">
                <a:latin typeface="Arial"/>
                <a:ea typeface="Arial"/>
                <a:cs typeface="Arial"/>
                <a:sym typeface="Arial"/>
              </a:rPr>
              <a:t>Key Accomplishments:</a:t>
            </a:r>
          </a:p>
          <a:p>
            <a:pPr marL="285750" indent="-285750">
              <a:spcAft>
                <a:spcPts val="1200"/>
              </a:spcAft>
            </a:pPr>
            <a:r>
              <a:rPr lang="en-US" sz="1400" dirty="0">
                <a:latin typeface="Arial"/>
                <a:ea typeface="Arial"/>
                <a:cs typeface="Arial"/>
                <a:sym typeface="Arial"/>
              </a:rPr>
              <a:t>Positive Overall Experience: Majority rated the tablet system as "Good" or "Great," indicating a successful implementation.</a:t>
            </a:r>
          </a:p>
          <a:p>
            <a:pPr marL="285750" indent="-285750">
              <a:spcAft>
                <a:spcPts val="1200"/>
              </a:spcAft>
            </a:pPr>
            <a:r>
              <a:rPr lang="en-US" sz="1400" dirty="0">
                <a:latin typeface="Arial"/>
                <a:ea typeface="Arial"/>
                <a:cs typeface="Arial"/>
                <a:sym typeface="Arial"/>
              </a:rPr>
              <a:t>Efficient Checkout Process: Positive feedback on quick, easy, and secure checkout demonstrates streamlined payment procedures.</a:t>
            </a:r>
          </a:p>
          <a:p>
            <a:pPr marL="285750" indent="-285750">
              <a:spcAft>
                <a:spcPts val="1200"/>
              </a:spcAft>
            </a:pPr>
            <a:r>
              <a:rPr lang="en-US" sz="1400" dirty="0">
                <a:latin typeface="Arial"/>
                <a:ea typeface="Arial"/>
                <a:cs typeface="Arial"/>
                <a:sym typeface="Arial"/>
              </a:rPr>
              <a:t>Customer Engagement: High participation in the newsletter (78%) and moderate participation in the Birthday Club (16%) indicate successful customer engagement.</a:t>
            </a:r>
          </a:p>
          <a:p>
            <a:pPr marL="285750" indent="-285750">
              <a:spcAft>
                <a:spcPts val="1200"/>
              </a:spcAft>
            </a:pPr>
            <a:r>
              <a:rPr lang="en-US" sz="1400" dirty="0">
                <a:latin typeface="Arial"/>
                <a:ea typeface="Arial"/>
                <a:cs typeface="Arial"/>
                <a:sym typeface="Arial"/>
              </a:rPr>
              <a:t>Customer Confidence in Payment: Many respondents expressed confidence in secure payment submissions through the tablet.</a:t>
            </a:r>
          </a:p>
        </p:txBody>
      </p:sp>
      <p:pic>
        <p:nvPicPr>
          <p:cNvPr id="97" name="Google Shape;9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3000" y="4552500"/>
            <a:ext cx="590995" cy="5909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/>
          </p:nvPr>
        </p:nvSpPr>
        <p:spPr>
          <a:xfrm>
            <a:off x="727650" y="5612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Executive Summary</a:t>
            </a:r>
            <a:endParaRPr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4"/>
          <p:cNvSpPr txBox="1">
            <a:spLocks noGrp="1"/>
          </p:cNvSpPr>
          <p:nvPr>
            <p:ph type="body" idx="1"/>
          </p:nvPr>
        </p:nvSpPr>
        <p:spPr>
          <a:xfrm>
            <a:off x="769500" y="1598525"/>
            <a:ext cx="7688700" cy="30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en-US" sz="14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en-US" sz="1400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7" name="Google Shape;9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3000" y="4552500"/>
            <a:ext cx="590995" cy="59099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31F1B6A-6C58-4D39-64C2-5F33CA21D500}"/>
              </a:ext>
            </a:extLst>
          </p:cNvPr>
          <p:cNvSpPr txBox="1"/>
          <p:nvPr/>
        </p:nvSpPr>
        <p:spPr>
          <a:xfrm>
            <a:off x="365441" y="1819522"/>
            <a:ext cx="8187559" cy="19943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5000"/>
              </a:lnSpc>
              <a:spcAft>
                <a:spcPts val="1200"/>
              </a:spcAft>
              <a:buClr>
                <a:schemeClr val="accent1"/>
              </a:buClr>
              <a:buSzPts val="1300"/>
            </a:pPr>
            <a:r>
              <a:rPr lang="en-US" sz="1100" dirty="0">
                <a:solidFill>
                  <a:schemeClr val="accent1"/>
                </a:solidFill>
                <a:sym typeface="Lato"/>
              </a:rPr>
              <a:t>Lessons Learned:</a:t>
            </a:r>
          </a:p>
          <a:p>
            <a:pPr>
              <a:lnSpc>
                <a:spcPct val="95000"/>
              </a:lnSpc>
              <a:spcAft>
                <a:spcPts val="1200"/>
              </a:spcAft>
              <a:buClr>
                <a:schemeClr val="accent1"/>
              </a:buClr>
              <a:buSzPts val="1300"/>
            </a:pPr>
            <a:endParaRPr lang="en-US" sz="1100" dirty="0">
              <a:solidFill>
                <a:schemeClr val="accent1"/>
              </a:solidFill>
              <a:sym typeface="Lato"/>
            </a:endParaRPr>
          </a:p>
          <a:p>
            <a:pPr marL="171450" indent="-171450">
              <a:lnSpc>
                <a:spcPct val="95000"/>
              </a:lnSpc>
              <a:spcAft>
                <a:spcPts val="1200"/>
              </a:spcAft>
              <a:buClr>
                <a:schemeClr val="accent1"/>
              </a:buClr>
              <a:buSzPts val="1300"/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accent1"/>
                </a:solidFill>
                <a:sym typeface="Lato"/>
              </a:rPr>
              <a:t>Tablet Adoption: High adoption of tablet ordering, especially for dinner, indicates customer openness to technology-driven dining experiences.</a:t>
            </a:r>
          </a:p>
          <a:p>
            <a:pPr marL="171450" indent="-171450">
              <a:lnSpc>
                <a:spcPct val="95000"/>
              </a:lnSpc>
              <a:spcAft>
                <a:spcPts val="1200"/>
              </a:spcAft>
              <a:buClr>
                <a:schemeClr val="accent1"/>
              </a:buClr>
              <a:buSzPts val="1300"/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accent1"/>
                </a:solidFill>
                <a:sym typeface="Lato"/>
              </a:rPr>
              <a:t>Usability and Technical Issues: Navigation difficulties and occasional technical glitches highlight the need for an intuitive and glitch-free user experience.</a:t>
            </a:r>
          </a:p>
          <a:p>
            <a:pPr marL="171450" indent="-171450">
              <a:lnSpc>
                <a:spcPct val="95000"/>
              </a:lnSpc>
              <a:spcAft>
                <a:spcPts val="1200"/>
              </a:spcAft>
              <a:buClr>
                <a:schemeClr val="accent1"/>
              </a:buClr>
              <a:buSzPts val="1300"/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accent1"/>
                </a:solidFill>
                <a:sym typeface="Lato"/>
              </a:rPr>
              <a:t>Order Accuracy: Some respondents reported incorrect items and substitutions, emphasizing the importance of maintaining order accuracy.</a:t>
            </a:r>
          </a:p>
        </p:txBody>
      </p:sp>
    </p:spTree>
    <p:extLst>
      <p:ext uri="{BB962C8B-B14F-4D97-AF65-F5344CB8AC3E}">
        <p14:creationId xmlns:p14="http://schemas.microsoft.com/office/powerpoint/2010/main" val="3540415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>
            <a:spLocks noGrp="1"/>
          </p:cNvSpPr>
          <p:nvPr>
            <p:ph type="title"/>
          </p:nvPr>
        </p:nvSpPr>
        <p:spPr>
          <a:xfrm>
            <a:off x="727650" y="5549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Customer Satisfaction: Pilot</a:t>
            </a:r>
            <a:endParaRPr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3" name="Google Shape;10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3000" y="4552500"/>
            <a:ext cx="590995" cy="59099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5"/>
          <p:cNvSpPr txBox="1"/>
          <p:nvPr/>
        </p:nvSpPr>
        <p:spPr>
          <a:xfrm>
            <a:off x="822300" y="1331175"/>
            <a:ext cx="74994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/>
              <a:t>Q. On a scale of 1-5, please rate your experience with the tablet overall.</a:t>
            </a:r>
            <a:endParaRPr sz="1600"/>
          </a:p>
        </p:txBody>
      </p:sp>
      <p:pic>
        <p:nvPicPr>
          <p:cNvPr id="105" name="Google Shape;105;p15"/>
          <p:cNvPicPr preferRelativeResize="0"/>
          <p:nvPr/>
        </p:nvPicPr>
        <p:blipFill rotWithShape="1">
          <a:blip r:embed="rId4">
            <a:alphaModFix/>
          </a:blip>
          <a:srcRect l="12205" t="3075" r="11887" b="3458"/>
          <a:stretch/>
        </p:blipFill>
        <p:spPr>
          <a:xfrm>
            <a:off x="2879508" y="1786725"/>
            <a:ext cx="3384979" cy="2505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5"/>
          <p:cNvSpPr txBox="1"/>
          <p:nvPr/>
        </p:nvSpPr>
        <p:spPr>
          <a:xfrm>
            <a:off x="1054950" y="4362525"/>
            <a:ext cx="70341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This pie chart illustrates the results from the post-pilot survey. </a:t>
            </a:r>
            <a:endParaRPr sz="11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72% of respondents indicated a customer satisfaction score of 4 or 5. </a:t>
            </a:r>
            <a:endParaRPr sz="11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>
            <a:spLocks noGrp="1"/>
          </p:cNvSpPr>
          <p:nvPr>
            <p:ph type="title"/>
          </p:nvPr>
        </p:nvSpPr>
        <p:spPr>
          <a:xfrm>
            <a:off x="727650" y="5549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Customer Satisfaction: Launch</a:t>
            </a:r>
            <a:endParaRPr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2" name="Google Shape;11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3000" y="4552500"/>
            <a:ext cx="590995" cy="59099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6"/>
          <p:cNvSpPr txBox="1"/>
          <p:nvPr/>
        </p:nvSpPr>
        <p:spPr>
          <a:xfrm>
            <a:off x="822300" y="1290525"/>
            <a:ext cx="74994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/>
              <a:t>Q. On a scale of 1-5, please rate your experience with the tablet overall.</a:t>
            </a:r>
            <a:endParaRPr sz="1600"/>
          </a:p>
        </p:txBody>
      </p:sp>
      <p:pic>
        <p:nvPicPr>
          <p:cNvPr id="114" name="Google Shape;114;p16"/>
          <p:cNvPicPr preferRelativeResize="0"/>
          <p:nvPr/>
        </p:nvPicPr>
        <p:blipFill rotWithShape="1">
          <a:blip r:embed="rId4">
            <a:alphaModFix/>
          </a:blip>
          <a:srcRect l="3450" t="3261" r="8968" b="3271"/>
          <a:stretch/>
        </p:blipFill>
        <p:spPr>
          <a:xfrm>
            <a:off x="2431727" y="1718238"/>
            <a:ext cx="4020351" cy="258575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6"/>
          <p:cNvSpPr txBox="1"/>
          <p:nvPr/>
        </p:nvSpPr>
        <p:spPr>
          <a:xfrm>
            <a:off x="1145025" y="4346800"/>
            <a:ext cx="70341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This pie chart illustrates the results from the post-launch survey. </a:t>
            </a:r>
            <a:endParaRPr sz="110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86% of respondents indicated a customer satisfaction score of 4 or 5. This is a 14% increase.</a:t>
            </a:r>
            <a:endParaRPr sz="1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>
            <a:spLocks noGrp="1"/>
          </p:cNvSpPr>
          <p:nvPr>
            <p:ph type="title"/>
          </p:nvPr>
        </p:nvSpPr>
        <p:spPr>
          <a:xfrm>
            <a:off x="727650" y="5549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Revenue</a:t>
            </a:r>
            <a:endParaRPr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1" name="Google Shape;12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3000" y="4552500"/>
            <a:ext cx="590995" cy="59099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7"/>
          <p:cNvSpPr txBox="1"/>
          <p:nvPr/>
        </p:nvSpPr>
        <p:spPr>
          <a:xfrm>
            <a:off x="6111550" y="816425"/>
            <a:ext cx="20643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/>
              <a:t>Tablet Launch April 23</a:t>
            </a:r>
            <a:endParaRPr sz="1300" b="1"/>
          </a:p>
        </p:txBody>
      </p:sp>
      <p:pic>
        <p:nvPicPr>
          <p:cNvPr id="123" name="Google Shape;123;p17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7200" y="1600775"/>
            <a:ext cx="7034100" cy="2864625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pic>
      <p:cxnSp>
        <p:nvCxnSpPr>
          <p:cNvPr id="124" name="Google Shape;124;p17"/>
          <p:cNvCxnSpPr>
            <a:endCxn id="125" idx="7"/>
          </p:cNvCxnSpPr>
          <p:nvPr/>
        </p:nvCxnSpPr>
        <p:spPr>
          <a:xfrm flipH="1">
            <a:off x="6070302" y="1191868"/>
            <a:ext cx="816900" cy="1619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5" name="Google Shape;125;p17"/>
          <p:cNvSpPr/>
          <p:nvPr/>
        </p:nvSpPr>
        <p:spPr>
          <a:xfrm>
            <a:off x="5952000" y="2793350"/>
            <a:ext cx="138600" cy="120300"/>
          </a:xfrm>
          <a:prstGeom prst="ellipse">
            <a:avLst/>
          </a:prstGeom>
          <a:solidFill>
            <a:srgbClr val="17827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7"/>
          <p:cNvSpPr txBox="1"/>
          <p:nvPr/>
        </p:nvSpPr>
        <p:spPr>
          <a:xfrm>
            <a:off x="957200" y="4470425"/>
            <a:ext cx="70341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This is a chart of Sauce &amp; Spoon revenue, showing that after tablet implementation, revenue increased. </a:t>
            </a:r>
            <a:endParaRPr sz="11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July revenue was up to 20% over April’s monthly revenue.</a:t>
            </a:r>
            <a:endParaRPr sz="11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 txBox="1">
            <a:spLocks noGrp="1"/>
          </p:cNvSpPr>
          <p:nvPr>
            <p:ph type="title"/>
          </p:nvPr>
        </p:nvSpPr>
        <p:spPr>
          <a:xfrm>
            <a:off x="727650" y="5605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What Worked: Key Accomplishments</a:t>
            </a:r>
            <a:endParaRPr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8"/>
          <p:cNvSpPr txBox="1">
            <a:spLocks noGrp="1"/>
          </p:cNvSpPr>
          <p:nvPr>
            <p:ph type="body" idx="1"/>
          </p:nvPr>
        </p:nvSpPr>
        <p:spPr>
          <a:xfrm>
            <a:off x="729450" y="1469275"/>
            <a:ext cx="3443100" cy="283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Arial"/>
                <a:ea typeface="Arial"/>
                <a:cs typeface="Arial"/>
                <a:sym typeface="Arial"/>
              </a:rPr>
              <a:t>Decreased table turn time </a:t>
            </a:r>
            <a:endParaRPr sz="1200" b="1"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spcBef>
                <a:spcPts val="120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Implementation of the tablets increased the average daily guest count by 10%.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Tablets also decreased wait time by 30 minutes.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 b="1">
                <a:latin typeface="Arial"/>
                <a:ea typeface="Arial"/>
                <a:cs typeface="Arial"/>
                <a:sym typeface="Arial"/>
              </a:rPr>
              <a:t>Decreased food waste</a:t>
            </a:r>
            <a:endParaRPr sz="1200" b="1"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spcBef>
                <a:spcPts val="120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Tablets identified who was receiving an incorrect order.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Kitchen staff has taken the initiative to correct orders and decrease food waste by 50%.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3" name="Google Shape;13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3000" y="4552500"/>
            <a:ext cx="590995" cy="59099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8"/>
          <p:cNvSpPr txBox="1"/>
          <p:nvPr/>
        </p:nvSpPr>
        <p:spPr>
          <a:xfrm>
            <a:off x="4916275" y="1483600"/>
            <a:ext cx="3636600" cy="31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1"/>
                </a:solidFill>
              </a:rPr>
              <a:t>Increased customer satisfaction</a:t>
            </a:r>
            <a:endParaRPr sz="1200" b="1">
              <a:solidFill>
                <a:schemeClr val="accent1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</a:pPr>
            <a:r>
              <a:rPr lang="en" sz="1200">
                <a:solidFill>
                  <a:schemeClr val="accent1"/>
                </a:solidFill>
              </a:rPr>
              <a:t>After the pilot, customer satisfaction was at 72%.</a:t>
            </a:r>
            <a:endParaRPr sz="1200">
              <a:solidFill>
                <a:schemeClr val="accent1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</a:pPr>
            <a:r>
              <a:rPr lang="en" sz="1200">
                <a:solidFill>
                  <a:schemeClr val="accent1"/>
                </a:solidFill>
              </a:rPr>
              <a:t>Once we implemented improvements based on feedback, customer satisfaction increased to 86%.</a:t>
            </a:r>
            <a:endParaRPr sz="1200">
              <a:solidFill>
                <a:schemeClr val="accen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1"/>
                </a:solidFill>
              </a:rPr>
              <a:t>Increased sales</a:t>
            </a:r>
            <a:endParaRPr sz="1200" b="1">
              <a:solidFill>
                <a:schemeClr val="accent1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</a:pPr>
            <a:r>
              <a:rPr lang="en" sz="1200">
                <a:solidFill>
                  <a:schemeClr val="accent1"/>
                </a:solidFill>
              </a:rPr>
              <a:t>Our monthly revenue has increased steadily since the tablet rollout, upwards of 20% since September/pre-rollout.</a:t>
            </a:r>
            <a:endParaRPr sz="1200">
              <a:solidFill>
                <a:schemeClr val="accent1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</a:pPr>
            <a:r>
              <a:rPr lang="en" sz="1200">
                <a:solidFill>
                  <a:schemeClr val="accent1"/>
                </a:solidFill>
              </a:rPr>
              <a:t>Tablets also helped boost revenue during the holiday season.</a:t>
            </a:r>
            <a:endParaRPr sz="12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 txBox="1">
            <a:spLocks noGrp="1"/>
          </p:cNvSpPr>
          <p:nvPr>
            <p:ph type="title"/>
          </p:nvPr>
        </p:nvSpPr>
        <p:spPr>
          <a:xfrm>
            <a:off x="727650" y="5474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Next Steps: Looking Forward</a:t>
            </a:r>
            <a:endParaRPr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0" name="Google Shape;14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3000" y="4552500"/>
            <a:ext cx="590995" cy="59099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41" name="Google Shape;141;p19"/>
          <p:cNvGraphicFramePr/>
          <p:nvPr/>
        </p:nvGraphicFramePr>
        <p:xfrm>
          <a:off x="952500" y="15271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{AF1C2CC3-8880-4F77-9A23-5E749482180A}</a:tableStyleId>
              </a:tblPr>
              <a:tblGrid>
                <a:gridCol w="241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38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 b="1"/>
                        <a:t>Initiative</a:t>
                      </a:r>
                      <a:endParaRPr sz="1700" b="1"/>
                    </a:p>
                  </a:txBody>
                  <a:tcPr marL="91425" marR="91425" marT="91425" marB="91425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 b="1"/>
                        <a:t>Action</a:t>
                      </a:r>
                      <a:endParaRPr sz="1700" b="1"/>
                    </a:p>
                  </a:txBody>
                  <a:tcPr marL="91425" marR="91425" marT="91425" marB="91425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 b="1"/>
                        <a:t>Date</a:t>
                      </a:r>
                      <a:endParaRPr sz="1700" b="1"/>
                    </a:p>
                  </a:txBody>
                  <a:tcPr marL="91425" marR="91425" marT="91425" marB="91425" anchor="ctr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0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Implement tablets in more locations</a:t>
                      </a:r>
                      <a:endParaRPr sz="13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Create new project plan for new location installation</a:t>
                      </a:r>
                      <a:endParaRPr sz="13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Q2</a:t>
                      </a:r>
                      <a:endParaRPr sz="13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4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Continue to track customer experience and satisfaction</a:t>
                      </a:r>
                      <a:endParaRPr sz="13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Continue surveying/</a:t>
                      </a:r>
                      <a:endParaRPr sz="13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gathering data through various means</a:t>
                      </a:r>
                      <a:endParaRPr sz="13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Ongoing</a:t>
                      </a:r>
                      <a:endParaRPr sz="13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44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Expand tablet features</a:t>
                      </a:r>
                      <a:endParaRPr sz="13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Investigate new features like social media integration, reservations, videos, etc.</a:t>
                      </a:r>
                      <a:endParaRPr sz="13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Q4</a:t>
                      </a:r>
                      <a:endParaRPr sz="13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7D82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0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Appendix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Font typeface="Arial"/>
              <a:buChar char="●"/>
            </a:pPr>
            <a:r>
              <a:rPr lang="en" sz="2300">
                <a:latin typeface="Arial"/>
                <a:ea typeface="Arial"/>
                <a:cs typeface="Arial"/>
                <a:sym typeface="Arial"/>
              </a:rPr>
              <a:t>Access all resources </a:t>
            </a:r>
            <a:r>
              <a:rPr lang="en" sz="2300" u="sng">
                <a:latin typeface="Arial"/>
                <a:ea typeface="Arial"/>
                <a:cs typeface="Arial"/>
                <a:sym typeface="Arial"/>
              </a:rPr>
              <a:t>here</a:t>
            </a:r>
            <a:r>
              <a:rPr lang="en" sz="2300">
                <a:latin typeface="Arial"/>
                <a:ea typeface="Arial"/>
                <a:cs typeface="Arial"/>
                <a:sym typeface="Arial"/>
              </a:rPr>
              <a:t>.</a:t>
            </a:r>
            <a:endParaRPr sz="23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820</Words>
  <Application>Microsoft Office PowerPoint</Application>
  <PresentationFormat>On-screen Show (16:9)</PresentationFormat>
  <Paragraphs>117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Raleway</vt:lpstr>
      <vt:lpstr>Lato</vt:lpstr>
      <vt:lpstr>Streamline</vt:lpstr>
      <vt:lpstr>Sauce &amp; Spoon  Tablet Rollout</vt:lpstr>
      <vt:lpstr>Executive Summary</vt:lpstr>
      <vt:lpstr>Executive Summary</vt:lpstr>
      <vt:lpstr>Customer Satisfaction: Pilot</vt:lpstr>
      <vt:lpstr>Customer Satisfaction: Launch</vt:lpstr>
      <vt:lpstr>Revenue</vt:lpstr>
      <vt:lpstr>What Worked: Key Accomplishments</vt:lpstr>
      <vt:lpstr>Next Steps: Looking Forward</vt:lpstr>
      <vt:lpstr>Appendix Access all resources here.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Sauce &amp; Spoon  Tablet Rollout</dc:title>
  <cp:lastModifiedBy>Hildri Guevara H.</cp:lastModifiedBy>
  <cp:revision>1</cp:revision>
  <dcterms:modified xsi:type="dcterms:W3CDTF">2023-07-10T08:45:27Z</dcterms:modified>
</cp:coreProperties>
</file>