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be8aa0f6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be8aa0f6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e8aa0f6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e8aa0f6e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e8aa0f6e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e8aa0f6e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e8aa0f6e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e8aa0f6e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e8aa0f6e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e8aa0f6e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7" name="Google Shape;57;p13"/>
          <p:cNvSpPr txBox="1">
            <a:spLocks noGrp="1"/>
          </p:cNvSpPr>
          <p:nvPr>
            <p:ph type="ctrTitle"/>
          </p:nvPr>
        </p:nvSpPr>
        <p:spPr>
          <a:xfrm>
            <a:off x="140714" y="2848350"/>
            <a:ext cx="8520600" cy="144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b="1" dirty="0">
                <a:solidFill>
                  <a:srgbClr val="0C7182"/>
                </a:solidFill>
                <a:highlight>
                  <a:srgbClr val="C0C0C0"/>
                </a:highlight>
              </a:rPr>
              <a:t>Pilot Program Menu Tablets</a:t>
            </a:r>
            <a:br>
              <a:rPr lang="en" sz="4200" b="1" dirty="0">
                <a:solidFill>
                  <a:srgbClr val="0C7182"/>
                </a:solidFill>
                <a:highlight>
                  <a:srgbClr val="C0C0C0"/>
                </a:highlight>
              </a:rPr>
            </a:br>
            <a:r>
              <a:rPr lang="en" sz="4200" b="1" dirty="0">
                <a:solidFill>
                  <a:srgbClr val="0C7182"/>
                </a:solidFill>
                <a:highlight>
                  <a:srgbClr val="C0C0C0"/>
                </a:highlight>
              </a:rPr>
              <a:t>Evaluation Findings</a:t>
            </a:r>
            <a:endParaRPr sz="4200" b="1" dirty="0">
              <a:solidFill>
                <a:srgbClr val="0C7182"/>
              </a:solidFill>
              <a:highlight>
                <a:srgbClr val="C0C0C0"/>
              </a:highlight>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a:spLocks noGrp="1"/>
          </p:cNvSpPr>
          <p:nvPr>
            <p:ph type="subTitle" idx="1"/>
          </p:nvPr>
        </p:nvSpPr>
        <p:spPr>
          <a:xfrm>
            <a:off x="368850" y="524163"/>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Summary</a:t>
            </a:r>
            <a:endParaRPr i="1" dirty="0"/>
          </a:p>
        </p:txBody>
      </p:sp>
      <p:sp>
        <p:nvSpPr>
          <p:cNvPr id="5" name="Rectangle: Rounded Corners 4">
            <a:extLst>
              <a:ext uri="{FF2B5EF4-FFF2-40B4-BE49-F238E27FC236}">
                <a16:creationId xmlns:a16="http://schemas.microsoft.com/office/drawing/2014/main" id="{C4560916-0EE1-4836-1CE7-2F6EB97D7F50}"/>
              </a:ext>
            </a:extLst>
          </p:cNvPr>
          <p:cNvSpPr/>
          <p:nvPr/>
        </p:nvSpPr>
        <p:spPr>
          <a:xfrm>
            <a:off x="422275" y="1781175"/>
            <a:ext cx="2314575" cy="1581150"/>
          </a:xfrm>
          <a:prstGeom prst="roundRect">
            <a:avLst/>
          </a:prstGeom>
          <a:solidFill>
            <a:schemeClr val="accent5"/>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t>50</a:t>
            </a:r>
            <a:r>
              <a:rPr lang="en-US" b="1" dirty="0"/>
              <a:t> customers </a:t>
            </a:r>
            <a:r>
              <a:rPr lang="en-US" dirty="0"/>
              <a:t>participated in our test launch</a:t>
            </a:r>
          </a:p>
        </p:txBody>
      </p:sp>
      <p:sp>
        <p:nvSpPr>
          <p:cNvPr id="6" name="Rectangle: Rounded Corners 5">
            <a:extLst>
              <a:ext uri="{FF2B5EF4-FFF2-40B4-BE49-F238E27FC236}">
                <a16:creationId xmlns:a16="http://schemas.microsoft.com/office/drawing/2014/main" id="{FEDC6A87-FD5C-AF2A-3D58-3919D8362D96}"/>
              </a:ext>
            </a:extLst>
          </p:cNvPr>
          <p:cNvSpPr/>
          <p:nvPr/>
        </p:nvSpPr>
        <p:spPr>
          <a:xfrm>
            <a:off x="3382962" y="1796875"/>
            <a:ext cx="2314575" cy="1565450"/>
          </a:xfrm>
          <a:prstGeom prst="roundRect">
            <a:avLst/>
          </a:prstGeom>
          <a:solidFill>
            <a:schemeClr val="accent5"/>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Customers engaged with the newly implemented tablets, as if they were participating in a typical restaurant experience</a:t>
            </a:r>
          </a:p>
        </p:txBody>
      </p:sp>
      <p:sp>
        <p:nvSpPr>
          <p:cNvPr id="7" name="Rectangle: Rounded Corners 6">
            <a:extLst>
              <a:ext uri="{FF2B5EF4-FFF2-40B4-BE49-F238E27FC236}">
                <a16:creationId xmlns:a16="http://schemas.microsoft.com/office/drawing/2014/main" id="{71C16175-52D9-E608-F673-2F7F4983B11F}"/>
              </a:ext>
            </a:extLst>
          </p:cNvPr>
          <p:cNvSpPr/>
          <p:nvPr/>
        </p:nvSpPr>
        <p:spPr>
          <a:xfrm>
            <a:off x="6343650" y="1781175"/>
            <a:ext cx="2314575" cy="1565450"/>
          </a:xfrm>
          <a:prstGeom prst="roundRect">
            <a:avLst/>
          </a:prstGeom>
          <a:solidFill>
            <a:schemeClr val="accent5"/>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The customers were sent a digital survey after their experience ended.</a:t>
            </a:r>
          </a:p>
        </p:txBody>
      </p:sp>
      <p:pic>
        <p:nvPicPr>
          <p:cNvPr id="9" name="Graphic 8" descr="Clipboard with solid fill">
            <a:extLst>
              <a:ext uri="{FF2B5EF4-FFF2-40B4-BE49-F238E27FC236}">
                <a16:creationId xmlns:a16="http://schemas.microsoft.com/office/drawing/2014/main" id="{6D18936B-B53E-DC7F-3581-DF4BA84126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0948" y="3716105"/>
            <a:ext cx="1022351" cy="1022351"/>
          </a:xfrm>
          <a:prstGeom prst="rect">
            <a:avLst/>
          </a:prstGeom>
        </p:spPr>
      </p:pic>
      <p:pic>
        <p:nvPicPr>
          <p:cNvPr id="13" name="Graphic 12" descr="Table and chairs with solid fill">
            <a:extLst>
              <a:ext uri="{FF2B5EF4-FFF2-40B4-BE49-F238E27FC236}">
                <a16:creationId xmlns:a16="http://schemas.microsoft.com/office/drawing/2014/main" id="{B8FAF8CC-BE3C-5DDD-9429-D7CC5561BE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48301" y="3691311"/>
            <a:ext cx="1123950" cy="1123950"/>
          </a:xfrm>
          <a:prstGeom prst="rect">
            <a:avLst/>
          </a:prstGeom>
        </p:spPr>
      </p:pic>
      <p:pic>
        <p:nvPicPr>
          <p:cNvPr id="17" name="Graphic 16" descr="Rating 3 Star with solid fill">
            <a:extLst>
              <a:ext uri="{FF2B5EF4-FFF2-40B4-BE49-F238E27FC236}">
                <a16:creationId xmlns:a16="http://schemas.microsoft.com/office/drawing/2014/main" id="{0E142203-B5A3-B441-FE16-7B3E95BA6F4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13999" y="4227281"/>
            <a:ext cx="476250" cy="4762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a:spLocks noGrp="1"/>
          </p:cNvSpPr>
          <p:nvPr>
            <p:ph type="subTitle" idx="1"/>
          </p:nvPr>
        </p:nvSpPr>
        <p:spPr>
          <a:xfrm>
            <a:off x="381550" y="61600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Overview</a:t>
            </a:r>
            <a:endParaRPr i="1" dirty="0"/>
          </a:p>
        </p:txBody>
      </p:sp>
      <p:sp>
        <p:nvSpPr>
          <p:cNvPr id="2" name="TextBox 1">
            <a:extLst>
              <a:ext uri="{FF2B5EF4-FFF2-40B4-BE49-F238E27FC236}">
                <a16:creationId xmlns:a16="http://schemas.microsoft.com/office/drawing/2014/main" id="{18BAC1FF-CF65-DEB4-5F42-0555423D6BDF}"/>
              </a:ext>
            </a:extLst>
          </p:cNvPr>
          <p:cNvSpPr txBox="1"/>
          <p:nvPr/>
        </p:nvSpPr>
        <p:spPr>
          <a:xfrm>
            <a:off x="514350" y="1593850"/>
            <a:ext cx="7531100" cy="3041667"/>
          </a:xfrm>
          <a:prstGeom prst="rect">
            <a:avLst/>
          </a:prstGeom>
          <a:noFill/>
        </p:spPr>
        <p:txBody>
          <a:bodyPr wrap="square" rtlCol="0">
            <a:spAutoFit/>
          </a:bodyPr>
          <a:lstStyle/>
          <a:p>
            <a:pPr marL="285750" indent="-285750">
              <a:buFont typeface="Wingdings" panose="05000000000000000000" pitchFamily="2" charset="2"/>
              <a:buChar char="Ø"/>
            </a:pPr>
            <a:r>
              <a:rPr lang="en-US" dirty="0"/>
              <a:t>The purpose of this test launch was to measure customer satisfaction and experience. </a:t>
            </a:r>
          </a:p>
          <a:p>
            <a:pPr marL="285750" indent="-285750">
              <a:buFont typeface="Arial" panose="020B0604020202020204" pitchFamily="34" charset="0"/>
              <a:buChar char="•"/>
            </a:pPr>
            <a:endParaRPr lang="en-US" dirty="0"/>
          </a:p>
          <a:p>
            <a:pPr marL="285750" indent="-285750">
              <a:lnSpc>
                <a:spcPct val="200000"/>
              </a:lnSpc>
              <a:buFont typeface="Wingdings" panose="05000000000000000000" pitchFamily="2" charset="2"/>
              <a:buChar char="Ø"/>
            </a:pPr>
            <a:r>
              <a:rPr lang="en-US" dirty="0"/>
              <a:t>We wanted to evaluate: </a:t>
            </a:r>
          </a:p>
          <a:p>
            <a:pPr>
              <a:lnSpc>
                <a:spcPct val="200000"/>
              </a:lnSpc>
            </a:pPr>
            <a:r>
              <a:rPr lang="en-US" dirty="0"/>
              <a:t>        1) The average ticket time for appetizers and entrees</a:t>
            </a:r>
          </a:p>
          <a:p>
            <a:pPr>
              <a:lnSpc>
                <a:spcPct val="200000"/>
              </a:lnSpc>
            </a:pPr>
            <a:r>
              <a:rPr lang="en-US" dirty="0"/>
              <a:t>        2) The average checkout time</a:t>
            </a:r>
          </a:p>
          <a:p>
            <a:pPr>
              <a:lnSpc>
                <a:spcPct val="200000"/>
              </a:lnSpc>
            </a:pPr>
            <a:r>
              <a:rPr lang="en-US" dirty="0"/>
              <a:t>        3) How many customers experienced technical issues</a:t>
            </a:r>
          </a:p>
          <a:p>
            <a:pPr>
              <a:lnSpc>
                <a:spcPct val="200000"/>
              </a:lnSpc>
            </a:pPr>
            <a:r>
              <a:rPr lang="en-US" dirty="0"/>
              <a:t>        4) How accurate the orders were </a:t>
            </a:r>
          </a:p>
          <a:p>
            <a:pPr>
              <a:lnSpc>
                <a:spcPct val="200000"/>
              </a:lnSpc>
            </a:pPr>
            <a:r>
              <a:rPr lang="en-US" dirty="0"/>
              <a:t>        5) The average wait 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p:nvPr/>
        </p:nvSpPr>
        <p:spPr>
          <a:xfrm>
            <a:off x="533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subTitle" idx="1"/>
          </p:nvPr>
        </p:nvSpPr>
        <p:spPr>
          <a:xfrm>
            <a:off x="286300" y="60330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Findings</a:t>
            </a:r>
            <a:endParaRPr i="1" dirty="0"/>
          </a:p>
        </p:txBody>
      </p:sp>
      <p:pic>
        <p:nvPicPr>
          <p:cNvPr id="3" name="Picture 2">
            <a:extLst>
              <a:ext uri="{FF2B5EF4-FFF2-40B4-BE49-F238E27FC236}">
                <a16:creationId xmlns:a16="http://schemas.microsoft.com/office/drawing/2014/main" id="{B57B2B6B-145B-00A6-1001-34E3EA611B70}"/>
              </a:ext>
            </a:extLst>
          </p:cNvPr>
          <p:cNvPicPr>
            <a:picLocks noChangeAspect="1"/>
          </p:cNvPicPr>
          <p:nvPr/>
        </p:nvPicPr>
        <p:blipFill>
          <a:blip r:embed="rId3"/>
          <a:stretch>
            <a:fillRect/>
          </a:stretch>
        </p:blipFill>
        <p:spPr>
          <a:xfrm>
            <a:off x="1010691" y="1242791"/>
            <a:ext cx="2635248" cy="1850802"/>
          </a:xfrm>
          <a:prstGeom prst="rect">
            <a:avLst/>
          </a:prstGeom>
        </p:spPr>
      </p:pic>
      <p:sp>
        <p:nvSpPr>
          <p:cNvPr id="4" name="TextBox 3">
            <a:extLst>
              <a:ext uri="{FF2B5EF4-FFF2-40B4-BE49-F238E27FC236}">
                <a16:creationId xmlns:a16="http://schemas.microsoft.com/office/drawing/2014/main" id="{0CA9371C-AADA-5560-55A3-1B5DCB20A08B}"/>
              </a:ext>
            </a:extLst>
          </p:cNvPr>
          <p:cNvSpPr txBox="1"/>
          <p:nvPr/>
        </p:nvSpPr>
        <p:spPr>
          <a:xfrm>
            <a:off x="1123950" y="3733084"/>
            <a:ext cx="3936856" cy="1246495"/>
          </a:xfrm>
          <a:prstGeom prst="rect">
            <a:avLst/>
          </a:prstGeom>
          <a:noFill/>
        </p:spPr>
        <p:txBody>
          <a:bodyPr wrap="square" rtlCol="0">
            <a:spAutoFit/>
          </a:bodyPr>
          <a:lstStyle/>
          <a:p>
            <a:r>
              <a:rPr lang="en-US" sz="1100" dirty="0"/>
              <a:t>Why accuracy lowered?</a:t>
            </a:r>
          </a:p>
          <a:p>
            <a:endParaRPr lang="en-US" sz="800" dirty="0"/>
          </a:p>
          <a:p>
            <a:pPr marL="228600" indent="-228600">
              <a:buAutoNum type="arabicParenR"/>
            </a:pPr>
            <a:r>
              <a:rPr lang="en-US" sz="800" dirty="0"/>
              <a:t>Wrong item was brought</a:t>
            </a:r>
          </a:p>
          <a:p>
            <a:pPr marL="228600" indent="-228600">
              <a:buAutoNum type="arabicParenR"/>
            </a:pPr>
            <a:endParaRPr lang="en-US" sz="800" dirty="0"/>
          </a:p>
          <a:p>
            <a:pPr marL="228600" indent="-228600">
              <a:buAutoNum type="arabicParenR"/>
            </a:pPr>
            <a:r>
              <a:rPr lang="en-US" sz="800" dirty="0"/>
              <a:t>Not customized as per customer’s request</a:t>
            </a:r>
          </a:p>
          <a:p>
            <a:pPr marL="228600" indent="-228600">
              <a:buAutoNum type="arabicParenR"/>
            </a:pPr>
            <a:endParaRPr lang="en-US" sz="800" dirty="0"/>
          </a:p>
          <a:p>
            <a:pPr marL="228600" indent="-228600">
              <a:buAutoNum type="arabicParenR"/>
            </a:pPr>
            <a:r>
              <a:rPr lang="en-US" sz="800" dirty="0"/>
              <a:t>Over Cooked Food</a:t>
            </a:r>
          </a:p>
          <a:p>
            <a:pPr marL="228600" indent="-228600">
              <a:buAutoNum type="arabicParenR"/>
            </a:pPr>
            <a:endParaRPr lang="en-US" sz="800" dirty="0"/>
          </a:p>
          <a:p>
            <a:pPr marL="228600" indent="-228600">
              <a:buAutoNum type="arabicParenR"/>
            </a:pPr>
            <a:r>
              <a:rPr lang="en-US" sz="800" dirty="0"/>
              <a:t>Substitutes not given as per request</a:t>
            </a:r>
          </a:p>
        </p:txBody>
      </p:sp>
      <p:graphicFrame>
        <p:nvGraphicFramePr>
          <p:cNvPr id="5" name="Table 5">
            <a:extLst>
              <a:ext uri="{FF2B5EF4-FFF2-40B4-BE49-F238E27FC236}">
                <a16:creationId xmlns:a16="http://schemas.microsoft.com/office/drawing/2014/main" id="{0D8F1631-52AF-3FBE-97C6-EB445B337189}"/>
              </a:ext>
            </a:extLst>
          </p:cNvPr>
          <p:cNvGraphicFramePr>
            <a:graphicFrameLocks noGrp="1"/>
          </p:cNvGraphicFramePr>
          <p:nvPr>
            <p:extLst>
              <p:ext uri="{D42A27DB-BD31-4B8C-83A1-F6EECF244321}">
                <p14:modId xmlns:p14="http://schemas.microsoft.com/office/powerpoint/2010/main" val="4253485152"/>
              </p:ext>
            </p:extLst>
          </p:nvPr>
        </p:nvGraphicFramePr>
        <p:xfrm>
          <a:off x="1027982" y="3150700"/>
          <a:ext cx="2712168" cy="449200"/>
        </p:xfrm>
        <a:graphic>
          <a:graphicData uri="http://schemas.openxmlformats.org/drawingml/2006/table">
            <a:tbl>
              <a:tblPr firstRow="1" bandRow="1">
                <a:tableStyleId>{35758FB7-9AC5-4552-8A53-C91805E547FA}</a:tableStyleId>
              </a:tblPr>
              <a:tblGrid>
                <a:gridCol w="1356084">
                  <a:extLst>
                    <a:ext uri="{9D8B030D-6E8A-4147-A177-3AD203B41FA5}">
                      <a16:colId xmlns:a16="http://schemas.microsoft.com/office/drawing/2014/main" val="2008671921"/>
                    </a:ext>
                  </a:extLst>
                </a:gridCol>
                <a:gridCol w="1356084">
                  <a:extLst>
                    <a:ext uri="{9D8B030D-6E8A-4147-A177-3AD203B41FA5}">
                      <a16:colId xmlns:a16="http://schemas.microsoft.com/office/drawing/2014/main" val="3774431420"/>
                    </a:ext>
                  </a:extLst>
                </a:gridCol>
              </a:tblGrid>
              <a:tr h="235840">
                <a:tc>
                  <a:txBody>
                    <a:bodyPr/>
                    <a:lstStyle/>
                    <a:p>
                      <a:pPr algn="ctr"/>
                      <a:r>
                        <a:rPr lang="en-US" sz="800" dirty="0"/>
                        <a:t>Expected Accuracy </a:t>
                      </a:r>
                    </a:p>
                  </a:txBody>
                  <a:tcPr/>
                </a:tc>
                <a:tc>
                  <a:txBody>
                    <a:bodyPr/>
                    <a:lstStyle/>
                    <a:p>
                      <a:pPr algn="ctr"/>
                      <a:r>
                        <a:rPr lang="en-US" sz="800" dirty="0"/>
                        <a:t>Actual Accuracy</a:t>
                      </a:r>
                    </a:p>
                  </a:txBody>
                  <a:tcPr/>
                </a:tc>
                <a:extLst>
                  <a:ext uri="{0D108BD9-81ED-4DB2-BD59-A6C34878D82A}">
                    <a16:rowId xmlns:a16="http://schemas.microsoft.com/office/drawing/2014/main" val="3501871904"/>
                  </a:ext>
                </a:extLst>
              </a:tr>
              <a:tr h="209000">
                <a:tc>
                  <a:txBody>
                    <a:bodyPr/>
                    <a:lstStyle/>
                    <a:p>
                      <a:pPr algn="ctr"/>
                      <a:r>
                        <a:rPr lang="en-US" sz="800" dirty="0"/>
                        <a:t>98%</a:t>
                      </a:r>
                    </a:p>
                  </a:txBody>
                  <a:tcPr/>
                </a:tc>
                <a:tc>
                  <a:txBody>
                    <a:bodyPr/>
                    <a:lstStyle/>
                    <a:p>
                      <a:pPr algn="ctr"/>
                      <a:r>
                        <a:rPr lang="en-US" sz="800" dirty="0"/>
                        <a:t>72%</a:t>
                      </a:r>
                    </a:p>
                  </a:txBody>
                  <a:tcPr/>
                </a:tc>
                <a:extLst>
                  <a:ext uri="{0D108BD9-81ED-4DB2-BD59-A6C34878D82A}">
                    <a16:rowId xmlns:a16="http://schemas.microsoft.com/office/drawing/2014/main" val="687200039"/>
                  </a:ext>
                </a:extLst>
              </a:tr>
            </a:tbl>
          </a:graphicData>
        </a:graphic>
      </p:graphicFrame>
      <p:pic>
        <p:nvPicPr>
          <p:cNvPr id="21" name="Picture 20">
            <a:extLst>
              <a:ext uri="{FF2B5EF4-FFF2-40B4-BE49-F238E27FC236}">
                <a16:creationId xmlns:a16="http://schemas.microsoft.com/office/drawing/2014/main" id="{ACBB3A7B-E1CE-B58E-16A1-ACA7FF63509C}"/>
              </a:ext>
            </a:extLst>
          </p:cNvPr>
          <p:cNvPicPr>
            <a:picLocks noChangeAspect="1"/>
          </p:cNvPicPr>
          <p:nvPr/>
        </p:nvPicPr>
        <p:blipFill>
          <a:blip r:embed="rId4"/>
          <a:stretch>
            <a:fillRect/>
          </a:stretch>
        </p:blipFill>
        <p:spPr>
          <a:xfrm>
            <a:off x="4571999" y="1275575"/>
            <a:ext cx="3220661" cy="18180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txBox="1">
            <a:spLocks noGrp="1"/>
          </p:cNvSpPr>
          <p:nvPr>
            <p:ph type="subTitle" idx="1"/>
          </p:nvPr>
        </p:nvSpPr>
        <p:spPr>
          <a:xfrm>
            <a:off x="394250" y="85730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Next Steps</a:t>
            </a:r>
            <a:endParaRPr i="1" dirty="0"/>
          </a:p>
        </p:txBody>
      </p:sp>
      <p:sp>
        <p:nvSpPr>
          <p:cNvPr id="3" name="TextBox 2">
            <a:extLst>
              <a:ext uri="{FF2B5EF4-FFF2-40B4-BE49-F238E27FC236}">
                <a16:creationId xmlns:a16="http://schemas.microsoft.com/office/drawing/2014/main" id="{D5BAE74F-12C0-0D88-6771-446C0331695A}"/>
              </a:ext>
            </a:extLst>
          </p:cNvPr>
          <p:cNvSpPr txBox="1"/>
          <p:nvPr/>
        </p:nvSpPr>
        <p:spPr>
          <a:xfrm>
            <a:off x="863600" y="2062418"/>
            <a:ext cx="7200900" cy="738664"/>
          </a:xfrm>
          <a:prstGeom prst="rect">
            <a:avLst/>
          </a:prstGeom>
          <a:noFill/>
        </p:spPr>
        <p:txBody>
          <a:bodyPr wrap="square" rtlCol="0">
            <a:spAutoFit/>
          </a:bodyPr>
          <a:lstStyle/>
          <a:p>
            <a:pPr marL="285750" indent="-285750">
              <a:buFont typeface="Wingdings" panose="05000000000000000000" pitchFamily="2" charset="2"/>
              <a:buChar char="q"/>
            </a:pPr>
            <a:r>
              <a:rPr lang="en-US" dirty="0"/>
              <a:t>Test the tablets to check if they are sending correct customer request to kitchen. Make sure tablet has the easy navigation and user experience to fill out any requests they have while ordering the food.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p:nvPr/>
        </p:nvSpPr>
        <p:spPr>
          <a:xfrm>
            <a:off x="78750" y="54019"/>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txBox="1">
            <a:spLocks noGrp="1"/>
          </p:cNvSpPr>
          <p:nvPr>
            <p:ph type="subTitle" idx="1"/>
          </p:nvPr>
        </p:nvSpPr>
        <p:spPr>
          <a:xfrm>
            <a:off x="362500" y="7239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Next Steps</a:t>
            </a:r>
            <a:endParaRPr i="1" dirty="0"/>
          </a:p>
        </p:txBody>
      </p:sp>
      <p:sp>
        <p:nvSpPr>
          <p:cNvPr id="2" name="TextBox 1">
            <a:extLst>
              <a:ext uri="{FF2B5EF4-FFF2-40B4-BE49-F238E27FC236}">
                <a16:creationId xmlns:a16="http://schemas.microsoft.com/office/drawing/2014/main" id="{96F851F6-1A91-AF95-AC7C-0B104FDE19E2}"/>
              </a:ext>
            </a:extLst>
          </p:cNvPr>
          <p:cNvSpPr txBox="1"/>
          <p:nvPr/>
        </p:nvSpPr>
        <p:spPr>
          <a:xfrm>
            <a:off x="711200" y="2119568"/>
            <a:ext cx="7200900" cy="954107"/>
          </a:xfrm>
          <a:prstGeom prst="rect">
            <a:avLst/>
          </a:prstGeom>
          <a:noFill/>
        </p:spPr>
        <p:txBody>
          <a:bodyPr wrap="square" rtlCol="0">
            <a:spAutoFit/>
          </a:bodyPr>
          <a:lstStyle/>
          <a:p>
            <a:pPr marL="285750" indent="-285750">
              <a:buFont typeface="Wingdings" panose="05000000000000000000" pitchFamily="2" charset="2"/>
              <a:buChar char="q"/>
            </a:pPr>
            <a:r>
              <a:rPr lang="en-US" dirty="0"/>
              <a:t>Additional training on the tablets for the waitstaff as more than 20% of the customers responded that they were not instructed or were neutral on the use of the tablets. Ensuring that the staff understands how to use the tablets and can properly guide customers on using the tablets can help with this.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236</Words>
  <Application>Microsoft Office PowerPoint</Application>
  <PresentationFormat>On-screen Show (16:9)</PresentationFormat>
  <Paragraphs>32</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Wingdings</vt:lpstr>
      <vt:lpstr>Simple Light</vt:lpstr>
      <vt:lpstr>Pilot Program Menu Tablets Evaluation Findings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Pilot Program Menu Tablets Evaluation Findings</dc:title>
  <dc:creator>Niharika Shete</dc:creator>
  <cp:lastModifiedBy>Rohit Kumar</cp:lastModifiedBy>
  <cp:revision>4</cp:revision>
  <dcterms:modified xsi:type="dcterms:W3CDTF">2023-07-06T09:30:19Z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50afb6-ab6e-4e8b-96b5-6e00ab52e29e_Enabled">
    <vt:lpwstr>true</vt:lpwstr>
  </property>
  <property fmtid="{D5CDD505-2E9C-101B-9397-08002B2CF9AE}" pid="3" name="MSIP_Label_2f50afb6-ab6e-4e8b-96b5-6e00ab52e29e_SetDate">
    <vt:lpwstr>2023-07-06T09:30:19Z</vt:lpwstr>
  </property>
  <property fmtid="{D5CDD505-2E9C-101B-9397-08002B2CF9AE}" pid="4" name="MSIP_Label_2f50afb6-ab6e-4e8b-96b5-6e00ab52e29e_Method">
    <vt:lpwstr>Standard</vt:lpwstr>
  </property>
  <property fmtid="{D5CDD505-2E9C-101B-9397-08002B2CF9AE}" pid="5" name="MSIP_Label_2f50afb6-ab6e-4e8b-96b5-6e00ab52e29e_Name">
    <vt:lpwstr>2f50afb6-ab6e-4e8b-96b5-6e00ab52e29e</vt:lpwstr>
  </property>
  <property fmtid="{D5CDD505-2E9C-101B-9397-08002B2CF9AE}" pid="6" name="MSIP_Label_2f50afb6-ab6e-4e8b-96b5-6e00ab52e29e_SiteId">
    <vt:lpwstr>f35425af-4755-4e0c-b1bb-b3cb9f1c6afd</vt:lpwstr>
  </property>
  <property fmtid="{D5CDD505-2E9C-101B-9397-08002B2CF9AE}" pid="7" name="MSIP_Label_2f50afb6-ab6e-4e8b-96b5-6e00ab52e29e_ActionId">
    <vt:lpwstr>121b5ff2-619f-4d9d-9e7b-97c484181266</vt:lpwstr>
  </property>
  <property fmtid="{D5CDD505-2E9C-101B-9397-08002B2CF9AE}" pid="8" name="MSIP_Label_2f50afb6-ab6e-4e8b-96b5-6e00ab52e29e_ContentBits">
    <vt:lpwstr>0</vt:lpwstr>
  </property>
</Properties>
</file>