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 id="2147483686"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9144000" cy="5143500" type="screen16x9"/>
  <p:notesSz cx="6858000" cy="9144000"/>
  <p:embeddedFontLst>
    <p:embeddedFont>
      <p:font typeface="Open Sans" panose="020B0604020202020204" charset="0"/>
      <p:regular r:id="rId30"/>
      <p:bold r:id="rId31"/>
      <p:italic r:id="rId32"/>
      <p:boldItalic r:id="rId33"/>
    </p:embeddedFont>
    <p:embeddedFont>
      <p:font typeface="Google Sans" panose="020B0604020202020204" charset="0"/>
      <p:regular r:id="rId34"/>
      <p:bold r:id="rId35"/>
      <p:italic r:id="rId36"/>
      <p:boldItalic r:id="rId37"/>
    </p:embeddedFont>
    <p:embeddedFont>
      <p:font typeface="Calibri" panose="020F0502020204030204" pitchFamily="34" charset="0"/>
      <p:regular r:id="rId38"/>
      <p:bold r:id="rId39"/>
      <p:italic r:id="rId40"/>
      <p:boldItalic r:id="rId41"/>
    </p:embeddedFont>
    <p:embeddedFont>
      <p:font typeface="Google Sans Medium" panose="020B0604020202020204" charset="0"/>
      <p:regular r:id="rId42"/>
      <p:bold r:id="rId43"/>
      <p:italic r:id="rId44"/>
      <p:boldItalic r:id="rId45"/>
    </p:embeddedFont>
    <p:embeddedFont>
      <p:font typeface="Open Sans SemiBold" panose="020B060402020202020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43" autoAdjust="0"/>
  </p:normalViewPr>
  <p:slideViewPr>
    <p:cSldViewPr snapToGrid="0">
      <p:cViewPr varScale="1">
        <p:scale>
          <a:sx n="90" d="100"/>
          <a:sy n="90" d="100"/>
        </p:scale>
        <p:origin x="81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0.fntdata"/><Relationship Id="rId21" Type="http://schemas.openxmlformats.org/officeDocument/2006/relationships/slide" Target="slides/slide19.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notesMaster" Target="notesMasters/notesMaster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8.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7.fntdata"/><Relationship Id="rId49"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d03e5b752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d03e5b75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ced80ebc1c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ced80ebc1c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cd03e5b752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cd03e5b75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ced80ebc1c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ced80ebc1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ced80ebc1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ced80ebc1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d800de29cc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d800de29cc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cd03e5b752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cd03e5b75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d800de29cc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d800de29cc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d800de29cc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d800de29cc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d12f718f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12f718f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d800de29c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d800de29c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cd03e5b75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cd03e5b75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cd03e5b752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cd03e5b752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cd03e5b752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cd03e5b75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cd03e5b752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cd03e5b752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cd03e5b752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cd03e5b752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ced80ebc1c_1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ced80ebc1c_1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cd03e5b752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cd03e5b752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ed80ebc1c_12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ed80ebc1c_1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ced80ebc1c_12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ced80ebc1c_1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cd03e5b752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cd03e5b752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cd03e5b75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cd03e5b75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cd03e5b752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cd03e5b75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ced80ebc1c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ced80ebc1c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ced80ebc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ced80ebc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0" name="Google Shape;50;p12"/>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51"/>
        <p:cNvGrpSpPr/>
        <p:nvPr/>
      </p:nvGrpSpPr>
      <p:grpSpPr>
        <a:xfrm>
          <a:off x="0" y="0"/>
          <a:ext cx="0" cy="0"/>
          <a:chOff x="0" y="0"/>
          <a:chExt cx="0" cy="0"/>
        </a:xfrm>
      </p:grpSpPr>
      <p:sp>
        <p:nvSpPr>
          <p:cNvPr id="52" name="Google Shape;5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13"/>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54"/>
        <p:cNvGrpSpPr/>
        <p:nvPr/>
      </p:nvGrpSpPr>
      <p:grpSpPr>
        <a:xfrm>
          <a:off x="0" y="0"/>
          <a:ext cx="0" cy="0"/>
          <a:chOff x="0" y="0"/>
          <a:chExt cx="0" cy="0"/>
        </a:xfrm>
      </p:grpSpPr>
      <p:sp>
        <p:nvSpPr>
          <p:cNvPr id="55" name="Google Shape;5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6" name="Google Shape;56;p14"/>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57"/>
        <p:cNvGrpSpPr/>
        <p:nvPr/>
      </p:nvGrpSpPr>
      <p:grpSpPr>
        <a:xfrm>
          <a:off x="0" y="0"/>
          <a:ext cx="0" cy="0"/>
          <a:chOff x="0" y="0"/>
          <a:chExt cx="0" cy="0"/>
        </a:xfrm>
      </p:grpSpPr>
      <p:sp>
        <p:nvSpPr>
          <p:cNvPr id="58" name="Google Shape;58;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5"/>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60"/>
        <p:cNvGrpSpPr/>
        <p:nvPr/>
      </p:nvGrpSpPr>
      <p:grpSpPr>
        <a:xfrm>
          <a:off x="0" y="0"/>
          <a:ext cx="0" cy="0"/>
          <a:chOff x="0" y="0"/>
          <a:chExt cx="0" cy="0"/>
        </a:xfrm>
      </p:grpSpPr>
      <p:sp>
        <p:nvSpPr>
          <p:cNvPr id="61" name="Google Shape;6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16"/>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63"/>
        <p:cNvGrpSpPr/>
        <p:nvPr/>
      </p:nvGrpSpPr>
      <p:grpSpPr>
        <a:xfrm>
          <a:off x="0" y="0"/>
          <a:ext cx="0" cy="0"/>
          <a:chOff x="0" y="0"/>
          <a:chExt cx="0" cy="0"/>
        </a:xfrm>
      </p:grpSpPr>
      <p:sp>
        <p:nvSpPr>
          <p:cNvPr id="64" name="Google Shape;6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17"/>
          <p:cNvSpPr/>
          <p:nvPr/>
        </p:nvSpPr>
        <p:spPr>
          <a:xfrm>
            <a:off x="0" y="329125"/>
            <a:ext cx="69300" cy="7530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66"/>
        <p:cNvGrpSpPr/>
        <p:nvPr/>
      </p:nvGrpSpPr>
      <p:grpSpPr>
        <a:xfrm>
          <a:off x="0" y="0"/>
          <a:ext cx="0" cy="0"/>
          <a:chOff x="0" y="0"/>
          <a:chExt cx="0" cy="0"/>
        </a:xfrm>
      </p:grpSpPr>
      <p:sp>
        <p:nvSpPr>
          <p:cNvPr id="67" name="Google Shape;6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8"/>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69"/>
        <p:cNvGrpSpPr/>
        <p:nvPr/>
      </p:nvGrpSpPr>
      <p:grpSpPr>
        <a:xfrm>
          <a:off x="0" y="0"/>
          <a:ext cx="0" cy="0"/>
          <a:chOff x="0" y="0"/>
          <a:chExt cx="0" cy="0"/>
        </a:xfrm>
      </p:grpSpPr>
      <p:sp>
        <p:nvSpPr>
          <p:cNvPr id="70" name="Google Shape;7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1" name="Google Shape;71;p19"/>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6"/>
        <p:cNvGrpSpPr/>
        <p:nvPr/>
      </p:nvGrpSpPr>
      <p:grpSpPr>
        <a:xfrm>
          <a:off x="0" y="0"/>
          <a:ext cx="0" cy="0"/>
          <a:chOff x="0" y="0"/>
          <a:chExt cx="0" cy="0"/>
        </a:xfrm>
      </p:grpSpPr>
      <p:sp>
        <p:nvSpPr>
          <p:cNvPr id="77" name="Google Shape;77;p2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8" name="Google Shape;78;p2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9"/>
        <p:cNvGrpSpPr/>
        <p:nvPr/>
      </p:nvGrpSpPr>
      <p:grpSpPr>
        <a:xfrm>
          <a:off x="0" y="0"/>
          <a:ext cx="0" cy="0"/>
          <a:chOff x="0" y="0"/>
          <a:chExt cx="0" cy="0"/>
        </a:xfrm>
      </p:grpSpPr>
      <p:sp>
        <p:nvSpPr>
          <p:cNvPr id="80" name="Google Shape;80;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1" name="Google Shape;81;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2"/>
        <p:cNvGrpSpPr/>
        <p:nvPr/>
      </p:nvGrpSpPr>
      <p:grpSpPr>
        <a:xfrm>
          <a:off x="0" y="0"/>
          <a:ext cx="0" cy="0"/>
          <a:chOff x="0" y="0"/>
          <a:chExt cx="0" cy="0"/>
        </a:xfrm>
      </p:grpSpPr>
      <p:sp>
        <p:nvSpPr>
          <p:cNvPr id="83" name="Google Shape;8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6"/>
        <p:cNvGrpSpPr/>
        <p:nvPr/>
      </p:nvGrpSpPr>
      <p:grpSpPr>
        <a:xfrm>
          <a:off x="0" y="0"/>
          <a:ext cx="0" cy="0"/>
          <a:chOff x="0" y="0"/>
          <a:chExt cx="0" cy="0"/>
        </a:xfrm>
      </p:grpSpPr>
      <p:sp>
        <p:nvSpPr>
          <p:cNvPr id="87" name="Google Shape;8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 name="Google Shape;88;p2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9" name="Google Shape;89;p2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0" name="Google Shape;90;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3" name="Google Shape;93;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2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7" name="Google Shape;97;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8"/>
        <p:cNvGrpSpPr/>
        <p:nvPr/>
      </p:nvGrpSpPr>
      <p:grpSpPr>
        <a:xfrm>
          <a:off x="0" y="0"/>
          <a:ext cx="0" cy="0"/>
          <a:chOff x="0" y="0"/>
          <a:chExt cx="0" cy="0"/>
        </a:xfrm>
      </p:grpSpPr>
      <p:sp>
        <p:nvSpPr>
          <p:cNvPr id="99" name="Google Shape;99;p2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00" name="Google Shape;100;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1"/>
        <p:cNvGrpSpPr/>
        <p:nvPr/>
      </p:nvGrpSpPr>
      <p:grpSpPr>
        <a:xfrm>
          <a:off x="0" y="0"/>
          <a:ext cx="0" cy="0"/>
          <a:chOff x="0" y="0"/>
          <a:chExt cx="0" cy="0"/>
        </a:xfrm>
      </p:grpSpPr>
      <p:sp>
        <p:nvSpPr>
          <p:cNvPr id="102" name="Google Shape;102;p2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4" name="Google Shape;104;p2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5" name="Google Shape;105;p2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06" name="Google Shape;106;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7"/>
        <p:cNvGrpSpPr/>
        <p:nvPr/>
      </p:nvGrpSpPr>
      <p:grpSpPr>
        <a:xfrm>
          <a:off x="0" y="0"/>
          <a:ext cx="0" cy="0"/>
          <a:chOff x="0" y="0"/>
          <a:chExt cx="0" cy="0"/>
        </a:xfrm>
      </p:grpSpPr>
      <p:sp>
        <p:nvSpPr>
          <p:cNvPr id="108" name="Google Shape;108;p2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109" name="Google Shape;109;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0"/>
        <p:cNvGrpSpPr/>
        <p:nvPr/>
      </p:nvGrpSpPr>
      <p:grpSpPr>
        <a:xfrm>
          <a:off x="0" y="0"/>
          <a:ext cx="0" cy="0"/>
          <a:chOff x="0" y="0"/>
          <a:chExt cx="0" cy="0"/>
        </a:xfrm>
      </p:grpSpPr>
      <p:sp>
        <p:nvSpPr>
          <p:cNvPr id="111" name="Google Shape;111;p3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2" name="Google Shape;112;p3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13" name="Google Shape;11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114"/>
        <p:cNvGrpSpPr/>
        <p:nvPr/>
      </p:nvGrpSpPr>
      <p:grpSpPr>
        <a:xfrm>
          <a:off x="0" y="0"/>
          <a:ext cx="0" cy="0"/>
          <a:chOff x="0" y="0"/>
          <a:chExt cx="0" cy="0"/>
        </a:xfrm>
      </p:grpSpPr>
      <p:sp>
        <p:nvSpPr>
          <p:cNvPr id="115" name="Google Shape;115;p31"/>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6" name="Google Shape;116;p31"/>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117"/>
        <p:cNvGrpSpPr/>
        <p:nvPr/>
      </p:nvGrpSpPr>
      <p:grpSpPr>
        <a:xfrm>
          <a:off x="0" y="0"/>
          <a:ext cx="0" cy="0"/>
          <a:chOff x="0" y="0"/>
          <a:chExt cx="0" cy="0"/>
        </a:xfrm>
      </p:grpSpPr>
      <p:sp>
        <p:nvSpPr>
          <p:cNvPr id="118" name="Google Shape;118;p32"/>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 name="Google Shape;119;p32"/>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120"/>
        <p:cNvGrpSpPr/>
        <p:nvPr/>
      </p:nvGrpSpPr>
      <p:grpSpPr>
        <a:xfrm>
          <a:off x="0" y="0"/>
          <a:ext cx="0" cy="0"/>
          <a:chOff x="0" y="0"/>
          <a:chExt cx="0" cy="0"/>
        </a:xfrm>
      </p:grpSpPr>
      <p:sp>
        <p:nvSpPr>
          <p:cNvPr id="121" name="Google Shape;121;p33"/>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2" name="Google Shape;122;p33"/>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123"/>
        <p:cNvGrpSpPr/>
        <p:nvPr/>
      </p:nvGrpSpPr>
      <p:grpSpPr>
        <a:xfrm>
          <a:off x="0" y="0"/>
          <a:ext cx="0" cy="0"/>
          <a:chOff x="0" y="0"/>
          <a:chExt cx="0" cy="0"/>
        </a:xfrm>
      </p:grpSpPr>
      <p:sp>
        <p:nvSpPr>
          <p:cNvPr id="124" name="Google Shape;124;p34"/>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5" name="Google Shape;125;p34"/>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126"/>
        <p:cNvGrpSpPr/>
        <p:nvPr/>
      </p:nvGrpSpPr>
      <p:grpSpPr>
        <a:xfrm>
          <a:off x="0" y="0"/>
          <a:ext cx="0" cy="0"/>
          <a:chOff x="0" y="0"/>
          <a:chExt cx="0" cy="0"/>
        </a:xfrm>
      </p:grpSpPr>
      <p:sp>
        <p:nvSpPr>
          <p:cNvPr id="127" name="Google Shape;127;p35"/>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8" name="Google Shape;128;p35"/>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129"/>
        <p:cNvGrpSpPr/>
        <p:nvPr/>
      </p:nvGrpSpPr>
      <p:grpSpPr>
        <a:xfrm>
          <a:off x="0" y="0"/>
          <a:ext cx="0" cy="0"/>
          <a:chOff x="0" y="0"/>
          <a:chExt cx="0" cy="0"/>
        </a:xfrm>
      </p:grpSpPr>
      <p:sp>
        <p:nvSpPr>
          <p:cNvPr id="130" name="Google Shape;130;p36"/>
          <p:cNvSpPr/>
          <p:nvPr/>
        </p:nvSpPr>
        <p:spPr>
          <a:xfrm>
            <a:off x="0" y="329125"/>
            <a:ext cx="69300" cy="753000"/>
          </a:xfrm>
          <a:prstGeom prst="rect">
            <a:avLst/>
          </a:prstGeom>
          <a:solidFill>
            <a:srgbClr val="F2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1" name="Google Shape;131;p36"/>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132"/>
        <p:cNvGrpSpPr/>
        <p:nvPr/>
      </p:nvGrpSpPr>
      <p:grpSpPr>
        <a:xfrm>
          <a:off x="0" y="0"/>
          <a:ext cx="0" cy="0"/>
          <a:chOff x="0" y="0"/>
          <a:chExt cx="0" cy="0"/>
        </a:xfrm>
      </p:grpSpPr>
      <p:sp>
        <p:nvSpPr>
          <p:cNvPr id="133" name="Google Shape;133;p37"/>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37"/>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135"/>
        <p:cNvGrpSpPr/>
        <p:nvPr/>
      </p:nvGrpSpPr>
      <p:grpSpPr>
        <a:xfrm>
          <a:off x="0" y="0"/>
          <a:ext cx="0" cy="0"/>
          <a:chOff x="0" y="0"/>
          <a:chExt cx="0" cy="0"/>
        </a:xfrm>
      </p:grpSpPr>
      <p:sp>
        <p:nvSpPr>
          <p:cNvPr id="136" name="Google Shape;136;p38"/>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7" name="Google Shape;137;p38"/>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38"/>
        <p:cNvGrpSpPr/>
        <p:nvPr/>
      </p:nvGrpSpPr>
      <p:grpSpPr>
        <a:xfrm>
          <a:off x="0" y="0"/>
          <a:ext cx="0" cy="0"/>
          <a:chOff x="0" y="0"/>
          <a:chExt cx="0" cy="0"/>
        </a:xfrm>
      </p:grpSpPr>
      <p:pic>
        <p:nvPicPr>
          <p:cNvPr id="139" name="Google Shape;139;p39"/>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image" Target="../media/image1.png"/><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theme" Target="../theme/theme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4" name="Google Shape;74;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pic>
        <p:nvPicPr>
          <p:cNvPr id="75" name="Google Shape;75;p20"/>
          <p:cNvPicPr preferRelativeResize="0"/>
          <p:nvPr/>
        </p:nvPicPr>
        <p:blipFill>
          <a:blip r:embed="rId21">
            <a:alphaModFix/>
          </a:blip>
          <a:stretch>
            <a:fillRect/>
          </a:stretch>
        </p:blipFill>
        <p:spPr>
          <a:xfrm>
            <a:off x="8421698" y="4841325"/>
            <a:ext cx="464876" cy="15299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6.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hyperlink" Target="https://www.figma.com/proto/PQgSOiWQUk83Mwuv2DXpSN/Google-UX-Design-Zia-s-Pizza-low-fidelity-prototype?page-id=0:1&amp;node-id=1:5&amp;viewport=388,304,0.07979439198970795&amp;scaling=min-zoom" TargetMode="External"/><Relationship Id="rId2" Type="http://schemas.openxmlformats.org/officeDocument/2006/relationships/notesSlide" Target="../notesSlides/notesSlide14.xml"/><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7.xml"/><Relationship Id="rId5" Type="http://schemas.openxmlformats.org/officeDocument/2006/relationships/image" Target="../media/image13.JPG"/><Relationship Id="rId4" Type="http://schemas.openxmlformats.org/officeDocument/2006/relationships/image" Target="../media/image12.JP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7.xml"/><Relationship Id="rId5" Type="http://schemas.openxmlformats.org/officeDocument/2006/relationships/image" Target="../media/image15.png"/><Relationship Id="rId4" Type="http://schemas.openxmlformats.org/officeDocument/2006/relationships/image" Target="../media/image14.jp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9.jpg"/><Relationship Id="rId2" Type="http://schemas.openxmlformats.org/officeDocument/2006/relationships/notesSlide" Target="../notesSlides/notesSlide19.xml"/><Relationship Id="rId1" Type="http://schemas.openxmlformats.org/officeDocument/2006/relationships/slideLayout" Target="../slideLayouts/slideLayout17.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9.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hyperlink" Target="https://www.figma.com/proto/hEKNlFoKXdXmruVbHvaSmL/Google-UX-Design-Certificate-Zia-s-Pizza-high-fidelity-prototype?page-id=0:1&amp;node-id=1:4&amp;viewport=258,325,0.0847044512629509&amp;scaling=min-zoom" TargetMode="External"/><Relationship Id="rId2" Type="http://schemas.openxmlformats.org/officeDocument/2006/relationships/notesSlide" Target="../notesSlides/notesSlide20.xml"/><Relationship Id="rId1" Type="http://schemas.openxmlformats.org/officeDocument/2006/relationships/slideLayout" Target="../slideLayouts/slideLayout17.xml"/><Relationship Id="rId4" Type="http://schemas.openxmlformats.org/officeDocument/2006/relationships/image" Target="../media/image20.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143"/>
        <p:cNvGrpSpPr/>
        <p:nvPr/>
      </p:nvGrpSpPr>
      <p:grpSpPr>
        <a:xfrm>
          <a:off x="0" y="0"/>
          <a:ext cx="0" cy="0"/>
          <a:chOff x="0" y="0"/>
          <a:chExt cx="0" cy="0"/>
        </a:xfrm>
      </p:grpSpPr>
      <p:sp>
        <p:nvSpPr>
          <p:cNvPr id="144" name="Google Shape;144;p40"/>
          <p:cNvSpPr txBox="1"/>
          <p:nvPr/>
        </p:nvSpPr>
        <p:spPr>
          <a:xfrm>
            <a:off x="517675" y="1819738"/>
            <a:ext cx="4931100" cy="7389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3600">
                <a:solidFill>
                  <a:srgbClr val="FFFFFF"/>
                </a:solidFill>
                <a:latin typeface="Open Sans SemiBold"/>
                <a:ea typeface="Open Sans SemiBold"/>
                <a:cs typeface="Open Sans SemiBold"/>
                <a:sym typeface="Open Sans SemiBold"/>
              </a:rPr>
              <a:t>Case study title</a:t>
            </a:r>
            <a:endParaRPr sz="3600">
              <a:solidFill>
                <a:srgbClr val="FFFFFF"/>
              </a:solidFill>
              <a:latin typeface="Open Sans SemiBold"/>
              <a:ea typeface="Open Sans SemiBold"/>
              <a:cs typeface="Open Sans SemiBold"/>
              <a:sym typeface="Open Sans SemiBold"/>
            </a:endParaRPr>
          </a:p>
        </p:txBody>
      </p:sp>
      <p:sp>
        <p:nvSpPr>
          <p:cNvPr id="145" name="Google Shape;145;p40"/>
          <p:cNvSpPr txBox="1"/>
          <p:nvPr/>
        </p:nvSpPr>
        <p:spPr>
          <a:xfrm>
            <a:off x="517675" y="2769663"/>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smtClean="0">
                <a:solidFill>
                  <a:srgbClr val="FFFFFF"/>
                </a:solidFill>
                <a:latin typeface="Open Sans"/>
                <a:ea typeface="Open Sans"/>
                <a:cs typeface="Open Sans"/>
                <a:sym typeface="Open Sans"/>
              </a:rPr>
              <a:t>Ajewole Tolulope</a:t>
            </a:r>
            <a:endParaRPr sz="2400" dirty="0">
              <a:solidFill>
                <a:srgbClr val="FFFFFF"/>
              </a:solidFill>
              <a:latin typeface="Open Sans"/>
              <a:ea typeface="Open Sans"/>
              <a:cs typeface="Open Sans"/>
              <a:sym typeface="Open Sans"/>
            </a:endParaRPr>
          </a:p>
        </p:txBody>
      </p:sp>
      <p:cxnSp>
        <p:nvCxnSpPr>
          <p:cNvPr id="146" name="Google Shape;146;p40"/>
          <p:cNvCxnSpPr/>
          <p:nvPr/>
        </p:nvCxnSpPr>
        <p:spPr>
          <a:xfrm rot="10800000">
            <a:off x="517650" y="2670825"/>
            <a:ext cx="5808000" cy="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9900"/>
        </a:solidFill>
        <a:effectLst/>
      </p:bgPr>
    </p:bg>
    <p:spTree>
      <p:nvGrpSpPr>
        <p:cNvPr id="1" name="Shape 233"/>
        <p:cNvGrpSpPr/>
        <p:nvPr/>
      </p:nvGrpSpPr>
      <p:grpSpPr>
        <a:xfrm>
          <a:off x="0" y="0"/>
          <a:ext cx="0" cy="0"/>
          <a:chOff x="0" y="0"/>
          <a:chExt cx="0" cy="0"/>
        </a:xfrm>
      </p:grpSpPr>
      <p:sp>
        <p:nvSpPr>
          <p:cNvPr id="234" name="Google Shape;234;p49"/>
          <p:cNvSpPr txBox="1"/>
          <p:nvPr/>
        </p:nvSpPr>
        <p:spPr>
          <a:xfrm>
            <a:off x="3721275" y="1886850"/>
            <a:ext cx="6302100" cy="13698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Paper wireframes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Digital wireframes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Low-fidelity prototype</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Usability studies</a:t>
            </a:r>
            <a:endParaRPr>
              <a:solidFill>
                <a:srgbClr val="FFFFFF"/>
              </a:solidFill>
              <a:latin typeface="Open Sans"/>
              <a:ea typeface="Open Sans"/>
              <a:cs typeface="Open Sans"/>
              <a:sym typeface="Open Sans"/>
            </a:endParaRPr>
          </a:p>
        </p:txBody>
      </p:sp>
      <p:sp>
        <p:nvSpPr>
          <p:cNvPr id="235" name="Google Shape;235;p49"/>
          <p:cNvSpPr txBox="1"/>
          <p:nvPr/>
        </p:nvSpPr>
        <p:spPr>
          <a:xfrm>
            <a:off x="-46887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Clr>
                <a:schemeClr val="dk1"/>
              </a:buClr>
              <a:buSzPts val="1100"/>
              <a:buFont typeface="Arial"/>
              <a:buNone/>
            </a:pPr>
            <a:r>
              <a:rPr lang="en" sz="2400">
                <a:solidFill>
                  <a:srgbClr val="FFFFFF"/>
                </a:solidFill>
                <a:latin typeface="Open Sans"/>
                <a:ea typeface="Open Sans"/>
                <a:cs typeface="Open Sans"/>
                <a:sym typeface="Open Sans"/>
              </a:rPr>
              <a:t>Starting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236" name="Google Shape;236;p49"/>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50"/>
          <p:cNvSpPr/>
          <p:nvPr/>
        </p:nvSpPr>
        <p:spPr>
          <a:xfrm>
            <a:off x="4211875" y="0"/>
            <a:ext cx="493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0"/>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Paper wireframes </a:t>
            </a:r>
            <a:endParaRPr sz="2400">
              <a:solidFill>
                <a:srgbClr val="5F6368"/>
              </a:solidFill>
              <a:latin typeface="Open Sans"/>
              <a:ea typeface="Open Sans"/>
              <a:cs typeface="Open Sans"/>
              <a:sym typeface="Open Sans"/>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9747" r="6235"/>
          <a:stretch/>
        </p:blipFill>
        <p:spPr>
          <a:xfrm>
            <a:off x="3530009" y="524350"/>
            <a:ext cx="5613866" cy="4249669"/>
          </a:xfrm>
          <a:prstGeom prst="rect">
            <a:avLst/>
          </a:prstGeom>
        </p:spPr>
      </p:pic>
      <p:sp>
        <p:nvSpPr>
          <p:cNvPr id="6" name="Google Shape;171;p31"/>
          <p:cNvSpPr txBox="1"/>
          <p:nvPr/>
        </p:nvSpPr>
        <p:spPr>
          <a:xfrm>
            <a:off x="517675" y="1370150"/>
            <a:ext cx="2600700" cy="33093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5F6368"/>
                </a:solidFill>
                <a:latin typeface="Open Sans"/>
                <a:ea typeface="Open Sans"/>
                <a:cs typeface="Open Sans"/>
                <a:sym typeface="Open Sans"/>
              </a:rPr>
              <a:t>Taking the time to draft iterations of each screen of the app on paper ensured that the elements that made it to digital wireframes would be well-suited to address user pain points. For the home screen, I prioritized a </a:t>
            </a:r>
            <a:r>
              <a:rPr lang="en" b="1" dirty="0">
                <a:solidFill>
                  <a:srgbClr val="5F6368"/>
                </a:solidFill>
                <a:latin typeface="Open Sans"/>
                <a:ea typeface="Open Sans"/>
                <a:cs typeface="Open Sans"/>
                <a:sym typeface="Open Sans"/>
              </a:rPr>
              <a:t>quick and easy ordering process</a:t>
            </a:r>
            <a:r>
              <a:rPr lang="en" dirty="0">
                <a:solidFill>
                  <a:srgbClr val="5F6368"/>
                </a:solidFill>
                <a:latin typeface="Open Sans"/>
                <a:ea typeface="Open Sans"/>
                <a:cs typeface="Open Sans"/>
                <a:sym typeface="Open Sans"/>
              </a:rPr>
              <a:t> to help users save time. </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51"/>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cxnSp>
        <p:nvCxnSpPr>
          <p:cNvPr id="252" name="Google Shape;252;p51"/>
          <p:cNvCxnSpPr/>
          <p:nvPr/>
        </p:nvCxnSpPr>
        <p:spPr>
          <a:xfrm>
            <a:off x="4475570" y="2183084"/>
            <a:ext cx="918900" cy="0"/>
          </a:xfrm>
          <a:prstGeom prst="straightConnector1">
            <a:avLst/>
          </a:prstGeom>
          <a:noFill/>
          <a:ln w="19050" cap="flat" cmpd="sng">
            <a:solidFill>
              <a:srgbClr val="FBBC04"/>
            </a:solidFill>
            <a:prstDash val="solid"/>
            <a:round/>
            <a:headEnd type="none" w="med" len="med"/>
            <a:tailEnd type="triangle" w="med" len="med"/>
          </a:ln>
        </p:spPr>
      </p:cxnSp>
      <p:cxnSp>
        <p:nvCxnSpPr>
          <p:cNvPr id="254" name="Google Shape;254;p51"/>
          <p:cNvCxnSpPr/>
          <p:nvPr/>
        </p:nvCxnSpPr>
        <p:spPr>
          <a:xfrm rot="10800000">
            <a:off x="7096000" y="2835136"/>
            <a:ext cx="918000" cy="0"/>
          </a:xfrm>
          <a:prstGeom prst="straightConnector1">
            <a:avLst/>
          </a:prstGeom>
          <a:noFill/>
          <a:ln w="19050" cap="flat" cmpd="sng">
            <a:solidFill>
              <a:srgbClr val="FBBC04"/>
            </a:solidFill>
            <a:prstDash val="solid"/>
            <a:round/>
            <a:headEnd type="none" w="med" len="med"/>
            <a:tailEnd type="triangle" w="med" len="med"/>
          </a:ln>
        </p:spPr>
      </p:cxnSp>
      <p:sp>
        <p:nvSpPr>
          <p:cNvPr id="256" name="Google Shape;256;p51"/>
          <p:cNvSpPr txBox="1"/>
          <p:nvPr/>
        </p:nvSpPr>
        <p:spPr>
          <a:xfrm>
            <a:off x="8030375" y="2520000"/>
            <a:ext cx="1100400"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smtClean="0">
                <a:solidFill>
                  <a:srgbClr val="5F6368"/>
                </a:solidFill>
                <a:latin typeface="Open Sans"/>
                <a:ea typeface="Open Sans"/>
                <a:cs typeface="Open Sans"/>
                <a:sym typeface="Open Sans"/>
              </a:rPr>
              <a:t>Button gives user access to their recent search</a:t>
            </a:r>
            <a:endParaRPr sz="1000" dirty="0">
              <a:solidFill>
                <a:srgbClr val="5F6368"/>
              </a:solidFill>
              <a:latin typeface="Open Sans"/>
              <a:ea typeface="Open Sans"/>
              <a:cs typeface="Open Sans"/>
              <a:sym typeface="Open Sans"/>
            </a:endParaRPr>
          </a:p>
        </p:txBody>
      </p:sp>
      <p:pic>
        <p:nvPicPr>
          <p:cNvPr id="11" name="Google Shape;99;p19"/>
          <p:cNvPicPr preferRelativeResize="0"/>
          <p:nvPr/>
        </p:nvPicPr>
        <p:blipFill rotWithShape="1">
          <a:blip r:embed="rId3">
            <a:alphaModFix/>
          </a:blip>
          <a:srcRect l="4863" t="1065" r="4603" b="2682"/>
          <a:stretch/>
        </p:blipFill>
        <p:spPr>
          <a:xfrm>
            <a:off x="5458268" y="1116420"/>
            <a:ext cx="1595200" cy="3434316"/>
          </a:xfrm>
          <a:prstGeom prst="rect">
            <a:avLst/>
          </a:prstGeom>
          <a:noFill/>
          <a:ln>
            <a:noFill/>
          </a:ln>
        </p:spPr>
      </p:pic>
      <p:pic>
        <p:nvPicPr>
          <p:cNvPr id="2" name="Picture 1"/>
          <p:cNvPicPr>
            <a:picLocks noChangeAspect="1"/>
          </p:cNvPicPr>
          <p:nvPr/>
        </p:nvPicPr>
        <p:blipFill>
          <a:blip r:embed="rId4"/>
          <a:stretch>
            <a:fillRect/>
          </a:stretch>
        </p:blipFill>
        <p:spPr>
          <a:xfrm>
            <a:off x="5526957" y="1405591"/>
            <a:ext cx="1448001" cy="2921860"/>
          </a:xfrm>
          <a:prstGeom prst="rect">
            <a:avLst/>
          </a:prstGeom>
        </p:spPr>
      </p:pic>
      <p:sp>
        <p:nvSpPr>
          <p:cNvPr id="3" name="TextBox 2"/>
          <p:cNvSpPr txBox="1"/>
          <p:nvPr/>
        </p:nvSpPr>
        <p:spPr>
          <a:xfrm>
            <a:off x="3304418" y="2029195"/>
            <a:ext cx="1092641" cy="861774"/>
          </a:xfrm>
          <a:prstGeom prst="rect">
            <a:avLst/>
          </a:prstGeom>
          <a:noFill/>
        </p:spPr>
        <p:txBody>
          <a:bodyPr wrap="square" rtlCol="0">
            <a:spAutoFit/>
          </a:bodyPr>
          <a:lstStyle/>
          <a:p>
            <a:r>
              <a:rPr lang="en-US" sz="1000" dirty="0" smtClean="0">
                <a:solidFill>
                  <a:schemeClr val="bg2"/>
                </a:solidFill>
              </a:rPr>
              <a:t>Search button that allows user to search  for  restaurant by location</a:t>
            </a:r>
            <a:endParaRPr lang="en-US" sz="1000" dirty="0">
              <a:solidFill>
                <a:schemeClr val="bg2"/>
              </a:solidFill>
            </a:endParaRPr>
          </a:p>
        </p:txBody>
      </p:sp>
      <p:sp>
        <p:nvSpPr>
          <p:cNvPr id="13" name="Google Shape;181;p32"/>
          <p:cNvSpPr txBox="1"/>
          <p:nvPr/>
        </p:nvSpPr>
        <p:spPr>
          <a:xfrm>
            <a:off x="470831" y="1416700"/>
            <a:ext cx="2421300" cy="16932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As the initial design phase continued, I made sure to base screen designs on feedback and findings from  the user research.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52"/>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sp>
        <p:nvSpPr>
          <p:cNvPr id="262" name="Google Shape;262;p52"/>
          <p:cNvSpPr txBox="1"/>
          <p:nvPr/>
        </p:nvSpPr>
        <p:spPr>
          <a:xfrm>
            <a:off x="517675" y="1522550"/>
            <a:ext cx="2421300" cy="1154132"/>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smtClean="0">
                <a:solidFill>
                  <a:srgbClr val="5F6368"/>
                </a:solidFill>
                <a:latin typeface="Open Sans"/>
                <a:ea typeface="Open Sans"/>
                <a:cs typeface="Open Sans"/>
                <a:sym typeface="Open Sans"/>
              </a:rPr>
              <a:t>User is  allowed  to decide on their location and  your  distance</a:t>
            </a:r>
            <a:endParaRPr dirty="0"/>
          </a:p>
        </p:txBody>
      </p:sp>
      <p:cxnSp>
        <p:nvCxnSpPr>
          <p:cNvPr id="264" name="Google Shape;264;p52"/>
          <p:cNvCxnSpPr/>
          <p:nvPr/>
        </p:nvCxnSpPr>
        <p:spPr>
          <a:xfrm>
            <a:off x="4586975" y="2863567"/>
            <a:ext cx="918900" cy="0"/>
          </a:xfrm>
          <a:prstGeom prst="straightConnector1">
            <a:avLst/>
          </a:prstGeom>
          <a:noFill/>
          <a:ln w="19050" cap="flat" cmpd="sng">
            <a:solidFill>
              <a:srgbClr val="FBBC04"/>
            </a:solidFill>
            <a:prstDash val="solid"/>
            <a:round/>
            <a:headEnd type="none" w="med" len="med"/>
            <a:tailEnd type="triangle" w="med" len="med"/>
          </a:ln>
        </p:spPr>
      </p:cxnSp>
      <p:sp>
        <p:nvSpPr>
          <p:cNvPr id="265" name="Google Shape;265;p52"/>
          <p:cNvSpPr txBox="1"/>
          <p:nvPr/>
        </p:nvSpPr>
        <p:spPr>
          <a:xfrm>
            <a:off x="3579375" y="2494975"/>
            <a:ext cx="1100400"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smtClean="0">
                <a:solidFill>
                  <a:srgbClr val="5F6368"/>
                </a:solidFill>
                <a:latin typeface="Open Sans"/>
                <a:ea typeface="Open Sans"/>
                <a:cs typeface="Open Sans"/>
                <a:sym typeface="Open Sans"/>
              </a:rPr>
              <a:t>Button  allows user to select  their desired distance</a:t>
            </a:r>
            <a:endParaRPr sz="1000" dirty="0">
              <a:solidFill>
                <a:srgbClr val="5F6368"/>
              </a:solidFill>
              <a:latin typeface="Open Sans"/>
              <a:ea typeface="Open Sans"/>
              <a:cs typeface="Open Sans"/>
              <a:sym typeface="Open Sans"/>
            </a:endParaRPr>
          </a:p>
        </p:txBody>
      </p:sp>
      <p:cxnSp>
        <p:nvCxnSpPr>
          <p:cNvPr id="266" name="Google Shape;266;p52"/>
          <p:cNvCxnSpPr/>
          <p:nvPr/>
        </p:nvCxnSpPr>
        <p:spPr>
          <a:xfrm rot="10800000">
            <a:off x="7055125" y="2452443"/>
            <a:ext cx="918000" cy="0"/>
          </a:xfrm>
          <a:prstGeom prst="straightConnector1">
            <a:avLst/>
          </a:prstGeom>
          <a:noFill/>
          <a:ln w="19050" cap="flat" cmpd="sng">
            <a:solidFill>
              <a:srgbClr val="FBBC04"/>
            </a:solidFill>
            <a:prstDash val="solid"/>
            <a:round/>
            <a:headEnd type="none" w="med" len="med"/>
            <a:tailEnd type="triangle" w="med" len="med"/>
          </a:ln>
        </p:spPr>
      </p:cxnSp>
      <p:sp>
        <p:nvSpPr>
          <p:cNvPr id="268" name="Google Shape;268;p52"/>
          <p:cNvSpPr txBox="1"/>
          <p:nvPr/>
        </p:nvSpPr>
        <p:spPr>
          <a:xfrm>
            <a:off x="8030375" y="2264808"/>
            <a:ext cx="1100400"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dirty="0" smtClean="0">
                <a:solidFill>
                  <a:srgbClr val="5F6368"/>
                </a:solidFill>
                <a:latin typeface="Open Sans"/>
                <a:ea typeface="Open Sans"/>
                <a:cs typeface="Open Sans"/>
                <a:sym typeface="Open Sans"/>
              </a:rPr>
              <a:t>Button allows user to insert their current  location.</a:t>
            </a:r>
            <a:endParaRPr sz="1000" dirty="0">
              <a:solidFill>
                <a:srgbClr val="5F6368"/>
              </a:solidFill>
              <a:latin typeface="Open Sans"/>
              <a:ea typeface="Open Sans"/>
              <a:cs typeface="Open Sans"/>
              <a:sym typeface="Open Sans"/>
            </a:endParaRPr>
          </a:p>
        </p:txBody>
      </p:sp>
      <p:pic>
        <p:nvPicPr>
          <p:cNvPr id="10" name="Google Shape;99;p19"/>
          <p:cNvPicPr preferRelativeResize="0"/>
          <p:nvPr/>
        </p:nvPicPr>
        <p:blipFill rotWithShape="1">
          <a:blip r:embed="rId3">
            <a:alphaModFix/>
          </a:blip>
          <a:srcRect l="4863" t="2127" r="4603" b="3705"/>
          <a:stretch/>
        </p:blipFill>
        <p:spPr>
          <a:xfrm>
            <a:off x="5505875" y="1212111"/>
            <a:ext cx="1595200" cy="3359889"/>
          </a:xfrm>
          <a:prstGeom prst="rect">
            <a:avLst/>
          </a:prstGeom>
          <a:noFill/>
          <a:ln>
            <a:noFill/>
          </a:ln>
        </p:spPr>
      </p:pic>
      <p:pic>
        <p:nvPicPr>
          <p:cNvPr id="3" name="Picture 2"/>
          <p:cNvPicPr>
            <a:picLocks noChangeAspect="1"/>
          </p:cNvPicPr>
          <p:nvPr/>
        </p:nvPicPr>
        <p:blipFill>
          <a:blip r:embed="rId4"/>
          <a:stretch>
            <a:fillRect/>
          </a:stretch>
        </p:blipFill>
        <p:spPr>
          <a:xfrm>
            <a:off x="5550752" y="1471086"/>
            <a:ext cx="1500023" cy="293079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53"/>
          <p:cNvSpPr/>
          <p:nvPr/>
        </p:nvSpPr>
        <p:spPr>
          <a:xfrm>
            <a:off x="4211875" y="0"/>
            <a:ext cx="493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3"/>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a:solidFill>
                  <a:srgbClr val="5F6368"/>
                </a:solidFill>
                <a:latin typeface="Open Sans"/>
                <a:ea typeface="Open Sans"/>
                <a:cs typeface="Open Sans"/>
                <a:sym typeface="Open Sans"/>
              </a:rPr>
              <a:t>Low-fidelity prototype</a:t>
            </a:r>
            <a:endParaRPr sz="2400">
              <a:solidFill>
                <a:srgbClr val="5F6368"/>
              </a:solidFill>
              <a:latin typeface="Open Sans"/>
              <a:ea typeface="Open Sans"/>
              <a:cs typeface="Open Sans"/>
              <a:sym typeface="Open Sans"/>
            </a:endParaRPr>
          </a:p>
        </p:txBody>
      </p:sp>
      <p:sp>
        <p:nvSpPr>
          <p:cNvPr id="276" name="Google Shape;276;p53"/>
          <p:cNvSpPr txBox="1"/>
          <p:nvPr/>
        </p:nvSpPr>
        <p:spPr>
          <a:xfrm>
            <a:off x="532875" y="1793800"/>
            <a:ext cx="2915400" cy="3416290"/>
          </a:xfrm>
          <a:prstGeom prst="rect">
            <a:avLst/>
          </a:prstGeom>
          <a:noFill/>
          <a:ln>
            <a:noFill/>
          </a:ln>
        </p:spPr>
        <p:txBody>
          <a:bodyPr spcFirstLastPara="1" wrap="square" lIns="0" tIns="91425" rIns="91425" bIns="91425" anchor="t" anchorCtr="0">
            <a:spAutoFit/>
          </a:bodyPr>
          <a:lstStyle/>
          <a:p>
            <a:pPr lvl="0">
              <a:lnSpc>
                <a:spcPct val="150000"/>
              </a:lnSpc>
            </a:pPr>
            <a:r>
              <a:rPr lang="en-US" dirty="0">
                <a:solidFill>
                  <a:srgbClr val="5F6368"/>
                </a:solidFill>
                <a:latin typeface="Open Sans"/>
                <a:ea typeface="Open Sans"/>
                <a:cs typeface="Open Sans"/>
                <a:sym typeface="Open Sans"/>
              </a:rPr>
              <a:t>Using the completed set of digital wireframes, I created a low-fidelity prototype. The primary user flow I connected was </a:t>
            </a:r>
            <a:r>
              <a:rPr lang="en-US" dirty="0" smtClean="0">
                <a:solidFill>
                  <a:srgbClr val="5F6368"/>
                </a:solidFill>
                <a:latin typeface="Open Sans"/>
                <a:ea typeface="Open Sans"/>
                <a:cs typeface="Open Sans"/>
                <a:sym typeface="Open Sans"/>
              </a:rPr>
              <a:t>locating and ordering food from the restaurant, </a:t>
            </a:r>
            <a:r>
              <a:rPr lang="en-US" dirty="0">
                <a:solidFill>
                  <a:srgbClr val="5F6368"/>
                </a:solidFill>
                <a:latin typeface="Open Sans"/>
                <a:ea typeface="Open Sans"/>
                <a:cs typeface="Open Sans"/>
                <a:sym typeface="Open Sans"/>
              </a:rPr>
              <a:t>so the prototype could be used in a usability study. </a:t>
            </a:r>
          </a:p>
          <a:p>
            <a:pPr lvl="0">
              <a:lnSpc>
                <a:spcPct val="150000"/>
              </a:lnSpc>
              <a:buClr>
                <a:schemeClr val="dk1"/>
              </a:buClr>
              <a:buSzPts val="1100"/>
            </a:pPr>
            <a:endParaRPr lang="en-US" dirty="0">
              <a:solidFill>
                <a:srgbClr val="5F6368"/>
              </a:solidFill>
              <a:latin typeface="Open Sans"/>
              <a:ea typeface="Open Sans"/>
              <a:cs typeface="Open Sans"/>
              <a:sym typeface="Open Sans"/>
            </a:endParaRPr>
          </a:p>
          <a:p>
            <a:pPr lvl="0">
              <a:lnSpc>
                <a:spcPct val="150000"/>
              </a:lnSpc>
            </a:pPr>
            <a:r>
              <a:rPr lang="en-US" dirty="0">
                <a:solidFill>
                  <a:srgbClr val="5F6368"/>
                </a:solidFill>
                <a:latin typeface="Open Sans"/>
                <a:ea typeface="Open Sans"/>
                <a:cs typeface="Open Sans"/>
                <a:sym typeface="Open Sans"/>
              </a:rPr>
              <a:t>View the </a:t>
            </a:r>
            <a:r>
              <a:rPr lang="en-US" dirty="0" smtClean="0">
                <a:solidFill>
                  <a:srgbClr val="5F6368"/>
                </a:solidFill>
                <a:latin typeface="Open Sans"/>
                <a:ea typeface="Open Sans"/>
                <a:cs typeface="Open Sans"/>
                <a:sym typeface="Open Sans"/>
              </a:rPr>
              <a:t>FI- food</a:t>
            </a:r>
          </a:p>
          <a:p>
            <a:pPr lvl="0">
              <a:lnSpc>
                <a:spcPct val="150000"/>
              </a:lnSpc>
            </a:pPr>
            <a:r>
              <a:rPr lang="en-US" u="sng" dirty="0" smtClean="0">
                <a:solidFill>
                  <a:schemeClr val="hlink"/>
                </a:solidFill>
                <a:latin typeface="Open Sans"/>
                <a:ea typeface="Open Sans"/>
                <a:cs typeface="Open Sans"/>
                <a:sym typeface="Open Sans"/>
                <a:hlinkClick r:id="rId3"/>
              </a:rPr>
              <a:t>low-fidelity </a:t>
            </a:r>
            <a:r>
              <a:rPr lang="en-US" u="sng" dirty="0">
                <a:solidFill>
                  <a:schemeClr val="hlink"/>
                </a:solidFill>
                <a:latin typeface="Open Sans"/>
                <a:ea typeface="Open Sans"/>
                <a:cs typeface="Open Sans"/>
                <a:sym typeface="Open Sans"/>
                <a:hlinkClick r:id="rId3"/>
              </a:rPr>
              <a:t>prototype</a:t>
            </a:r>
            <a:endParaRPr dirty="0">
              <a:latin typeface="Open Sans"/>
              <a:ea typeface="Open Sans"/>
              <a:cs typeface="Open Sans"/>
              <a:sym typeface="Open Sans"/>
            </a:endParaRPr>
          </a:p>
        </p:txBody>
      </p:sp>
      <p:pic>
        <p:nvPicPr>
          <p:cNvPr id="4" name="Picture 3"/>
          <p:cNvPicPr>
            <a:picLocks noChangeAspect="1"/>
          </p:cNvPicPr>
          <p:nvPr/>
        </p:nvPicPr>
        <p:blipFill>
          <a:blip r:embed="rId4"/>
          <a:stretch>
            <a:fillRect/>
          </a:stretch>
        </p:blipFill>
        <p:spPr>
          <a:xfrm>
            <a:off x="4021157" y="695325"/>
            <a:ext cx="5122843" cy="37528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54"/>
          <p:cNvSpPr txBox="1"/>
          <p:nvPr/>
        </p:nvSpPr>
        <p:spPr>
          <a:xfrm>
            <a:off x="517675" y="4481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Usability study: findings</a:t>
            </a:r>
            <a:endParaRPr sz="2400">
              <a:solidFill>
                <a:srgbClr val="5F6368"/>
              </a:solidFill>
              <a:latin typeface="Open Sans"/>
              <a:ea typeface="Open Sans"/>
              <a:cs typeface="Open Sans"/>
              <a:sym typeface="Open Sans"/>
            </a:endParaRPr>
          </a:p>
        </p:txBody>
      </p:sp>
      <p:sp>
        <p:nvSpPr>
          <p:cNvPr id="283" name="Google Shape;283;p54"/>
          <p:cNvSpPr txBox="1"/>
          <p:nvPr/>
        </p:nvSpPr>
        <p:spPr>
          <a:xfrm>
            <a:off x="456675" y="2022575"/>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rgbClr val="F29900"/>
                </a:solidFill>
                <a:latin typeface="Open Sans"/>
                <a:ea typeface="Open Sans"/>
                <a:cs typeface="Open Sans"/>
                <a:sym typeface="Open Sans"/>
              </a:rPr>
              <a:t>Round 1 findings</a:t>
            </a:r>
            <a:endParaRPr b="1">
              <a:solidFill>
                <a:srgbClr val="F29900"/>
              </a:solidFill>
            </a:endParaRPr>
          </a:p>
        </p:txBody>
      </p:sp>
      <p:sp>
        <p:nvSpPr>
          <p:cNvPr id="284" name="Google Shape;284;p54"/>
          <p:cNvSpPr/>
          <p:nvPr/>
        </p:nvSpPr>
        <p:spPr>
          <a:xfrm>
            <a:off x="4477900" y="2422775"/>
            <a:ext cx="3775800" cy="20637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4"/>
          <p:cNvSpPr txBox="1"/>
          <p:nvPr/>
        </p:nvSpPr>
        <p:spPr>
          <a:xfrm>
            <a:off x="4984525" y="2568500"/>
            <a:ext cx="3336000"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smtClean="0">
                <a:solidFill>
                  <a:srgbClr val="5F6368"/>
                </a:solidFill>
                <a:latin typeface="Open Sans"/>
                <a:ea typeface="Open Sans"/>
                <a:cs typeface="Open Sans"/>
                <a:sym typeface="Open Sans"/>
              </a:rPr>
              <a:t>Visual hierachy should be revisited</a:t>
            </a:r>
            <a:endParaRPr dirty="0"/>
          </a:p>
        </p:txBody>
      </p:sp>
      <p:sp>
        <p:nvSpPr>
          <p:cNvPr id="286" name="Google Shape;286;p54"/>
          <p:cNvSpPr/>
          <p:nvPr/>
        </p:nvSpPr>
        <p:spPr>
          <a:xfrm>
            <a:off x="4671550" y="263119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1</a:t>
            </a:r>
            <a:endParaRPr>
              <a:solidFill>
                <a:srgbClr val="FFFFFF"/>
              </a:solidFill>
              <a:latin typeface="Google Sans Medium"/>
              <a:ea typeface="Google Sans Medium"/>
              <a:cs typeface="Google Sans Medium"/>
              <a:sym typeface="Google Sans Medium"/>
            </a:endParaRPr>
          </a:p>
        </p:txBody>
      </p:sp>
      <p:sp>
        <p:nvSpPr>
          <p:cNvPr id="287" name="Google Shape;287;p54"/>
          <p:cNvSpPr txBox="1"/>
          <p:nvPr/>
        </p:nvSpPr>
        <p:spPr>
          <a:xfrm>
            <a:off x="4984525" y="3198325"/>
            <a:ext cx="3336000"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smtClean="0">
                <a:solidFill>
                  <a:srgbClr val="5F6368"/>
                </a:solidFill>
                <a:latin typeface="Open Sans"/>
                <a:ea typeface="Open Sans"/>
                <a:cs typeface="Open Sans"/>
                <a:sym typeface="Open Sans"/>
              </a:rPr>
              <a:t>Animation used is not user accessibility defined</a:t>
            </a:r>
            <a:endParaRPr dirty="0"/>
          </a:p>
        </p:txBody>
      </p:sp>
      <p:sp>
        <p:nvSpPr>
          <p:cNvPr id="288" name="Google Shape;288;p54"/>
          <p:cNvSpPr/>
          <p:nvPr/>
        </p:nvSpPr>
        <p:spPr>
          <a:xfrm>
            <a:off x="4671550" y="3261023"/>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2</a:t>
            </a:r>
            <a:endParaRPr>
              <a:solidFill>
                <a:srgbClr val="FFFFFF"/>
              </a:solidFill>
              <a:latin typeface="Google Sans Medium"/>
              <a:ea typeface="Google Sans Medium"/>
              <a:cs typeface="Google Sans Medium"/>
              <a:sym typeface="Google Sans Medium"/>
            </a:endParaRPr>
          </a:p>
        </p:txBody>
      </p:sp>
      <p:sp>
        <p:nvSpPr>
          <p:cNvPr id="289" name="Google Shape;289;p54"/>
          <p:cNvSpPr txBox="1"/>
          <p:nvPr/>
        </p:nvSpPr>
        <p:spPr>
          <a:xfrm>
            <a:off x="4416900" y="2022575"/>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rgbClr val="F29900"/>
                </a:solidFill>
                <a:latin typeface="Open Sans"/>
                <a:ea typeface="Open Sans"/>
                <a:cs typeface="Open Sans"/>
                <a:sym typeface="Open Sans"/>
              </a:rPr>
              <a:t>Round 2 findings</a:t>
            </a:r>
            <a:endParaRPr b="1">
              <a:solidFill>
                <a:srgbClr val="F29900"/>
              </a:solidFill>
            </a:endParaRPr>
          </a:p>
        </p:txBody>
      </p:sp>
      <p:sp>
        <p:nvSpPr>
          <p:cNvPr id="292" name="Google Shape;292;p54"/>
          <p:cNvSpPr/>
          <p:nvPr/>
        </p:nvSpPr>
        <p:spPr>
          <a:xfrm>
            <a:off x="456675" y="2422775"/>
            <a:ext cx="3775800" cy="20637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4"/>
          <p:cNvSpPr txBox="1"/>
          <p:nvPr/>
        </p:nvSpPr>
        <p:spPr>
          <a:xfrm>
            <a:off x="963300" y="2568500"/>
            <a:ext cx="3336000"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smtClean="0">
                <a:solidFill>
                  <a:srgbClr val="5F6368"/>
                </a:solidFill>
                <a:latin typeface="Open Sans"/>
                <a:ea typeface="Open Sans"/>
                <a:cs typeface="Open Sans"/>
                <a:sym typeface="Open Sans"/>
              </a:rPr>
              <a:t>User wants to be able to customize their order</a:t>
            </a:r>
            <a:endParaRPr dirty="0"/>
          </a:p>
        </p:txBody>
      </p:sp>
      <p:sp>
        <p:nvSpPr>
          <p:cNvPr id="294" name="Google Shape;294;p54"/>
          <p:cNvSpPr/>
          <p:nvPr/>
        </p:nvSpPr>
        <p:spPr>
          <a:xfrm>
            <a:off x="650325" y="263119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1</a:t>
            </a:r>
            <a:endParaRPr>
              <a:solidFill>
                <a:srgbClr val="FFFFFF"/>
              </a:solidFill>
              <a:latin typeface="Google Sans Medium"/>
              <a:ea typeface="Google Sans Medium"/>
              <a:cs typeface="Google Sans Medium"/>
              <a:sym typeface="Google Sans Medium"/>
            </a:endParaRPr>
          </a:p>
        </p:txBody>
      </p:sp>
      <p:sp>
        <p:nvSpPr>
          <p:cNvPr id="295" name="Google Shape;295;p54"/>
          <p:cNvSpPr txBox="1"/>
          <p:nvPr/>
        </p:nvSpPr>
        <p:spPr>
          <a:xfrm>
            <a:off x="963300" y="3198325"/>
            <a:ext cx="3336000" cy="92791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smtClean="0">
                <a:solidFill>
                  <a:srgbClr val="5F6368"/>
                </a:solidFill>
                <a:latin typeface="Open Sans"/>
                <a:ea typeface="Open Sans"/>
                <a:cs typeface="Open Sans"/>
                <a:sym typeface="Open Sans"/>
              </a:rPr>
              <a:t>User  wants the search results to be arranged in  the ascending order of the distances</a:t>
            </a:r>
            <a:endParaRPr dirty="0"/>
          </a:p>
        </p:txBody>
      </p:sp>
      <p:sp>
        <p:nvSpPr>
          <p:cNvPr id="296" name="Google Shape;296;p54"/>
          <p:cNvSpPr/>
          <p:nvPr/>
        </p:nvSpPr>
        <p:spPr>
          <a:xfrm>
            <a:off x="650325" y="3261023"/>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2</a:t>
            </a:r>
            <a:endParaRPr>
              <a:solidFill>
                <a:srgbClr val="FFFFFF"/>
              </a:solidFill>
              <a:latin typeface="Google Sans Medium"/>
              <a:ea typeface="Google Sans Medium"/>
              <a:cs typeface="Google Sans Medium"/>
              <a:sym typeface="Google Sans Medium"/>
            </a:endParaRPr>
          </a:p>
        </p:txBody>
      </p:sp>
      <p:sp>
        <p:nvSpPr>
          <p:cNvPr id="297" name="Google Shape;297;p54"/>
          <p:cNvSpPr txBox="1"/>
          <p:nvPr/>
        </p:nvSpPr>
        <p:spPr>
          <a:xfrm>
            <a:off x="925125" y="4001267"/>
            <a:ext cx="3336000"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smtClean="0">
                <a:solidFill>
                  <a:srgbClr val="5F6368"/>
                </a:solidFill>
                <a:latin typeface="Open Sans"/>
                <a:ea typeface="Open Sans"/>
                <a:cs typeface="Open Sans"/>
                <a:sym typeface="Open Sans"/>
              </a:rPr>
              <a:t>User wants  to be able to view food details</a:t>
            </a:r>
            <a:endParaRPr dirty="0"/>
          </a:p>
        </p:txBody>
      </p:sp>
      <p:sp>
        <p:nvSpPr>
          <p:cNvPr id="298" name="Google Shape;298;p54"/>
          <p:cNvSpPr/>
          <p:nvPr/>
        </p:nvSpPr>
        <p:spPr>
          <a:xfrm>
            <a:off x="599200" y="4069222"/>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3</a:t>
            </a:r>
            <a:endParaRPr>
              <a:solidFill>
                <a:srgbClr val="FFFFFF"/>
              </a:solidFill>
              <a:latin typeface="Google Sans Medium"/>
              <a:ea typeface="Google Sans Medium"/>
              <a:cs typeface="Google Sans Medium"/>
              <a:sym typeface="Google Sans Medium"/>
            </a:endParaRPr>
          </a:p>
        </p:txBody>
      </p:sp>
      <p:sp>
        <p:nvSpPr>
          <p:cNvPr id="20" name="Google Shape;208;p35"/>
          <p:cNvSpPr txBox="1"/>
          <p:nvPr/>
        </p:nvSpPr>
        <p:spPr>
          <a:xfrm>
            <a:off x="532875" y="1050575"/>
            <a:ext cx="7873500" cy="8958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dirty="0">
                <a:solidFill>
                  <a:srgbClr val="5F6368"/>
                </a:solidFill>
                <a:latin typeface="Open Sans"/>
                <a:ea typeface="Open Sans"/>
                <a:cs typeface="Open Sans"/>
                <a:sym typeface="Open Sans"/>
              </a:rPr>
              <a:t>I conducted two rounds of usability studies. Findings from the first study helped guide the designs from wireframes to mockups. The second study used a high-fidelity prototype and revealed what aspects of the mockups needed refining. </a:t>
            </a:r>
            <a:endParaRPr dirty="0">
              <a:solidFill>
                <a:srgbClr val="5F6368"/>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4A853"/>
        </a:solidFill>
        <a:effectLst/>
      </p:bgPr>
    </p:bg>
    <p:spTree>
      <p:nvGrpSpPr>
        <p:cNvPr id="1" name="Shape 302"/>
        <p:cNvGrpSpPr/>
        <p:nvPr/>
      </p:nvGrpSpPr>
      <p:grpSpPr>
        <a:xfrm>
          <a:off x="0" y="0"/>
          <a:ext cx="0" cy="0"/>
          <a:chOff x="0" y="0"/>
          <a:chExt cx="0" cy="0"/>
        </a:xfrm>
      </p:grpSpPr>
      <p:sp>
        <p:nvSpPr>
          <p:cNvPr id="303" name="Google Shape;303;p55"/>
          <p:cNvSpPr txBox="1"/>
          <p:nvPr/>
        </p:nvSpPr>
        <p:spPr>
          <a:xfrm>
            <a:off x="3721275" y="2048400"/>
            <a:ext cx="3990000" cy="10467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Mockups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High-fidelity prototype</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Accessibility</a:t>
            </a:r>
            <a:endParaRPr>
              <a:solidFill>
                <a:srgbClr val="FFFFFF"/>
              </a:solidFill>
              <a:latin typeface="Open Sans"/>
              <a:ea typeface="Open Sans"/>
              <a:cs typeface="Open Sans"/>
              <a:sym typeface="Open Sans"/>
            </a:endParaRPr>
          </a:p>
        </p:txBody>
      </p:sp>
      <p:sp>
        <p:nvSpPr>
          <p:cNvPr id="304" name="Google Shape;304;p55"/>
          <p:cNvSpPr txBox="1"/>
          <p:nvPr/>
        </p:nvSpPr>
        <p:spPr>
          <a:xfrm>
            <a:off x="-46887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Refining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305" name="Google Shape;305;p55"/>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6"/>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11" name="Google Shape;311;p56"/>
          <p:cNvSpPr txBox="1"/>
          <p:nvPr/>
        </p:nvSpPr>
        <p:spPr>
          <a:xfrm>
            <a:off x="517675" y="1522550"/>
            <a:ext cx="2421300" cy="341629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5F6368"/>
                </a:solidFill>
                <a:latin typeface="Open Sans"/>
                <a:ea typeface="Open Sans"/>
                <a:cs typeface="Open Sans"/>
                <a:sym typeface="Open Sans"/>
              </a:rPr>
              <a:t>E</a:t>
            </a:r>
            <a:r>
              <a:rPr lang="en" dirty="0" smtClean="0">
                <a:solidFill>
                  <a:srgbClr val="5F6368"/>
                </a:solidFill>
                <a:latin typeface="Open Sans"/>
                <a:ea typeface="Open Sans"/>
                <a:cs typeface="Open Sans"/>
                <a:sym typeface="Open Sans"/>
              </a:rPr>
              <a:t>arlier </a:t>
            </a:r>
            <a:r>
              <a:rPr lang="en-US" dirty="0" smtClean="0">
                <a:solidFill>
                  <a:srgbClr val="5F6368"/>
                </a:solidFill>
                <a:latin typeface="Open Sans"/>
                <a:ea typeface="Open Sans"/>
                <a:cs typeface="Open Sans"/>
                <a:sym typeface="Open Sans"/>
              </a:rPr>
              <a:t>I</a:t>
            </a:r>
            <a:r>
              <a:rPr lang="en" dirty="0" smtClean="0">
                <a:solidFill>
                  <a:srgbClr val="5F6368"/>
                </a:solidFill>
                <a:latin typeface="Open Sans"/>
                <a:ea typeface="Open Sans"/>
                <a:cs typeface="Open Sans"/>
                <a:sym typeface="Open Sans"/>
              </a:rPr>
              <a:t> designed the  app showing search results  of rest</a:t>
            </a:r>
            <a:r>
              <a:rPr lang="en-US" dirty="0" smtClean="0">
                <a:solidFill>
                  <a:srgbClr val="5F6368"/>
                </a:solidFill>
                <a:latin typeface="Open Sans"/>
                <a:ea typeface="Open Sans"/>
                <a:cs typeface="Open Sans"/>
                <a:sym typeface="Open Sans"/>
              </a:rPr>
              <a:t>au</a:t>
            </a:r>
            <a:r>
              <a:rPr lang="en" dirty="0" smtClean="0">
                <a:solidFill>
                  <a:srgbClr val="5F6368"/>
                </a:solidFill>
                <a:latin typeface="Open Sans"/>
                <a:ea typeface="Open Sans"/>
                <a:cs typeface="Open Sans"/>
                <a:sym typeface="Open Sans"/>
              </a:rPr>
              <a:t>rant with their profile but after the usability study I saw the need for the restuatant to be arranged in the ascending  order of the distances from the users location.</a:t>
            </a:r>
            <a:endParaRPr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dirty="0"/>
          </a:p>
        </p:txBody>
      </p:sp>
      <p:cxnSp>
        <p:nvCxnSpPr>
          <p:cNvPr id="315" name="Google Shape;315;p56"/>
          <p:cNvCxnSpPr/>
          <p:nvPr/>
        </p:nvCxnSpPr>
        <p:spPr>
          <a:xfrm>
            <a:off x="5749763" y="2855450"/>
            <a:ext cx="812100" cy="0"/>
          </a:xfrm>
          <a:prstGeom prst="straightConnector1">
            <a:avLst/>
          </a:prstGeom>
          <a:noFill/>
          <a:ln w="28575" cap="flat" cmpd="sng">
            <a:solidFill>
              <a:srgbClr val="34A853"/>
            </a:solidFill>
            <a:prstDash val="solid"/>
            <a:round/>
            <a:headEnd type="none" w="med" len="med"/>
            <a:tailEnd type="triangle" w="med" len="med"/>
          </a:ln>
        </p:spPr>
      </p:cxnSp>
      <p:sp>
        <p:nvSpPr>
          <p:cNvPr id="316" name="Google Shape;316;p56"/>
          <p:cNvSpPr txBox="1"/>
          <p:nvPr/>
        </p:nvSpPr>
        <p:spPr>
          <a:xfrm>
            <a:off x="3451125"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Before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17" name="Google Shape;317;p56"/>
          <p:cNvSpPr txBox="1"/>
          <p:nvPr/>
        </p:nvSpPr>
        <p:spPr>
          <a:xfrm>
            <a:off x="6506700"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After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18" name="Google Shape;318;p56"/>
          <p:cNvSpPr txBox="1"/>
          <p:nvPr/>
        </p:nvSpPr>
        <p:spPr>
          <a:xfrm>
            <a:off x="7064125" y="2393750"/>
            <a:ext cx="1239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selected screen after usability study</a:t>
            </a:r>
            <a:endParaRPr sz="1200">
              <a:solidFill>
                <a:srgbClr val="5F6368"/>
              </a:solidFill>
              <a:latin typeface="Open Sans"/>
              <a:ea typeface="Open Sans"/>
              <a:cs typeface="Open Sans"/>
              <a:sym typeface="Open Sans"/>
            </a:endParaRPr>
          </a:p>
        </p:txBody>
      </p:sp>
      <p:pic>
        <p:nvPicPr>
          <p:cNvPr id="11" name="Google Shape;99;p19"/>
          <p:cNvPicPr preferRelativeResize="0"/>
          <p:nvPr/>
        </p:nvPicPr>
        <p:blipFill rotWithShape="1">
          <a:blip r:embed="rId3">
            <a:alphaModFix/>
          </a:blip>
          <a:srcRect l="4863" t="2127" r="4603" b="3705"/>
          <a:stretch/>
        </p:blipFill>
        <p:spPr>
          <a:xfrm>
            <a:off x="3951655" y="1272561"/>
            <a:ext cx="1595200" cy="3359889"/>
          </a:xfrm>
          <a:prstGeom prst="rect">
            <a:avLst/>
          </a:prstGeom>
          <a:noFill/>
          <a:ln>
            <a:noFill/>
          </a:ln>
        </p:spPr>
      </p:pic>
      <p:pic>
        <p:nvPicPr>
          <p:cNvPr id="12" name="Google Shape;99;p19"/>
          <p:cNvPicPr preferRelativeResize="0"/>
          <p:nvPr/>
        </p:nvPicPr>
        <p:blipFill rotWithShape="1">
          <a:blip r:embed="rId3">
            <a:alphaModFix/>
          </a:blip>
          <a:srcRect l="4863" t="2127" r="4603" b="3705"/>
          <a:stretch/>
        </p:blipFill>
        <p:spPr>
          <a:xfrm>
            <a:off x="6885988" y="1272561"/>
            <a:ext cx="1595200" cy="3359889"/>
          </a:xfrm>
          <a:prstGeom prst="rect">
            <a:avLst/>
          </a:prstGeom>
          <a:noFill/>
          <a:ln>
            <a:no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8919" y="1466039"/>
            <a:ext cx="1473381" cy="2958261"/>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9851" y="1487684"/>
            <a:ext cx="1419870" cy="29549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7"/>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24" name="Google Shape;324;p57"/>
          <p:cNvSpPr txBox="1"/>
          <p:nvPr/>
        </p:nvSpPr>
        <p:spPr>
          <a:xfrm>
            <a:off x="517675" y="1522550"/>
            <a:ext cx="2421300" cy="2123628"/>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endParaRPr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r>
              <a:rPr lang="en-US" dirty="0" smtClean="0">
                <a:solidFill>
                  <a:schemeClr val="bg2"/>
                </a:solidFill>
              </a:rPr>
              <a:t>My earlier design did not allow users to be  able to add food items to Cart, my refined allows users to do that  with ease.</a:t>
            </a:r>
            <a:endParaRPr dirty="0">
              <a:solidFill>
                <a:schemeClr val="bg2"/>
              </a:solidFill>
            </a:endParaRPr>
          </a:p>
        </p:txBody>
      </p:sp>
      <p:cxnSp>
        <p:nvCxnSpPr>
          <p:cNvPr id="327" name="Google Shape;327;p57"/>
          <p:cNvCxnSpPr/>
          <p:nvPr/>
        </p:nvCxnSpPr>
        <p:spPr>
          <a:xfrm>
            <a:off x="5749763" y="2855450"/>
            <a:ext cx="812100" cy="0"/>
          </a:xfrm>
          <a:prstGeom prst="straightConnector1">
            <a:avLst/>
          </a:prstGeom>
          <a:noFill/>
          <a:ln w="28575" cap="flat" cmpd="sng">
            <a:solidFill>
              <a:srgbClr val="34A853"/>
            </a:solidFill>
            <a:prstDash val="solid"/>
            <a:round/>
            <a:headEnd type="none" w="med" len="med"/>
            <a:tailEnd type="triangle" w="med" len="med"/>
          </a:ln>
        </p:spPr>
      </p:cxnSp>
      <p:sp>
        <p:nvSpPr>
          <p:cNvPr id="328" name="Google Shape;328;p57"/>
          <p:cNvSpPr txBox="1"/>
          <p:nvPr/>
        </p:nvSpPr>
        <p:spPr>
          <a:xfrm>
            <a:off x="3451125"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Before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29" name="Google Shape;329;p57"/>
          <p:cNvSpPr txBox="1"/>
          <p:nvPr/>
        </p:nvSpPr>
        <p:spPr>
          <a:xfrm>
            <a:off x="6506700"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After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30" name="Google Shape;330;p57"/>
          <p:cNvSpPr txBox="1"/>
          <p:nvPr/>
        </p:nvSpPr>
        <p:spPr>
          <a:xfrm>
            <a:off x="4008525" y="2393750"/>
            <a:ext cx="1239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selected screen before usability study</a:t>
            </a:r>
            <a:endParaRPr sz="1200">
              <a:solidFill>
                <a:srgbClr val="5F6368"/>
              </a:solidFill>
              <a:latin typeface="Open Sans"/>
              <a:ea typeface="Open Sans"/>
              <a:cs typeface="Open Sans"/>
              <a:sym typeface="Open Sans"/>
            </a:endParaRPr>
          </a:p>
        </p:txBody>
      </p:sp>
      <p:sp>
        <p:nvSpPr>
          <p:cNvPr id="331" name="Google Shape;331;p57"/>
          <p:cNvSpPr txBox="1"/>
          <p:nvPr/>
        </p:nvSpPr>
        <p:spPr>
          <a:xfrm>
            <a:off x="7064125" y="2393750"/>
            <a:ext cx="1239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selected screen after usability study</a:t>
            </a:r>
            <a:endParaRPr sz="1200">
              <a:solidFill>
                <a:srgbClr val="5F6368"/>
              </a:solidFill>
              <a:latin typeface="Open Sans"/>
              <a:ea typeface="Open Sans"/>
              <a:cs typeface="Open Sans"/>
              <a:sym typeface="Open Sans"/>
            </a:endParaRPr>
          </a:p>
        </p:txBody>
      </p:sp>
      <p:pic>
        <p:nvPicPr>
          <p:cNvPr id="11" name="Google Shape;99;p19"/>
          <p:cNvPicPr preferRelativeResize="0"/>
          <p:nvPr/>
        </p:nvPicPr>
        <p:blipFill rotWithShape="1">
          <a:blip r:embed="rId3">
            <a:alphaModFix/>
          </a:blip>
          <a:srcRect l="4863" t="2127" r="4603" b="3705"/>
          <a:stretch/>
        </p:blipFill>
        <p:spPr>
          <a:xfrm>
            <a:off x="4104055" y="1424961"/>
            <a:ext cx="1595200" cy="3359889"/>
          </a:xfrm>
          <a:prstGeom prst="rect">
            <a:avLst/>
          </a:prstGeom>
          <a:noFill/>
          <a:ln>
            <a:noFill/>
          </a:ln>
        </p:spPr>
      </p:pic>
      <p:pic>
        <p:nvPicPr>
          <p:cNvPr id="12" name="Google Shape;99;p19"/>
          <p:cNvPicPr preferRelativeResize="0"/>
          <p:nvPr/>
        </p:nvPicPr>
        <p:blipFill rotWithShape="1">
          <a:blip r:embed="rId3">
            <a:alphaModFix/>
          </a:blip>
          <a:srcRect l="4863" t="2127" r="4603" b="3705"/>
          <a:stretch/>
        </p:blipFill>
        <p:spPr>
          <a:xfrm>
            <a:off x="6662318" y="1407400"/>
            <a:ext cx="1595200" cy="3359889"/>
          </a:xfrm>
          <a:prstGeom prst="rect">
            <a:avLst/>
          </a:prstGeom>
          <a:noFill/>
          <a:ln>
            <a:no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9167" y="1632549"/>
            <a:ext cx="1434347" cy="2954251"/>
          </a:xfrm>
          <a:prstGeom prst="rect">
            <a:avLst/>
          </a:prstGeom>
        </p:spPr>
      </p:pic>
      <p:pic>
        <p:nvPicPr>
          <p:cNvPr id="4" name="Picture 3"/>
          <p:cNvPicPr>
            <a:picLocks noChangeAspect="1"/>
          </p:cNvPicPr>
          <p:nvPr/>
        </p:nvPicPr>
        <p:blipFill rotWithShape="1">
          <a:blip r:embed="rId5"/>
          <a:srcRect l="4012"/>
          <a:stretch/>
        </p:blipFill>
        <p:spPr>
          <a:xfrm>
            <a:off x="4209827" y="1632549"/>
            <a:ext cx="1439481" cy="296330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8"/>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40" name="Google Shape;340;p58"/>
          <p:cNvSpPr/>
          <p:nvPr/>
        </p:nvSpPr>
        <p:spPr>
          <a:xfrm>
            <a:off x="6794100" y="144785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8"/>
          <p:cNvSpPr txBox="1"/>
          <p:nvPr/>
        </p:nvSpPr>
        <p:spPr>
          <a:xfrm>
            <a:off x="890250" y="2701950"/>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
        <p:nvSpPr>
          <p:cNvPr id="342" name="Google Shape;342;p58"/>
          <p:cNvSpPr txBox="1"/>
          <p:nvPr/>
        </p:nvSpPr>
        <p:spPr>
          <a:xfrm>
            <a:off x="2953850" y="2723775"/>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
        <p:nvSpPr>
          <p:cNvPr id="343" name="Google Shape;343;p58"/>
          <p:cNvSpPr txBox="1"/>
          <p:nvPr/>
        </p:nvSpPr>
        <p:spPr>
          <a:xfrm>
            <a:off x="5057200" y="2701950"/>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
        <p:nvSpPr>
          <p:cNvPr id="344" name="Google Shape;344;p58"/>
          <p:cNvSpPr txBox="1"/>
          <p:nvPr/>
        </p:nvSpPr>
        <p:spPr>
          <a:xfrm>
            <a:off x="7160550" y="2757950"/>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pic>
        <p:nvPicPr>
          <p:cNvPr id="11" name="Google Shape;99;p19"/>
          <p:cNvPicPr preferRelativeResize="0"/>
          <p:nvPr/>
        </p:nvPicPr>
        <p:blipFill rotWithShape="1">
          <a:blip r:embed="rId3">
            <a:alphaModFix/>
          </a:blip>
          <a:srcRect l="4863" t="2127" r="4603" b="3705"/>
          <a:stretch/>
        </p:blipFill>
        <p:spPr>
          <a:xfrm>
            <a:off x="2545772" y="1563311"/>
            <a:ext cx="1595200" cy="3359889"/>
          </a:xfrm>
          <a:prstGeom prst="rect">
            <a:avLst/>
          </a:prstGeom>
          <a:noFill/>
          <a:ln>
            <a:noFill/>
          </a:ln>
        </p:spPr>
      </p:pic>
      <p:pic>
        <p:nvPicPr>
          <p:cNvPr id="12" name="Google Shape;99;p19"/>
          <p:cNvPicPr preferRelativeResize="0"/>
          <p:nvPr/>
        </p:nvPicPr>
        <p:blipFill rotWithShape="1">
          <a:blip r:embed="rId3">
            <a:alphaModFix/>
          </a:blip>
          <a:srcRect l="4863" t="2127" r="4603" b="3705"/>
          <a:stretch/>
        </p:blipFill>
        <p:spPr>
          <a:xfrm>
            <a:off x="517675" y="1539705"/>
            <a:ext cx="1595200" cy="3359889"/>
          </a:xfrm>
          <a:prstGeom prst="rect">
            <a:avLst/>
          </a:prstGeom>
          <a:noFill/>
          <a:ln>
            <a:noFill/>
          </a:ln>
        </p:spPr>
      </p:pic>
      <p:pic>
        <p:nvPicPr>
          <p:cNvPr id="13" name="Google Shape;99;p19"/>
          <p:cNvPicPr preferRelativeResize="0"/>
          <p:nvPr/>
        </p:nvPicPr>
        <p:blipFill rotWithShape="1">
          <a:blip r:embed="rId3">
            <a:alphaModFix/>
          </a:blip>
          <a:srcRect l="4863" t="2127" r="4603" b="3705"/>
          <a:stretch/>
        </p:blipFill>
        <p:spPr>
          <a:xfrm>
            <a:off x="7073828" y="1502899"/>
            <a:ext cx="1595200" cy="3359889"/>
          </a:xfrm>
          <a:prstGeom prst="rect">
            <a:avLst/>
          </a:prstGeom>
          <a:noFill/>
          <a:ln>
            <a:noFill/>
          </a:ln>
        </p:spPr>
      </p:pic>
      <p:pic>
        <p:nvPicPr>
          <p:cNvPr id="14" name="Google Shape;99;p19"/>
          <p:cNvPicPr preferRelativeResize="0"/>
          <p:nvPr/>
        </p:nvPicPr>
        <p:blipFill rotWithShape="1">
          <a:blip r:embed="rId3">
            <a:alphaModFix/>
          </a:blip>
          <a:srcRect l="4863" t="2127" r="4603" b="3705"/>
          <a:stretch/>
        </p:blipFill>
        <p:spPr>
          <a:xfrm>
            <a:off x="5003040" y="1539704"/>
            <a:ext cx="1595200" cy="3359889"/>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669" y="1705226"/>
            <a:ext cx="1413713" cy="3004997"/>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4499" y="1796537"/>
            <a:ext cx="1435339" cy="2935968"/>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88816" y="1757522"/>
            <a:ext cx="1428942" cy="2952701"/>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51043" y="1722312"/>
            <a:ext cx="1430058" cy="293362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41"/>
          <p:cNvSpPr txBox="1"/>
          <p:nvPr/>
        </p:nvSpPr>
        <p:spPr>
          <a:xfrm>
            <a:off x="1231075" y="1604200"/>
            <a:ext cx="2823990" cy="2169794"/>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The product: </a:t>
            </a:r>
            <a:endParaRPr dirty="0">
              <a:solidFill>
                <a:srgbClr val="4285F4"/>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 sz="1200" dirty="0" smtClean="0">
                <a:solidFill>
                  <a:srgbClr val="5F6368"/>
                </a:solidFill>
                <a:latin typeface="Open Sans"/>
                <a:ea typeface="Open Sans"/>
                <a:cs typeface="Open Sans"/>
                <a:sym typeface="Open Sans"/>
              </a:rPr>
              <a:t>Fi-food App is  a rest</a:t>
            </a:r>
            <a:r>
              <a:rPr lang="en-US" sz="1200" dirty="0" smtClean="0">
                <a:solidFill>
                  <a:srgbClr val="5F6368"/>
                </a:solidFill>
                <a:latin typeface="Open Sans"/>
                <a:ea typeface="Open Sans"/>
                <a:cs typeface="Open Sans"/>
                <a:sym typeface="Open Sans"/>
              </a:rPr>
              <a:t>au</a:t>
            </a:r>
            <a:r>
              <a:rPr lang="en" sz="1200" dirty="0" smtClean="0">
                <a:solidFill>
                  <a:srgbClr val="5F6368"/>
                </a:solidFill>
                <a:latin typeface="Open Sans"/>
                <a:ea typeface="Open Sans"/>
                <a:cs typeface="Open Sans"/>
                <a:sym typeface="Open Sans"/>
              </a:rPr>
              <a:t>rant locator app and also help user to  order from the rest</a:t>
            </a:r>
            <a:r>
              <a:rPr lang="en-US" sz="1200" dirty="0" smtClean="0">
                <a:solidFill>
                  <a:srgbClr val="5F6368"/>
                </a:solidFill>
                <a:latin typeface="Open Sans"/>
                <a:ea typeface="Open Sans"/>
                <a:cs typeface="Open Sans"/>
                <a:sym typeface="Open Sans"/>
              </a:rPr>
              <a:t>au</a:t>
            </a:r>
            <a:r>
              <a:rPr lang="en" sz="1200" dirty="0" smtClean="0">
                <a:solidFill>
                  <a:srgbClr val="5F6368"/>
                </a:solidFill>
                <a:latin typeface="Open Sans"/>
                <a:ea typeface="Open Sans"/>
                <a:cs typeface="Open Sans"/>
                <a:sym typeface="Open Sans"/>
              </a:rPr>
              <a:t>rant, it acheives this by  allowing the user to search for rest</a:t>
            </a:r>
            <a:r>
              <a:rPr lang="en-US" sz="1200" dirty="0" smtClean="0">
                <a:solidFill>
                  <a:srgbClr val="5F6368"/>
                </a:solidFill>
                <a:latin typeface="Open Sans"/>
                <a:ea typeface="Open Sans"/>
                <a:cs typeface="Open Sans"/>
                <a:sym typeface="Open Sans"/>
              </a:rPr>
              <a:t>au</a:t>
            </a:r>
            <a:r>
              <a:rPr lang="en" sz="1200" dirty="0" smtClean="0">
                <a:solidFill>
                  <a:srgbClr val="5F6368"/>
                </a:solidFill>
                <a:latin typeface="Open Sans"/>
                <a:ea typeface="Open Sans"/>
                <a:cs typeface="Open Sans"/>
                <a:sym typeface="Open Sans"/>
              </a:rPr>
              <a:t>rant by location and also allow them to order from the rest</a:t>
            </a:r>
            <a:r>
              <a:rPr lang="en-US" sz="1200" dirty="0" smtClean="0">
                <a:solidFill>
                  <a:srgbClr val="5F6368"/>
                </a:solidFill>
                <a:latin typeface="Open Sans"/>
                <a:ea typeface="Open Sans"/>
                <a:cs typeface="Open Sans"/>
                <a:sym typeface="Open Sans"/>
              </a:rPr>
              <a:t>au</a:t>
            </a:r>
            <a:r>
              <a:rPr lang="en" sz="1200" dirty="0" smtClean="0">
                <a:solidFill>
                  <a:srgbClr val="5F6368"/>
                </a:solidFill>
                <a:latin typeface="Open Sans"/>
                <a:ea typeface="Open Sans"/>
                <a:cs typeface="Open Sans"/>
                <a:sym typeface="Open Sans"/>
              </a:rPr>
              <a:t>rant.</a:t>
            </a:r>
            <a:endParaRPr sz="1200" b="1" dirty="0">
              <a:solidFill>
                <a:srgbClr val="1967D2"/>
              </a:solidFill>
              <a:latin typeface="Open Sans"/>
              <a:ea typeface="Open Sans"/>
              <a:cs typeface="Open Sans"/>
              <a:sym typeface="Open Sans"/>
            </a:endParaRPr>
          </a:p>
        </p:txBody>
      </p:sp>
      <p:sp>
        <p:nvSpPr>
          <p:cNvPr id="153" name="Google Shape;153;p41"/>
          <p:cNvSpPr txBox="1"/>
          <p:nvPr/>
        </p:nvSpPr>
        <p:spPr>
          <a:xfrm>
            <a:off x="517674" y="524350"/>
            <a:ext cx="4254023"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54" name="Google Shape;154;p41"/>
          <p:cNvSpPr/>
          <p:nvPr/>
        </p:nvSpPr>
        <p:spPr>
          <a:xfrm>
            <a:off x="517675" y="16042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1"/>
          <p:cNvSpPr txBox="1"/>
          <p:nvPr/>
        </p:nvSpPr>
        <p:spPr>
          <a:xfrm>
            <a:off x="1093368" y="3659609"/>
            <a:ext cx="3446100" cy="7848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4285F4"/>
                </a:solidFill>
                <a:latin typeface="Open Sans SemiBold"/>
                <a:ea typeface="Open Sans SemiBold"/>
                <a:cs typeface="Open Sans SemiBold"/>
                <a:sym typeface="Open Sans SemiBold"/>
              </a:rPr>
              <a:t>Project duration:</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 sz="1200" dirty="0" smtClean="0">
                <a:solidFill>
                  <a:srgbClr val="5F6368"/>
                </a:solidFill>
                <a:latin typeface="Open Sans"/>
                <a:ea typeface="Open Sans"/>
                <a:cs typeface="Open Sans"/>
                <a:sym typeface="Open Sans"/>
              </a:rPr>
              <a:t>May 2022 – July 2022</a:t>
            </a:r>
            <a:endParaRPr sz="1200" b="1" dirty="0">
              <a:solidFill>
                <a:srgbClr val="4285F4"/>
              </a:solidFill>
              <a:latin typeface="Open Sans"/>
              <a:ea typeface="Open Sans"/>
              <a:cs typeface="Open Sans"/>
              <a:sym typeface="Open Sans"/>
            </a:endParaRPr>
          </a:p>
        </p:txBody>
      </p:sp>
      <p:sp>
        <p:nvSpPr>
          <p:cNvPr id="156" name="Google Shape;156;p41"/>
          <p:cNvSpPr/>
          <p:nvPr/>
        </p:nvSpPr>
        <p:spPr>
          <a:xfrm>
            <a:off x="490022" y="3694986"/>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1"/>
          <p:cNvSpPr/>
          <p:nvPr/>
        </p:nvSpPr>
        <p:spPr>
          <a:xfrm>
            <a:off x="610514" y="3821236"/>
            <a:ext cx="261874" cy="260801"/>
          </a:xfrm>
          <a:custGeom>
            <a:avLst/>
            <a:gdLst/>
            <a:ahLst/>
            <a:cxnLst/>
            <a:rect l="l" t="t" r="r" b="b"/>
            <a:pathLst>
              <a:path w="1048" h="1045" extrusionOk="0">
                <a:moveTo>
                  <a:pt x="522" y="0"/>
                </a:moveTo>
                <a:cubicBezTo>
                  <a:pt x="234" y="0"/>
                  <a:pt x="0" y="234"/>
                  <a:pt x="0" y="522"/>
                </a:cubicBezTo>
                <a:cubicBezTo>
                  <a:pt x="0" y="810"/>
                  <a:pt x="234" y="1044"/>
                  <a:pt x="522" y="1044"/>
                </a:cubicBezTo>
                <a:cubicBezTo>
                  <a:pt x="810" y="1044"/>
                  <a:pt x="1044" y="810"/>
                  <a:pt x="1044" y="522"/>
                </a:cubicBezTo>
                <a:cubicBezTo>
                  <a:pt x="1047" y="234"/>
                  <a:pt x="812" y="0"/>
                  <a:pt x="522" y="0"/>
                </a:cubicBezTo>
                <a:close/>
                <a:moveTo>
                  <a:pt x="525" y="940"/>
                </a:moveTo>
                <a:cubicBezTo>
                  <a:pt x="293" y="940"/>
                  <a:pt x="107" y="754"/>
                  <a:pt x="107" y="522"/>
                </a:cubicBezTo>
                <a:cubicBezTo>
                  <a:pt x="107" y="291"/>
                  <a:pt x="293" y="104"/>
                  <a:pt x="525" y="104"/>
                </a:cubicBezTo>
                <a:cubicBezTo>
                  <a:pt x="756" y="104"/>
                  <a:pt x="942" y="290"/>
                  <a:pt x="942" y="522"/>
                </a:cubicBezTo>
                <a:cubicBezTo>
                  <a:pt x="942" y="753"/>
                  <a:pt x="753" y="940"/>
                  <a:pt x="525" y="940"/>
                </a:cubicBezTo>
                <a:close/>
                <a:moveTo>
                  <a:pt x="471" y="259"/>
                </a:moveTo>
                <a:lnTo>
                  <a:pt x="471" y="573"/>
                </a:lnTo>
                <a:lnTo>
                  <a:pt x="745" y="736"/>
                </a:lnTo>
                <a:lnTo>
                  <a:pt x="784" y="671"/>
                </a:lnTo>
                <a:lnTo>
                  <a:pt x="550" y="533"/>
                </a:lnTo>
                <a:lnTo>
                  <a:pt x="550" y="259"/>
                </a:lnTo>
                <a:lnTo>
                  <a:pt x="471" y="25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58" name="Google Shape;158;p41"/>
          <p:cNvSpPr/>
          <p:nvPr/>
        </p:nvSpPr>
        <p:spPr>
          <a:xfrm>
            <a:off x="610514" y="1752262"/>
            <a:ext cx="327623" cy="217176"/>
          </a:xfrm>
          <a:custGeom>
            <a:avLst/>
            <a:gdLst/>
            <a:ahLst/>
            <a:cxnLst/>
            <a:rect l="l" t="t" r="r" b="b"/>
            <a:pathLst>
              <a:path w="1149" h="765" extrusionOk="0">
                <a:moveTo>
                  <a:pt x="191" y="96"/>
                </a:moveTo>
                <a:lnTo>
                  <a:pt x="1052" y="96"/>
                </a:lnTo>
                <a:lnTo>
                  <a:pt x="1052" y="0"/>
                </a:lnTo>
                <a:lnTo>
                  <a:pt x="191" y="0"/>
                </a:lnTo>
                <a:cubicBezTo>
                  <a:pt x="138" y="0"/>
                  <a:pt x="95" y="42"/>
                  <a:pt x="95" y="96"/>
                </a:cubicBezTo>
                <a:lnTo>
                  <a:pt x="95" y="621"/>
                </a:lnTo>
                <a:lnTo>
                  <a:pt x="0" y="621"/>
                </a:lnTo>
                <a:lnTo>
                  <a:pt x="0" y="764"/>
                </a:lnTo>
                <a:lnTo>
                  <a:pt x="668" y="764"/>
                </a:lnTo>
                <a:lnTo>
                  <a:pt x="668" y="621"/>
                </a:lnTo>
                <a:lnTo>
                  <a:pt x="191" y="621"/>
                </a:lnTo>
                <a:lnTo>
                  <a:pt x="191" y="96"/>
                </a:lnTo>
                <a:close/>
                <a:moveTo>
                  <a:pt x="1100" y="189"/>
                </a:moveTo>
                <a:lnTo>
                  <a:pt x="812" y="189"/>
                </a:lnTo>
                <a:cubicBezTo>
                  <a:pt x="787" y="189"/>
                  <a:pt x="764" y="211"/>
                  <a:pt x="764" y="237"/>
                </a:cubicBezTo>
                <a:lnTo>
                  <a:pt x="764" y="714"/>
                </a:lnTo>
                <a:cubicBezTo>
                  <a:pt x="764" y="739"/>
                  <a:pt x="787" y="762"/>
                  <a:pt x="812" y="762"/>
                </a:cubicBezTo>
                <a:lnTo>
                  <a:pt x="1100" y="762"/>
                </a:lnTo>
                <a:cubicBezTo>
                  <a:pt x="1126" y="762"/>
                  <a:pt x="1148" y="739"/>
                  <a:pt x="1148" y="714"/>
                </a:cubicBezTo>
                <a:lnTo>
                  <a:pt x="1148" y="237"/>
                </a:lnTo>
                <a:cubicBezTo>
                  <a:pt x="1145" y="211"/>
                  <a:pt x="1126" y="189"/>
                  <a:pt x="1100" y="189"/>
                </a:cubicBezTo>
                <a:close/>
                <a:moveTo>
                  <a:pt x="1052" y="621"/>
                </a:moveTo>
                <a:lnTo>
                  <a:pt x="860" y="621"/>
                </a:lnTo>
                <a:lnTo>
                  <a:pt x="860" y="285"/>
                </a:lnTo>
                <a:lnTo>
                  <a:pt x="1052" y="285"/>
                </a:lnTo>
                <a:lnTo>
                  <a:pt x="1052" y="62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pic>
        <p:nvPicPr>
          <p:cNvPr id="11" name="Google Shape;99;p19"/>
          <p:cNvPicPr preferRelativeResize="0"/>
          <p:nvPr/>
        </p:nvPicPr>
        <p:blipFill rotWithShape="1">
          <a:blip r:embed="rId3">
            <a:alphaModFix/>
          </a:blip>
          <a:srcRect l="4863" r="4603"/>
          <a:stretch/>
        </p:blipFill>
        <p:spPr>
          <a:xfrm>
            <a:off x="5762848" y="729159"/>
            <a:ext cx="1233376" cy="2834364"/>
          </a:xfrm>
          <a:prstGeom prst="rect">
            <a:avLst/>
          </a:prstGeom>
          <a:noFill/>
          <a:ln>
            <a:noFill/>
          </a:ln>
        </p:spPr>
      </p:pic>
      <p:pic>
        <p:nvPicPr>
          <p:cNvPr id="12" name="Google Shape;99;p19"/>
          <p:cNvPicPr preferRelativeResize="0"/>
          <p:nvPr/>
        </p:nvPicPr>
        <p:blipFill rotWithShape="1">
          <a:blip r:embed="rId3">
            <a:alphaModFix/>
          </a:blip>
          <a:srcRect l="4512" t="329" r="4996" b="3737"/>
          <a:stretch/>
        </p:blipFill>
        <p:spPr>
          <a:xfrm>
            <a:off x="6989558" y="1755664"/>
            <a:ext cx="1426464" cy="2834640"/>
          </a:xfrm>
          <a:prstGeom prst="rect">
            <a:avLst/>
          </a:prstGeom>
          <a:noFill/>
          <a:ln>
            <a:noFill/>
          </a:ln>
        </p:spPr>
      </p:pic>
      <p:pic>
        <p:nvPicPr>
          <p:cNvPr id="2" name="Picture 1"/>
          <p:cNvPicPr>
            <a:picLocks noChangeAspect="1"/>
          </p:cNvPicPr>
          <p:nvPr/>
        </p:nvPicPr>
        <p:blipFill>
          <a:blip r:embed="rId4"/>
          <a:stretch>
            <a:fillRect/>
          </a:stretch>
        </p:blipFill>
        <p:spPr>
          <a:xfrm>
            <a:off x="5833241" y="954975"/>
            <a:ext cx="1114096" cy="2344261"/>
          </a:xfrm>
          <a:prstGeom prst="rect">
            <a:avLst/>
          </a:prstGeom>
        </p:spPr>
      </p:pic>
      <p:pic>
        <p:nvPicPr>
          <p:cNvPr id="3" name="Picture 2"/>
          <p:cNvPicPr>
            <a:picLocks noChangeAspect="1"/>
          </p:cNvPicPr>
          <p:nvPr/>
        </p:nvPicPr>
        <p:blipFill>
          <a:blip r:embed="rId5"/>
          <a:stretch>
            <a:fillRect/>
          </a:stretch>
        </p:blipFill>
        <p:spPr>
          <a:xfrm>
            <a:off x="7058617" y="1977491"/>
            <a:ext cx="1314432" cy="246691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9"/>
          <p:cNvSpPr/>
          <p:nvPr/>
        </p:nvSpPr>
        <p:spPr>
          <a:xfrm>
            <a:off x="4211875" y="0"/>
            <a:ext cx="493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9"/>
          <p:cNvSpPr txBox="1"/>
          <p:nvPr/>
        </p:nvSpPr>
        <p:spPr>
          <a:xfrm>
            <a:off x="421982" y="205300"/>
            <a:ext cx="7000800" cy="9789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dirty="0">
                <a:solidFill>
                  <a:srgbClr val="5F6368"/>
                </a:solidFill>
                <a:latin typeface="Open Sans"/>
                <a:ea typeface="Open Sans"/>
                <a:cs typeface="Open Sans"/>
                <a:sym typeface="Open Sans"/>
              </a:rPr>
              <a:t>High-fidelity</a:t>
            </a:r>
            <a:br>
              <a:rPr lang="en" sz="2400" dirty="0">
                <a:solidFill>
                  <a:srgbClr val="5F6368"/>
                </a:solidFill>
                <a:latin typeface="Open Sans"/>
                <a:ea typeface="Open Sans"/>
                <a:cs typeface="Open Sans"/>
                <a:sym typeface="Open Sans"/>
              </a:rPr>
            </a:br>
            <a:r>
              <a:rPr lang="en" sz="2400" dirty="0">
                <a:solidFill>
                  <a:srgbClr val="5F6368"/>
                </a:solidFill>
                <a:latin typeface="Open Sans"/>
                <a:ea typeface="Open Sans"/>
                <a:cs typeface="Open Sans"/>
                <a:sym typeface="Open Sans"/>
              </a:rPr>
              <a:t>prototype</a:t>
            </a:r>
            <a:endParaRPr sz="2400" dirty="0">
              <a:solidFill>
                <a:srgbClr val="5F6368"/>
              </a:solidFill>
              <a:latin typeface="Open Sans"/>
              <a:ea typeface="Open Sans"/>
              <a:cs typeface="Open Sans"/>
              <a:sym typeface="Open Sans"/>
            </a:endParaRPr>
          </a:p>
        </p:txBody>
      </p:sp>
      <p:sp>
        <p:nvSpPr>
          <p:cNvPr id="352" name="Google Shape;352;p59"/>
          <p:cNvSpPr txBox="1"/>
          <p:nvPr/>
        </p:nvSpPr>
        <p:spPr>
          <a:xfrm>
            <a:off x="6011725" y="2110050"/>
            <a:ext cx="13323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Screenshot of prototype with connections or prototype GIF</a:t>
            </a:r>
            <a:endParaRPr sz="1200">
              <a:solidFill>
                <a:srgbClr val="5F6368"/>
              </a:solidFill>
              <a:latin typeface="Open Sans"/>
              <a:ea typeface="Open Sans"/>
              <a:cs typeface="Open Sans"/>
              <a:sym typeface="Open Sans"/>
            </a:endParaRPr>
          </a:p>
        </p:txBody>
      </p:sp>
      <p:sp>
        <p:nvSpPr>
          <p:cNvPr id="6" name="Google Shape;267;p40"/>
          <p:cNvSpPr txBox="1"/>
          <p:nvPr/>
        </p:nvSpPr>
        <p:spPr>
          <a:xfrm>
            <a:off x="532875" y="1184200"/>
            <a:ext cx="2380446" cy="406262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5F6368"/>
                </a:solidFill>
                <a:latin typeface="Open Sans"/>
                <a:ea typeface="Open Sans"/>
                <a:cs typeface="Open Sans"/>
                <a:sym typeface="Open Sans"/>
              </a:rPr>
              <a:t>The final high-fidelity prototype presented cleaner user flows for </a:t>
            </a:r>
            <a:r>
              <a:rPr lang="en" dirty="0" smtClean="0">
                <a:solidFill>
                  <a:srgbClr val="5F6368"/>
                </a:solidFill>
                <a:latin typeface="Open Sans"/>
                <a:ea typeface="Open Sans"/>
                <a:cs typeface="Open Sans"/>
                <a:sym typeface="Open Sans"/>
              </a:rPr>
              <a:t>searching and ordering food from a nearby restuarant. </a:t>
            </a:r>
            <a:r>
              <a:rPr lang="en" dirty="0">
                <a:solidFill>
                  <a:srgbClr val="5F6368"/>
                </a:solidFill>
                <a:latin typeface="Open Sans"/>
                <a:ea typeface="Open Sans"/>
                <a:cs typeface="Open Sans"/>
                <a:sym typeface="Open Sans"/>
              </a:rPr>
              <a:t>It also met user needs </a:t>
            </a:r>
            <a:r>
              <a:rPr lang="en" dirty="0" smtClean="0">
                <a:solidFill>
                  <a:srgbClr val="5F6368"/>
                </a:solidFill>
                <a:latin typeface="Open Sans"/>
                <a:ea typeface="Open Sans"/>
                <a:cs typeface="Open Sans"/>
                <a:sym typeface="Open Sans"/>
              </a:rPr>
              <a:t>for delivery as </a:t>
            </a:r>
            <a:r>
              <a:rPr lang="en" dirty="0">
                <a:solidFill>
                  <a:srgbClr val="5F6368"/>
                </a:solidFill>
                <a:latin typeface="Open Sans"/>
                <a:ea typeface="Open Sans"/>
                <a:cs typeface="Open Sans"/>
                <a:sym typeface="Open Sans"/>
              </a:rPr>
              <a:t>well as more customization. </a:t>
            </a:r>
            <a:endParaRPr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r>
              <a:rPr lang="en" dirty="0">
                <a:solidFill>
                  <a:srgbClr val="5F6368"/>
                </a:solidFill>
                <a:latin typeface="Open Sans"/>
                <a:ea typeface="Open Sans"/>
                <a:cs typeface="Open Sans"/>
                <a:sym typeface="Open Sans"/>
              </a:rPr>
              <a:t>View the </a:t>
            </a:r>
            <a:r>
              <a:rPr lang="en" dirty="0" smtClean="0">
                <a:solidFill>
                  <a:srgbClr val="5F6368"/>
                </a:solidFill>
                <a:latin typeface="Open Sans"/>
                <a:ea typeface="Open Sans"/>
                <a:cs typeface="Open Sans"/>
                <a:sym typeface="Open Sans"/>
              </a:rPr>
              <a:t>Fi-food App </a:t>
            </a:r>
            <a:r>
              <a:rPr lang="en" u="sng" dirty="0">
                <a:solidFill>
                  <a:schemeClr val="hlink"/>
                </a:solidFill>
                <a:latin typeface="Open Sans"/>
                <a:ea typeface="Open Sans"/>
                <a:cs typeface="Open Sans"/>
                <a:sym typeface="Open Sans"/>
                <a:hlinkClick r:id="rId3"/>
              </a:rPr>
              <a:t>high-fidelity prototype</a:t>
            </a:r>
            <a:endParaRPr u="sng" dirty="0">
              <a:solidFill>
                <a:schemeClr val="accent1"/>
              </a:solidFill>
              <a:latin typeface="Open Sans"/>
              <a:ea typeface="Open Sans"/>
              <a:cs typeface="Open Sans"/>
              <a:sym typeface="Open Sans"/>
            </a:endParaRPr>
          </a:p>
          <a:p>
            <a:pPr marL="0" lvl="0" indent="0" algn="l" rtl="0">
              <a:lnSpc>
                <a:spcPct val="150000"/>
              </a:lnSpc>
              <a:spcBef>
                <a:spcPts val="0"/>
              </a:spcBef>
              <a:spcAft>
                <a:spcPts val="0"/>
              </a:spcAft>
              <a:buNone/>
            </a:pPr>
            <a:endParaRPr dirty="0">
              <a:latin typeface="Open Sans"/>
              <a:ea typeface="Open Sans"/>
              <a:cs typeface="Open Sans"/>
              <a:sym typeface="Open Sans"/>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4828" y="893135"/>
            <a:ext cx="5869047" cy="389151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60"/>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Accessibility considerations</a:t>
            </a:r>
            <a:endParaRPr sz="2400">
              <a:solidFill>
                <a:srgbClr val="5F6368"/>
              </a:solidFill>
              <a:latin typeface="Open Sans"/>
              <a:ea typeface="Open Sans"/>
              <a:cs typeface="Open Sans"/>
              <a:sym typeface="Open Sans"/>
            </a:endParaRPr>
          </a:p>
        </p:txBody>
      </p:sp>
      <p:sp>
        <p:nvSpPr>
          <p:cNvPr id="360" name="Google Shape;360;p60"/>
          <p:cNvSpPr/>
          <p:nvPr/>
        </p:nvSpPr>
        <p:spPr>
          <a:xfrm>
            <a:off x="31752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60"/>
          <p:cNvSpPr/>
          <p:nvPr/>
        </p:nvSpPr>
        <p:spPr>
          <a:xfrm>
            <a:off x="58328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60"/>
          <p:cNvSpPr/>
          <p:nvPr/>
        </p:nvSpPr>
        <p:spPr>
          <a:xfrm>
            <a:off x="14791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365" name="Google Shape;365;p60"/>
          <p:cNvSpPr/>
          <p:nvPr/>
        </p:nvSpPr>
        <p:spPr>
          <a:xfrm>
            <a:off x="41367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366" name="Google Shape;366;p60"/>
          <p:cNvSpPr/>
          <p:nvPr/>
        </p:nvSpPr>
        <p:spPr>
          <a:xfrm>
            <a:off x="67943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
        <p:nvSpPr>
          <p:cNvPr id="12" name="Google Shape;275;p41"/>
          <p:cNvSpPr txBox="1"/>
          <p:nvPr/>
        </p:nvSpPr>
        <p:spPr>
          <a:xfrm>
            <a:off x="3368925" y="1950428"/>
            <a:ext cx="2049000" cy="1671196"/>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dirty="0">
                <a:solidFill>
                  <a:srgbClr val="5F6368"/>
                </a:solidFill>
                <a:latin typeface="Open Sans"/>
                <a:ea typeface="Open Sans"/>
                <a:cs typeface="Open Sans"/>
                <a:sym typeface="Open Sans"/>
              </a:rPr>
              <a:t>Provided access </a:t>
            </a:r>
            <a:br>
              <a:rPr lang="en" dirty="0">
                <a:solidFill>
                  <a:srgbClr val="5F6368"/>
                </a:solidFill>
                <a:latin typeface="Open Sans"/>
                <a:ea typeface="Open Sans"/>
                <a:cs typeface="Open Sans"/>
                <a:sym typeface="Open Sans"/>
              </a:rPr>
            </a:br>
            <a:r>
              <a:rPr lang="en" dirty="0">
                <a:solidFill>
                  <a:srgbClr val="5F6368"/>
                </a:solidFill>
                <a:latin typeface="Open Sans"/>
                <a:ea typeface="Open Sans"/>
                <a:cs typeface="Open Sans"/>
                <a:sym typeface="Open Sans"/>
              </a:rPr>
              <a:t>to </a:t>
            </a:r>
            <a:r>
              <a:rPr lang="en" dirty="0" smtClean="0">
                <a:solidFill>
                  <a:srgbClr val="5F6368"/>
                </a:solidFill>
                <a:latin typeface="Open Sans"/>
                <a:ea typeface="Open Sans"/>
                <a:cs typeface="Open Sans"/>
                <a:sym typeface="Open Sans"/>
              </a:rPr>
              <a:t>users </a:t>
            </a:r>
            <a:r>
              <a:rPr lang="en" dirty="0">
                <a:solidFill>
                  <a:srgbClr val="5F6368"/>
                </a:solidFill>
                <a:latin typeface="Open Sans"/>
                <a:ea typeface="Open Sans"/>
                <a:cs typeface="Open Sans"/>
                <a:sym typeface="Open Sans"/>
              </a:rPr>
              <a:t>who are vision impaired through adding alt text to images for screen readers.</a:t>
            </a:r>
            <a:endParaRPr dirty="0"/>
          </a:p>
        </p:txBody>
      </p:sp>
      <p:sp>
        <p:nvSpPr>
          <p:cNvPr id="13" name="Google Shape;277;p41"/>
          <p:cNvSpPr txBox="1"/>
          <p:nvPr/>
        </p:nvSpPr>
        <p:spPr>
          <a:xfrm>
            <a:off x="6026525" y="2080227"/>
            <a:ext cx="2049000" cy="8958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dirty="0">
                <a:solidFill>
                  <a:srgbClr val="5F6368"/>
                </a:solidFill>
                <a:latin typeface="Open Sans"/>
                <a:ea typeface="Open Sans"/>
                <a:cs typeface="Open Sans"/>
                <a:sym typeface="Open Sans"/>
              </a:rPr>
              <a:t>Used icons to </a:t>
            </a:r>
            <a:br>
              <a:rPr lang="en" dirty="0">
                <a:solidFill>
                  <a:srgbClr val="5F6368"/>
                </a:solidFill>
                <a:latin typeface="Open Sans"/>
                <a:ea typeface="Open Sans"/>
                <a:cs typeface="Open Sans"/>
                <a:sym typeface="Open Sans"/>
              </a:rPr>
            </a:br>
            <a:r>
              <a:rPr lang="en" dirty="0">
                <a:solidFill>
                  <a:srgbClr val="5F6368"/>
                </a:solidFill>
                <a:latin typeface="Open Sans"/>
                <a:ea typeface="Open Sans"/>
                <a:cs typeface="Open Sans"/>
                <a:sym typeface="Open Sans"/>
              </a:rPr>
              <a:t>help make </a:t>
            </a:r>
            <a:br>
              <a:rPr lang="en" dirty="0">
                <a:solidFill>
                  <a:srgbClr val="5F6368"/>
                </a:solidFill>
                <a:latin typeface="Open Sans"/>
                <a:ea typeface="Open Sans"/>
                <a:cs typeface="Open Sans"/>
                <a:sym typeface="Open Sans"/>
              </a:rPr>
            </a:br>
            <a:r>
              <a:rPr lang="en" dirty="0">
                <a:solidFill>
                  <a:srgbClr val="5F6368"/>
                </a:solidFill>
                <a:latin typeface="Open Sans"/>
                <a:ea typeface="Open Sans"/>
                <a:cs typeface="Open Sans"/>
                <a:sym typeface="Open Sans"/>
              </a:rPr>
              <a:t>navigation easier.</a:t>
            </a:r>
            <a:endParaRPr dirty="0"/>
          </a:p>
        </p:txBody>
      </p:sp>
      <p:sp>
        <p:nvSpPr>
          <p:cNvPr id="2" name="TextBox 1"/>
          <p:cNvSpPr txBox="1"/>
          <p:nvPr/>
        </p:nvSpPr>
        <p:spPr>
          <a:xfrm>
            <a:off x="1091875" y="2105368"/>
            <a:ext cx="1889750" cy="954107"/>
          </a:xfrm>
          <a:prstGeom prst="rect">
            <a:avLst/>
          </a:prstGeom>
          <a:noFill/>
        </p:spPr>
        <p:txBody>
          <a:bodyPr wrap="square" rtlCol="0">
            <a:spAutoFit/>
          </a:bodyPr>
          <a:lstStyle/>
          <a:p>
            <a:r>
              <a:rPr lang="en-US" dirty="0" smtClean="0">
                <a:solidFill>
                  <a:schemeClr val="bg2"/>
                </a:solidFill>
              </a:rPr>
              <a:t>Allows user to be able to make decision by providing  them with options</a:t>
            </a:r>
            <a:endParaRPr lang="en-US" dirty="0">
              <a:solidFill>
                <a:schemeClr val="bg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5F6368"/>
        </a:solidFill>
        <a:effectLst/>
      </p:bgPr>
    </p:bg>
    <p:spTree>
      <p:nvGrpSpPr>
        <p:cNvPr id="1" name="Shape 370"/>
        <p:cNvGrpSpPr/>
        <p:nvPr/>
      </p:nvGrpSpPr>
      <p:grpSpPr>
        <a:xfrm>
          <a:off x="0" y="0"/>
          <a:ext cx="0" cy="0"/>
          <a:chOff x="0" y="0"/>
          <a:chExt cx="0" cy="0"/>
        </a:xfrm>
      </p:grpSpPr>
      <p:sp>
        <p:nvSpPr>
          <p:cNvPr id="371" name="Google Shape;371;p61"/>
          <p:cNvSpPr txBox="1"/>
          <p:nvPr/>
        </p:nvSpPr>
        <p:spPr>
          <a:xfrm>
            <a:off x="3721275" y="2210100"/>
            <a:ext cx="2275500" cy="7233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Takeaways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Next steps</a:t>
            </a:r>
            <a:endParaRPr>
              <a:solidFill>
                <a:srgbClr val="FFFFFF"/>
              </a:solidFill>
              <a:latin typeface="Open Sans"/>
              <a:ea typeface="Open Sans"/>
              <a:cs typeface="Open Sans"/>
              <a:sym typeface="Open Sans"/>
            </a:endParaRPr>
          </a:p>
        </p:txBody>
      </p:sp>
      <p:sp>
        <p:nvSpPr>
          <p:cNvPr id="372" name="Google Shape;372;p61"/>
          <p:cNvSpPr txBox="1"/>
          <p:nvPr/>
        </p:nvSpPr>
        <p:spPr>
          <a:xfrm>
            <a:off x="-468875" y="2294700"/>
            <a:ext cx="3704400" cy="5541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Going forward</a:t>
            </a:r>
            <a:endParaRPr sz="2400">
              <a:solidFill>
                <a:srgbClr val="FFFFFF"/>
              </a:solidFill>
              <a:latin typeface="Open Sans"/>
              <a:ea typeface="Open Sans"/>
              <a:cs typeface="Open Sans"/>
              <a:sym typeface="Open Sans"/>
            </a:endParaRPr>
          </a:p>
        </p:txBody>
      </p:sp>
      <p:cxnSp>
        <p:nvCxnSpPr>
          <p:cNvPr id="373" name="Google Shape;373;p61"/>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62"/>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Takeaways</a:t>
            </a:r>
            <a:endParaRPr sz="2400">
              <a:solidFill>
                <a:srgbClr val="5F6368"/>
              </a:solidFill>
              <a:latin typeface="Open Sans"/>
              <a:ea typeface="Open Sans"/>
              <a:cs typeface="Open Sans"/>
              <a:sym typeface="Open Sans"/>
            </a:endParaRPr>
          </a:p>
        </p:txBody>
      </p:sp>
      <p:sp>
        <p:nvSpPr>
          <p:cNvPr id="380" name="Google Shape;380;p62"/>
          <p:cNvSpPr/>
          <p:nvPr/>
        </p:nvSpPr>
        <p:spPr>
          <a:xfrm>
            <a:off x="539600" y="1534000"/>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62"/>
          <p:cNvSpPr/>
          <p:nvPr/>
        </p:nvSpPr>
        <p:spPr>
          <a:xfrm>
            <a:off x="4495800" y="1534000"/>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62"/>
          <p:cNvSpPr/>
          <p:nvPr/>
        </p:nvSpPr>
        <p:spPr>
          <a:xfrm>
            <a:off x="679050" y="1660250"/>
            <a:ext cx="234394" cy="260801"/>
          </a:xfrm>
          <a:custGeom>
            <a:avLst/>
            <a:gdLst/>
            <a:ahLst/>
            <a:cxnLst/>
            <a:rect l="l" t="t" r="r" b="b"/>
            <a:pathLst>
              <a:path w="941" h="1045" extrusionOk="0">
                <a:moveTo>
                  <a:pt x="833" y="105"/>
                </a:moveTo>
                <a:lnTo>
                  <a:pt x="616" y="105"/>
                </a:lnTo>
                <a:cubicBezTo>
                  <a:pt x="593" y="45"/>
                  <a:pt x="536" y="0"/>
                  <a:pt x="469" y="0"/>
                </a:cubicBezTo>
                <a:cubicBezTo>
                  <a:pt x="401" y="0"/>
                  <a:pt x="345" y="45"/>
                  <a:pt x="322" y="105"/>
                </a:cubicBezTo>
                <a:lnTo>
                  <a:pt x="105" y="105"/>
                </a:lnTo>
                <a:cubicBezTo>
                  <a:pt x="48" y="105"/>
                  <a:pt x="0" y="153"/>
                  <a:pt x="0" y="209"/>
                </a:cubicBezTo>
                <a:lnTo>
                  <a:pt x="0" y="940"/>
                </a:lnTo>
                <a:cubicBezTo>
                  <a:pt x="0" y="997"/>
                  <a:pt x="48" y="1044"/>
                  <a:pt x="105" y="1044"/>
                </a:cubicBezTo>
                <a:lnTo>
                  <a:pt x="836" y="1044"/>
                </a:lnTo>
                <a:cubicBezTo>
                  <a:pt x="892" y="1044"/>
                  <a:pt x="940" y="997"/>
                  <a:pt x="940" y="940"/>
                </a:cubicBezTo>
                <a:lnTo>
                  <a:pt x="940" y="209"/>
                </a:lnTo>
                <a:cubicBezTo>
                  <a:pt x="937" y="153"/>
                  <a:pt x="889" y="105"/>
                  <a:pt x="833" y="105"/>
                </a:cubicBezTo>
                <a:close/>
                <a:moveTo>
                  <a:pt x="466" y="105"/>
                </a:moveTo>
                <a:cubicBezTo>
                  <a:pt x="494" y="105"/>
                  <a:pt x="520" y="127"/>
                  <a:pt x="520" y="158"/>
                </a:cubicBezTo>
                <a:cubicBezTo>
                  <a:pt x="520" y="187"/>
                  <a:pt x="497" y="212"/>
                  <a:pt x="466" y="212"/>
                </a:cubicBezTo>
                <a:cubicBezTo>
                  <a:pt x="435" y="212"/>
                  <a:pt x="412" y="189"/>
                  <a:pt x="412" y="158"/>
                </a:cubicBezTo>
                <a:cubicBezTo>
                  <a:pt x="415" y="127"/>
                  <a:pt x="438" y="105"/>
                  <a:pt x="466" y="105"/>
                </a:cubicBezTo>
                <a:close/>
                <a:moveTo>
                  <a:pt x="362" y="836"/>
                </a:moveTo>
                <a:lnTo>
                  <a:pt x="153" y="627"/>
                </a:lnTo>
                <a:lnTo>
                  <a:pt x="226" y="553"/>
                </a:lnTo>
                <a:lnTo>
                  <a:pt x="362" y="689"/>
                </a:lnTo>
                <a:lnTo>
                  <a:pt x="706" y="345"/>
                </a:lnTo>
                <a:lnTo>
                  <a:pt x="779" y="418"/>
                </a:lnTo>
                <a:lnTo>
                  <a:pt x="362" y="83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grpSp>
        <p:nvGrpSpPr>
          <p:cNvPr id="384" name="Google Shape;384;p62"/>
          <p:cNvGrpSpPr/>
          <p:nvPr/>
        </p:nvGrpSpPr>
        <p:grpSpPr>
          <a:xfrm>
            <a:off x="4605678" y="1676963"/>
            <a:ext cx="293543" cy="227362"/>
            <a:chOff x="420350" y="238125"/>
            <a:chExt cx="6779275" cy="5238750"/>
          </a:xfrm>
        </p:grpSpPr>
        <p:sp>
          <p:nvSpPr>
            <p:cNvPr id="385" name="Google Shape;385;p62"/>
            <p:cNvSpPr/>
            <p:nvPr/>
          </p:nvSpPr>
          <p:spPr>
            <a:xfrm>
              <a:off x="420350" y="238125"/>
              <a:ext cx="6779275" cy="5238750"/>
            </a:xfrm>
            <a:custGeom>
              <a:avLst/>
              <a:gdLst/>
              <a:ahLst/>
              <a:cxnLst/>
              <a:rect l="l" t="t" r="r" b="b"/>
              <a:pathLst>
                <a:path w="271171" h="209550" extrusionOk="0">
                  <a:moveTo>
                    <a:pt x="203423" y="24684"/>
                  </a:moveTo>
                  <a:lnTo>
                    <a:pt x="208928" y="24773"/>
                  </a:lnTo>
                  <a:lnTo>
                    <a:pt x="214433" y="25039"/>
                  </a:lnTo>
                  <a:lnTo>
                    <a:pt x="219938" y="25483"/>
                  </a:lnTo>
                  <a:lnTo>
                    <a:pt x="225443" y="26105"/>
                  </a:lnTo>
                  <a:lnTo>
                    <a:pt x="228107" y="26549"/>
                  </a:lnTo>
                  <a:lnTo>
                    <a:pt x="230859" y="26993"/>
                  </a:lnTo>
                  <a:lnTo>
                    <a:pt x="233523" y="27437"/>
                  </a:lnTo>
                  <a:lnTo>
                    <a:pt x="236187" y="28058"/>
                  </a:lnTo>
                  <a:lnTo>
                    <a:pt x="238762" y="28680"/>
                  </a:lnTo>
                  <a:lnTo>
                    <a:pt x="241426" y="29301"/>
                  </a:lnTo>
                  <a:lnTo>
                    <a:pt x="244001" y="30012"/>
                  </a:lnTo>
                  <a:lnTo>
                    <a:pt x="246576" y="30811"/>
                  </a:lnTo>
                  <a:lnTo>
                    <a:pt x="246576" y="172612"/>
                  </a:lnTo>
                  <a:lnTo>
                    <a:pt x="244001" y="171813"/>
                  </a:lnTo>
                  <a:lnTo>
                    <a:pt x="241426" y="171103"/>
                  </a:lnTo>
                  <a:lnTo>
                    <a:pt x="238762" y="170393"/>
                  </a:lnTo>
                  <a:lnTo>
                    <a:pt x="236187" y="169771"/>
                  </a:lnTo>
                  <a:lnTo>
                    <a:pt x="233523" y="169238"/>
                  </a:lnTo>
                  <a:lnTo>
                    <a:pt x="230859" y="168706"/>
                  </a:lnTo>
                  <a:lnTo>
                    <a:pt x="228107" y="168262"/>
                  </a:lnTo>
                  <a:lnTo>
                    <a:pt x="225443" y="167906"/>
                  </a:lnTo>
                  <a:lnTo>
                    <a:pt x="219938" y="167196"/>
                  </a:lnTo>
                  <a:lnTo>
                    <a:pt x="214433" y="166752"/>
                  </a:lnTo>
                  <a:lnTo>
                    <a:pt x="208928" y="166486"/>
                  </a:lnTo>
                  <a:lnTo>
                    <a:pt x="203423" y="166397"/>
                  </a:lnTo>
                  <a:lnTo>
                    <a:pt x="199338" y="166486"/>
                  </a:lnTo>
                  <a:lnTo>
                    <a:pt x="195165" y="166752"/>
                  </a:lnTo>
                  <a:lnTo>
                    <a:pt x="190814" y="167196"/>
                  </a:lnTo>
                  <a:lnTo>
                    <a:pt x="186286" y="167818"/>
                  </a:lnTo>
                  <a:lnTo>
                    <a:pt x="181757" y="168617"/>
                  </a:lnTo>
                  <a:lnTo>
                    <a:pt x="177140" y="169505"/>
                  </a:lnTo>
                  <a:lnTo>
                    <a:pt x="172523" y="170570"/>
                  </a:lnTo>
                  <a:lnTo>
                    <a:pt x="167906" y="171724"/>
                  </a:lnTo>
                  <a:lnTo>
                    <a:pt x="163289" y="173056"/>
                  </a:lnTo>
                  <a:lnTo>
                    <a:pt x="158849" y="174477"/>
                  </a:lnTo>
                  <a:lnTo>
                    <a:pt x="154498" y="175986"/>
                  </a:lnTo>
                  <a:lnTo>
                    <a:pt x="150236" y="177585"/>
                  </a:lnTo>
                  <a:lnTo>
                    <a:pt x="146241" y="179272"/>
                  </a:lnTo>
                  <a:lnTo>
                    <a:pt x="142422" y="181136"/>
                  </a:lnTo>
                  <a:lnTo>
                    <a:pt x="138871" y="183001"/>
                  </a:lnTo>
                  <a:lnTo>
                    <a:pt x="135586" y="184866"/>
                  </a:lnTo>
                  <a:lnTo>
                    <a:pt x="135586" y="43153"/>
                  </a:lnTo>
                  <a:lnTo>
                    <a:pt x="138871" y="41200"/>
                  </a:lnTo>
                  <a:lnTo>
                    <a:pt x="142422" y="39335"/>
                  </a:lnTo>
                  <a:lnTo>
                    <a:pt x="146241" y="37559"/>
                  </a:lnTo>
                  <a:lnTo>
                    <a:pt x="150236" y="35783"/>
                  </a:lnTo>
                  <a:lnTo>
                    <a:pt x="154498" y="34185"/>
                  </a:lnTo>
                  <a:lnTo>
                    <a:pt x="158849" y="32676"/>
                  </a:lnTo>
                  <a:lnTo>
                    <a:pt x="163289" y="31255"/>
                  </a:lnTo>
                  <a:lnTo>
                    <a:pt x="167906" y="29923"/>
                  </a:lnTo>
                  <a:lnTo>
                    <a:pt x="172523" y="28769"/>
                  </a:lnTo>
                  <a:lnTo>
                    <a:pt x="177140" y="27703"/>
                  </a:lnTo>
                  <a:lnTo>
                    <a:pt x="181757" y="26815"/>
                  </a:lnTo>
                  <a:lnTo>
                    <a:pt x="186286" y="26016"/>
                  </a:lnTo>
                  <a:lnTo>
                    <a:pt x="190814" y="25483"/>
                  </a:lnTo>
                  <a:lnTo>
                    <a:pt x="195165" y="25039"/>
                  </a:lnTo>
                  <a:lnTo>
                    <a:pt x="199338" y="24773"/>
                  </a:lnTo>
                  <a:lnTo>
                    <a:pt x="203423" y="24684"/>
                  </a:lnTo>
                  <a:close/>
                  <a:moveTo>
                    <a:pt x="67748" y="0"/>
                  </a:moveTo>
                  <a:lnTo>
                    <a:pt x="63220" y="89"/>
                  </a:lnTo>
                  <a:lnTo>
                    <a:pt x="58692" y="266"/>
                  </a:lnTo>
                  <a:lnTo>
                    <a:pt x="54163" y="533"/>
                  </a:lnTo>
                  <a:lnTo>
                    <a:pt x="49546" y="977"/>
                  </a:lnTo>
                  <a:lnTo>
                    <a:pt x="45018" y="1509"/>
                  </a:lnTo>
                  <a:lnTo>
                    <a:pt x="40489" y="2220"/>
                  </a:lnTo>
                  <a:lnTo>
                    <a:pt x="35961" y="3108"/>
                  </a:lnTo>
                  <a:lnTo>
                    <a:pt x="31610" y="4173"/>
                  </a:lnTo>
                  <a:lnTo>
                    <a:pt x="27259" y="5328"/>
                  </a:lnTo>
                  <a:lnTo>
                    <a:pt x="22908" y="6659"/>
                  </a:lnTo>
                  <a:lnTo>
                    <a:pt x="18824" y="8169"/>
                  </a:lnTo>
                  <a:lnTo>
                    <a:pt x="16782" y="8968"/>
                  </a:lnTo>
                  <a:lnTo>
                    <a:pt x="14739" y="9856"/>
                  </a:lnTo>
                  <a:lnTo>
                    <a:pt x="12786" y="10744"/>
                  </a:lnTo>
                  <a:lnTo>
                    <a:pt x="10833" y="11721"/>
                  </a:lnTo>
                  <a:lnTo>
                    <a:pt x="8879" y="12697"/>
                  </a:lnTo>
                  <a:lnTo>
                    <a:pt x="7015" y="13763"/>
                  </a:lnTo>
                  <a:lnTo>
                    <a:pt x="5239" y="14917"/>
                  </a:lnTo>
                  <a:lnTo>
                    <a:pt x="3463" y="16071"/>
                  </a:lnTo>
                  <a:lnTo>
                    <a:pt x="1687" y="17226"/>
                  </a:lnTo>
                  <a:lnTo>
                    <a:pt x="0" y="18469"/>
                  </a:lnTo>
                  <a:lnTo>
                    <a:pt x="0" y="199073"/>
                  </a:lnTo>
                  <a:lnTo>
                    <a:pt x="0" y="199694"/>
                  </a:lnTo>
                  <a:lnTo>
                    <a:pt x="89" y="200227"/>
                  </a:lnTo>
                  <a:lnTo>
                    <a:pt x="266" y="200760"/>
                  </a:lnTo>
                  <a:lnTo>
                    <a:pt x="533" y="201381"/>
                  </a:lnTo>
                  <a:lnTo>
                    <a:pt x="799" y="201914"/>
                  </a:lnTo>
                  <a:lnTo>
                    <a:pt x="1154" y="202358"/>
                  </a:lnTo>
                  <a:lnTo>
                    <a:pt x="1865" y="203335"/>
                  </a:lnTo>
                  <a:lnTo>
                    <a:pt x="2841" y="204134"/>
                  </a:lnTo>
                  <a:lnTo>
                    <a:pt x="3374" y="204400"/>
                  </a:lnTo>
                  <a:lnTo>
                    <a:pt x="3907" y="204755"/>
                  </a:lnTo>
                  <a:lnTo>
                    <a:pt x="4440" y="204933"/>
                  </a:lnTo>
                  <a:lnTo>
                    <a:pt x="4972" y="205110"/>
                  </a:lnTo>
                  <a:lnTo>
                    <a:pt x="5594" y="205199"/>
                  </a:lnTo>
                  <a:lnTo>
                    <a:pt x="6127" y="205288"/>
                  </a:lnTo>
                  <a:lnTo>
                    <a:pt x="6571" y="205199"/>
                  </a:lnTo>
                  <a:lnTo>
                    <a:pt x="7015" y="205110"/>
                  </a:lnTo>
                  <a:lnTo>
                    <a:pt x="7725" y="204933"/>
                  </a:lnTo>
                  <a:lnTo>
                    <a:pt x="8435" y="204755"/>
                  </a:lnTo>
                  <a:lnTo>
                    <a:pt x="8790" y="204666"/>
                  </a:lnTo>
                  <a:lnTo>
                    <a:pt x="9234" y="204666"/>
                  </a:lnTo>
                  <a:lnTo>
                    <a:pt x="12431" y="203157"/>
                  </a:lnTo>
                  <a:lnTo>
                    <a:pt x="15805" y="201736"/>
                  </a:lnTo>
                  <a:lnTo>
                    <a:pt x="19268" y="200404"/>
                  </a:lnTo>
                  <a:lnTo>
                    <a:pt x="22908" y="199161"/>
                  </a:lnTo>
                  <a:lnTo>
                    <a:pt x="26549" y="197918"/>
                  </a:lnTo>
                  <a:lnTo>
                    <a:pt x="30367" y="196853"/>
                  </a:lnTo>
                  <a:lnTo>
                    <a:pt x="34185" y="195787"/>
                  </a:lnTo>
                  <a:lnTo>
                    <a:pt x="38003" y="194810"/>
                  </a:lnTo>
                  <a:lnTo>
                    <a:pt x="41910" y="194011"/>
                  </a:lnTo>
                  <a:lnTo>
                    <a:pt x="45817" y="193212"/>
                  </a:lnTo>
                  <a:lnTo>
                    <a:pt x="49635" y="192591"/>
                  </a:lnTo>
                  <a:lnTo>
                    <a:pt x="53453" y="192058"/>
                  </a:lnTo>
                  <a:lnTo>
                    <a:pt x="57182" y="191614"/>
                  </a:lnTo>
                  <a:lnTo>
                    <a:pt x="60823" y="191348"/>
                  </a:lnTo>
                  <a:lnTo>
                    <a:pt x="64374" y="191170"/>
                  </a:lnTo>
                  <a:lnTo>
                    <a:pt x="67748" y="191081"/>
                  </a:lnTo>
                  <a:lnTo>
                    <a:pt x="72277" y="191170"/>
                  </a:lnTo>
                  <a:lnTo>
                    <a:pt x="76894" y="191348"/>
                  </a:lnTo>
                  <a:lnTo>
                    <a:pt x="81422" y="191614"/>
                  </a:lnTo>
                  <a:lnTo>
                    <a:pt x="86040" y="192058"/>
                  </a:lnTo>
                  <a:lnTo>
                    <a:pt x="90568" y="192591"/>
                  </a:lnTo>
                  <a:lnTo>
                    <a:pt x="95096" y="193390"/>
                  </a:lnTo>
                  <a:lnTo>
                    <a:pt x="99536" y="194189"/>
                  </a:lnTo>
                  <a:lnTo>
                    <a:pt x="103976" y="195254"/>
                  </a:lnTo>
                  <a:lnTo>
                    <a:pt x="108326" y="196409"/>
                  </a:lnTo>
                  <a:lnTo>
                    <a:pt x="112588" y="197741"/>
                  </a:lnTo>
                  <a:lnTo>
                    <a:pt x="116762" y="199250"/>
                  </a:lnTo>
                  <a:lnTo>
                    <a:pt x="118804" y="200049"/>
                  </a:lnTo>
                  <a:lnTo>
                    <a:pt x="120846" y="200937"/>
                  </a:lnTo>
                  <a:lnTo>
                    <a:pt x="122799" y="201825"/>
                  </a:lnTo>
                  <a:lnTo>
                    <a:pt x="124753" y="202802"/>
                  </a:lnTo>
                  <a:lnTo>
                    <a:pt x="126618" y="203867"/>
                  </a:lnTo>
                  <a:lnTo>
                    <a:pt x="128482" y="204844"/>
                  </a:lnTo>
                  <a:lnTo>
                    <a:pt x="130347" y="205998"/>
                  </a:lnTo>
                  <a:lnTo>
                    <a:pt x="132123" y="207153"/>
                  </a:lnTo>
                  <a:lnTo>
                    <a:pt x="133898" y="208307"/>
                  </a:lnTo>
                  <a:lnTo>
                    <a:pt x="135586" y="209550"/>
                  </a:lnTo>
                  <a:lnTo>
                    <a:pt x="138871" y="207597"/>
                  </a:lnTo>
                  <a:lnTo>
                    <a:pt x="142422" y="205732"/>
                  </a:lnTo>
                  <a:lnTo>
                    <a:pt x="146241" y="203956"/>
                  </a:lnTo>
                  <a:lnTo>
                    <a:pt x="150236" y="202269"/>
                  </a:lnTo>
                  <a:lnTo>
                    <a:pt x="154498" y="200671"/>
                  </a:lnTo>
                  <a:lnTo>
                    <a:pt x="158849" y="199073"/>
                  </a:lnTo>
                  <a:lnTo>
                    <a:pt x="163289" y="197652"/>
                  </a:lnTo>
                  <a:lnTo>
                    <a:pt x="167906" y="196409"/>
                  </a:lnTo>
                  <a:lnTo>
                    <a:pt x="172523" y="195166"/>
                  </a:lnTo>
                  <a:lnTo>
                    <a:pt x="177140" y="194189"/>
                  </a:lnTo>
                  <a:lnTo>
                    <a:pt x="181757" y="193212"/>
                  </a:lnTo>
                  <a:lnTo>
                    <a:pt x="186286" y="192502"/>
                  </a:lnTo>
                  <a:lnTo>
                    <a:pt x="190814" y="191880"/>
                  </a:lnTo>
                  <a:lnTo>
                    <a:pt x="195165" y="191436"/>
                  </a:lnTo>
                  <a:lnTo>
                    <a:pt x="199338" y="191170"/>
                  </a:lnTo>
                  <a:lnTo>
                    <a:pt x="203423" y="191081"/>
                  </a:lnTo>
                  <a:lnTo>
                    <a:pt x="207241" y="191081"/>
                  </a:lnTo>
                  <a:lnTo>
                    <a:pt x="211059" y="191259"/>
                  </a:lnTo>
                  <a:lnTo>
                    <a:pt x="214877" y="191436"/>
                  </a:lnTo>
                  <a:lnTo>
                    <a:pt x="218695" y="191792"/>
                  </a:lnTo>
                  <a:lnTo>
                    <a:pt x="222513" y="192235"/>
                  </a:lnTo>
                  <a:lnTo>
                    <a:pt x="226331" y="192768"/>
                  </a:lnTo>
                  <a:lnTo>
                    <a:pt x="230060" y="193390"/>
                  </a:lnTo>
                  <a:lnTo>
                    <a:pt x="233790" y="194100"/>
                  </a:lnTo>
                  <a:lnTo>
                    <a:pt x="237519" y="194899"/>
                  </a:lnTo>
                  <a:lnTo>
                    <a:pt x="241159" y="195876"/>
                  </a:lnTo>
                  <a:lnTo>
                    <a:pt x="244800" y="196941"/>
                  </a:lnTo>
                  <a:lnTo>
                    <a:pt x="248351" y="198096"/>
                  </a:lnTo>
                  <a:lnTo>
                    <a:pt x="251903" y="199428"/>
                  </a:lnTo>
                  <a:lnTo>
                    <a:pt x="255277" y="200848"/>
                  </a:lnTo>
                  <a:lnTo>
                    <a:pt x="258651" y="202358"/>
                  </a:lnTo>
                  <a:lnTo>
                    <a:pt x="261937" y="204045"/>
                  </a:lnTo>
                  <a:lnTo>
                    <a:pt x="262736" y="204400"/>
                  </a:lnTo>
                  <a:lnTo>
                    <a:pt x="263446" y="204578"/>
                  </a:lnTo>
                  <a:lnTo>
                    <a:pt x="264156" y="204666"/>
                  </a:lnTo>
                  <a:lnTo>
                    <a:pt x="265044" y="204666"/>
                  </a:lnTo>
                  <a:lnTo>
                    <a:pt x="265577" y="204578"/>
                  </a:lnTo>
                  <a:lnTo>
                    <a:pt x="266199" y="204489"/>
                  </a:lnTo>
                  <a:lnTo>
                    <a:pt x="266731" y="204311"/>
                  </a:lnTo>
                  <a:lnTo>
                    <a:pt x="267264" y="204134"/>
                  </a:lnTo>
                  <a:lnTo>
                    <a:pt x="267797" y="203867"/>
                  </a:lnTo>
                  <a:lnTo>
                    <a:pt x="268330" y="203512"/>
                  </a:lnTo>
                  <a:lnTo>
                    <a:pt x="269306" y="202713"/>
                  </a:lnTo>
                  <a:lnTo>
                    <a:pt x="270017" y="201736"/>
                  </a:lnTo>
                  <a:lnTo>
                    <a:pt x="270372" y="201292"/>
                  </a:lnTo>
                  <a:lnTo>
                    <a:pt x="270638" y="200760"/>
                  </a:lnTo>
                  <a:lnTo>
                    <a:pt x="270905" y="200138"/>
                  </a:lnTo>
                  <a:lnTo>
                    <a:pt x="271082" y="199605"/>
                  </a:lnTo>
                  <a:lnTo>
                    <a:pt x="271171" y="199073"/>
                  </a:lnTo>
                  <a:lnTo>
                    <a:pt x="271171" y="198451"/>
                  </a:lnTo>
                  <a:lnTo>
                    <a:pt x="271171" y="18469"/>
                  </a:lnTo>
                  <a:lnTo>
                    <a:pt x="268418" y="16515"/>
                  </a:lnTo>
                  <a:lnTo>
                    <a:pt x="265488" y="14651"/>
                  </a:lnTo>
                  <a:lnTo>
                    <a:pt x="262558" y="12964"/>
                  </a:lnTo>
                  <a:lnTo>
                    <a:pt x="259539" y="11365"/>
                  </a:lnTo>
                  <a:lnTo>
                    <a:pt x="256432" y="9945"/>
                  </a:lnTo>
                  <a:lnTo>
                    <a:pt x="253235" y="8613"/>
                  </a:lnTo>
                  <a:lnTo>
                    <a:pt x="249950" y="7370"/>
                  </a:lnTo>
                  <a:lnTo>
                    <a:pt x="246576" y="6127"/>
                  </a:lnTo>
                  <a:lnTo>
                    <a:pt x="243912" y="5328"/>
                  </a:lnTo>
                  <a:lnTo>
                    <a:pt x="241337" y="4617"/>
                  </a:lnTo>
                  <a:lnTo>
                    <a:pt x="238673" y="3996"/>
                  </a:lnTo>
                  <a:lnTo>
                    <a:pt x="236009" y="3374"/>
                  </a:lnTo>
                  <a:lnTo>
                    <a:pt x="233346" y="2841"/>
                  </a:lnTo>
                  <a:lnTo>
                    <a:pt x="230682" y="2309"/>
                  </a:lnTo>
                  <a:lnTo>
                    <a:pt x="225266" y="1421"/>
                  </a:lnTo>
                  <a:lnTo>
                    <a:pt x="219760" y="799"/>
                  </a:lnTo>
                  <a:lnTo>
                    <a:pt x="214255" y="355"/>
                  </a:lnTo>
                  <a:lnTo>
                    <a:pt x="208839" y="89"/>
                  </a:lnTo>
                  <a:lnTo>
                    <a:pt x="203423" y="0"/>
                  </a:lnTo>
                  <a:lnTo>
                    <a:pt x="198894" y="89"/>
                  </a:lnTo>
                  <a:lnTo>
                    <a:pt x="194277" y="266"/>
                  </a:lnTo>
                  <a:lnTo>
                    <a:pt x="189749" y="533"/>
                  </a:lnTo>
                  <a:lnTo>
                    <a:pt x="185131" y="977"/>
                  </a:lnTo>
                  <a:lnTo>
                    <a:pt x="180603" y="1509"/>
                  </a:lnTo>
                  <a:lnTo>
                    <a:pt x="176075" y="2220"/>
                  </a:lnTo>
                  <a:lnTo>
                    <a:pt x="171635" y="3108"/>
                  </a:lnTo>
                  <a:lnTo>
                    <a:pt x="167195" y="4173"/>
                  </a:lnTo>
                  <a:lnTo>
                    <a:pt x="162845" y="5328"/>
                  </a:lnTo>
                  <a:lnTo>
                    <a:pt x="158583" y="6659"/>
                  </a:lnTo>
                  <a:lnTo>
                    <a:pt x="154409" y="8169"/>
                  </a:lnTo>
                  <a:lnTo>
                    <a:pt x="152367" y="8968"/>
                  </a:lnTo>
                  <a:lnTo>
                    <a:pt x="150325" y="9856"/>
                  </a:lnTo>
                  <a:lnTo>
                    <a:pt x="148372" y="10744"/>
                  </a:lnTo>
                  <a:lnTo>
                    <a:pt x="146418" y="11721"/>
                  </a:lnTo>
                  <a:lnTo>
                    <a:pt x="144554" y="12697"/>
                  </a:lnTo>
                  <a:lnTo>
                    <a:pt x="142689" y="13763"/>
                  </a:lnTo>
                  <a:lnTo>
                    <a:pt x="140824" y="14917"/>
                  </a:lnTo>
                  <a:lnTo>
                    <a:pt x="139048" y="16071"/>
                  </a:lnTo>
                  <a:lnTo>
                    <a:pt x="137273" y="17226"/>
                  </a:lnTo>
                  <a:lnTo>
                    <a:pt x="135586" y="18469"/>
                  </a:lnTo>
                  <a:lnTo>
                    <a:pt x="133898" y="17226"/>
                  </a:lnTo>
                  <a:lnTo>
                    <a:pt x="132123" y="16071"/>
                  </a:lnTo>
                  <a:lnTo>
                    <a:pt x="130347" y="14917"/>
                  </a:lnTo>
                  <a:lnTo>
                    <a:pt x="128482" y="13763"/>
                  </a:lnTo>
                  <a:lnTo>
                    <a:pt x="126618" y="12697"/>
                  </a:lnTo>
                  <a:lnTo>
                    <a:pt x="124753" y="11721"/>
                  </a:lnTo>
                  <a:lnTo>
                    <a:pt x="122799" y="10744"/>
                  </a:lnTo>
                  <a:lnTo>
                    <a:pt x="120846" y="9856"/>
                  </a:lnTo>
                  <a:lnTo>
                    <a:pt x="118804" y="8968"/>
                  </a:lnTo>
                  <a:lnTo>
                    <a:pt x="116762" y="8169"/>
                  </a:lnTo>
                  <a:lnTo>
                    <a:pt x="112588" y="6659"/>
                  </a:lnTo>
                  <a:lnTo>
                    <a:pt x="108326" y="5328"/>
                  </a:lnTo>
                  <a:lnTo>
                    <a:pt x="103976" y="4173"/>
                  </a:lnTo>
                  <a:lnTo>
                    <a:pt x="99536" y="3108"/>
                  </a:lnTo>
                  <a:lnTo>
                    <a:pt x="95096" y="2220"/>
                  </a:lnTo>
                  <a:lnTo>
                    <a:pt x="90568" y="1509"/>
                  </a:lnTo>
                  <a:lnTo>
                    <a:pt x="86040" y="977"/>
                  </a:lnTo>
                  <a:lnTo>
                    <a:pt x="81422" y="533"/>
                  </a:lnTo>
                  <a:lnTo>
                    <a:pt x="76894" y="266"/>
                  </a:lnTo>
                  <a:lnTo>
                    <a:pt x="72277" y="89"/>
                  </a:lnTo>
                  <a:lnTo>
                    <a:pt x="677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62"/>
            <p:cNvSpPr/>
            <p:nvPr/>
          </p:nvSpPr>
          <p:spPr>
            <a:xfrm>
              <a:off x="4118525" y="1625500"/>
              <a:ext cx="2157675" cy="765850"/>
            </a:xfrm>
            <a:custGeom>
              <a:avLst/>
              <a:gdLst/>
              <a:ahLst/>
              <a:cxnLst/>
              <a:rect l="l" t="t" r="r" b="b"/>
              <a:pathLst>
                <a:path w="86307" h="30634" extrusionOk="0">
                  <a:moveTo>
                    <a:pt x="51589" y="0"/>
                  </a:moveTo>
                  <a:lnTo>
                    <a:pt x="47682" y="178"/>
                  </a:lnTo>
                  <a:lnTo>
                    <a:pt x="43864" y="355"/>
                  </a:lnTo>
                  <a:lnTo>
                    <a:pt x="40135" y="622"/>
                  </a:lnTo>
                  <a:lnTo>
                    <a:pt x="36405" y="977"/>
                  </a:lnTo>
                  <a:lnTo>
                    <a:pt x="32765" y="1421"/>
                  </a:lnTo>
                  <a:lnTo>
                    <a:pt x="29213" y="1954"/>
                  </a:lnTo>
                  <a:lnTo>
                    <a:pt x="25662" y="2575"/>
                  </a:lnTo>
                  <a:lnTo>
                    <a:pt x="22199" y="3286"/>
                  </a:lnTo>
                  <a:lnTo>
                    <a:pt x="18825" y="3996"/>
                  </a:lnTo>
                  <a:lnTo>
                    <a:pt x="15539" y="4884"/>
                  </a:lnTo>
                  <a:lnTo>
                    <a:pt x="12254" y="5772"/>
                  </a:lnTo>
                  <a:lnTo>
                    <a:pt x="9057" y="6748"/>
                  </a:lnTo>
                  <a:lnTo>
                    <a:pt x="5950" y="7814"/>
                  </a:lnTo>
                  <a:lnTo>
                    <a:pt x="2931" y="8968"/>
                  </a:lnTo>
                  <a:lnTo>
                    <a:pt x="1" y="10211"/>
                  </a:lnTo>
                  <a:lnTo>
                    <a:pt x="1" y="30634"/>
                  </a:lnTo>
                  <a:lnTo>
                    <a:pt x="2664" y="29213"/>
                  </a:lnTo>
                  <a:lnTo>
                    <a:pt x="5417" y="27881"/>
                  </a:lnTo>
                  <a:lnTo>
                    <a:pt x="8347" y="26638"/>
                  </a:lnTo>
                  <a:lnTo>
                    <a:pt x="11455" y="25395"/>
                  </a:lnTo>
                  <a:lnTo>
                    <a:pt x="14563" y="24329"/>
                  </a:lnTo>
                  <a:lnTo>
                    <a:pt x="17848" y="23353"/>
                  </a:lnTo>
                  <a:lnTo>
                    <a:pt x="21133" y="22465"/>
                  </a:lnTo>
                  <a:lnTo>
                    <a:pt x="24596" y="21577"/>
                  </a:lnTo>
                  <a:lnTo>
                    <a:pt x="28148" y="20866"/>
                  </a:lnTo>
                  <a:lnTo>
                    <a:pt x="31788" y="20245"/>
                  </a:lnTo>
                  <a:lnTo>
                    <a:pt x="35606" y="19712"/>
                  </a:lnTo>
                  <a:lnTo>
                    <a:pt x="39424" y="19268"/>
                  </a:lnTo>
                  <a:lnTo>
                    <a:pt x="43331" y="18913"/>
                  </a:lnTo>
                  <a:lnTo>
                    <a:pt x="47238" y="18647"/>
                  </a:lnTo>
                  <a:lnTo>
                    <a:pt x="51322" y="18469"/>
                  </a:lnTo>
                  <a:lnTo>
                    <a:pt x="59491" y="18469"/>
                  </a:lnTo>
                  <a:lnTo>
                    <a:pt x="63487" y="18647"/>
                  </a:lnTo>
                  <a:lnTo>
                    <a:pt x="67483" y="18913"/>
                  </a:lnTo>
                  <a:lnTo>
                    <a:pt x="71389" y="19268"/>
                  </a:lnTo>
                  <a:lnTo>
                    <a:pt x="75207" y="19712"/>
                  </a:lnTo>
                  <a:lnTo>
                    <a:pt x="79026" y="20245"/>
                  </a:lnTo>
                  <a:lnTo>
                    <a:pt x="82666" y="20955"/>
                  </a:lnTo>
                  <a:lnTo>
                    <a:pt x="86307" y="21666"/>
                  </a:lnTo>
                  <a:lnTo>
                    <a:pt x="86307" y="2930"/>
                  </a:lnTo>
                  <a:lnTo>
                    <a:pt x="82577" y="2309"/>
                  </a:lnTo>
                  <a:lnTo>
                    <a:pt x="78848" y="1687"/>
                  </a:lnTo>
                  <a:lnTo>
                    <a:pt x="75030" y="1155"/>
                  </a:lnTo>
                  <a:lnTo>
                    <a:pt x="71212" y="711"/>
                  </a:lnTo>
                  <a:lnTo>
                    <a:pt x="67305" y="444"/>
                  </a:lnTo>
                  <a:lnTo>
                    <a:pt x="63398" y="178"/>
                  </a:lnTo>
                  <a:lnTo>
                    <a:pt x="59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62"/>
            <p:cNvSpPr/>
            <p:nvPr/>
          </p:nvSpPr>
          <p:spPr>
            <a:xfrm>
              <a:off x="4118525" y="2444600"/>
              <a:ext cx="2157675" cy="768075"/>
            </a:xfrm>
            <a:custGeom>
              <a:avLst/>
              <a:gdLst/>
              <a:ahLst/>
              <a:cxnLst/>
              <a:rect l="l" t="t" r="r" b="b"/>
              <a:pathLst>
                <a:path w="86307" h="30723" extrusionOk="0">
                  <a:moveTo>
                    <a:pt x="51589" y="1"/>
                  </a:moveTo>
                  <a:lnTo>
                    <a:pt x="47682" y="178"/>
                  </a:lnTo>
                  <a:lnTo>
                    <a:pt x="43864" y="356"/>
                  </a:lnTo>
                  <a:lnTo>
                    <a:pt x="40135" y="711"/>
                  </a:lnTo>
                  <a:lnTo>
                    <a:pt x="36405" y="1066"/>
                  </a:lnTo>
                  <a:lnTo>
                    <a:pt x="32765" y="1510"/>
                  </a:lnTo>
                  <a:lnTo>
                    <a:pt x="29213" y="2043"/>
                  </a:lnTo>
                  <a:lnTo>
                    <a:pt x="25662" y="2664"/>
                  </a:lnTo>
                  <a:lnTo>
                    <a:pt x="22199" y="3375"/>
                  </a:lnTo>
                  <a:lnTo>
                    <a:pt x="18825" y="4085"/>
                  </a:lnTo>
                  <a:lnTo>
                    <a:pt x="15539" y="4973"/>
                  </a:lnTo>
                  <a:lnTo>
                    <a:pt x="12254" y="5861"/>
                  </a:lnTo>
                  <a:lnTo>
                    <a:pt x="9057" y="6838"/>
                  </a:lnTo>
                  <a:lnTo>
                    <a:pt x="5950" y="7903"/>
                  </a:lnTo>
                  <a:lnTo>
                    <a:pt x="2931" y="9057"/>
                  </a:lnTo>
                  <a:lnTo>
                    <a:pt x="1" y="10212"/>
                  </a:lnTo>
                  <a:lnTo>
                    <a:pt x="1" y="30723"/>
                  </a:lnTo>
                  <a:lnTo>
                    <a:pt x="2664" y="29213"/>
                  </a:lnTo>
                  <a:lnTo>
                    <a:pt x="5417" y="27881"/>
                  </a:lnTo>
                  <a:lnTo>
                    <a:pt x="8347" y="26638"/>
                  </a:lnTo>
                  <a:lnTo>
                    <a:pt x="11455" y="25484"/>
                  </a:lnTo>
                  <a:lnTo>
                    <a:pt x="14563" y="24330"/>
                  </a:lnTo>
                  <a:lnTo>
                    <a:pt x="17848" y="23353"/>
                  </a:lnTo>
                  <a:lnTo>
                    <a:pt x="21133" y="22465"/>
                  </a:lnTo>
                  <a:lnTo>
                    <a:pt x="24596" y="21666"/>
                  </a:lnTo>
                  <a:lnTo>
                    <a:pt x="28148" y="20867"/>
                  </a:lnTo>
                  <a:lnTo>
                    <a:pt x="31788" y="20245"/>
                  </a:lnTo>
                  <a:lnTo>
                    <a:pt x="35606" y="19713"/>
                  </a:lnTo>
                  <a:lnTo>
                    <a:pt x="39424" y="19269"/>
                  </a:lnTo>
                  <a:lnTo>
                    <a:pt x="43331" y="18913"/>
                  </a:lnTo>
                  <a:lnTo>
                    <a:pt x="47238" y="18647"/>
                  </a:lnTo>
                  <a:lnTo>
                    <a:pt x="51322" y="18558"/>
                  </a:lnTo>
                  <a:lnTo>
                    <a:pt x="55496" y="18469"/>
                  </a:lnTo>
                  <a:lnTo>
                    <a:pt x="59491" y="18558"/>
                  </a:lnTo>
                  <a:lnTo>
                    <a:pt x="63487" y="18736"/>
                  </a:lnTo>
                  <a:lnTo>
                    <a:pt x="67483" y="18913"/>
                  </a:lnTo>
                  <a:lnTo>
                    <a:pt x="71389" y="19269"/>
                  </a:lnTo>
                  <a:lnTo>
                    <a:pt x="75207" y="19801"/>
                  </a:lnTo>
                  <a:lnTo>
                    <a:pt x="79026" y="20334"/>
                  </a:lnTo>
                  <a:lnTo>
                    <a:pt x="82666" y="20956"/>
                  </a:lnTo>
                  <a:lnTo>
                    <a:pt x="86307" y="21666"/>
                  </a:lnTo>
                  <a:lnTo>
                    <a:pt x="86307" y="2931"/>
                  </a:lnTo>
                  <a:lnTo>
                    <a:pt x="82577" y="2309"/>
                  </a:lnTo>
                  <a:lnTo>
                    <a:pt x="78848" y="1688"/>
                  </a:lnTo>
                  <a:lnTo>
                    <a:pt x="75030" y="1244"/>
                  </a:lnTo>
                  <a:lnTo>
                    <a:pt x="71212" y="800"/>
                  </a:lnTo>
                  <a:lnTo>
                    <a:pt x="67305" y="445"/>
                  </a:lnTo>
                  <a:lnTo>
                    <a:pt x="63398" y="178"/>
                  </a:lnTo>
                  <a:lnTo>
                    <a:pt x="59403" y="89"/>
                  </a:lnTo>
                  <a:lnTo>
                    <a:pt x="554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62"/>
            <p:cNvSpPr/>
            <p:nvPr/>
          </p:nvSpPr>
          <p:spPr>
            <a:xfrm>
              <a:off x="4118525" y="3268150"/>
              <a:ext cx="2157675" cy="765850"/>
            </a:xfrm>
            <a:custGeom>
              <a:avLst/>
              <a:gdLst/>
              <a:ahLst/>
              <a:cxnLst/>
              <a:rect l="l" t="t" r="r" b="b"/>
              <a:pathLst>
                <a:path w="86307" h="30634" extrusionOk="0">
                  <a:moveTo>
                    <a:pt x="51589" y="1"/>
                  </a:moveTo>
                  <a:lnTo>
                    <a:pt x="47682" y="178"/>
                  </a:lnTo>
                  <a:lnTo>
                    <a:pt x="43864" y="356"/>
                  </a:lnTo>
                  <a:lnTo>
                    <a:pt x="40135" y="622"/>
                  </a:lnTo>
                  <a:lnTo>
                    <a:pt x="36405" y="977"/>
                  </a:lnTo>
                  <a:lnTo>
                    <a:pt x="32765" y="1421"/>
                  </a:lnTo>
                  <a:lnTo>
                    <a:pt x="29213" y="1954"/>
                  </a:lnTo>
                  <a:lnTo>
                    <a:pt x="25662" y="2576"/>
                  </a:lnTo>
                  <a:lnTo>
                    <a:pt x="22199" y="3286"/>
                  </a:lnTo>
                  <a:lnTo>
                    <a:pt x="18825" y="3996"/>
                  </a:lnTo>
                  <a:lnTo>
                    <a:pt x="15539" y="4884"/>
                  </a:lnTo>
                  <a:lnTo>
                    <a:pt x="12254" y="5772"/>
                  </a:lnTo>
                  <a:lnTo>
                    <a:pt x="9057" y="6749"/>
                  </a:lnTo>
                  <a:lnTo>
                    <a:pt x="5950" y="7814"/>
                  </a:lnTo>
                  <a:lnTo>
                    <a:pt x="2931" y="8969"/>
                  </a:lnTo>
                  <a:lnTo>
                    <a:pt x="1" y="10212"/>
                  </a:lnTo>
                  <a:lnTo>
                    <a:pt x="1" y="30634"/>
                  </a:lnTo>
                  <a:lnTo>
                    <a:pt x="2664" y="29213"/>
                  </a:lnTo>
                  <a:lnTo>
                    <a:pt x="5417" y="27881"/>
                  </a:lnTo>
                  <a:lnTo>
                    <a:pt x="8347" y="26638"/>
                  </a:lnTo>
                  <a:lnTo>
                    <a:pt x="11455" y="25395"/>
                  </a:lnTo>
                  <a:lnTo>
                    <a:pt x="14563" y="24330"/>
                  </a:lnTo>
                  <a:lnTo>
                    <a:pt x="17848" y="23353"/>
                  </a:lnTo>
                  <a:lnTo>
                    <a:pt x="21133" y="22465"/>
                  </a:lnTo>
                  <a:lnTo>
                    <a:pt x="24596" y="21577"/>
                  </a:lnTo>
                  <a:lnTo>
                    <a:pt x="28148" y="20867"/>
                  </a:lnTo>
                  <a:lnTo>
                    <a:pt x="31788" y="20245"/>
                  </a:lnTo>
                  <a:lnTo>
                    <a:pt x="35606" y="19713"/>
                  </a:lnTo>
                  <a:lnTo>
                    <a:pt x="39424" y="19269"/>
                  </a:lnTo>
                  <a:lnTo>
                    <a:pt x="43331" y="18913"/>
                  </a:lnTo>
                  <a:lnTo>
                    <a:pt x="47238" y="18647"/>
                  </a:lnTo>
                  <a:lnTo>
                    <a:pt x="51322" y="18469"/>
                  </a:lnTo>
                  <a:lnTo>
                    <a:pt x="55496" y="18469"/>
                  </a:lnTo>
                  <a:lnTo>
                    <a:pt x="59491" y="18558"/>
                  </a:lnTo>
                  <a:lnTo>
                    <a:pt x="63487" y="18647"/>
                  </a:lnTo>
                  <a:lnTo>
                    <a:pt x="67483" y="18913"/>
                  </a:lnTo>
                  <a:lnTo>
                    <a:pt x="71389" y="19269"/>
                  </a:lnTo>
                  <a:lnTo>
                    <a:pt x="75207" y="19713"/>
                  </a:lnTo>
                  <a:lnTo>
                    <a:pt x="79026" y="20245"/>
                  </a:lnTo>
                  <a:lnTo>
                    <a:pt x="82666" y="20956"/>
                  </a:lnTo>
                  <a:lnTo>
                    <a:pt x="86307" y="21666"/>
                  </a:lnTo>
                  <a:lnTo>
                    <a:pt x="86307" y="2931"/>
                  </a:lnTo>
                  <a:lnTo>
                    <a:pt x="82577" y="2220"/>
                  </a:lnTo>
                  <a:lnTo>
                    <a:pt x="78848" y="1599"/>
                  </a:lnTo>
                  <a:lnTo>
                    <a:pt x="75030" y="1155"/>
                  </a:lnTo>
                  <a:lnTo>
                    <a:pt x="71212" y="711"/>
                  </a:lnTo>
                  <a:lnTo>
                    <a:pt x="67305" y="356"/>
                  </a:lnTo>
                  <a:lnTo>
                    <a:pt x="63398" y="178"/>
                  </a:lnTo>
                  <a:lnTo>
                    <a:pt x="594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295;p43"/>
          <p:cNvSpPr txBox="1"/>
          <p:nvPr/>
        </p:nvSpPr>
        <p:spPr>
          <a:xfrm>
            <a:off x="539600" y="2237975"/>
            <a:ext cx="3446100" cy="2446793"/>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5F6368"/>
                </a:solidFill>
                <a:latin typeface="Open Sans SemiBold"/>
                <a:ea typeface="Open Sans SemiBold"/>
                <a:cs typeface="Open Sans SemiBold"/>
                <a:sym typeface="Open Sans SemiBold"/>
              </a:rPr>
              <a:t>Impact: </a:t>
            </a:r>
            <a:endParaRPr dirty="0">
              <a:solidFill>
                <a:srgbClr val="5F6368"/>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dirty="0">
                <a:solidFill>
                  <a:srgbClr val="5F6368"/>
                </a:solidFill>
                <a:latin typeface="Open Sans"/>
                <a:ea typeface="Open Sans"/>
                <a:cs typeface="Open Sans"/>
                <a:sym typeface="Open Sans"/>
              </a:rPr>
              <a:t>The app makes users feel </a:t>
            </a:r>
            <a:r>
              <a:rPr lang="en" sz="1200" dirty="0" smtClean="0">
                <a:solidFill>
                  <a:srgbClr val="5F6368"/>
                </a:solidFill>
                <a:latin typeface="Open Sans"/>
                <a:ea typeface="Open Sans"/>
                <a:cs typeface="Open Sans"/>
                <a:sym typeface="Open Sans"/>
              </a:rPr>
              <a:t>no stress while moving into new location.</a:t>
            </a:r>
            <a:endParaRPr sz="1200"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sz="1200"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r>
              <a:rPr lang="en" sz="1200" dirty="0">
                <a:solidFill>
                  <a:srgbClr val="5F6368"/>
                </a:solidFill>
                <a:latin typeface="Open Sans"/>
                <a:ea typeface="Open Sans"/>
                <a:cs typeface="Open Sans"/>
                <a:sym typeface="Open Sans"/>
              </a:rPr>
              <a:t>One quote from peer feedback:</a:t>
            </a:r>
            <a:endParaRPr sz="1200"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r>
              <a:rPr lang="en" sz="1200" i="1" dirty="0">
                <a:solidFill>
                  <a:srgbClr val="5F6368"/>
                </a:solidFill>
                <a:latin typeface="Open Sans"/>
                <a:ea typeface="Open Sans"/>
                <a:cs typeface="Open Sans"/>
                <a:sym typeface="Open Sans"/>
              </a:rPr>
              <a:t>“The app made it so </a:t>
            </a:r>
            <a:r>
              <a:rPr lang="en" sz="1200" i="1" dirty="0" smtClean="0">
                <a:solidFill>
                  <a:srgbClr val="5F6368"/>
                </a:solidFill>
                <a:latin typeface="Open Sans"/>
                <a:ea typeface="Open Sans"/>
                <a:cs typeface="Open Sans"/>
                <a:sym typeface="Open Sans"/>
              </a:rPr>
              <a:t>easy to search and order  food from rest</a:t>
            </a:r>
            <a:r>
              <a:rPr lang="en-US" sz="1200" i="1" dirty="0" smtClean="0">
                <a:solidFill>
                  <a:srgbClr val="5F6368"/>
                </a:solidFill>
                <a:latin typeface="Open Sans"/>
                <a:ea typeface="Open Sans"/>
                <a:cs typeface="Open Sans"/>
                <a:sym typeface="Open Sans"/>
              </a:rPr>
              <a:t>au</a:t>
            </a:r>
            <a:r>
              <a:rPr lang="en" sz="1200" i="1" dirty="0" smtClean="0">
                <a:solidFill>
                  <a:srgbClr val="5F6368"/>
                </a:solidFill>
                <a:latin typeface="Open Sans"/>
                <a:ea typeface="Open Sans"/>
                <a:cs typeface="Open Sans"/>
                <a:sym typeface="Open Sans"/>
              </a:rPr>
              <a:t>rant near me</a:t>
            </a:r>
            <a:r>
              <a:rPr lang="en" sz="1200" dirty="0">
                <a:solidFill>
                  <a:srgbClr val="5F6368"/>
                </a:solidFill>
                <a:latin typeface="Open Sans"/>
                <a:ea typeface="Open Sans"/>
                <a:cs typeface="Open Sans"/>
                <a:sym typeface="Open Sans"/>
              </a:rPr>
              <a:t/>
            </a:r>
            <a:br>
              <a:rPr lang="en" sz="1200" dirty="0">
                <a:solidFill>
                  <a:srgbClr val="5F6368"/>
                </a:solidFill>
                <a:latin typeface="Open Sans"/>
                <a:ea typeface="Open Sans"/>
                <a:cs typeface="Open Sans"/>
                <a:sym typeface="Open Sans"/>
              </a:rPr>
            </a:br>
            <a:endParaRPr sz="1200" b="1" dirty="0">
              <a:solidFill>
                <a:srgbClr val="1967D2"/>
              </a:solidFill>
              <a:latin typeface="Open Sans"/>
              <a:ea typeface="Open Sans"/>
              <a:cs typeface="Open Sans"/>
              <a:sym typeface="Open Sans"/>
            </a:endParaRPr>
          </a:p>
        </p:txBody>
      </p:sp>
      <p:sp>
        <p:nvSpPr>
          <p:cNvPr id="14" name="Google Shape;297;p43"/>
          <p:cNvSpPr txBox="1"/>
          <p:nvPr/>
        </p:nvSpPr>
        <p:spPr>
          <a:xfrm>
            <a:off x="4648200" y="2237975"/>
            <a:ext cx="3446100" cy="1892796"/>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5F6368"/>
                </a:solidFill>
                <a:latin typeface="Open Sans SemiBold"/>
                <a:ea typeface="Open Sans SemiBold"/>
                <a:cs typeface="Open Sans SemiBold"/>
                <a:sym typeface="Open Sans SemiBold"/>
              </a:rPr>
              <a:t>What I learned:</a:t>
            </a:r>
            <a:endParaRPr dirty="0">
              <a:solidFill>
                <a:srgbClr val="5F6368"/>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dirty="0">
                <a:solidFill>
                  <a:srgbClr val="5F6368"/>
                </a:solidFill>
                <a:latin typeface="Open Sans"/>
                <a:ea typeface="Open Sans"/>
                <a:cs typeface="Open Sans"/>
                <a:sym typeface="Open Sans"/>
              </a:rPr>
              <a:t>While designing the </a:t>
            </a:r>
            <a:r>
              <a:rPr lang="en" sz="1200" dirty="0" smtClean="0">
                <a:solidFill>
                  <a:srgbClr val="5F6368"/>
                </a:solidFill>
                <a:latin typeface="Open Sans"/>
                <a:ea typeface="Open Sans"/>
                <a:cs typeface="Open Sans"/>
                <a:sym typeface="Open Sans"/>
              </a:rPr>
              <a:t>Fi food </a:t>
            </a:r>
            <a:r>
              <a:rPr lang="en" sz="1200" dirty="0">
                <a:solidFill>
                  <a:srgbClr val="5F6368"/>
                </a:solidFill>
                <a:latin typeface="Open Sans"/>
                <a:ea typeface="Open Sans"/>
                <a:cs typeface="Open Sans"/>
                <a:sym typeface="Open Sans"/>
              </a:rPr>
              <a:t>app, I learned that the first ideas for the app are only the beginning of the process. Usability studies and peer feedback influenced each iteration of the app’s </a:t>
            </a:r>
            <a:r>
              <a:rPr lang="en" sz="1200" dirty="0" smtClean="0">
                <a:solidFill>
                  <a:srgbClr val="5F6368"/>
                </a:solidFill>
                <a:latin typeface="Open Sans"/>
                <a:ea typeface="Open Sans"/>
                <a:cs typeface="Open Sans"/>
                <a:sym typeface="Open Sans"/>
              </a:rPr>
              <a:t>designs is important.</a:t>
            </a:r>
            <a:endParaRPr sz="1200" b="1" dirty="0">
              <a:solidFill>
                <a:srgbClr val="4285F4"/>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3"/>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Next steps</a:t>
            </a:r>
            <a:endParaRPr sz="2400">
              <a:solidFill>
                <a:srgbClr val="5F6368"/>
              </a:solidFill>
              <a:latin typeface="Open Sans"/>
              <a:ea typeface="Open Sans"/>
              <a:cs typeface="Open Sans"/>
              <a:sym typeface="Open Sans"/>
            </a:endParaRPr>
          </a:p>
        </p:txBody>
      </p:sp>
      <p:sp>
        <p:nvSpPr>
          <p:cNvPr id="398" name="Google Shape;398;p63"/>
          <p:cNvSpPr/>
          <p:nvPr/>
        </p:nvSpPr>
        <p:spPr>
          <a:xfrm>
            <a:off x="58328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63"/>
          <p:cNvSpPr txBox="1"/>
          <p:nvPr/>
        </p:nvSpPr>
        <p:spPr>
          <a:xfrm>
            <a:off x="6220175" y="2130452"/>
            <a:ext cx="2049000" cy="821733"/>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dirty="0" smtClean="0">
                <a:solidFill>
                  <a:srgbClr val="5F6368"/>
                </a:solidFill>
                <a:latin typeface="Open Sans"/>
                <a:ea typeface="Open Sans"/>
                <a:cs typeface="Open Sans"/>
                <a:sym typeface="Open Sans"/>
              </a:rPr>
              <a:t>Try to liaise with engineers for a possibility of bringing the App to life</a:t>
            </a:r>
            <a:endParaRPr sz="1200" dirty="0"/>
          </a:p>
        </p:txBody>
      </p:sp>
      <p:sp>
        <p:nvSpPr>
          <p:cNvPr id="400" name="Google Shape;400;p63"/>
          <p:cNvSpPr/>
          <p:nvPr/>
        </p:nvSpPr>
        <p:spPr>
          <a:xfrm>
            <a:off x="1479175" y="11876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401" name="Google Shape;401;p63"/>
          <p:cNvSpPr/>
          <p:nvPr/>
        </p:nvSpPr>
        <p:spPr>
          <a:xfrm>
            <a:off x="4136775" y="11876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402" name="Google Shape;402;p63"/>
          <p:cNvSpPr/>
          <p:nvPr/>
        </p:nvSpPr>
        <p:spPr>
          <a:xfrm>
            <a:off x="6794375" y="11876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
        <p:nvSpPr>
          <p:cNvPr id="12" name="Google Shape;311;p44"/>
          <p:cNvSpPr txBox="1"/>
          <p:nvPr/>
        </p:nvSpPr>
        <p:spPr>
          <a:xfrm>
            <a:off x="948780" y="1985625"/>
            <a:ext cx="2475900" cy="1391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dirty="0">
                <a:solidFill>
                  <a:srgbClr val="5F6368"/>
                </a:solidFill>
                <a:latin typeface="Open Sans"/>
                <a:ea typeface="Open Sans"/>
                <a:cs typeface="Open Sans"/>
                <a:sym typeface="Open Sans"/>
              </a:rPr>
              <a:t>Conduct another round of usability studies to validate whether the pain points users experienced have been effectively addressed.</a:t>
            </a:r>
            <a:endParaRPr dirty="0"/>
          </a:p>
        </p:txBody>
      </p:sp>
      <p:sp>
        <p:nvSpPr>
          <p:cNvPr id="13" name="Google Shape;313;p44"/>
          <p:cNvSpPr txBox="1"/>
          <p:nvPr/>
        </p:nvSpPr>
        <p:spPr>
          <a:xfrm>
            <a:off x="3493400" y="2233425"/>
            <a:ext cx="2436300" cy="8958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dirty="0">
                <a:solidFill>
                  <a:srgbClr val="5F6368"/>
                </a:solidFill>
                <a:latin typeface="Open Sans"/>
                <a:ea typeface="Open Sans"/>
                <a:cs typeface="Open Sans"/>
                <a:sym typeface="Open Sans"/>
              </a:rPr>
              <a:t>Conduct more user research to determine any new areas of need.</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4"/>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Let’s connect!</a:t>
            </a:r>
            <a:endParaRPr sz="2400">
              <a:solidFill>
                <a:srgbClr val="5F6368"/>
              </a:solidFill>
              <a:latin typeface="Open Sans"/>
              <a:ea typeface="Open Sans"/>
              <a:cs typeface="Open Sans"/>
              <a:sym typeface="Open Sans"/>
            </a:endParaRPr>
          </a:p>
        </p:txBody>
      </p:sp>
      <p:sp>
        <p:nvSpPr>
          <p:cNvPr id="408" name="Google Shape;408;p64"/>
          <p:cNvSpPr txBox="1"/>
          <p:nvPr/>
        </p:nvSpPr>
        <p:spPr>
          <a:xfrm>
            <a:off x="3064600" y="-1016100"/>
            <a:ext cx="6509400" cy="723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a:ea typeface="Open Sans"/>
                <a:cs typeface="Open Sans"/>
                <a:sym typeface="Open Sans"/>
              </a:rPr>
              <a:t>Insert a few sentences summarizing the next steps you would take with this project and why. Feel free to organize next steps in a bullet point list. </a:t>
            </a:r>
            <a:endParaRPr>
              <a:solidFill>
                <a:srgbClr val="5F6368"/>
              </a:solidFill>
              <a:latin typeface="Open Sans"/>
              <a:ea typeface="Open Sans"/>
              <a:cs typeface="Open Sans"/>
              <a:sym typeface="Open Sans"/>
            </a:endParaRPr>
          </a:p>
        </p:txBody>
      </p:sp>
      <p:sp>
        <p:nvSpPr>
          <p:cNvPr id="409" name="Google Shape;409;p64"/>
          <p:cNvSpPr/>
          <p:nvPr/>
        </p:nvSpPr>
        <p:spPr>
          <a:xfrm>
            <a:off x="517675" y="1832019"/>
            <a:ext cx="7938900" cy="2510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4"/>
          <p:cNvSpPr/>
          <p:nvPr/>
        </p:nvSpPr>
        <p:spPr>
          <a:xfrm>
            <a:off x="4230475" y="1602212"/>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4"/>
          <p:cNvSpPr/>
          <p:nvPr/>
        </p:nvSpPr>
        <p:spPr>
          <a:xfrm>
            <a:off x="4361825" y="1734124"/>
            <a:ext cx="250599" cy="249449"/>
          </a:xfrm>
          <a:custGeom>
            <a:avLst/>
            <a:gdLst/>
            <a:ahLst/>
            <a:cxnLst/>
            <a:rect l="l" t="t" r="r" b="b"/>
            <a:pathLst>
              <a:path w="964" h="962" extrusionOk="0">
                <a:moveTo>
                  <a:pt x="774" y="400"/>
                </a:moveTo>
                <a:lnTo>
                  <a:pt x="562" y="189"/>
                </a:lnTo>
                <a:lnTo>
                  <a:pt x="0" y="749"/>
                </a:lnTo>
                <a:lnTo>
                  <a:pt x="0" y="961"/>
                </a:lnTo>
                <a:lnTo>
                  <a:pt x="212" y="961"/>
                </a:lnTo>
                <a:lnTo>
                  <a:pt x="774" y="400"/>
                </a:lnTo>
                <a:close/>
                <a:moveTo>
                  <a:pt x="940" y="234"/>
                </a:moveTo>
                <a:cubicBezTo>
                  <a:pt x="963" y="211"/>
                  <a:pt x="963" y="177"/>
                  <a:pt x="940" y="155"/>
                </a:cubicBezTo>
                <a:lnTo>
                  <a:pt x="807" y="22"/>
                </a:lnTo>
                <a:cubicBezTo>
                  <a:pt x="785" y="0"/>
                  <a:pt x="751" y="0"/>
                  <a:pt x="728" y="22"/>
                </a:cubicBezTo>
                <a:lnTo>
                  <a:pt x="618" y="132"/>
                </a:lnTo>
                <a:lnTo>
                  <a:pt x="830" y="344"/>
                </a:lnTo>
                <a:lnTo>
                  <a:pt x="940" y="2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8" name="Google Shape;322;p45"/>
          <p:cNvSpPr txBox="1"/>
          <p:nvPr/>
        </p:nvSpPr>
        <p:spPr>
          <a:xfrm>
            <a:off x="919075" y="2461800"/>
            <a:ext cx="7136100" cy="1635802"/>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dirty="0">
                <a:solidFill>
                  <a:srgbClr val="5F6368"/>
                </a:solidFill>
                <a:latin typeface="Open Sans"/>
                <a:ea typeface="Open Sans"/>
                <a:cs typeface="Open Sans"/>
                <a:sym typeface="Open Sans"/>
              </a:rPr>
              <a:t>Thank you for your time reviewing my work on the  </a:t>
            </a:r>
            <a:r>
              <a:rPr lang="en" dirty="0" smtClean="0">
                <a:solidFill>
                  <a:srgbClr val="5F6368"/>
                </a:solidFill>
                <a:latin typeface="Open Sans"/>
                <a:ea typeface="Open Sans"/>
                <a:cs typeface="Open Sans"/>
                <a:sym typeface="Open Sans"/>
              </a:rPr>
              <a:t>Fi food app</a:t>
            </a:r>
            <a:r>
              <a:rPr lang="en" dirty="0">
                <a:solidFill>
                  <a:srgbClr val="5F6368"/>
                </a:solidFill>
                <a:latin typeface="Open Sans"/>
                <a:ea typeface="Open Sans"/>
                <a:cs typeface="Open Sans"/>
                <a:sym typeface="Open Sans"/>
              </a:rPr>
              <a:t>! If you’d like to</a:t>
            </a:r>
            <a:br>
              <a:rPr lang="en" dirty="0">
                <a:solidFill>
                  <a:srgbClr val="5F6368"/>
                </a:solidFill>
                <a:latin typeface="Open Sans"/>
                <a:ea typeface="Open Sans"/>
                <a:cs typeface="Open Sans"/>
                <a:sym typeface="Open Sans"/>
              </a:rPr>
            </a:br>
            <a:r>
              <a:rPr lang="en" dirty="0">
                <a:solidFill>
                  <a:srgbClr val="5F6368"/>
                </a:solidFill>
                <a:latin typeface="Open Sans"/>
                <a:ea typeface="Open Sans"/>
                <a:cs typeface="Open Sans"/>
                <a:sym typeface="Open Sans"/>
              </a:rPr>
              <a:t>see more or get in touch, my contact information is provided below.</a:t>
            </a:r>
            <a:endParaRPr dirty="0">
              <a:solidFill>
                <a:srgbClr val="5F6368"/>
              </a:solidFill>
              <a:latin typeface="Open Sans"/>
              <a:ea typeface="Open Sans"/>
              <a:cs typeface="Open Sans"/>
              <a:sym typeface="Open Sans"/>
            </a:endParaRPr>
          </a:p>
          <a:p>
            <a:pPr marL="0" lvl="0" indent="0" algn="ctr" rtl="0">
              <a:lnSpc>
                <a:spcPct val="115000"/>
              </a:lnSpc>
              <a:spcBef>
                <a:spcPts val="0"/>
              </a:spcBef>
              <a:spcAft>
                <a:spcPts val="0"/>
              </a:spcAft>
              <a:buClr>
                <a:schemeClr val="dk1"/>
              </a:buClr>
              <a:buSzPts val="1100"/>
              <a:buFont typeface="Arial"/>
              <a:buNone/>
            </a:pPr>
            <a:endParaRPr dirty="0">
              <a:solidFill>
                <a:srgbClr val="5F6368"/>
              </a:solidFill>
              <a:latin typeface="Open Sans"/>
              <a:ea typeface="Open Sans"/>
              <a:cs typeface="Open Sans"/>
              <a:sym typeface="Open Sans"/>
            </a:endParaRPr>
          </a:p>
          <a:p>
            <a:pPr marL="0" lvl="0" indent="0" algn="ctr" rtl="0">
              <a:lnSpc>
                <a:spcPct val="115000"/>
              </a:lnSpc>
              <a:spcBef>
                <a:spcPts val="0"/>
              </a:spcBef>
              <a:spcAft>
                <a:spcPts val="0"/>
              </a:spcAft>
              <a:buClr>
                <a:schemeClr val="dk1"/>
              </a:buClr>
              <a:buSzPts val="1100"/>
              <a:buFont typeface="Arial"/>
              <a:buNone/>
            </a:pPr>
            <a:r>
              <a:rPr lang="en" dirty="0">
                <a:solidFill>
                  <a:srgbClr val="5F6368"/>
                </a:solidFill>
                <a:latin typeface="Open Sans"/>
                <a:ea typeface="Open Sans"/>
                <a:cs typeface="Open Sans"/>
                <a:sym typeface="Open Sans"/>
              </a:rPr>
              <a:t>Email: </a:t>
            </a:r>
            <a:r>
              <a:rPr lang="en" u="sng" dirty="0" smtClean="0">
                <a:solidFill>
                  <a:srgbClr val="4285F4"/>
                </a:solidFill>
                <a:latin typeface="Open Sans"/>
                <a:ea typeface="Open Sans"/>
                <a:cs typeface="Open Sans"/>
                <a:sym typeface="Open Sans"/>
              </a:rPr>
              <a:t>tjoel0098@gmail.com</a:t>
            </a:r>
            <a:endParaRPr u="sng" dirty="0">
              <a:solidFill>
                <a:srgbClr val="4285F4"/>
              </a:solidFill>
              <a:latin typeface="Open Sans"/>
              <a:ea typeface="Open Sans"/>
              <a:cs typeface="Open Sans"/>
              <a:sym typeface="Open Sans"/>
            </a:endParaRPr>
          </a:p>
          <a:p>
            <a:pPr marL="0" lvl="0" indent="0" algn="ctr" rtl="0">
              <a:lnSpc>
                <a:spcPct val="115000"/>
              </a:lnSpc>
              <a:spcBef>
                <a:spcPts val="0"/>
              </a:spcBef>
              <a:spcAft>
                <a:spcPts val="0"/>
              </a:spcAft>
              <a:buClr>
                <a:schemeClr val="dk1"/>
              </a:buClr>
              <a:buSzPts val="1100"/>
              <a:buFont typeface="Arial"/>
              <a:buNone/>
            </a:pPr>
            <a:r>
              <a:rPr lang="en" dirty="0">
                <a:solidFill>
                  <a:srgbClr val="5F6368"/>
                </a:solidFill>
                <a:latin typeface="Open Sans"/>
                <a:ea typeface="Open Sans"/>
                <a:cs typeface="Open Sans"/>
                <a:sym typeface="Open Sans"/>
              </a:rPr>
              <a:t>Website:</a:t>
            </a:r>
            <a:r>
              <a:rPr lang="en" dirty="0">
                <a:solidFill>
                  <a:srgbClr val="0000FF"/>
                </a:solidFill>
                <a:latin typeface="Open Sans"/>
                <a:ea typeface="Open Sans"/>
                <a:cs typeface="Open Sans"/>
                <a:sym typeface="Open Sans"/>
              </a:rPr>
              <a:t> </a:t>
            </a:r>
            <a:r>
              <a:rPr lang="en" u="sng" dirty="0" smtClean="0">
                <a:solidFill>
                  <a:srgbClr val="4285F4"/>
                </a:solidFill>
                <a:latin typeface="Open Sans"/>
                <a:ea typeface="Open Sans"/>
                <a:cs typeface="Open Sans"/>
                <a:sym typeface="Open Sans"/>
              </a:rPr>
              <a:t>Still in progress</a:t>
            </a:r>
            <a:endParaRPr u="sng" dirty="0">
              <a:solidFill>
                <a:srgbClr val="4285F4"/>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b="1" dirty="0">
              <a:solidFill>
                <a:srgbClr val="1967D2"/>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416"/>
        <p:cNvGrpSpPr/>
        <p:nvPr/>
      </p:nvGrpSpPr>
      <p:grpSpPr>
        <a:xfrm>
          <a:off x="0" y="0"/>
          <a:ext cx="0" cy="0"/>
          <a:chOff x="0" y="0"/>
          <a:chExt cx="0" cy="0"/>
        </a:xfrm>
      </p:grpSpPr>
      <p:sp>
        <p:nvSpPr>
          <p:cNvPr id="417" name="Google Shape;417;p65"/>
          <p:cNvSpPr txBox="1"/>
          <p:nvPr/>
        </p:nvSpPr>
        <p:spPr>
          <a:xfrm>
            <a:off x="2106450" y="2202300"/>
            <a:ext cx="4931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Thank you!</a:t>
            </a:r>
            <a:endParaRPr sz="3600">
              <a:solidFill>
                <a:srgbClr val="FFFFFF"/>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2"/>
          <p:cNvSpPr txBox="1"/>
          <p:nvPr/>
        </p:nvSpPr>
        <p:spPr>
          <a:xfrm>
            <a:off x="517675" y="2237975"/>
            <a:ext cx="3446100" cy="1061799"/>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4285F4"/>
                </a:solidFill>
                <a:latin typeface="Open Sans SemiBold"/>
                <a:ea typeface="Open Sans SemiBold"/>
                <a:cs typeface="Open Sans SemiBold"/>
                <a:sym typeface="Open Sans SemiBold"/>
              </a:rPr>
              <a:t>The problem: </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dirty="0" smtClean="0">
                <a:solidFill>
                  <a:srgbClr val="5F6368"/>
                </a:solidFill>
                <a:latin typeface="Open Sans"/>
                <a:ea typeface="Open Sans"/>
                <a:cs typeface="Open Sans"/>
                <a:sym typeface="Open Sans"/>
              </a:rPr>
              <a:t>People find it hard to locate  rest</a:t>
            </a:r>
            <a:r>
              <a:rPr lang="en-US" sz="1200" dirty="0" smtClean="0">
                <a:solidFill>
                  <a:srgbClr val="5F6368"/>
                </a:solidFill>
                <a:latin typeface="Open Sans"/>
                <a:ea typeface="Open Sans"/>
                <a:cs typeface="Open Sans"/>
                <a:sym typeface="Open Sans"/>
              </a:rPr>
              <a:t>au</a:t>
            </a:r>
            <a:r>
              <a:rPr lang="en" sz="1200" dirty="0" smtClean="0">
                <a:solidFill>
                  <a:srgbClr val="5F6368"/>
                </a:solidFill>
                <a:latin typeface="Open Sans"/>
                <a:ea typeface="Open Sans"/>
                <a:cs typeface="Open Sans"/>
                <a:sym typeface="Open Sans"/>
              </a:rPr>
              <a:t>rant near them, especially a guest or a tourist</a:t>
            </a:r>
            <a:endParaRPr sz="1200" b="1" dirty="0">
              <a:solidFill>
                <a:srgbClr val="4285F4"/>
              </a:solidFill>
              <a:latin typeface="Open Sans"/>
              <a:ea typeface="Open Sans"/>
              <a:cs typeface="Open Sans"/>
              <a:sym typeface="Open Sans"/>
            </a:endParaRPr>
          </a:p>
        </p:txBody>
      </p:sp>
      <p:sp>
        <p:nvSpPr>
          <p:cNvPr id="165" name="Google Shape;165;p42"/>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66" name="Google Shape;166;p42"/>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2"/>
          <p:cNvSpPr txBox="1"/>
          <p:nvPr/>
        </p:nvSpPr>
        <p:spPr>
          <a:xfrm>
            <a:off x="4572000" y="2237975"/>
            <a:ext cx="3446100" cy="1338798"/>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The goal: </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dirty="0" smtClean="0">
                <a:solidFill>
                  <a:srgbClr val="5F6368"/>
                </a:solidFill>
                <a:latin typeface="Open Sans"/>
                <a:ea typeface="Open Sans"/>
                <a:cs typeface="Open Sans"/>
                <a:sym typeface="Open Sans"/>
              </a:rPr>
              <a:t>Design an app  that can help the user locate a nearby rest</a:t>
            </a:r>
            <a:r>
              <a:rPr lang="en-US" sz="1200" dirty="0" smtClean="0">
                <a:solidFill>
                  <a:srgbClr val="5F6368"/>
                </a:solidFill>
                <a:latin typeface="Open Sans"/>
                <a:ea typeface="Open Sans"/>
                <a:cs typeface="Open Sans"/>
                <a:sym typeface="Open Sans"/>
              </a:rPr>
              <a:t>au</a:t>
            </a:r>
            <a:r>
              <a:rPr lang="en" sz="1200" dirty="0" smtClean="0">
                <a:solidFill>
                  <a:srgbClr val="5F6368"/>
                </a:solidFill>
                <a:latin typeface="Open Sans"/>
                <a:ea typeface="Open Sans"/>
                <a:cs typeface="Open Sans"/>
                <a:sym typeface="Open Sans"/>
              </a:rPr>
              <a:t>rant and also order food from the restuarant</a:t>
            </a:r>
            <a:endParaRPr sz="1200" b="1" dirty="0">
              <a:solidFill>
                <a:srgbClr val="4285F4"/>
              </a:solidFill>
              <a:latin typeface="Open Sans"/>
              <a:ea typeface="Open Sans"/>
              <a:cs typeface="Open Sans"/>
              <a:sym typeface="Open Sans"/>
            </a:endParaRPr>
          </a:p>
        </p:txBody>
      </p:sp>
      <p:sp>
        <p:nvSpPr>
          <p:cNvPr id="168" name="Google Shape;168;p42"/>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2"/>
          <p:cNvSpPr/>
          <p:nvPr/>
        </p:nvSpPr>
        <p:spPr>
          <a:xfrm>
            <a:off x="4684213" y="1653525"/>
            <a:ext cx="288875" cy="274249"/>
          </a:xfrm>
          <a:custGeom>
            <a:avLst/>
            <a:gdLst/>
            <a:ahLst/>
            <a:cxnLst/>
            <a:rect l="l" t="t" r="r" b="b"/>
            <a:pathLst>
              <a:path w="1045" h="993" extrusionOk="0">
                <a:moveTo>
                  <a:pt x="522" y="798"/>
                </a:moveTo>
                <a:lnTo>
                  <a:pt x="844" y="992"/>
                </a:lnTo>
                <a:lnTo>
                  <a:pt x="759" y="626"/>
                </a:lnTo>
                <a:lnTo>
                  <a:pt x="1044" y="378"/>
                </a:lnTo>
                <a:lnTo>
                  <a:pt x="669" y="347"/>
                </a:lnTo>
                <a:lnTo>
                  <a:pt x="522" y="0"/>
                </a:lnTo>
                <a:lnTo>
                  <a:pt x="375" y="347"/>
                </a:lnTo>
                <a:lnTo>
                  <a:pt x="0" y="378"/>
                </a:lnTo>
                <a:lnTo>
                  <a:pt x="285" y="626"/>
                </a:lnTo>
                <a:lnTo>
                  <a:pt x="200" y="992"/>
                </a:lnTo>
                <a:lnTo>
                  <a:pt x="522" y="798"/>
                </a:lnTo>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70" name="Google Shape;170;p42"/>
          <p:cNvSpPr/>
          <p:nvPr/>
        </p:nvSpPr>
        <p:spPr>
          <a:xfrm>
            <a:off x="640475" y="1656801"/>
            <a:ext cx="267700" cy="267700"/>
          </a:xfrm>
          <a:custGeom>
            <a:avLst/>
            <a:gdLst/>
            <a:ahLst/>
            <a:cxnLst/>
            <a:rect l="l" t="t" r="r" b="b"/>
            <a:pathLst>
              <a:path w="209550" h="209550" extrusionOk="0">
                <a:moveTo>
                  <a:pt x="115315" y="52353"/>
                </a:moveTo>
                <a:lnTo>
                  <a:pt x="115315" y="115315"/>
                </a:lnTo>
                <a:lnTo>
                  <a:pt x="94235" y="115315"/>
                </a:lnTo>
                <a:lnTo>
                  <a:pt x="94235" y="52353"/>
                </a:lnTo>
                <a:close/>
                <a:moveTo>
                  <a:pt x="115315" y="136256"/>
                </a:moveTo>
                <a:lnTo>
                  <a:pt x="115315" y="157197"/>
                </a:lnTo>
                <a:lnTo>
                  <a:pt x="94235" y="157197"/>
                </a:lnTo>
                <a:lnTo>
                  <a:pt x="94235" y="136256"/>
                </a:lnTo>
                <a:close/>
                <a:moveTo>
                  <a:pt x="104705" y="0"/>
                </a:moveTo>
                <a:lnTo>
                  <a:pt x="99400" y="140"/>
                </a:lnTo>
                <a:lnTo>
                  <a:pt x="94095" y="558"/>
                </a:lnTo>
                <a:lnTo>
                  <a:pt x="88790" y="1256"/>
                </a:lnTo>
                <a:lnTo>
                  <a:pt x="83625" y="2094"/>
                </a:lnTo>
                <a:lnTo>
                  <a:pt x="78599" y="3351"/>
                </a:lnTo>
                <a:lnTo>
                  <a:pt x="73573" y="4747"/>
                </a:lnTo>
                <a:lnTo>
                  <a:pt x="68687" y="6422"/>
                </a:lnTo>
                <a:lnTo>
                  <a:pt x="63940" y="8237"/>
                </a:lnTo>
                <a:lnTo>
                  <a:pt x="59333" y="10331"/>
                </a:lnTo>
                <a:lnTo>
                  <a:pt x="54866" y="12704"/>
                </a:lnTo>
                <a:lnTo>
                  <a:pt x="50398" y="15217"/>
                </a:lnTo>
                <a:lnTo>
                  <a:pt x="46210" y="17870"/>
                </a:lnTo>
                <a:lnTo>
                  <a:pt x="42022" y="20801"/>
                </a:lnTo>
                <a:lnTo>
                  <a:pt x="38113" y="23873"/>
                </a:lnTo>
                <a:lnTo>
                  <a:pt x="34343" y="27223"/>
                </a:lnTo>
                <a:lnTo>
                  <a:pt x="30714" y="30714"/>
                </a:lnTo>
                <a:lnTo>
                  <a:pt x="27223" y="34343"/>
                </a:lnTo>
                <a:lnTo>
                  <a:pt x="23873" y="38113"/>
                </a:lnTo>
                <a:lnTo>
                  <a:pt x="20801" y="42161"/>
                </a:lnTo>
                <a:lnTo>
                  <a:pt x="17870" y="46210"/>
                </a:lnTo>
                <a:lnTo>
                  <a:pt x="15217" y="50398"/>
                </a:lnTo>
                <a:lnTo>
                  <a:pt x="12704" y="54866"/>
                </a:lnTo>
                <a:lnTo>
                  <a:pt x="10331" y="59333"/>
                </a:lnTo>
                <a:lnTo>
                  <a:pt x="8237" y="63940"/>
                </a:lnTo>
                <a:lnTo>
                  <a:pt x="6282" y="68826"/>
                </a:lnTo>
                <a:lnTo>
                  <a:pt x="4747" y="73573"/>
                </a:lnTo>
                <a:lnTo>
                  <a:pt x="3351" y="78599"/>
                </a:lnTo>
                <a:lnTo>
                  <a:pt x="2094" y="83625"/>
                </a:lnTo>
                <a:lnTo>
                  <a:pt x="1256" y="88790"/>
                </a:lnTo>
                <a:lnTo>
                  <a:pt x="558" y="94095"/>
                </a:lnTo>
                <a:lnTo>
                  <a:pt x="140" y="99400"/>
                </a:lnTo>
                <a:lnTo>
                  <a:pt x="0" y="104845"/>
                </a:lnTo>
                <a:lnTo>
                  <a:pt x="140" y="110150"/>
                </a:lnTo>
                <a:lnTo>
                  <a:pt x="558" y="115455"/>
                </a:lnTo>
                <a:lnTo>
                  <a:pt x="1256" y="120760"/>
                </a:lnTo>
                <a:lnTo>
                  <a:pt x="2094" y="125925"/>
                </a:lnTo>
                <a:lnTo>
                  <a:pt x="3351" y="130951"/>
                </a:lnTo>
                <a:lnTo>
                  <a:pt x="4747" y="135977"/>
                </a:lnTo>
                <a:lnTo>
                  <a:pt x="6282" y="140863"/>
                </a:lnTo>
                <a:lnTo>
                  <a:pt x="8237" y="145610"/>
                </a:lnTo>
                <a:lnTo>
                  <a:pt x="10331" y="150217"/>
                </a:lnTo>
                <a:lnTo>
                  <a:pt x="12704" y="154684"/>
                </a:lnTo>
                <a:lnTo>
                  <a:pt x="15217" y="159152"/>
                </a:lnTo>
                <a:lnTo>
                  <a:pt x="17870" y="163340"/>
                </a:lnTo>
                <a:lnTo>
                  <a:pt x="20801" y="167528"/>
                </a:lnTo>
                <a:lnTo>
                  <a:pt x="23873" y="171437"/>
                </a:lnTo>
                <a:lnTo>
                  <a:pt x="27223" y="175207"/>
                </a:lnTo>
                <a:lnTo>
                  <a:pt x="30714" y="178836"/>
                </a:lnTo>
                <a:lnTo>
                  <a:pt x="34343" y="182327"/>
                </a:lnTo>
                <a:lnTo>
                  <a:pt x="38113" y="185677"/>
                </a:lnTo>
                <a:lnTo>
                  <a:pt x="42022" y="188749"/>
                </a:lnTo>
                <a:lnTo>
                  <a:pt x="46210" y="191680"/>
                </a:lnTo>
                <a:lnTo>
                  <a:pt x="50398" y="194333"/>
                </a:lnTo>
                <a:lnTo>
                  <a:pt x="54866" y="196846"/>
                </a:lnTo>
                <a:lnTo>
                  <a:pt x="59333" y="199219"/>
                </a:lnTo>
                <a:lnTo>
                  <a:pt x="63940" y="201313"/>
                </a:lnTo>
                <a:lnTo>
                  <a:pt x="68687" y="203268"/>
                </a:lnTo>
                <a:lnTo>
                  <a:pt x="73573" y="204803"/>
                </a:lnTo>
                <a:lnTo>
                  <a:pt x="78599" y="206199"/>
                </a:lnTo>
                <a:lnTo>
                  <a:pt x="83625" y="207456"/>
                </a:lnTo>
                <a:lnTo>
                  <a:pt x="88790" y="208294"/>
                </a:lnTo>
                <a:lnTo>
                  <a:pt x="94095" y="208992"/>
                </a:lnTo>
                <a:lnTo>
                  <a:pt x="99400" y="209410"/>
                </a:lnTo>
                <a:lnTo>
                  <a:pt x="104705" y="209550"/>
                </a:lnTo>
                <a:lnTo>
                  <a:pt x="110150" y="209410"/>
                </a:lnTo>
                <a:lnTo>
                  <a:pt x="115455" y="208992"/>
                </a:lnTo>
                <a:lnTo>
                  <a:pt x="120760" y="208294"/>
                </a:lnTo>
                <a:lnTo>
                  <a:pt x="125925" y="207456"/>
                </a:lnTo>
                <a:lnTo>
                  <a:pt x="130951" y="206199"/>
                </a:lnTo>
                <a:lnTo>
                  <a:pt x="135977" y="204803"/>
                </a:lnTo>
                <a:lnTo>
                  <a:pt x="140724" y="203268"/>
                </a:lnTo>
                <a:lnTo>
                  <a:pt x="145610" y="201313"/>
                </a:lnTo>
                <a:lnTo>
                  <a:pt x="150217" y="199219"/>
                </a:lnTo>
                <a:lnTo>
                  <a:pt x="154684" y="196846"/>
                </a:lnTo>
                <a:lnTo>
                  <a:pt x="159152" y="194333"/>
                </a:lnTo>
                <a:lnTo>
                  <a:pt x="163340" y="191680"/>
                </a:lnTo>
                <a:lnTo>
                  <a:pt x="167389" y="188749"/>
                </a:lnTo>
                <a:lnTo>
                  <a:pt x="171437" y="185677"/>
                </a:lnTo>
                <a:lnTo>
                  <a:pt x="175207" y="182327"/>
                </a:lnTo>
                <a:lnTo>
                  <a:pt x="178836" y="178836"/>
                </a:lnTo>
                <a:lnTo>
                  <a:pt x="182327" y="175207"/>
                </a:lnTo>
                <a:lnTo>
                  <a:pt x="185677" y="171437"/>
                </a:lnTo>
                <a:lnTo>
                  <a:pt x="188749" y="167528"/>
                </a:lnTo>
                <a:lnTo>
                  <a:pt x="191680" y="163340"/>
                </a:lnTo>
                <a:lnTo>
                  <a:pt x="194333" y="159152"/>
                </a:lnTo>
                <a:lnTo>
                  <a:pt x="196846" y="154684"/>
                </a:lnTo>
                <a:lnTo>
                  <a:pt x="199219" y="150217"/>
                </a:lnTo>
                <a:lnTo>
                  <a:pt x="201313" y="145610"/>
                </a:lnTo>
                <a:lnTo>
                  <a:pt x="203128" y="140863"/>
                </a:lnTo>
                <a:lnTo>
                  <a:pt x="204803" y="135977"/>
                </a:lnTo>
                <a:lnTo>
                  <a:pt x="206199" y="130951"/>
                </a:lnTo>
                <a:lnTo>
                  <a:pt x="207456" y="125925"/>
                </a:lnTo>
                <a:lnTo>
                  <a:pt x="208294" y="120760"/>
                </a:lnTo>
                <a:lnTo>
                  <a:pt x="208992" y="115455"/>
                </a:lnTo>
                <a:lnTo>
                  <a:pt x="209410" y="110150"/>
                </a:lnTo>
                <a:lnTo>
                  <a:pt x="209550" y="104845"/>
                </a:lnTo>
                <a:lnTo>
                  <a:pt x="209410" y="99400"/>
                </a:lnTo>
                <a:lnTo>
                  <a:pt x="208992" y="94095"/>
                </a:lnTo>
                <a:lnTo>
                  <a:pt x="208294" y="88790"/>
                </a:lnTo>
                <a:lnTo>
                  <a:pt x="207456" y="83625"/>
                </a:lnTo>
                <a:lnTo>
                  <a:pt x="206199" y="78599"/>
                </a:lnTo>
                <a:lnTo>
                  <a:pt x="204803" y="73573"/>
                </a:lnTo>
                <a:lnTo>
                  <a:pt x="203128" y="68826"/>
                </a:lnTo>
                <a:lnTo>
                  <a:pt x="201313" y="63940"/>
                </a:lnTo>
                <a:lnTo>
                  <a:pt x="199219" y="59333"/>
                </a:lnTo>
                <a:lnTo>
                  <a:pt x="196846" y="54866"/>
                </a:lnTo>
                <a:lnTo>
                  <a:pt x="194333" y="50398"/>
                </a:lnTo>
                <a:lnTo>
                  <a:pt x="191680" y="46210"/>
                </a:lnTo>
                <a:lnTo>
                  <a:pt x="188749" y="42161"/>
                </a:lnTo>
                <a:lnTo>
                  <a:pt x="185677" y="38113"/>
                </a:lnTo>
                <a:lnTo>
                  <a:pt x="182327" y="34343"/>
                </a:lnTo>
                <a:lnTo>
                  <a:pt x="178836" y="30714"/>
                </a:lnTo>
                <a:lnTo>
                  <a:pt x="175207" y="27223"/>
                </a:lnTo>
                <a:lnTo>
                  <a:pt x="171437" y="23873"/>
                </a:lnTo>
                <a:lnTo>
                  <a:pt x="167389" y="20801"/>
                </a:lnTo>
                <a:lnTo>
                  <a:pt x="163340" y="17870"/>
                </a:lnTo>
                <a:lnTo>
                  <a:pt x="159152" y="15217"/>
                </a:lnTo>
                <a:lnTo>
                  <a:pt x="154684" y="12704"/>
                </a:lnTo>
                <a:lnTo>
                  <a:pt x="150217" y="10331"/>
                </a:lnTo>
                <a:lnTo>
                  <a:pt x="145610" y="8237"/>
                </a:lnTo>
                <a:lnTo>
                  <a:pt x="140724" y="6422"/>
                </a:lnTo>
                <a:lnTo>
                  <a:pt x="135977" y="4747"/>
                </a:lnTo>
                <a:lnTo>
                  <a:pt x="130951" y="3351"/>
                </a:lnTo>
                <a:lnTo>
                  <a:pt x="125925" y="2094"/>
                </a:lnTo>
                <a:lnTo>
                  <a:pt x="120760" y="1256"/>
                </a:lnTo>
                <a:lnTo>
                  <a:pt x="115455" y="558"/>
                </a:lnTo>
                <a:lnTo>
                  <a:pt x="110150" y="140"/>
                </a:lnTo>
                <a:lnTo>
                  <a:pt x="1047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43"/>
          <p:cNvSpPr txBox="1"/>
          <p:nvPr/>
        </p:nvSpPr>
        <p:spPr>
          <a:xfrm>
            <a:off x="645441" y="2237975"/>
            <a:ext cx="3446100" cy="7848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My role: </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endParaRPr sz="1200" b="1" dirty="0">
              <a:solidFill>
                <a:srgbClr val="4285F4"/>
              </a:solidFill>
              <a:latin typeface="Open Sans"/>
              <a:ea typeface="Open Sans"/>
              <a:cs typeface="Open Sans"/>
              <a:sym typeface="Open Sans"/>
            </a:endParaRPr>
          </a:p>
        </p:txBody>
      </p:sp>
      <p:sp>
        <p:nvSpPr>
          <p:cNvPr id="176" name="Google Shape;176;p43"/>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77" name="Google Shape;177;p43"/>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3"/>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3"/>
          <p:cNvSpPr/>
          <p:nvPr/>
        </p:nvSpPr>
        <p:spPr>
          <a:xfrm>
            <a:off x="645441" y="1662440"/>
            <a:ext cx="257757" cy="256421"/>
          </a:xfrm>
          <a:custGeom>
            <a:avLst/>
            <a:gdLst/>
            <a:ahLst/>
            <a:cxnLst/>
            <a:rect l="l" t="t" r="r" b="b"/>
            <a:pathLst>
              <a:path w="851" h="847" extrusionOk="0">
                <a:moveTo>
                  <a:pt x="423" y="423"/>
                </a:moveTo>
                <a:cubicBezTo>
                  <a:pt x="542" y="423"/>
                  <a:pt x="635" y="327"/>
                  <a:pt x="635" y="212"/>
                </a:cubicBezTo>
                <a:cubicBezTo>
                  <a:pt x="635" y="93"/>
                  <a:pt x="539" y="0"/>
                  <a:pt x="423" y="0"/>
                </a:cubicBezTo>
                <a:cubicBezTo>
                  <a:pt x="308" y="0"/>
                  <a:pt x="212" y="96"/>
                  <a:pt x="212" y="212"/>
                </a:cubicBezTo>
                <a:cubicBezTo>
                  <a:pt x="209" y="327"/>
                  <a:pt x="305" y="423"/>
                  <a:pt x="423" y="423"/>
                </a:cubicBezTo>
                <a:close/>
                <a:moveTo>
                  <a:pt x="423" y="528"/>
                </a:moveTo>
                <a:cubicBezTo>
                  <a:pt x="282" y="528"/>
                  <a:pt x="0" y="598"/>
                  <a:pt x="0" y="738"/>
                </a:cubicBezTo>
                <a:lnTo>
                  <a:pt x="0" y="846"/>
                </a:lnTo>
                <a:lnTo>
                  <a:pt x="850" y="846"/>
                </a:lnTo>
                <a:lnTo>
                  <a:pt x="850" y="738"/>
                </a:lnTo>
                <a:cubicBezTo>
                  <a:pt x="847" y="601"/>
                  <a:pt x="564" y="528"/>
                  <a:pt x="423" y="52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81" name="Google Shape;181;p43"/>
          <p:cNvSpPr/>
          <p:nvPr/>
        </p:nvSpPr>
        <p:spPr>
          <a:xfrm>
            <a:off x="4685687" y="1710781"/>
            <a:ext cx="285935" cy="159748"/>
          </a:xfrm>
          <a:custGeom>
            <a:avLst/>
            <a:gdLst/>
            <a:ahLst/>
            <a:cxnLst/>
            <a:rect l="l" t="t" r="r" b="b"/>
            <a:pathLst>
              <a:path w="941" h="526" extrusionOk="0">
                <a:moveTo>
                  <a:pt x="0" y="316"/>
                </a:moveTo>
                <a:lnTo>
                  <a:pt x="105" y="316"/>
                </a:lnTo>
                <a:lnTo>
                  <a:pt x="105" y="212"/>
                </a:lnTo>
                <a:lnTo>
                  <a:pt x="0" y="212"/>
                </a:lnTo>
                <a:lnTo>
                  <a:pt x="0" y="316"/>
                </a:lnTo>
                <a:close/>
                <a:moveTo>
                  <a:pt x="0" y="525"/>
                </a:moveTo>
                <a:lnTo>
                  <a:pt x="105" y="525"/>
                </a:lnTo>
                <a:lnTo>
                  <a:pt x="105" y="421"/>
                </a:lnTo>
                <a:lnTo>
                  <a:pt x="0" y="421"/>
                </a:lnTo>
                <a:lnTo>
                  <a:pt x="0" y="525"/>
                </a:lnTo>
                <a:close/>
                <a:moveTo>
                  <a:pt x="0" y="105"/>
                </a:moveTo>
                <a:lnTo>
                  <a:pt x="105" y="105"/>
                </a:lnTo>
                <a:lnTo>
                  <a:pt x="105" y="0"/>
                </a:lnTo>
                <a:lnTo>
                  <a:pt x="0" y="0"/>
                </a:lnTo>
                <a:lnTo>
                  <a:pt x="0" y="105"/>
                </a:lnTo>
                <a:close/>
                <a:moveTo>
                  <a:pt x="209" y="316"/>
                </a:moveTo>
                <a:lnTo>
                  <a:pt x="940" y="316"/>
                </a:lnTo>
                <a:lnTo>
                  <a:pt x="940" y="212"/>
                </a:lnTo>
                <a:lnTo>
                  <a:pt x="209" y="212"/>
                </a:lnTo>
                <a:lnTo>
                  <a:pt x="209" y="316"/>
                </a:lnTo>
                <a:close/>
                <a:moveTo>
                  <a:pt x="209" y="525"/>
                </a:moveTo>
                <a:lnTo>
                  <a:pt x="940" y="525"/>
                </a:lnTo>
                <a:lnTo>
                  <a:pt x="940" y="421"/>
                </a:lnTo>
                <a:lnTo>
                  <a:pt x="209" y="421"/>
                </a:lnTo>
                <a:lnTo>
                  <a:pt x="209" y="525"/>
                </a:lnTo>
                <a:close/>
                <a:moveTo>
                  <a:pt x="209" y="0"/>
                </a:moveTo>
                <a:lnTo>
                  <a:pt x="209" y="105"/>
                </a:lnTo>
                <a:lnTo>
                  <a:pt x="940" y="105"/>
                </a:lnTo>
                <a:lnTo>
                  <a:pt x="940" y="0"/>
                </a:lnTo>
                <a:lnTo>
                  <a:pt x="209"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9" name="Google Shape;108;p24"/>
          <p:cNvSpPr txBox="1"/>
          <p:nvPr/>
        </p:nvSpPr>
        <p:spPr>
          <a:xfrm>
            <a:off x="517675" y="2237975"/>
            <a:ext cx="3446100" cy="1061799"/>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dirty="0">
                <a:solidFill>
                  <a:srgbClr val="5F6368"/>
                </a:solidFill>
                <a:latin typeface="Open Sans"/>
                <a:ea typeface="Open Sans"/>
                <a:cs typeface="Open Sans"/>
                <a:sym typeface="Open Sans"/>
              </a:rPr>
              <a:t>UX designer designing an app </a:t>
            </a:r>
            <a:r>
              <a:rPr lang="en" sz="1200" dirty="0" smtClean="0">
                <a:solidFill>
                  <a:srgbClr val="5F6368"/>
                </a:solidFill>
                <a:latin typeface="Open Sans"/>
                <a:ea typeface="Open Sans"/>
                <a:cs typeface="Open Sans"/>
                <a:sym typeface="Open Sans"/>
              </a:rPr>
              <a:t>for Fi –food App from </a:t>
            </a:r>
            <a:r>
              <a:rPr lang="en" sz="1200" dirty="0">
                <a:solidFill>
                  <a:srgbClr val="5F6368"/>
                </a:solidFill>
                <a:latin typeface="Open Sans"/>
                <a:ea typeface="Open Sans"/>
                <a:cs typeface="Open Sans"/>
                <a:sym typeface="Open Sans"/>
              </a:rPr>
              <a:t>conception to delivery.</a:t>
            </a:r>
            <a:endParaRPr sz="1200" b="1" dirty="0">
              <a:solidFill>
                <a:srgbClr val="4285F4"/>
              </a:solidFill>
              <a:latin typeface="Open Sans"/>
              <a:ea typeface="Open Sans"/>
              <a:cs typeface="Open Sans"/>
              <a:sym typeface="Open Sans"/>
            </a:endParaRPr>
          </a:p>
        </p:txBody>
      </p:sp>
      <p:sp>
        <p:nvSpPr>
          <p:cNvPr id="10" name="Google Shape;111;p24"/>
          <p:cNvSpPr txBox="1"/>
          <p:nvPr/>
        </p:nvSpPr>
        <p:spPr>
          <a:xfrm>
            <a:off x="4704903" y="2376204"/>
            <a:ext cx="3446100" cy="15237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Responsibilities</a:t>
            </a:r>
            <a:r>
              <a:rPr lang="en" dirty="0">
                <a:solidFill>
                  <a:srgbClr val="1967D2"/>
                </a:solidFill>
                <a:latin typeface="Open Sans SemiBold"/>
                <a:ea typeface="Open Sans SemiBold"/>
                <a:cs typeface="Open Sans SemiBold"/>
                <a:sym typeface="Open Sans SemiBold"/>
              </a:rPr>
              <a:t>: </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dirty="0">
                <a:solidFill>
                  <a:srgbClr val="5F6368"/>
                </a:solidFill>
                <a:latin typeface="Open Sans"/>
                <a:ea typeface="Open Sans"/>
                <a:cs typeface="Open Sans"/>
                <a:sym typeface="Open Sans"/>
              </a:rPr>
              <a:t>Conducting interviews, paper and digital wireframing, low and high-fidelity prototyping, conducting usability studies, accounting for accessibility, and iterating on designs.</a:t>
            </a:r>
            <a:endParaRPr sz="1200" b="1" dirty="0">
              <a:solidFill>
                <a:srgbClr val="4285F4"/>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A4335"/>
        </a:solidFill>
        <a:effectLst/>
      </p:bgPr>
    </p:bg>
    <p:spTree>
      <p:nvGrpSpPr>
        <p:cNvPr id="1" name="Shape 185"/>
        <p:cNvGrpSpPr/>
        <p:nvPr/>
      </p:nvGrpSpPr>
      <p:grpSpPr>
        <a:xfrm>
          <a:off x="0" y="0"/>
          <a:ext cx="0" cy="0"/>
          <a:chOff x="0" y="0"/>
          <a:chExt cx="0" cy="0"/>
        </a:xfrm>
      </p:grpSpPr>
      <p:sp>
        <p:nvSpPr>
          <p:cNvPr id="186" name="Google Shape;186;p44"/>
          <p:cNvSpPr txBox="1"/>
          <p:nvPr/>
        </p:nvSpPr>
        <p:spPr>
          <a:xfrm>
            <a:off x="-46002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Understanding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user</a:t>
            </a:r>
            <a:endParaRPr sz="2400">
              <a:solidFill>
                <a:srgbClr val="FFFFFF"/>
              </a:solidFill>
              <a:latin typeface="Open Sans"/>
              <a:ea typeface="Open Sans"/>
              <a:cs typeface="Open Sans"/>
              <a:sym typeface="Open Sans"/>
            </a:endParaRPr>
          </a:p>
        </p:txBody>
      </p:sp>
      <p:sp>
        <p:nvSpPr>
          <p:cNvPr id="187" name="Google Shape;187;p44"/>
          <p:cNvSpPr txBox="1"/>
          <p:nvPr/>
        </p:nvSpPr>
        <p:spPr>
          <a:xfrm>
            <a:off x="3712425" y="1886850"/>
            <a:ext cx="3946500" cy="13698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research</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Personas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Problem statements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journey maps</a:t>
            </a:r>
            <a:endParaRPr>
              <a:solidFill>
                <a:srgbClr val="FFFFFF"/>
              </a:solidFill>
              <a:latin typeface="Open Sans"/>
              <a:ea typeface="Open Sans"/>
              <a:cs typeface="Open Sans"/>
              <a:sym typeface="Open Sans"/>
            </a:endParaRPr>
          </a:p>
        </p:txBody>
      </p:sp>
      <p:cxnSp>
        <p:nvCxnSpPr>
          <p:cNvPr id="188" name="Google Shape;188;p44"/>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5"/>
          <p:cNvSpPr/>
          <p:nvPr/>
        </p:nvSpPr>
        <p:spPr>
          <a:xfrm>
            <a:off x="517675" y="1832019"/>
            <a:ext cx="7938900" cy="2510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5"/>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research: summary</a:t>
            </a:r>
            <a:endParaRPr sz="2400">
              <a:solidFill>
                <a:srgbClr val="5F6368"/>
              </a:solidFill>
              <a:latin typeface="Open Sans"/>
              <a:ea typeface="Open Sans"/>
              <a:cs typeface="Open Sans"/>
              <a:sym typeface="Open Sans"/>
            </a:endParaRPr>
          </a:p>
        </p:txBody>
      </p:sp>
      <p:sp>
        <p:nvSpPr>
          <p:cNvPr id="195" name="Google Shape;195;p45"/>
          <p:cNvSpPr txBox="1"/>
          <p:nvPr/>
        </p:nvSpPr>
        <p:spPr>
          <a:xfrm>
            <a:off x="919075" y="2461800"/>
            <a:ext cx="7136100" cy="2123628"/>
          </a:xfrm>
          <a:prstGeom prst="rect">
            <a:avLst/>
          </a:prstGeom>
          <a:noFill/>
          <a:ln>
            <a:noFill/>
          </a:ln>
        </p:spPr>
        <p:txBody>
          <a:bodyPr spcFirstLastPara="1" wrap="square" lIns="0" tIns="91425" rIns="91425" bIns="91425" anchor="t" anchorCtr="0">
            <a:spAutoFit/>
          </a:bodyPr>
          <a:lstStyle/>
          <a:p>
            <a:pPr lvl="0" algn="ctr">
              <a:lnSpc>
                <a:spcPct val="150000"/>
              </a:lnSpc>
              <a:buClr>
                <a:schemeClr val="dk1"/>
              </a:buClr>
              <a:buSzPts val="1100"/>
            </a:pPr>
            <a:r>
              <a:rPr lang="en-US" sz="1200" dirty="0">
                <a:solidFill>
                  <a:srgbClr val="5F6368"/>
                </a:solidFill>
                <a:latin typeface="Open Sans"/>
                <a:ea typeface="Open Sans"/>
                <a:cs typeface="Open Sans"/>
                <a:sym typeface="Open Sans"/>
              </a:rPr>
              <a:t>I conducted interviews and created empathy maps to understand the users I’m </a:t>
            </a:r>
            <a:br>
              <a:rPr lang="en-US" sz="1200" dirty="0">
                <a:solidFill>
                  <a:srgbClr val="5F6368"/>
                </a:solidFill>
                <a:latin typeface="Open Sans"/>
                <a:ea typeface="Open Sans"/>
                <a:cs typeface="Open Sans"/>
                <a:sym typeface="Open Sans"/>
              </a:rPr>
            </a:br>
            <a:r>
              <a:rPr lang="en-US" sz="1200" dirty="0">
                <a:solidFill>
                  <a:srgbClr val="5F6368"/>
                </a:solidFill>
                <a:latin typeface="Open Sans"/>
                <a:ea typeface="Open Sans"/>
                <a:cs typeface="Open Sans"/>
                <a:sym typeface="Open Sans"/>
              </a:rPr>
              <a:t>designing for and their needs. A primary user group identified through research </a:t>
            </a:r>
            <a:br>
              <a:rPr lang="en-US" sz="1200" dirty="0">
                <a:solidFill>
                  <a:srgbClr val="5F6368"/>
                </a:solidFill>
                <a:latin typeface="Open Sans"/>
                <a:ea typeface="Open Sans"/>
                <a:cs typeface="Open Sans"/>
                <a:sym typeface="Open Sans"/>
              </a:rPr>
            </a:br>
            <a:r>
              <a:rPr lang="en-US" sz="1200" dirty="0">
                <a:solidFill>
                  <a:srgbClr val="5F6368"/>
                </a:solidFill>
                <a:latin typeface="Open Sans"/>
                <a:ea typeface="Open Sans"/>
                <a:cs typeface="Open Sans"/>
                <a:sym typeface="Open Sans"/>
              </a:rPr>
              <a:t>was </a:t>
            </a:r>
            <a:r>
              <a:rPr lang="en-US" sz="1200" dirty="0" smtClean="0">
                <a:solidFill>
                  <a:srgbClr val="5F6368"/>
                </a:solidFill>
                <a:latin typeface="Open Sans"/>
                <a:ea typeface="Open Sans"/>
                <a:cs typeface="Open Sans"/>
                <a:sym typeface="Open Sans"/>
              </a:rPr>
              <a:t>tourists or guests that  wants to order food from nearby restaurant by first searching for  them.</a:t>
            </a:r>
            <a:endParaRPr lang="en-US" sz="1200" dirty="0">
              <a:solidFill>
                <a:srgbClr val="5F6368"/>
              </a:solidFill>
              <a:latin typeface="Open Sans"/>
              <a:ea typeface="Open Sans"/>
              <a:cs typeface="Open Sans"/>
              <a:sym typeface="Open Sans"/>
            </a:endParaRPr>
          </a:p>
          <a:p>
            <a:pPr lvl="0" algn="ctr">
              <a:lnSpc>
                <a:spcPct val="150000"/>
              </a:lnSpc>
              <a:buClr>
                <a:schemeClr val="dk1"/>
              </a:buClr>
              <a:buSzPts val="1100"/>
            </a:pPr>
            <a:endParaRPr lang="en-US" sz="1200" dirty="0" smtClean="0">
              <a:solidFill>
                <a:srgbClr val="5F6368"/>
              </a:solidFill>
              <a:latin typeface="Open Sans"/>
              <a:ea typeface="Open Sans"/>
              <a:cs typeface="Open Sans"/>
              <a:sym typeface="Open Sans"/>
            </a:endParaRPr>
          </a:p>
          <a:p>
            <a:pPr lvl="0" algn="ctr">
              <a:lnSpc>
                <a:spcPct val="150000"/>
              </a:lnSpc>
              <a:buClr>
                <a:schemeClr val="dk1"/>
              </a:buClr>
              <a:buSzPts val="1100"/>
            </a:pPr>
            <a:r>
              <a:rPr lang="en-US" sz="1200" dirty="0" smtClean="0">
                <a:solidFill>
                  <a:srgbClr val="5F6368"/>
                </a:solidFill>
                <a:latin typeface="Open Sans"/>
                <a:ea typeface="Open Sans"/>
                <a:cs typeface="Open Sans"/>
                <a:sym typeface="Open Sans"/>
              </a:rPr>
              <a:t>The user group wants to be able to search for nearby restaurant and be able to order food from them at the comfort of their home or workplace.</a:t>
            </a:r>
            <a:endParaRPr lang="en-US" sz="1200" dirty="0">
              <a:solidFill>
                <a:srgbClr val="5F6368"/>
              </a:solidFill>
              <a:latin typeface="Open Sans"/>
              <a:ea typeface="Open Sans"/>
              <a:cs typeface="Open Sans"/>
              <a:sym typeface="Open Sans"/>
            </a:endParaRPr>
          </a:p>
        </p:txBody>
      </p:sp>
      <p:sp>
        <p:nvSpPr>
          <p:cNvPr id="196" name="Google Shape;196;p45"/>
          <p:cNvSpPr/>
          <p:nvPr/>
        </p:nvSpPr>
        <p:spPr>
          <a:xfrm>
            <a:off x="4230475" y="1602212"/>
            <a:ext cx="513300" cy="513300"/>
          </a:xfrm>
          <a:prstGeom prst="ellipse">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5"/>
          <p:cNvSpPr/>
          <p:nvPr/>
        </p:nvSpPr>
        <p:spPr>
          <a:xfrm>
            <a:off x="4373201" y="1744926"/>
            <a:ext cx="227849" cy="227849"/>
          </a:xfrm>
          <a:custGeom>
            <a:avLst/>
            <a:gdLst/>
            <a:ahLst/>
            <a:cxnLst/>
            <a:rect l="l" t="t" r="r" b="b"/>
            <a:pathLst>
              <a:path w="940" h="941" extrusionOk="0">
                <a:moveTo>
                  <a:pt x="835" y="0"/>
                </a:moveTo>
                <a:lnTo>
                  <a:pt x="104" y="0"/>
                </a:lnTo>
                <a:cubicBezTo>
                  <a:pt x="47" y="0"/>
                  <a:pt x="0" y="48"/>
                  <a:pt x="0" y="105"/>
                </a:cubicBezTo>
                <a:lnTo>
                  <a:pt x="0" y="835"/>
                </a:lnTo>
                <a:cubicBezTo>
                  <a:pt x="0" y="892"/>
                  <a:pt x="47" y="940"/>
                  <a:pt x="104" y="940"/>
                </a:cubicBezTo>
                <a:lnTo>
                  <a:pt x="835" y="940"/>
                </a:lnTo>
                <a:cubicBezTo>
                  <a:pt x="891" y="940"/>
                  <a:pt x="939" y="892"/>
                  <a:pt x="939" y="835"/>
                </a:cubicBezTo>
                <a:lnTo>
                  <a:pt x="939" y="105"/>
                </a:lnTo>
                <a:cubicBezTo>
                  <a:pt x="939" y="48"/>
                  <a:pt x="891" y="0"/>
                  <a:pt x="835" y="0"/>
                </a:cubicBezTo>
                <a:close/>
                <a:moveTo>
                  <a:pt x="313" y="734"/>
                </a:moveTo>
                <a:lnTo>
                  <a:pt x="208" y="734"/>
                </a:lnTo>
                <a:lnTo>
                  <a:pt x="208" y="367"/>
                </a:lnTo>
                <a:lnTo>
                  <a:pt x="313" y="367"/>
                </a:lnTo>
                <a:lnTo>
                  <a:pt x="313" y="734"/>
                </a:lnTo>
                <a:close/>
                <a:moveTo>
                  <a:pt x="522" y="734"/>
                </a:moveTo>
                <a:lnTo>
                  <a:pt x="417" y="734"/>
                </a:lnTo>
                <a:lnTo>
                  <a:pt x="417" y="212"/>
                </a:lnTo>
                <a:lnTo>
                  <a:pt x="522" y="212"/>
                </a:lnTo>
                <a:lnTo>
                  <a:pt x="522" y="734"/>
                </a:lnTo>
                <a:close/>
                <a:moveTo>
                  <a:pt x="730" y="734"/>
                </a:moveTo>
                <a:lnTo>
                  <a:pt x="626" y="734"/>
                </a:lnTo>
                <a:lnTo>
                  <a:pt x="626" y="525"/>
                </a:lnTo>
                <a:lnTo>
                  <a:pt x="730" y="525"/>
                </a:lnTo>
                <a:lnTo>
                  <a:pt x="730" y="7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6"/>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research: pain points</a:t>
            </a:r>
            <a:endParaRPr sz="2400">
              <a:solidFill>
                <a:srgbClr val="5F6368"/>
              </a:solidFill>
              <a:latin typeface="Open Sans"/>
              <a:ea typeface="Open Sans"/>
              <a:cs typeface="Open Sans"/>
              <a:sym typeface="Open Sans"/>
            </a:endParaRPr>
          </a:p>
        </p:txBody>
      </p:sp>
      <p:sp>
        <p:nvSpPr>
          <p:cNvPr id="203" name="Google Shape;203;p46"/>
          <p:cNvSpPr txBox="1"/>
          <p:nvPr/>
        </p:nvSpPr>
        <p:spPr>
          <a:xfrm>
            <a:off x="441463" y="2008850"/>
            <a:ext cx="1872600" cy="507801"/>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dirty="0" smtClean="0">
                <a:solidFill>
                  <a:srgbClr val="EA4335"/>
                </a:solidFill>
                <a:latin typeface="Open Sans SemiBold"/>
                <a:ea typeface="Open Sans SemiBold"/>
                <a:cs typeface="Open Sans SemiBold"/>
                <a:sym typeface="Open Sans SemiBold"/>
              </a:rPr>
              <a:t>Stress</a:t>
            </a:r>
            <a:endParaRPr dirty="0">
              <a:solidFill>
                <a:srgbClr val="4285F4"/>
              </a:solidFill>
              <a:latin typeface="Open Sans SemiBold"/>
              <a:ea typeface="Open Sans SemiBold"/>
              <a:cs typeface="Open Sans SemiBold"/>
              <a:sym typeface="Open Sans SemiBold"/>
            </a:endParaRPr>
          </a:p>
        </p:txBody>
      </p:sp>
      <p:sp>
        <p:nvSpPr>
          <p:cNvPr id="204" name="Google Shape;204;p46"/>
          <p:cNvSpPr txBox="1"/>
          <p:nvPr/>
        </p:nvSpPr>
        <p:spPr>
          <a:xfrm>
            <a:off x="441475" y="2522475"/>
            <a:ext cx="1872600" cy="1034099"/>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US" sz="1200" dirty="0" smtClean="0">
                <a:solidFill>
                  <a:schemeClr val="bg2"/>
                </a:solidFill>
              </a:rPr>
              <a:t>Tourist don’t want to have to be searching  for restaurant in their new location</a:t>
            </a:r>
            <a:endParaRPr sz="1200" dirty="0">
              <a:solidFill>
                <a:schemeClr val="bg2"/>
              </a:solidFill>
            </a:endParaRPr>
          </a:p>
        </p:txBody>
      </p:sp>
      <p:sp>
        <p:nvSpPr>
          <p:cNvPr id="205" name="Google Shape;205;p46"/>
          <p:cNvSpPr txBox="1"/>
          <p:nvPr/>
        </p:nvSpPr>
        <p:spPr>
          <a:xfrm>
            <a:off x="2582713" y="2008850"/>
            <a:ext cx="1872600" cy="507801"/>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dirty="0" smtClean="0">
                <a:solidFill>
                  <a:srgbClr val="EA4335"/>
                </a:solidFill>
                <a:latin typeface="Open Sans SemiBold"/>
                <a:ea typeface="Open Sans SemiBold"/>
                <a:cs typeface="Open Sans SemiBold"/>
                <a:sym typeface="Open Sans SemiBold"/>
              </a:rPr>
              <a:t>Accessibility</a:t>
            </a:r>
            <a:endParaRPr dirty="0">
              <a:solidFill>
                <a:srgbClr val="4285F4"/>
              </a:solidFill>
              <a:latin typeface="Open Sans SemiBold"/>
              <a:ea typeface="Open Sans SemiBold"/>
              <a:cs typeface="Open Sans SemiBold"/>
              <a:sym typeface="Open Sans SemiBold"/>
            </a:endParaRPr>
          </a:p>
        </p:txBody>
      </p:sp>
      <p:sp>
        <p:nvSpPr>
          <p:cNvPr id="206" name="Google Shape;206;p46"/>
          <p:cNvSpPr txBox="1"/>
          <p:nvPr/>
        </p:nvSpPr>
        <p:spPr>
          <a:xfrm>
            <a:off x="2582725" y="2522475"/>
            <a:ext cx="1872600" cy="1034099"/>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US" sz="1200" dirty="0" smtClean="0">
                <a:solidFill>
                  <a:schemeClr val="bg2"/>
                </a:solidFill>
              </a:rPr>
              <a:t>Some food ordering App did  not  have a platform to customize and track my order</a:t>
            </a:r>
            <a:endParaRPr sz="1200" dirty="0">
              <a:solidFill>
                <a:schemeClr val="bg2"/>
              </a:solidFill>
            </a:endParaRPr>
          </a:p>
        </p:txBody>
      </p:sp>
      <p:sp>
        <p:nvSpPr>
          <p:cNvPr id="207" name="Google Shape;207;p46"/>
          <p:cNvSpPr txBox="1"/>
          <p:nvPr/>
        </p:nvSpPr>
        <p:spPr>
          <a:xfrm>
            <a:off x="4723969" y="2008850"/>
            <a:ext cx="1872600" cy="507801"/>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dirty="0" smtClean="0">
                <a:solidFill>
                  <a:srgbClr val="EA4335"/>
                </a:solidFill>
                <a:latin typeface="Open Sans SemiBold"/>
                <a:ea typeface="Open Sans SemiBold"/>
                <a:cs typeface="Open Sans SemiBold"/>
                <a:sym typeface="Open Sans SemiBold"/>
              </a:rPr>
              <a:t>Disapointing</a:t>
            </a:r>
            <a:endParaRPr dirty="0">
              <a:solidFill>
                <a:srgbClr val="4285F4"/>
              </a:solidFill>
              <a:latin typeface="Open Sans SemiBold"/>
              <a:ea typeface="Open Sans SemiBold"/>
              <a:cs typeface="Open Sans SemiBold"/>
              <a:sym typeface="Open Sans SemiBold"/>
            </a:endParaRPr>
          </a:p>
        </p:txBody>
      </p:sp>
      <p:sp>
        <p:nvSpPr>
          <p:cNvPr id="208" name="Google Shape;208;p46"/>
          <p:cNvSpPr txBox="1"/>
          <p:nvPr/>
        </p:nvSpPr>
        <p:spPr>
          <a:xfrm>
            <a:off x="4723969" y="2522475"/>
            <a:ext cx="1872600" cy="1034099"/>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 sz="1200" dirty="0" smtClean="0">
                <a:solidFill>
                  <a:srgbClr val="5F6368"/>
                </a:solidFill>
                <a:latin typeface="Open Sans"/>
                <a:ea typeface="Open Sans"/>
                <a:cs typeface="Open Sans"/>
                <a:sym typeface="Open Sans"/>
              </a:rPr>
              <a:t>Some rest</a:t>
            </a:r>
            <a:r>
              <a:rPr lang="en-US" sz="1200" dirty="0" smtClean="0">
                <a:solidFill>
                  <a:srgbClr val="5F6368"/>
                </a:solidFill>
                <a:latin typeface="Open Sans"/>
                <a:ea typeface="Open Sans"/>
                <a:cs typeface="Open Sans"/>
                <a:sym typeface="Open Sans"/>
              </a:rPr>
              <a:t>au</a:t>
            </a:r>
            <a:r>
              <a:rPr lang="en" sz="1200" dirty="0" smtClean="0">
                <a:solidFill>
                  <a:srgbClr val="5F6368"/>
                </a:solidFill>
                <a:latin typeface="Open Sans"/>
                <a:ea typeface="Open Sans"/>
                <a:cs typeface="Open Sans"/>
                <a:sym typeface="Open Sans"/>
              </a:rPr>
              <a:t>rant search app include some non existing rest</a:t>
            </a:r>
            <a:r>
              <a:rPr lang="en-US" sz="1200" dirty="0" smtClean="0">
                <a:solidFill>
                  <a:srgbClr val="5F6368"/>
                </a:solidFill>
                <a:latin typeface="Open Sans"/>
                <a:ea typeface="Open Sans"/>
                <a:cs typeface="Open Sans"/>
                <a:sym typeface="Open Sans"/>
              </a:rPr>
              <a:t>au</a:t>
            </a:r>
            <a:r>
              <a:rPr lang="en" sz="1200" dirty="0" smtClean="0">
                <a:solidFill>
                  <a:srgbClr val="5F6368"/>
                </a:solidFill>
                <a:latin typeface="Open Sans"/>
                <a:ea typeface="Open Sans"/>
                <a:cs typeface="Open Sans"/>
                <a:sym typeface="Open Sans"/>
              </a:rPr>
              <a:t>rant  in their   search results</a:t>
            </a:r>
            <a:endParaRPr sz="1200" dirty="0"/>
          </a:p>
        </p:txBody>
      </p:sp>
      <p:sp>
        <p:nvSpPr>
          <p:cNvPr id="211" name="Google Shape;211;p46"/>
          <p:cNvSpPr/>
          <p:nvPr/>
        </p:nvSpPr>
        <p:spPr>
          <a:xfrm>
            <a:off x="112112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212" name="Google Shape;212;p46"/>
          <p:cNvSpPr/>
          <p:nvPr/>
        </p:nvSpPr>
        <p:spPr>
          <a:xfrm>
            <a:off x="326237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213" name="Google Shape;213;p46"/>
          <p:cNvSpPr/>
          <p:nvPr/>
        </p:nvSpPr>
        <p:spPr>
          <a:xfrm>
            <a:off x="540362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7"/>
          <p:cNvSpPr txBox="1"/>
          <p:nvPr/>
        </p:nvSpPr>
        <p:spPr>
          <a:xfrm>
            <a:off x="421982"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smtClean="0">
                <a:solidFill>
                  <a:srgbClr val="5F6368"/>
                </a:solidFill>
                <a:latin typeface="Open Sans"/>
                <a:ea typeface="Open Sans"/>
                <a:cs typeface="Open Sans"/>
                <a:sym typeface="Open Sans"/>
              </a:rPr>
              <a:t>Persona: Zareen</a:t>
            </a:r>
            <a:endParaRPr sz="2400" b="1" dirty="0">
              <a:solidFill>
                <a:srgbClr val="5F6368"/>
              </a:solidFill>
              <a:latin typeface="Open Sans"/>
              <a:ea typeface="Open Sans"/>
              <a:cs typeface="Open Sans"/>
              <a:sym typeface="Open Sans"/>
            </a:endParaRPr>
          </a:p>
        </p:txBody>
      </p:sp>
      <p:sp>
        <p:nvSpPr>
          <p:cNvPr id="221" name="Google Shape;221;p47"/>
          <p:cNvSpPr txBox="1"/>
          <p:nvPr/>
        </p:nvSpPr>
        <p:spPr>
          <a:xfrm>
            <a:off x="517675" y="1440474"/>
            <a:ext cx="2184600" cy="3116207"/>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EA4335"/>
                </a:solidFill>
                <a:latin typeface="Open Sans SemiBold"/>
                <a:ea typeface="Open Sans SemiBold"/>
                <a:cs typeface="Open Sans SemiBold"/>
                <a:sym typeface="Open Sans SemiBold"/>
              </a:rPr>
              <a:t>Problem statement:</a:t>
            </a:r>
            <a:endParaRPr dirty="0">
              <a:solidFill>
                <a:srgbClr val="EA4335"/>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100" dirty="0" smtClean="0">
                <a:solidFill>
                  <a:srgbClr val="5F6368"/>
                </a:solidFill>
                <a:latin typeface="Open Sans"/>
                <a:ea typeface="Open Sans"/>
                <a:cs typeface="Open Sans"/>
                <a:sym typeface="Open Sans"/>
              </a:rPr>
              <a:t>Zareen is a guest in a new location</a:t>
            </a:r>
            <a:endParaRPr sz="1100"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r>
              <a:rPr lang="en" sz="1100" dirty="0">
                <a:solidFill>
                  <a:srgbClr val="5F6368"/>
                </a:solidFill>
                <a:latin typeface="Open Sans"/>
                <a:ea typeface="Open Sans"/>
                <a:cs typeface="Open Sans"/>
                <a:sym typeface="Open Sans"/>
              </a:rPr>
              <a:t>who needs </a:t>
            </a:r>
            <a:r>
              <a:rPr lang="en" sz="1100" dirty="0" smtClean="0">
                <a:solidFill>
                  <a:srgbClr val="5F6368"/>
                </a:solidFill>
                <a:latin typeface="Open Sans"/>
                <a:ea typeface="Open Sans"/>
                <a:cs typeface="Open Sans"/>
                <a:sym typeface="Open Sans"/>
              </a:rPr>
              <a:t>to be able to locate and order food from a nearby restuarant </a:t>
            </a:r>
            <a:endParaRPr sz="1100"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r>
              <a:rPr lang="en" sz="1100" dirty="0">
                <a:solidFill>
                  <a:srgbClr val="5F6368"/>
                </a:solidFill>
                <a:latin typeface="Open Sans"/>
                <a:ea typeface="Open Sans"/>
                <a:cs typeface="Open Sans"/>
                <a:sym typeface="Open Sans"/>
              </a:rPr>
              <a:t>because </a:t>
            </a:r>
            <a:r>
              <a:rPr lang="en" sz="1100" dirty="0" smtClean="0">
                <a:solidFill>
                  <a:srgbClr val="5F6368"/>
                </a:solidFill>
                <a:latin typeface="Open Sans"/>
                <a:ea typeface="Open Sans"/>
                <a:cs typeface="Open Sans"/>
                <a:sym typeface="Open Sans"/>
              </a:rPr>
              <a:t>he does not   want to undergo the stress of searching for rest</a:t>
            </a:r>
            <a:r>
              <a:rPr lang="en-US" sz="1100" dirty="0" smtClean="0">
                <a:solidFill>
                  <a:srgbClr val="5F6368"/>
                </a:solidFill>
                <a:latin typeface="Open Sans"/>
                <a:ea typeface="Open Sans"/>
                <a:cs typeface="Open Sans"/>
                <a:sym typeface="Open Sans"/>
              </a:rPr>
              <a:t>au</a:t>
            </a:r>
            <a:r>
              <a:rPr lang="en" sz="1100" dirty="0" smtClean="0">
                <a:solidFill>
                  <a:srgbClr val="5F6368"/>
                </a:solidFill>
                <a:latin typeface="Open Sans"/>
                <a:ea typeface="Open Sans"/>
                <a:cs typeface="Open Sans"/>
                <a:sym typeface="Open Sans"/>
              </a:rPr>
              <a:t>rant near his new location.</a:t>
            </a:r>
            <a:endParaRPr sz="1100"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dirty="0"/>
          </a:p>
        </p:txBody>
      </p:sp>
      <p:sp>
        <p:nvSpPr>
          <p:cNvPr id="10" name="Google Shape;54;p13"/>
          <p:cNvSpPr/>
          <p:nvPr/>
        </p:nvSpPr>
        <p:spPr>
          <a:xfrm>
            <a:off x="3475667" y="1240068"/>
            <a:ext cx="1245506" cy="1284221"/>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p:txBody>
      </p:sp>
      <p:sp>
        <p:nvSpPr>
          <p:cNvPr id="11" name="Google Shape;58;p13"/>
          <p:cNvSpPr txBox="1"/>
          <p:nvPr/>
        </p:nvSpPr>
        <p:spPr>
          <a:xfrm>
            <a:off x="3651375" y="461325"/>
            <a:ext cx="5035800" cy="90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i="1" u="none" strike="noStrike" cap="none" dirty="0" smtClean="0">
                <a:solidFill>
                  <a:srgbClr val="000000"/>
                </a:solidFill>
                <a:latin typeface="Google Sans"/>
                <a:ea typeface="Google Sans"/>
                <a:cs typeface="Google Sans"/>
                <a:sym typeface="Google Sans"/>
              </a:rPr>
              <a:t>“</a:t>
            </a:r>
            <a:endParaRPr i="1" u="none" strike="noStrike" cap="none" dirty="0">
              <a:solidFill>
                <a:srgbClr val="000000"/>
              </a:solidFill>
              <a:latin typeface="Google Sans"/>
              <a:ea typeface="Google Sans"/>
              <a:cs typeface="Google Sans"/>
              <a:sym typeface="Google Sans"/>
            </a:endParaRPr>
          </a:p>
        </p:txBody>
      </p:sp>
      <p:sp>
        <p:nvSpPr>
          <p:cNvPr id="12" name="Google Shape;59;p13"/>
          <p:cNvSpPr txBox="1"/>
          <p:nvPr/>
        </p:nvSpPr>
        <p:spPr>
          <a:xfrm>
            <a:off x="4863647" y="1438460"/>
            <a:ext cx="2121944" cy="163983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200" b="1" i="0" u="none" strike="noStrike" cap="none" dirty="0" smtClean="0">
                <a:solidFill>
                  <a:srgbClr val="196702"/>
                </a:solidFill>
                <a:latin typeface="Google Sans"/>
                <a:ea typeface="Google Sans"/>
                <a:cs typeface="Google Sans"/>
                <a:sym typeface="Google Sans"/>
              </a:rPr>
              <a:t>Goals</a:t>
            </a:r>
          </a:p>
          <a:p>
            <a:pPr marL="0" marR="0" lvl="0" indent="0" algn="l" rtl="0">
              <a:lnSpc>
                <a:spcPct val="100000"/>
              </a:lnSpc>
              <a:spcBef>
                <a:spcPts val="0"/>
              </a:spcBef>
              <a:spcAft>
                <a:spcPts val="0"/>
              </a:spcAft>
              <a:buClr>
                <a:srgbClr val="000000"/>
              </a:buClr>
              <a:buSzPts val="1900"/>
              <a:buFont typeface="Arial"/>
              <a:buNone/>
            </a:pPr>
            <a:r>
              <a:rPr lang="en" sz="1100" dirty="0" smtClean="0">
                <a:ln w="0"/>
                <a:solidFill>
                  <a:schemeClr val="tx1"/>
                </a:solidFill>
                <a:latin typeface="Google Sans"/>
                <a:ea typeface="Google Sans"/>
                <a:cs typeface="Google Sans"/>
                <a:sym typeface="Google Sans"/>
              </a:rPr>
              <a:t>To be able to perform my assignment.</a:t>
            </a:r>
          </a:p>
          <a:p>
            <a:pPr marL="0" marR="0" lvl="0" indent="0" algn="l" rtl="0">
              <a:lnSpc>
                <a:spcPct val="100000"/>
              </a:lnSpc>
              <a:spcBef>
                <a:spcPts val="0"/>
              </a:spcBef>
              <a:spcAft>
                <a:spcPts val="0"/>
              </a:spcAft>
              <a:buClr>
                <a:srgbClr val="000000"/>
              </a:buClr>
              <a:buSzPts val="1900"/>
              <a:buFont typeface="Arial"/>
              <a:buNone/>
            </a:pPr>
            <a:r>
              <a:rPr lang="en" sz="1100" i="0" u="none" strike="noStrike" cap="none" dirty="0" smtClean="0">
                <a:ln w="0"/>
                <a:solidFill>
                  <a:schemeClr val="tx1"/>
                </a:solidFill>
                <a:latin typeface="Google Sans"/>
                <a:ea typeface="Google Sans"/>
                <a:cs typeface="Google Sans"/>
                <a:sym typeface="Google Sans"/>
              </a:rPr>
              <a:t>To maintain a work healthy life balance.</a:t>
            </a:r>
          </a:p>
          <a:p>
            <a:pPr marL="0" marR="0" lvl="0" indent="0" algn="l" rtl="0">
              <a:lnSpc>
                <a:spcPct val="100000"/>
              </a:lnSpc>
              <a:spcBef>
                <a:spcPts val="0"/>
              </a:spcBef>
              <a:spcAft>
                <a:spcPts val="0"/>
              </a:spcAft>
              <a:buClr>
                <a:srgbClr val="000000"/>
              </a:buClr>
              <a:buSzPts val="1900"/>
              <a:buFont typeface="Arial"/>
              <a:buNone/>
            </a:pPr>
            <a:r>
              <a:rPr lang="en" sz="1100" dirty="0" smtClean="0">
                <a:ln w="0"/>
                <a:solidFill>
                  <a:schemeClr val="tx1"/>
                </a:solidFill>
                <a:latin typeface="Google Sans"/>
                <a:ea typeface="Google Sans"/>
                <a:cs typeface="Google Sans"/>
                <a:sym typeface="Google Sans"/>
              </a:rPr>
              <a:t>To enjoy a stress free tour while on assignment in different location.</a:t>
            </a:r>
            <a:endParaRPr sz="1100" i="0" u="none" strike="noStrike" cap="none" dirty="0">
              <a:solidFill>
                <a:srgbClr val="000000"/>
              </a:solidFill>
              <a:latin typeface="Google Sans"/>
              <a:ea typeface="Google Sans"/>
              <a:cs typeface="Google Sans"/>
              <a:sym typeface="Google Sans"/>
            </a:endParaRPr>
          </a:p>
        </p:txBody>
      </p:sp>
      <p:sp>
        <p:nvSpPr>
          <p:cNvPr id="13" name="Google Shape;60;p13"/>
          <p:cNvSpPr txBox="1"/>
          <p:nvPr/>
        </p:nvSpPr>
        <p:spPr>
          <a:xfrm>
            <a:off x="7464056" y="1438460"/>
            <a:ext cx="2115879" cy="81526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200" b="1" i="0" u="none" strike="noStrike" cap="none" dirty="0">
                <a:solidFill>
                  <a:srgbClr val="C5221F"/>
                </a:solidFill>
                <a:latin typeface="Google Sans"/>
                <a:ea typeface="Google Sans"/>
                <a:cs typeface="Google Sans"/>
                <a:sym typeface="Google Sans"/>
              </a:rPr>
              <a:t>Frustrations</a:t>
            </a:r>
            <a:r>
              <a:rPr lang="en" sz="1200" b="1" i="0" u="none" strike="noStrike" cap="none" dirty="0">
                <a:solidFill>
                  <a:schemeClr val="dk1"/>
                </a:solidFill>
                <a:latin typeface="Google Sans"/>
                <a:ea typeface="Google Sans"/>
                <a:cs typeface="Google Sans"/>
                <a:sym typeface="Google Sans"/>
              </a:rPr>
              <a:t> </a:t>
            </a:r>
            <a:endParaRPr sz="1200" b="1"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lang="en-US" sz="1200" i="0" u="none" strike="noStrike" cap="none" dirty="0" smtClean="0">
              <a:solidFill>
                <a:srgbClr val="000000"/>
              </a:solidFill>
              <a:latin typeface="Google Sans"/>
              <a:ea typeface="Google Sans"/>
              <a:cs typeface="Google Sans"/>
              <a:sym typeface="Google Sans"/>
            </a:endParaRPr>
          </a:p>
        </p:txBody>
      </p:sp>
      <p:sp>
        <p:nvSpPr>
          <p:cNvPr id="14" name="Google Shape;61;p13"/>
          <p:cNvSpPr txBox="1"/>
          <p:nvPr/>
        </p:nvSpPr>
        <p:spPr>
          <a:xfrm>
            <a:off x="3651375" y="4219360"/>
            <a:ext cx="5035800" cy="756677"/>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050" dirty="0" smtClean="0">
                <a:latin typeface="Google Sans"/>
                <a:ea typeface="Google Sans"/>
                <a:cs typeface="Google Sans"/>
                <a:sym typeface="Google Sans"/>
              </a:rPr>
              <a:t>Hassan is an Agricultural Engineer in a large firm, he is saddled with the responsibility of traveling from location to location, he is also frustrated having to start going around to  search for restaurant near his new location, he will be glad if he can get a platform that can be of help</a:t>
            </a:r>
            <a:endParaRPr sz="1050" i="0" u="none" strike="noStrike" cap="none" dirty="0">
              <a:solidFill>
                <a:srgbClr val="000000"/>
              </a:solidFill>
              <a:latin typeface="Google Sans"/>
              <a:ea typeface="Google Sans"/>
              <a:cs typeface="Google Sans"/>
              <a:sym typeface="Google Sans"/>
            </a:endParaRPr>
          </a:p>
        </p:txBody>
      </p:sp>
      <p:sp>
        <p:nvSpPr>
          <p:cNvPr id="15" name="Google Shape;56;p13"/>
          <p:cNvSpPr txBox="1"/>
          <p:nvPr/>
        </p:nvSpPr>
        <p:spPr>
          <a:xfrm>
            <a:off x="3318683" y="3133483"/>
            <a:ext cx="1225998" cy="939235"/>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100" b="1" i="0" u="none" strike="noStrike" cap="none" dirty="0">
                <a:solidFill>
                  <a:srgbClr val="000000"/>
                </a:solidFill>
                <a:latin typeface="Google Sans"/>
                <a:ea typeface="Google Sans"/>
                <a:cs typeface="Google Sans"/>
                <a:sym typeface="Google Sans"/>
              </a:rPr>
              <a:t>Age</a:t>
            </a:r>
            <a:r>
              <a:rPr lang="en" sz="1100" b="1" i="0" u="none" strike="noStrike" cap="none" dirty="0" smtClean="0">
                <a:solidFill>
                  <a:srgbClr val="000000"/>
                </a:solidFill>
                <a:latin typeface="Google Sans"/>
                <a:ea typeface="Google Sans"/>
                <a:cs typeface="Google Sans"/>
                <a:sym typeface="Google Sans"/>
              </a:rPr>
              <a:t>: </a:t>
            </a:r>
            <a:endParaRPr sz="11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100" b="1" i="0" u="none" strike="noStrike" cap="none" dirty="0" smtClean="0">
                <a:solidFill>
                  <a:srgbClr val="000000"/>
                </a:solidFill>
                <a:latin typeface="Google Sans"/>
                <a:ea typeface="Google Sans"/>
                <a:cs typeface="Google Sans"/>
                <a:sym typeface="Google Sans"/>
              </a:rPr>
              <a:t>Education: </a:t>
            </a:r>
            <a:endParaRPr sz="11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100" b="1" i="0" u="none" strike="noStrike" cap="none" dirty="0">
                <a:solidFill>
                  <a:srgbClr val="000000"/>
                </a:solidFill>
                <a:latin typeface="Google Sans"/>
                <a:ea typeface="Google Sans"/>
                <a:cs typeface="Google Sans"/>
                <a:sym typeface="Google Sans"/>
              </a:rPr>
              <a:t>Hometown: </a:t>
            </a:r>
            <a:endParaRPr sz="11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100" b="1" i="0" u="none" strike="noStrike" cap="none" dirty="0">
                <a:solidFill>
                  <a:srgbClr val="000000"/>
                </a:solidFill>
                <a:latin typeface="Google Sans"/>
                <a:ea typeface="Google Sans"/>
                <a:cs typeface="Google Sans"/>
                <a:sym typeface="Google Sans"/>
              </a:rPr>
              <a:t>Family: </a:t>
            </a:r>
            <a:endParaRPr sz="11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100" b="1" i="0" u="none" strike="noStrike" cap="none" dirty="0">
                <a:solidFill>
                  <a:srgbClr val="000000"/>
                </a:solidFill>
                <a:latin typeface="Google Sans"/>
                <a:ea typeface="Google Sans"/>
                <a:cs typeface="Google Sans"/>
                <a:sym typeface="Google Sans"/>
              </a:rPr>
              <a:t>Occupation:</a:t>
            </a:r>
            <a:endParaRPr sz="11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100" b="1" i="0" u="none" strike="noStrike" cap="none" dirty="0">
              <a:solidFill>
                <a:srgbClr val="000000"/>
              </a:solidFill>
              <a:latin typeface="Google Sans"/>
              <a:ea typeface="Google Sans"/>
              <a:cs typeface="Google Sans"/>
              <a:sym typeface="Google Sans"/>
            </a:endParaRPr>
          </a:p>
        </p:txBody>
      </p:sp>
      <p:sp>
        <p:nvSpPr>
          <p:cNvPr id="17" name="Google Shape;55;p13"/>
          <p:cNvSpPr txBox="1"/>
          <p:nvPr/>
        </p:nvSpPr>
        <p:spPr>
          <a:xfrm>
            <a:off x="3009822" y="2884299"/>
            <a:ext cx="2758200" cy="47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b="1" i="0" u="none" strike="noStrike" cap="none" dirty="0" smtClean="0">
                <a:solidFill>
                  <a:srgbClr val="1967D2"/>
                </a:solidFill>
                <a:latin typeface="Google Sans"/>
                <a:ea typeface="Google Sans"/>
                <a:cs typeface="Google Sans"/>
                <a:sym typeface="Google Sans"/>
              </a:rPr>
              <a:t>Name: </a:t>
            </a:r>
            <a:r>
              <a:rPr lang="en" b="1" dirty="0" smtClean="0">
                <a:solidFill>
                  <a:srgbClr val="1967D2"/>
                </a:solidFill>
                <a:latin typeface="Google Sans"/>
                <a:ea typeface="Google Sans"/>
                <a:cs typeface="Google Sans"/>
                <a:sym typeface="Google Sans"/>
              </a:rPr>
              <a:t>Hassan</a:t>
            </a:r>
            <a:endParaRPr b="1" i="0" u="none" strike="noStrike" cap="none" dirty="0">
              <a:solidFill>
                <a:srgbClr val="1967D2"/>
              </a:solidFill>
              <a:latin typeface="Google Sans"/>
              <a:ea typeface="Google Sans"/>
              <a:cs typeface="Google Sans"/>
              <a:sym typeface="Google Sans"/>
            </a:endParaRPr>
          </a:p>
        </p:txBody>
      </p:sp>
      <p:sp>
        <p:nvSpPr>
          <p:cNvPr id="5" name="TextBox 4"/>
          <p:cNvSpPr txBox="1"/>
          <p:nvPr/>
        </p:nvSpPr>
        <p:spPr>
          <a:xfrm>
            <a:off x="4512781" y="3175875"/>
            <a:ext cx="364591" cy="276999"/>
          </a:xfrm>
          <a:prstGeom prst="rect">
            <a:avLst/>
          </a:prstGeom>
          <a:noFill/>
        </p:spPr>
        <p:txBody>
          <a:bodyPr wrap="square" rtlCol="0">
            <a:spAutoFit/>
          </a:bodyPr>
          <a:lstStyle/>
          <a:p>
            <a:r>
              <a:rPr lang="en-US" sz="1200" dirty="0" smtClean="0"/>
              <a:t>33</a:t>
            </a:r>
            <a:endParaRPr lang="en-US" sz="1200" dirty="0"/>
          </a:p>
        </p:txBody>
      </p:sp>
      <p:sp>
        <p:nvSpPr>
          <p:cNvPr id="19" name="TextBox 18"/>
          <p:cNvSpPr txBox="1"/>
          <p:nvPr/>
        </p:nvSpPr>
        <p:spPr>
          <a:xfrm>
            <a:off x="4495053" y="3328275"/>
            <a:ext cx="1299684" cy="276999"/>
          </a:xfrm>
          <a:prstGeom prst="rect">
            <a:avLst/>
          </a:prstGeom>
          <a:noFill/>
        </p:spPr>
        <p:txBody>
          <a:bodyPr wrap="square" rtlCol="0">
            <a:spAutoFit/>
          </a:bodyPr>
          <a:lstStyle/>
          <a:p>
            <a:r>
              <a:rPr lang="en-US" sz="1200" dirty="0" smtClean="0"/>
              <a:t>B.Engineering</a:t>
            </a:r>
            <a:endParaRPr lang="en-US" sz="1200" dirty="0"/>
          </a:p>
        </p:txBody>
      </p:sp>
      <p:sp>
        <p:nvSpPr>
          <p:cNvPr id="20" name="TextBox 19"/>
          <p:cNvSpPr txBox="1"/>
          <p:nvPr/>
        </p:nvSpPr>
        <p:spPr>
          <a:xfrm>
            <a:off x="4509224" y="3501941"/>
            <a:ext cx="1299684" cy="276999"/>
          </a:xfrm>
          <a:prstGeom prst="rect">
            <a:avLst/>
          </a:prstGeom>
          <a:noFill/>
        </p:spPr>
        <p:txBody>
          <a:bodyPr wrap="square" rtlCol="0">
            <a:spAutoFit/>
          </a:bodyPr>
          <a:lstStyle/>
          <a:p>
            <a:r>
              <a:rPr lang="en-US" sz="1200" dirty="0" smtClean="0"/>
              <a:t>Ilorin,Kwara</a:t>
            </a:r>
            <a:endParaRPr lang="en-US" sz="1200" dirty="0"/>
          </a:p>
        </p:txBody>
      </p:sp>
      <p:sp>
        <p:nvSpPr>
          <p:cNvPr id="21" name="TextBox 20"/>
          <p:cNvSpPr txBox="1"/>
          <p:nvPr/>
        </p:nvSpPr>
        <p:spPr>
          <a:xfrm>
            <a:off x="4534028" y="3675607"/>
            <a:ext cx="1494632" cy="276999"/>
          </a:xfrm>
          <a:prstGeom prst="rect">
            <a:avLst/>
          </a:prstGeom>
          <a:noFill/>
        </p:spPr>
        <p:txBody>
          <a:bodyPr wrap="square" rtlCol="0">
            <a:spAutoFit/>
          </a:bodyPr>
          <a:lstStyle/>
          <a:p>
            <a:r>
              <a:rPr lang="en-US" sz="1200" dirty="0" smtClean="0"/>
              <a:t>Single, lives alone</a:t>
            </a:r>
            <a:endParaRPr lang="en-US" sz="1200" dirty="0"/>
          </a:p>
        </p:txBody>
      </p:sp>
      <p:sp>
        <p:nvSpPr>
          <p:cNvPr id="22" name="TextBox 21"/>
          <p:cNvSpPr txBox="1"/>
          <p:nvPr/>
        </p:nvSpPr>
        <p:spPr>
          <a:xfrm>
            <a:off x="4537566" y="3849273"/>
            <a:ext cx="1494632" cy="276999"/>
          </a:xfrm>
          <a:prstGeom prst="rect">
            <a:avLst/>
          </a:prstGeom>
          <a:noFill/>
        </p:spPr>
        <p:txBody>
          <a:bodyPr wrap="square" rtlCol="0">
            <a:spAutoFit/>
          </a:bodyPr>
          <a:lstStyle/>
          <a:p>
            <a:r>
              <a:rPr lang="en-US" sz="1200" dirty="0" smtClean="0"/>
              <a:t>Engineer</a:t>
            </a:r>
            <a:endParaRPr lang="en-US" sz="12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6634" y="1309750"/>
            <a:ext cx="1214539" cy="1214539"/>
          </a:xfrm>
          <a:prstGeom prst="rect">
            <a:avLst/>
          </a:prstGeom>
        </p:spPr>
      </p:pic>
      <p:sp>
        <p:nvSpPr>
          <p:cNvPr id="18" name="Google Shape;59;p13"/>
          <p:cNvSpPr txBox="1"/>
          <p:nvPr/>
        </p:nvSpPr>
        <p:spPr>
          <a:xfrm>
            <a:off x="7038745" y="1484862"/>
            <a:ext cx="1988297" cy="150288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lang="en" sz="1200" b="1" i="0" u="none" strike="noStrike" cap="none" dirty="0" smtClean="0">
              <a:solidFill>
                <a:srgbClr val="196702"/>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900"/>
              <a:buFont typeface="Arial"/>
              <a:buNone/>
            </a:pPr>
            <a:r>
              <a:rPr lang="en" sz="1050" dirty="0" smtClean="0">
                <a:ln w="0"/>
                <a:solidFill>
                  <a:schemeClr val="tx1"/>
                </a:solidFill>
                <a:latin typeface="Google Sans"/>
                <a:ea typeface="Google Sans"/>
                <a:cs typeface="Google Sans"/>
                <a:sym typeface="Google Sans"/>
              </a:rPr>
              <a:t>Stress of searching around for rest</a:t>
            </a:r>
            <a:r>
              <a:rPr lang="en-US" sz="1050" dirty="0" smtClean="0">
                <a:ln w="0"/>
                <a:solidFill>
                  <a:schemeClr val="tx1"/>
                </a:solidFill>
                <a:latin typeface="Google Sans"/>
                <a:ea typeface="Google Sans"/>
                <a:cs typeface="Google Sans"/>
                <a:sym typeface="Google Sans"/>
              </a:rPr>
              <a:t>au</a:t>
            </a:r>
            <a:r>
              <a:rPr lang="en" sz="1050" dirty="0" smtClean="0">
                <a:ln w="0"/>
                <a:solidFill>
                  <a:schemeClr val="tx1"/>
                </a:solidFill>
                <a:latin typeface="Google Sans"/>
                <a:ea typeface="Google Sans"/>
                <a:cs typeface="Google Sans"/>
                <a:sym typeface="Google Sans"/>
              </a:rPr>
              <a:t>rant in my new location.</a:t>
            </a:r>
          </a:p>
          <a:p>
            <a:pPr marL="0" marR="0" lvl="0" indent="0" algn="l" rtl="0">
              <a:lnSpc>
                <a:spcPct val="100000"/>
              </a:lnSpc>
              <a:spcBef>
                <a:spcPts val="0"/>
              </a:spcBef>
              <a:spcAft>
                <a:spcPts val="0"/>
              </a:spcAft>
              <a:buClr>
                <a:srgbClr val="000000"/>
              </a:buClr>
              <a:buSzPts val="1900"/>
              <a:buFont typeface="Arial"/>
              <a:buNone/>
            </a:pPr>
            <a:r>
              <a:rPr lang="en" sz="1050" dirty="0" smtClean="0">
                <a:ln w="0"/>
                <a:solidFill>
                  <a:schemeClr val="tx1"/>
                </a:solidFill>
                <a:latin typeface="Google Sans"/>
                <a:ea typeface="Google Sans"/>
                <a:cs typeface="Google Sans"/>
                <a:sym typeface="Google Sans"/>
              </a:rPr>
              <a:t>Having to shift focus from brainstorming for new engineering ideas to thinking on how and where to eat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8"/>
          <p:cNvSpPr txBox="1"/>
          <p:nvPr/>
        </p:nvSpPr>
        <p:spPr>
          <a:xfrm>
            <a:off x="517675"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journey map</a:t>
            </a:r>
            <a:endParaRPr sz="2400">
              <a:solidFill>
                <a:srgbClr val="5F6368"/>
              </a:solidFill>
              <a:latin typeface="Open Sans"/>
              <a:ea typeface="Open Sans"/>
              <a:cs typeface="Open Sans"/>
              <a:sym typeface="Open Sans"/>
            </a:endParaRPr>
          </a:p>
        </p:txBody>
      </p:sp>
      <p:sp>
        <p:nvSpPr>
          <p:cNvPr id="228" name="Google Shape;228;p48"/>
          <p:cNvSpPr txBox="1"/>
          <p:nvPr/>
        </p:nvSpPr>
        <p:spPr>
          <a:xfrm>
            <a:off x="6011725" y="2294700"/>
            <a:ext cx="1332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user journey map</a:t>
            </a:r>
            <a:endParaRPr sz="1200">
              <a:solidFill>
                <a:srgbClr val="5F6368"/>
              </a:solidFill>
              <a:latin typeface="Open Sans"/>
              <a:ea typeface="Open Sans"/>
              <a:cs typeface="Open Sans"/>
              <a:sym typeface="Open Sans"/>
            </a:endParaRPr>
          </a:p>
        </p:txBody>
      </p:sp>
      <p:sp>
        <p:nvSpPr>
          <p:cNvPr id="229" name="Google Shape;229;p48"/>
          <p:cNvSpPr txBox="1"/>
          <p:nvPr/>
        </p:nvSpPr>
        <p:spPr>
          <a:xfrm>
            <a:off x="517675" y="1522550"/>
            <a:ext cx="2421300" cy="7233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[Your notes about goals and thought process]</a:t>
            </a:r>
            <a:endParaRPr/>
          </a:p>
        </p:txBody>
      </p:sp>
      <p:pic>
        <p:nvPicPr>
          <p:cNvPr id="2" name="Picture 1"/>
          <p:cNvPicPr>
            <a:picLocks noChangeAspect="1"/>
          </p:cNvPicPr>
          <p:nvPr/>
        </p:nvPicPr>
        <p:blipFill rotWithShape="1">
          <a:blip r:embed="rId3"/>
          <a:srcRect l="2375"/>
          <a:stretch/>
        </p:blipFill>
        <p:spPr>
          <a:xfrm>
            <a:off x="3157871" y="801400"/>
            <a:ext cx="5847906" cy="3870181"/>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2761</TotalTime>
  <Words>1128</Words>
  <Application>Microsoft Office PowerPoint</Application>
  <PresentationFormat>On-screen Show (16:9)</PresentationFormat>
  <Paragraphs>161</Paragraphs>
  <Slides>26</Slides>
  <Notes>26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26</vt:i4>
      </vt:variant>
    </vt:vector>
  </HeadingPairs>
  <TitlesOfParts>
    <vt:vector size="34" baseType="lpstr">
      <vt:lpstr>Arial</vt:lpstr>
      <vt:lpstr>Open Sans</vt:lpstr>
      <vt:lpstr>Google Sans</vt:lpstr>
      <vt:lpstr>Calibri</vt:lpstr>
      <vt:lpstr>Google Sans Medium</vt:lpstr>
      <vt:lpstr>Open Sans SemiBold</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Tjoel</cp:lastModifiedBy>
  <cp:revision>45</cp:revision>
  <dcterms:modified xsi:type="dcterms:W3CDTF">2022-08-03T21:02:05Z</dcterms:modified>
</cp:coreProperties>
</file>