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Roboto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i85e8q7Vej/eObcyb+Gq/TYttE5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Wisal Zakary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4.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RobotoLigh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27T16:24:06.500">
    <p:pos x="3458" y="0"/>
    <p:text>_Re-opened_
On top left of the page is the profile picture, searching icon, Taco crumbs's logo, cart icon, navigation.
In the middle of the page, an area  to share truck's news.
Under that is the “most popular” list with three items and their description.
Then the “previous order”
list with “ order” button on it and pictures of the items and their that are list horizontally.
On the bottom lift of the page there is the profile icon, cart icon, plus icon as “start new order” button, home icon as the “homepage” button.</p:text>
    <p:extLst>
      <p:ext uri="{C676402C-5697-4E1C-873F-D02D1690AC5C}">
        <p15:threadingInfo timeZoneBias="0"/>
      </p:ext>
      <p:ext uri="http://customooxmlschemas.google.com/">
        <go:slidesCustomData xmlns:go="http://customooxmlschemas.google.com/" commentPostId="AAAAdSQ8wxE"/>
      </p:ext>
    </p:extLst>
  </p:cm>
  <p:cm authorId="0" idx="2" dt="2022-07-27T16:02:25.287">
    <p:pos x="3458" y="0"/>
    <p:text>_Marked as resolved_</p:text>
    <p:extLst>
      <p:ext uri="{C676402C-5697-4E1C-873F-D02D1690AC5C}">
        <p15:threadingInfo timeZoneBias="0"/>
      </p:ext>
      <p:ext uri="http://customooxmlschemas.google.com/">
        <go:slidesCustomData xmlns:go="http://customooxmlschemas.google.com/" commentPostId="AAAAdSQ8ww4"/>
      </p:ext>
    </p:extLst>
  </p:cm>
  <p:cm authorId="0" idx="3" dt="2022-07-27T16:25:36.725">
    <p:pos x="3458" y="0"/>
    <p:text>A picture of the homepage of Taco crumbs app</p:text>
    <p:extLst>
      <p:ext uri="{C676402C-5697-4E1C-873F-D02D1690AC5C}">
        <p15:threadingInfo timeZoneBias="0"/>
      </p:ext>
      <p:ext uri="http://customooxmlschemas.google.com/">
        <go:slidesCustomData xmlns:go="http://customooxmlschemas.google.com/" commentPostId="AAAAdSQ8wxI"/>
      </p:ext>
    </p:extLst>
  </p:cm>
  <p:cm authorId="0" idx="4" dt="2022-07-27T16:25:36.725">
    <p:pos x="3458" y="0"/>
    <p:text>_Re-opened_</p:text>
    <p:extLst>
      <p:ext uri="{C676402C-5697-4E1C-873F-D02D1690AC5C}">
        <p15:threadingInfo timeZoneBias="0"/>
      </p:ext>
      <p:ext uri="http://customooxmlschemas.google.com/">
        <go:slidesCustomData xmlns:go="http://customooxmlschemas.google.com/" commentPostId="AAAAdSQ8ww8"/>
      </p:ext>
    </p:extLst>
  </p:cm>
  <p:cm authorId="0" idx="5" dt="2022-07-27T16:24:10.269">
    <p:pos x="3458" y="0"/>
    <p:text>_Marked as resolved_</p:text>
    <p:extLst>
      <p:ext uri="{C676402C-5697-4E1C-873F-D02D1690AC5C}">
        <p15:threadingInfo timeZoneBias="0"/>
      </p:ext>
      <p:ext uri="http://customooxmlschemas.google.com/">
        <go:slidesCustomData xmlns:go="http://customooxmlschemas.google.com/" commentPostId="AAAAdSQ8wx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cec2a816fc6cf4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3cec2a816fc6cf4d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9"/>
          <p:cNvGrpSpPr/>
          <p:nvPr/>
        </p:nvGrpSpPr>
        <p:grpSpPr>
          <a:xfrm>
            <a:off x="6098378" y="5"/>
            <a:ext cx="3045625" cy="2030570"/>
            <a:chOff x="6098378" y="5"/>
            <a:chExt cx="3045625" cy="2030570"/>
          </a:xfrm>
        </p:grpSpPr>
        <p:sp>
          <p:nvSpPr>
            <p:cNvPr id="11" name="Google Shape;11;p29"/>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9"/>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9"/>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9"/>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9"/>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9"/>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9"/>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38"/>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 name="Google Shape;67;p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38"/>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9" name="Google Shape;69;p38"/>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3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71" name="Google Shape;71;p3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39"/>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4" name="Google Shape;74;p3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40"/>
          <p:cNvGrpSpPr/>
          <p:nvPr/>
        </p:nvGrpSpPr>
        <p:grpSpPr>
          <a:xfrm>
            <a:off x="6098378" y="5"/>
            <a:ext cx="3045625" cy="2030570"/>
            <a:chOff x="6098378" y="5"/>
            <a:chExt cx="3045625" cy="2030570"/>
          </a:xfrm>
        </p:grpSpPr>
        <p:sp>
          <p:nvSpPr>
            <p:cNvPr id="77" name="Google Shape;77;p4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40"/>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83" name="Google Shape;83;p40"/>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84" name="Google Shape;84;p4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CUSTOM_2_2">
    <p:bg>
      <p:bgPr>
        <a:solidFill>
          <a:srgbClr val="4285F4"/>
        </a:solidFill>
      </p:bgPr>
    </p:bg>
    <p:spTree>
      <p:nvGrpSpPr>
        <p:cNvPr id="21" name="Shape 21"/>
        <p:cNvGrpSpPr/>
        <p:nvPr/>
      </p:nvGrpSpPr>
      <p:grpSpPr>
        <a:xfrm>
          <a:off x="0" y="0"/>
          <a:ext cx="0" cy="0"/>
          <a:chOff x="0" y="0"/>
          <a:chExt cx="0" cy="0"/>
        </a:xfrm>
      </p:grpSpPr>
      <p:sp>
        <p:nvSpPr>
          <p:cNvPr id="22" name="Google Shape;22;p31"/>
          <p:cNvSpPr txBox="1"/>
          <p:nvPr>
            <p:ph type="title"/>
          </p:nvPr>
        </p:nvSpPr>
        <p:spPr>
          <a:xfrm>
            <a:off x="956075" y="1361850"/>
            <a:ext cx="6732000" cy="2785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4000">
                <a:solidFill>
                  <a:srgbClr val="FFFFFF"/>
                </a:solidFill>
                <a:latin typeface="Arial"/>
                <a:ea typeface="Arial"/>
                <a:cs typeface="Arial"/>
                <a:sym typeface="Arial"/>
              </a:defRPr>
            </a:lvl1pPr>
            <a:lvl2pPr lvl="1" algn="l">
              <a:lnSpc>
                <a:spcPct val="100000"/>
              </a:lnSpc>
              <a:spcBef>
                <a:spcPts val="0"/>
              </a:spcBef>
              <a:spcAft>
                <a:spcPts val="0"/>
              </a:spcAft>
              <a:buSzPts val="3000"/>
              <a:buNone/>
              <a:defRPr sz="3600">
                <a:solidFill>
                  <a:srgbClr val="FFFFFF"/>
                </a:solidFill>
                <a:latin typeface="Arial"/>
                <a:ea typeface="Arial"/>
                <a:cs typeface="Arial"/>
                <a:sym typeface="Arial"/>
              </a:defRPr>
            </a:lvl2pPr>
            <a:lvl3pPr lvl="2" algn="l">
              <a:lnSpc>
                <a:spcPct val="100000"/>
              </a:lnSpc>
              <a:spcBef>
                <a:spcPts val="0"/>
              </a:spcBef>
              <a:spcAft>
                <a:spcPts val="0"/>
              </a:spcAft>
              <a:buSzPts val="3000"/>
              <a:buNone/>
              <a:defRPr sz="3600">
                <a:solidFill>
                  <a:srgbClr val="FFFFFF"/>
                </a:solidFill>
                <a:latin typeface="Arial"/>
                <a:ea typeface="Arial"/>
                <a:cs typeface="Arial"/>
                <a:sym typeface="Arial"/>
              </a:defRPr>
            </a:lvl3pPr>
            <a:lvl4pPr lvl="3" algn="l">
              <a:lnSpc>
                <a:spcPct val="100000"/>
              </a:lnSpc>
              <a:spcBef>
                <a:spcPts val="0"/>
              </a:spcBef>
              <a:spcAft>
                <a:spcPts val="0"/>
              </a:spcAft>
              <a:buSzPts val="3000"/>
              <a:buNone/>
              <a:defRPr sz="3600">
                <a:solidFill>
                  <a:srgbClr val="FFFFFF"/>
                </a:solidFill>
                <a:latin typeface="Arial"/>
                <a:ea typeface="Arial"/>
                <a:cs typeface="Arial"/>
                <a:sym typeface="Arial"/>
              </a:defRPr>
            </a:lvl4pPr>
            <a:lvl5pPr lvl="4" algn="l">
              <a:lnSpc>
                <a:spcPct val="100000"/>
              </a:lnSpc>
              <a:spcBef>
                <a:spcPts val="0"/>
              </a:spcBef>
              <a:spcAft>
                <a:spcPts val="0"/>
              </a:spcAft>
              <a:buSzPts val="3000"/>
              <a:buNone/>
              <a:defRPr sz="3600">
                <a:solidFill>
                  <a:srgbClr val="FFFFFF"/>
                </a:solidFill>
                <a:latin typeface="Arial"/>
                <a:ea typeface="Arial"/>
                <a:cs typeface="Arial"/>
                <a:sym typeface="Arial"/>
              </a:defRPr>
            </a:lvl5pPr>
            <a:lvl6pPr lvl="5" algn="l">
              <a:lnSpc>
                <a:spcPct val="100000"/>
              </a:lnSpc>
              <a:spcBef>
                <a:spcPts val="0"/>
              </a:spcBef>
              <a:spcAft>
                <a:spcPts val="0"/>
              </a:spcAft>
              <a:buSzPts val="3000"/>
              <a:buNone/>
              <a:defRPr sz="3600">
                <a:solidFill>
                  <a:srgbClr val="FFFFFF"/>
                </a:solidFill>
                <a:latin typeface="Arial"/>
                <a:ea typeface="Arial"/>
                <a:cs typeface="Arial"/>
                <a:sym typeface="Arial"/>
              </a:defRPr>
            </a:lvl6pPr>
            <a:lvl7pPr lvl="6" algn="l">
              <a:lnSpc>
                <a:spcPct val="100000"/>
              </a:lnSpc>
              <a:spcBef>
                <a:spcPts val="0"/>
              </a:spcBef>
              <a:spcAft>
                <a:spcPts val="0"/>
              </a:spcAft>
              <a:buSzPts val="3000"/>
              <a:buNone/>
              <a:defRPr sz="3600">
                <a:solidFill>
                  <a:srgbClr val="FFFFFF"/>
                </a:solidFill>
                <a:latin typeface="Arial"/>
                <a:ea typeface="Arial"/>
                <a:cs typeface="Arial"/>
                <a:sym typeface="Arial"/>
              </a:defRPr>
            </a:lvl7pPr>
            <a:lvl8pPr lvl="7" algn="l">
              <a:lnSpc>
                <a:spcPct val="100000"/>
              </a:lnSpc>
              <a:spcBef>
                <a:spcPts val="0"/>
              </a:spcBef>
              <a:spcAft>
                <a:spcPts val="0"/>
              </a:spcAft>
              <a:buSzPts val="3000"/>
              <a:buNone/>
              <a:defRPr sz="3600">
                <a:solidFill>
                  <a:srgbClr val="FFFFFF"/>
                </a:solidFill>
                <a:latin typeface="Arial"/>
                <a:ea typeface="Arial"/>
                <a:cs typeface="Arial"/>
                <a:sym typeface="Arial"/>
              </a:defRPr>
            </a:lvl8pPr>
            <a:lvl9pPr lvl="8" algn="l">
              <a:lnSpc>
                <a:spcPct val="100000"/>
              </a:lnSpc>
              <a:spcBef>
                <a:spcPts val="0"/>
              </a:spcBef>
              <a:spcAft>
                <a:spcPts val="0"/>
              </a:spcAft>
              <a:buSzPts val="3000"/>
              <a:buNone/>
              <a:defRPr sz="3600">
                <a:solidFill>
                  <a:srgbClr val="FFFFFF"/>
                </a:solidFill>
                <a:latin typeface="Arial"/>
                <a:ea typeface="Arial"/>
                <a:cs typeface="Arial"/>
                <a:sym typeface="Arial"/>
              </a:defRPr>
            </a:lvl9pPr>
          </a:lstStyle>
          <a:p/>
        </p:txBody>
      </p:sp>
      <p:sp>
        <p:nvSpPr>
          <p:cNvPr id="23" name="Google Shape;23;p31"/>
          <p:cNvSpPr txBox="1"/>
          <p:nvPr>
            <p:ph idx="1" type="subTitle"/>
          </p:nvPr>
        </p:nvSpPr>
        <p:spPr>
          <a:xfrm>
            <a:off x="959986" y="822442"/>
            <a:ext cx="7555800" cy="446700"/>
          </a:xfrm>
          <a:prstGeom prst="rect">
            <a:avLst/>
          </a:prstGeom>
          <a:noFill/>
          <a:ln>
            <a:noFill/>
          </a:ln>
        </p:spPr>
        <p:txBody>
          <a:bodyPr anchorCtr="0" anchor="t" bIns="91425" lIns="91425" spcFirstLastPara="1" rIns="91425" wrap="square" tIns="91425">
            <a:normAutofit/>
          </a:bodyPr>
          <a:lstStyle>
            <a:lvl1pPr lvl="0" algn="l">
              <a:lnSpc>
                <a:spcPct val="115000"/>
              </a:lnSpc>
              <a:spcBef>
                <a:spcPts val="0"/>
              </a:spcBef>
              <a:spcAft>
                <a:spcPts val="0"/>
              </a:spcAft>
              <a:buSzPts val="1800"/>
              <a:buNone/>
              <a:defRPr sz="1100">
                <a:solidFill>
                  <a:schemeClr val="lt1"/>
                </a:solidFill>
                <a:latin typeface="Roboto Light"/>
                <a:ea typeface="Roboto Light"/>
                <a:cs typeface="Roboto Light"/>
                <a:sym typeface="Roboto Light"/>
              </a:defRPr>
            </a:lvl1pPr>
            <a:lvl2pPr lvl="1" algn="l">
              <a:lnSpc>
                <a:spcPct val="115000"/>
              </a:lnSpc>
              <a:spcBef>
                <a:spcPts val="1200"/>
              </a:spcBef>
              <a:spcAft>
                <a:spcPts val="0"/>
              </a:spcAft>
              <a:buSzPts val="1400"/>
              <a:buNone/>
              <a:defRPr>
                <a:solidFill>
                  <a:schemeClr val="lt1"/>
                </a:solidFill>
              </a:defRPr>
            </a:lvl2pPr>
            <a:lvl3pPr lvl="2" algn="l">
              <a:lnSpc>
                <a:spcPct val="115000"/>
              </a:lnSpc>
              <a:spcBef>
                <a:spcPts val="1200"/>
              </a:spcBef>
              <a:spcAft>
                <a:spcPts val="0"/>
              </a:spcAft>
              <a:buSzPts val="1400"/>
              <a:buNone/>
              <a:defRPr>
                <a:solidFill>
                  <a:schemeClr val="lt1"/>
                </a:solidFill>
              </a:defRPr>
            </a:lvl3pPr>
            <a:lvl4pPr lvl="3" algn="l">
              <a:lnSpc>
                <a:spcPct val="115000"/>
              </a:lnSpc>
              <a:spcBef>
                <a:spcPts val="1200"/>
              </a:spcBef>
              <a:spcAft>
                <a:spcPts val="0"/>
              </a:spcAft>
              <a:buSzPts val="1400"/>
              <a:buNone/>
              <a:defRPr>
                <a:solidFill>
                  <a:schemeClr val="lt1"/>
                </a:solidFill>
              </a:defRPr>
            </a:lvl4pPr>
            <a:lvl5pPr lvl="4" algn="l">
              <a:lnSpc>
                <a:spcPct val="115000"/>
              </a:lnSpc>
              <a:spcBef>
                <a:spcPts val="1200"/>
              </a:spcBef>
              <a:spcAft>
                <a:spcPts val="0"/>
              </a:spcAft>
              <a:buSzPts val="1400"/>
              <a:buNone/>
              <a:defRPr>
                <a:solidFill>
                  <a:schemeClr val="lt1"/>
                </a:solidFill>
              </a:defRPr>
            </a:lvl5pPr>
            <a:lvl6pPr lvl="5" algn="l">
              <a:lnSpc>
                <a:spcPct val="115000"/>
              </a:lnSpc>
              <a:spcBef>
                <a:spcPts val="1200"/>
              </a:spcBef>
              <a:spcAft>
                <a:spcPts val="0"/>
              </a:spcAft>
              <a:buSzPts val="1400"/>
              <a:buNone/>
              <a:defRPr>
                <a:solidFill>
                  <a:schemeClr val="lt1"/>
                </a:solidFill>
              </a:defRPr>
            </a:lvl6pPr>
            <a:lvl7pPr lvl="6" algn="l">
              <a:lnSpc>
                <a:spcPct val="115000"/>
              </a:lnSpc>
              <a:spcBef>
                <a:spcPts val="1200"/>
              </a:spcBef>
              <a:spcAft>
                <a:spcPts val="0"/>
              </a:spcAft>
              <a:buSzPts val="1400"/>
              <a:buNone/>
              <a:defRPr>
                <a:solidFill>
                  <a:schemeClr val="lt1"/>
                </a:solidFill>
              </a:defRPr>
            </a:lvl7pPr>
            <a:lvl8pPr lvl="7" algn="l">
              <a:lnSpc>
                <a:spcPct val="115000"/>
              </a:lnSpc>
              <a:spcBef>
                <a:spcPts val="1200"/>
              </a:spcBef>
              <a:spcAft>
                <a:spcPts val="0"/>
              </a:spcAft>
              <a:buSzPts val="1400"/>
              <a:buNone/>
              <a:defRPr>
                <a:solidFill>
                  <a:schemeClr val="lt1"/>
                </a:solidFill>
              </a:defRPr>
            </a:lvl8pPr>
            <a:lvl9pPr lvl="8" algn="l">
              <a:lnSpc>
                <a:spcPct val="115000"/>
              </a:lnSpc>
              <a:spcBef>
                <a:spcPts val="1200"/>
              </a:spcBef>
              <a:spcAft>
                <a:spcPts val="1200"/>
              </a:spcAft>
              <a:buSzPts val="1400"/>
              <a:buNone/>
              <a:defRPr>
                <a:solidFill>
                  <a:schemeClr val="lt1"/>
                </a:solidFill>
              </a:defRPr>
            </a:lvl9pPr>
          </a:lstStyle>
          <a:p/>
        </p:txBody>
      </p:sp>
      <p:sp>
        <p:nvSpPr>
          <p:cNvPr id="24" name="Google Shape;24;p31"/>
          <p:cNvSpPr/>
          <p:nvPr/>
        </p:nvSpPr>
        <p:spPr>
          <a:xfrm>
            <a:off x="247700" y="4572000"/>
            <a:ext cx="8751900" cy="3198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32"/>
          <p:cNvGrpSpPr/>
          <p:nvPr/>
        </p:nvGrpSpPr>
        <p:grpSpPr>
          <a:xfrm>
            <a:off x="6098378" y="5"/>
            <a:ext cx="3045625" cy="2030570"/>
            <a:chOff x="6098378" y="5"/>
            <a:chExt cx="3045625" cy="2030570"/>
          </a:xfrm>
        </p:grpSpPr>
        <p:sp>
          <p:nvSpPr>
            <p:cNvPr id="27" name="Google Shape;27;p3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32"/>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3" name="Google Shape;33;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grpSp>
        <p:nvGrpSpPr>
          <p:cNvPr id="35" name="Google Shape;35;p33"/>
          <p:cNvGrpSpPr/>
          <p:nvPr/>
        </p:nvGrpSpPr>
        <p:grpSpPr>
          <a:xfrm>
            <a:off x="0" y="3903669"/>
            <a:ext cx="9144000" cy="1239925"/>
            <a:chOff x="0" y="3903669"/>
            <a:chExt cx="9144000" cy="1239925"/>
          </a:xfrm>
        </p:grpSpPr>
        <p:sp>
          <p:nvSpPr>
            <p:cNvPr id="36" name="Google Shape;36;p3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3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34"/>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34"/>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8" name="Google Shape;48;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3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 name="Shape 52"/>
        <p:cNvGrpSpPr/>
        <p:nvPr/>
      </p:nvGrpSpPr>
      <p:grpSpPr>
        <a:xfrm>
          <a:off x="0" y="0"/>
          <a:ext cx="0" cy="0"/>
          <a:chOff x="0" y="0"/>
          <a:chExt cx="0" cy="0"/>
        </a:xfrm>
      </p:grpSpPr>
      <p:sp>
        <p:nvSpPr>
          <p:cNvPr id="53" name="Google Shape;53;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36"/>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5" name="Google Shape;55;p3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6" name="Shape 56"/>
        <p:cNvGrpSpPr/>
        <p:nvPr/>
      </p:nvGrpSpPr>
      <p:grpSpPr>
        <a:xfrm>
          <a:off x="0" y="0"/>
          <a:ext cx="0" cy="0"/>
          <a:chOff x="0" y="0"/>
          <a:chExt cx="0" cy="0"/>
        </a:xfrm>
      </p:grpSpPr>
      <p:grpSp>
        <p:nvGrpSpPr>
          <p:cNvPr id="57" name="Google Shape;57;p37"/>
          <p:cNvGrpSpPr/>
          <p:nvPr/>
        </p:nvGrpSpPr>
        <p:grpSpPr>
          <a:xfrm>
            <a:off x="6098378" y="5"/>
            <a:ext cx="3045625" cy="2030570"/>
            <a:chOff x="6098378" y="5"/>
            <a:chExt cx="3045625" cy="2030570"/>
          </a:xfrm>
        </p:grpSpPr>
        <p:sp>
          <p:nvSpPr>
            <p:cNvPr id="58" name="Google Shape;58;p37"/>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7"/>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7"/>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7"/>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7"/>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3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4" name="Google Shape;64;p3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figma.com/file/tP6hs2ZffzSx0Vdvm3fK3l/Taco-Truck-Ordering-App?node-id=0%3A1" TargetMode="External"/><Relationship Id="rId4" Type="http://schemas.openxmlformats.org/officeDocument/2006/relationships/hyperlink" Target="https://www.figma.com/file/tP6hs2ZffzSx0Vdvm3fK3l/Taco-Truck-Ordering-App?node-id=0%3A1" TargetMode="External"/><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jpg"/><Relationship Id="rId4" Type="http://schemas.openxmlformats.org/officeDocument/2006/relationships/image" Target="../media/image5.jpg"/><Relationship Id="rId5"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hyperlink" Target="https://www.figma.com/file/tP6hs2ZffzSx0Vdvm3fK3l/Taco-Truck-Ordering-App?node-id=0%3A1" TargetMode="External"/><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1"/>
          <p:cNvSpPr txBox="1"/>
          <p:nvPr/>
        </p:nvSpPr>
        <p:spPr>
          <a:xfrm>
            <a:off x="375108" y="726831"/>
            <a:ext cx="8205900" cy="210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600"/>
              <a:buFont typeface="Arial"/>
              <a:buNone/>
            </a:pPr>
            <a:r>
              <a:rPr b="0" i="0" lang="en" sz="4600" u="none" cap="none" strike="noStrike">
                <a:solidFill>
                  <a:srgbClr val="4C1130"/>
                </a:solidFill>
                <a:latin typeface="Arial"/>
                <a:ea typeface="Arial"/>
                <a:cs typeface="Arial"/>
                <a:sym typeface="Arial"/>
              </a:rPr>
              <a:t>Taco Truck ordering app usability study</a:t>
            </a:r>
            <a:endParaRPr b="0" i="0" sz="4600" u="none" cap="none" strike="noStrike">
              <a:solidFill>
                <a:srgbClr val="4C1130"/>
              </a:solidFill>
              <a:latin typeface="Arial"/>
              <a:ea typeface="Arial"/>
              <a:cs typeface="Arial"/>
              <a:sym typeface="Arial"/>
            </a:endParaRPr>
          </a:p>
        </p:txBody>
      </p:sp>
      <p:sp>
        <p:nvSpPr>
          <p:cNvPr id="90" name="Google Shape;90;p1"/>
          <p:cNvSpPr txBox="1"/>
          <p:nvPr/>
        </p:nvSpPr>
        <p:spPr>
          <a:xfrm>
            <a:off x="440189" y="2764084"/>
            <a:ext cx="8075700" cy="637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accent1"/>
                </a:solidFill>
                <a:latin typeface="Verdana"/>
                <a:ea typeface="Verdana"/>
                <a:cs typeface="Verdana"/>
                <a:sym typeface="Verdana"/>
              </a:rPr>
              <a:t>26/7/2022</a:t>
            </a:r>
            <a:endParaRPr b="0" i="0" sz="1400" u="none" cap="none" strike="noStrike">
              <a:solidFill>
                <a:schemeClr val="accent1"/>
              </a:solidFill>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accent1"/>
                </a:solidFill>
                <a:latin typeface="Verdana"/>
                <a:ea typeface="Verdana"/>
                <a:cs typeface="Verdana"/>
                <a:sym typeface="Verdana"/>
              </a:rPr>
              <a:t>Latest Update</a:t>
            </a:r>
            <a:endParaRPr b="0" i="0" sz="1400" u="none" cap="none" strike="noStrike">
              <a:solidFill>
                <a:schemeClr val="accent1"/>
              </a:solidFill>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accent1"/>
                </a:solidFill>
                <a:latin typeface="Verdana"/>
                <a:ea typeface="Verdana"/>
                <a:cs typeface="Verdana"/>
                <a:sym typeface="Verdana"/>
              </a:rPr>
              <a:t>28/7/2022</a:t>
            </a:r>
            <a:endParaRPr b="0" i="0" sz="1400" u="none" cap="none" strike="noStrike">
              <a:solidFill>
                <a:schemeClr val="accent1"/>
              </a:solidFill>
              <a:latin typeface="Verdana"/>
              <a:ea typeface="Verdana"/>
              <a:cs typeface="Verdana"/>
              <a:sym typeface="Verdana"/>
            </a:endParaRPr>
          </a:p>
        </p:txBody>
      </p:sp>
      <p:sp>
        <p:nvSpPr>
          <p:cNvPr id="91" name="Google Shape;91;p1"/>
          <p:cNvSpPr txBox="1"/>
          <p:nvPr/>
        </p:nvSpPr>
        <p:spPr>
          <a:xfrm>
            <a:off x="442775" y="3728500"/>
            <a:ext cx="2088900" cy="854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4C1130"/>
                </a:solidFill>
                <a:latin typeface="Comic Sans MS"/>
                <a:ea typeface="Comic Sans MS"/>
                <a:cs typeface="Comic Sans MS"/>
                <a:sym typeface="Comic Sans MS"/>
              </a:rPr>
              <a:t>Isa’s team</a:t>
            </a:r>
            <a:endParaRPr b="0" i="0" sz="1200" u="none" cap="none" strike="noStrike">
              <a:solidFill>
                <a:srgbClr val="4C1130"/>
              </a:solidFill>
              <a:latin typeface="Comic Sans MS"/>
              <a:ea typeface="Comic Sans MS"/>
              <a:cs typeface="Comic Sans MS"/>
              <a:sym typeface="Comic Sans MS"/>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4C1130"/>
                </a:solidFill>
                <a:latin typeface="Comic Sans MS"/>
                <a:ea typeface="Comic Sans MS"/>
                <a:cs typeface="Comic Sans MS"/>
                <a:sym typeface="Comic Sans MS"/>
              </a:rPr>
              <a:t>Wisal </a:t>
            </a:r>
            <a:br>
              <a:rPr b="0" i="0" lang="en" sz="1200" u="none" cap="none" strike="noStrike">
                <a:solidFill>
                  <a:srgbClr val="4C1130"/>
                </a:solidFill>
                <a:latin typeface="Comic Sans MS"/>
                <a:ea typeface="Comic Sans MS"/>
                <a:cs typeface="Comic Sans MS"/>
                <a:sym typeface="Comic Sans MS"/>
              </a:rPr>
            </a:br>
            <a:r>
              <a:rPr b="0" i="0" lang="en" sz="1200" u="none" cap="none" strike="noStrike">
                <a:solidFill>
                  <a:srgbClr val="4C1130"/>
                </a:solidFill>
                <a:latin typeface="Comic Sans MS"/>
                <a:ea typeface="Comic Sans MS"/>
                <a:cs typeface="Comic Sans MS"/>
                <a:sym typeface="Comic Sans MS"/>
              </a:rPr>
              <a:t>UX Designer </a:t>
            </a:r>
            <a:endParaRPr b="0" i="0" sz="1200" u="none" cap="none" strike="noStrike">
              <a:solidFill>
                <a:srgbClr val="4C1130"/>
              </a:solidFill>
              <a:latin typeface="Comic Sans MS"/>
              <a:ea typeface="Comic Sans MS"/>
              <a:cs typeface="Comic Sans MS"/>
              <a:sym typeface="Comic Sans MS"/>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4C1130"/>
              </a:solidFill>
              <a:latin typeface="Comic Sans MS"/>
              <a:ea typeface="Comic Sans MS"/>
              <a:cs typeface="Comic Sans MS"/>
              <a:sym typeface="Comic Sans MS"/>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4C113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People wants to order their favourite dishes quickly and easily </a:t>
            </a:r>
            <a:endParaRPr b="0" i="0" sz="1800" u="none" cap="none" strike="noStrike">
              <a:solidFill>
                <a:srgbClr val="000000"/>
              </a:solidFill>
              <a:latin typeface="Arial"/>
              <a:ea typeface="Arial"/>
              <a:cs typeface="Arial"/>
              <a:sym typeface="Arial"/>
            </a:endParaRPr>
          </a:p>
        </p:txBody>
      </p:sp>
      <p:sp>
        <p:nvSpPr>
          <p:cNvPr id="166" name="Google Shape;166;p10"/>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311150" lvl="0" marL="457200" marR="0" rtl="0" algn="l">
              <a:lnSpc>
                <a:spcPct val="115000"/>
              </a:lnSpc>
              <a:spcBef>
                <a:spcPts val="1000"/>
              </a:spcBef>
              <a:spcAft>
                <a:spcPts val="0"/>
              </a:spcAft>
              <a:buClr>
                <a:srgbClr val="595959"/>
              </a:buClr>
              <a:buSzPts val="1300"/>
              <a:buFont typeface="Roboto Light"/>
              <a:buChar char="●"/>
            </a:pPr>
            <a:r>
              <a:rPr b="0" i="0" lang="en" sz="1300" u="none" cap="none" strike="noStrike">
                <a:solidFill>
                  <a:srgbClr val="595959"/>
                </a:solidFill>
                <a:latin typeface="Roboto Light"/>
                <a:ea typeface="Roboto Light"/>
                <a:cs typeface="Roboto Light"/>
                <a:sym typeface="Roboto Light"/>
              </a:rPr>
              <a:t>3 out of 5 participants had hard time finding the  “favourite items list”</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45720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rPr b="0" i="0" lang="en" sz="1300" u="none" cap="none" strike="noStrike">
                <a:solidFill>
                  <a:srgbClr val="4285F4"/>
                </a:solidFill>
                <a:latin typeface="Roboto Light"/>
                <a:ea typeface="Roboto Light"/>
                <a:cs typeface="Roboto Light"/>
                <a:sym typeface="Roboto Light"/>
              </a:rPr>
              <a:t>“ I had to click random buttons to find "favourite items list" it’s a great feature but, why hide it”</a:t>
            </a:r>
            <a:endParaRPr b="0" i="0" sz="1300" u="none" cap="none" strike="noStrike">
              <a:solidFill>
                <a:srgbClr val="4285F4"/>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285F4"/>
                </a:solidFill>
                <a:latin typeface="Roboto Light"/>
                <a:ea typeface="Roboto Light"/>
                <a:cs typeface="Roboto Light"/>
                <a:sym typeface="Roboto Light"/>
              </a:rPr>
              <a:t>-Natali N, Taco consumer from Highlands Ranch, Colorado </a:t>
            </a:r>
            <a:endParaRPr b="0" i="0" sz="1300" u="none" cap="none" strike="noStrike">
              <a:solidFill>
                <a:srgbClr val="4285F4"/>
              </a:solidFill>
              <a:latin typeface="Roboto Light"/>
              <a:ea typeface="Roboto Light"/>
              <a:cs typeface="Roboto Light"/>
              <a:sym typeface="Roboto Light"/>
            </a:endParaRPr>
          </a:p>
        </p:txBody>
      </p:sp>
      <p:sp>
        <p:nvSpPr>
          <p:cNvPr id="167" name="Google Shape;167;p10"/>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85F4"/>
              </a:solidFill>
              <a:latin typeface="Arial"/>
              <a:ea typeface="Arial"/>
              <a:cs typeface="Arial"/>
              <a:sym typeface="Arial"/>
            </a:endParaRPr>
          </a:p>
        </p:txBody>
      </p:sp>
      <p:grpSp>
        <p:nvGrpSpPr>
          <p:cNvPr id="168" name="Google Shape;168;p10"/>
          <p:cNvGrpSpPr/>
          <p:nvPr/>
        </p:nvGrpSpPr>
        <p:grpSpPr>
          <a:xfrm>
            <a:off x="6134289" y="2951327"/>
            <a:ext cx="234000" cy="234000"/>
            <a:chOff x="4462947" y="2315504"/>
            <a:chExt cx="234000" cy="234000"/>
          </a:xfrm>
        </p:grpSpPr>
        <p:sp>
          <p:nvSpPr>
            <p:cNvPr id="169" name="Google Shape;169;p10"/>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0" name="Google Shape;170;p10"/>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Roboto"/>
                  <a:ea typeface="Roboto"/>
                  <a:cs typeface="Roboto"/>
                  <a:sym typeface="Roboto"/>
                </a:rPr>
                <a:t>a</a:t>
              </a:r>
              <a:endParaRPr b="0" i="0" sz="900" u="none" cap="none" strike="noStrike">
                <a:solidFill>
                  <a:srgbClr val="FFFFFF"/>
                </a:solidFill>
                <a:latin typeface="Roboto"/>
                <a:ea typeface="Roboto"/>
                <a:cs typeface="Roboto"/>
                <a:sym typeface="Roboto"/>
              </a:endParaRPr>
            </a:p>
          </p:txBody>
        </p:sp>
      </p:grpSp>
      <p:sp>
        <p:nvSpPr>
          <p:cNvPr id="171" name="Google Shape;171;p10"/>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2" name="Google Shape;172;p10"/>
          <p:cNvPicPr preferRelativeResize="0"/>
          <p:nvPr/>
        </p:nvPicPr>
        <p:blipFill rotWithShape="1">
          <a:blip r:embed="rId3">
            <a:alphaModFix/>
          </a:blip>
          <a:srcRect b="0" l="19486" r="19485" t="0"/>
          <a:stretch/>
        </p:blipFill>
        <p:spPr>
          <a:xfrm>
            <a:off x="5903975" y="169925"/>
            <a:ext cx="2383474" cy="4685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76" name="Shape 176"/>
        <p:cNvGrpSpPr/>
        <p:nvPr/>
      </p:nvGrpSpPr>
      <p:grpSpPr>
        <a:xfrm>
          <a:off x="0" y="0"/>
          <a:ext cx="0" cy="0"/>
          <a:chOff x="0" y="0"/>
          <a:chExt cx="0" cy="0"/>
        </a:xfrm>
      </p:grpSpPr>
      <p:sp>
        <p:nvSpPr>
          <p:cNvPr id="177" name="Google Shape;177;p11"/>
          <p:cNvSpPr txBox="1"/>
          <p:nvPr>
            <p:ph type="title"/>
          </p:nvPr>
        </p:nvSpPr>
        <p:spPr>
          <a:xfrm>
            <a:off x="956075" y="1361850"/>
            <a:ext cx="7443000" cy="27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solidFill>
                  <a:srgbClr val="4C1130"/>
                </a:solidFill>
              </a:rPr>
              <a:t>Insights &amp; Recommendations</a:t>
            </a:r>
            <a:endParaRPr>
              <a:solidFill>
                <a:srgbClr val="4C113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81" name="Shape 181"/>
        <p:cNvGrpSpPr/>
        <p:nvPr/>
      </p:nvGrpSpPr>
      <p:grpSpPr>
        <a:xfrm>
          <a:off x="0" y="0"/>
          <a:ext cx="0" cy="0"/>
          <a:chOff x="0" y="0"/>
          <a:chExt cx="0" cy="0"/>
        </a:xfrm>
      </p:grpSpPr>
      <p:sp>
        <p:nvSpPr>
          <p:cNvPr id="182" name="Google Shape;182;p12"/>
          <p:cNvSpPr/>
          <p:nvPr/>
        </p:nvSpPr>
        <p:spPr>
          <a:xfrm>
            <a:off x="827678" y="1837775"/>
            <a:ext cx="2039400" cy="27618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a:off x="102275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3292305" y="1837775"/>
            <a:ext cx="2039400" cy="27618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a:off x="348325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2"/>
          <p:cNvSpPr/>
          <p:nvPr/>
        </p:nvSpPr>
        <p:spPr>
          <a:xfrm>
            <a:off x="5814000" y="1837775"/>
            <a:ext cx="2039400" cy="27618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2"/>
          <p:cNvSpPr/>
          <p:nvPr/>
        </p:nvSpPr>
        <p:spPr>
          <a:xfrm>
            <a:off x="6004950" y="1001731"/>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txBox="1"/>
          <p:nvPr/>
        </p:nvSpPr>
        <p:spPr>
          <a:xfrm>
            <a:off x="957413" y="1505617"/>
            <a:ext cx="17799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Arial"/>
                <a:ea typeface="Arial"/>
                <a:cs typeface="Arial"/>
                <a:sym typeface="Arial"/>
              </a:rPr>
              <a:t>Unable to start </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1600"/>
              </a:spcBef>
              <a:spcAft>
                <a:spcPts val="1600"/>
              </a:spcAft>
              <a:buClr>
                <a:srgbClr val="000000"/>
              </a:buClr>
              <a:buSzPts val="1500"/>
              <a:buFont typeface="Arial"/>
              <a:buNone/>
            </a:pPr>
            <a:r>
              <a:rPr b="0" i="0" lang="en" sz="1500" u="none" cap="none" strike="noStrike">
                <a:solidFill>
                  <a:srgbClr val="FFFFFF"/>
                </a:solidFill>
                <a:latin typeface="Arial"/>
                <a:ea typeface="Arial"/>
                <a:cs typeface="Arial"/>
                <a:sym typeface="Arial"/>
              </a:rPr>
              <a:t>A new order</a:t>
            </a:r>
            <a:endParaRPr b="0" i="0" sz="1500" u="none" cap="none" strike="noStrike">
              <a:solidFill>
                <a:srgbClr val="FFFFFF"/>
              </a:solidFill>
              <a:latin typeface="Arial"/>
              <a:ea typeface="Arial"/>
              <a:cs typeface="Arial"/>
              <a:sym typeface="Arial"/>
            </a:endParaRPr>
          </a:p>
        </p:txBody>
      </p:sp>
      <p:sp>
        <p:nvSpPr>
          <p:cNvPr id="189" name="Google Shape;189;p12"/>
          <p:cNvSpPr txBox="1"/>
          <p:nvPr/>
        </p:nvSpPr>
        <p:spPr>
          <a:xfrm>
            <a:off x="3422062" y="1505617"/>
            <a:ext cx="17799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500"/>
              <a:buFont typeface="Arial"/>
              <a:buNone/>
            </a:pPr>
            <a:r>
              <a:rPr b="0" i="0" lang="en" sz="1500" u="none" cap="none" strike="noStrike">
                <a:solidFill>
                  <a:srgbClr val="FFFFFF"/>
                </a:solidFill>
                <a:latin typeface="Arial"/>
                <a:ea typeface="Arial"/>
                <a:cs typeface="Arial"/>
                <a:sym typeface="Arial"/>
              </a:rPr>
              <a:t>Lack of payment information </a:t>
            </a:r>
            <a:endParaRPr b="0" i="0" sz="1500" u="none" cap="none" strike="noStrike">
              <a:solidFill>
                <a:srgbClr val="FFFFFF"/>
              </a:solidFill>
              <a:latin typeface="Arial"/>
              <a:ea typeface="Arial"/>
              <a:cs typeface="Arial"/>
              <a:sym typeface="Arial"/>
            </a:endParaRPr>
          </a:p>
        </p:txBody>
      </p:sp>
      <p:sp>
        <p:nvSpPr>
          <p:cNvPr id="190" name="Google Shape;190;p12"/>
          <p:cNvSpPr txBox="1"/>
          <p:nvPr/>
        </p:nvSpPr>
        <p:spPr>
          <a:xfrm>
            <a:off x="5943752" y="1560917"/>
            <a:ext cx="17799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500"/>
              <a:buFont typeface="Arial"/>
              <a:buNone/>
            </a:pPr>
            <a:r>
              <a:rPr b="0" i="0" lang="en" sz="1500" u="none" cap="none" strike="noStrike">
                <a:solidFill>
                  <a:srgbClr val="FFFFFF"/>
                </a:solidFill>
                <a:latin typeface="Arial"/>
                <a:ea typeface="Arial"/>
                <a:cs typeface="Arial"/>
                <a:sym typeface="Arial"/>
              </a:rPr>
              <a:t>Unable to find lists</a:t>
            </a:r>
            <a:endParaRPr b="0" i="0" sz="1500" u="none" cap="none" strike="noStrike">
              <a:solidFill>
                <a:srgbClr val="FFFFFF"/>
              </a:solidFill>
              <a:latin typeface="Arial"/>
              <a:ea typeface="Arial"/>
              <a:cs typeface="Arial"/>
              <a:sym typeface="Arial"/>
            </a:endParaRPr>
          </a:p>
        </p:txBody>
      </p:sp>
      <p:sp>
        <p:nvSpPr>
          <p:cNvPr id="191" name="Google Shape;191;p12"/>
          <p:cNvSpPr txBox="1"/>
          <p:nvPr/>
        </p:nvSpPr>
        <p:spPr>
          <a:xfrm>
            <a:off x="957429" y="2547877"/>
            <a:ext cx="1779900" cy="134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rgbClr val="595959"/>
              </a:solidFill>
              <a:latin typeface="Roboto Light"/>
              <a:ea typeface="Roboto Light"/>
              <a:cs typeface="Roboto Light"/>
              <a:sym typeface="Roboto Light"/>
            </a:endParaRPr>
          </a:p>
          <a:p>
            <a:pPr indent="0" lvl="0" marL="0" marR="0" rtl="0" algn="ctr">
              <a:lnSpc>
                <a:spcPct val="115000"/>
              </a:lnSpc>
              <a:spcBef>
                <a:spcPts val="1600"/>
              </a:spcBef>
              <a:spcAft>
                <a:spcPts val="1600"/>
              </a:spcAft>
              <a:buClr>
                <a:srgbClr val="000000"/>
              </a:buClr>
              <a:buSzPts val="1100"/>
              <a:buFont typeface="Arial"/>
              <a:buNone/>
            </a:pPr>
            <a:r>
              <a:rPr b="0" i="0" lang="en" sz="1100" u="none" cap="none" strike="noStrike">
                <a:solidFill>
                  <a:srgbClr val="595959"/>
                </a:solidFill>
                <a:latin typeface="Roboto Light"/>
                <a:ea typeface="Roboto Light"/>
                <a:cs typeface="Roboto Light"/>
                <a:sym typeface="Roboto Light"/>
              </a:rPr>
              <a:t>In general users wants an easy way to start a new order </a:t>
            </a:r>
            <a:endParaRPr b="0" i="0" sz="1100" u="none" cap="none" strike="noStrike">
              <a:solidFill>
                <a:srgbClr val="595959"/>
              </a:solidFill>
              <a:latin typeface="Roboto Light"/>
              <a:ea typeface="Roboto Light"/>
              <a:cs typeface="Roboto Light"/>
              <a:sym typeface="Roboto Light"/>
            </a:endParaRPr>
          </a:p>
        </p:txBody>
      </p:sp>
      <p:sp>
        <p:nvSpPr>
          <p:cNvPr id="192" name="Google Shape;192;p12"/>
          <p:cNvSpPr txBox="1"/>
          <p:nvPr/>
        </p:nvSpPr>
        <p:spPr>
          <a:xfrm>
            <a:off x="3422054" y="2547877"/>
            <a:ext cx="1779900" cy="134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rgbClr val="595959"/>
              </a:solidFill>
              <a:latin typeface="Roboto Light"/>
              <a:ea typeface="Roboto Light"/>
              <a:cs typeface="Roboto Light"/>
              <a:sym typeface="Roboto Light"/>
            </a:endParaRPr>
          </a:p>
          <a:p>
            <a:pPr indent="0" lvl="0" marL="0" marR="0" rtl="0" algn="ctr">
              <a:lnSpc>
                <a:spcPct val="115000"/>
              </a:lnSpc>
              <a:spcBef>
                <a:spcPts val="1600"/>
              </a:spcBef>
              <a:spcAft>
                <a:spcPts val="1600"/>
              </a:spcAft>
              <a:buClr>
                <a:srgbClr val="000000"/>
              </a:buClr>
              <a:buSzPts val="1100"/>
              <a:buFont typeface="Arial"/>
              <a:buNone/>
            </a:pPr>
            <a:r>
              <a:rPr b="0" i="0" lang="en" sz="1100" u="none" cap="none" strike="noStrike">
                <a:solidFill>
                  <a:srgbClr val="595959"/>
                </a:solidFill>
                <a:latin typeface="Roboto Light"/>
                <a:ea typeface="Roboto Light"/>
                <a:cs typeface="Roboto Light"/>
                <a:sym typeface="Roboto Light"/>
              </a:rPr>
              <a:t>Users find it annoying when there isn’t enough information on their order before confirming </a:t>
            </a:r>
            <a:endParaRPr b="0" i="0" sz="1100" u="none" cap="none" strike="noStrike">
              <a:solidFill>
                <a:srgbClr val="595959"/>
              </a:solidFill>
              <a:latin typeface="Roboto Light"/>
              <a:ea typeface="Roboto Light"/>
              <a:cs typeface="Roboto Light"/>
              <a:sym typeface="Roboto Light"/>
            </a:endParaRPr>
          </a:p>
        </p:txBody>
      </p:sp>
      <p:sp>
        <p:nvSpPr>
          <p:cNvPr id="193" name="Google Shape;193;p12"/>
          <p:cNvSpPr txBox="1"/>
          <p:nvPr/>
        </p:nvSpPr>
        <p:spPr>
          <a:xfrm>
            <a:off x="5943754" y="2547877"/>
            <a:ext cx="1779900" cy="134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rgbClr val="595959"/>
              </a:solidFill>
              <a:latin typeface="Roboto Light"/>
              <a:ea typeface="Roboto Light"/>
              <a:cs typeface="Roboto Light"/>
              <a:sym typeface="Roboto Light"/>
            </a:endParaRPr>
          </a:p>
          <a:p>
            <a:pPr indent="0" lvl="0" marL="0" marR="0" rtl="0" algn="ctr">
              <a:lnSpc>
                <a:spcPct val="115000"/>
              </a:lnSpc>
              <a:spcBef>
                <a:spcPts val="1600"/>
              </a:spcBef>
              <a:spcAft>
                <a:spcPts val="1600"/>
              </a:spcAft>
              <a:buClr>
                <a:srgbClr val="000000"/>
              </a:buClr>
              <a:buSzPts val="1100"/>
              <a:buFont typeface="Arial"/>
              <a:buNone/>
            </a:pPr>
            <a:r>
              <a:rPr b="0" i="0" lang="en" sz="1100" u="none" cap="none" strike="noStrike">
                <a:solidFill>
                  <a:srgbClr val="595959"/>
                </a:solidFill>
                <a:latin typeface="Roboto Light"/>
                <a:ea typeface="Roboto Light"/>
                <a:cs typeface="Roboto Light"/>
                <a:sym typeface="Roboto Light"/>
              </a:rPr>
              <a:t>Users wants a short and quick way to access Favourite items list</a:t>
            </a:r>
            <a:endParaRPr b="0" i="0" sz="1100" u="none" cap="none" strike="noStrike">
              <a:solidFill>
                <a:srgbClr val="595959"/>
              </a:solidFill>
              <a:latin typeface="Roboto Light"/>
              <a:ea typeface="Roboto Light"/>
              <a:cs typeface="Roboto Light"/>
              <a:sym typeface="Roboto Light"/>
            </a:endParaRPr>
          </a:p>
        </p:txBody>
      </p:sp>
      <p:sp>
        <p:nvSpPr>
          <p:cNvPr id="194" name="Google Shape;194;p12"/>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Research insights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98" name="Shape 198"/>
        <p:cNvGrpSpPr/>
        <p:nvPr/>
      </p:nvGrpSpPr>
      <p:grpSpPr>
        <a:xfrm>
          <a:off x="0" y="0"/>
          <a:ext cx="0" cy="0"/>
          <a:chOff x="0" y="0"/>
          <a:chExt cx="0" cy="0"/>
        </a:xfrm>
      </p:grpSpPr>
      <p:sp>
        <p:nvSpPr>
          <p:cNvPr id="199" name="Google Shape;199;p13"/>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Recommendations</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 name="Google Shape;200;p13"/>
          <p:cNvSpPr txBox="1"/>
          <p:nvPr/>
        </p:nvSpPr>
        <p:spPr>
          <a:xfrm>
            <a:off x="486649" y="1252475"/>
            <a:ext cx="6017400" cy="22143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FFFFFF"/>
              </a:buClr>
              <a:buSzPts val="1300"/>
              <a:buFont typeface="Arial"/>
              <a:buChar char="●"/>
            </a:pPr>
            <a:r>
              <a:rPr b="0" i="0" lang="en" sz="1300" u="none" cap="none" strike="noStrike">
                <a:solidFill>
                  <a:srgbClr val="FFFFFF"/>
                </a:solidFill>
                <a:latin typeface="Arial"/>
                <a:ea typeface="Arial"/>
                <a:cs typeface="Arial"/>
                <a:sym typeface="Arial"/>
              </a:rPr>
              <a:t>Add a new feature that explains what each button in homepage means and how to use it.</a:t>
            </a:r>
            <a:endParaRPr b="0" i="0" sz="13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311150" lvl="0" marL="457200" marR="0" rtl="0" algn="l">
              <a:lnSpc>
                <a:spcPct val="115000"/>
              </a:lnSpc>
              <a:spcBef>
                <a:spcPts val="0"/>
              </a:spcBef>
              <a:spcAft>
                <a:spcPts val="0"/>
              </a:spcAft>
              <a:buClr>
                <a:srgbClr val="FFFFFF"/>
              </a:buClr>
              <a:buSzPts val="1300"/>
              <a:buFont typeface="Arial"/>
              <a:buChar char="●"/>
            </a:pPr>
            <a:r>
              <a:rPr b="0" i="0" lang="en" sz="1300" u="none" cap="none" strike="noStrike">
                <a:solidFill>
                  <a:srgbClr val="FFFFFF"/>
                </a:solidFill>
                <a:latin typeface="Arial"/>
                <a:ea typeface="Arial"/>
                <a:cs typeface="Arial"/>
                <a:sym typeface="Arial"/>
              </a:rPr>
              <a:t>Add  “ favourite items” list in homepage and navigation to make it easier to access the list</a:t>
            </a:r>
            <a:endParaRPr b="0" i="0" sz="1300" u="none" cap="none" strike="noStrike">
              <a:solidFill>
                <a:srgbClr val="FFFF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311150" lvl="0" marL="457200" marR="0" rtl="0" algn="l">
              <a:lnSpc>
                <a:spcPct val="115000"/>
              </a:lnSpc>
              <a:spcBef>
                <a:spcPts val="0"/>
              </a:spcBef>
              <a:spcAft>
                <a:spcPts val="0"/>
              </a:spcAft>
              <a:buClr>
                <a:srgbClr val="FFFFFF"/>
              </a:buClr>
              <a:buSzPts val="1300"/>
              <a:buFont typeface="Arial"/>
              <a:buChar char="●"/>
            </a:pPr>
            <a:r>
              <a:rPr b="0" i="0" lang="en" sz="1300" u="none" cap="none" strike="noStrike">
                <a:solidFill>
                  <a:srgbClr val="FFFFFF"/>
                </a:solidFill>
                <a:latin typeface="Arial"/>
                <a:ea typeface="Arial"/>
                <a:cs typeface="Arial"/>
                <a:sym typeface="Arial"/>
              </a:rPr>
              <a:t>Provide “order information” page before confirming it, in case users want to remove or add an item</a:t>
            </a:r>
            <a:endParaRPr b="0" i="0" sz="1300" u="none" cap="none" strike="noStrike">
              <a:solidFill>
                <a:srgbClr val="FFFFFF"/>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204" name="Shape 204"/>
        <p:cNvGrpSpPr/>
        <p:nvPr/>
      </p:nvGrpSpPr>
      <p:grpSpPr>
        <a:xfrm>
          <a:off x="0" y="0"/>
          <a:ext cx="0" cy="0"/>
          <a:chOff x="0" y="0"/>
          <a:chExt cx="0" cy="0"/>
        </a:xfrm>
      </p:grpSpPr>
      <p:sp>
        <p:nvSpPr>
          <p:cNvPr id="205" name="Google Shape;205;p14"/>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C1130"/>
                </a:solidFill>
                <a:latin typeface="Arial"/>
                <a:ea typeface="Arial"/>
                <a:cs typeface="Arial"/>
                <a:sym typeface="Arial"/>
              </a:rPr>
              <a:t>After the update </a:t>
            </a:r>
            <a:endParaRPr b="0" i="0" sz="4000" u="none" cap="none" strike="noStrike">
              <a:solidFill>
                <a:srgbClr val="4C113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209" name="Shape 209"/>
        <p:cNvGrpSpPr/>
        <p:nvPr/>
      </p:nvGrpSpPr>
      <p:grpSpPr>
        <a:xfrm>
          <a:off x="0" y="0"/>
          <a:ext cx="0" cy="0"/>
          <a:chOff x="0" y="0"/>
          <a:chExt cx="0" cy="0"/>
        </a:xfrm>
      </p:grpSpPr>
      <p:sp>
        <p:nvSpPr>
          <p:cNvPr id="210" name="Google Shape;210;g3cec2a816fc6cf4d_0"/>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lang="en" sz="2000">
                <a:solidFill>
                  <a:srgbClr val="434343"/>
                </a:solidFill>
              </a:rPr>
              <a:t>a brief review of previous presentation information?</a:t>
            </a:r>
            <a:endParaRPr b="1" i="0" sz="2000" u="none" cap="none" strike="noStrike">
              <a:solidFill>
                <a:srgbClr val="434343"/>
              </a:solidFill>
              <a:latin typeface="Arial"/>
              <a:ea typeface="Arial"/>
              <a:cs typeface="Arial"/>
              <a:sym typeface="Arial"/>
            </a:endParaRPr>
          </a:p>
        </p:txBody>
      </p:sp>
      <p:sp>
        <p:nvSpPr>
          <p:cNvPr id="211" name="Google Shape;211;g3cec2a816fc6cf4d_0"/>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1</a:t>
            </a:r>
            <a:r>
              <a:rPr b="0" i="0" lang="en" sz="1500" u="none" cap="none" strike="noStrike">
                <a:solidFill>
                  <a:srgbClr val="434343"/>
                </a:solidFill>
                <a:latin typeface="Arial"/>
                <a:ea typeface="Arial"/>
                <a:cs typeface="Arial"/>
                <a:sym typeface="Arial"/>
              </a:rPr>
              <a:t>   </a:t>
            </a:r>
            <a:r>
              <a:rPr lang="en" sz="1500">
                <a:solidFill>
                  <a:srgbClr val="434343"/>
                </a:solidFill>
              </a:rPr>
              <a:t>Project background, study details, tested prototype.</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2</a:t>
            </a:r>
            <a:r>
              <a:rPr b="0" i="0" lang="en" sz="1500" u="none" cap="none" strike="noStrike">
                <a:solidFill>
                  <a:srgbClr val="434343"/>
                </a:solidFill>
                <a:latin typeface="Arial"/>
                <a:ea typeface="Arial"/>
                <a:cs typeface="Arial"/>
                <a:sym typeface="Arial"/>
              </a:rPr>
              <a:t>   Themes</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3</a:t>
            </a:r>
            <a:r>
              <a:rPr b="0" i="0" lang="en" sz="1500" u="none" cap="none" strike="noStrike">
                <a:solidFill>
                  <a:srgbClr val="434343"/>
                </a:solidFill>
                <a:latin typeface="Arial"/>
                <a:ea typeface="Arial"/>
                <a:cs typeface="Arial"/>
                <a:sym typeface="Arial"/>
              </a:rPr>
              <a:t>   Insights &amp; Recommendations </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1600"/>
              </a:spcAft>
              <a:buClr>
                <a:srgbClr val="000000"/>
              </a:buClr>
              <a:buSzPts val="1500"/>
              <a:buFont typeface="Arial"/>
              <a:buNone/>
            </a:pPr>
            <a:r>
              <a:t/>
            </a:r>
            <a:endParaRPr b="1" i="0" sz="1500" u="none" cap="none" strike="noStrike">
              <a:solidFill>
                <a:srgbClr val="4285F4"/>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215" name="Shape 215"/>
        <p:cNvGrpSpPr/>
        <p:nvPr/>
      </p:nvGrpSpPr>
      <p:grpSpPr>
        <a:xfrm>
          <a:off x="0" y="0"/>
          <a:ext cx="0" cy="0"/>
          <a:chOff x="0" y="0"/>
          <a:chExt cx="0" cy="0"/>
        </a:xfrm>
      </p:grpSpPr>
      <p:sp>
        <p:nvSpPr>
          <p:cNvPr id="216" name="Google Shape;216;p15"/>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i="0" lang="en" sz="2000" u="none" cap="none" strike="noStrike">
                <a:solidFill>
                  <a:srgbClr val="434343"/>
                </a:solidFill>
                <a:latin typeface="Arial"/>
                <a:ea typeface="Arial"/>
                <a:cs typeface="Arial"/>
                <a:sym typeface="Arial"/>
              </a:rPr>
              <a:t>Table of Contents for the </a:t>
            </a:r>
            <a:r>
              <a:rPr b="1" lang="en" sz="2000">
                <a:solidFill>
                  <a:srgbClr val="434343"/>
                </a:solidFill>
              </a:rPr>
              <a:t>updated Presentation </a:t>
            </a:r>
            <a:endParaRPr b="1" i="0" sz="2000" u="none" cap="none" strike="noStrike">
              <a:solidFill>
                <a:srgbClr val="434343"/>
              </a:solidFill>
              <a:latin typeface="Arial"/>
              <a:ea typeface="Arial"/>
              <a:cs typeface="Arial"/>
              <a:sym typeface="Arial"/>
            </a:endParaRPr>
          </a:p>
        </p:txBody>
      </p:sp>
      <p:sp>
        <p:nvSpPr>
          <p:cNvPr id="217" name="Google Shape;217;p15"/>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1</a:t>
            </a:r>
            <a:r>
              <a:rPr b="0" i="0" lang="en" sz="1500" u="none" cap="none" strike="noStrike">
                <a:solidFill>
                  <a:srgbClr val="434343"/>
                </a:solidFill>
                <a:latin typeface="Arial"/>
                <a:ea typeface="Arial"/>
                <a:cs typeface="Arial"/>
                <a:sym typeface="Arial"/>
              </a:rPr>
              <a:t>   </a:t>
            </a:r>
            <a:r>
              <a:rPr b="0" i="0" lang="en" sz="1500" u="none" cap="none" strike="noStrike">
                <a:solidFill>
                  <a:schemeClr val="dk2"/>
                </a:solidFill>
                <a:latin typeface="Arial"/>
                <a:ea typeface="Arial"/>
                <a:cs typeface="Arial"/>
                <a:sym typeface="Arial"/>
              </a:rPr>
              <a:t>Themes</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2</a:t>
            </a:r>
            <a:r>
              <a:rPr b="0" i="0" lang="en" sz="1500" u="none" cap="none" strike="noStrike">
                <a:solidFill>
                  <a:srgbClr val="434343"/>
                </a:solidFill>
                <a:latin typeface="Arial"/>
                <a:ea typeface="Arial"/>
                <a:cs typeface="Arial"/>
                <a:sym typeface="Arial"/>
              </a:rPr>
              <a:t>   </a:t>
            </a:r>
            <a:r>
              <a:rPr b="0" i="0" lang="en" sz="1500" u="none" cap="none" strike="noStrike">
                <a:solidFill>
                  <a:schemeClr val="dk2"/>
                </a:solidFill>
                <a:latin typeface="Arial"/>
                <a:ea typeface="Arial"/>
                <a:cs typeface="Arial"/>
                <a:sym typeface="Arial"/>
              </a:rPr>
              <a:t>Insights &amp; Recommendations </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1600"/>
              </a:spcAft>
              <a:buClr>
                <a:srgbClr val="000000"/>
              </a:buClr>
              <a:buSzPts val="1500"/>
              <a:buFont typeface="Arial"/>
              <a:buNone/>
            </a:pPr>
            <a:r>
              <a:t/>
            </a:r>
            <a:endParaRPr b="1" i="0" sz="1500" u="none" cap="none" strike="noStrike">
              <a:solidFill>
                <a:srgbClr val="4285F4"/>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sp>
        <p:nvSpPr>
          <p:cNvPr id="222" name="Google Shape;222;p16"/>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Prototype / Design Tested</a:t>
            </a:r>
            <a:endParaRPr b="0" i="0" sz="1800" u="none" cap="none" strike="noStrike">
              <a:solidFill>
                <a:srgbClr val="000000"/>
              </a:solidFill>
              <a:latin typeface="Arial"/>
              <a:ea typeface="Arial"/>
              <a:cs typeface="Arial"/>
              <a:sym typeface="Arial"/>
            </a:endParaRPr>
          </a:p>
        </p:txBody>
      </p:sp>
      <p:sp>
        <p:nvSpPr>
          <p:cNvPr id="223" name="Google Shape;223;p16">
            <a:hlinkClick r:id="rId3"/>
          </p:cNvPr>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595959"/>
                </a:solidFill>
                <a:latin typeface="Roboto Light"/>
                <a:ea typeface="Roboto Light"/>
                <a:cs typeface="Roboto Light"/>
                <a:sym typeface="Roboto Light"/>
              </a:rPr>
              <a:t>The updated low-fidelity app prototype for Taco crumbs was tested and can be viewed Here:</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rgbClr val="000000"/>
              </a:buClr>
              <a:buSzPts val="1300"/>
              <a:buFont typeface="Arial"/>
              <a:buNone/>
            </a:pPr>
            <a:r>
              <a:rPr b="0" i="0" lang="en" sz="1300" u="sng" cap="none" strike="noStrike">
                <a:solidFill>
                  <a:schemeClr val="hlink"/>
                </a:solidFill>
                <a:latin typeface="Roboto Light"/>
                <a:ea typeface="Roboto Light"/>
                <a:cs typeface="Roboto Light"/>
                <a:sym typeface="Roboto Light"/>
                <a:hlinkClick r:id="rId4"/>
              </a:rPr>
              <a:t>https://www.figma.com/file/tP6hs2ZffzSx0Vdvm3fK3l/Taco-Truck-Ordering-App?node-id=0%3A1</a:t>
            </a:r>
            <a:endParaRPr b="0" i="0" sz="1100" u="none" cap="none" strike="noStrike">
              <a:solidFill>
                <a:srgbClr val="595959"/>
              </a:solidFill>
              <a:latin typeface="Roboto Light"/>
              <a:ea typeface="Roboto Light"/>
              <a:cs typeface="Roboto Light"/>
              <a:sym typeface="Roboto Light"/>
            </a:endParaRPr>
          </a:p>
        </p:txBody>
      </p:sp>
      <p:pic>
        <p:nvPicPr>
          <p:cNvPr id="224" name="Google Shape;224;p16"/>
          <p:cNvPicPr preferRelativeResize="0"/>
          <p:nvPr/>
        </p:nvPicPr>
        <p:blipFill rotWithShape="1">
          <a:blip r:embed="rId5">
            <a:alphaModFix/>
          </a:blip>
          <a:srcRect b="0" l="0" r="0" t="0"/>
          <a:stretch/>
        </p:blipFill>
        <p:spPr>
          <a:xfrm>
            <a:off x="4393050" y="1429200"/>
            <a:ext cx="4397275" cy="2285100"/>
          </a:xfrm>
          <a:prstGeom prst="rect">
            <a:avLst/>
          </a:prstGeom>
          <a:noFill/>
          <a:ln>
            <a:noFill/>
          </a:ln>
        </p:spPr>
      </p:pic>
      <p:sp>
        <p:nvSpPr>
          <p:cNvPr id="225" name="Google Shape;225;p16"/>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16"/>
          <p:cNvPicPr preferRelativeResize="0"/>
          <p:nvPr/>
        </p:nvPicPr>
        <p:blipFill rotWithShape="1">
          <a:blip r:embed="rId6">
            <a:alphaModFix/>
          </a:blip>
          <a:srcRect b="0" l="0" r="0" t="0"/>
          <a:stretch/>
        </p:blipFill>
        <p:spPr>
          <a:xfrm>
            <a:off x="5817522" y="0"/>
            <a:ext cx="2616605" cy="5143498"/>
          </a:xfrm>
          <a:prstGeom prst="rect">
            <a:avLst/>
          </a:prstGeom>
          <a:noFill/>
          <a:ln>
            <a:noFill/>
          </a:ln>
        </p:spPr>
      </p:pic>
      <p:pic>
        <p:nvPicPr>
          <p:cNvPr id="227" name="Google Shape;227;p16"/>
          <p:cNvPicPr preferRelativeResize="0"/>
          <p:nvPr/>
        </p:nvPicPr>
        <p:blipFill rotWithShape="1">
          <a:blip r:embed="rId7">
            <a:alphaModFix/>
          </a:blip>
          <a:srcRect b="0" l="5148" r="5147" t="0"/>
          <a:stretch/>
        </p:blipFill>
        <p:spPr>
          <a:xfrm>
            <a:off x="5490109" y="0"/>
            <a:ext cx="3271429"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231" name="Shape 231"/>
        <p:cNvGrpSpPr/>
        <p:nvPr/>
      </p:nvGrpSpPr>
      <p:grpSpPr>
        <a:xfrm>
          <a:off x="0" y="0"/>
          <a:ext cx="0" cy="0"/>
          <a:chOff x="0" y="0"/>
          <a:chExt cx="0" cy="0"/>
        </a:xfrm>
      </p:grpSpPr>
      <p:sp>
        <p:nvSpPr>
          <p:cNvPr id="232" name="Google Shape;232;p17"/>
          <p:cNvSpPr txBox="1"/>
          <p:nvPr>
            <p:ph type="title"/>
          </p:nvPr>
        </p:nvSpPr>
        <p:spPr>
          <a:xfrm>
            <a:off x="956075" y="1361850"/>
            <a:ext cx="6732000" cy="27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rgbClr val="4C1130"/>
                </a:solidFill>
              </a:rPr>
              <a:t>Themes</a:t>
            </a:r>
            <a:endParaRPr>
              <a:solidFill>
                <a:srgbClr val="4C1130"/>
              </a:solidFill>
            </a:endParaRPr>
          </a:p>
          <a:p>
            <a:pPr indent="0" lvl="0" marL="0" rtl="0" algn="l">
              <a:lnSpc>
                <a:spcPct val="100000"/>
              </a:lnSpc>
              <a:spcBef>
                <a:spcPts val="0"/>
              </a:spcBef>
              <a:spcAft>
                <a:spcPts val="0"/>
              </a:spcAft>
              <a:buSzPts val="3000"/>
              <a:buNone/>
            </a:pPr>
            <a:r>
              <a:t/>
            </a:r>
            <a:endParaRPr>
              <a:solidFill>
                <a:srgbClr val="4C113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People wants buttons that are clear as to what they do.</a:t>
            </a:r>
            <a:endParaRPr b="0" i="0" sz="1800" u="none" cap="none" strike="noStrike">
              <a:solidFill>
                <a:srgbClr val="000000"/>
              </a:solidFill>
              <a:latin typeface="Arial"/>
              <a:ea typeface="Arial"/>
              <a:cs typeface="Arial"/>
              <a:sym typeface="Arial"/>
            </a:endParaRPr>
          </a:p>
        </p:txBody>
      </p:sp>
      <p:sp>
        <p:nvSpPr>
          <p:cNvPr id="238" name="Google Shape;238;p18"/>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311150" lvl="0" marL="457200" marR="0" rtl="0" algn="l">
              <a:lnSpc>
                <a:spcPct val="115000"/>
              </a:lnSpc>
              <a:spcBef>
                <a:spcPts val="1000"/>
              </a:spcBef>
              <a:spcAft>
                <a:spcPts val="0"/>
              </a:spcAft>
              <a:buClr>
                <a:srgbClr val="595959"/>
              </a:buClr>
              <a:buSzPts val="1300"/>
              <a:buFont typeface="Roboto Light"/>
              <a:buChar char="●"/>
            </a:pPr>
            <a:r>
              <a:rPr b="0" i="0" lang="en" sz="1300" u="none" cap="none" strike="noStrike">
                <a:solidFill>
                  <a:srgbClr val="595959"/>
                </a:solidFill>
                <a:latin typeface="Roboto Light"/>
                <a:ea typeface="Roboto Light"/>
                <a:cs typeface="Roboto Light"/>
                <a:sym typeface="Roboto Light"/>
              </a:rPr>
              <a:t>We made sure to explain what each button will do, to make it easier for Taco crumbs customers to use the app</a:t>
            </a:r>
            <a:endParaRPr b="0" i="0" sz="1300" u="none" cap="none" strike="noStrike">
              <a:solidFill>
                <a:srgbClr val="595959"/>
              </a:solidFill>
              <a:latin typeface="Roboto Light"/>
              <a:ea typeface="Roboto Light"/>
              <a:cs typeface="Roboto Light"/>
              <a:sym typeface="Roboto Light"/>
            </a:endParaRPr>
          </a:p>
          <a:p>
            <a:pPr indent="0" lvl="0" marL="45720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100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p:txBody>
      </p:sp>
      <p:sp>
        <p:nvSpPr>
          <p:cNvPr id="239" name="Google Shape;239;p18"/>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85F4"/>
              </a:solidFill>
              <a:latin typeface="Arial"/>
              <a:ea typeface="Arial"/>
              <a:cs typeface="Arial"/>
              <a:sym typeface="Arial"/>
            </a:endParaRPr>
          </a:p>
        </p:txBody>
      </p:sp>
      <p:grpSp>
        <p:nvGrpSpPr>
          <p:cNvPr id="240" name="Google Shape;240;p18"/>
          <p:cNvGrpSpPr/>
          <p:nvPr/>
        </p:nvGrpSpPr>
        <p:grpSpPr>
          <a:xfrm>
            <a:off x="6134289" y="2951327"/>
            <a:ext cx="234000" cy="234000"/>
            <a:chOff x="4462947" y="2315504"/>
            <a:chExt cx="234000" cy="234000"/>
          </a:xfrm>
        </p:grpSpPr>
        <p:sp>
          <p:nvSpPr>
            <p:cNvPr id="241" name="Google Shape;241;p18"/>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2" name="Google Shape;242;p18"/>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Roboto"/>
                  <a:ea typeface="Roboto"/>
                  <a:cs typeface="Roboto"/>
                  <a:sym typeface="Roboto"/>
                </a:rPr>
                <a:t>a</a:t>
              </a:r>
              <a:endParaRPr b="0" i="0" sz="900" u="none" cap="none" strike="noStrike">
                <a:solidFill>
                  <a:srgbClr val="FFFFFF"/>
                </a:solidFill>
                <a:latin typeface="Roboto"/>
                <a:ea typeface="Roboto"/>
                <a:cs typeface="Roboto"/>
                <a:sym typeface="Roboto"/>
              </a:endParaRPr>
            </a:p>
          </p:txBody>
        </p:sp>
      </p:grpSp>
      <p:sp>
        <p:nvSpPr>
          <p:cNvPr id="243" name="Google Shape;243;p18"/>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p18"/>
          <p:cNvPicPr preferRelativeResize="0"/>
          <p:nvPr/>
        </p:nvPicPr>
        <p:blipFill rotWithShape="1">
          <a:blip r:embed="rId3">
            <a:alphaModFix/>
          </a:blip>
          <a:srcRect b="0" l="13507" r="13515" t="0"/>
          <a:stretch/>
        </p:blipFill>
        <p:spPr>
          <a:xfrm>
            <a:off x="5880925" y="124625"/>
            <a:ext cx="2445348" cy="48068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95" name="Shape 95"/>
        <p:cNvGrpSpPr/>
        <p:nvPr/>
      </p:nvGrpSpPr>
      <p:grpSpPr>
        <a:xfrm>
          <a:off x="0" y="0"/>
          <a:ext cx="0" cy="0"/>
          <a:chOff x="0" y="0"/>
          <a:chExt cx="0" cy="0"/>
        </a:xfrm>
      </p:grpSpPr>
      <p:sp>
        <p:nvSpPr>
          <p:cNvPr id="96" name="Google Shape;96;p2"/>
          <p:cNvSpPr txBox="1"/>
          <p:nvPr/>
        </p:nvSpPr>
        <p:spPr>
          <a:xfrm>
            <a:off x="25" y="404600"/>
            <a:ext cx="9144000" cy="578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b="1" i="0" lang="en" sz="2000" u="none" cap="none" strike="noStrike">
                <a:solidFill>
                  <a:srgbClr val="434343"/>
                </a:solidFill>
                <a:latin typeface="Arial"/>
                <a:ea typeface="Arial"/>
                <a:cs typeface="Arial"/>
                <a:sym typeface="Arial"/>
              </a:rPr>
              <a:t>Table of Contents</a:t>
            </a:r>
            <a:endParaRPr b="1" i="0" sz="2000" u="none" cap="none" strike="noStrike">
              <a:solidFill>
                <a:srgbClr val="434343"/>
              </a:solidFill>
              <a:latin typeface="Arial"/>
              <a:ea typeface="Arial"/>
              <a:cs typeface="Arial"/>
              <a:sym typeface="Arial"/>
            </a:endParaRPr>
          </a:p>
        </p:txBody>
      </p:sp>
      <p:sp>
        <p:nvSpPr>
          <p:cNvPr id="97" name="Google Shape;97;p2"/>
          <p:cNvSpPr txBox="1"/>
          <p:nvPr/>
        </p:nvSpPr>
        <p:spPr>
          <a:xfrm>
            <a:off x="2416201" y="1434800"/>
            <a:ext cx="45681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1</a:t>
            </a:r>
            <a:r>
              <a:rPr b="0" i="0" lang="en" sz="1500" u="none" cap="none" strike="noStrike">
                <a:solidFill>
                  <a:srgbClr val="434343"/>
                </a:solidFill>
                <a:latin typeface="Arial"/>
                <a:ea typeface="Arial"/>
                <a:cs typeface="Arial"/>
                <a:sym typeface="Arial"/>
              </a:rPr>
              <a:t>   Study Details</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2</a:t>
            </a:r>
            <a:r>
              <a:rPr b="0" i="0" lang="en" sz="1500" u="none" cap="none" strike="noStrike">
                <a:solidFill>
                  <a:srgbClr val="434343"/>
                </a:solidFill>
                <a:latin typeface="Arial"/>
                <a:ea typeface="Arial"/>
                <a:cs typeface="Arial"/>
                <a:sym typeface="Arial"/>
              </a:rPr>
              <a:t>   Themes</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0"/>
              </a:spcAft>
              <a:buClr>
                <a:srgbClr val="000000"/>
              </a:buClr>
              <a:buSzPts val="1500"/>
              <a:buFont typeface="Arial"/>
              <a:buNone/>
            </a:pPr>
            <a:r>
              <a:rPr b="1" i="0" lang="en" sz="1500" u="none" cap="none" strike="noStrike">
                <a:solidFill>
                  <a:srgbClr val="4285F4"/>
                </a:solidFill>
                <a:latin typeface="Arial"/>
                <a:ea typeface="Arial"/>
                <a:cs typeface="Arial"/>
                <a:sym typeface="Arial"/>
              </a:rPr>
              <a:t>Section 3</a:t>
            </a:r>
            <a:r>
              <a:rPr b="0" i="0" lang="en" sz="1500" u="none" cap="none" strike="noStrike">
                <a:solidFill>
                  <a:srgbClr val="434343"/>
                </a:solidFill>
                <a:latin typeface="Arial"/>
                <a:ea typeface="Arial"/>
                <a:cs typeface="Arial"/>
                <a:sym typeface="Arial"/>
              </a:rPr>
              <a:t>   Insights &amp; Recommendations </a:t>
            </a:r>
            <a:endParaRPr b="0" i="0" sz="1500" u="none" cap="none" strike="noStrike">
              <a:solidFill>
                <a:srgbClr val="434343"/>
              </a:solidFill>
              <a:latin typeface="Arial"/>
              <a:ea typeface="Arial"/>
              <a:cs typeface="Arial"/>
              <a:sym typeface="Arial"/>
            </a:endParaRPr>
          </a:p>
          <a:p>
            <a:pPr indent="0" lvl="0" marL="0" marR="0" rtl="0" algn="l">
              <a:lnSpc>
                <a:spcPct val="150000"/>
              </a:lnSpc>
              <a:spcBef>
                <a:spcPts val="1600"/>
              </a:spcBef>
              <a:spcAft>
                <a:spcPts val="1600"/>
              </a:spcAft>
              <a:buClr>
                <a:srgbClr val="000000"/>
              </a:buClr>
              <a:buSzPts val="1500"/>
              <a:buFont typeface="Arial"/>
              <a:buNone/>
            </a:pPr>
            <a:r>
              <a:t/>
            </a:r>
            <a:endParaRPr b="1" i="0" sz="1500" u="none" cap="none" strike="noStrike">
              <a:solidFill>
                <a:srgbClr val="4285F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People wants more information on the order before confirming it.</a:t>
            </a:r>
            <a:endParaRPr b="0" i="0" sz="1800" u="none" cap="none" strike="noStrike">
              <a:solidFill>
                <a:srgbClr val="000000"/>
              </a:solidFill>
              <a:latin typeface="Arial"/>
              <a:ea typeface="Arial"/>
              <a:cs typeface="Arial"/>
              <a:sym typeface="Arial"/>
            </a:endParaRPr>
          </a:p>
        </p:txBody>
      </p:sp>
      <p:sp>
        <p:nvSpPr>
          <p:cNvPr id="250" name="Google Shape;250;p19"/>
          <p:cNvSpPr txBox="1"/>
          <p:nvPr/>
        </p:nvSpPr>
        <p:spPr>
          <a:xfrm>
            <a:off x="279375" y="1054310"/>
            <a:ext cx="3585900" cy="32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311150" lvl="0" marL="457200" marR="0" rtl="0" algn="l">
              <a:lnSpc>
                <a:spcPct val="115000"/>
              </a:lnSpc>
              <a:spcBef>
                <a:spcPts val="1000"/>
              </a:spcBef>
              <a:spcAft>
                <a:spcPts val="0"/>
              </a:spcAft>
              <a:buClr>
                <a:srgbClr val="595959"/>
              </a:buClr>
              <a:buSzPts val="1300"/>
              <a:buFont typeface="Roboto Light"/>
              <a:buChar char="●"/>
            </a:pPr>
            <a:r>
              <a:rPr b="0" i="0" lang="en" sz="1300" u="none" cap="none" strike="noStrike">
                <a:solidFill>
                  <a:srgbClr val="595959"/>
                </a:solidFill>
                <a:latin typeface="Roboto Light"/>
                <a:ea typeface="Roboto Light"/>
                <a:cs typeface="Roboto Light"/>
                <a:sym typeface="Roboto Light"/>
              </a:rPr>
              <a:t>We replaced page A with page B to make payment information page the last step before confirming the order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t/>
            </a:r>
            <a:endParaRPr b="0" i="0" sz="1300" u="none" cap="none" strike="noStrike">
              <a:solidFill>
                <a:srgbClr val="4285F4"/>
              </a:solidFill>
              <a:latin typeface="Roboto Light"/>
              <a:ea typeface="Roboto Light"/>
              <a:cs typeface="Roboto Light"/>
              <a:sym typeface="Roboto Light"/>
            </a:endParaRPr>
          </a:p>
        </p:txBody>
      </p:sp>
      <p:sp>
        <p:nvSpPr>
          <p:cNvPr id="251" name="Google Shape;251;p1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19"/>
          <p:cNvPicPr preferRelativeResize="0"/>
          <p:nvPr/>
        </p:nvPicPr>
        <p:blipFill rotWithShape="1">
          <a:blip r:embed="rId3">
            <a:alphaModFix/>
          </a:blip>
          <a:srcRect b="0" l="12377" r="12376" t="0"/>
          <a:stretch/>
        </p:blipFill>
        <p:spPr>
          <a:xfrm>
            <a:off x="5884150" y="118740"/>
            <a:ext cx="2495798" cy="49060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8" name="Google Shape;258;p20"/>
          <p:cNvPicPr preferRelativeResize="0"/>
          <p:nvPr/>
        </p:nvPicPr>
        <p:blipFill rotWithShape="1">
          <a:blip r:embed="rId3">
            <a:alphaModFix/>
          </a:blip>
          <a:srcRect b="2498" l="9818" r="17612" t="1780"/>
          <a:stretch/>
        </p:blipFill>
        <p:spPr>
          <a:xfrm>
            <a:off x="3408250" y="230450"/>
            <a:ext cx="2425899" cy="4776648"/>
          </a:xfrm>
          <a:prstGeom prst="rect">
            <a:avLst/>
          </a:prstGeom>
          <a:noFill/>
          <a:ln>
            <a:noFill/>
          </a:ln>
        </p:spPr>
      </p:pic>
      <p:sp>
        <p:nvSpPr>
          <p:cNvPr id="259" name="Google Shape;259;p20"/>
          <p:cNvSpPr txBox="1"/>
          <p:nvPr/>
        </p:nvSpPr>
        <p:spPr>
          <a:xfrm>
            <a:off x="92174" y="-69125"/>
            <a:ext cx="2101500" cy="589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800"/>
              <a:buFont typeface="Arial"/>
              <a:buNone/>
            </a:pPr>
            <a:r>
              <a:rPr b="0" i="0" lang="en" sz="1800" u="none" cap="none" strike="noStrike">
                <a:solidFill>
                  <a:srgbClr val="595959"/>
                </a:solidFill>
                <a:latin typeface="Roboto Light"/>
                <a:ea typeface="Roboto Light"/>
                <a:cs typeface="Roboto Light"/>
                <a:sym typeface="Roboto Light"/>
              </a:rPr>
              <a:t>A - before</a:t>
            </a:r>
            <a:r>
              <a:rPr b="0" i="0" lang="en" sz="1300" u="none" cap="none" strike="noStrike">
                <a:solidFill>
                  <a:srgbClr val="595959"/>
                </a:solidFill>
                <a:latin typeface="Roboto Light"/>
                <a:ea typeface="Roboto Light"/>
                <a:cs typeface="Roboto Light"/>
                <a:sym typeface="Roboto Light"/>
              </a:rPr>
              <a:t> </a:t>
            </a:r>
            <a:endParaRPr b="0" i="0" sz="15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t/>
            </a:r>
            <a:endParaRPr b="0" i="0" sz="1300" u="none" cap="none" strike="noStrike">
              <a:solidFill>
                <a:srgbClr val="4285F4"/>
              </a:solidFill>
              <a:latin typeface="Roboto Light"/>
              <a:ea typeface="Roboto Light"/>
              <a:cs typeface="Roboto Light"/>
              <a:sym typeface="Roboto Light"/>
            </a:endParaRPr>
          </a:p>
        </p:txBody>
      </p:sp>
      <p:pic>
        <p:nvPicPr>
          <p:cNvPr id="260" name="Google Shape;260;p20"/>
          <p:cNvPicPr preferRelativeResize="0"/>
          <p:nvPr/>
        </p:nvPicPr>
        <p:blipFill rotWithShape="1">
          <a:blip r:embed="rId4">
            <a:alphaModFix/>
          </a:blip>
          <a:srcRect b="0" l="10514" r="10489" t="0"/>
          <a:stretch/>
        </p:blipFill>
        <p:spPr>
          <a:xfrm>
            <a:off x="6416375" y="230450"/>
            <a:ext cx="2425899" cy="4776651"/>
          </a:xfrm>
          <a:prstGeom prst="rect">
            <a:avLst/>
          </a:prstGeom>
          <a:noFill/>
          <a:ln>
            <a:noFill/>
          </a:ln>
        </p:spPr>
      </p:pic>
      <p:pic>
        <p:nvPicPr>
          <p:cNvPr id="261" name="Google Shape;261;p20"/>
          <p:cNvPicPr preferRelativeResize="0"/>
          <p:nvPr/>
        </p:nvPicPr>
        <p:blipFill rotWithShape="1">
          <a:blip r:embed="rId5">
            <a:alphaModFix/>
          </a:blip>
          <a:srcRect b="2088" l="10571" r="12261" t="2980"/>
          <a:stretch/>
        </p:blipFill>
        <p:spPr>
          <a:xfrm>
            <a:off x="282150" y="304194"/>
            <a:ext cx="2425899" cy="4776644"/>
          </a:xfrm>
          <a:prstGeom prst="rect">
            <a:avLst/>
          </a:prstGeom>
          <a:noFill/>
          <a:ln>
            <a:noFill/>
          </a:ln>
        </p:spPr>
      </p:pic>
      <p:sp>
        <p:nvSpPr>
          <p:cNvPr id="262" name="Google Shape;262;p20"/>
          <p:cNvSpPr/>
          <p:nvPr/>
        </p:nvSpPr>
        <p:spPr>
          <a:xfrm>
            <a:off x="5871697" y="2338950"/>
            <a:ext cx="612900" cy="465600"/>
          </a:xfrm>
          <a:prstGeom prst="rightArrow">
            <a:avLst>
              <a:gd fmla="val 50000" name="adj1"/>
              <a:gd fmla="val 59375" name="adj2"/>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0"/>
          <p:cNvSpPr/>
          <p:nvPr/>
        </p:nvSpPr>
        <p:spPr>
          <a:xfrm>
            <a:off x="2820932" y="2366200"/>
            <a:ext cx="612900" cy="465600"/>
          </a:xfrm>
          <a:prstGeom prst="rightArrow">
            <a:avLst>
              <a:gd fmla="val 50000" name="adj1"/>
              <a:gd fmla="val 59375" name="adj2"/>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C1130"/>
              </a:solidFill>
              <a:highlight>
                <a:srgbClr val="4C1130"/>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9" name="Google Shape;269;p21"/>
          <p:cNvPicPr preferRelativeResize="0"/>
          <p:nvPr/>
        </p:nvPicPr>
        <p:blipFill rotWithShape="1">
          <a:blip r:embed="rId3">
            <a:alphaModFix/>
          </a:blip>
          <a:srcRect b="1898" l="12374" r="17831" t="4061"/>
          <a:stretch/>
        </p:blipFill>
        <p:spPr>
          <a:xfrm>
            <a:off x="3386663" y="331987"/>
            <a:ext cx="2305474" cy="4677850"/>
          </a:xfrm>
          <a:prstGeom prst="rect">
            <a:avLst/>
          </a:prstGeom>
          <a:noFill/>
          <a:ln>
            <a:noFill/>
          </a:ln>
        </p:spPr>
      </p:pic>
      <p:sp>
        <p:nvSpPr>
          <p:cNvPr id="270" name="Google Shape;270;p21"/>
          <p:cNvSpPr txBox="1"/>
          <p:nvPr/>
        </p:nvSpPr>
        <p:spPr>
          <a:xfrm>
            <a:off x="0" y="-1"/>
            <a:ext cx="1557900" cy="4887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700"/>
              <a:buFont typeface="Arial"/>
              <a:buNone/>
            </a:pPr>
            <a:r>
              <a:rPr b="0" i="0" lang="en" sz="1700" u="none" cap="none" strike="noStrike">
                <a:solidFill>
                  <a:srgbClr val="595959"/>
                </a:solidFill>
                <a:latin typeface="Roboto Light"/>
                <a:ea typeface="Roboto Light"/>
                <a:cs typeface="Roboto Light"/>
                <a:sym typeface="Roboto Light"/>
              </a:rPr>
              <a:t>B - after</a:t>
            </a:r>
            <a:endParaRPr b="0" i="0" sz="17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700"/>
              <a:buFont typeface="Arial"/>
              <a:buNone/>
            </a:pPr>
            <a:r>
              <a:t/>
            </a:r>
            <a:endParaRPr b="0" i="0" sz="17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700"/>
              <a:buFont typeface="Arial"/>
              <a:buNone/>
            </a:pPr>
            <a:r>
              <a:t/>
            </a:r>
            <a:endParaRPr b="0" i="0" sz="1700" u="none" cap="none" strike="noStrike">
              <a:solidFill>
                <a:srgbClr val="4285F4"/>
              </a:solidFill>
              <a:latin typeface="Roboto Light"/>
              <a:ea typeface="Roboto Light"/>
              <a:cs typeface="Roboto Light"/>
              <a:sym typeface="Roboto Light"/>
            </a:endParaRPr>
          </a:p>
        </p:txBody>
      </p:sp>
      <p:pic>
        <p:nvPicPr>
          <p:cNvPr id="271" name="Google Shape;271;p21"/>
          <p:cNvPicPr preferRelativeResize="0"/>
          <p:nvPr/>
        </p:nvPicPr>
        <p:blipFill rotWithShape="1">
          <a:blip r:embed="rId4">
            <a:alphaModFix/>
          </a:blip>
          <a:srcRect b="0" l="0" r="0" t="0"/>
          <a:stretch/>
        </p:blipFill>
        <p:spPr>
          <a:xfrm>
            <a:off x="279366" y="332000"/>
            <a:ext cx="2472875" cy="4811500"/>
          </a:xfrm>
          <a:prstGeom prst="rect">
            <a:avLst/>
          </a:prstGeom>
          <a:noFill/>
          <a:ln>
            <a:noFill/>
          </a:ln>
        </p:spPr>
      </p:pic>
      <p:pic>
        <p:nvPicPr>
          <p:cNvPr id="272" name="Google Shape;272;p21"/>
          <p:cNvPicPr preferRelativeResize="0"/>
          <p:nvPr/>
        </p:nvPicPr>
        <p:blipFill rotWithShape="1">
          <a:blip r:embed="rId5">
            <a:alphaModFix/>
          </a:blip>
          <a:srcRect b="0" l="0" r="0" t="0"/>
          <a:stretch/>
        </p:blipFill>
        <p:spPr>
          <a:xfrm>
            <a:off x="6298675" y="265150"/>
            <a:ext cx="2414350" cy="4811524"/>
          </a:xfrm>
          <a:prstGeom prst="rect">
            <a:avLst/>
          </a:prstGeom>
          <a:noFill/>
          <a:ln>
            <a:noFill/>
          </a:ln>
        </p:spPr>
      </p:pic>
      <p:sp>
        <p:nvSpPr>
          <p:cNvPr id="273" name="Google Shape;273;p21"/>
          <p:cNvSpPr/>
          <p:nvPr/>
        </p:nvSpPr>
        <p:spPr>
          <a:xfrm>
            <a:off x="2673150" y="2262950"/>
            <a:ext cx="692100" cy="465600"/>
          </a:xfrm>
          <a:prstGeom prst="rightArrow">
            <a:avLst>
              <a:gd fmla="val 50000" name="adj1"/>
              <a:gd fmla="val 59375" name="adj2"/>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1"/>
          <p:cNvSpPr/>
          <p:nvPr/>
        </p:nvSpPr>
        <p:spPr>
          <a:xfrm>
            <a:off x="5713550" y="2338950"/>
            <a:ext cx="612900" cy="465600"/>
          </a:xfrm>
          <a:prstGeom prst="rightArrow">
            <a:avLst>
              <a:gd fmla="val 50000" name="adj1"/>
              <a:gd fmla="val 59375" name="adj2"/>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People wants to order their favourite dishes quickly and easily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0" name="Google Shape;280;p22"/>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45720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311150" lvl="0" marL="457200" marR="0" rtl="0" algn="l">
              <a:lnSpc>
                <a:spcPct val="115000"/>
              </a:lnSpc>
              <a:spcBef>
                <a:spcPts val="1000"/>
              </a:spcBef>
              <a:spcAft>
                <a:spcPts val="0"/>
              </a:spcAft>
              <a:buClr>
                <a:srgbClr val="595959"/>
              </a:buClr>
              <a:buSzPts val="1300"/>
              <a:buFont typeface="Roboto Light"/>
              <a:buChar char="●"/>
            </a:pPr>
            <a:r>
              <a:rPr b="0" i="0" lang="en" sz="1300" u="none" cap="none" strike="noStrike">
                <a:solidFill>
                  <a:srgbClr val="595959"/>
                </a:solidFill>
                <a:latin typeface="Roboto Light"/>
                <a:ea typeface="Roboto Light"/>
                <a:cs typeface="Roboto Light"/>
                <a:sym typeface="Roboto Light"/>
              </a:rPr>
              <a:t>By adding the heart icon to the bottom of the page We hope the users will have a quick and easy access to the “favourite items” list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45720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t/>
            </a:r>
            <a:endParaRPr b="0" i="0" sz="1300" u="none" cap="none" strike="noStrike">
              <a:solidFill>
                <a:srgbClr val="4285F4"/>
              </a:solidFill>
              <a:latin typeface="Roboto Light"/>
              <a:ea typeface="Roboto Light"/>
              <a:cs typeface="Roboto Light"/>
              <a:sym typeface="Roboto Light"/>
            </a:endParaRPr>
          </a:p>
        </p:txBody>
      </p:sp>
      <p:sp>
        <p:nvSpPr>
          <p:cNvPr id="281" name="Google Shape;281;p22"/>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2" name="Google Shape;282;p22"/>
          <p:cNvPicPr preferRelativeResize="0"/>
          <p:nvPr/>
        </p:nvPicPr>
        <p:blipFill rotWithShape="1">
          <a:blip r:embed="rId3">
            <a:alphaModFix/>
          </a:blip>
          <a:srcRect b="0" l="13850" r="16617" t="3845"/>
          <a:stretch/>
        </p:blipFill>
        <p:spPr>
          <a:xfrm>
            <a:off x="4876177" y="539175"/>
            <a:ext cx="2069399" cy="4065127"/>
          </a:xfrm>
          <a:prstGeom prst="rect">
            <a:avLst/>
          </a:prstGeom>
          <a:noFill/>
          <a:ln>
            <a:noFill/>
          </a:ln>
        </p:spPr>
      </p:pic>
      <p:pic>
        <p:nvPicPr>
          <p:cNvPr id="283" name="Google Shape;283;p22"/>
          <p:cNvPicPr preferRelativeResize="0"/>
          <p:nvPr/>
        </p:nvPicPr>
        <p:blipFill rotWithShape="1">
          <a:blip r:embed="rId4">
            <a:alphaModFix/>
          </a:blip>
          <a:srcRect b="3425" l="14905" r="8453" t="3202"/>
          <a:stretch/>
        </p:blipFill>
        <p:spPr>
          <a:xfrm>
            <a:off x="7004964" y="519938"/>
            <a:ext cx="2069401" cy="4042103"/>
          </a:xfrm>
          <a:prstGeom prst="rect">
            <a:avLst/>
          </a:prstGeom>
          <a:noFill/>
          <a:ln>
            <a:noFill/>
          </a:ln>
        </p:spPr>
      </p:pic>
      <p:sp>
        <p:nvSpPr>
          <p:cNvPr id="284" name="Google Shape;284;p22"/>
          <p:cNvSpPr txBox="1"/>
          <p:nvPr/>
        </p:nvSpPr>
        <p:spPr>
          <a:xfrm>
            <a:off x="5131925" y="124758"/>
            <a:ext cx="1557900" cy="5205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000"/>
              <a:buFont typeface="Arial"/>
              <a:buNone/>
            </a:pPr>
            <a:r>
              <a:rPr b="0" i="0" lang="en" sz="2000" u="none" cap="none" strike="noStrike">
                <a:solidFill>
                  <a:srgbClr val="595959"/>
                </a:solidFill>
                <a:latin typeface="Roboto Light"/>
                <a:ea typeface="Roboto Light"/>
                <a:cs typeface="Roboto Light"/>
                <a:sym typeface="Roboto Light"/>
              </a:rPr>
              <a:t>B</a:t>
            </a:r>
            <a:r>
              <a:rPr b="0" i="0" lang="en" sz="1300" u="none" cap="none" strike="noStrike">
                <a:solidFill>
                  <a:srgbClr val="595959"/>
                </a:solidFill>
                <a:latin typeface="Roboto Light"/>
                <a:ea typeface="Roboto Light"/>
                <a:cs typeface="Roboto Light"/>
                <a:sym typeface="Roboto Light"/>
              </a:rPr>
              <a:t> - after</a:t>
            </a:r>
            <a:endParaRPr b="0" i="0" sz="15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t/>
            </a:r>
            <a:endParaRPr b="0" i="0" sz="1300" u="none" cap="none" strike="noStrike">
              <a:solidFill>
                <a:srgbClr val="4285F4"/>
              </a:solidFill>
              <a:latin typeface="Roboto Light"/>
              <a:ea typeface="Roboto Light"/>
              <a:cs typeface="Roboto Light"/>
              <a:sym typeface="Roboto Light"/>
            </a:endParaRPr>
          </a:p>
        </p:txBody>
      </p:sp>
      <p:sp>
        <p:nvSpPr>
          <p:cNvPr id="285" name="Google Shape;285;p22"/>
          <p:cNvSpPr txBox="1"/>
          <p:nvPr/>
        </p:nvSpPr>
        <p:spPr>
          <a:xfrm>
            <a:off x="7110975" y="124751"/>
            <a:ext cx="1557900" cy="4143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2000"/>
              <a:buFont typeface="Arial"/>
              <a:buNone/>
            </a:pPr>
            <a:r>
              <a:rPr b="0" i="0" lang="en" sz="2000" u="none" cap="none" strike="noStrike">
                <a:solidFill>
                  <a:srgbClr val="595959"/>
                </a:solidFill>
                <a:latin typeface="Roboto Light"/>
                <a:ea typeface="Roboto Light"/>
                <a:cs typeface="Roboto Light"/>
                <a:sym typeface="Roboto Light"/>
              </a:rPr>
              <a:t>A</a:t>
            </a:r>
            <a:r>
              <a:rPr b="0" i="0" lang="en" sz="1300" u="none" cap="none" strike="noStrike">
                <a:solidFill>
                  <a:srgbClr val="595959"/>
                </a:solidFill>
                <a:latin typeface="Roboto Light"/>
                <a:ea typeface="Roboto Light"/>
                <a:cs typeface="Roboto Light"/>
                <a:sym typeface="Roboto Light"/>
              </a:rPr>
              <a:t> - before </a:t>
            </a:r>
            <a:endParaRPr b="0" i="0" sz="15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t/>
            </a:r>
            <a:endParaRPr b="0" i="0" sz="1300" u="none" cap="none" strike="noStrike">
              <a:solidFill>
                <a:srgbClr val="4285F4"/>
              </a:solidFill>
              <a:latin typeface="Roboto Light"/>
              <a:ea typeface="Roboto Light"/>
              <a:cs typeface="Roboto Light"/>
              <a:sym typeface="Robot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289" name="Shape 289"/>
        <p:cNvGrpSpPr/>
        <p:nvPr/>
      </p:nvGrpSpPr>
      <p:grpSpPr>
        <a:xfrm>
          <a:off x="0" y="0"/>
          <a:ext cx="0" cy="0"/>
          <a:chOff x="0" y="0"/>
          <a:chExt cx="0" cy="0"/>
        </a:xfrm>
      </p:grpSpPr>
      <p:sp>
        <p:nvSpPr>
          <p:cNvPr id="290" name="Google Shape;290;p23"/>
          <p:cNvSpPr txBox="1"/>
          <p:nvPr>
            <p:ph type="title"/>
          </p:nvPr>
        </p:nvSpPr>
        <p:spPr>
          <a:xfrm>
            <a:off x="956075" y="1361850"/>
            <a:ext cx="7443000" cy="27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
                <a:solidFill>
                  <a:srgbClr val="4C1130"/>
                </a:solidFill>
              </a:rPr>
              <a:t>Insights &amp; Recommendations</a:t>
            </a:r>
            <a:endParaRPr>
              <a:solidFill>
                <a:srgbClr val="4C1130"/>
              </a:solidFill>
            </a:endParaRPr>
          </a:p>
          <a:p>
            <a:pPr indent="0" lvl="0" marL="0" rtl="0" algn="l">
              <a:lnSpc>
                <a:spcPct val="100000"/>
              </a:lnSpc>
              <a:spcBef>
                <a:spcPts val="0"/>
              </a:spcBef>
              <a:spcAft>
                <a:spcPts val="0"/>
              </a:spcAft>
              <a:buSzPts val="3000"/>
              <a:buNone/>
            </a:pPr>
            <a:r>
              <a:rPr lang="en">
                <a:solidFill>
                  <a:srgbClr val="4C1130"/>
                </a:solidFill>
              </a:rPr>
              <a:t>&amp; Next Steps</a:t>
            </a:r>
            <a:endParaRPr>
              <a:solidFill>
                <a:srgbClr val="4C113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94" name="Shape 294"/>
        <p:cNvGrpSpPr/>
        <p:nvPr/>
      </p:nvGrpSpPr>
      <p:grpSpPr>
        <a:xfrm>
          <a:off x="0" y="0"/>
          <a:ext cx="0" cy="0"/>
          <a:chOff x="0" y="0"/>
          <a:chExt cx="0" cy="0"/>
        </a:xfrm>
      </p:grpSpPr>
      <p:sp>
        <p:nvSpPr>
          <p:cNvPr id="295" name="Google Shape;295;p24"/>
          <p:cNvSpPr/>
          <p:nvPr/>
        </p:nvSpPr>
        <p:spPr>
          <a:xfrm>
            <a:off x="827678" y="1837775"/>
            <a:ext cx="2039400" cy="27618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4"/>
          <p:cNvSpPr/>
          <p:nvPr/>
        </p:nvSpPr>
        <p:spPr>
          <a:xfrm>
            <a:off x="102275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4"/>
          <p:cNvSpPr/>
          <p:nvPr/>
        </p:nvSpPr>
        <p:spPr>
          <a:xfrm>
            <a:off x="3292305" y="1837775"/>
            <a:ext cx="2039400" cy="27618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p:nvPr/>
        </p:nvSpPr>
        <p:spPr>
          <a:xfrm>
            <a:off x="3483250" y="946425"/>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4"/>
          <p:cNvSpPr/>
          <p:nvPr/>
        </p:nvSpPr>
        <p:spPr>
          <a:xfrm>
            <a:off x="5814000" y="1837775"/>
            <a:ext cx="2039400" cy="27618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a:off x="6004950" y="1001731"/>
            <a:ext cx="1657500" cy="16575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txBox="1"/>
          <p:nvPr/>
        </p:nvSpPr>
        <p:spPr>
          <a:xfrm>
            <a:off x="957413" y="1505617"/>
            <a:ext cx="17799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Arial"/>
                <a:ea typeface="Arial"/>
                <a:cs typeface="Arial"/>
                <a:sym typeface="Arial"/>
              </a:rPr>
              <a:t>Unable to start </a:t>
            </a:r>
            <a:endParaRPr b="0" i="0" sz="1500" u="none" cap="none" strike="noStrike">
              <a:solidFill>
                <a:srgbClr val="FFFFFF"/>
              </a:solidFill>
              <a:latin typeface="Arial"/>
              <a:ea typeface="Arial"/>
              <a:cs typeface="Arial"/>
              <a:sym typeface="Arial"/>
            </a:endParaRPr>
          </a:p>
          <a:p>
            <a:pPr indent="0" lvl="0" marL="0" marR="0" rtl="0" algn="ctr">
              <a:lnSpc>
                <a:spcPct val="100000"/>
              </a:lnSpc>
              <a:spcBef>
                <a:spcPts val="1600"/>
              </a:spcBef>
              <a:spcAft>
                <a:spcPts val="1600"/>
              </a:spcAft>
              <a:buClr>
                <a:srgbClr val="000000"/>
              </a:buClr>
              <a:buSzPts val="1500"/>
              <a:buFont typeface="Arial"/>
              <a:buNone/>
            </a:pPr>
            <a:r>
              <a:rPr b="0" i="0" lang="en" sz="1500" u="none" cap="none" strike="noStrike">
                <a:solidFill>
                  <a:srgbClr val="FFFFFF"/>
                </a:solidFill>
                <a:latin typeface="Arial"/>
                <a:ea typeface="Arial"/>
                <a:cs typeface="Arial"/>
                <a:sym typeface="Arial"/>
              </a:rPr>
              <a:t>A new order</a:t>
            </a:r>
            <a:endParaRPr b="0" i="0" sz="1500" u="none" cap="none" strike="noStrike">
              <a:solidFill>
                <a:srgbClr val="FFFFFF"/>
              </a:solidFill>
              <a:latin typeface="Arial"/>
              <a:ea typeface="Arial"/>
              <a:cs typeface="Arial"/>
              <a:sym typeface="Arial"/>
            </a:endParaRPr>
          </a:p>
        </p:txBody>
      </p:sp>
      <p:sp>
        <p:nvSpPr>
          <p:cNvPr id="302" name="Google Shape;302;p24"/>
          <p:cNvSpPr txBox="1"/>
          <p:nvPr/>
        </p:nvSpPr>
        <p:spPr>
          <a:xfrm>
            <a:off x="3422062" y="1505617"/>
            <a:ext cx="17799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500"/>
              <a:buFont typeface="Arial"/>
              <a:buNone/>
            </a:pPr>
            <a:r>
              <a:rPr b="0" i="0" lang="en" sz="1500" u="none" cap="none" strike="noStrike">
                <a:solidFill>
                  <a:srgbClr val="FFFFFF"/>
                </a:solidFill>
                <a:latin typeface="Arial"/>
                <a:ea typeface="Arial"/>
                <a:cs typeface="Arial"/>
                <a:sym typeface="Arial"/>
              </a:rPr>
              <a:t>Lack of payment information </a:t>
            </a:r>
            <a:endParaRPr b="0" i="0" sz="1500" u="none" cap="none" strike="noStrike">
              <a:solidFill>
                <a:srgbClr val="FFFFFF"/>
              </a:solidFill>
              <a:latin typeface="Arial"/>
              <a:ea typeface="Arial"/>
              <a:cs typeface="Arial"/>
              <a:sym typeface="Arial"/>
            </a:endParaRPr>
          </a:p>
        </p:txBody>
      </p:sp>
      <p:sp>
        <p:nvSpPr>
          <p:cNvPr id="303" name="Google Shape;303;p24"/>
          <p:cNvSpPr txBox="1"/>
          <p:nvPr/>
        </p:nvSpPr>
        <p:spPr>
          <a:xfrm>
            <a:off x="5943752" y="1560917"/>
            <a:ext cx="1779900" cy="53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500"/>
              <a:buFont typeface="Arial"/>
              <a:buNone/>
            </a:pPr>
            <a:r>
              <a:rPr b="0" i="0" lang="en" sz="1500" u="none" cap="none" strike="noStrike">
                <a:solidFill>
                  <a:srgbClr val="FFFFFF"/>
                </a:solidFill>
                <a:latin typeface="Arial"/>
                <a:ea typeface="Arial"/>
                <a:cs typeface="Arial"/>
                <a:sym typeface="Arial"/>
              </a:rPr>
              <a:t>Unable to find lists</a:t>
            </a:r>
            <a:endParaRPr b="0" i="0" sz="1500" u="none" cap="none" strike="noStrike">
              <a:solidFill>
                <a:srgbClr val="FFFFFF"/>
              </a:solidFill>
              <a:latin typeface="Arial"/>
              <a:ea typeface="Arial"/>
              <a:cs typeface="Arial"/>
              <a:sym typeface="Arial"/>
            </a:endParaRPr>
          </a:p>
        </p:txBody>
      </p:sp>
      <p:sp>
        <p:nvSpPr>
          <p:cNvPr id="304" name="Google Shape;304;p24"/>
          <p:cNvSpPr txBox="1"/>
          <p:nvPr/>
        </p:nvSpPr>
        <p:spPr>
          <a:xfrm>
            <a:off x="957429" y="2547877"/>
            <a:ext cx="1779900" cy="134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rgbClr val="595959"/>
              </a:solidFill>
              <a:latin typeface="Roboto Light"/>
              <a:ea typeface="Roboto Light"/>
              <a:cs typeface="Roboto Light"/>
              <a:sym typeface="Roboto Light"/>
            </a:endParaRPr>
          </a:p>
          <a:p>
            <a:pPr indent="0" lvl="0" marL="0" marR="0" rtl="0" algn="ctr">
              <a:lnSpc>
                <a:spcPct val="115000"/>
              </a:lnSpc>
              <a:spcBef>
                <a:spcPts val="1600"/>
              </a:spcBef>
              <a:spcAft>
                <a:spcPts val="1600"/>
              </a:spcAft>
              <a:buClr>
                <a:srgbClr val="000000"/>
              </a:buClr>
              <a:buSzPts val="1100"/>
              <a:buFont typeface="Arial"/>
              <a:buNone/>
            </a:pPr>
            <a:r>
              <a:rPr b="0" i="0" lang="en" sz="1100" u="none" cap="none" strike="noStrike">
                <a:solidFill>
                  <a:srgbClr val="595959"/>
                </a:solidFill>
                <a:latin typeface="Roboto Light"/>
                <a:ea typeface="Roboto Light"/>
                <a:cs typeface="Roboto Light"/>
                <a:sym typeface="Roboto Light"/>
              </a:rPr>
              <a:t>After adding the explanation button, new users will find the ordering process much easier </a:t>
            </a:r>
            <a:endParaRPr b="0" i="0" sz="1100" u="none" cap="none" strike="noStrike">
              <a:solidFill>
                <a:srgbClr val="595959"/>
              </a:solidFill>
              <a:latin typeface="Roboto Light"/>
              <a:ea typeface="Roboto Light"/>
              <a:cs typeface="Roboto Light"/>
              <a:sym typeface="Roboto Light"/>
            </a:endParaRPr>
          </a:p>
        </p:txBody>
      </p:sp>
      <p:sp>
        <p:nvSpPr>
          <p:cNvPr id="305" name="Google Shape;305;p24"/>
          <p:cNvSpPr txBox="1"/>
          <p:nvPr/>
        </p:nvSpPr>
        <p:spPr>
          <a:xfrm>
            <a:off x="3422054" y="2547877"/>
            <a:ext cx="1779900" cy="134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rgbClr val="595959"/>
              </a:solidFill>
              <a:latin typeface="Roboto Light"/>
              <a:ea typeface="Roboto Light"/>
              <a:cs typeface="Roboto Light"/>
              <a:sym typeface="Roboto Light"/>
            </a:endParaRPr>
          </a:p>
          <a:p>
            <a:pPr indent="0" lvl="0" marL="0" marR="0" rtl="0" algn="ctr">
              <a:lnSpc>
                <a:spcPct val="115000"/>
              </a:lnSpc>
              <a:spcBef>
                <a:spcPts val="1600"/>
              </a:spcBef>
              <a:spcAft>
                <a:spcPts val="1600"/>
              </a:spcAft>
              <a:buClr>
                <a:srgbClr val="000000"/>
              </a:buClr>
              <a:buSzPts val="1100"/>
              <a:buFont typeface="Arial"/>
              <a:buNone/>
            </a:pPr>
            <a:r>
              <a:rPr b="0" i="0" lang="en" sz="1100" u="none" cap="none" strike="noStrike">
                <a:solidFill>
                  <a:srgbClr val="595959"/>
                </a:solidFill>
                <a:latin typeface="Roboto Light"/>
                <a:ea typeface="Roboto Light"/>
                <a:cs typeface="Roboto Light"/>
                <a:sym typeface="Roboto Light"/>
              </a:rPr>
              <a:t>We fixed it By replacing the pages and adding more payment information </a:t>
            </a:r>
            <a:endParaRPr b="0" i="0" sz="1100" u="none" cap="none" strike="noStrike">
              <a:solidFill>
                <a:srgbClr val="595959"/>
              </a:solidFill>
              <a:latin typeface="Roboto Light"/>
              <a:ea typeface="Roboto Light"/>
              <a:cs typeface="Roboto Light"/>
              <a:sym typeface="Roboto Light"/>
            </a:endParaRPr>
          </a:p>
        </p:txBody>
      </p:sp>
      <p:sp>
        <p:nvSpPr>
          <p:cNvPr id="306" name="Google Shape;306;p24"/>
          <p:cNvSpPr txBox="1"/>
          <p:nvPr/>
        </p:nvSpPr>
        <p:spPr>
          <a:xfrm>
            <a:off x="5943754" y="2547877"/>
            <a:ext cx="1779900" cy="13416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t/>
            </a:r>
            <a:endParaRPr b="0" i="0" sz="1100" u="none" cap="none" strike="noStrike">
              <a:solidFill>
                <a:srgbClr val="595959"/>
              </a:solidFill>
              <a:latin typeface="Roboto Light"/>
              <a:ea typeface="Roboto Light"/>
              <a:cs typeface="Roboto Light"/>
              <a:sym typeface="Roboto Light"/>
            </a:endParaRPr>
          </a:p>
          <a:p>
            <a:pPr indent="0" lvl="0" marL="0" marR="0" rtl="0" algn="ctr">
              <a:lnSpc>
                <a:spcPct val="115000"/>
              </a:lnSpc>
              <a:spcBef>
                <a:spcPts val="1600"/>
              </a:spcBef>
              <a:spcAft>
                <a:spcPts val="1600"/>
              </a:spcAft>
              <a:buClr>
                <a:srgbClr val="000000"/>
              </a:buClr>
              <a:buSzPts val="1100"/>
              <a:buFont typeface="Arial"/>
              <a:buNone/>
            </a:pPr>
            <a:r>
              <a:rPr b="0" i="0" lang="en" sz="1100" u="none" cap="none" strike="noStrike">
                <a:solidFill>
                  <a:srgbClr val="595959"/>
                </a:solidFill>
                <a:latin typeface="Roboto Light"/>
                <a:ea typeface="Roboto Light"/>
                <a:cs typeface="Roboto Light"/>
                <a:sym typeface="Roboto Light"/>
              </a:rPr>
              <a:t>We added the “favourite items” list to the bottom of the page with the other buttons to make reaching the list quicker</a:t>
            </a:r>
            <a:endParaRPr b="0" i="0" sz="1100" u="none" cap="none" strike="noStrike">
              <a:solidFill>
                <a:srgbClr val="595959"/>
              </a:solidFill>
              <a:latin typeface="Roboto Light"/>
              <a:ea typeface="Roboto Light"/>
              <a:cs typeface="Roboto Light"/>
              <a:sym typeface="Roboto Light"/>
            </a:endParaRPr>
          </a:p>
        </p:txBody>
      </p:sp>
      <p:sp>
        <p:nvSpPr>
          <p:cNvPr id="307" name="Google Shape;307;p24"/>
          <p:cNvSpPr txBox="1"/>
          <p:nvPr/>
        </p:nvSpPr>
        <p:spPr>
          <a:xfrm>
            <a:off x="273625" y="404600"/>
            <a:ext cx="4607100" cy="48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Research insights</a:t>
            </a:r>
            <a:r>
              <a:rPr b="0" i="0" lang="e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11" name="Shape 311"/>
        <p:cNvGrpSpPr/>
        <p:nvPr/>
      </p:nvGrpSpPr>
      <p:grpSpPr>
        <a:xfrm>
          <a:off x="0" y="0"/>
          <a:ext cx="0" cy="0"/>
          <a:chOff x="0" y="0"/>
          <a:chExt cx="0" cy="0"/>
        </a:xfrm>
      </p:grpSpPr>
      <p:sp>
        <p:nvSpPr>
          <p:cNvPr id="312" name="Google Shape;312;p25"/>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Recommendations</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3" name="Google Shape;313;p25"/>
          <p:cNvSpPr txBox="1"/>
          <p:nvPr/>
        </p:nvSpPr>
        <p:spPr>
          <a:xfrm>
            <a:off x="486649" y="1252475"/>
            <a:ext cx="6017400" cy="22143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FFFFFF"/>
              </a:buClr>
              <a:buSzPts val="1300"/>
              <a:buFont typeface="Arial"/>
              <a:buChar char="●"/>
            </a:pPr>
            <a:r>
              <a:rPr b="0" i="0" lang="en" sz="1300" u="none" cap="none" strike="noStrike">
                <a:solidFill>
                  <a:srgbClr val="FFFFFF"/>
                </a:solidFill>
                <a:latin typeface="Arial"/>
                <a:ea typeface="Arial"/>
                <a:cs typeface="Arial"/>
                <a:sym typeface="Arial"/>
              </a:rPr>
              <a:t>Add a “delivery” option to the app</a:t>
            </a:r>
            <a:endParaRPr b="0" i="0" sz="13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311150" lvl="0" marL="457200" marR="0" rtl="0" algn="l">
              <a:lnSpc>
                <a:spcPct val="115000"/>
              </a:lnSpc>
              <a:spcBef>
                <a:spcPts val="0"/>
              </a:spcBef>
              <a:spcAft>
                <a:spcPts val="0"/>
              </a:spcAft>
              <a:buClr>
                <a:srgbClr val="FFFFFF"/>
              </a:buClr>
              <a:buSzPts val="1300"/>
              <a:buFont typeface="Arial"/>
              <a:buChar char="●"/>
            </a:pPr>
            <a:r>
              <a:rPr b="0" i="0" lang="en" sz="1300" u="none" cap="none" strike="noStrike">
                <a:solidFill>
                  <a:srgbClr val="FFFFFF"/>
                </a:solidFill>
                <a:latin typeface="Arial"/>
                <a:ea typeface="Arial"/>
                <a:cs typeface="Arial"/>
                <a:sym typeface="Arial"/>
              </a:rPr>
              <a:t>Add “buying and delivering gift cards” feature to the app</a:t>
            </a:r>
            <a:endParaRPr b="0" i="0" sz="1300" u="none" cap="none" strike="noStrike">
              <a:solidFill>
                <a:srgbClr val="FFFFFF"/>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300"/>
              <a:buFont typeface="Arial"/>
              <a:buNone/>
            </a:pPr>
            <a:r>
              <a:t/>
            </a:r>
            <a:endParaRPr b="0" i="0" sz="1300" u="none" cap="none" strike="noStrike">
              <a:solidFill>
                <a:srgbClr val="FFFFFF"/>
              </a:solidFill>
              <a:latin typeface="Arial"/>
              <a:ea typeface="Arial"/>
              <a:cs typeface="Arial"/>
              <a:sym typeface="Arial"/>
            </a:endParaRPr>
          </a:p>
          <a:p>
            <a:pPr indent="-311150" lvl="0" marL="457200" marR="0" rtl="0" algn="l">
              <a:lnSpc>
                <a:spcPct val="115000"/>
              </a:lnSpc>
              <a:spcBef>
                <a:spcPts val="1600"/>
              </a:spcBef>
              <a:spcAft>
                <a:spcPts val="0"/>
              </a:spcAft>
              <a:buClr>
                <a:srgbClr val="FFFFFF"/>
              </a:buClr>
              <a:buSzPts val="1300"/>
              <a:buFont typeface="Arial"/>
              <a:buChar char="●"/>
            </a:pPr>
            <a:r>
              <a:rPr b="0" i="0" lang="en" sz="1300" u="none" cap="none" strike="noStrike">
                <a:solidFill>
                  <a:srgbClr val="FFFFFF"/>
                </a:solidFill>
                <a:latin typeface="Arial"/>
                <a:ea typeface="Arial"/>
                <a:cs typeface="Arial"/>
                <a:sym typeface="Arial"/>
              </a:rPr>
              <a:t>Add more languages to the app</a:t>
            </a:r>
            <a:endParaRPr b="0" i="0" sz="1300" u="none" cap="none" strike="noStrike">
              <a:solidFill>
                <a:srgbClr val="FFFFFF"/>
              </a:solidFill>
              <a:latin typeface="Arial"/>
              <a:ea typeface="Arial"/>
              <a:cs typeface="Arial"/>
              <a:sym typeface="Arial"/>
            </a:endParaRPr>
          </a:p>
          <a:p>
            <a:pPr indent="0" lvl="0" marL="0" marR="0" rtl="0" algn="l">
              <a:lnSpc>
                <a:spcPct val="115000"/>
              </a:lnSpc>
              <a:spcBef>
                <a:spcPts val="1600"/>
              </a:spcBef>
              <a:spcAft>
                <a:spcPts val="160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17" name="Shape 317"/>
        <p:cNvGrpSpPr/>
        <p:nvPr/>
      </p:nvGrpSpPr>
      <p:grpSpPr>
        <a:xfrm>
          <a:off x="0" y="0"/>
          <a:ext cx="0" cy="0"/>
          <a:chOff x="0" y="0"/>
          <a:chExt cx="0" cy="0"/>
        </a:xfrm>
      </p:grpSpPr>
      <p:sp>
        <p:nvSpPr>
          <p:cNvPr id="318" name="Google Shape;318;p26"/>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FFFFFF"/>
                </a:solidFill>
                <a:latin typeface="Arial"/>
                <a:ea typeface="Arial"/>
                <a:cs typeface="Arial"/>
                <a:sym typeface="Arial"/>
              </a:rPr>
              <a:t>Next steps</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19" name="Google Shape;319;p26"/>
          <p:cNvSpPr txBox="1"/>
          <p:nvPr/>
        </p:nvSpPr>
        <p:spPr>
          <a:xfrm>
            <a:off x="486649" y="1316315"/>
            <a:ext cx="6017400" cy="221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FFFF"/>
              </a:buClr>
              <a:buSzPts val="1400"/>
              <a:buFont typeface="Arial"/>
              <a:buChar char="●"/>
            </a:pPr>
            <a:r>
              <a:rPr b="0" i="0" lang="en" sz="1500" u="none" cap="none" strike="noStrike">
                <a:solidFill>
                  <a:srgbClr val="FFFFFF"/>
                </a:solidFill>
                <a:latin typeface="Arial"/>
                <a:ea typeface="Arial"/>
                <a:cs typeface="Arial"/>
                <a:sym typeface="Arial"/>
              </a:rPr>
              <a:t>Our next steps will be, making sure that the app can compete in the market.</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500" u="none" cap="none" strike="noStrike">
                <a:solidFill>
                  <a:srgbClr val="FFFFFF"/>
                </a:solidFill>
                <a:latin typeface="Arial"/>
                <a:ea typeface="Arial"/>
                <a:cs typeface="Arial"/>
                <a:sym typeface="Arial"/>
              </a:rPr>
              <a:t>improve sales.</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FFFFF"/>
              </a:solidFill>
              <a:latin typeface="Arial"/>
              <a:ea typeface="Arial"/>
              <a:cs typeface="Arial"/>
              <a:sym typeface="Arial"/>
            </a:endParaRPr>
          </a:p>
          <a:p>
            <a:pPr indent="-317500" lvl="0" marL="457200" marR="0" rtl="0" algn="l">
              <a:lnSpc>
                <a:spcPct val="100000"/>
              </a:lnSpc>
              <a:spcBef>
                <a:spcPts val="0"/>
              </a:spcBef>
              <a:spcAft>
                <a:spcPts val="0"/>
              </a:spcAft>
              <a:buClr>
                <a:srgbClr val="FFFFFF"/>
              </a:buClr>
              <a:buSzPts val="1400"/>
              <a:buFont typeface="Arial"/>
              <a:buChar char="●"/>
            </a:pPr>
            <a:r>
              <a:rPr b="0" i="0" lang="en" sz="1500" u="none" cap="none" strike="noStrike">
                <a:solidFill>
                  <a:srgbClr val="FFFFFF"/>
                </a:solidFill>
                <a:latin typeface="Arial"/>
                <a:ea typeface="Arial"/>
                <a:cs typeface="Arial"/>
                <a:sym typeface="Arial"/>
              </a:rPr>
              <a:t>increase customer satisfaction. </a:t>
            </a:r>
            <a:endParaRPr b="0" i="0" sz="13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0"/>
              </a:spcBef>
              <a:spcAft>
                <a:spcPts val="160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323" name="Shape 323"/>
        <p:cNvGrpSpPr/>
        <p:nvPr/>
      </p:nvGrpSpPr>
      <p:grpSpPr>
        <a:xfrm>
          <a:off x="0" y="0"/>
          <a:ext cx="0" cy="0"/>
          <a:chOff x="0" y="0"/>
          <a:chExt cx="0" cy="0"/>
        </a:xfrm>
      </p:grpSpPr>
      <p:sp>
        <p:nvSpPr>
          <p:cNvPr id="324" name="Google Shape;324;p27"/>
          <p:cNvSpPr txBox="1"/>
          <p:nvPr/>
        </p:nvSpPr>
        <p:spPr>
          <a:xfrm>
            <a:off x="931045" y="2082519"/>
            <a:ext cx="7281900" cy="2101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4600"/>
              <a:buFont typeface="Arial"/>
              <a:buNone/>
            </a:pPr>
            <a:r>
              <a:t/>
            </a:r>
            <a:endParaRPr b="0" i="0" sz="4600" u="none" cap="none" strike="noStrike">
              <a:solidFill>
                <a:srgbClr val="4C113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t/>
            </a:r>
            <a:endParaRPr b="0" i="0" sz="4600" u="none" cap="none" strike="noStrike">
              <a:solidFill>
                <a:srgbClr val="4C113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rPr b="0" i="0" lang="en" sz="4600" u="none" cap="none" strike="noStrike">
                <a:solidFill>
                  <a:srgbClr val="4C1130"/>
                </a:solidFill>
                <a:latin typeface="Arial"/>
                <a:ea typeface="Arial"/>
                <a:cs typeface="Arial"/>
                <a:sym typeface="Arial"/>
              </a:rPr>
              <a:t>If you made it this far</a:t>
            </a:r>
            <a:endParaRPr b="0" i="0" sz="4600" u="none" cap="none" strike="noStrike">
              <a:solidFill>
                <a:srgbClr val="4C113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rPr b="0" i="0" lang="en" sz="4600" u="none" cap="none" strike="noStrike">
                <a:solidFill>
                  <a:srgbClr val="4C1130"/>
                </a:solidFill>
                <a:latin typeface="Arial"/>
                <a:ea typeface="Arial"/>
                <a:cs typeface="Arial"/>
                <a:sym typeface="Arial"/>
              </a:rPr>
              <a:t>Thank you!</a:t>
            </a:r>
            <a:endParaRPr b="0" i="0" sz="4600" u="none" cap="none" strike="noStrike">
              <a:solidFill>
                <a:srgbClr val="4C113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rPr b="0" i="0" lang="en" sz="4600" u="none" cap="none" strike="noStrike">
                <a:solidFill>
                  <a:srgbClr val="4C1130"/>
                </a:solidFill>
                <a:latin typeface="Arial"/>
                <a:ea typeface="Arial"/>
                <a:cs typeface="Arial"/>
                <a:sym typeface="Arial"/>
              </a:rPr>
              <a:t>And Have a good day&lt;3</a:t>
            </a:r>
            <a:endParaRPr b="0" i="0" sz="4600" u="none" cap="none" strike="noStrike">
              <a:solidFill>
                <a:srgbClr val="4C113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t/>
            </a:r>
            <a:endParaRPr b="0" i="0" sz="4600" u="none" cap="none" strike="noStrike">
              <a:solidFill>
                <a:srgbClr val="4C113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01" name="Shape 101"/>
        <p:cNvGrpSpPr/>
        <p:nvPr/>
      </p:nvGrpSpPr>
      <p:grpSpPr>
        <a:xfrm>
          <a:off x="0" y="0"/>
          <a:ext cx="0" cy="0"/>
          <a:chOff x="0" y="0"/>
          <a:chExt cx="0" cy="0"/>
        </a:xfrm>
      </p:grpSpPr>
      <p:sp>
        <p:nvSpPr>
          <p:cNvPr id="102" name="Google Shape;102;p3"/>
          <p:cNvSpPr txBox="1"/>
          <p:nvPr/>
        </p:nvSpPr>
        <p:spPr>
          <a:xfrm>
            <a:off x="956075" y="1361850"/>
            <a:ext cx="6732000" cy="27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4C1130"/>
                </a:solidFill>
                <a:latin typeface="Arial"/>
                <a:ea typeface="Arial"/>
                <a:cs typeface="Arial"/>
                <a:sym typeface="Arial"/>
              </a:rPr>
              <a:t>Study Details</a:t>
            </a:r>
            <a:endParaRPr b="0" i="0" sz="4000" u="none" cap="none" strike="noStrike">
              <a:solidFill>
                <a:srgbClr val="4C113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06" name="Shape 106"/>
        <p:cNvGrpSpPr/>
        <p:nvPr/>
      </p:nvGrpSpPr>
      <p:grpSpPr>
        <a:xfrm>
          <a:off x="0" y="0"/>
          <a:ext cx="0" cy="0"/>
          <a:chOff x="0" y="0"/>
          <a:chExt cx="0" cy="0"/>
        </a:xfrm>
      </p:grpSpPr>
      <p:sp>
        <p:nvSpPr>
          <p:cNvPr id="107" name="Google Shape;107;p4"/>
          <p:cNvSpPr txBox="1"/>
          <p:nvPr/>
        </p:nvSpPr>
        <p:spPr>
          <a:xfrm>
            <a:off x="273625" y="404600"/>
            <a:ext cx="55266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Project Background</a:t>
            </a:r>
            <a:endParaRPr b="1"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we’re creating a new app to help Taco crumbs customers Place and pick up orders. So they can skip the in-store line and benefit from loyalty points.</a:t>
            </a:r>
            <a:r>
              <a:rPr b="0" i="0" lang="en" sz="1500" u="none" cap="none" strike="noStrike">
                <a:solidFill>
                  <a:srgbClr val="FFFFFF"/>
                </a:solidFill>
                <a:latin typeface="Arial"/>
                <a:ea typeface="Arial"/>
                <a:cs typeface="Arial"/>
                <a:sym typeface="Arial"/>
              </a:rPr>
              <a:t>We want to create a product that can compete in the market, improve sales, and increase customer satisfaction.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11" name="Shape 111"/>
        <p:cNvGrpSpPr/>
        <p:nvPr/>
      </p:nvGrpSpPr>
      <p:grpSpPr>
        <a:xfrm>
          <a:off x="0" y="0"/>
          <a:ext cx="0" cy="0"/>
          <a:chOff x="0" y="0"/>
          <a:chExt cx="0" cy="0"/>
        </a:xfrm>
      </p:grpSpPr>
      <p:sp>
        <p:nvSpPr>
          <p:cNvPr id="112" name="Google Shape;112;p5"/>
          <p:cNvSpPr/>
          <p:nvPr/>
        </p:nvSpPr>
        <p:spPr>
          <a:xfrm>
            <a:off x="6169938" y="1254500"/>
            <a:ext cx="2723100" cy="33843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
          <p:cNvSpPr/>
          <p:nvPr/>
        </p:nvSpPr>
        <p:spPr>
          <a:xfrm>
            <a:off x="3257313" y="1254500"/>
            <a:ext cx="2723100" cy="33843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
          <p:cNvSpPr/>
          <p:nvPr/>
        </p:nvSpPr>
        <p:spPr>
          <a:xfrm>
            <a:off x="344700" y="1254500"/>
            <a:ext cx="2723100" cy="3384300"/>
          </a:xfrm>
          <a:prstGeom prst="rect">
            <a:avLst/>
          </a:prstGeom>
          <a:solidFill>
            <a:srgbClr val="EAD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txBox="1"/>
          <p:nvPr/>
        </p:nvSpPr>
        <p:spPr>
          <a:xfrm>
            <a:off x="465593" y="1310355"/>
            <a:ext cx="24813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4285F4"/>
                </a:solidFill>
                <a:latin typeface="Arial"/>
                <a:ea typeface="Arial"/>
                <a:cs typeface="Arial"/>
                <a:sym typeface="Arial"/>
              </a:rPr>
              <a:t>Research Questions</a:t>
            </a:r>
            <a:endParaRPr b="0" i="0" sz="1400" u="none" cap="none" strike="noStrike">
              <a:solidFill>
                <a:srgbClr val="4285F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85F4"/>
              </a:solidFill>
              <a:latin typeface="Arial"/>
              <a:ea typeface="Arial"/>
              <a:cs typeface="Arial"/>
              <a:sym typeface="Arial"/>
            </a:endParaRPr>
          </a:p>
        </p:txBody>
      </p:sp>
      <p:sp>
        <p:nvSpPr>
          <p:cNvPr id="116" name="Google Shape;116;p5"/>
          <p:cNvSpPr txBox="1"/>
          <p:nvPr/>
        </p:nvSpPr>
        <p:spPr>
          <a:xfrm>
            <a:off x="455700" y="1839507"/>
            <a:ext cx="2481300" cy="22143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5E6268"/>
              </a:buClr>
              <a:buSzPts val="1100"/>
              <a:buFont typeface="Arial"/>
              <a:buChar char="●"/>
            </a:pPr>
            <a:r>
              <a:rPr b="0" i="0" lang="en" sz="1100" u="none" cap="none" strike="noStrike">
                <a:solidFill>
                  <a:srgbClr val="5E6268"/>
                </a:solidFill>
                <a:latin typeface="Arial"/>
                <a:ea typeface="Arial"/>
                <a:cs typeface="Arial"/>
                <a:sym typeface="Arial"/>
              </a:rPr>
              <a:t>How long does it take to place an order through the app?</a:t>
            </a:r>
            <a:endParaRPr b="0" i="0" sz="1100" u="none" cap="none" strike="noStrike">
              <a:solidFill>
                <a:srgbClr val="5E6268"/>
              </a:solidFill>
              <a:latin typeface="Arial"/>
              <a:ea typeface="Arial"/>
              <a:cs typeface="Arial"/>
              <a:sym typeface="Arial"/>
            </a:endParaRPr>
          </a:p>
          <a:p>
            <a:pPr indent="-298450" lvl="0" marL="457200" marR="0" rtl="0" algn="l">
              <a:lnSpc>
                <a:spcPct val="100000"/>
              </a:lnSpc>
              <a:spcBef>
                <a:spcPts val="0"/>
              </a:spcBef>
              <a:spcAft>
                <a:spcPts val="0"/>
              </a:spcAft>
              <a:buClr>
                <a:srgbClr val="5E6268"/>
              </a:buClr>
              <a:buSzPts val="1100"/>
              <a:buFont typeface="Arial"/>
              <a:buChar char="●"/>
            </a:pPr>
            <a:r>
              <a:rPr b="0" i="0" lang="en" sz="1100" u="none" cap="none" strike="noStrike">
                <a:solidFill>
                  <a:srgbClr val="5E6268"/>
                </a:solidFill>
                <a:latin typeface="Arial"/>
                <a:ea typeface="Arial"/>
                <a:cs typeface="Arial"/>
                <a:sym typeface="Arial"/>
              </a:rPr>
              <a:t>What can we learn from the user flow? Or the steps the users  take to order on their own?</a:t>
            </a:r>
            <a:endParaRPr b="0" i="0" sz="1100" u="none" cap="none" strike="noStrike">
              <a:solidFill>
                <a:srgbClr val="5E6268"/>
              </a:solidFill>
              <a:latin typeface="Arial"/>
              <a:ea typeface="Arial"/>
              <a:cs typeface="Arial"/>
              <a:sym typeface="Arial"/>
            </a:endParaRPr>
          </a:p>
          <a:p>
            <a:pPr indent="-298450" lvl="0" marL="457200" marR="0" rtl="0" algn="l">
              <a:lnSpc>
                <a:spcPct val="100000"/>
              </a:lnSpc>
              <a:spcBef>
                <a:spcPts val="0"/>
              </a:spcBef>
              <a:spcAft>
                <a:spcPts val="0"/>
              </a:spcAft>
              <a:buClr>
                <a:srgbClr val="5E6268"/>
              </a:buClr>
              <a:buSzPts val="1100"/>
              <a:buFont typeface="Arial"/>
              <a:buChar char="●"/>
            </a:pPr>
            <a:r>
              <a:rPr b="0" i="0" lang="en" sz="1100" u="none" cap="none" strike="noStrike">
                <a:solidFill>
                  <a:srgbClr val="5E6268"/>
                </a:solidFill>
                <a:latin typeface="Arial"/>
                <a:ea typeface="Arial"/>
                <a:cs typeface="Arial"/>
                <a:sym typeface="Arial"/>
              </a:rPr>
              <a:t>Are there any parts where users are getting stuck?</a:t>
            </a:r>
            <a:endParaRPr b="0" i="0" sz="1100" u="none" cap="none" strike="noStrike">
              <a:solidFill>
                <a:srgbClr val="5E6268"/>
              </a:solidFill>
              <a:latin typeface="Arial"/>
              <a:ea typeface="Arial"/>
              <a:cs typeface="Arial"/>
              <a:sym typeface="Arial"/>
            </a:endParaRPr>
          </a:p>
          <a:p>
            <a:pPr indent="-298450" lvl="0" marL="457200" marR="0" rtl="0" algn="l">
              <a:lnSpc>
                <a:spcPct val="100000"/>
              </a:lnSpc>
              <a:spcBef>
                <a:spcPts val="0"/>
              </a:spcBef>
              <a:spcAft>
                <a:spcPts val="0"/>
              </a:spcAft>
              <a:buClr>
                <a:srgbClr val="5E6268"/>
              </a:buClr>
              <a:buSzPts val="1100"/>
              <a:buFont typeface="Arial"/>
              <a:buChar char="●"/>
            </a:pPr>
            <a:r>
              <a:rPr b="0" i="0" lang="en" sz="1100" u="none" cap="none" strike="noStrike">
                <a:solidFill>
                  <a:srgbClr val="5E6268"/>
                </a:solidFill>
                <a:latin typeface="Arial"/>
                <a:ea typeface="Arial"/>
                <a:cs typeface="Arial"/>
                <a:sym typeface="Arial"/>
              </a:rPr>
              <a:t>Are there any features that frustrates the users?</a:t>
            </a:r>
            <a:endParaRPr b="0" i="0" sz="1100" u="none" cap="none" strike="noStrike">
              <a:solidFill>
                <a:srgbClr val="5E6268"/>
              </a:solidFill>
              <a:latin typeface="Arial"/>
              <a:ea typeface="Arial"/>
              <a:cs typeface="Arial"/>
              <a:sym typeface="Arial"/>
            </a:endParaRPr>
          </a:p>
          <a:p>
            <a:pPr indent="-298450" lvl="0" marL="457200" marR="0" rtl="0" algn="l">
              <a:lnSpc>
                <a:spcPct val="100000"/>
              </a:lnSpc>
              <a:spcBef>
                <a:spcPts val="0"/>
              </a:spcBef>
              <a:spcAft>
                <a:spcPts val="0"/>
              </a:spcAft>
              <a:buClr>
                <a:srgbClr val="5E6268"/>
              </a:buClr>
              <a:buSzPts val="1100"/>
              <a:buFont typeface="Arial"/>
              <a:buChar char="●"/>
            </a:pPr>
            <a:r>
              <a:rPr b="0" i="0" lang="en" sz="1100" u="none" cap="none" strike="noStrike">
                <a:solidFill>
                  <a:srgbClr val="5E6268"/>
                </a:solidFill>
                <a:latin typeface="Arial"/>
                <a:ea typeface="Arial"/>
                <a:cs typeface="Arial"/>
                <a:sym typeface="Arial"/>
              </a:rPr>
              <a:t>How easy or difficult do users think the app is to use?</a:t>
            </a:r>
            <a:endParaRPr b="0" i="0" sz="1100" u="none" cap="none" strike="noStrike">
              <a:solidFill>
                <a:srgbClr val="5E626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5E6268"/>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br>
              <a:rPr b="0" i="0" lang="en" sz="1300" u="none" cap="none" strike="noStrike">
                <a:solidFill>
                  <a:srgbClr val="595959"/>
                </a:solidFill>
                <a:latin typeface="Roboto Light"/>
                <a:ea typeface="Roboto Light"/>
                <a:cs typeface="Roboto Light"/>
                <a:sym typeface="Roboto Light"/>
              </a:rPr>
            </a:br>
            <a:endParaRPr b="0" i="0" sz="1300" u="none" cap="none" strike="noStrike">
              <a:solidFill>
                <a:srgbClr val="595959"/>
              </a:solidFill>
              <a:latin typeface="Roboto Light"/>
              <a:ea typeface="Roboto Light"/>
              <a:cs typeface="Roboto Light"/>
              <a:sym typeface="Roboto Light"/>
            </a:endParaRPr>
          </a:p>
        </p:txBody>
      </p:sp>
      <p:sp>
        <p:nvSpPr>
          <p:cNvPr id="117" name="Google Shape;117;p5"/>
          <p:cNvSpPr txBox="1"/>
          <p:nvPr/>
        </p:nvSpPr>
        <p:spPr>
          <a:xfrm>
            <a:off x="3312598" y="1310355"/>
            <a:ext cx="24813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4285F4"/>
                </a:solidFill>
                <a:latin typeface="Arial"/>
                <a:ea typeface="Arial"/>
                <a:cs typeface="Arial"/>
                <a:sym typeface="Arial"/>
              </a:rPr>
              <a:t>Participants</a:t>
            </a:r>
            <a:endParaRPr b="0" i="0" sz="1400" u="none" cap="none" strike="noStrike">
              <a:solidFill>
                <a:srgbClr val="4285F4"/>
              </a:solidFill>
              <a:latin typeface="Arial"/>
              <a:ea typeface="Arial"/>
              <a:cs typeface="Arial"/>
              <a:sym typeface="Arial"/>
            </a:endParaRPr>
          </a:p>
        </p:txBody>
      </p:sp>
      <p:sp>
        <p:nvSpPr>
          <p:cNvPr id="118" name="Google Shape;118;p5"/>
          <p:cNvSpPr txBox="1"/>
          <p:nvPr/>
        </p:nvSpPr>
        <p:spPr>
          <a:xfrm>
            <a:off x="3323346" y="1839507"/>
            <a:ext cx="2481300" cy="22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595959"/>
                </a:solidFill>
                <a:latin typeface="Roboto Light"/>
                <a:ea typeface="Roboto Light"/>
                <a:cs typeface="Roboto Light"/>
                <a:sym typeface="Roboto Light"/>
              </a:rPr>
              <a:t>5  participants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298450" lvl="0" marL="457200" marR="0" rtl="0" algn="l">
              <a:lnSpc>
                <a:spcPct val="100000"/>
              </a:lnSpc>
              <a:spcBef>
                <a:spcPts val="0"/>
              </a:spcBef>
              <a:spcAft>
                <a:spcPts val="0"/>
              </a:spcAft>
              <a:buClr>
                <a:srgbClr val="5E6268"/>
              </a:buClr>
              <a:buSzPts val="1100"/>
              <a:buFont typeface="Arial"/>
              <a:buChar char="●"/>
            </a:pPr>
            <a:r>
              <a:rPr b="0" i="0" lang="en" sz="1100" u="none" cap="none" strike="noStrike">
                <a:solidFill>
                  <a:srgbClr val="5E6268"/>
                </a:solidFill>
                <a:latin typeface="Arial"/>
                <a:ea typeface="Arial"/>
                <a:cs typeface="Arial"/>
                <a:sym typeface="Arial"/>
              </a:rPr>
              <a:t>Two males, two females, and one nonbinary individual, between the ages of 18 and 75. </a:t>
            </a:r>
            <a:endParaRPr b="0" i="0" sz="1100" u="none" cap="none" strike="noStrike">
              <a:solidFill>
                <a:srgbClr val="5E6268"/>
              </a:solidFill>
              <a:latin typeface="Arial"/>
              <a:ea typeface="Arial"/>
              <a:cs typeface="Arial"/>
              <a:sym typeface="Arial"/>
            </a:endParaRPr>
          </a:p>
          <a:p>
            <a:pPr indent="-298450" lvl="0" marL="457200" marR="0" rtl="0" algn="l">
              <a:lnSpc>
                <a:spcPct val="100000"/>
              </a:lnSpc>
              <a:spcBef>
                <a:spcPts val="0"/>
              </a:spcBef>
              <a:spcAft>
                <a:spcPts val="0"/>
              </a:spcAft>
              <a:buClr>
                <a:srgbClr val="5E6268"/>
              </a:buClr>
              <a:buSzPts val="1100"/>
              <a:buFont typeface="Arial"/>
              <a:buChar char="●"/>
            </a:pPr>
            <a:r>
              <a:rPr b="0" i="0" lang="en" sz="1100" u="none" cap="none" strike="noStrike">
                <a:solidFill>
                  <a:srgbClr val="5E6268"/>
                </a:solidFill>
                <a:latin typeface="Arial"/>
                <a:ea typeface="Arial"/>
                <a:cs typeface="Arial"/>
                <a:sym typeface="Arial"/>
              </a:rPr>
              <a:t>Participants order at least twice a week.</a:t>
            </a:r>
            <a:endParaRPr b="0" i="0" sz="1100" u="none" cap="none" strike="noStrike">
              <a:solidFill>
                <a:srgbClr val="5E626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5E6268"/>
              </a:solidFill>
              <a:latin typeface="Arial"/>
              <a:ea typeface="Arial"/>
              <a:cs typeface="Arial"/>
              <a:sym typeface="Arial"/>
            </a:endParaRPr>
          </a:p>
        </p:txBody>
      </p:sp>
      <p:sp>
        <p:nvSpPr>
          <p:cNvPr id="119" name="Google Shape;119;p5"/>
          <p:cNvSpPr txBox="1"/>
          <p:nvPr/>
        </p:nvSpPr>
        <p:spPr>
          <a:xfrm>
            <a:off x="6169923" y="1310355"/>
            <a:ext cx="2481300" cy="28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4285F4"/>
                </a:solidFill>
                <a:latin typeface="Arial"/>
                <a:ea typeface="Arial"/>
                <a:cs typeface="Arial"/>
                <a:sym typeface="Arial"/>
              </a:rPr>
              <a:t>Methodology</a:t>
            </a:r>
            <a:endParaRPr b="0" i="0" sz="1400" u="none" cap="none" strike="noStrike">
              <a:solidFill>
                <a:srgbClr val="4285F4"/>
              </a:solidFill>
              <a:latin typeface="Arial"/>
              <a:ea typeface="Arial"/>
              <a:cs typeface="Arial"/>
              <a:sym typeface="Arial"/>
            </a:endParaRPr>
          </a:p>
        </p:txBody>
      </p:sp>
      <p:sp>
        <p:nvSpPr>
          <p:cNvPr id="120" name="Google Shape;120;p5"/>
          <p:cNvSpPr txBox="1"/>
          <p:nvPr/>
        </p:nvSpPr>
        <p:spPr>
          <a:xfrm>
            <a:off x="6180671" y="1839507"/>
            <a:ext cx="2481300" cy="22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595959"/>
                </a:solidFill>
                <a:latin typeface="Roboto Light"/>
                <a:ea typeface="Roboto Light"/>
                <a:cs typeface="Roboto Light"/>
                <a:sym typeface="Roboto Light"/>
              </a:rPr>
              <a:t>45 of minutes per participant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595959"/>
                </a:solidFill>
                <a:latin typeface="Roboto Light"/>
                <a:ea typeface="Roboto Light"/>
                <a:cs typeface="Roboto Light"/>
                <a:sym typeface="Roboto Light"/>
              </a:rPr>
              <a:t>United state, remote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600"/>
              </a:spcBef>
              <a:spcAft>
                <a:spcPts val="0"/>
              </a:spcAft>
              <a:buClr>
                <a:srgbClr val="000000"/>
              </a:buClr>
              <a:buSzPts val="1300"/>
              <a:buFont typeface="Arial"/>
              <a:buNone/>
            </a:pPr>
            <a:r>
              <a:rPr b="0" i="0" lang="en" sz="1300" u="none" cap="none" strike="noStrike">
                <a:solidFill>
                  <a:srgbClr val="595959"/>
                </a:solidFill>
                <a:latin typeface="Roboto Light"/>
                <a:ea typeface="Roboto Light"/>
                <a:cs typeface="Roboto Light"/>
                <a:sym typeface="Roboto Light"/>
              </a:rPr>
              <a:t>Unmoderated usability study</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rgbClr val="595959"/>
                </a:solidFill>
                <a:latin typeface="Roboto Light"/>
                <a:ea typeface="Roboto Light"/>
                <a:cs typeface="Roboto Light"/>
                <a:sym typeface="Roboto Light"/>
              </a:rPr>
              <a:t>Users were asked to perform tasks on a low-fidelity prototype </a:t>
            </a:r>
            <a:endParaRPr b="0" i="0" sz="1300" u="none" cap="none" strike="noStrike">
              <a:solidFill>
                <a:srgbClr val="595959"/>
              </a:solidFill>
              <a:latin typeface="Roboto Light"/>
              <a:ea typeface="Roboto Light"/>
              <a:cs typeface="Roboto Light"/>
              <a:sym typeface="Roboto Light"/>
            </a:endParaRPr>
          </a:p>
        </p:txBody>
      </p:sp>
      <p:sp>
        <p:nvSpPr>
          <p:cNvPr id="121" name="Google Shape;121;p5"/>
          <p:cNvSpPr txBox="1"/>
          <p:nvPr/>
        </p:nvSpPr>
        <p:spPr>
          <a:xfrm>
            <a:off x="273625" y="404600"/>
            <a:ext cx="1764900" cy="755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FFFFFF"/>
                </a:solidFill>
                <a:latin typeface="Arial"/>
                <a:ea typeface="Arial"/>
                <a:cs typeface="Arial"/>
                <a:sym typeface="Arial"/>
              </a:rPr>
              <a:t>Study Details</a:t>
            </a:r>
            <a:endParaRPr b="1" i="0" sz="18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6"/>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Prototype / Design Tested</a:t>
            </a:r>
            <a:endParaRPr b="0" i="0" sz="1800" u="none" cap="none" strike="noStrike">
              <a:solidFill>
                <a:srgbClr val="000000"/>
              </a:solidFill>
              <a:latin typeface="Arial"/>
              <a:ea typeface="Arial"/>
              <a:cs typeface="Arial"/>
              <a:sym typeface="Arial"/>
            </a:endParaRPr>
          </a:p>
        </p:txBody>
      </p:sp>
      <p:sp>
        <p:nvSpPr>
          <p:cNvPr id="127" name="Google Shape;127;p6">
            <a:hlinkClick r:id="rId4"/>
          </p:cNvPr>
          <p:cNvSpPr txBox="1"/>
          <p:nvPr/>
        </p:nvSpPr>
        <p:spPr>
          <a:xfrm>
            <a:off x="310725" y="934250"/>
            <a:ext cx="3200400" cy="32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595959"/>
                </a:solidFill>
                <a:latin typeface="Roboto Light"/>
                <a:ea typeface="Roboto Light"/>
                <a:cs typeface="Roboto Light"/>
                <a:sym typeface="Roboto Light"/>
              </a:rPr>
              <a:t>The low-fidelity app prototype for Taco crumbs was tested and can be viewed Here:</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rgbClr val="000000"/>
              </a:buClr>
              <a:buSzPts val="1300"/>
              <a:buFont typeface="Arial"/>
              <a:buNone/>
            </a:pPr>
            <a:r>
              <a:rPr b="0" i="0" lang="en" sz="1300" u="none" cap="none" strike="noStrike">
                <a:solidFill>
                  <a:schemeClr val="accent5"/>
                </a:solidFill>
                <a:latin typeface="Roboto Light"/>
                <a:ea typeface="Roboto Light"/>
                <a:cs typeface="Roboto Light"/>
                <a:sym typeface="Roboto Light"/>
              </a:rPr>
              <a:t>https://www.figma.com/file/tP6hs2ZffzSx0Vdvm3fK3l/Taco-Truck-Ordering-App?node-id=0%3A1</a:t>
            </a:r>
            <a:endParaRPr b="0" i="0" sz="1100" u="none" cap="none" strike="noStrike">
              <a:solidFill>
                <a:schemeClr val="accent5"/>
              </a:solidFill>
              <a:latin typeface="Roboto Light"/>
              <a:ea typeface="Roboto Light"/>
              <a:cs typeface="Roboto Light"/>
              <a:sym typeface="Roboto Light"/>
            </a:endParaRPr>
          </a:p>
        </p:txBody>
      </p:sp>
      <p:pic>
        <p:nvPicPr>
          <p:cNvPr id="128" name="Google Shape;128;p6"/>
          <p:cNvPicPr preferRelativeResize="0"/>
          <p:nvPr/>
        </p:nvPicPr>
        <p:blipFill rotWithShape="1">
          <a:blip r:embed="rId5">
            <a:alphaModFix/>
          </a:blip>
          <a:srcRect b="0" l="0" r="0" t="0"/>
          <a:stretch/>
        </p:blipFill>
        <p:spPr>
          <a:xfrm>
            <a:off x="4393050" y="1429200"/>
            <a:ext cx="4397275" cy="2285100"/>
          </a:xfrm>
          <a:prstGeom prst="rect">
            <a:avLst/>
          </a:prstGeom>
          <a:noFill/>
          <a:ln>
            <a:noFill/>
          </a:ln>
        </p:spPr>
      </p:pic>
      <p:sp>
        <p:nvSpPr>
          <p:cNvPr id="129" name="Google Shape;129;p6"/>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0" name="Google Shape;130;p6"/>
          <p:cNvPicPr preferRelativeResize="0"/>
          <p:nvPr/>
        </p:nvPicPr>
        <p:blipFill rotWithShape="1">
          <a:blip r:embed="rId6">
            <a:alphaModFix/>
          </a:blip>
          <a:srcRect b="0" l="0" r="0" t="0"/>
          <a:stretch/>
        </p:blipFill>
        <p:spPr>
          <a:xfrm>
            <a:off x="5817522" y="0"/>
            <a:ext cx="2616605" cy="5143498"/>
          </a:xfrm>
          <a:prstGeom prst="rect">
            <a:avLst/>
          </a:prstGeom>
          <a:noFill/>
          <a:ln>
            <a:noFill/>
          </a:ln>
        </p:spPr>
      </p:pic>
      <p:pic>
        <p:nvPicPr>
          <p:cNvPr id="131" name="Google Shape;131;p6"/>
          <p:cNvPicPr preferRelativeResize="0"/>
          <p:nvPr/>
        </p:nvPicPr>
        <p:blipFill rotWithShape="1">
          <a:blip r:embed="rId7">
            <a:alphaModFix/>
          </a:blip>
          <a:srcRect b="0" l="15855" r="15862" t="0"/>
          <a:stretch/>
        </p:blipFill>
        <p:spPr>
          <a:xfrm>
            <a:off x="5490109" y="0"/>
            <a:ext cx="3271431" cy="5143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D0D0"/>
            </a:gs>
            <a:gs pos="100000">
              <a:srgbClr val="D96868"/>
            </a:gs>
          </a:gsLst>
          <a:lin ang="5400012" scaled="0"/>
        </a:gradFill>
      </p:bgPr>
    </p:bg>
    <p:spTree>
      <p:nvGrpSpPr>
        <p:cNvPr id="135" name="Shape 135"/>
        <p:cNvGrpSpPr/>
        <p:nvPr/>
      </p:nvGrpSpPr>
      <p:grpSpPr>
        <a:xfrm>
          <a:off x="0" y="0"/>
          <a:ext cx="0" cy="0"/>
          <a:chOff x="0" y="0"/>
          <a:chExt cx="0" cy="0"/>
        </a:xfrm>
      </p:grpSpPr>
      <p:sp>
        <p:nvSpPr>
          <p:cNvPr id="136" name="Google Shape;136;p7"/>
          <p:cNvSpPr txBox="1"/>
          <p:nvPr>
            <p:ph type="title"/>
          </p:nvPr>
        </p:nvSpPr>
        <p:spPr>
          <a:xfrm>
            <a:off x="956075" y="1361850"/>
            <a:ext cx="6732000" cy="2785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a:solidFill>
                  <a:srgbClr val="4C1130"/>
                </a:solidFill>
              </a:rPr>
              <a:t>Themes</a:t>
            </a:r>
            <a:endParaRPr>
              <a:solidFill>
                <a:srgbClr val="4C1130"/>
              </a:solidFill>
            </a:endParaRPr>
          </a:p>
          <a:p>
            <a:pPr indent="0" lvl="0" marL="0" rtl="0" algn="l">
              <a:lnSpc>
                <a:spcPct val="100000"/>
              </a:lnSpc>
              <a:spcBef>
                <a:spcPts val="0"/>
              </a:spcBef>
              <a:spcAft>
                <a:spcPts val="0"/>
              </a:spcAft>
              <a:buSzPts val="3000"/>
              <a:buNone/>
            </a:pPr>
            <a:r>
              <a:t/>
            </a:r>
            <a:endParaRPr>
              <a:solidFill>
                <a:srgbClr val="4C113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People want buttons that are clear as to what they do.</a:t>
            </a:r>
            <a:endParaRPr b="0" i="0" sz="1800" u="none" cap="none" strike="noStrike">
              <a:solidFill>
                <a:srgbClr val="000000"/>
              </a:solidFill>
              <a:latin typeface="Arial"/>
              <a:ea typeface="Arial"/>
              <a:cs typeface="Arial"/>
              <a:sym typeface="Arial"/>
            </a:endParaRPr>
          </a:p>
        </p:txBody>
      </p:sp>
      <p:sp>
        <p:nvSpPr>
          <p:cNvPr id="142" name="Google Shape;142;p8"/>
          <p:cNvSpPr txBox="1"/>
          <p:nvPr/>
        </p:nvSpPr>
        <p:spPr>
          <a:xfrm>
            <a:off x="273625" y="971350"/>
            <a:ext cx="3585900" cy="32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311150" lvl="0" marL="457200" marR="0" rtl="0" algn="l">
              <a:lnSpc>
                <a:spcPct val="115000"/>
              </a:lnSpc>
              <a:spcBef>
                <a:spcPts val="1000"/>
              </a:spcBef>
              <a:spcAft>
                <a:spcPts val="0"/>
              </a:spcAft>
              <a:buClr>
                <a:srgbClr val="595959"/>
              </a:buClr>
              <a:buSzPts val="1300"/>
              <a:buFont typeface="Roboto Light"/>
              <a:buChar char="●"/>
            </a:pPr>
            <a:r>
              <a:rPr b="0" i="0" lang="en" sz="1300" u="none" cap="none" strike="noStrike">
                <a:solidFill>
                  <a:srgbClr val="595959"/>
                </a:solidFill>
                <a:latin typeface="Roboto Light"/>
                <a:ea typeface="Roboto Light"/>
                <a:cs typeface="Roboto Light"/>
                <a:sym typeface="Roboto Light"/>
              </a:rPr>
              <a:t>4 out of 5 participants couldn’t find “start a new order” button.</a:t>
            </a:r>
            <a:endParaRPr b="0" i="0" sz="1300" u="none" cap="none" strike="noStrike">
              <a:solidFill>
                <a:srgbClr val="595959"/>
              </a:solidFill>
              <a:latin typeface="Roboto Light"/>
              <a:ea typeface="Roboto Light"/>
              <a:cs typeface="Roboto Light"/>
              <a:sym typeface="Roboto Light"/>
            </a:endParaRPr>
          </a:p>
          <a:p>
            <a:pPr indent="-311150" lvl="0" marL="457200" marR="0" rtl="0" algn="l">
              <a:lnSpc>
                <a:spcPct val="115000"/>
              </a:lnSpc>
              <a:spcBef>
                <a:spcPts val="1000"/>
              </a:spcBef>
              <a:spcAft>
                <a:spcPts val="0"/>
              </a:spcAft>
              <a:buClr>
                <a:srgbClr val="595959"/>
              </a:buClr>
              <a:buSzPts val="1300"/>
              <a:buFont typeface="Roboto Light"/>
              <a:buChar char="●"/>
            </a:pPr>
            <a:r>
              <a:rPr b="0" i="0" lang="en" sz="1300" u="none" cap="none" strike="noStrike">
                <a:solidFill>
                  <a:srgbClr val="595959"/>
                </a:solidFill>
                <a:latin typeface="Roboto Light"/>
                <a:ea typeface="Roboto Light"/>
                <a:cs typeface="Roboto Light"/>
                <a:sym typeface="Roboto Light"/>
              </a:rPr>
              <a:t>Not all participants who wanted to start a new order expressed the same level of frustration. </a:t>
            </a:r>
            <a:endParaRPr b="0" i="0" sz="1300" u="none" cap="none" strike="noStrike">
              <a:solidFill>
                <a:srgbClr val="595959"/>
              </a:solidFill>
              <a:latin typeface="Roboto Light"/>
              <a:ea typeface="Roboto Light"/>
              <a:cs typeface="Roboto Light"/>
              <a:sym typeface="Roboto Light"/>
            </a:endParaRPr>
          </a:p>
          <a:p>
            <a:pPr indent="0" lvl="0" marL="45720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rPr b="0" i="0" lang="en" sz="1300" u="none" cap="none" strike="noStrike">
                <a:solidFill>
                  <a:srgbClr val="4285F4"/>
                </a:solidFill>
                <a:latin typeface="Roboto Light"/>
                <a:ea typeface="Roboto Light"/>
                <a:cs typeface="Roboto Light"/>
                <a:sym typeface="Roboto Light"/>
              </a:rPr>
              <a:t>“I couldn't find the start new order button and it was pretty hard for me to find it"</a:t>
            </a:r>
            <a:endParaRPr b="0" i="0" sz="1300" u="none" cap="none" strike="noStrike">
              <a:solidFill>
                <a:srgbClr val="4285F4"/>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285F4"/>
                </a:solidFill>
                <a:latin typeface="Roboto Light"/>
                <a:ea typeface="Roboto Light"/>
                <a:cs typeface="Roboto Light"/>
                <a:sym typeface="Roboto Light"/>
              </a:rPr>
              <a:t>-Elena H, Taco consumer from Denver, colorado</a:t>
            </a:r>
            <a:endParaRPr b="0" i="0" sz="1300" u="none" cap="none" strike="noStrike">
              <a:solidFill>
                <a:srgbClr val="4285F4"/>
              </a:solidFill>
              <a:latin typeface="Roboto Light"/>
              <a:ea typeface="Roboto Light"/>
              <a:cs typeface="Roboto Light"/>
              <a:sym typeface="Roboto Light"/>
            </a:endParaRPr>
          </a:p>
          <a:p>
            <a:pPr indent="0" lvl="0" marL="0" marR="0" rtl="0" algn="l">
              <a:lnSpc>
                <a:spcPct val="115000"/>
              </a:lnSpc>
              <a:spcBef>
                <a:spcPts val="0"/>
              </a:spcBef>
              <a:spcAft>
                <a:spcPts val="100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p:txBody>
      </p:sp>
      <p:sp>
        <p:nvSpPr>
          <p:cNvPr id="143" name="Google Shape;143;p8"/>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85F4"/>
              </a:solidFill>
              <a:latin typeface="Arial"/>
              <a:ea typeface="Arial"/>
              <a:cs typeface="Arial"/>
              <a:sym typeface="Arial"/>
            </a:endParaRPr>
          </a:p>
        </p:txBody>
      </p:sp>
      <p:grpSp>
        <p:nvGrpSpPr>
          <p:cNvPr id="144" name="Google Shape;144;p8"/>
          <p:cNvGrpSpPr/>
          <p:nvPr/>
        </p:nvGrpSpPr>
        <p:grpSpPr>
          <a:xfrm>
            <a:off x="6134289" y="2951327"/>
            <a:ext cx="234000" cy="234000"/>
            <a:chOff x="4462947" y="2315504"/>
            <a:chExt cx="234000" cy="234000"/>
          </a:xfrm>
        </p:grpSpPr>
        <p:sp>
          <p:nvSpPr>
            <p:cNvPr id="145" name="Google Shape;145;p8"/>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46" name="Google Shape;146;p8"/>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Roboto"/>
                  <a:ea typeface="Roboto"/>
                  <a:cs typeface="Roboto"/>
                  <a:sym typeface="Roboto"/>
                </a:rPr>
                <a:t>a</a:t>
              </a:r>
              <a:endParaRPr b="0" i="0" sz="900" u="none" cap="none" strike="noStrike">
                <a:solidFill>
                  <a:srgbClr val="FFFFFF"/>
                </a:solidFill>
                <a:latin typeface="Roboto"/>
                <a:ea typeface="Roboto"/>
                <a:cs typeface="Roboto"/>
                <a:sym typeface="Roboto"/>
              </a:endParaRPr>
            </a:p>
          </p:txBody>
        </p:sp>
      </p:grpSp>
      <p:sp>
        <p:nvSpPr>
          <p:cNvPr id="147" name="Google Shape;147;p8"/>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 name="Google Shape;148;p8"/>
          <p:cNvPicPr preferRelativeResize="0"/>
          <p:nvPr/>
        </p:nvPicPr>
        <p:blipFill rotWithShape="1">
          <a:blip r:embed="rId3">
            <a:alphaModFix/>
          </a:blip>
          <a:srcRect b="0" l="22691" r="22692" t="0"/>
          <a:stretch/>
        </p:blipFill>
        <p:spPr>
          <a:xfrm>
            <a:off x="5880925" y="124625"/>
            <a:ext cx="2445349" cy="4806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nvSpPr>
        <p:spPr>
          <a:xfrm>
            <a:off x="273625" y="404600"/>
            <a:ext cx="5131200" cy="343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People wants more information on the order before confirming it.</a:t>
            </a:r>
            <a:endParaRPr b="0" i="0" sz="1800" u="none" cap="none" strike="noStrike">
              <a:solidFill>
                <a:srgbClr val="000000"/>
              </a:solidFill>
              <a:latin typeface="Arial"/>
              <a:ea typeface="Arial"/>
              <a:cs typeface="Arial"/>
              <a:sym typeface="Arial"/>
            </a:endParaRPr>
          </a:p>
        </p:txBody>
      </p:sp>
      <p:sp>
        <p:nvSpPr>
          <p:cNvPr id="154" name="Google Shape;154;p9"/>
          <p:cNvSpPr txBox="1"/>
          <p:nvPr/>
        </p:nvSpPr>
        <p:spPr>
          <a:xfrm>
            <a:off x="279375" y="1054300"/>
            <a:ext cx="3937800" cy="32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311150" lvl="0" marL="457200" marR="0" rtl="0" algn="l">
              <a:lnSpc>
                <a:spcPct val="115000"/>
              </a:lnSpc>
              <a:spcBef>
                <a:spcPts val="1000"/>
              </a:spcBef>
              <a:spcAft>
                <a:spcPts val="0"/>
              </a:spcAft>
              <a:buClr>
                <a:srgbClr val="595959"/>
              </a:buClr>
              <a:buSzPts val="1300"/>
              <a:buFont typeface="Roboto Light"/>
              <a:buChar char="●"/>
            </a:pPr>
            <a:r>
              <a:rPr b="0" i="0" lang="en" sz="1300" u="none" cap="none" strike="noStrike">
                <a:solidFill>
                  <a:srgbClr val="595959"/>
                </a:solidFill>
                <a:latin typeface="Roboto Light"/>
                <a:ea typeface="Roboto Light"/>
                <a:cs typeface="Roboto Light"/>
                <a:sym typeface="Roboto Light"/>
              </a:rPr>
              <a:t>3 out of 5 participants were annoyed with the lack of payment information before confirming their orders.</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457200" marR="0" rtl="0" algn="l">
              <a:lnSpc>
                <a:spcPct val="115000"/>
              </a:lnSpc>
              <a:spcBef>
                <a:spcPts val="1000"/>
              </a:spcBef>
              <a:spcAft>
                <a:spcPts val="0"/>
              </a:spcAft>
              <a:buClr>
                <a:srgbClr val="000000"/>
              </a:buClr>
              <a:buSzPts val="1300"/>
              <a:buFont typeface="Arial"/>
              <a:buNone/>
            </a:pPr>
            <a:r>
              <a:t/>
            </a:r>
            <a:endParaRPr b="0" i="0" sz="1300" u="none" cap="none" strike="noStrike">
              <a:solidFill>
                <a:srgbClr val="595959"/>
              </a:solidFill>
              <a:latin typeface="Roboto Light"/>
              <a:ea typeface="Roboto Light"/>
              <a:cs typeface="Roboto Light"/>
              <a:sym typeface="Roboto Light"/>
            </a:endParaRPr>
          </a:p>
          <a:p>
            <a:pPr indent="0" lvl="0" marL="0" marR="0" rtl="0" algn="l">
              <a:lnSpc>
                <a:spcPct val="100000"/>
              </a:lnSpc>
              <a:spcBef>
                <a:spcPts val="1000"/>
              </a:spcBef>
              <a:spcAft>
                <a:spcPts val="0"/>
              </a:spcAft>
              <a:buClr>
                <a:srgbClr val="000000"/>
              </a:buClr>
              <a:buSzPts val="1300"/>
              <a:buFont typeface="Arial"/>
              <a:buNone/>
            </a:pPr>
            <a:r>
              <a:rPr b="0" i="0" lang="en" sz="1300" u="none" cap="none" strike="noStrike">
                <a:solidFill>
                  <a:srgbClr val="4285F4"/>
                </a:solidFill>
                <a:latin typeface="Roboto Light"/>
                <a:ea typeface="Roboto Light"/>
                <a:cs typeface="Roboto Light"/>
                <a:sym typeface="Roboto Light"/>
              </a:rPr>
              <a:t>“i wish there was a page where I can view my cart for the last time with the new items added "</a:t>
            </a:r>
            <a:endParaRPr b="0" i="0" sz="1300" u="none" cap="none" strike="noStrike">
              <a:solidFill>
                <a:srgbClr val="4285F4"/>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4285F4"/>
                </a:solidFill>
                <a:latin typeface="Roboto Light"/>
                <a:ea typeface="Roboto Light"/>
                <a:cs typeface="Roboto Light"/>
                <a:sym typeface="Roboto Light"/>
              </a:rPr>
              <a:t>-John E, Taco consumer from Boulder, Colorado </a:t>
            </a:r>
            <a:endParaRPr b="0" i="0" sz="1300" u="none" cap="none" strike="noStrike">
              <a:solidFill>
                <a:srgbClr val="4285F4"/>
              </a:solidFill>
              <a:latin typeface="Roboto Light"/>
              <a:ea typeface="Roboto Light"/>
              <a:cs typeface="Roboto Light"/>
              <a:sym typeface="Roboto Light"/>
            </a:endParaRPr>
          </a:p>
        </p:txBody>
      </p:sp>
      <p:sp>
        <p:nvSpPr>
          <p:cNvPr id="155" name="Google Shape;155;p9"/>
          <p:cNvSpPr/>
          <p:nvPr/>
        </p:nvSpPr>
        <p:spPr>
          <a:xfrm>
            <a:off x="6257053" y="3068575"/>
            <a:ext cx="1732800" cy="501600"/>
          </a:xfrm>
          <a:prstGeom prst="rect">
            <a:avLst/>
          </a:prstGeom>
          <a:noFill/>
          <a:ln cap="flat" cmpd="sng" w="28575">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85F4"/>
              </a:solidFill>
              <a:latin typeface="Arial"/>
              <a:ea typeface="Arial"/>
              <a:cs typeface="Arial"/>
              <a:sym typeface="Arial"/>
            </a:endParaRPr>
          </a:p>
        </p:txBody>
      </p:sp>
      <p:grpSp>
        <p:nvGrpSpPr>
          <p:cNvPr id="156" name="Google Shape;156;p9"/>
          <p:cNvGrpSpPr/>
          <p:nvPr/>
        </p:nvGrpSpPr>
        <p:grpSpPr>
          <a:xfrm>
            <a:off x="6134289" y="2951327"/>
            <a:ext cx="234000" cy="234000"/>
            <a:chOff x="4462947" y="2315504"/>
            <a:chExt cx="234000" cy="234000"/>
          </a:xfrm>
        </p:grpSpPr>
        <p:sp>
          <p:nvSpPr>
            <p:cNvPr id="157" name="Google Shape;157;p9"/>
            <p:cNvSpPr/>
            <p:nvPr/>
          </p:nvSpPr>
          <p:spPr>
            <a:xfrm>
              <a:off x="4504550" y="2364650"/>
              <a:ext cx="165900" cy="165900"/>
            </a:xfrm>
            <a:prstGeom prst="ellipse">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8" name="Google Shape;158;p9"/>
            <p:cNvSpPr txBox="1"/>
            <p:nvPr/>
          </p:nvSpPr>
          <p:spPr>
            <a:xfrm>
              <a:off x="4462947" y="2315504"/>
              <a:ext cx="234000" cy="23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Roboto"/>
                  <a:ea typeface="Roboto"/>
                  <a:cs typeface="Roboto"/>
                  <a:sym typeface="Roboto"/>
                </a:rPr>
                <a:t>a</a:t>
              </a:r>
              <a:endParaRPr b="0" i="0" sz="900" u="none" cap="none" strike="noStrike">
                <a:solidFill>
                  <a:srgbClr val="FFFFFF"/>
                </a:solidFill>
                <a:latin typeface="Roboto"/>
                <a:ea typeface="Roboto"/>
                <a:cs typeface="Roboto"/>
                <a:sym typeface="Roboto"/>
              </a:endParaRPr>
            </a:p>
          </p:txBody>
        </p:sp>
      </p:grpSp>
      <p:sp>
        <p:nvSpPr>
          <p:cNvPr id="159" name="Google Shape;159;p9"/>
          <p:cNvSpPr/>
          <p:nvPr/>
        </p:nvSpPr>
        <p:spPr>
          <a:xfrm>
            <a:off x="279375" y="4700968"/>
            <a:ext cx="8562900" cy="1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0" name="Google Shape;160;p9"/>
          <p:cNvPicPr preferRelativeResize="0"/>
          <p:nvPr/>
        </p:nvPicPr>
        <p:blipFill rotWithShape="1">
          <a:blip r:embed="rId3">
            <a:alphaModFix/>
          </a:blip>
          <a:srcRect b="0" l="9697" r="9688" t="0"/>
          <a:stretch/>
        </p:blipFill>
        <p:spPr>
          <a:xfrm>
            <a:off x="5817522" y="0"/>
            <a:ext cx="2616606"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