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6"/>
      <p:bold r:id="rId27"/>
    </p:embeddedFont>
    <p:embeddedFont>
      <p:font typeface="Montserrat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12107B-1834-4611-9D16-413B41F4FA31}">
  <a:tblStyle styleId="{8412107B-1834-4611-9D16-413B41F4FA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>
      <p:cViewPr varScale="1">
        <p:scale>
          <a:sx n="140" d="100"/>
          <a:sy n="140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https://drive.google.com/drive/folders/1U_ewpsFA3JDg8NWM7SHbYU7imqgIfTe9?usp=sharing  &lt;&lt; to release before session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f1fd3c4d3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f1fd3c4d3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f1fd3c4d3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f1fd3c4d3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1fd3c4d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f1fd3c4d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1fd3c4d3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f1fd3c4d3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1fd3c4d3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f1fd3c4d3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1fd3c4d3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1fd3c4d3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f1fd3c4d3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f1fd3c4d3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f1fd3c4d3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f1fd3c4d3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f1fd3c4d3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f1fd3c4d3b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f1fd3c4d3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f1fd3c4d3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= { ‘Anna’: 29, ‘John’ :50 }</a:t>
            </a:r>
            <a:br>
              <a:rPr lang="en"/>
            </a:br>
            <a:br>
              <a:rPr lang="en"/>
            </a:br>
            <a:r>
              <a:rPr lang="en"/>
              <a:t>Dictionary[‘Anna’]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f1fd3c4d3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f1fd3c4d3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f1fd3c4d3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f1fd3c4d3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https://docs.google.com/document/d/1PO61CgHYUBMx2EzZpwVJKrHyQBdpuuXRAbLg9QTUiXE/edit?usp=sharing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https://docs.google.com/document/d/1OaKJtT1-kkTA8f6Vn082wfTyiwnLuLMPqCV0DPG3W5w/edit?usp=sharing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1fd3c4d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1fd3c4d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1fd3c4d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f1fd3c4d3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f1fd3c4d3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f1fd3c4d3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1fd3c4d3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f1fd3c4d3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f1fd3c4d3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f1fd3c4d3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https://docs.google.com/document/d/1srTUrwUgZSaORuSesc7oSwfApRd9Z5JdyXLS29QtCmM/edit?usp=sharing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Coders’ Assembly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41750" y="2751675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 = </a:t>
            </a:r>
            <a:r>
              <a:rPr lang="en" dirty="0">
                <a:solidFill>
                  <a:schemeClr val="lt2"/>
                </a:solidFill>
              </a:rPr>
              <a:t>“Tyler”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Code Clinic #2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61" name="Google Shape;461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2" name="Google Shape;462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3" name="Google Shape;463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4" name="Google Shape;464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Coders_Assembly.py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intro.py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2241750" y="3535575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life = </a:t>
            </a:r>
            <a:r>
              <a:rPr lang="en" dirty="0">
                <a:solidFill>
                  <a:schemeClr val="lt2"/>
                </a:solidFill>
              </a:rPr>
              <a:t>“Great”  </a:t>
            </a:r>
            <a:r>
              <a:rPr lang="en" dirty="0">
                <a:solidFill>
                  <a:schemeClr val="lt1"/>
                </a:solidFill>
              </a:rPr>
              <a:t>ERROR! Not found!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6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50" name="Google Shape;550;p36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While Loops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1" name="Google Shape;551;p36"/>
          <p:cNvSpPr txBox="1">
            <a:spLocks noGrp="1"/>
          </p:cNvSpPr>
          <p:nvPr>
            <p:ph type="subTitle" idx="1"/>
          </p:nvPr>
        </p:nvSpPr>
        <p:spPr>
          <a:xfrm>
            <a:off x="3023575" y="2537175"/>
            <a:ext cx="39609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 What are While Loops?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# When to use them?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 When to NOT use them.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 Infinite Loop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52" name="Google Shape;552;p36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3" name="Google Shape;553;p36"/>
          <p:cNvCxnSpPr>
            <a:endCxn id="552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5" name="Google Shape;555;p36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6" name="Google Shape;556;p36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whileloop.py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What is a While Loop?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62" name="Google Shape;562;p37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∗"/>
            </a:pPr>
            <a:r>
              <a:rPr lang="en" sz="2000">
                <a:solidFill>
                  <a:schemeClr val="accent3"/>
                </a:solidFill>
              </a:rPr>
              <a:t>A loop that iterates until its condition becomes </a:t>
            </a:r>
            <a:r>
              <a:rPr lang="en" sz="2000">
                <a:solidFill>
                  <a:schemeClr val="lt1"/>
                </a:solidFill>
              </a:rPr>
              <a:t>FALSE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563" name="Google Shape;563;p37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4" name="Google Shape;564;p37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whileloop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65" name="Google Shape;5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575" y="2541200"/>
            <a:ext cx="3152850" cy="17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When to use While Loops?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1" name="Google Shape;571;p3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2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∗"/>
            </a:pPr>
            <a:r>
              <a:rPr lang="en" sz="2000">
                <a:solidFill>
                  <a:schemeClr val="accent3"/>
                </a:solidFill>
              </a:rPr>
              <a:t>When you need to repeat code until a </a:t>
            </a:r>
            <a:r>
              <a:rPr lang="en" sz="2000">
                <a:solidFill>
                  <a:schemeClr val="accent1"/>
                </a:solidFill>
              </a:rPr>
              <a:t>certain condition</a:t>
            </a:r>
            <a:r>
              <a:rPr lang="en" sz="2000">
                <a:solidFill>
                  <a:schemeClr val="accent3"/>
                </a:solidFill>
              </a:rPr>
              <a:t> is met</a:t>
            </a:r>
            <a:endParaRPr sz="20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∗"/>
            </a:pPr>
            <a:r>
              <a:rPr lang="en" sz="2000">
                <a:solidFill>
                  <a:schemeClr val="accent3"/>
                </a:solidFill>
              </a:rPr>
              <a:t>Number of iterations </a:t>
            </a:r>
            <a:r>
              <a:rPr lang="en" sz="2000">
                <a:solidFill>
                  <a:schemeClr val="accent1"/>
                </a:solidFill>
              </a:rPr>
              <a:t>not fixed</a:t>
            </a:r>
            <a:r>
              <a:rPr lang="en" sz="2000">
                <a:solidFill>
                  <a:schemeClr val="accent3"/>
                </a:solidFill>
              </a:rPr>
              <a:t> (unable to use For loop)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572" name="Google Shape;572;p3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3" name="Google Shape;573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whileloop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NOT use While Loops?</a:t>
            </a:r>
            <a:endParaRPr/>
          </a:p>
        </p:txBody>
      </p:sp>
      <p:sp>
        <p:nvSpPr>
          <p:cNvPr id="579" name="Google Shape;579;p39"/>
          <p:cNvSpPr txBox="1">
            <a:spLocks noGrp="1"/>
          </p:cNvSpPr>
          <p:nvPr>
            <p:ph type="body" idx="1"/>
          </p:nvPr>
        </p:nvSpPr>
        <p:spPr>
          <a:xfrm>
            <a:off x="1464250" y="1257775"/>
            <a:ext cx="6969600" cy="2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∗"/>
            </a:pPr>
            <a:r>
              <a:rPr lang="en" sz="2000">
                <a:solidFill>
                  <a:schemeClr val="accent3"/>
                </a:solidFill>
              </a:rPr>
              <a:t>When </a:t>
            </a:r>
            <a:r>
              <a:rPr lang="en" sz="2000">
                <a:solidFill>
                  <a:schemeClr val="accent1"/>
                </a:solidFill>
              </a:rPr>
              <a:t>you know</a:t>
            </a:r>
            <a:r>
              <a:rPr lang="en" sz="2000">
                <a:solidFill>
                  <a:schemeClr val="accent3"/>
                </a:solidFill>
              </a:rPr>
              <a:t> how many times you need to repeat code (e.g. given a fixed list of elements; for loop can be used)</a:t>
            </a:r>
            <a:endParaRPr sz="20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∗"/>
            </a:pPr>
            <a:r>
              <a:rPr lang="en" sz="2000">
                <a:solidFill>
                  <a:schemeClr val="accent3"/>
                </a:solidFill>
              </a:rPr>
              <a:t>When you </a:t>
            </a:r>
            <a:r>
              <a:rPr lang="en" sz="2000">
                <a:solidFill>
                  <a:schemeClr val="accent1"/>
                </a:solidFill>
              </a:rPr>
              <a:t>do not have a</a:t>
            </a:r>
            <a:r>
              <a:rPr lang="en" sz="2000">
                <a:solidFill>
                  <a:schemeClr val="accent3"/>
                </a:solidFill>
              </a:rPr>
              <a:t> </a:t>
            </a:r>
            <a:r>
              <a:rPr lang="en" sz="2000">
                <a:solidFill>
                  <a:schemeClr val="accent1"/>
                </a:solidFill>
              </a:rPr>
              <a:t>CONDITION</a:t>
            </a:r>
            <a:r>
              <a:rPr lang="en" sz="2000">
                <a:solidFill>
                  <a:schemeClr val="accent3"/>
                </a:solidFill>
              </a:rPr>
              <a:t> to set.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580" name="Google Shape;580;p3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1" name="Google Shape;581;p3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whileloop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0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Loop [DANGER!!]</a:t>
            </a:r>
            <a:endParaRPr/>
          </a:p>
        </p:txBody>
      </p:sp>
      <p:sp>
        <p:nvSpPr>
          <p:cNvPr id="587" name="Google Shape;587;p40"/>
          <p:cNvSpPr txBox="1">
            <a:spLocks noGrp="1"/>
          </p:cNvSpPr>
          <p:nvPr>
            <p:ph type="body" idx="1"/>
          </p:nvPr>
        </p:nvSpPr>
        <p:spPr>
          <a:xfrm>
            <a:off x="1464250" y="1257775"/>
            <a:ext cx="69696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∗"/>
            </a:pPr>
            <a:r>
              <a:rPr lang="en" sz="2000">
                <a:solidFill>
                  <a:schemeClr val="accent3"/>
                </a:solidFill>
              </a:rPr>
              <a:t>Occurs when your loop condition </a:t>
            </a:r>
            <a:r>
              <a:rPr lang="en" sz="2000">
                <a:solidFill>
                  <a:schemeClr val="accent1"/>
                </a:solidFill>
              </a:rPr>
              <a:t>NEVER</a:t>
            </a:r>
            <a:r>
              <a:rPr lang="en" sz="2000">
                <a:solidFill>
                  <a:schemeClr val="accent3"/>
                </a:solidFill>
              </a:rPr>
              <a:t> changes to False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588" name="Google Shape;588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9" name="Google Shape;589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whileloop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90" name="Google Shape;5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63" y="2095500"/>
            <a:ext cx="40290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40"/>
          <p:cNvSpPr txBox="1">
            <a:spLocks noGrp="1"/>
          </p:cNvSpPr>
          <p:nvPr>
            <p:ph type="body" idx="1"/>
          </p:nvPr>
        </p:nvSpPr>
        <p:spPr>
          <a:xfrm>
            <a:off x="1464250" y="3275000"/>
            <a:ext cx="69696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∗"/>
            </a:pPr>
            <a:r>
              <a:rPr lang="en" sz="2000">
                <a:solidFill>
                  <a:schemeClr val="accent3"/>
                </a:solidFill>
              </a:rPr>
              <a:t>Need to restart kernel (Jupyter) or Command Line (VSC)</a:t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1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97" name="Google Shape;597;p41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Dictionaries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8" name="Google Shape;598;p41"/>
          <p:cNvSpPr txBox="1">
            <a:spLocks noGrp="1"/>
          </p:cNvSpPr>
          <p:nvPr>
            <p:ph type="subTitle" idx="1"/>
          </p:nvPr>
        </p:nvSpPr>
        <p:spPr>
          <a:xfrm>
            <a:off x="3023575" y="2537175"/>
            <a:ext cx="5494500" cy="15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 What is a dictionary?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 Retrieving Dictionary values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 Useful dictionary functions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 When to use dictionaries?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 Things to note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99" name="Google Shape;599;p41"/>
          <p:cNvSpPr txBox="1"/>
          <p:nvPr/>
        </p:nvSpPr>
        <p:spPr>
          <a:xfrm>
            <a:off x="2127375" y="3875200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00" name="Google Shape;600;p41"/>
          <p:cNvCxnSpPr>
            <a:endCxn id="599" idx="0"/>
          </p:cNvCxnSpPr>
          <p:nvPr/>
        </p:nvCxnSpPr>
        <p:spPr>
          <a:xfrm>
            <a:off x="2380425" y="1767100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2" name="Google Shape;602;p41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3" name="Google Shape;603;p41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dictionaries.py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What is a Dictionary?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09" name="Google Shape;609;p42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∗"/>
            </a:pPr>
            <a:r>
              <a:rPr lang="en" sz="2000">
                <a:solidFill>
                  <a:schemeClr val="accent3"/>
                </a:solidFill>
              </a:rPr>
              <a:t>An </a:t>
            </a:r>
            <a:r>
              <a:rPr lang="en" sz="2000">
                <a:solidFill>
                  <a:schemeClr val="accent1"/>
                </a:solidFill>
              </a:rPr>
              <a:t>unordered collection</a:t>
            </a:r>
            <a:r>
              <a:rPr lang="en" sz="2000">
                <a:solidFill>
                  <a:schemeClr val="accent3"/>
                </a:solidFill>
              </a:rPr>
              <a:t> of data values, used to store </a:t>
            </a:r>
            <a:r>
              <a:rPr lang="en" sz="2000">
                <a:solidFill>
                  <a:schemeClr val="accent1"/>
                </a:solidFill>
              </a:rPr>
              <a:t>data values like a map</a:t>
            </a:r>
            <a:r>
              <a:rPr lang="en" sz="2000">
                <a:solidFill>
                  <a:schemeClr val="accent3"/>
                </a:solidFill>
              </a:rPr>
              <a:t>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10" name="Google Shape;610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1" name="Google Shape;611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dictionaries.py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612" name="Google Shape;6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600" y="2488975"/>
            <a:ext cx="57435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Retrieving Dictionary Values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18" name="Google Shape;618;p43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∗"/>
            </a:pPr>
            <a:r>
              <a:rPr lang="en" sz="2000">
                <a:solidFill>
                  <a:schemeClr val="accent3"/>
                </a:solidFill>
              </a:rPr>
              <a:t>value = dictionary[key]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19" name="Google Shape;619;p4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0" name="Google Shape;620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dictionaries.py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621" name="Google Shape;6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407575"/>
            <a:ext cx="64008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3226725"/>
            <a:ext cx="375285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Useful dictionary functions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28" name="Google Shape;628;p4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9" name="Google Shape;629;p4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dictionaries.py</a:t>
            </a:r>
            <a:endParaRPr sz="1400">
              <a:solidFill>
                <a:schemeClr val="accent3"/>
              </a:solidFill>
            </a:endParaRPr>
          </a:p>
        </p:txBody>
      </p:sp>
      <p:graphicFrame>
        <p:nvGraphicFramePr>
          <p:cNvPr id="630" name="Google Shape;630;p44"/>
          <p:cNvGraphicFramePr/>
          <p:nvPr/>
        </p:nvGraphicFramePr>
        <p:xfrm>
          <a:off x="1143250" y="1257775"/>
          <a:ext cx="7956950" cy="3030055"/>
        </p:xfrm>
        <a:graphic>
          <a:graphicData uri="http://schemas.openxmlformats.org/drawingml/2006/table">
            <a:tbl>
              <a:tblPr>
                <a:noFill/>
                <a:tableStyleId>{8412107B-1834-4611-9D16-413B41F4FA31}</a:tableStyleId>
              </a:tblPr>
              <a:tblGrid>
                <a:gridCol w="243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Method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Description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Output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my_dict.items()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Get a list containing a tuple of each key-value pair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my_dict.keys()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Get a list containing dictionary’s keys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my_dict.values()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Gets a list containing the dictionary’s values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31" name="Google Shape;6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050" y="1866680"/>
            <a:ext cx="31051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100" y="2556805"/>
            <a:ext cx="14478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050" y="3494080"/>
            <a:ext cx="224790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When to use dictionaries?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39" name="Google Shape;639;p45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∗"/>
            </a:pPr>
            <a:r>
              <a:rPr lang="en" sz="2000">
                <a:solidFill>
                  <a:schemeClr val="accent3"/>
                </a:solidFill>
              </a:rPr>
              <a:t>When you want to retrieve values based on </a:t>
            </a:r>
            <a:r>
              <a:rPr lang="en" sz="2000">
                <a:solidFill>
                  <a:schemeClr val="accent1"/>
                </a:solidFill>
              </a:rPr>
              <a:t>specific indexes</a:t>
            </a:r>
            <a:r>
              <a:rPr lang="en" sz="2000">
                <a:solidFill>
                  <a:schemeClr val="accent3"/>
                </a:solidFill>
              </a:rPr>
              <a:t>.</a:t>
            </a:r>
            <a:endParaRPr sz="2000"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∗"/>
            </a:pPr>
            <a:r>
              <a:rPr lang="en" sz="2000">
                <a:solidFill>
                  <a:schemeClr val="accent3"/>
                </a:solidFill>
              </a:rPr>
              <a:t>When you are able to </a:t>
            </a:r>
            <a:r>
              <a:rPr lang="en" sz="2000">
                <a:solidFill>
                  <a:schemeClr val="accent1"/>
                </a:solidFill>
              </a:rPr>
              <a:t>categorize</a:t>
            </a:r>
            <a:r>
              <a:rPr lang="en" sz="2000">
                <a:solidFill>
                  <a:schemeClr val="accent3"/>
                </a:solidFill>
              </a:rPr>
              <a:t> a list of values you have.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640" name="Google Shape;640;p45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1" name="Google Shape;641;p45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dictionaries.py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5" name="Google Shape;695;p4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Handling</a:t>
            </a:r>
            <a:endParaRPr dirty="0"/>
          </a:p>
        </p:txBody>
      </p:sp>
      <p:sp>
        <p:nvSpPr>
          <p:cNvPr id="696" name="Google Shape;696;p4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8" name="Google Shape;698;p4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 and Dictionaries</a:t>
            </a:r>
            <a:endParaRPr dirty="0"/>
          </a:p>
        </p:txBody>
      </p:sp>
      <p:sp>
        <p:nvSpPr>
          <p:cNvPr id="699" name="Google Shape;699;p4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0" name="Google Shape;700;p49"/>
          <p:cNvSpPr txBox="1">
            <a:spLocks noGrp="1"/>
          </p:cNvSpPr>
          <p:nvPr>
            <p:ph type="subTitle" idx="7"/>
          </p:nvPr>
        </p:nvSpPr>
        <p:spPr>
          <a:xfrm>
            <a:off x="2446225" y="1744775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Exercise 1&gt;</a:t>
            </a:r>
            <a:endParaRPr dirty="0"/>
          </a:p>
        </p:txBody>
      </p:sp>
      <p:sp>
        <p:nvSpPr>
          <p:cNvPr id="701" name="Google Shape;701;p4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Exercise</a:t>
            </a:r>
            <a:endParaRPr dirty="0"/>
          </a:p>
        </p:txBody>
      </p:sp>
      <p:sp>
        <p:nvSpPr>
          <p:cNvPr id="702" name="Google Shape;702;p4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703" name="Google Shape;703;p4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704" name="Google Shape;70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05" name="Google Shape;705;p4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7" name="Google Shape;707;p4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8" name="Google Shape;708;p4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" name="Google Shape;700;p49">
            <a:extLst>
              <a:ext uri="{FF2B5EF4-FFF2-40B4-BE49-F238E27FC236}">
                <a16:creationId xmlns:a16="http://schemas.microsoft.com/office/drawing/2014/main" id="{F1A856D8-F359-BE87-69ED-1761D6C405EE}"/>
              </a:ext>
            </a:extLst>
          </p:cNvPr>
          <p:cNvSpPr txBox="1">
            <a:spLocks/>
          </p:cNvSpPr>
          <p:nvPr/>
        </p:nvSpPr>
        <p:spPr>
          <a:xfrm>
            <a:off x="5114975" y="3692401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SG" dirty="0"/>
              <a:t>&lt; Final Words &gt;</a:t>
            </a:r>
          </a:p>
        </p:txBody>
      </p:sp>
      <p:sp>
        <p:nvSpPr>
          <p:cNvPr id="9" name="Google Shape;700;p49">
            <a:extLst>
              <a:ext uri="{FF2B5EF4-FFF2-40B4-BE49-F238E27FC236}">
                <a16:creationId xmlns:a16="http://schemas.microsoft.com/office/drawing/2014/main" id="{7E2CBE12-AF02-77FF-EE3F-FD7934C467FE}"/>
              </a:ext>
            </a:extLst>
          </p:cNvPr>
          <p:cNvSpPr txBox="1">
            <a:spLocks/>
          </p:cNvSpPr>
          <p:nvPr/>
        </p:nvSpPr>
        <p:spPr>
          <a:xfrm>
            <a:off x="3729000" y="2853750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SG" dirty="0"/>
              <a:t>&lt; Exercise 2 &gt;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A53D731-AB49-6804-A0DD-DEDA6419F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Things to note (Dictionaries)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47" name="Google Shape;647;p46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∗"/>
            </a:pPr>
            <a:r>
              <a:rPr lang="en" sz="2000">
                <a:solidFill>
                  <a:schemeClr val="accent3"/>
                </a:solidFill>
              </a:rPr>
              <a:t>When using dict functions, DO NOT use list indexing. Use a </a:t>
            </a:r>
            <a:r>
              <a:rPr lang="en" sz="2000">
                <a:solidFill>
                  <a:schemeClr val="accent1"/>
                </a:solidFill>
              </a:rPr>
              <a:t>for loop</a:t>
            </a:r>
            <a:r>
              <a:rPr lang="en" sz="2000">
                <a:solidFill>
                  <a:schemeClr val="accent3"/>
                </a:solidFill>
              </a:rPr>
              <a:t> instead.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648" name="Google Shape;648;p46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9" name="Google Shape;649;p46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dictionaries.py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50" name="Google Shape;6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850" y="2015563"/>
            <a:ext cx="281940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46"/>
          <p:cNvSpPr txBox="1">
            <a:spLocks noGrp="1"/>
          </p:cNvSpPr>
          <p:nvPr>
            <p:ph type="body" idx="1"/>
          </p:nvPr>
        </p:nvSpPr>
        <p:spPr>
          <a:xfrm>
            <a:off x="1464250" y="3243375"/>
            <a:ext cx="69696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∗"/>
            </a:pPr>
            <a:r>
              <a:rPr lang="en" sz="2000">
                <a:solidFill>
                  <a:schemeClr val="accent3"/>
                </a:solidFill>
              </a:rPr>
              <a:t>Only </a:t>
            </a:r>
            <a:r>
              <a:rPr lang="en" sz="2000">
                <a:solidFill>
                  <a:schemeClr val="accent1"/>
                </a:solidFill>
              </a:rPr>
              <a:t>immutable</a:t>
            </a:r>
            <a:r>
              <a:rPr lang="en" sz="2000">
                <a:solidFill>
                  <a:schemeClr val="accent3"/>
                </a:solidFill>
              </a:rPr>
              <a:t> elements can be used as </a:t>
            </a:r>
            <a:r>
              <a:rPr lang="en" sz="2000">
                <a:solidFill>
                  <a:schemeClr val="accent1"/>
                </a:solidFill>
              </a:rPr>
              <a:t>dictionary keys</a:t>
            </a:r>
            <a:r>
              <a:rPr lang="en" sz="2000">
                <a:solidFill>
                  <a:schemeClr val="accent3"/>
                </a:solidFill>
              </a:rPr>
              <a:t> (lists can’t be used).</a:t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7"/>
          <p:cNvSpPr txBox="1">
            <a:spLocks noGrp="1"/>
          </p:cNvSpPr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Exercise 2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>
                <a:solidFill>
                  <a:schemeClr val="lt1"/>
                </a:solidFill>
              </a:rPr>
              <a:t>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7" name="Google Shape;657;p47"/>
          <p:cNvSpPr txBox="1">
            <a:spLocks noGrp="1"/>
          </p:cNvSpPr>
          <p:nvPr>
            <p:ph type="subTitle" idx="1"/>
          </p:nvPr>
        </p:nvSpPr>
        <p:spPr>
          <a:xfrm>
            <a:off x="1642275" y="1561175"/>
            <a:ext cx="64836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Practice your While Loops &amp; Dictionaries &gt;</a:t>
            </a:r>
            <a:endParaRPr/>
          </a:p>
        </p:txBody>
      </p:sp>
      <p:grpSp>
        <p:nvGrpSpPr>
          <p:cNvPr id="658" name="Google Shape;658;p47"/>
          <p:cNvGrpSpPr/>
          <p:nvPr/>
        </p:nvGrpSpPr>
        <p:grpSpPr>
          <a:xfrm>
            <a:off x="1084825" y="1403975"/>
            <a:ext cx="506100" cy="3200700"/>
            <a:chOff x="1084825" y="1403975"/>
            <a:chExt cx="506100" cy="3200700"/>
          </a:xfrm>
        </p:grpSpPr>
        <p:sp>
          <p:nvSpPr>
            <p:cNvPr id="659" name="Google Shape;659;p47"/>
            <p:cNvSpPr txBox="1"/>
            <p:nvPr/>
          </p:nvSpPr>
          <p:spPr>
            <a:xfrm>
              <a:off x="1084825" y="3650375"/>
              <a:ext cx="506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0" name="Google Shape;660;p47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1" name="Google Shape;661;p47"/>
          <p:cNvSpPr txBox="1">
            <a:spLocks noGrp="1"/>
          </p:cNvSpPr>
          <p:nvPr>
            <p:ph type="title" idx="2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20 minutes</a:t>
            </a:r>
            <a:endParaRPr/>
          </a:p>
        </p:txBody>
      </p:sp>
      <p:sp>
        <p:nvSpPr>
          <p:cNvPr id="663" name="Google Shape;663;p47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4" name="Google Shape;664;p47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Hands-On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0" name="Google Shape;670;p48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your hands dirty in this 1 hour plus long exercise!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 1 hour +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72" name="Google Shape;672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73" name="Google Shape;673;p4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674" name="Google Shape;674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75" name="Google Shape;675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6" name="Google Shape;676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77" name="Google Shape;677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678" name="Google Shape;678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679" name="Google Shape;679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680" name="Google Shape;680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681" name="Google Shape;681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682" name="Google Shape;682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683" name="Google Shape;683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684" name="Google Shape;684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685" name="Google Shape;685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86" name="Google Shape;6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300" y="1939525"/>
            <a:ext cx="3161250" cy="5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8"/>
          <p:cNvSpPr/>
          <p:nvPr/>
        </p:nvSpPr>
        <p:spPr>
          <a:xfrm>
            <a:off x="5127300" y="1307300"/>
            <a:ext cx="3161400" cy="707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48"/>
          <p:cNvSpPr/>
          <p:nvPr/>
        </p:nvSpPr>
        <p:spPr>
          <a:xfrm>
            <a:off x="5133575" y="2413400"/>
            <a:ext cx="3161400" cy="707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1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	if (LT2):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		print(“A+”)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26" name="Google Shape;726;p51"/>
          <p:cNvSpPr txBox="1"/>
          <p:nvPr/>
        </p:nvSpPr>
        <p:spPr>
          <a:xfrm>
            <a:off x="710125" y="239580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27" name="Google Shape;727;p51"/>
          <p:cNvCxnSpPr>
            <a:endCxn id="726" idx="0"/>
          </p:cNvCxnSpPr>
          <p:nvPr/>
        </p:nvCxnSpPr>
        <p:spPr>
          <a:xfrm>
            <a:off x="963175" y="1954200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9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80" name="Google Shape;480;p29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File Handling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 Reading from a file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# Writing to a file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82" name="Google Shape;482;p29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83" name="Google Shape;483;p29"/>
          <p:cNvCxnSpPr>
            <a:endCxn id="482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2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6" name="Google Shape;486;p2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What is File Handling?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92" name="Google Shape;492;p30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29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∗"/>
            </a:pPr>
            <a:r>
              <a:rPr lang="en" sz="2000">
                <a:solidFill>
                  <a:schemeClr val="accent3"/>
                </a:solidFill>
              </a:rPr>
              <a:t>Accessing files to obtain and process its contents.</a:t>
            </a:r>
            <a:endParaRPr sz="20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∗"/>
            </a:pPr>
            <a:r>
              <a:rPr lang="en" sz="2000">
                <a:solidFill>
                  <a:schemeClr val="accent3"/>
                </a:solidFill>
              </a:rPr>
              <a:t>Writing into files</a:t>
            </a:r>
            <a:endParaRPr sz="20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∗"/>
            </a:pPr>
            <a:r>
              <a:rPr lang="en" sz="2000">
                <a:solidFill>
                  <a:schemeClr val="accent3"/>
                </a:solidFill>
              </a:rPr>
              <a:t>In IS111, you will only focus on </a:t>
            </a:r>
            <a:r>
              <a:rPr lang="en" sz="2000">
                <a:solidFill>
                  <a:schemeClr val="accent1"/>
                </a:solidFill>
              </a:rPr>
              <a:t>.txt </a:t>
            </a:r>
            <a:r>
              <a:rPr lang="en" sz="2000">
                <a:solidFill>
                  <a:schemeClr val="accent3"/>
                </a:solidFill>
              </a:rPr>
              <a:t>files or </a:t>
            </a:r>
            <a:r>
              <a:rPr lang="en" sz="2000">
                <a:solidFill>
                  <a:schemeClr val="accent1"/>
                </a:solidFill>
              </a:rPr>
              <a:t>.csv</a:t>
            </a:r>
            <a:r>
              <a:rPr lang="en" sz="2000">
                <a:solidFill>
                  <a:schemeClr val="accent3"/>
                </a:solidFill>
              </a:rPr>
              <a:t> files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493" name="Google Shape;493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file_handling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Reading from a file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00" name="Google Shape;500;p31"/>
          <p:cNvSpPr txBox="1">
            <a:spLocks noGrp="1"/>
          </p:cNvSpPr>
          <p:nvPr>
            <p:ph type="body" idx="1"/>
          </p:nvPr>
        </p:nvSpPr>
        <p:spPr>
          <a:xfrm>
            <a:off x="1228500" y="3075375"/>
            <a:ext cx="69696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-"/>
            </a:pPr>
            <a:r>
              <a:rPr lang="en" sz="2000">
                <a:solidFill>
                  <a:schemeClr val="accent3"/>
                </a:solidFill>
              </a:rPr>
              <a:t>‘r’ is the param for file READING</a:t>
            </a:r>
            <a:endParaRPr sz="2000">
              <a:solidFill>
                <a:schemeClr val="accent3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-"/>
            </a:pPr>
            <a:r>
              <a:rPr lang="en" sz="2000">
                <a:solidFill>
                  <a:schemeClr val="accent3"/>
                </a:solidFill>
              </a:rPr>
              <a:t>File is read line by line via a for loop.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2" name="Google Shape;502;p31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file_handling.py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03" name="Google Shape;5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238" y="1257775"/>
            <a:ext cx="72866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Take NOTE when reading files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09" name="Google Shape;509;p32"/>
          <p:cNvSpPr txBox="1">
            <a:spLocks noGrp="1"/>
          </p:cNvSpPr>
          <p:nvPr>
            <p:ph type="body" idx="1"/>
          </p:nvPr>
        </p:nvSpPr>
        <p:spPr>
          <a:xfrm>
            <a:off x="1228500" y="1175725"/>
            <a:ext cx="6969600" cy="29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-"/>
            </a:pPr>
            <a:r>
              <a:rPr lang="en" sz="2000">
                <a:solidFill>
                  <a:schemeClr val="accent3"/>
                </a:solidFill>
              </a:rPr>
              <a:t>Ensure that file to read is in </a:t>
            </a:r>
            <a:r>
              <a:rPr lang="en" sz="2000">
                <a:solidFill>
                  <a:schemeClr val="accent1"/>
                </a:solidFill>
              </a:rPr>
              <a:t>same directory</a:t>
            </a:r>
            <a:r>
              <a:rPr lang="en" sz="2000">
                <a:solidFill>
                  <a:schemeClr val="accent3"/>
                </a:solidFill>
              </a:rPr>
              <a:t> as your python file.</a:t>
            </a:r>
            <a:endParaRPr sz="2000"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accent3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-"/>
            </a:pPr>
            <a:r>
              <a:rPr lang="en" sz="2000">
                <a:solidFill>
                  <a:schemeClr val="accent1"/>
                </a:solidFill>
              </a:rPr>
              <a:t>Open the file</a:t>
            </a:r>
            <a:r>
              <a:rPr lang="en" sz="2000">
                <a:solidFill>
                  <a:schemeClr val="accent3"/>
                </a:solidFill>
              </a:rPr>
              <a:t>, see what data you may need to retrieve, and any </a:t>
            </a:r>
            <a:r>
              <a:rPr lang="en" sz="2000">
                <a:solidFill>
                  <a:schemeClr val="accent1"/>
                </a:solidFill>
              </a:rPr>
              <a:t>separating characters</a:t>
            </a:r>
            <a:r>
              <a:rPr lang="en" sz="2000">
                <a:solidFill>
                  <a:schemeClr val="accent3"/>
                </a:solidFill>
              </a:rPr>
              <a:t>.</a:t>
            </a:r>
            <a:endParaRPr sz="20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accent3"/>
              </a:solidFill>
            </a:endParaRPr>
          </a:p>
        </p:txBody>
      </p:sp>
      <p:sp>
        <p:nvSpPr>
          <p:cNvPr id="510" name="Google Shape;510;p3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1" name="Google Shape;511;p3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file_handling.py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Writing to a file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17" name="Google Shape;517;p33"/>
          <p:cNvSpPr txBox="1">
            <a:spLocks noGrp="1"/>
          </p:cNvSpPr>
          <p:nvPr>
            <p:ph type="body" idx="1"/>
          </p:nvPr>
        </p:nvSpPr>
        <p:spPr>
          <a:xfrm>
            <a:off x="1228500" y="3075375"/>
            <a:ext cx="69696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-"/>
            </a:pPr>
            <a:r>
              <a:rPr lang="en" sz="2000">
                <a:solidFill>
                  <a:schemeClr val="accent3"/>
                </a:solidFill>
              </a:rPr>
              <a:t>‘w’ is the param for file READING</a:t>
            </a:r>
            <a:endParaRPr sz="2000">
              <a:solidFill>
                <a:schemeClr val="accent3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-"/>
            </a:pPr>
            <a:r>
              <a:rPr lang="en" sz="2000">
                <a:solidFill>
                  <a:schemeClr val="accent3"/>
                </a:solidFill>
              </a:rPr>
              <a:t>.write() method is used to write content into the file.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518" name="Google Shape;51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9" name="Google Shape;51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file_handling.py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20" name="Google Shape;5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925" y="1257775"/>
            <a:ext cx="58864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Take NOTE when writing files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6" name="Google Shape;526;p34"/>
          <p:cNvSpPr txBox="1">
            <a:spLocks noGrp="1"/>
          </p:cNvSpPr>
          <p:nvPr>
            <p:ph type="body" idx="1"/>
          </p:nvPr>
        </p:nvSpPr>
        <p:spPr>
          <a:xfrm>
            <a:off x="1228500" y="1175725"/>
            <a:ext cx="6969600" cy="8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-"/>
            </a:pPr>
            <a:r>
              <a:rPr lang="en" sz="2000">
                <a:solidFill>
                  <a:schemeClr val="accent3"/>
                </a:solidFill>
              </a:rPr>
              <a:t>.write() does </a:t>
            </a:r>
            <a:r>
              <a:rPr lang="en" sz="2000">
                <a:solidFill>
                  <a:schemeClr val="accent1"/>
                </a:solidFill>
              </a:rPr>
              <a:t>NOT</a:t>
            </a:r>
            <a:r>
              <a:rPr lang="en" sz="2000">
                <a:solidFill>
                  <a:schemeClr val="accent3"/>
                </a:solidFill>
              </a:rPr>
              <a:t> automatically leave a line; you need to include ‘\n’.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527" name="Google Shape;527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8" name="Google Shape;528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file_handling.py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29" name="Google Shape;5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500" y="1983325"/>
            <a:ext cx="4624400" cy="7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4"/>
          <p:cNvSpPr txBox="1">
            <a:spLocks noGrp="1"/>
          </p:cNvSpPr>
          <p:nvPr>
            <p:ph type="body" idx="1"/>
          </p:nvPr>
        </p:nvSpPr>
        <p:spPr>
          <a:xfrm>
            <a:off x="1228500" y="2763875"/>
            <a:ext cx="69696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-"/>
            </a:pPr>
            <a:r>
              <a:rPr lang="en" sz="2000">
                <a:solidFill>
                  <a:schemeClr val="accent3"/>
                </a:solidFill>
              </a:rPr>
              <a:t>If the file you are writing already exists, the python code will </a:t>
            </a:r>
            <a:r>
              <a:rPr lang="en" sz="2000">
                <a:solidFill>
                  <a:schemeClr val="accent1"/>
                </a:solidFill>
              </a:rPr>
              <a:t>OVERWRITE what was already written</a:t>
            </a:r>
            <a:r>
              <a:rPr lang="en" sz="2000">
                <a:solidFill>
                  <a:schemeClr val="accent3"/>
                </a:solidFill>
              </a:rPr>
              <a:t> in that file.</a:t>
            </a:r>
            <a:endParaRPr sz="2000">
              <a:solidFill>
                <a:schemeClr val="accent3"/>
              </a:solidFill>
            </a:endParaRPr>
          </a:p>
        </p:txBody>
      </p:sp>
      <p:pic>
        <p:nvPicPr>
          <p:cNvPr id="531" name="Google Shape;5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550" y="3856950"/>
            <a:ext cx="4919310" cy="1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"/>
          <p:cNvSpPr txBox="1">
            <a:spLocks noGrp="1"/>
          </p:cNvSpPr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Exercise 1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>
                <a:solidFill>
                  <a:schemeClr val="lt1"/>
                </a:solidFill>
              </a:rPr>
              <a:t>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1657075" y="1561175"/>
            <a:ext cx="62172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Practice your file-writing RIGHT NOW!!! &gt;</a:t>
            </a:r>
            <a:endParaRPr/>
          </a:p>
        </p:txBody>
      </p:sp>
      <p:grpSp>
        <p:nvGrpSpPr>
          <p:cNvPr id="538" name="Google Shape;538;p35"/>
          <p:cNvGrpSpPr/>
          <p:nvPr/>
        </p:nvGrpSpPr>
        <p:grpSpPr>
          <a:xfrm>
            <a:off x="1084825" y="1403975"/>
            <a:ext cx="506100" cy="3200700"/>
            <a:chOff x="1084825" y="1403975"/>
            <a:chExt cx="506100" cy="3200700"/>
          </a:xfrm>
        </p:grpSpPr>
        <p:sp>
          <p:nvSpPr>
            <p:cNvPr id="539" name="Google Shape;539;p35"/>
            <p:cNvSpPr txBox="1"/>
            <p:nvPr/>
          </p:nvSpPr>
          <p:spPr>
            <a:xfrm>
              <a:off x="1084825" y="3650375"/>
              <a:ext cx="506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40" name="Google Shape;540;p35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1" name="Google Shape;541;p35"/>
          <p:cNvSpPr txBox="1">
            <a:spLocks noGrp="1"/>
          </p:cNvSpPr>
          <p:nvPr>
            <p:ph type="title" idx="2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10 minutes</a:t>
            </a:r>
            <a:endParaRPr/>
          </a:p>
        </p:txBody>
      </p:sp>
      <p:sp>
        <p:nvSpPr>
          <p:cNvPr id="543" name="Google Shape;543;p35"/>
          <p:cNvSpPr txBox="1">
            <a:spLocks noGrp="1"/>
          </p:cNvSpPr>
          <p:nvPr>
            <p:ph type="subTitle" idx="4294967295"/>
          </p:nvPr>
        </p:nvSpPr>
        <p:spPr>
          <a:xfrm>
            <a:off x="-5975" y="257175"/>
            <a:ext cx="4572000" cy="1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Coders_Assembly.py</a:t>
            </a:r>
            <a:endParaRPr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44" name="Google Shape;544;p35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exercise1.py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904</Words>
  <Application>Microsoft Macintosh PowerPoint</Application>
  <PresentationFormat>On-screen Show (16:9)</PresentationFormat>
  <Paragraphs>164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Montserrat</vt:lpstr>
      <vt:lpstr>Fira Code</vt:lpstr>
      <vt:lpstr>Arial</vt:lpstr>
      <vt:lpstr>Programming Language Workshop for Beginners by Slidesgo</vt:lpstr>
      <vt:lpstr>Coders’ Assembly {</vt:lpstr>
      <vt:lpstr>01</vt:lpstr>
      <vt:lpstr>01 {</vt:lpstr>
      <vt:lpstr>What is File Handling?</vt:lpstr>
      <vt:lpstr>Reading from a file</vt:lpstr>
      <vt:lpstr>Take NOTE when reading files</vt:lpstr>
      <vt:lpstr>Writing to a file</vt:lpstr>
      <vt:lpstr>Take NOTE when writing files</vt:lpstr>
      <vt:lpstr>Exercise 1{  </vt:lpstr>
      <vt:lpstr>02 {</vt:lpstr>
      <vt:lpstr>What is a While Loop?</vt:lpstr>
      <vt:lpstr>When to use While Loops?</vt:lpstr>
      <vt:lpstr>When to NOT use While Loops?</vt:lpstr>
      <vt:lpstr>Infinite Loop [DANGER!!]</vt:lpstr>
      <vt:lpstr>03 {</vt:lpstr>
      <vt:lpstr>What is a Dictionary?</vt:lpstr>
      <vt:lpstr>Retrieving Dictionary Values</vt:lpstr>
      <vt:lpstr>Useful dictionary functions</vt:lpstr>
      <vt:lpstr>When to use dictionaries?</vt:lpstr>
      <vt:lpstr>Things to note (Dictionaries)</vt:lpstr>
      <vt:lpstr>Exercise 2{  </vt:lpstr>
      <vt:lpstr>Hands-On {</vt:lpstr>
      <vt:lpstr>Thank you {   if (LT2):   print(“A+”)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Coders’ Assembly {</dc:title>
  <cp:lastModifiedBy>Elton TAY Yu Xuan</cp:lastModifiedBy>
  <cp:revision>2</cp:revision>
  <dcterms:modified xsi:type="dcterms:W3CDTF">2022-11-10T04:11:12Z</dcterms:modified>
</cp:coreProperties>
</file>