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348" r:id="rId6"/>
    <p:sldId id="331" r:id="rId7"/>
    <p:sldId id="358" r:id="rId8"/>
    <p:sldId id="333" r:id="rId9"/>
    <p:sldId id="345" r:id="rId10"/>
    <p:sldId id="347" r:id="rId11"/>
    <p:sldId id="346" r:id="rId12"/>
    <p:sldId id="354" r:id="rId13"/>
    <p:sldId id="334" r:id="rId14"/>
    <p:sldId id="335" r:id="rId15"/>
    <p:sldId id="336" r:id="rId16"/>
    <p:sldId id="337" r:id="rId17"/>
    <p:sldId id="349" r:id="rId18"/>
    <p:sldId id="338" r:id="rId19"/>
    <p:sldId id="351" r:id="rId20"/>
    <p:sldId id="339" r:id="rId21"/>
    <p:sldId id="340" r:id="rId22"/>
    <p:sldId id="350" r:id="rId23"/>
    <p:sldId id="352" r:id="rId24"/>
    <p:sldId id="341" r:id="rId25"/>
    <p:sldId id="342" r:id="rId26"/>
    <p:sldId id="343" r:id="rId27"/>
    <p:sldId id="353" r:id="rId28"/>
    <p:sldId id="355" r:id="rId29"/>
    <p:sldId id="357" r:id="rId30"/>
    <p:sldId id="356" r:id="rId31"/>
    <p:sldId id="35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264A88-3039-940A-1235-510772E507F0}" v="3" dt="2022-08-11T12:48:01.1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94825"/>
  </p:normalViewPr>
  <p:slideViewPr>
    <p:cSldViewPr>
      <p:cViewPr varScale="1">
        <p:scale>
          <a:sx n="60" d="100"/>
          <a:sy n="60" d="100"/>
        </p:scale>
        <p:origin x="518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G Jing" userId="S::jingjiang@smu.edu.sg::1838c766-270f-49b8-bd10-9f71399ec6ac" providerId="AD" clId="Web-{CF264A88-3039-940A-1235-510772E507F0}"/>
    <pc:docChg chg="modSld">
      <pc:chgData name="JIANG Jing" userId="S::jingjiang@smu.edu.sg::1838c766-270f-49b8-bd10-9f71399ec6ac" providerId="AD" clId="Web-{CF264A88-3039-940A-1235-510772E507F0}" dt="2022-08-11T12:48:01.117" v="1" actId="20577"/>
      <pc:docMkLst>
        <pc:docMk/>
      </pc:docMkLst>
      <pc:sldChg chg="modSp">
        <pc:chgData name="JIANG Jing" userId="S::jingjiang@smu.edu.sg::1838c766-270f-49b8-bd10-9f71399ec6ac" providerId="AD" clId="Web-{CF264A88-3039-940A-1235-510772E507F0}" dt="2022-08-11T12:47:53.179" v="0" actId="20577"/>
        <pc:sldMkLst>
          <pc:docMk/>
          <pc:sldMk cId="1219069098" sldId="356"/>
        </pc:sldMkLst>
        <pc:spChg chg="mod">
          <ac:chgData name="JIANG Jing" userId="S::jingjiang@smu.edu.sg::1838c766-270f-49b8-bd10-9f71399ec6ac" providerId="AD" clId="Web-{CF264A88-3039-940A-1235-510772E507F0}" dt="2022-08-11T12:47:53.179" v="0" actId="20577"/>
          <ac:spMkLst>
            <pc:docMk/>
            <pc:sldMk cId="1219069098" sldId="356"/>
            <ac:spMk id="3" creationId="{00000000-0000-0000-0000-000000000000}"/>
          </ac:spMkLst>
        </pc:spChg>
      </pc:sldChg>
      <pc:sldChg chg="modSp">
        <pc:chgData name="JIANG Jing" userId="S::jingjiang@smu.edu.sg::1838c766-270f-49b8-bd10-9f71399ec6ac" providerId="AD" clId="Web-{CF264A88-3039-940A-1235-510772E507F0}" dt="2022-08-11T12:48:01.117" v="1" actId="20577"/>
        <pc:sldMkLst>
          <pc:docMk/>
          <pc:sldMk cId="1221444890" sldId="357"/>
        </pc:sldMkLst>
        <pc:spChg chg="mod">
          <ac:chgData name="JIANG Jing" userId="S::jingjiang@smu.edu.sg::1838c766-270f-49b8-bd10-9f71399ec6ac" providerId="AD" clId="Web-{CF264A88-3039-940A-1235-510772E507F0}" dt="2022-08-11T12:48:01.117" v="1" actId="20577"/>
          <ac:spMkLst>
            <pc:docMk/>
            <pc:sldMk cId="1221444890" sldId="35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3B556-E6A7-8A41-BF61-E286F01E183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50F4A-3674-A047-B921-A4851991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91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08CBD-30C4-4040-9BEC-90640F0D61EA}" type="datetimeFigureOut">
              <a:rPr lang="en-SG" smtClean="0"/>
              <a:t>11/8/2022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78685-B7EC-4E51-8B61-4D9F9F1E2A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7933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8685-B7EC-4E51-8B61-4D9F9F1E2A7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768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8685-B7EC-4E51-8B61-4D9F9F1E2A78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4298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8685-B7EC-4E51-8B61-4D9F9F1E2A78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413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8685-B7EC-4E51-8B61-4D9F9F1E2A78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6888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8685-B7EC-4E51-8B61-4D9F9F1E2A78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6007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8685-B7EC-4E51-8B61-4D9F9F1E2A78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0194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8685-B7EC-4E51-8B61-4D9F9F1E2A78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478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8685-B7EC-4E51-8B61-4D9F9F1E2A78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0088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8685-B7EC-4E51-8B61-4D9F9F1E2A78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0696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8685-B7EC-4E51-8B61-4D9F9F1E2A78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2067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8685-B7EC-4E51-8B61-4D9F9F1E2A78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825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8685-B7EC-4E51-8B61-4D9F9F1E2A7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117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8685-B7EC-4E51-8B61-4D9F9F1E2A78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8584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8685-B7EC-4E51-8B61-4D9F9F1E2A78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9333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8685-B7EC-4E51-8B61-4D9F9F1E2A78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5932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8685-B7EC-4E51-8B61-4D9F9F1E2A78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59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8685-B7EC-4E51-8B61-4D9F9F1E2A7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502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8685-B7EC-4E51-8B61-4D9F9F1E2A7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074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8685-B7EC-4E51-8B61-4D9F9F1E2A7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9159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8685-B7EC-4E51-8B61-4D9F9F1E2A7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4394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8685-B7EC-4E51-8B61-4D9F9F1E2A78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598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8685-B7EC-4E51-8B61-4D9F9F1E2A7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3047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8685-B7EC-4E51-8B61-4D9F9F1E2A78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753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35948B-2EB1-458D-82E2-1B2D80FBB9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47864" cy="8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9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6657975"/>
            <a:ext cx="9144000" cy="228600"/>
          </a:xfrm>
          <a:prstGeom prst="rect">
            <a:avLst/>
          </a:prstGeom>
          <a:solidFill>
            <a:srgbClr val="C6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115DA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307976" y="836614"/>
            <a:ext cx="8620125" cy="77787"/>
          </a:xfrm>
          <a:prstGeom prst="rect">
            <a:avLst/>
          </a:prstGeom>
          <a:gradFill rotWithShape="0">
            <a:gsLst>
              <a:gs pos="0">
                <a:srgbClr val="464AFC">
                  <a:alpha val="80000"/>
                </a:srgbClr>
              </a:gs>
              <a:gs pos="100000">
                <a:srgbClr val="464AFC">
                  <a:gamma/>
                  <a:shade val="46275"/>
                  <a:invGamma/>
                  <a:alpha val="20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62E099-A87F-4E6F-93CC-385F64B851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1387"/>
            <a:ext cx="2425096" cy="64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8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6657975"/>
            <a:ext cx="9144000" cy="228600"/>
          </a:xfrm>
          <a:prstGeom prst="rect">
            <a:avLst/>
          </a:prstGeom>
          <a:solidFill>
            <a:srgbClr val="C6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115DA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30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30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307976" y="836614"/>
            <a:ext cx="8620125" cy="77787"/>
          </a:xfrm>
          <a:prstGeom prst="rect">
            <a:avLst/>
          </a:prstGeom>
          <a:gradFill rotWithShape="0">
            <a:gsLst>
              <a:gs pos="0">
                <a:srgbClr val="464AFC">
                  <a:alpha val="80000"/>
                </a:srgbClr>
              </a:gs>
              <a:gs pos="100000">
                <a:srgbClr val="464AFC">
                  <a:gamma/>
                  <a:shade val="46275"/>
                  <a:invGamma/>
                  <a:alpha val="20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81999D-3811-449F-BE5E-C930357687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1387"/>
            <a:ext cx="2425096" cy="64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8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657975"/>
            <a:ext cx="9144000" cy="228600"/>
          </a:xfrm>
          <a:prstGeom prst="rect">
            <a:avLst/>
          </a:prstGeom>
          <a:solidFill>
            <a:srgbClr val="C6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115DA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307976" y="836614"/>
            <a:ext cx="8620125" cy="77787"/>
          </a:xfrm>
          <a:prstGeom prst="rect">
            <a:avLst/>
          </a:prstGeom>
          <a:gradFill rotWithShape="0">
            <a:gsLst>
              <a:gs pos="0">
                <a:srgbClr val="464AFC">
                  <a:alpha val="80000"/>
                </a:srgbClr>
              </a:gs>
              <a:gs pos="100000">
                <a:srgbClr val="464AFC">
                  <a:gamma/>
                  <a:shade val="46275"/>
                  <a:invGamma/>
                  <a:alpha val="20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A2A09F-E333-401F-B593-003D418DB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1387"/>
            <a:ext cx="2425096" cy="64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8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6657975"/>
            <a:ext cx="9144000" cy="228600"/>
          </a:xfrm>
          <a:prstGeom prst="rect">
            <a:avLst/>
          </a:prstGeom>
          <a:solidFill>
            <a:srgbClr val="C6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115DA3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A6E78B-6DA0-4324-B29C-4C22C23E52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1387"/>
            <a:ext cx="2425096" cy="64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4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30"/>
            <a:ext cx="822960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496" y="6669360"/>
            <a:ext cx="2133600" cy="216024"/>
          </a:xfrm>
          <a:prstGeom prst="rect">
            <a:avLst/>
          </a:prstGeom>
        </p:spPr>
        <p:txBody>
          <a:bodyPr vert="horz" lIns="90000" tIns="0" rIns="9000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69360"/>
            <a:ext cx="2895600" cy="216024"/>
          </a:xfrm>
          <a:prstGeom prst="rect">
            <a:avLst/>
          </a:prstGeom>
        </p:spPr>
        <p:txBody>
          <a:bodyPr vert="horz" lIns="90000" tIns="0" rIns="9000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669360"/>
            <a:ext cx="2133600" cy="216024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FD5B0C-E13F-4E8A-89B3-C7947FC10B15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7" name="MSIPCMContentMarking" descr="{&quot;HashCode&quot;:1068245140,&quot;Placement&quot;:&quot;Header&quot;}"/>
          <p:cNvSpPr txBox="1"/>
          <p:nvPr userDrawn="1"/>
        </p:nvSpPr>
        <p:spPr>
          <a:xfrm>
            <a:off x="3825010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800">
                <a:solidFill>
                  <a:srgbClr val="000000"/>
                </a:solidFill>
                <a:latin typeface="Calibri" panose="020F0502020204030204" pitchFamily="34" charset="0"/>
              </a:rPr>
              <a:t>SMU Classification: Restricted</a:t>
            </a:r>
          </a:p>
        </p:txBody>
      </p:sp>
    </p:spTree>
    <p:extLst>
      <p:ext uri="{BB962C8B-B14F-4D97-AF65-F5344CB8AC3E}">
        <p14:creationId xmlns:p14="http://schemas.microsoft.com/office/powerpoint/2010/main" val="176447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lexical_analysis.html#keyword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109535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“The </a:t>
            </a:r>
            <a:r>
              <a:rPr lang="en-SG" dirty="0" err="1"/>
              <a:t>Jupyter</a:t>
            </a:r>
            <a:r>
              <a:rPr lang="en-SG" dirty="0"/>
              <a:t> Notebook is an open-source web application that allows you to </a:t>
            </a:r>
            <a:r>
              <a:rPr lang="en-SG" b="1" dirty="0">
                <a:solidFill>
                  <a:schemeClr val="accent4"/>
                </a:solidFill>
              </a:rPr>
              <a:t>create</a:t>
            </a:r>
            <a:r>
              <a:rPr lang="en-SG" dirty="0"/>
              <a:t> and </a:t>
            </a:r>
            <a:r>
              <a:rPr lang="en-SG" b="1" dirty="0">
                <a:solidFill>
                  <a:schemeClr val="accent4"/>
                </a:solidFill>
              </a:rPr>
              <a:t>share</a:t>
            </a:r>
            <a:r>
              <a:rPr lang="en-SG" dirty="0"/>
              <a:t> documents that contain </a:t>
            </a:r>
            <a:r>
              <a:rPr lang="en-SG" b="1" dirty="0">
                <a:solidFill>
                  <a:schemeClr val="accent4"/>
                </a:solidFill>
              </a:rPr>
              <a:t>live code</a:t>
            </a:r>
            <a:r>
              <a:rPr lang="en-SG" dirty="0"/>
              <a:t>, equations, visualizations and </a:t>
            </a:r>
            <a:r>
              <a:rPr lang="en-SG" b="1" dirty="0">
                <a:solidFill>
                  <a:schemeClr val="accent4"/>
                </a:solidFill>
              </a:rPr>
              <a:t>explanatory</a:t>
            </a:r>
            <a:r>
              <a:rPr lang="en-SG" b="1" dirty="0"/>
              <a:t> </a:t>
            </a:r>
            <a:r>
              <a:rPr lang="en-SG" b="1" dirty="0">
                <a:solidFill>
                  <a:schemeClr val="accent4"/>
                </a:solidFill>
              </a:rPr>
              <a:t>text</a:t>
            </a:r>
            <a:r>
              <a:rPr lang="en-SG" dirty="0"/>
              <a:t>.” (</a:t>
            </a:r>
            <a:r>
              <a:rPr lang="en-SG" dirty="0">
                <a:hlinkClick r:id="rId3"/>
              </a:rPr>
              <a:t>http://jupyter.org/</a:t>
            </a:r>
            <a:r>
              <a:rPr lang="en-SG" dirty="0"/>
              <a:t>)</a:t>
            </a:r>
          </a:p>
          <a:p>
            <a:endParaRPr lang="en-SG" dirty="0"/>
          </a:p>
          <a:p>
            <a:r>
              <a:rPr lang="en-SG" dirty="0"/>
              <a:t>Demo of </a:t>
            </a:r>
            <a:r>
              <a:rPr lang="en-SG" dirty="0" err="1"/>
              <a:t>Jupyter</a:t>
            </a:r>
            <a:r>
              <a:rPr lang="en-SG" dirty="0"/>
              <a:t> Notebook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621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Used to store values.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a + 3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010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 Operator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12</a:t>
            </a:fld>
            <a:endParaRPr lang="en-SG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980730"/>
            <a:ext cx="8229600" cy="5145435"/>
          </a:xfrm>
        </p:spPr>
        <p:txBody>
          <a:bodyPr>
            <a:normAutofit lnSpcReduction="10000"/>
          </a:bodyPr>
          <a:lstStyle/>
          <a:p>
            <a:r>
              <a:rPr lang="en-US" dirty="0">
                <a:cs typeface="Consolas" panose="020B0609020204030204" pitchFamily="49" charset="0"/>
              </a:rPr>
              <a:t>Assigns the value on the </a:t>
            </a:r>
            <a:r>
              <a:rPr lang="en-US" b="1" dirty="0">
                <a:cs typeface="Consolas" panose="020B0609020204030204" pitchFamily="49" charset="0"/>
              </a:rPr>
              <a:t>right-hand side</a:t>
            </a:r>
            <a:r>
              <a:rPr lang="en-US" dirty="0">
                <a:cs typeface="Consolas" panose="020B0609020204030204" pitchFamily="49" charset="0"/>
              </a:rPr>
              <a:t> to the variable on the </a:t>
            </a:r>
            <a:r>
              <a:rPr lang="en-US" b="1" dirty="0">
                <a:cs typeface="Consolas" panose="020B0609020204030204" pitchFamily="49" charset="0"/>
              </a:rPr>
              <a:t>left-hand side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"SMU"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214643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Numbers and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/>
              <a:t> : whole numbers </a:t>
            </a:r>
          </a:p>
          <a:p>
            <a:pPr lvl="1"/>
            <a:r>
              <a:rPr lang="en-US" sz="2400" dirty="0"/>
              <a:t>e.g., 5, 10, 250</a:t>
            </a:r>
          </a:p>
          <a:p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: decimal numbers </a:t>
            </a:r>
          </a:p>
          <a:p>
            <a:pPr lvl="1"/>
            <a:r>
              <a:rPr lang="en-US" sz="2400" dirty="0"/>
              <a:t>e.g., 2.4, 3.0, 123.8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/>
              <a:t> : a piece of text </a:t>
            </a:r>
          </a:p>
          <a:p>
            <a:pPr lvl="1"/>
            <a:r>
              <a:rPr lang="en-US" sz="2400" dirty="0"/>
              <a:t>e.g., 'hello', 'Good morning!'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7941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Typically we place a string inside a pair of single quotes (e.g., </a:t>
            </a:r>
            <a:r>
              <a:rPr lang="en-SG" dirty="0">
                <a:latin typeface="Consolas" panose="020B0609020204030204" pitchFamily="49" charset="0"/>
              </a:rPr>
              <a:t>'</a:t>
            </a:r>
            <a:r>
              <a:rPr lang="en-SG" dirty="0" err="1">
                <a:latin typeface="Consolas" panose="020B0609020204030204" pitchFamily="49" charset="0"/>
              </a:rPr>
              <a:t>abc</a:t>
            </a:r>
            <a:r>
              <a:rPr lang="en-SG" dirty="0">
                <a:latin typeface="Consolas" panose="020B0609020204030204" pitchFamily="49" charset="0"/>
              </a:rPr>
              <a:t>'</a:t>
            </a:r>
            <a:r>
              <a:rPr lang="en-SG" dirty="0"/>
              <a:t>) or a pair of double quotes (e.g., </a:t>
            </a:r>
            <a:r>
              <a:rPr lang="en-SG" dirty="0">
                <a:latin typeface="Consolas" panose="020B0609020204030204" pitchFamily="49" charset="0"/>
              </a:rPr>
              <a:t>"</a:t>
            </a:r>
            <a:r>
              <a:rPr lang="en-SG" dirty="0" err="1">
                <a:latin typeface="Consolas" panose="020B0609020204030204" pitchFamily="49" charset="0"/>
              </a:rPr>
              <a:t>abc</a:t>
            </a:r>
            <a:r>
              <a:rPr lang="en-SG" dirty="0">
                <a:latin typeface="Consolas" panose="020B0609020204030204" pitchFamily="49" charset="0"/>
              </a:rPr>
              <a:t>"</a:t>
            </a:r>
            <a:r>
              <a:rPr lang="en-SG" dirty="0"/>
              <a:t>)</a:t>
            </a:r>
          </a:p>
          <a:p>
            <a:endParaRPr lang="en-SG" dirty="0"/>
          </a:p>
          <a:p>
            <a:r>
              <a:rPr lang="en-SG" dirty="0"/>
              <a:t>The following are also valid strings:</a:t>
            </a:r>
          </a:p>
          <a:p>
            <a:pPr lvl="1"/>
            <a:r>
              <a:rPr lang="en-SG" dirty="0"/>
              <a:t>Empty string (</a:t>
            </a:r>
            <a:r>
              <a:rPr lang="en-SG" sz="3200" dirty="0">
                <a:latin typeface="Consolas" panose="020B0609020204030204" pitchFamily="49" charset="0"/>
              </a:rPr>
              <a:t>''</a:t>
            </a:r>
            <a:r>
              <a:rPr lang="en-SG" dirty="0"/>
              <a:t> or </a:t>
            </a:r>
            <a:r>
              <a:rPr lang="en-SG" sz="3200" dirty="0">
                <a:latin typeface="Consolas" panose="020B0609020204030204" pitchFamily="49" charset="0"/>
              </a:rPr>
              <a:t>""</a:t>
            </a:r>
            <a:r>
              <a:rPr lang="en-SG" dirty="0"/>
              <a:t>)</a:t>
            </a:r>
          </a:p>
          <a:p>
            <a:pPr lvl="1"/>
            <a:r>
              <a:rPr lang="en-SG" dirty="0"/>
              <a:t>A single character (e.g., </a:t>
            </a:r>
            <a:r>
              <a:rPr lang="en-SG" sz="3200" dirty="0">
                <a:latin typeface="Consolas" panose="020B0609020204030204" pitchFamily="49" charset="0"/>
              </a:rPr>
              <a:t>'a'</a:t>
            </a:r>
            <a:r>
              <a:rPr lang="en-SG" dirty="0"/>
              <a:t>, </a:t>
            </a:r>
            <a:r>
              <a:rPr lang="en-SG" sz="3200" dirty="0">
                <a:latin typeface="Consolas" panose="020B0609020204030204" pitchFamily="49" charset="0"/>
              </a:rPr>
              <a:t>' '</a:t>
            </a:r>
            <a:r>
              <a:rPr lang="en-SG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7339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15</a:t>
            </a:fld>
            <a:endParaRPr lang="en-SG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980730"/>
            <a:ext cx="8229600" cy="5145435"/>
          </a:xfrm>
        </p:spPr>
        <p:txBody>
          <a:bodyPr>
            <a:norm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A variable can also store a list of values.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[2, 4, 6, 8]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["A", "B", "C"]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print(b)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[]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val="2456521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Arithmetic Operators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496717"/>
              </p:ext>
            </p:extLst>
          </p:nvPr>
        </p:nvGraphicFramePr>
        <p:xfrm>
          <a:off x="1722512" y="1600200"/>
          <a:ext cx="569897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>
                  <a:extLst>
                    <a:ext uri="{9D8B030D-6E8A-4147-A177-3AD203B41FA5}">
                      <a16:colId xmlns:a16="http://schemas.microsoft.com/office/drawing/2014/main" val="3618875509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13739835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2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8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6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40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69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9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Consolas" panose="020B06090202040302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modulo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60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Consolas" panose="020B0609020204030204" pitchFamily="49" charset="0"/>
                        </a:rPr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floor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10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>
                          <a:latin typeface="Consolas" panose="020B0609020204030204" pitchFamily="49" charset="0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exponent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3893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598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17</a:t>
            </a:fld>
            <a:endParaRPr lang="en-SG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980730"/>
            <a:ext cx="8229600" cy="5145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9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+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–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*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/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%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//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** a</a:t>
            </a:r>
          </a:p>
        </p:txBody>
      </p:sp>
    </p:spTree>
    <p:extLst>
      <p:ext uri="{BB962C8B-B14F-4D97-AF65-F5344CB8AC3E}">
        <p14:creationId xmlns:p14="http://schemas.microsoft.com/office/powerpoint/2010/main" val="7690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Concatenation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18</a:t>
            </a:fld>
            <a:endParaRPr lang="en-SG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980730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"SMU"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"SIS"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a +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val="3378909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Precedence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404796"/>
              </p:ext>
            </p:extLst>
          </p:nvPr>
        </p:nvGraphicFramePr>
        <p:xfrm>
          <a:off x="457200" y="2809736"/>
          <a:ext cx="65177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978">
                  <a:extLst>
                    <a:ext uri="{9D8B030D-6E8A-4147-A177-3AD203B41FA5}">
                      <a16:colId xmlns:a16="http://schemas.microsoft.com/office/drawing/2014/main" val="262720005"/>
                    </a:ext>
                  </a:extLst>
                </a:gridCol>
                <a:gridCol w="4969726">
                  <a:extLst>
                    <a:ext uri="{9D8B030D-6E8A-4147-A177-3AD203B41FA5}">
                      <a16:colId xmlns:a16="http://schemas.microsoft.com/office/drawing/2014/main" val="1012949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2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latin typeface="Consolas" panose="020B0609020204030204" pitchFamily="49" charset="0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exponent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0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SG" dirty="0"/>
                        <a:t>, </a:t>
                      </a:r>
                      <a:r>
                        <a:rPr lang="en-SG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SG" dirty="0"/>
                        <a:t>, </a:t>
                      </a:r>
                      <a:r>
                        <a:rPr lang="en-SG" dirty="0"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en-SG" dirty="0"/>
                        <a:t>, </a:t>
                      </a:r>
                      <a:r>
                        <a:rPr lang="en-SG" dirty="0">
                          <a:latin typeface="Consolas" panose="020B0609020204030204" pitchFamily="49" charset="0"/>
                        </a:rPr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multiplication, division,</a:t>
                      </a:r>
                      <a:r>
                        <a:rPr lang="en-SG" baseline="0" dirty="0"/>
                        <a:t> modulo, floor division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5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SG" dirty="0"/>
                        <a:t>, </a:t>
                      </a:r>
                      <a:r>
                        <a:rPr lang="en-SG" dirty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addition,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7425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19</a:t>
            </a:fld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164288" y="296907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high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7164288" y="4047457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low</a:t>
            </a:r>
            <a:endParaRPr lang="en-SG" dirty="0"/>
          </a:p>
        </p:txBody>
      </p:sp>
      <p:sp>
        <p:nvSpPr>
          <p:cNvPr id="10" name="Down Arrow 9"/>
          <p:cNvSpPr/>
          <p:nvPr/>
        </p:nvSpPr>
        <p:spPr>
          <a:xfrm>
            <a:off x="7668344" y="3390091"/>
            <a:ext cx="288032" cy="760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09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30"/>
            <a:ext cx="8229600" cy="5184574"/>
          </a:xfrm>
        </p:spPr>
        <p:txBody>
          <a:bodyPr>
            <a:normAutofit fontScale="77500" lnSpcReduction="20000"/>
          </a:bodyPr>
          <a:lstStyle/>
          <a:p>
            <a:r>
              <a:rPr lang="en-SG" dirty="0"/>
              <a:t>To be able to use </a:t>
            </a:r>
            <a:r>
              <a:rPr lang="en-SG" b="1" dirty="0"/>
              <a:t>Anaconda Prompt Window</a:t>
            </a:r>
            <a:r>
              <a:rPr lang="en-SG" dirty="0"/>
              <a:t> to execute a Python script</a:t>
            </a:r>
          </a:p>
          <a:p>
            <a:r>
              <a:rPr lang="en-SG" dirty="0"/>
              <a:t>To be able to use </a:t>
            </a:r>
            <a:r>
              <a:rPr lang="en-SG" b="1" dirty="0"/>
              <a:t>Notepad++</a:t>
            </a:r>
            <a:r>
              <a:rPr lang="en-SG" dirty="0"/>
              <a:t> to edit Python scripts</a:t>
            </a:r>
          </a:p>
          <a:p>
            <a:r>
              <a:rPr lang="en-SG" dirty="0"/>
              <a:t>To be able to use </a:t>
            </a:r>
            <a:r>
              <a:rPr lang="en-SG" b="1" dirty="0" err="1"/>
              <a:t>Jupyter</a:t>
            </a:r>
            <a:r>
              <a:rPr lang="en-SG" b="1" dirty="0"/>
              <a:t> Notebook</a:t>
            </a:r>
            <a:r>
              <a:rPr lang="en-SG" dirty="0"/>
              <a:t> to write and execute Python code</a:t>
            </a:r>
          </a:p>
          <a:p>
            <a:r>
              <a:rPr lang="en-SG" dirty="0"/>
              <a:t>To understand what </a:t>
            </a:r>
            <a:r>
              <a:rPr lang="en-SG" b="1" dirty="0"/>
              <a:t>variables</a:t>
            </a:r>
            <a:r>
              <a:rPr lang="en-SG" dirty="0"/>
              <a:t> are and how to use </a:t>
            </a:r>
            <a:r>
              <a:rPr lang="en-SG" b="1" dirty="0"/>
              <a:t>memory state diagram</a:t>
            </a:r>
            <a:r>
              <a:rPr lang="en-SG" dirty="0"/>
              <a:t> to illustrate variable assignment</a:t>
            </a:r>
          </a:p>
          <a:p>
            <a:r>
              <a:rPr lang="en-SG" dirty="0"/>
              <a:t>To understand </a:t>
            </a:r>
            <a:r>
              <a:rPr lang="en-SG" dirty="0" err="1">
                <a:latin typeface="Consolas" panose="020B0609020204030204" pitchFamily="49" charset="0"/>
              </a:rPr>
              <a:t>int</a:t>
            </a:r>
            <a:r>
              <a:rPr lang="en-SG" dirty="0"/>
              <a:t>, </a:t>
            </a:r>
            <a:r>
              <a:rPr lang="en-SG" dirty="0">
                <a:latin typeface="Consolas" panose="020B0609020204030204" pitchFamily="49" charset="0"/>
              </a:rPr>
              <a:t>float</a:t>
            </a:r>
            <a:r>
              <a:rPr lang="en-SG" dirty="0"/>
              <a:t> and </a:t>
            </a:r>
            <a:r>
              <a:rPr lang="en-SG" dirty="0" err="1">
                <a:latin typeface="Consolas" panose="020B0609020204030204" pitchFamily="49" charset="0"/>
              </a:rPr>
              <a:t>str</a:t>
            </a:r>
            <a:r>
              <a:rPr lang="en-SG" dirty="0"/>
              <a:t>, and to use them correctly to store different </a:t>
            </a:r>
            <a:r>
              <a:rPr lang="en-SG" b="1" dirty="0"/>
              <a:t>types</a:t>
            </a:r>
            <a:r>
              <a:rPr lang="en-SG" dirty="0"/>
              <a:t> of data</a:t>
            </a:r>
          </a:p>
          <a:p>
            <a:r>
              <a:rPr lang="en-SG" dirty="0"/>
              <a:t>To understand and be able to efficiently use </a:t>
            </a:r>
            <a:r>
              <a:rPr lang="en-SG" b="1" dirty="0"/>
              <a:t>arithmetic</a:t>
            </a:r>
            <a:r>
              <a:rPr lang="en-SG" dirty="0"/>
              <a:t> </a:t>
            </a:r>
            <a:r>
              <a:rPr lang="en-SG" b="1" dirty="0"/>
              <a:t>operators</a:t>
            </a:r>
          </a:p>
          <a:p>
            <a:r>
              <a:rPr lang="en-SG" dirty="0"/>
              <a:t>To get familiar with some </a:t>
            </a:r>
            <a:r>
              <a:rPr lang="en-SG" b="1" dirty="0"/>
              <a:t>built-in functions</a:t>
            </a:r>
          </a:p>
          <a:p>
            <a:r>
              <a:rPr lang="en-SG" dirty="0"/>
              <a:t>To understand how to use </a:t>
            </a:r>
            <a:r>
              <a:rPr lang="en-SG" b="1" dirty="0"/>
              <a:t>type conversion</a:t>
            </a:r>
            <a:r>
              <a:rPr lang="en-SG" dirty="0"/>
              <a:t> functions</a:t>
            </a:r>
          </a:p>
          <a:p>
            <a:r>
              <a:rPr lang="en-SG" dirty="0"/>
              <a:t>To remember the variable </a:t>
            </a:r>
            <a:r>
              <a:rPr lang="en-SG" b="1" dirty="0"/>
              <a:t>naming rules</a:t>
            </a:r>
            <a:r>
              <a:rPr lang="en-SG" dirty="0"/>
              <a:t> and conventions</a:t>
            </a:r>
          </a:p>
          <a:p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143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Most are left to right</a:t>
            </a:r>
          </a:p>
          <a:p>
            <a:r>
              <a:rPr lang="en-SG" dirty="0"/>
              <a:t>Exponent is from right to left</a:t>
            </a:r>
          </a:p>
          <a:p>
            <a:pPr lvl="1"/>
            <a:r>
              <a:rPr lang="en-SG" dirty="0"/>
              <a:t>What is the value of </a:t>
            </a:r>
            <a:r>
              <a:rPr lang="en-SG" b="1" dirty="0">
                <a:solidFill>
                  <a:schemeClr val="accent4"/>
                </a:solidFill>
                <a:latin typeface="Consolas" panose="020B0609020204030204" pitchFamily="49" charset="0"/>
              </a:rPr>
              <a:t>2 ** 2 ** 3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/>
              <a:t>?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To avoid confusion, use brackets</a:t>
            </a:r>
          </a:p>
          <a:p>
            <a:pPr lvl="1"/>
            <a:r>
              <a:rPr lang="en-SG" b="1" dirty="0">
                <a:solidFill>
                  <a:schemeClr val="accent4"/>
                </a:solidFill>
                <a:latin typeface="Consolas" panose="020B0609020204030204" pitchFamily="49" charset="0"/>
              </a:rPr>
              <a:t>2 ** (2 ** 3)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2704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21</a:t>
            </a:fld>
            <a:endParaRPr lang="en-SG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980730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print("SMU")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type(3)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type("SMU")</a:t>
            </a:r>
          </a:p>
        </p:txBody>
      </p:sp>
    </p:spTree>
    <p:extLst>
      <p:ext uri="{BB962C8B-B14F-4D97-AF65-F5344CB8AC3E}">
        <p14:creationId xmlns:p14="http://schemas.microsoft.com/office/powerpoint/2010/main" val="77636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22</a:t>
            </a:fld>
            <a:endParaRPr lang="en-SG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980730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min(1, -10, 300)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max(3, 10, 100)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("SMU")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39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 = input("What's your name? ")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031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>
                <a:latin typeface="Consolas" panose="020B0609020204030204" pitchFamily="49" charset="0"/>
              </a:rPr>
              <a:t>int</a:t>
            </a:r>
            <a:r>
              <a:rPr lang="en-SG" dirty="0">
                <a:latin typeface="Consolas" panose="020B0609020204030204" pitchFamily="49" charset="0"/>
              </a:rPr>
              <a:t>(x)</a:t>
            </a:r>
            <a:r>
              <a:rPr lang="en-SG" dirty="0"/>
              <a:t>: convert x into an </a:t>
            </a:r>
            <a:r>
              <a:rPr lang="en-SG" dirty="0" err="1"/>
              <a:t>int</a:t>
            </a:r>
            <a:endParaRPr lang="en-SG" dirty="0"/>
          </a:p>
          <a:p>
            <a:r>
              <a:rPr lang="en-SG" dirty="0">
                <a:latin typeface="Consolas" panose="020B0609020204030204" pitchFamily="49" charset="0"/>
              </a:rPr>
              <a:t>float(x)</a:t>
            </a:r>
            <a:r>
              <a:rPr lang="en-SG" dirty="0"/>
              <a:t>: convert x into a float</a:t>
            </a:r>
          </a:p>
          <a:p>
            <a:r>
              <a:rPr lang="en-SG" dirty="0" err="1">
                <a:latin typeface="Consolas" panose="020B0609020204030204" pitchFamily="49" charset="0"/>
              </a:rPr>
              <a:t>str</a:t>
            </a:r>
            <a:r>
              <a:rPr lang="en-SG" dirty="0">
                <a:latin typeface="Consolas" panose="020B0609020204030204" pitchFamily="49" charset="0"/>
              </a:rPr>
              <a:t>(x)</a:t>
            </a:r>
            <a:r>
              <a:rPr lang="en-SG" dirty="0"/>
              <a:t>: convert x into a </a:t>
            </a:r>
            <a:r>
              <a:rPr lang="en-SG" dirty="0" err="1"/>
              <a:t>str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704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Rules for Python 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Python keywords cannot be used as variable names.</a:t>
            </a:r>
          </a:p>
          <a:p>
            <a:r>
              <a:rPr lang="en-SG" dirty="0"/>
              <a:t>A variable name cannot contain any space.</a:t>
            </a:r>
          </a:p>
          <a:p>
            <a:r>
              <a:rPr lang="en-SG" dirty="0"/>
              <a:t>The first character of a variable name must be a letter or an underscore character (</a:t>
            </a:r>
            <a:r>
              <a:rPr lang="en-SG" b="1" dirty="0"/>
              <a:t>_</a:t>
            </a:r>
            <a:r>
              <a:rPr lang="en-SG" dirty="0"/>
              <a:t>), and the remaining characters must be a letter, a digit, or an underscore character.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0452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Keyword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SG" dirty="0">
                <a:hlinkClick r:id="rId2"/>
              </a:rPr>
              <a:t>https://docs.python.org/3/reference/lexical_analysis.html#keywords</a:t>
            </a:r>
            <a:r>
              <a:rPr lang="en-SG" dirty="0"/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1444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Naming Conventions for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SG" dirty="0"/>
              <a:t>A variable name should be meaningful and represent what it stores. Usually, variable names are nouns.</a:t>
            </a:r>
          </a:p>
          <a:p>
            <a:r>
              <a:rPr lang="en-SG" dirty="0"/>
              <a:t>Use lowercase letters to name variables. If a variable name contains multiple words, use underscore characters to join the words. </a:t>
            </a:r>
          </a:p>
          <a:p>
            <a:pPr lvl="1"/>
            <a:r>
              <a:rPr lang="en-SG" dirty="0" err="1">
                <a:latin typeface="Consolas" panose="020B0609020204030204" pitchFamily="49" charset="0"/>
              </a:rPr>
              <a:t>home_address</a:t>
            </a:r>
            <a:endParaRPr lang="en-SG" dirty="0">
              <a:latin typeface="Consolas" panose="020B0609020204030204" pitchFamily="49" charset="0"/>
            </a:endParaRPr>
          </a:p>
          <a:p>
            <a:pPr lvl="1"/>
            <a:r>
              <a:rPr lang="en-SG" dirty="0" err="1">
                <a:latin typeface="Consolas" panose="020B0609020204030204" pitchFamily="49" charset="0"/>
              </a:rPr>
              <a:t>first_name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9069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Review of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/>
              <a:t>To be able to use </a:t>
            </a:r>
            <a:r>
              <a:rPr lang="en-SG" b="1" dirty="0"/>
              <a:t>Anaconda Prompt Window</a:t>
            </a:r>
            <a:r>
              <a:rPr lang="en-SG" dirty="0"/>
              <a:t> to execute a Python script</a:t>
            </a:r>
          </a:p>
          <a:p>
            <a:r>
              <a:rPr lang="en-SG" dirty="0"/>
              <a:t>To be able to use </a:t>
            </a:r>
            <a:r>
              <a:rPr lang="en-SG" b="1" dirty="0"/>
              <a:t>Notepad++</a:t>
            </a:r>
            <a:r>
              <a:rPr lang="en-SG" dirty="0"/>
              <a:t> to edit Python scripts</a:t>
            </a:r>
          </a:p>
          <a:p>
            <a:r>
              <a:rPr lang="en-SG" dirty="0"/>
              <a:t>To be able to use </a:t>
            </a:r>
            <a:r>
              <a:rPr lang="en-SG" b="1" dirty="0" err="1"/>
              <a:t>Jupyter</a:t>
            </a:r>
            <a:r>
              <a:rPr lang="en-SG" b="1" dirty="0"/>
              <a:t> Notebook</a:t>
            </a:r>
            <a:r>
              <a:rPr lang="en-SG" dirty="0"/>
              <a:t> to write and execute Python code</a:t>
            </a:r>
          </a:p>
          <a:p>
            <a:r>
              <a:rPr lang="en-SG" dirty="0"/>
              <a:t>To understand what </a:t>
            </a:r>
            <a:r>
              <a:rPr lang="en-SG" b="1" dirty="0"/>
              <a:t>variables</a:t>
            </a:r>
            <a:r>
              <a:rPr lang="en-SG" dirty="0"/>
              <a:t> are</a:t>
            </a:r>
          </a:p>
          <a:p>
            <a:r>
              <a:rPr lang="en-SG" dirty="0"/>
              <a:t>To understand </a:t>
            </a:r>
            <a:r>
              <a:rPr lang="en-SG" dirty="0" err="1">
                <a:latin typeface="Consolas" panose="020B0609020204030204" pitchFamily="49" charset="0"/>
              </a:rPr>
              <a:t>int</a:t>
            </a:r>
            <a:r>
              <a:rPr lang="en-SG" dirty="0"/>
              <a:t>, </a:t>
            </a:r>
            <a:r>
              <a:rPr lang="en-SG" dirty="0">
                <a:latin typeface="Consolas" panose="020B0609020204030204" pitchFamily="49" charset="0"/>
              </a:rPr>
              <a:t>float</a:t>
            </a:r>
            <a:r>
              <a:rPr lang="en-SG" dirty="0"/>
              <a:t> and </a:t>
            </a:r>
            <a:r>
              <a:rPr lang="en-SG" dirty="0" err="1">
                <a:latin typeface="Consolas" panose="020B0609020204030204" pitchFamily="49" charset="0"/>
              </a:rPr>
              <a:t>str</a:t>
            </a:r>
            <a:r>
              <a:rPr lang="en-SG" dirty="0"/>
              <a:t>, and to use them correctly to store different </a:t>
            </a:r>
            <a:r>
              <a:rPr lang="en-SG" b="1" dirty="0"/>
              <a:t>types</a:t>
            </a:r>
            <a:r>
              <a:rPr lang="en-SG" dirty="0"/>
              <a:t> of data</a:t>
            </a:r>
          </a:p>
          <a:p>
            <a:r>
              <a:rPr lang="en-SG" dirty="0"/>
              <a:t>To understand and be able to efficiently use arithmetic </a:t>
            </a:r>
            <a:r>
              <a:rPr lang="en-SG" b="1" dirty="0"/>
              <a:t>operators</a:t>
            </a:r>
          </a:p>
          <a:p>
            <a:r>
              <a:rPr lang="en-SG" dirty="0"/>
              <a:t>To get familiar with some </a:t>
            </a:r>
            <a:r>
              <a:rPr lang="en-SG" b="1" dirty="0"/>
              <a:t>built-in functions</a:t>
            </a:r>
          </a:p>
          <a:p>
            <a:r>
              <a:rPr lang="en-SG" dirty="0"/>
              <a:t>To understand how to use </a:t>
            </a:r>
            <a:r>
              <a:rPr lang="en-SG" b="1" dirty="0"/>
              <a:t>type conversion</a:t>
            </a:r>
            <a:r>
              <a:rPr lang="en-SG" dirty="0"/>
              <a:t> functions</a:t>
            </a:r>
          </a:p>
          <a:p>
            <a:r>
              <a:rPr lang="en-SG" dirty="0"/>
              <a:t>To remember the variable </a:t>
            </a:r>
            <a:r>
              <a:rPr lang="en-SG" b="1" dirty="0"/>
              <a:t>naming rules</a:t>
            </a:r>
            <a:r>
              <a:rPr lang="en-SG" dirty="0"/>
              <a:t> and conventions</a:t>
            </a:r>
          </a:p>
          <a:p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308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  <a:p>
            <a:r>
              <a:rPr lang="en-US" dirty="0"/>
              <a:t>Notepad++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32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F21A-D5A9-4877-B63B-9A32300D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Anaconda Prompt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CD30-DAEB-49AF-977A-40783ABF9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Search for “Anaconda Prompt” in Windows search. You’ll find “Anaconda Prompt (Anaconda3)”. Click on it.</a:t>
            </a:r>
          </a:p>
          <a:p>
            <a:r>
              <a:rPr lang="en-US" sz="2800" dirty="0"/>
              <a:t>You’ll see the following window open.</a:t>
            </a:r>
          </a:p>
          <a:p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9F40-1A46-4927-892D-D1BB936C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71F23-061A-4549-ADE3-D28E3EF2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62A0B-2B39-4432-8A21-702D987E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4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CAF759-9F89-4430-A1F0-511485372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56" y="2954527"/>
            <a:ext cx="6356488" cy="335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2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Basic DOS Commands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5</a:t>
            </a:fld>
            <a:endParaRPr lang="en-SG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127827-ABFA-C145-ABB1-22EA6F18F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99D1BF65-CA1C-794E-95A1-C5AC647130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509949"/>
              </p:ext>
            </p:extLst>
          </p:nvPr>
        </p:nvGraphicFramePr>
        <p:xfrm>
          <a:off x="464096" y="1527996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003">
                  <a:extLst>
                    <a:ext uri="{9D8B030D-6E8A-4147-A177-3AD203B41FA5}">
                      <a16:colId xmlns:a16="http://schemas.microsoft.com/office/drawing/2014/main" val="1913284565"/>
                    </a:ext>
                  </a:extLst>
                </a:gridCol>
                <a:gridCol w="5357597">
                  <a:extLst>
                    <a:ext uri="{9D8B030D-6E8A-4147-A177-3AD203B41FA5}">
                      <a16:colId xmlns:a16="http://schemas.microsoft.com/office/drawing/2014/main" val="3612870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  <a:r>
                        <a:rPr lang="en-SG" dirty="0"/>
                        <a:t>  &lt;directory&gt;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Enter a subdirectory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53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Enter the parent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3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</a:t>
                      </a:r>
                      <a:r>
                        <a:rPr lang="en-SG" dirty="0"/>
                        <a:t> (</a:t>
                      </a:r>
                      <a:r>
                        <a:rPr lang="en-S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</a:t>
                      </a:r>
                      <a:r>
                        <a:rPr lang="en-SG" dirty="0"/>
                        <a:t> for Mac 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List the content of the current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26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SG" dirty="0"/>
                        <a:t> (</a:t>
                      </a:r>
                      <a:r>
                        <a:rPr lang="en-S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 </a:t>
                      </a:r>
                      <a:r>
                        <a:rPr lang="en-SG" dirty="0"/>
                        <a:t>for Mac 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Clear the console</a:t>
                      </a:r>
                      <a:r>
                        <a:rPr lang="en-SG" baseline="0" dirty="0"/>
                        <a:t> window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40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SG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Create a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02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05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SG" sz="4000" dirty="0"/>
              <a:t>Python Interactive Mode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EE11035-4AE1-4A51-B210-E9DD47AC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85859"/>
            <a:ext cx="8229600" cy="4935176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496" y="6669360"/>
            <a:ext cx="2133600" cy="21602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IS111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69360"/>
            <a:ext cx="2895600" cy="21602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SG"/>
              <a:t>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4904" y="6669360"/>
            <a:ext cx="2133600" cy="21602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9FD5B0C-E13F-4E8A-89B3-C7947FC10B15}" type="slidenum">
              <a:rPr lang="en-SG" smtClean="0"/>
              <a:pPr>
                <a:spcAft>
                  <a:spcPts val="600"/>
                </a:spcAft>
              </a:pPr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789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What Is a Computer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Step-by-step instructions written by humans (programmers) for computers to execute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456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Python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Python script is a text file that contains multiple lines of code (instructions).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A Python script can be directly executed.</a:t>
            </a:r>
          </a:p>
          <a:p>
            <a:pPr marL="457200" lvl="1" indent="0">
              <a:buNone/>
            </a:pPr>
            <a:r>
              <a:rPr lang="en-SG" dirty="0"/>
              <a:t>	</a:t>
            </a:r>
            <a:r>
              <a:rPr lang="en-SG" sz="2400" dirty="0">
                <a:latin typeface="Consolas" panose="020B0609020204030204" pitchFamily="49" charset="0"/>
              </a:rPr>
              <a:t>C:\Users\jingjiang\IS111\Week1&gt; python hello_world.py</a:t>
            </a:r>
            <a:endParaRPr lang="en-SG" dirty="0">
              <a:latin typeface="Consolas" panose="020B0609020204030204" pitchFamily="49" charset="0"/>
            </a:endParaRPr>
          </a:p>
          <a:p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289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30"/>
            <a:ext cx="8229600" cy="5112566"/>
          </a:xfrm>
        </p:spPr>
        <p:txBody>
          <a:bodyPr>
            <a:normAutofit fontScale="85000" lnSpcReduction="10000"/>
          </a:bodyPr>
          <a:lstStyle/>
          <a:p>
            <a:r>
              <a:rPr lang="en-SG" dirty="0"/>
              <a:t>Under C:\Users\&lt;your_username&gt;\, create a directory called “IS111”.</a:t>
            </a:r>
          </a:p>
          <a:p>
            <a:r>
              <a:rPr lang="en-SG" dirty="0"/>
              <a:t>Inside this “IS111” directory, create a directory called “Week1”.</a:t>
            </a:r>
          </a:p>
          <a:p>
            <a:r>
              <a:rPr lang="en-SG" dirty="0"/>
              <a:t>Download the file “hello_world.py” from </a:t>
            </a:r>
            <a:r>
              <a:rPr lang="en-SG" dirty="0" err="1"/>
              <a:t>eLearn</a:t>
            </a:r>
            <a:r>
              <a:rPr lang="en-SG" dirty="0"/>
              <a:t> into “C:\Users\&lt;</a:t>
            </a:r>
            <a:r>
              <a:rPr lang="en-SG" dirty="0" err="1"/>
              <a:t>your_username</a:t>
            </a:r>
            <a:r>
              <a:rPr lang="en-SG" dirty="0"/>
              <a:t>&gt;\IS111\Week1\”.</a:t>
            </a:r>
          </a:p>
          <a:p>
            <a:r>
              <a:rPr lang="en-SG" dirty="0"/>
              <a:t>Run this Python script from Anaconda Prompt window.</a:t>
            </a:r>
          </a:p>
          <a:p>
            <a:r>
              <a:rPr lang="en-SG" dirty="0"/>
              <a:t>Open “hello_world.py” in Notepad++. Add two more print statements with any messages you like.</a:t>
            </a:r>
          </a:p>
          <a:p>
            <a:r>
              <a:rPr lang="en-SG" dirty="0"/>
              <a:t>Run “hello_world.py” again to see if you get the expected output.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IS111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Fundamentals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5B0C-E13F-4E8A-89B3-C7947FC10B15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21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AD1B51FFACD45B62528B91A79C429" ma:contentTypeVersion="17" ma:contentTypeDescription="Create a new document." ma:contentTypeScope="" ma:versionID="a6b8d7d976cdcaed98b8a6e86826e778">
  <xsd:schema xmlns:xsd="http://www.w3.org/2001/XMLSchema" xmlns:xs="http://www.w3.org/2001/XMLSchema" xmlns:p="http://schemas.microsoft.com/office/2006/metadata/properties" xmlns:ns2="1b6a39ee-1380-4096-9882-8248104ba7f7" xmlns:ns3="4604cec2-e769-4190-9d56-5d48f74b6442" targetNamespace="http://schemas.microsoft.com/office/2006/metadata/properties" ma:root="true" ma:fieldsID="ecea26236f6c7b7625ed93097b2f1922" ns2:_="" ns3:_="">
    <xsd:import namespace="1b6a39ee-1380-4096-9882-8248104ba7f7"/>
    <xsd:import namespace="4604cec2-e769-4190-9d56-5d48f74b64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Comment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a39ee-1380-4096-9882-8248104ba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Comment" ma:index="21" nillable="true" ma:displayName="Comment" ma:description="What was the last change abou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eec61d7-21c4-46ea-8069-5c692c33a4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4cec2-e769-4190-9d56-5d48f74b644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943aed9-ec56-40d8-95cb-c4327e5e8870}" ma:internalName="TaxCatchAll" ma:showField="CatchAllData" ma:web="4604cec2-e769-4190-9d56-5d48f74b64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1b6a39ee-1380-4096-9882-8248104ba7f7" xsi:nil="true"/>
    <TaxCatchAll xmlns="4604cec2-e769-4190-9d56-5d48f74b6442" xsi:nil="true"/>
    <lcf76f155ced4ddcb4097134ff3c332f xmlns="1b6a39ee-1380-4096-9882-8248104ba7f7">
      <Terms xmlns="http://schemas.microsoft.com/office/infopath/2007/PartnerControls"/>
    </lcf76f155ced4ddcb4097134ff3c332f>
    <SharedWithUsers xmlns="4604cec2-e769-4190-9d56-5d48f74b6442">
      <UserInfo>
        <DisplayName/>
        <AccountId xsi:nil="true"/>
        <AccountType/>
      </UserInfo>
    </SharedWithUsers>
    <MediaLengthInSeconds xmlns="1b6a39ee-1380-4096-9882-8248104ba7f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689BE6-30D9-455B-9D9E-93380C7E9E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a39ee-1380-4096-9882-8248104ba7f7"/>
    <ds:schemaRef ds:uri="4604cec2-e769-4190-9d56-5d48f74b6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A14F93-9A1E-443D-9D14-1CE0486EE71E}">
  <ds:schemaRefs>
    <ds:schemaRef ds:uri="http://schemas.microsoft.com/office/2006/metadata/properties"/>
    <ds:schemaRef ds:uri="http://schemas.microsoft.com/office/infopath/2007/PartnerControls"/>
    <ds:schemaRef ds:uri="1b6a39ee-1380-4096-9882-8248104ba7f7"/>
    <ds:schemaRef ds:uri="4604cec2-e769-4190-9d56-5d48f74b6442"/>
  </ds:schemaRefs>
</ds:datastoreItem>
</file>

<file path=customXml/itemProps3.xml><?xml version="1.0" encoding="utf-8"?>
<ds:datastoreItem xmlns:ds="http://schemas.openxmlformats.org/officeDocument/2006/customXml" ds:itemID="{4A256E4F-47A9-4B07-8C8D-F13D72FE89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1842</TotalTime>
  <Words>1155</Words>
  <Application>Microsoft Office PowerPoint</Application>
  <PresentationFormat>On-screen Show (4:3)</PresentationFormat>
  <Paragraphs>283</Paragraphs>
  <Slides>28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Introduction to Programming</vt:lpstr>
      <vt:lpstr>Learning Outcomes</vt:lpstr>
      <vt:lpstr>Installation</vt:lpstr>
      <vt:lpstr>Anaconda Prompt</vt:lpstr>
      <vt:lpstr>Basic DOS Commands</vt:lpstr>
      <vt:lpstr>Python Interactive Mode</vt:lpstr>
      <vt:lpstr>What Is a Computer Program?</vt:lpstr>
      <vt:lpstr>Python Scripts</vt:lpstr>
      <vt:lpstr>Your Turn</vt:lpstr>
      <vt:lpstr>Jupyter Notebook</vt:lpstr>
      <vt:lpstr>Variables</vt:lpstr>
      <vt:lpstr>Assignment Operator</vt:lpstr>
      <vt:lpstr>Numbers and Strings</vt:lpstr>
      <vt:lpstr>Strings</vt:lpstr>
      <vt:lpstr>Lists</vt:lpstr>
      <vt:lpstr>Arithmetic Operators</vt:lpstr>
      <vt:lpstr>Examples</vt:lpstr>
      <vt:lpstr>String Concatenation</vt:lpstr>
      <vt:lpstr>Precedence</vt:lpstr>
      <vt:lpstr>Associativity</vt:lpstr>
      <vt:lpstr>Built-in Functions</vt:lpstr>
      <vt:lpstr>Built-in Functions</vt:lpstr>
      <vt:lpstr>Built-in Functions</vt:lpstr>
      <vt:lpstr>Type Conversion</vt:lpstr>
      <vt:lpstr>Rules for Python Variable Names</vt:lpstr>
      <vt:lpstr>Keyword List</vt:lpstr>
      <vt:lpstr>Naming Conventions for Variables</vt:lpstr>
      <vt:lpstr>Review of Learning Outcomes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Jiang</dc:creator>
  <cp:lastModifiedBy>JIANG Jing</cp:lastModifiedBy>
  <cp:revision>253</cp:revision>
  <dcterms:created xsi:type="dcterms:W3CDTF">2012-08-20T10:26:53Z</dcterms:created>
  <dcterms:modified xsi:type="dcterms:W3CDTF">2022-08-11T12:48:08Z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iteId">
    <vt:lpwstr>c98a79ca-5a9a-4791-a243-f06afd67464d</vt:lpwstr>
  </property>
  <property fmtid="{D5CDD505-2E9C-101B-9397-08002B2CF9AE}" pid="4" name="MSIP_Label_6951d41b-6b8e-4636-984f-012bff14ba18_Ref">
    <vt:lpwstr>https://api.informationprotection.azure.com/api/c98a79ca-5a9a-4791-a243-f06afd67464d</vt:lpwstr>
  </property>
  <property fmtid="{D5CDD505-2E9C-101B-9397-08002B2CF9AE}" pid="5" name="MSIP_Label_6951d41b-6b8e-4636-984f-012bff14ba18_SetBy">
    <vt:lpwstr>joellee@smu.edu.sg</vt:lpwstr>
  </property>
  <property fmtid="{D5CDD505-2E9C-101B-9397-08002B2CF9AE}" pid="6" name="MSIP_Label_6951d41b-6b8e-4636-984f-012bff14ba18_SetDate">
    <vt:lpwstr>2017-08-17T16:24:28.0604352+08:00</vt:lpwstr>
  </property>
  <property fmtid="{D5CDD505-2E9C-101B-9397-08002B2CF9AE}" pid="7" name="MSIP_Label_6951d41b-6b8e-4636-984f-012bff14ba18_Name">
    <vt:lpwstr>Restricted</vt:lpwstr>
  </property>
  <property fmtid="{D5CDD505-2E9C-101B-9397-08002B2CF9AE}" pid="8" name="MSIP_Label_6951d41b-6b8e-4636-984f-012bff14ba18_Application">
    <vt:lpwstr>Microsoft Azure Information Protection</vt:lpwstr>
  </property>
  <property fmtid="{D5CDD505-2E9C-101B-9397-08002B2CF9AE}" pid="9" name="MSIP_Label_6951d41b-6b8e-4636-984f-012bff14ba18_Extended_MSFT_Method">
    <vt:lpwstr>Automatic</vt:lpwstr>
  </property>
  <property fmtid="{D5CDD505-2E9C-101B-9397-08002B2CF9AE}" pid="10" name="Sensitivity">
    <vt:lpwstr>Restricted</vt:lpwstr>
  </property>
  <property fmtid="{D5CDD505-2E9C-101B-9397-08002B2CF9AE}" pid="11" name="ContentTypeId">
    <vt:lpwstr>0x0101000C6AD1B51FFACD45B62528B91A79C429</vt:lpwstr>
  </property>
  <property fmtid="{D5CDD505-2E9C-101B-9397-08002B2CF9AE}" pid="12" name="Order">
    <vt:r8>264025300</vt:r8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_ExtendedDescription">
    <vt:lpwstr/>
  </property>
  <property fmtid="{D5CDD505-2E9C-101B-9397-08002B2CF9AE}" pid="17" name="TriggerFlowInfo">
    <vt:lpwstr/>
  </property>
</Properties>
</file>