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Proxima Nova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Playfair Displ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Lora"/>
      <p:regular r:id="rId47"/>
      <p:bold r:id="rId48"/>
      <p:italic r:id="rId49"/>
      <p:boldItalic r:id="rId50"/>
    </p:embeddedFont>
    <p:embeddedFont>
      <p:font typeface="Merriweather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6" name="Terris T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.fntdata"/><Relationship Id="rId42" Type="http://schemas.openxmlformats.org/officeDocument/2006/relationships/font" Target="fonts/PlayfairDisplay-boldItalic.fntdata"/><Relationship Id="rId41" Type="http://schemas.openxmlformats.org/officeDocument/2006/relationships/font" Target="fonts/PlayfairDisplay-italic.fntdata"/><Relationship Id="rId44" Type="http://schemas.openxmlformats.org/officeDocument/2006/relationships/font" Target="fonts/Lato-bold.fntdata"/><Relationship Id="rId43" Type="http://schemas.openxmlformats.org/officeDocument/2006/relationships/font" Target="fonts/Lato-regular.fntdata"/><Relationship Id="rId46" Type="http://schemas.openxmlformats.org/officeDocument/2006/relationships/font" Target="fonts/Lato-boldItalic.fntdata"/><Relationship Id="rId45" Type="http://schemas.openxmlformats.org/officeDocument/2006/relationships/font" Target="fonts/La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48" Type="http://schemas.openxmlformats.org/officeDocument/2006/relationships/font" Target="fonts/Lora-bold.fntdata"/><Relationship Id="rId47" Type="http://schemas.openxmlformats.org/officeDocument/2006/relationships/font" Target="fonts/Lora-regular.fntdata"/><Relationship Id="rId49" Type="http://schemas.openxmlformats.org/officeDocument/2006/relationships/font" Target="fonts/Lora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regular.fntdata"/><Relationship Id="rId30" Type="http://schemas.openxmlformats.org/officeDocument/2006/relationships/font" Target="fonts/Raleway-boldItalic.fntdata"/><Relationship Id="rId33" Type="http://schemas.openxmlformats.org/officeDocument/2006/relationships/font" Target="fonts/ProximaNova-italic.fntdata"/><Relationship Id="rId32" Type="http://schemas.openxmlformats.org/officeDocument/2006/relationships/font" Target="fonts/ProximaNova-bold.fntdata"/><Relationship Id="rId35" Type="http://schemas.openxmlformats.org/officeDocument/2006/relationships/font" Target="fonts/Roboto-regular.fntdata"/><Relationship Id="rId34" Type="http://schemas.openxmlformats.org/officeDocument/2006/relationships/font" Target="fonts/ProximaNova-boldItalic.fntdata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PlayfairDisplay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29" Type="http://schemas.openxmlformats.org/officeDocument/2006/relationships/font" Target="fonts/Raleway-italic.fntdata"/><Relationship Id="rId51" Type="http://schemas.openxmlformats.org/officeDocument/2006/relationships/font" Target="fonts/Merriweather-regular.fntdata"/><Relationship Id="rId50" Type="http://schemas.openxmlformats.org/officeDocument/2006/relationships/font" Target="fonts/Lora-boldItalic.fntdata"/><Relationship Id="rId53" Type="http://schemas.openxmlformats.org/officeDocument/2006/relationships/font" Target="fonts/Merriweather-italic.fntdata"/><Relationship Id="rId52" Type="http://schemas.openxmlformats.org/officeDocument/2006/relationships/font" Target="fonts/Merriweather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54" Type="http://schemas.openxmlformats.org/officeDocument/2006/relationships/font" Target="fonts/Merriweather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4-27T07:44:38.140">
    <p:pos x="254" y="686"/>
    <p:text>Travel time-and-to just for a 10mins visit. 
(Inclusive of products and doctors visits)</p:text>
  </p:cm>
  <p:cm authorId="0" idx="2" dt="2018-04-27T07:48:07.684">
    <p:pos x="254" y="786"/>
    <p:text>Expensive consultation fees even for simple problems.
Example: Stomach ache, slight fever</p:text>
  </p:cm>
  <p:cm authorId="0" idx="3" dt="2018-04-27T07:50:15.451">
    <p:pos x="254" y="886"/>
    <p:text>Uncertain about the needs of the new born baby.
Taking care of the baby when they are sick.</p:text>
  </p:cm>
  <p:cm authorId="0" idx="4" dt="2018-04-27T08:20:41.278">
    <p:pos x="196" y="163"/>
    <p:text>Problems Faced Today by parents with new borns.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18-04-29T09:42:48.364">
    <p:pos x="196" y="90"/>
    <p:text>Here are some Questions from our survey.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18-05-04T06:31:27.752">
    <p:pos x="244" y="72"/>
    <p:text>Benefits to buyer and seller.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Shape 9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Shape 9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3047025" y="1454125"/>
            <a:ext cx="38085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Lora"/>
                <a:ea typeface="Lora"/>
                <a:cs typeface="Lora"/>
                <a:sym typeface="Lora"/>
              </a:rPr>
              <a:t>Mum’s Story</a:t>
            </a:r>
            <a:endParaRPr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560550" y="2757925"/>
            <a:ext cx="3911700" cy="118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Done By: 	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	            	            </a:t>
            </a:r>
            <a:r>
              <a:rPr lang="en-GB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Tan Wei Jun, Terris (Leader)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Muhammad Adil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Cleyshire Cheng Rui  Ning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Elina Ek Pei Shan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375" y="1089175"/>
            <a:ext cx="1279674" cy="15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3162" l="7510" r="7722" t="9729"/>
          <a:stretch/>
        </p:blipFill>
        <p:spPr>
          <a:xfrm>
            <a:off x="4223275" y="1689325"/>
            <a:ext cx="4920724" cy="29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type="title"/>
          </p:nvPr>
        </p:nvSpPr>
        <p:spPr>
          <a:xfrm>
            <a:off x="311700" y="143375"/>
            <a:ext cx="42603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 Survey Questions</a:t>
            </a:r>
            <a:endParaRPr sz="3600"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024300"/>
            <a:ext cx="80799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 startAt="5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factors do you consider when you are taking your child to the clinic?   (eg. cost, time ,etc.)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GB" sz="17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Multiple Answers were accepted:</a:t>
            </a:r>
            <a:endParaRPr sz="1700"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30 Time (55.5%)</a:t>
            </a:r>
            <a:endParaRPr sz="1700"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16 Cost (30%)</a:t>
            </a:r>
            <a:endParaRPr sz="1700"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8 </a:t>
            </a:r>
            <a:r>
              <a:rPr lang="en-GB" sz="17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Reliability</a:t>
            </a:r>
            <a:r>
              <a:rPr lang="en-GB" sz="17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(14.5%)</a:t>
            </a:r>
            <a:endParaRPr sz="1700"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87900" y="11455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Redefine Challenge</a:t>
            </a:r>
            <a:endParaRPr sz="3600"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87900" y="962700"/>
            <a:ext cx="55206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 might we provide young parents with a more</a:t>
            </a:r>
            <a:r>
              <a:rPr b="1"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convenient</a:t>
            </a:r>
            <a:r>
              <a:rPr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b="1"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efficient platform to communicate</a:t>
            </a:r>
            <a:r>
              <a:rPr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help each other regarding newborns?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900" y="953050"/>
            <a:ext cx="2930701" cy="293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87900" y="11455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Solution</a:t>
            </a:r>
            <a:endParaRPr sz="3600"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87900" y="962700"/>
            <a:ext cx="86217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 Business-to-Consumer(B2C) Website that provides: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A  </a:t>
            </a:r>
            <a:r>
              <a:rPr b="1" lang="en-GB">
                <a:solidFill>
                  <a:srgbClr val="000000"/>
                </a:solidFill>
              </a:rPr>
              <a:t>forum</a:t>
            </a:r>
            <a:r>
              <a:rPr lang="en-GB">
                <a:solidFill>
                  <a:srgbClr val="000000"/>
                </a:solidFill>
              </a:rPr>
              <a:t> that allows parents or young parents to seek help or help others when they face a problem with their new born online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24/7 </a:t>
            </a:r>
            <a:r>
              <a:rPr b="1" lang="en-GB">
                <a:solidFill>
                  <a:srgbClr val="000000"/>
                </a:solidFill>
              </a:rPr>
              <a:t>online doctor</a:t>
            </a:r>
            <a:r>
              <a:rPr lang="en-GB">
                <a:solidFill>
                  <a:srgbClr val="000000"/>
                </a:solidFill>
              </a:rPr>
              <a:t> that will be there for parents to consult when they face a small problem in the middle of the night and they cannot find a neighbourhood clinic near their area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An </a:t>
            </a:r>
            <a:r>
              <a:rPr b="1" lang="en-GB">
                <a:solidFill>
                  <a:srgbClr val="000000"/>
                </a:solidFill>
              </a:rPr>
              <a:t>online shop</a:t>
            </a:r>
            <a:r>
              <a:rPr lang="en-GB">
                <a:solidFill>
                  <a:srgbClr val="000000"/>
                </a:solidFill>
              </a:rPr>
              <a:t> for parents to purchase basic necessities for their baby after getting recommendations from other users or the online doctor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87900" y="4189725"/>
            <a:ext cx="86217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Web Catalogue Model and Advertising-Supported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87900" y="11455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Benefits To Customers</a:t>
            </a:r>
            <a:endParaRPr sz="3600"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87900" y="962700"/>
            <a:ext cx="86217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How does it benefit our customers</a:t>
            </a:r>
            <a:r>
              <a:rPr lang="en-GB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A  forum can help answer any simple </a:t>
            </a:r>
            <a:r>
              <a:rPr lang="en-GB">
                <a:solidFill>
                  <a:srgbClr val="000000"/>
                </a:solidFill>
              </a:rPr>
              <a:t>enquiries and create a friendly community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24/7 online doctor can help solve more challenging problems with the convenience of being at home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The online store provides a more convenient shopping experience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Rewarding system to redeem products and services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235500" y="1152475"/>
            <a:ext cx="4283100" cy="1635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Strengths</a:t>
            </a:r>
            <a:endParaRPr sz="16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 sz="1300"/>
              <a:t>Sell directly to consumers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 sz="1300"/>
              <a:t>Keep costs below competitors’ costs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 sz="1300"/>
              <a:t> </a:t>
            </a:r>
            <a:r>
              <a:rPr lang="en-GB" sz="1300"/>
              <a:t>24/7, Online Service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 sz="1300"/>
              <a:t>Always relevant</a:t>
            </a:r>
            <a:endParaRPr sz="1300"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625400" y="1152475"/>
            <a:ext cx="4283100" cy="1635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Weakness</a:t>
            </a:r>
            <a:endParaRPr sz="16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 sz="1300"/>
              <a:t>Only target online users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 sz="1300"/>
              <a:t>Misuse of the platform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 sz="1300"/>
              <a:t>Rely on the community</a:t>
            </a:r>
            <a:endParaRPr sz="1300"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235500" y="2952875"/>
            <a:ext cx="4283100" cy="1890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Opportunities</a:t>
            </a:r>
            <a:endParaRPr sz="16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 sz="1300"/>
              <a:t>Creates a community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 sz="1300"/>
              <a:t>Consumer desires to spend less time making physical trips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 sz="1300"/>
              <a:t>Consumer know what they want to buy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 sz="1300"/>
              <a:t>Solve consumers’ problems </a:t>
            </a:r>
            <a:r>
              <a:rPr lang="en-GB" sz="1300"/>
              <a:t>efficiently</a:t>
            </a:r>
            <a:endParaRPr sz="1300"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625400" y="2952775"/>
            <a:ext cx="4283100" cy="1890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Threats</a:t>
            </a:r>
            <a:endParaRPr sz="16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 sz="1300"/>
              <a:t>Competitors have stronger brand names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 sz="1300"/>
              <a:t>Competitors have more experience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 sz="1300"/>
              <a:t>Lack of service differentiation</a:t>
            </a:r>
            <a:endParaRPr sz="1300"/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387900" y="11455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SWOT Analysis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475" y="3039625"/>
            <a:ext cx="5040751" cy="19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type="title"/>
          </p:nvPr>
        </p:nvSpPr>
        <p:spPr>
          <a:xfrm>
            <a:off x="387900" y="11455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Competitors</a:t>
            </a:r>
            <a:endParaRPr sz="3600"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87900" y="962700"/>
            <a:ext cx="86217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Char char="-"/>
            </a:pPr>
            <a:r>
              <a:rPr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Kiasu Parents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Char char="-"/>
            </a:pPr>
            <a:r>
              <a:rPr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Singapore Motherhood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Char char="-"/>
            </a:pPr>
            <a:r>
              <a:rPr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Mummy SG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Char char="-"/>
            </a:pPr>
            <a:r>
              <a:rPr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Young Parents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11214" l="10751" r="12230" t="11553"/>
          <a:stretch/>
        </p:blipFill>
        <p:spPr>
          <a:xfrm>
            <a:off x="5861900" y="2320450"/>
            <a:ext cx="2437850" cy="24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>
            <p:ph type="title"/>
          </p:nvPr>
        </p:nvSpPr>
        <p:spPr>
          <a:xfrm>
            <a:off x="387900" y="11455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Source of Profit</a:t>
            </a:r>
            <a:endParaRPr sz="3600"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87900" y="962700"/>
            <a:ext cx="82236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Char char="-"/>
            </a:pPr>
            <a:r>
              <a:rPr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Selling products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Char char="-"/>
            </a:pPr>
            <a:r>
              <a:rPr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Commission-based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Char char="-"/>
            </a:pPr>
            <a:r>
              <a:rPr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Donations (in the long-run)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Char char="-"/>
            </a:pPr>
            <a:r>
              <a:rPr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Advertisement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0" y="2211225"/>
            <a:ext cx="15726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Sample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Wireframe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(Actual Size)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356050" y="921750"/>
            <a:ext cx="4233600" cy="28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6000"/>
            </a:br>
            <a:r>
              <a:rPr lang="en-GB" sz="6000"/>
              <a:t>Q</a:t>
            </a:r>
            <a:r>
              <a:rPr lang="en-GB" sz="6000">
                <a:latin typeface="Merriweather"/>
                <a:ea typeface="Merriweather"/>
                <a:cs typeface="Merriweather"/>
                <a:sym typeface="Merriweather"/>
              </a:rPr>
              <a:t>&amp;</a:t>
            </a:r>
            <a:r>
              <a:rPr lang="en-GB" sz="6000"/>
              <a:t>A</a:t>
            </a:r>
            <a:endParaRPr sz="6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455200" y="1854150"/>
            <a:ext cx="42336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 </a:t>
            </a:r>
            <a:br>
              <a:rPr lang="en-GB" sz="6000"/>
            </a:br>
            <a:endParaRPr sz="6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594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Faced </a:t>
            </a:r>
            <a:r>
              <a:rPr lang="en-GB"/>
              <a:t>Today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04025" y="1089400"/>
            <a:ext cx="85206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GB" sz="3000"/>
              <a:t>Expensive (Financial)</a:t>
            </a:r>
            <a:endParaRPr sz="3000"/>
          </a:p>
          <a:p>
            <a:pPr indent="-419100" lvl="0" marL="457200" rtl="0">
              <a:spcBef>
                <a:spcPts val="1000"/>
              </a:spcBef>
              <a:spcAft>
                <a:spcPts val="0"/>
              </a:spcAft>
              <a:buSzPts val="3000"/>
              <a:buChar char="-"/>
            </a:pPr>
            <a:r>
              <a:rPr lang="en-GB" sz="3000"/>
              <a:t>Time-consuming</a:t>
            </a:r>
            <a:endParaRPr sz="3000"/>
          </a:p>
          <a:p>
            <a:pPr indent="-419100" lvl="0" marL="457200" rtl="0">
              <a:spcBef>
                <a:spcPts val="1000"/>
              </a:spcBef>
              <a:spcAft>
                <a:spcPts val="0"/>
              </a:spcAft>
              <a:buSzPts val="3000"/>
              <a:buChar char="-"/>
            </a:pPr>
            <a:r>
              <a:rPr lang="en-GB" sz="3000"/>
              <a:t>Unprepared</a:t>
            </a:r>
            <a:endParaRPr sz="30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449" y="2277301"/>
            <a:ext cx="1814226" cy="120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9275" y="1089400"/>
            <a:ext cx="1671550" cy="12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9272" y="2874350"/>
            <a:ext cx="1814225" cy="1358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4409100" y="748225"/>
            <a:ext cx="3710400" cy="19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Target audience</a:t>
            </a:r>
            <a:endParaRPr b="1" sz="3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Parents with newborns</a:t>
            </a:r>
            <a:endParaRPr b="1"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523700" y="595825"/>
            <a:ext cx="37104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Objective</a:t>
            </a:r>
            <a:endParaRPr b="1" sz="3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To create a community for young parents regarding newborns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876" y="2936625"/>
            <a:ext cx="2205350" cy="16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825" y="2571750"/>
            <a:ext cx="2422064" cy="20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44075" y="249450"/>
            <a:ext cx="22683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44075" y="1116600"/>
            <a:ext cx="69636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Char char="-"/>
            </a:pPr>
            <a:r>
              <a:rPr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Forum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Char char="-"/>
            </a:pPr>
            <a:r>
              <a:rPr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Online Doctor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Char char="-"/>
            </a:pPr>
            <a:r>
              <a:rPr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Store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Char char="-"/>
            </a:pPr>
            <a:r>
              <a:rPr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Reward system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Char char="-"/>
            </a:pPr>
            <a:r>
              <a:rPr lang="en-GB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Donation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143375"/>
            <a:ext cx="42603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 </a:t>
            </a:r>
            <a:r>
              <a:rPr lang="en-GB" sz="3600"/>
              <a:t>Survey Questions</a:t>
            </a:r>
            <a:endParaRPr sz="3600"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024300"/>
            <a:ext cx="85206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When you had your first child, what was your understanding of a newborn?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Do you think it would be great to have an 'online doctor' at any time of the day during working hours to answer your queries? Why or why not?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How do you feel about making trips to purchase your baby's necessities?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Would it be better to make a quick payment rather than sitting through an appointment just to purchase the product? Why or why not?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factors do you consider when you are taking your child to the clinic? (eg. cost, time ,etc.)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50" y="1253561"/>
            <a:ext cx="7256501" cy="3443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type="title"/>
          </p:nvPr>
        </p:nvSpPr>
        <p:spPr>
          <a:xfrm>
            <a:off x="311700" y="143375"/>
            <a:ext cx="42603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 Survey Questions</a:t>
            </a:r>
            <a:endParaRPr sz="3600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024300"/>
            <a:ext cx="85206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When you had your first child, what was your understanding of a newborn?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806050" y="4187225"/>
            <a:ext cx="872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(Unsure)</a:t>
            </a:r>
            <a:endParaRPr sz="1200"/>
          </a:p>
        </p:txBody>
      </p:sp>
      <p:sp>
        <p:nvSpPr>
          <p:cNvPr id="149" name="Shape 149"/>
          <p:cNvSpPr txBox="1"/>
          <p:nvPr/>
        </p:nvSpPr>
        <p:spPr>
          <a:xfrm>
            <a:off x="6950850" y="4187225"/>
            <a:ext cx="748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(Sure)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143375"/>
            <a:ext cx="42603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 Survey Questions</a:t>
            </a:r>
            <a:endParaRPr sz="3600"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024300"/>
            <a:ext cx="85206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 startAt="2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Do you think it would be great to have an 'online doctor' at any time of the day during working hours to answer your queries? Why or why not?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67% said Yes because it is convenient and saves time.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Eg. </a:t>
            </a: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Working days, No Travelling, Peak hours for clinics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33% said No because it</a:t>
            </a: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may </a:t>
            </a: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 </a:t>
            </a: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unreliable and unused</a:t>
            </a: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Eg. Unaware it exist, How-to-use, Uncertain of the Online Doctor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143375"/>
            <a:ext cx="42603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 Survey Questions</a:t>
            </a:r>
            <a:endParaRPr sz="3600"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024300"/>
            <a:ext cx="85206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 startAt="3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How do you feel about making trips to purchase your baby's necessities?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Key Points: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25 Troublesome (52.4%)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14 Fun (28.6%)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725" y="1543750"/>
            <a:ext cx="4896099" cy="3188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613650" y="1578225"/>
            <a:ext cx="7332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143375"/>
            <a:ext cx="42603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 Survey Questions</a:t>
            </a:r>
            <a:endParaRPr sz="3600"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024300"/>
            <a:ext cx="85206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 startAt="4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Would it be better to make a quick payment rather than sitting through an appointment just to purchase the product? Why or why not?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63.7% said Yes because it is convenient and saves time.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Eg. Long waiting time, Peak hours for clinics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36.3% said No because it is be better to consult the doctor.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Eg. Additional information, Important details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