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a053ab3a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a053ab3a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mojipedia.org/heavy-check-mark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mojipedia.org/heavy-check-mark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25" y="383600"/>
            <a:ext cx="1786375" cy="178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93104"/>
          <a:stretch/>
        </p:blipFill>
        <p:spPr>
          <a:xfrm>
            <a:off x="0" y="4027"/>
            <a:ext cx="9144000" cy="3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0" y="386528"/>
            <a:ext cx="9144000" cy="20100"/>
          </a:xfrm>
          <a:prstGeom prst="rect">
            <a:avLst/>
          </a:prstGeom>
          <a:solidFill>
            <a:srgbClr val="EECF9A"/>
          </a:solidFill>
          <a:ln w="9525" cap="flat" cmpd="sng">
            <a:solidFill>
              <a:srgbClr val="EECF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638325" y="4682475"/>
            <a:ext cx="2474100" cy="410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108200" y="457096"/>
            <a:ext cx="10800" cy="1698300"/>
          </a:xfrm>
          <a:prstGeom prst="rect">
            <a:avLst/>
          </a:prstGeom>
          <a:solidFill>
            <a:srgbClr val="EECF9A"/>
          </a:solidFill>
          <a:ln w="9525" cap="flat" cmpd="sng">
            <a:solidFill>
              <a:srgbClr val="EECF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2156925" y="632764"/>
            <a:ext cx="3532200" cy="1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CF9A"/>
                </a:solidFill>
              </a:rPr>
              <a:t>GT Robot is a company under the GT Group of Companies.</a:t>
            </a:r>
            <a:endParaRPr sz="10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CF9A"/>
                </a:solidFill>
              </a:rPr>
              <a:t>The company specializes in humanoid robotic solutions by creating intelligent, service-centric robots in areas like education, entertainment and integrated care. </a:t>
            </a:r>
            <a:endParaRPr sz="10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CF9A"/>
                </a:solidFill>
              </a:rPr>
              <a:t>Consistent to GT Group’s mission, its core mission is to improve lifestyles through robots.</a:t>
            </a:r>
            <a:endParaRPr sz="1000">
              <a:solidFill>
                <a:srgbClr val="EECF9A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156925" y="383600"/>
            <a:ext cx="34767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ECF9A"/>
                </a:solidFill>
              </a:rPr>
              <a:t>Background</a:t>
            </a:r>
            <a:endParaRPr sz="1200" b="1">
              <a:solidFill>
                <a:srgbClr val="EECF9A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7933" y="4711632"/>
            <a:ext cx="2297025" cy="35875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3" name="Google Shape;63;p13"/>
          <p:cNvSpPr/>
          <p:nvPr/>
        </p:nvSpPr>
        <p:spPr>
          <a:xfrm>
            <a:off x="0" y="2200630"/>
            <a:ext cx="9144000" cy="20100"/>
          </a:xfrm>
          <a:prstGeom prst="rect">
            <a:avLst/>
          </a:prstGeom>
          <a:solidFill>
            <a:srgbClr val="EECF9A"/>
          </a:solidFill>
          <a:ln w="9525" cap="flat" cmpd="sng">
            <a:solidFill>
              <a:srgbClr val="EECF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/>
          <p:nvPr/>
        </p:nvSpPr>
        <p:spPr>
          <a:xfrm flipH="1">
            <a:off x="2107757" y="2385215"/>
            <a:ext cx="10800" cy="2503500"/>
          </a:xfrm>
          <a:prstGeom prst="rect">
            <a:avLst/>
          </a:prstGeom>
          <a:solidFill>
            <a:srgbClr val="EECF9A"/>
          </a:solidFill>
          <a:ln w="9525" cap="flat" cmpd="sng">
            <a:solidFill>
              <a:srgbClr val="EECF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4104125" y="2274925"/>
            <a:ext cx="16521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ECF9A"/>
                </a:solidFill>
              </a:rPr>
              <a:t>Achievements</a:t>
            </a:r>
            <a:endParaRPr sz="1200" b="1">
              <a:solidFill>
                <a:srgbClr val="EECF9A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421675" y="2274925"/>
            <a:ext cx="19515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ECF9A"/>
                </a:solidFill>
              </a:rPr>
              <a:t>Takeaways</a:t>
            </a:r>
            <a:endParaRPr sz="1200" b="1">
              <a:solidFill>
                <a:srgbClr val="EECF9A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5689125" y="457096"/>
            <a:ext cx="10800" cy="1698300"/>
          </a:xfrm>
          <a:prstGeom prst="rect">
            <a:avLst/>
          </a:prstGeom>
          <a:solidFill>
            <a:srgbClr val="EECF9A"/>
          </a:solidFill>
          <a:ln w="9525" cap="flat" cmpd="sng">
            <a:solidFill>
              <a:srgbClr val="EECF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5755425" y="383600"/>
            <a:ext cx="31545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ECF9A"/>
                </a:solidFill>
              </a:rPr>
              <a:t>Project</a:t>
            </a:r>
            <a:endParaRPr sz="1200" b="1">
              <a:solidFill>
                <a:srgbClr val="EECF9A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755425" y="599661"/>
            <a:ext cx="15300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CF9A"/>
                </a:solidFill>
              </a:rPr>
              <a:t>Create a CMS Website</a:t>
            </a:r>
            <a:endParaRPr sz="1000">
              <a:solidFill>
                <a:srgbClr val="EECF9A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5755425" y="877653"/>
            <a:ext cx="24345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ECF9A"/>
                </a:solidFill>
              </a:rPr>
              <a:t>Responsibilities</a:t>
            </a:r>
            <a:endParaRPr sz="1200" b="1">
              <a:solidFill>
                <a:srgbClr val="EECF9A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5603029" y="1091791"/>
            <a:ext cx="3283800" cy="11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EECF9A"/>
              </a:buClr>
              <a:buSzPts val="1000"/>
              <a:buChar char="-"/>
            </a:pPr>
            <a:r>
              <a:rPr lang="en" sz="1000">
                <a:solidFill>
                  <a:srgbClr val="EECF9A"/>
                </a:solidFill>
              </a:rPr>
              <a:t>Cross-device Compatible</a:t>
            </a:r>
            <a:endParaRPr sz="1000">
              <a:solidFill>
                <a:srgbClr val="EECF9A"/>
              </a:solidFill>
            </a:endParaRPr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Clr>
                <a:srgbClr val="EECF9A"/>
              </a:buClr>
              <a:buSzPts val="800"/>
              <a:buChar char="-"/>
            </a:pPr>
            <a:r>
              <a:rPr lang="en" sz="800">
                <a:solidFill>
                  <a:srgbClr val="EECF9A"/>
                </a:solidFill>
              </a:rPr>
              <a:t>Desktop</a:t>
            </a:r>
            <a:endParaRPr sz="800">
              <a:solidFill>
                <a:srgbClr val="EECF9A"/>
              </a:solidFill>
            </a:endParaRPr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Clr>
                <a:srgbClr val="EECF9A"/>
              </a:buClr>
              <a:buSzPts val="800"/>
              <a:buChar char="-"/>
            </a:pPr>
            <a:r>
              <a:rPr lang="en" sz="800">
                <a:solidFill>
                  <a:srgbClr val="EECF9A"/>
                </a:solidFill>
              </a:rPr>
              <a:t>Mobile</a:t>
            </a:r>
            <a:endParaRPr sz="800">
              <a:solidFill>
                <a:srgbClr val="EECF9A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rgbClr val="EECF9A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EECF9A"/>
              </a:buClr>
              <a:buSzPts val="1000"/>
              <a:buChar char="-"/>
            </a:pPr>
            <a:r>
              <a:rPr lang="en" sz="1000">
                <a:solidFill>
                  <a:srgbClr val="EECF9A"/>
                </a:solidFill>
              </a:rPr>
              <a:t>Users are able to create/edit/delete intents</a:t>
            </a:r>
            <a:endParaRPr sz="1000">
              <a:solidFill>
                <a:srgbClr val="EECF9A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EECF9A"/>
              </a:buClr>
              <a:buSzPts val="1000"/>
              <a:buChar char="-"/>
            </a:pPr>
            <a:r>
              <a:rPr lang="en" sz="1000">
                <a:solidFill>
                  <a:srgbClr val="EECF9A"/>
                </a:solidFill>
              </a:rPr>
              <a:t>Staff can create/modify user accounts</a:t>
            </a:r>
            <a:endParaRPr sz="1000">
              <a:solidFill>
                <a:srgbClr val="EECF9A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EECF9A"/>
              </a:buClr>
              <a:buSzPts val="1000"/>
              <a:buChar char="-"/>
            </a:pPr>
            <a:r>
              <a:rPr lang="en" sz="1000">
                <a:solidFill>
                  <a:srgbClr val="EECF9A"/>
                </a:solidFill>
              </a:rPr>
              <a:t>Ensure the website functions as intended</a:t>
            </a:r>
            <a:endParaRPr sz="1000">
              <a:solidFill>
                <a:srgbClr val="EECF9A"/>
              </a:solidFill>
            </a:endParaRPr>
          </a:p>
        </p:txBody>
      </p:sp>
      <p:sp>
        <p:nvSpPr>
          <p:cNvPr id="72" name="Google Shape;72;p13"/>
          <p:cNvSpPr/>
          <p:nvPr/>
        </p:nvSpPr>
        <p:spPr>
          <a:xfrm flipH="1">
            <a:off x="4049957" y="2390802"/>
            <a:ext cx="10800" cy="2503500"/>
          </a:xfrm>
          <a:prstGeom prst="rect">
            <a:avLst/>
          </a:prstGeom>
          <a:solidFill>
            <a:srgbClr val="EECF9A"/>
          </a:solidFill>
          <a:ln w="9525" cap="flat" cmpd="sng">
            <a:solidFill>
              <a:srgbClr val="EECF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4104125" y="2498882"/>
            <a:ext cx="2220000" cy="21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CF9A"/>
                </a:solidFill>
                <a:uFill>
                  <a:noFill/>
                </a:uFill>
                <a:hlinkClick r:id="rId6"/>
              </a:rPr>
              <a:t>✓</a:t>
            </a:r>
            <a:r>
              <a:rPr lang="en" sz="1000">
                <a:solidFill>
                  <a:srgbClr val="EECF9A"/>
                </a:solidFill>
              </a:rPr>
              <a:t>  Cross-device</a:t>
            </a:r>
            <a:endParaRPr sz="10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ECF9A"/>
                </a:solidFill>
                <a:uFill>
                  <a:noFill/>
                </a:uFill>
                <a:hlinkClick r:id="rId6"/>
              </a:rPr>
              <a:t>✓</a:t>
            </a:r>
            <a:r>
              <a:rPr lang="en" sz="1000">
                <a:solidFill>
                  <a:srgbClr val="EECF9A"/>
                </a:solidFill>
              </a:rPr>
              <a:t>  Staff Account</a:t>
            </a:r>
            <a:endParaRPr sz="10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CF9A"/>
                </a:solidFill>
                <a:uFill>
                  <a:noFill/>
                </a:uFill>
                <a:hlinkClick r:id="rId6"/>
              </a:rPr>
              <a:t>✓</a:t>
            </a:r>
            <a:r>
              <a:rPr lang="en" sz="1000">
                <a:solidFill>
                  <a:srgbClr val="EECF9A"/>
                </a:solidFill>
              </a:rPr>
              <a:t>  User-Friendly</a:t>
            </a:r>
            <a:endParaRPr sz="10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CF9A"/>
                </a:solidFill>
              </a:rPr>
              <a:t>	</a:t>
            </a:r>
            <a:r>
              <a:rPr lang="en" sz="800">
                <a:solidFill>
                  <a:srgbClr val="EECF9A"/>
                </a:solidFill>
                <a:uFill>
                  <a:noFill/>
                </a:uFill>
                <a:hlinkClick r:id="rId6"/>
              </a:rPr>
              <a:t>✓</a:t>
            </a:r>
            <a:r>
              <a:rPr lang="en" sz="800">
                <a:solidFill>
                  <a:srgbClr val="EECF9A"/>
                </a:solidFill>
              </a:rPr>
              <a:t> </a:t>
            </a:r>
            <a:r>
              <a:rPr lang="en" sz="1000">
                <a:solidFill>
                  <a:srgbClr val="EECF9A"/>
                </a:solidFill>
              </a:rPr>
              <a:t> </a:t>
            </a:r>
            <a:r>
              <a:rPr lang="en" sz="800">
                <a:solidFill>
                  <a:srgbClr val="EECF9A"/>
                </a:solidFill>
              </a:rPr>
              <a:t>Easy to use</a:t>
            </a:r>
            <a:endParaRPr sz="10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CF9A"/>
                </a:solidFill>
              </a:rPr>
              <a:t>	</a:t>
            </a:r>
            <a:r>
              <a:rPr lang="en" sz="800">
                <a:solidFill>
                  <a:srgbClr val="EECF9A"/>
                </a:solidFill>
                <a:uFill>
                  <a:noFill/>
                </a:uFill>
                <a:hlinkClick r:id="rId6"/>
              </a:rPr>
              <a:t>✓</a:t>
            </a:r>
            <a:r>
              <a:rPr lang="en" sz="800">
                <a:solidFill>
                  <a:srgbClr val="EECF9A"/>
                </a:solidFill>
              </a:rPr>
              <a:t> </a:t>
            </a:r>
            <a:r>
              <a:rPr lang="en" sz="1000">
                <a:solidFill>
                  <a:srgbClr val="EECF9A"/>
                </a:solidFill>
              </a:rPr>
              <a:t> </a:t>
            </a:r>
            <a:r>
              <a:rPr lang="en" sz="800">
                <a:solidFill>
                  <a:srgbClr val="EECF9A"/>
                </a:solidFill>
              </a:rPr>
              <a:t>Interactive</a:t>
            </a:r>
            <a:endParaRPr sz="8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ECF9A"/>
                </a:solidFill>
              </a:rPr>
              <a:t>	</a:t>
            </a:r>
            <a:r>
              <a:rPr lang="en" sz="800">
                <a:solidFill>
                  <a:srgbClr val="EECF9A"/>
                </a:solidFill>
                <a:uFill>
                  <a:noFill/>
                </a:uFill>
                <a:hlinkClick r:id="rId6"/>
              </a:rPr>
              <a:t>✓</a:t>
            </a:r>
            <a:r>
              <a:rPr lang="en" sz="800">
                <a:solidFill>
                  <a:srgbClr val="EECF9A"/>
                </a:solidFill>
              </a:rPr>
              <a:t> </a:t>
            </a:r>
            <a:r>
              <a:rPr lang="en" sz="1000">
                <a:solidFill>
                  <a:srgbClr val="EECF9A"/>
                </a:solidFill>
              </a:rPr>
              <a:t> </a:t>
            </a:r>
            <a:r>
              <a:rPr lang="en" sz="800">
                <a:solidFill>
                  <a:srgbClr val="EECF9A"/>
                </a:solidFill>
              </a:rPr>
              <a:t>Instruction + Guide Provided</a:t>
            </a:r>
            <a:endParaRPr sz="8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CF9A"/>
                </a:solidFill>
                <a:uFill>
                  <a:noFill/>
                </a:uFill>
                <a:hlinkClick r:id="rId6"/>
              </a:rPr>
              <a:t>✓</a:t>
            </a:r>
            <a:r>
              <a:rPr lang="en" sz="1000">
                <a:solidFill>
                  <a:srgbClr val="EECF9A"/>
                </a:solidFill>
              </a:rPr>
              <a:t>  Meet User Requirements</a:t>
            </a:r>
            <a:endParaRPr sz="10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CF9A"/>
                </a:solidFill>
              </a:rPr>
              <a:t>	</a:t>
            </a:r>
            <a:r>
              <a:rPr lang="en" sz="800">
                <a:solidFill>
                  <a:srgbClr val="EECF9A"/>
                </a:solidFill>
                <a:uFill>
                  <a:noFill/>
                </a:uFill>
                <a:hlinkClick r:id="rId6"/>
              </a:rPr>
              <a:t>✓</a:t>
            </a:r>
            <a:r>
              <a:rPr lang="en" sz="800">
                <a:solidFill>
                  <a:srgbClr val="EECF9A"/>
                </a:solidFill>
              </a:rPr>
              <a:t> </a:t>
            </a:r>
            <a:r>
              <a:rPr lang="en" sz="1000">
                <a:solidFill>
                  <a:srgbClr val="EECF9A"/>
                </a:solidFill>
              </a:rPr>
              <a:t> </a:t>
            </a:r>
            <a:r>
              <a:rPr lang="en" sz="800">
                <a:solidFill>
                  <a:srgbClr val="EECF9A"/>
                </a:solidFill>
              </a:rPr>
              <a:t>Create intents</a:t>
            </a:r>
            <a:endParaRPr sz="8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ECF9A"/>
                </a:solidFill>
              </a:rPr>
              <a:t>	</a:t>
            </a:r>
            <a:r>
              <a:rPr lang="en" sz="800">
                <a:solidFill>
                  <a:srgbClr val="EECF9A"/>
                </a:solidFill>
                <a:uFill>
                  <a:noFill/>
                </a:uFill>
                <a:hlinkClick r:id="rId6"/>
              </a:rPr>
              <a:t>✓</a:t>
            </a:r>
            <a:r>
              <a:rPr lang="en" sz="800">
                <a:solidFill>
                  <a:srgbClr val="EECF9A"/>
                </a:solidFill>
              </a:rPr>
              <a:t> </a:t>
            </a:r>
            <a:r>
              <a:rPr lang="en" sz="1000">
                <a:solidFill>
                  <a:srgbClr val="EECF9A"/>
                </a:solidFill>
              </a:rPr>
              <a:t> </a:t>
            </a:r>
            <a:r>
              <a:rPr lang="en" sz="800">
                <a:solidFill>
                  <a:srgbClr val="EECF9A"/>
                </a:solidFill>
              </a:rPr>
              <a:t>Edit intents</a:t>
            </a:r>
            <a:endParaRPr sz="10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CF9A"/>
                </a:solidFill>
              </a:rPr>
              <a:t>	</a:t>
            </a:r>
            <a:r>
              <a:rPr lang="en" sz="800">
                <a:solidFill>
                  <a:srgbClr val="EECF9A"/>
                </a:solidFill>
                <a:uFill>
                  <a:noFill/>
                </a:uFill>
                <a:hlinkClick r:id="rId6"/>
              </a:rPr>
              <a:t>✓</a:t>
            </a:r>
            <a:r>
              <a:rPr lang="en" sz="800">
                <a:solidFill>
                  <a:srgbClr val="EECF9A"/>
                </a:solidFill>
              </a:rPr>
              <a:t> </a:t>
            </a:r>
            <a:r>
              <a:rPr lang="en" sz="1000">
                <a:solidFill>
                  <a:srgbClr val="EECF9A"/>
                </a:solidFill>
              </a:rPr>
              <a:t> </a:t>
            </a:r>
            <a:r>
              <a:rPr lang="en" sz="800">
                <a:solidFill>
                  <a:srgbClr val="EECF9A"/>
                </a:solidFill>
              </a:rPr>
              <a:t>Delete intents</a:t>
            </a:r>
            <a:endParaRPr sz="800">
              <a:solidFill>
                <a:srgbClr val="EECF9A"/>
              </a:solidFill>
            </a:endParaRPr>
          </a:p>
        </p:txBody>
      </p:sp>
      <p:sp>
        <p:nvSpPr>
          <p:cNvPr id="74" name="Google Shape;74;p13"/>
          <p:cNvSpPr/>
          <p:nvPr/>
        </p:nvSpPr>
        <p:spPr>
          <a:xfrm flipH="1">
            <a:off x="6324132" y="2394552"/>
            <a:ext cx="10800" cy="2503500"/>
          </a:xfrm>
          <a:prstGeom prst="rect">
            <a:avLst/>
          </a:prstGeom>
          <a:solidFill>
            <a:srgbClr val="EECF9A"/>
          </a:solidFill>
          <a:ln w="9525" cap="flat" cmpd="sng">
            <a:solidFill>
              <a:srgbClr val="EECF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6450425" y="2525125"/>
            <a:ext cx="2544000" cy="20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CF9A"/>
                </a:solidFill>
              </a:rPr>
              <a:t>- Opportunity to play, learn and understand the inner workings of a robot</a:t>
            </a:r>
            <a:endParaRPr sz="10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CF9A"/>
                </a:solidFill>
              </a:rPr>
              <a:t>- Explored and learnt machine learning with DialogFlow</a:t>
            </a:r>
            <a:endParaRPr sz="10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CF9A"/>
                </a:solidFill>
              </a:rPr>
              <a:t>- Discovered new database concepts like dictionaries with MongoDB and structuring data with JSON</a:t>
            </a:r>
            <a:endParaRPr sz="10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CF9A"/>
                </a:solidFill>
              </a:rPr>
              <a:t>- Able to add Python into my list of programming languages</a:t>
            </a:r>
            <a:endParaRPr sz="1000">
              <a:solidFill>
                <a:srgbClr val="EECF9A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157975" y="2506125"/>
            <a:ext cx="18486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CF9A"/>
                </a:solidFill>
              </a:rPr>
              <a:t>Tan Wei Jun, Terris</a:t>
            </a:r>
            <a:endParaRPr sz="1100">
              <a:solidFill>
                <a:srgbClr val="EECF9A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2162800" y="2773075"/>
            <a:ext cx="18873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ECF9A"/>
                </a:solidFill>
              </a:rPr>
              <a:t>Internship at </a:t>
            </a:r>
            <a:endParaRPr sz="1200" b="1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CF9A"/>
                </a:solidFill>
              </a:rPr>
              <a:t>GT Dollar Pte Ltd,</a:t>
            </a:r>
            <a:endParaRPr sz="11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CF9A"/>
                </a:solidFill>
              </a:rPr>
              <a:t>GT Robots</a:t>
            </a:r>
            <a:endParaRPr sz="1100">
              <a:solidFill>
                <a:srgbClr val="EECF9A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162800" y="4206050"/>
            <a:ext cx="18873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ECF9A"/>
                </a:solidFill>
              </a:rPr>
              <a:t>Period 1</a:t>
            </a:r>
            <a:endParaRPr sz="1200" b="1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CF9A"/>
                </a:solidFill>
              </a:rPr>
              <a:t>04 March 2019 - </a:t>
            </a:r>
            <a:endParaRPr sz="12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CF9A"/>
                </a:solidFill>
              </a:rPr>
              <a:t>24 May 2019</a:t>
            </a:r>
            <a:endParaRPr sz="1200">
              <a:solidFill>
                <a:srgbClr val="EECF9A"/>
              </a:solidFill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2157975" y="2314375"/>
            <a:ext cx="17865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ECF9A"/>
                </a:solidFill>
              </a:rPr>
              <a:t>Student</a:t>
            </a:r>
            <a:endParaRPr sz="1200" b="1">
              <a:solidFill>
                <a:srgbClr val="EECF9A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2154697" y="3396860"/>
            <a:ext cx="1887300" cy="7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ECF9A"/>
                </a:solidFill>
              </a:rPr>
              <a:t>Location at </a:t>
            </a:r>
            <a:endParaRPr sz="1200" b="1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CF9A"/>
                </a:solidFill>
              </a:rPr>
              <a:t>10 Kallang AVE #13-18, Aperia Tower 2, </a:t>
            </a:r>
            <a:endParaRPr sz="11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CF9A"/>
                </a:solidFill>
              </a:rPr>
              <a:t>Singapore 339510</a:t>
            </a:r>
            <a:endParaRPr sz="1100">
              <a:solidFill>
                <a:srgbClr val="EECF9A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25" y="383600"/>
            <a:ext cx="1786375" cy="178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 rotWithShape="1">
          <a:blip r:embed="rId4">
            <a:alphaModFix/>
          </a:blip>
          <a:srcRect b="93104"/>
          <a:stretch/>
        </p:blipFill>
        <p:spPr>
          <a:xfrm>
            <a:off x="0" y="4027"/>
            <a:ext cx="9144000" cy="3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/>
          <p:nvPr/>
        </p:nvSpPr>
        <p:spPr>
          <a:xfrm>
            <a:off x="0" y="386528"/>
            <a:ext cx="9144000" cy="20100"/>
          </a:xfrm>
          <a:prstGeom prst="rect">
            <a:avLst/>
          </a:prstGeom>
          <a:solidFill>
            <a:srgbClr val="EECF9A"/>
          </a:solidFill>
          <a:ln w="9525" cap="flat" cmpd="sng">
            <a:solidFill>
              <a:srgbClr val="EECF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6638325" y="4682475"/>
            <a:ext cx="2474100" cy="410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1955800" y="457100"/>
            <a:ext cx="10800" cy="724200"/>
          </a:xfrm>
          <a:prstGeom prst="rect">
            <a:avLst/>
          </a:prstGeom>
          <a:solidFill>
            <a:srgbClr val="EECF9A"/>
          </a:solidFill>
          <a:ln w="9525" cap="flat" cmpd="sng">
            <a:solidFill>
              <a:srgbClr val="EECF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4"/>
          <p:cNvSpPr txBox="1"/>
          <p:nvPr/>
        </p:nvSpPr>
        <p:spPr>
          <a:xfrm>
            <a:off x="2156925" y="632764"/>
            <a:ext cx="3532200" cy="1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CF9A"/>
                </a:solidFill>
              </a:rPr>
              <a:t>GT Robot is a company under the GT Group of Companies.</a:t>
            </a:r>
            <a:endParaRPr sz="10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CF9A"/>
                </a:solidFill>
              </a:rPr>
              <a:t>The company specializes in humanoid robotic solutions by creating intelligent, service-centric robots in areas like education, entertainment and integrated care. </a:t>
            </a:r>
            <a:endParaRPr sz="10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CF9A"/>
                </a:solidFill>
              </a:rPr>
              <a:t>Consistent to GT Group’s mission, its core mission is to improve lifestyles through robots.</a:t>
            </a:r>
            <a:endParaRPr sz="1000">
              <a:solidFill>
                <a:srgbClr val="EECF9A"/>
              </a:solidFill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2156925" y="383600"/>
            <a:ext cx="34767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ECF9A"/>
                </a:solidFill>
              </a:rPr>
              <a:t>Background</a:t>
            </a:r>
            <a:endParaRPr sz="1200" b="1">
              <a:solidFill>
                <a:srgbClr val="EECF9A"/>
              </a:solidFill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7933" y="4711632"/>
            <a:ext cx="2297025" cy="35875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4" name="Google Shape;94;p14"/>
          <p:cNvSpPr/>
          <p:nvPr/>
        </p:nvSpPr>
        <p:spPr>
          <a:xfrm>
            <a:off x="0" y="2200630"/>
            <a:ext cx="9144000" cy="20100"/>
          </a:xfrm>
          <a:prstGeom prst="rect">
            <a:avLst/>
          </a:prstGeom>
          <a:solidFill>
            <a:srgbClr val="EECF9A"/>
          </a:solidFill>
          <a:ln w="9525" cap="flat" cmpd="sng">
            <a:solidFill>
              <a:srgbClr val="EECF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/>
          <p:nvPr/>
        </p:nvSpPr>
        <p:spPr>
          <a:xfrm flipH="1">
            <a:off x="2107757" y="2385215"/>
            <a:ext cx="10800" cy="2503500"/>
          </a:xfrm>
          <a:prstGeom prst="rect">
            <a:avLst/>
          </a:prstGeom>
          <a:solidFill>
            <a:srgbClr val="EECF9A"/>
          </a:solidFill>
          <a:ln w="9525" cap="flat" cmpd="sng">
            <a:solidFill>
              <a:srgbClr val="EECF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4104125" y="2274925"/>
            <a:ext cx="16521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ECF9A"/>
                </a:solidFill>
              </a:rPr>
              <a:t>Achievements</a:t>
            </a:r>
            <a:endParaRPr sz="1200" b="1">
              <a:solidFill>
                <a:srgbClr val="EECF9A"/>
              </a:solidFill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6421675" y="2274925"/>
            <a:ext cx="19515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ECF9A"/>
                </a:solidFill>
              </a:rPr>
              <a:t>Takeaways</a:t>
            </a:r>
            <a:endParaRPr sz="1200" b="1">
              <a:solidFill>
                <a:srgbClr val="EECF9A"/>
              </a:solidFill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5907825" y="383600"/>
            <a:ext cx="31545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ECF9A"/>
                </a:solidFill>
              </a:rPr>
              <a:t>Project</a:t>
            </a:r>
            <a:endParaRPr sz="1200" b="1">
              <a:solidFill>
                <a:srgbClr val="EECF9A"/>
              </a:solidFill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5907825" y="599661"/>
            <a:ext cx="15300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CF9A"/>
                </a:solidFill>
              </a:rPr>
              <a:t>Create a CMS Website</a:t>
            </a:r>
            <a:endParaRPr sz="1000">
              <a:solidFill>
                <a:srgbClr val="EECF9A"/>
              </a:solidFill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5907825" y="877653"/>
            <a:ext cx="24345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ECF9A"/>
                </a:solidFill>
              </a:rPr>
              <a:t>Responsibilities</a:t>
            </a:r>
            <a:endParaRPr sz="1200" b="1">
              <a:solidFill>
                <a:srgbClr val="EECF9A"/>
              </a:solidFill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5755429" y="1091791"/>
            <a:ext cx="3283800" cy="11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EECF9A"/>
              </a:buClr>
              <a:buSzPts val="1000"/>
              <a:buChar char="-"/>
            </a:pPr>
            <a:r>
              <a:rPr lang="en" sz="1000">
                <a:solidFill>
                  <a:srgbClr val="EECF9A"/>
                </a:solidFill>
              </a:rPr>
              <a:t>Cross-device Compatible</a:t>
            </a:r>
            <a:endParaRPr sz="1000">
              <a:solidFill>
                <a:srgbClr val="EECF9A"/>
              </a:solidFill>
            </a:endParaRPr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Clr>
                <a:srgbClr val="EECF9A"/>
              </a:buClr>
              <a:buSzPts val="800"/>
              <a:buChar char="-"/>
            </a:pPr>
            <a:r>
              <a:rPr lang="en" sz="800">
                <a:solidFill>
                  <a:srgbClr val="EECF9A"/>
                </a:solidFill>
              </a:rPr>
              <a:t>Desktop</a:t>
            </a:r>
            <a:endParaRPr sz="800">
              <a:solidFill>
                <a:srgbClr val="EECF9A"/>
              </a:solidFill>
            </a:endParaRPr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Clr>
                <a:srgbClr val="EECF9A"/>
              </a:buClr>
              <a:buSzPts val="800"/>
              <a:buChar char="-"/>
            </a:pPr>
            <a:r>
              <a:rPr lang="en" sz="800">
                <a:solidFill>
                  <a:srgbClr val="EECF9A"/>
                </a:solidFill>
              </a:rPr>
              <a:t>Mobile</a:t>
            </a:r>
            <a:endParaRPr sz="800">
              <a:solidFill>
                <a:srgbClr val="EECF9A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rgbClr val="EECF9A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EECF9A"/>
              </a:buClr>
              <a:buSzPts val="1000"/>
              <a:buChar char="-"/>
            </a:pPr>
            <a:r>
              <a:rPr lang="en" sz="1000">
                <a:solidFill>
                  <a:srgbClr val="EECF9A"/>
                </a:solidFill>
              </a:rPr>
              <a:t>Users are able to create/edit/delete intents</a:t>
            </a:r>
            <a:endParaRPr sz="1000">
              <a:solidFill>
                <a:srgbClr val="EECF9A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EECF9A"/>
              </a:buClr>
              <a:buSzPts val="1000"/>
              <a:buChar char="-"/>
            </a:pPr>
            <a:r>
              <a:rPr lang="en" sz="1000">
                <a:solidFill>
                  <a:srgbClr val="EECF9A"/>
                </a:solidFill>
              </a:rPr>
              <a:t>Staff can create/modify user accounts</a:t>
            </a:r>
            <a:endParaRPr sz="1000">
              <a:solidFill>
                <a:srgbClr val="EECF9A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EECF9A"/>
              </a:buClr>
              <a:buSzPts val="1000"/>
              <a:buChar char="-"/>
            </a:pPr>
            <a:r>
              <a:rPr lang="en" sz="1000">
                <a:solidFill>
                  <a:srgbClr val="EECF9A"/>
                </a:solidFill>
              </a:rPr>
              <a:t>Ensure the website functions as intended</a:t>
            </a:r>
            <a:endParaRPr sz="1000">
              <a:solidFill>
                <a:srgbClr val="EECF9A"/>
              </a:solidFill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2157975" y="2506125"/>
            <a:ext cx="18486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CF9A"/>
                </a:solidFill>
              </a:rPr>
              <a:t>Tan Wei Jun, Terris</a:t>
            </a:r>
            <a:endParaRPr sz="1100">
              <a:solidFill>
                <a:srgbClr val="EECF9A"/>
              </a:solidFill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2162800" y="2773075"/>
            <a:ext cx="18873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ECF9A"/>
                </a:solidFill>
              </a:rPr>
              <a:t>Internship at </a:t>
            </a:r>
            <a:endParaRPr sz="1200" b="1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CF9A"/>
                </a:solidFill>
              </a:rPr>
              <a:t>GT Dollar Pte Ltd,</a:t>
            </a:r>
            <a:endParaRPr sz="11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CF9A"/>
                </a:solidFill>
              </a:rPr>
              <a:t>GT Robots</a:t>
            </a:r>
            <a:endParaRPr sz="1100">
              <a:solidFill>
                <a:srgbClr val="EECF9A"/>
              </a:solidFill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2162800" y="4206050"/>
            <a:ext cx="18873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ECF9A"/>
                </a:solidFill>
              </a:rPr>
              <a:t>Period 1</a:t>
            </a:r>
            <a:endParaRPr sz="1200" b="1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CF9A"/>
                </a:solidFill>
              </a:rPr>
              <a:t>04 March 2019 - </a:t>
            </a:r>
            <a:endParaRPr sz="12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CF9A"/>
                </a:solidFill>
              </a:rPr>
              <a:t>24 May 2019</a:t>
            </a:r>
            <a:endParaRPr sz="1200">
              <a:solidFill>
                <a:srgbClr val="EECF9A"/>
              </a:solidFill>
            </a:endParaRPr>
          </a:p>
        </p:txBody>
      </p:sp>
      <p:sp>
        <p:nvSpPr>
          <p:cNvPr id="105" name="Google Shape;105;p14"/>
          <p:cNvSpPr/>
          <p:nvPr/>
        </p:nvSpPr>
        <p:spPr>
          <a:xfrm flipH="1">
            <a:off x="4049957" y="2390802"/>
            <a:ext cx="10800" cy="2503500"/>
          </a:xfrm>
          <a:prstGeom prst="rect">
            <a:avLst/>
          </a:prstGeom>
          <a:solidFill>
            <a:srgbClr val="EECF9A"/>
          </a:solidFill>
          <a:ln w="9525" cap="flat" cmpd="sng">
            <a:solidFill>
              <a:srgbClr val="EECF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2157975" y="2314375"/>
            <a:ext cx="17865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ECF9A"/>
                </a:solidFill>
              </a:rPr>
              <a:t>Student</a:t>
            </a:r>
            <a:endParaRPr sz="1200" b="1">
              <a:solidFill>
                <a:srgbClr val="EECF9A"/>
              </a:solidFill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4104125" y="2498882"/>
            <a:ext cx="2220000" cy="21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CF9A"/>
                </a:solidFill>
                <a:uFill>
                  <a:noFill/>
                </a:uFill>
                <a:hlinkClick r:id="rId6"/>
              </a:rPr>
              <a:t>✓</a:t>
            </a:r>
            <a:r>
              <a:rPr lang="en" sz="1000">
                <a:solidFill>
                  <a:srgbClr val="EECF9A"/>
                </a:solidFill>
              </a:rPr>
              <a:t>  Cross-device</a:t>
            </a:r>
            <a:endParaRPr sz="10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CF9A"/>
                </a:solidFill>
                <a:uFill>
                  <a:noFill/>
                </a:uFill>
                <a:hlinkClick r:id="rId6"/>
              </a:rPr>
              <a:t>✓</a:t>
            </a:r>
            <a:r>
              <a:rPr lang="en" sz="1000">
                <a:solidFill>
                  <a:srgbClr val="EECF9A"/>
                </a:solidFill>
              </a:rPr>
              <a:t>  Staff Account</a:t>
            </a:r>
            <a:endParaRPr sz="10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CF9A"/>
                </a:solidFill>
                <a:uFill>
                  <a:noFill/>
                </a:uFill>
                <a:hlinkClick r:id="rId6"/>
              </a:rPr>
              <a:t>✓</a:t>
            </a:r>
            <a:r>
              <a:rPr lang="en" sz="1000">
                <a:solidFill>
                  <a:srgbClr val="EECF9A"/>
                </a:solidFill>
              </a:rPr>
              <a:t>  User-Friendly</a:t>
            </a:r>
            <a:endParaRPr sz="10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CF9A"/>
                </a:solidFill>
              </a:rPr>
              <a:t>	</a:t>
            </a:r>
            <a:r>
              <a:rPr lang="en" sz="800">
                <a:solidFill>
                  <a:srgbClr val="EECF9A"/>
                </a:solidFill>
                <a:uFill>
                  <a:noFill/>
                </a:uFill>
                <a:hlinkClick r:id="rId6"/>
              </a:rPr>
              <a:t>✓</a:t>
            </a:r>
            <a:r>
              <a:rPr lang="en" sz="800">
                <a:solidFill>
                  <a:srgbClr val="EECF9A"/>
                </a:solidFill>
              </a:rPr>
              <a:t> </a:t>
            </a:r>
            <a:r>
              <a:rPr lang="en" sz="1000">
                <a:solidFill>
                  <a:srgbClr val="EECF9A"/>
                </a:solidFill>
              </a:rPr>
              <a:t> </a:t>
            </a:r>
            <a:r>
              <a:rPr lang="en" sz="800">
                <a:solidFill>
                  <a:srgbClr val="EECF9A"/>
                </a:solidFill>
              </a:rPr>
              <a:t>Easy to use</a:t>
            </a:r>
            <a:endParaRPr sz="10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CF9A"/>
                </a:solidFill>
              </a:rPr>
              <a:t>	</a:t>
            </a:r>
            <a:r>
              <a:rPr lang="en" sz="800">
                <a:solidFill>
                  <a:srgbClr val="EECF9A"/>
                </a:solidFill>
                <a:uFill>
                  <a:noFill/>
                </a:uFill>
                <a:hlinkClick r:id="rId6"/>
              </a:rPr>
              <a:t>✓</a:t>
            </a:r>
            <a:r>
              <a:rPr lang="en" sz="800">
                <a:solidFill>
                  <a:srgbClr val="EECF9A"/>
                </a:solidFill>
              </a:rPr>
              <a:t> </a:t>
            </a:r>
            <a:r>
              <a:rPr lang="en" sz="1000">
                <a:solidFill>
                  <a:srgbClr val="EECF9A"/>
                </a:solidFill>
              </a:rPr>
              <a:t> </a:t>
            </a:r>
            <a:r>
              <a:rPr lang="en" sz="800">
                <a:solidFill>
                  <a:srgbClr val="EECF9A"/>
                </a:solidFill>
              </a:rPr>
              <a:t>Interactive</a:t>
            </a:r>
            <a:endParaRPr sz="8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ECF9A"/>
                </a:solidFill>
              </a:rPr>
              <a:t>	</a:t>
            </a:r>
            <a:r>
              <a:rPr lang="en" sz="800">
                <a:solidFill>
                  <a:srgbClr val="EECF9A"/>
                </a:solidFill>
                <a:uFill>
                  <a:noFill/>
                </a:uFill>
                <a:hlinkClick r:id="rId6"/>
              </a:rPr>
              <a:t>✓</a:t>
            </a:r>
            <a:r>
              <a:rPr lang="en" sz="800">
                <a:solidFill>
                  <a:srgbClr val="EECF9A"/>
                </a:solidFill>
              </a:rPr>
              <a:t> </a:t>
            </a:r>
            <a:r>
              <a:rPr lang="en" sz="1000">
                <a:solidFill>
                  <a:srgbClr val="EECF9A"/>
                </a:solidFill>
              </a:rPr>
              <a:t> </a:t>
            </a:r>
            <a:r>
              <a:rPr lang="en" sz="800">
                <a:solidFill>
                  <a:srgbClr val="EECF9A"/>
                </a:solidFill>
              </a:rPr>
              <a:t>Instruction + Guide Provided</a:t>
            </a:r>
            <a:endParaRPr sz="8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CF9A"/>
                </a:solidFill>
                <a:uFill>
                  <a:noFill/>
                </a:uFill>
                <a:hlinkClick r:id="rId6"/>
              </a:rPr>
              <a:t>✓</a:t>
            </a:r>
            <a:r>
              <a:rPr lang="en" sz="1000">
                <a:solidFill>
                  <a:srgbClr val="EECF9A"/>
                </a:solidFill>
              </a:rPr>
              <a:t>  Meet User Requirements</a:t>
            </a:r>
            <a:endParaRPr sz="10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CF9A"/>
                </a:solidFill>
              </a:rPr>
              <a:t>	</a:t>
            </a:r>
            <a:r>
              <a:rPr lang="en" sz="800">
                <a:solidFill>
                  <a:srgbClr val="EECF9A"/>
                </a:solidFill>
                <a:uFill>
                  <a:noFill/>
                </a:uFill>
                <a:hlinkClick r:id="rId6"/>
              </a:rPr>
              <a:t>✓</a:t>
            </a:r>
            <a:r>
              <a:rPr lang="en" sz="800">
                <a:solidFill>
                  <a:srgbClr val="EECF9A"/>
                </a:solidFill>
              </a:rPr>
              <a:t> </a:t>
            </a:r>
            <a:r>
              <a:rPr lang="en" sz="1000">
                <a:solidFill>
                  <a:srgbClr val="EECF9A"/>
                </a:solidFill>
              </a:rPr>
              <a:t> </a:t>
            </a:r>
            <a:r>
              <a:rPr lang="en" sz="800">
                <a:solidFill>
                  <a:srgbClr val="EECF9A"/>
                </a:solidFill>
              </a:rPr>
              <a:t>Create intents</a:t>
            </a:r>
            <a:endParaRPr sz="8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ECF9A"/>
                </a:solidFill>
              </a:rPr>
              <a:t>	</a:t>
            </a:r>
            <a:r>
              <a:rPr lang="en" sz="800">
                <a:solidFill>
                  <a:srgbClr val="EECF9A"/>
                </a:solidFill>
                <a:uFill>
                  <a:noFill/>
                </a:uFill>
                <a:hlinkClick r:id="rId6"/>
              </a:rPr>
              <a:t>✓</a:t>
            </a:r>
            <a:r>
              <a:rPr lang="en" sz="800">
                <a:solidFill>
                  <a:srgbClr val="EECF9A"/>
                </a:solidFill>
              </a:rPr>
              <a:t> </a:t>
            </a:r>
            <a:r>
              <a:rPr lang="en" sz="1000">
                <a:solidFill>
                  <a:srgbClr val="EECF9A"/>
                </a:solidFill>
              </a:rPr>
              <a:t> </a:t>
            </a:r>
            <a:r>
              <a:rPr lang="en" sz="800">
                <a:solidFill>
                  <a:srgbClr val="EECF9A"/>
                </a:solidFill>
              </a:rPr>
              <a:t>Edit intents</a:t>
            </a:r>
            <a:endParaRPr sz="10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CF9A"/>
                </a:solidFill>
              </a:rPr>
              <a:t>	</a:t>
            </a:r>
            <a:r>
              <a:rPr lang="en" sz="800">
                <a:solidFill>
                  <a:srgbClr val="EECF9A"/>
                </a:solidFill>
                <a:uFill>
                  <a:noFill/>
                </a:uFill>
                <a:hlinkClick r:id="rId6"/>
              </a:rPr>
              <a:t>✓</a:t>
            </a:r>
            <a:r>
              <a:rPr lang="en" sz="800">
                <a:solidFill>
                  <a:srgbClr val="EECF9A"/>
                </a:solidFill>
              </a:rPr>
              <a:t> </a:t>
            </a:r>
            <a:r>
              <a:rPr lang="en" sz="1000">
                <a:solidFill>
                  <a:srgbClr val="EECF9A"/>
                </a:solidFill>
              </a:rPr>
              <a:t> </a:t>
            </a:r>
            <a:r>
              <a:rPr lang="en" sz="800">
                <a:solidFill>
                  <a:srgbClr val="EECF9A"/>
                </a:solidFill>
              </a:rPr>
              <a:t>Delete intents</a:t>
            </a:r>
            <a:endParaRPr sz="800">
              <a:solidFill>
                <a:srgbClr val="EECF9A"/>
              </a:solidFill>
            </a:endParaRPr>
          </a:p>
        </p:txBody>
      </p:sp>
      <p:sp>
        <p:nvSpPr>
          <p:cNvPr id="108" name="Google Shape;108;p14"/>
          <p:cNvSpPr/>
          <p:nvPr/>
        </p:nvSpPr>
        <p:spPr>
          <a:xfrm flipH="1">
            <a:off x="6324132" y="2394552"/>
            <a:ext cx="10800" cy="2503500"/>
          </a:xfrm>
          <a:prstGeom prst="rect">
            <a:avLst/>
          </a:prstGeom>
          <a:solidFill>
            <a:srgbClr val="EECF9A"/>
          </a:solidFill>
          <a:ln w="9525" cap="flat" cmpd="sng">
            <a:solidFill>
              <a:srgbClr val="EECF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6450425" y="2525125"/>
            <a:ext cx="2544000" cy="20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CF9A"/>
                </a:solidFill>
              </a:rPr>
              <a:t>- Opportunity to play, learn and understand the inner workings of a robot</a:t>
            </a:r>
            <a:endParaRPr sz="10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CF9A"/>
                </a:solidFill>
              </a:rPr>
              <a:t>- Explored and learnt machine learning with DialogFlow</a:t>
            </a:r>
            <a:endParaRPr sz="10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CF9A"/>
                </a:solidFill>
              </a:rPr>
              <a:t>- Discovered new database concepts like dictionaries with MongoDB and structuring data with JSON</a:t>
            </a:r>
            <a:endParaRPr sz="10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CF9A"/>
                </a:solidFill>
              </a:rPr>
              <a:t>- Able to add Python into my list of programming languages</a:t>
            </a:r>
            <a:endParaRPr sz="1000">
              <a:solidFill>
                <a:srgbClr val="EECF9A"/>
              </a:solidFill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2037175" y="999525"/>
            <a:ext cx="10800" cy="724200"/>
          </a:xfrm>
          <a:prstGeom prst="rect">
            <a:avLst/>
          </a:prstGeom>
          <a:solidFill>
            <a:srgbClr val="EECF9A"/>
          </a:solidFill>
          <a:ln w="9525" cap="flat" cmpd="sng">
            <a:solidFill>
              <a:srgbClr val="EECF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2118550" y="1335275"/>
            <a:ext cx="10800" cy="724200"/>
          </a:xfrm>
          <a:prstGeom prst="rect">
            <a:avLst/>
          </a:prstGeom>
          <a:solidFill>
            <a:srgbClr val="EECF9A"/>
          </a:solidFill>
          <a:ln w="9525" cap="flat" cmpd="sng">
            <a:solidFill>
              <a:srgbClr val="EECF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711700" y="492464"/>
            <a:ext cx="10800" cy="724200"/>
          </a:xfrm>
          <a:prstGeom prst="rect">
            <a:avLst/>
          </a:prstGeom>
          <a:solidFill>
            <a:srgbClr val="EECF9A"/>
          </a:solidFill>
          <a:ln w="9525" cap="flat" cmpd="sng">
            <a:solidFill>
              <a:srgbClr val="EECF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5793075" y="1034889"/>
            <a:ext cx="10800" cy="724200"/>
          </a:xfrm>
          <a:prstGeom prst="rect">
            <a:avLst/>
          </a:prstGeom>
          <a:solidFill>
            <a:srgbClr val="EECF9A"/>
          </a:solidFill>
          <a:ln w="9525" cap="flat" cmpd="sng">
            <a:solidFill>
              <a:srgbClr val="EECF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874450" y="1370639"/>
            <a:ext cx="10800" cy="724200"/>
          </a:xfrm>
          <a:prstGeom prst="rect">
            <a:avLst/>
          </a:prstGeom>
          <a:solidFill>
            <a:srgbClr val="EECF9A"/>
          </a:solidFill>
          <a:ln w="9525" cap="flat" cmpd="sng">
            <a:solidFill>
              <a:srgbClr val="EECF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 txBox="1"/>
          <p:nvPr/>
        </p:nvSpPr>
        <p:spPr>
          <a:xfrm>
            <a:off x="2154697" y="3396860"/>
            <a:ext cx="1887300" cy="7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ECF9A"/>
                </a:solidFill>
              </a:rPr>
              <a:t>Location at </a:t>
            </a:r>
            <a:endParaRPr sz="1200" b="1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CF9A"/>
                </a:solidFill>
              </a:rPr>
              <a:t>10 Kallang AVE #13-18, Aperia Tower 2, </a:t>
            </a:r>
            <a:endParaRPr sz="1100">
              <a:solidFill>
                <a:srgbClr val="EECF9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CF9A"/>
                </a:solidFill>
              </a:rPr>
              <a:t>Singapore 339510</a:t>
            </a:r>
            <a:endParaRPr sz="1100">
              <a:solidFill>
                <a:srgbClr val="EECF9A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On-screen Show (16:9)</PresentationFormat>
  <Paragraphs>94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TAN WEI JUN, TERRIS</cp:lastModifiedBy>
  <cp:revision>1</cp:revision>
  <dcterms:modified xsi:type="dcterms:W3CDTF">2020-02-11T06:01:31Z</dcterms:modified>
</cp:coreProperties>
</file>