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  <p:sldMasterId id="2147483923" r:id="rId2"/>
  </p:sldMasterIdLst>
  <p:notesMasterIdLst>
    <p:notesMasterId r:id="rId28"/>
  </p:notesMasterIdLst>
  <p:sldIdLst>
    <p:sldId id="282" r:id="rId3"/>
    <p:sldId id="306" r:id="rId4"/>
    <p:sldId id="281" r:id="rId5"/>
    <p:sldId id="294" r:id="rId6"/>
    <p:sldId id="295" r:id="rId7"/>
    <p:sldId id="299" r:id="rId8"/>
    <p:sldId id="307" r:id="rId9"/>
    <p:sldId id="296" r:id="rId10"/>
    <p:sldId id="319" r:id="rId11"/>
    <p:sldId id="286" r:id="rId12"/>
    <p:sldId id="308" r:id="rId13"/>
    <p:sldId id="287" r:id="rId14"/>
    <p:sldId id="288" r:id="rId15"/>
    <p:sldId id="310" r:id="rId16"/>
    <p:sldId id="312" r:id="rId17"/>
    <p:sldId id="311" r:id="rId18"/>
    <p:sldId id="313" r:id="rId19"/>
    <p:sldId id="314" r:id="rId20"/>
    <p:sldId id="315" r:id="rId21"/>
    <p:sldId id="293" r:id="rId22"/>
    <p:sldId id="317" r:id="rId23"/>
    <p:sldId id="316" r:id="rId24"/>
    <p:sldId id="318" r:id="rId25"/>
    <p:sldId id="305" r:id="rId26"/>
    <p:sldId id="30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2F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A9738-3F1F-4FC9-83EF-1FBB79865BED}" type="datetimeFigureOut">
              <a:rPr lang="en-SG" smtClean="0"/>
              <a:t>14/8/2019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8ED79-494C-4ABA-A291-753858700C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53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771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69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4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28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42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423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79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2267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6202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401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279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225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78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409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236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33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1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41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95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7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8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6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9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9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3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7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672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237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6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0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1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1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3" Type="http://schemas.openxmlformats.org/officeDocument/2006/relationships/image" Target="../media/image72.pn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blog/google-cloud-vs-aws/" TargetMode="External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14.png"/><Relationship Id="rId12" Type="http://schemas.openxmlformats.org/officeDocument/2006/relationships/image" Target="../media/image9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77.jpeg"/><Relationship Id="rId5" Type="http://schemas.openxmlformats.org/officeDocument/2006/relationships/image" Target="../media/image88.png"/><Relationship Id="rId10" Type="http://schemas.openxmlformats.org/officeDocument/2006/relationships/image" Target="../media/image79.png"/><Relationship Id="rId4" Type="http://schemas.openxmlformats.org/officeDocument/2006/relationships/image" Target="../media/image87.jpeg"/><Relationship Id="rId9" Type="http://schemas.openxmlformats.org/officeDocument/2006/relationships/image" Target="../media/image23.png"/><Relationship Id="rId14" Type="http://schemas.microsoft.com/office/2007/relationships/hdphoto" Target="../media/hdphoto1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3.png"/><Relationship Id="rId18" Type="http://schemas.openxmlformats.org/officeDocument/2006/relationships/image" Target="../media/image87.jpeg"/><Relationship Id="rId3" Type="http://schemas.openxmlformats.org/officeDocument/2006/relationships/image" Target="../media/image88.png"/><Relationship Id="rId7" Type="http://schemas.openxmlformats.org/officeDocument/2006/relationships/image" Target="../media/image23.png"/><Relationship Id="rId12" Type="http://schemas.openxmlformats.org/officeDocument/2006/relationships/image" Target="../media/image93.jpeg"/><Relationship Id="rId17" Type="http://schemas.microsoft.com/office/2007/relationships/hdphoto" Target="../media/hdphoto11.wdp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2.png"/><Relationship Id="rId11" Type="http://schemas.openxmlformats.org/officeDocument/2006/relationships/image" Target="../media/image77.jpeg"/><Relationship Id="rId5" Type="http://schemas.openxmlformats.org/officeDocument/2006/relationships/image" Target="../media/image14.png"/><Relationship Id="rId15" Type="http://schemas.microsoft.com/office/2007/relationships/hdphoto" Target="../media/hdphoto10.wdp"/><Relationship Id="rId10" Type="http://schemas.microsoft.com/office/2007/relationships/hdphoto" Target="../media/hdphoto8.wdp"/><Relationship Id="rId19" Type="http://schemas.openxmlformats.org/officeDocument/2006/relationships/image" Target="../media/image94.jpe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3.png"/><Relationship Id="rId18" Type="http://schemas.microsoft.com/office/2007/relationships/hdphoto" Target="../media/hdphoto11.wdp"/><Relationship Id="rId26" Type="http://schemas.openxmlformats.org/officeDocument/2006/relationships/image" Target="../media/image105.png"/><Relationship Id="rId3" Type="http://schemas.openxmlformats.org/officeDocument/2006/relationships/image" Target="../media/image95.jpg"/><Relationship Id="rId21" Type="http://schemas.openxmlformats.org/officeDocument/2006/relationships/image" Target="../media/image102.png"/><Relationship Id="rId7" Type="http://schemas.openxmlformats.org/officeDocument/2006/relationships/image" Target="../media/image99.png"/><Relationship Id="rId12" Type="http://schemas.openxmlformats.org/officeDocument/2006/relationships/image" Target="../media/image93.jpeg"/><Relationship Id="rId17" Type="http://schemas.openxmlformats.org/officeDocument/2006/relationships/image" Target="../media/image36.png"/><Relationship Id="rId25" Type="http://schemas.openxmlformats.org/officeDocument/2006/relationships/image" Target="../media/image104.png"/><Relationship Id="rId2" Type="http://schemas.openxmlformats.org/officeDocument/2006/relationships/notesSlide" Target="../notesSlides/notesSlide16.xml"/><Relationship Id="rId16" Type="http://schemas.microsoft.com/office/2007/relationships/hdphoto" Target="../media/hdphoto10.wdp"/><Relationship Id="rId20" Type="http://schemas.openxmlformats.org/officeDocument/2006/relationships/image" Target="../media/image101.png"/><Relationship Id="rId29" Type="http://schemas.microsoft.com/office/2007/relationships/hdphoto" Target="../media/hdphoto14.wd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11" Type="http://schemas.openxmlformats.org/officeDocument/2006/relationships/image" Target="../media/image77.jpeg"/><Relationship Id="rId24" Type="http://schemas.openxmlformats.org/officeDocument/2006/relationships/image" Target="../media/image23.png"/><Relationship Id="rId5" Type="http://schemas.openxmlformats.org/officeDocument/2006/relationships/image" Target="../media/image97.png"/><Relationship Id="rId15" Type="http://schemas.openxmlformats.org/officeDocument/2006/relationships/image" Target="../media/image35.png"/><Relationship Id="rId23" Type="http://schemas.openxmlformats.org/officeDocument/2006/relationships/image" Target="../media/image103.png"/><Relationship Id="rId28" Type="http://schemas.openxmlformats.org/officeDocument/2006/relationships/image" Target="../media/image106.png"/><Relationship Id="rId10" Type="http://schemas.microsoft.com/office/2007/relationships/hdphoto" Target="../media/hdphoto8.wdp"/><Relationship Id="rId19" Type="http://schemas.openxmlformats.org/officeDocument/2006/relationships/image" Target="../media/image100.jpeg"/><Relationship Id="rId4" Type="http://schemas.openxmlformats.org/officeDocument/2006/relationships/image" Target="../media/image96.png"/><Relationship Id="rId9" Type="http://schemas.openxmlformats.org/officeDocument/2006/relationships/image" Target="../media/image28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Relationship Id="rId27" Type="http://schemas.microsoft.com/office/2007/relationships/hdphoto" Target="../media/hdphoto1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microsoft.com/office/2007/relationships/hdphoto" Target="../media/hdphoto4.wdp"/><Relationship Id="rId26" Type="http://schemas.openxmlformats.org/officeDocument/2006/relationships/image" Target="../media/image21.png"/><Relationship Id="rId3" Type="http://schemas.openxmlformats.org/officeDocument/2006/relationships/image" Target="../media/image3.jpg"/><Relationship Id="rId21" Type="http://schemas.openxmlformats.org/officeDocument/2006/relationships/image" Target="../media/image17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microsoft.com/office/2007/relationships/hdphoto" Target="../media/hdphoto5.wdp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9.jpg"/><Relationship Id="rId24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13.jpg"/><Relationship Id="rId23" Type="http://schemas.microsoft.com/office/2007/relationships/hdphoto" Target="../media/hdphoto6.wdp"/><Relationship Id="rId28" Type="http://schemas.openxmlformats.org/officeDocument/2006/relationships/image" Target="../media/image2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Relationship Id="rId30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3.jpg"/><Relationship Id="rId4" Type="http://schemas.openxmlformats.org/officeDocument/2006/relationships/image" Target="../media/image26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8.wdp"/><Relationship Id="rId11" Type="http://schemas.openxmlformats.org/officeDocument/2006/relationships/image" Target="../media/image23.png"/><Relationship Id="rId5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6.png"/><Relationship Id="rId3" Type="http://schemas.openxmlformats.org/officeDocument/2006/relationships/image" Target="../media/image25.jpg"/><Relationship Id="rId7" Type="http://schemas.openxmlformats.org/officeDocument/2006/relationships/image" Target="../media/image21.png"/><Relationship Id="rId12" Type="http://schemas.microsoft.com/office/2007/relationships/hdphoto" Target="../media/hdphoto10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9.jpg"/><Relationship Id="rId10" Type="http://schemas.openxmlformats.org/officeDocument/2006/relationships/image" Target="../media/image23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Relationship Id="rId14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2438400" y="2131874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B0604020202020204" pitchFamily="2" charset="-79"/>
              </a:rPr>
              <a:t>Capability Of </a:t>
            </a:r>
            <a:r>
              <a:rPr lang="en-GB" sz="4800" dirty="0">
                <a:solidFill>
                  <a:schemeClr val="bg1"/>
                </a:solidFill>
              </a:rPr>
              <a:t>	   </a:t>
            </a:r>
          </a:p>
          <a:p>
            <a:r>
              <a:rPr lang="en-GB" sz="4800" b="1" dirty="0"/>
              <a:t>		</a:t>
            </a:r>
            <a:r>
              <a:rPr lang="en-GB" sz="6000" b="1" dirty="0">
                <a:solidFill>
                  <a:schemeClr val="bg2"/>
                </a:solidFill>
              </a:rPr>
              <a:t>TIBCO Platform</a:t>
            </a:r>
            <a:endParaRPr lang="en-SG" sz="6000" b="1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AABF7-AC8F-4BDB-9221-BA7BF22AC2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778" y1="28889" x2="40889" y2="28889"/>
                        <a14:foregroundMark x1="55556" y1="37778" x2="55556" y2="37778"/>
                        <a14:foregroundMark x1="47111" y1="40444" x2="47111" y2="40444"/>
                        <a14:foregroundMark x1="47111" y1="39556" x2="40444" y2="43556"/>
                        <a14:foregroundMark x1="60889" y1="24444" x2="43556" y2="38222"/>
                        <a14:foregroundMark x1="19321" y1="68889" x2="19556" y2="70667"/>
                        <a14:foregroundMark x1="18948" y1="66065" x2="19321" y2="68889"/>
                        <a14:foregroundMark x1="16444" y1="47111" x2="18083" y2="59519"/>
                        <a14:foregroundMark x1="19556" y1="70667" x2="39556" y2="79111"/>
                        <a14:foregroundMark x1="36444" y1="76889" x2="35556" y2="50667"/>
                        <a14:foregroundMark x1="35556" y1="50667" x2="50222" y2="39556"/>
                        <a14:foregroundMark x1="64444" y1="17778" x2="71556" y2="19556"/>
                        <a14:foregroundMark x1="71111" y1="19111" x2="66667" y2="16444"/>
                        <a14:foregroundMark x1="71556" y1="19556" x2="48889" y2="52000"/>
                        <a14:foregroundMark x1="59556" y1="40000" x2="38667" y2="64000"/>
                        <a14:foregroundMark x1="37333" y1="52444" x2="20000" y2="60889"/>
                        <a14:foregroundMark x1="18037" y1="66630" x2="18222" y2="67556"/>
                        <a14:foregroundMark x1="16444" y1="58667" x2="16703" y2="59963"/>
                        <a14:foregroundMark x1="24889" y1="72889" x2="32000" y2="80889"/>
                        <a14:foregroundMark x1="22222" y1="74222" x2="30222" y2="81778"/>
                        <a14:foregroundMark x1="14727" y1="60599" x2="14667" y2="60444"/>
                        <a14:foregroundMark x1="17778" y1="68444" x2="17260" y2="67111"/>
                        <a14:foregroundMark x1="15208" y1="60444" x2="14667" y2="57333"/>
                        <a14:foregroundMark x1="16889" y1="66667" x2="16857" y2="66284"/>
                        <a14:foregroundMark x1="16600" y1="66316" x2="16889" y2="67111"/>
                        <a14:foregroundMark x1="15111" y1="59111" x2="16889" y2="67111"/>
                        <a14:backgroundMark x1="15111" y1="68889" x2="15111" y2="68889"/>
                        <a14:backgroundMark x1="14335" y1="68002" x2="14667" y2="68444"/>
                        <a14:backgroundMark x1="14703" y1="67873" x2="15111" y2="6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19400"/>
            <a:ext cx="1066800" cy="1066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457200" y="1134070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/>
              <a:t>Research:</a:t>
            </a:r>
            <a:endParaRPr lang="en-SG" sz="5400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0A149-2C1D-4483-BC9F-92847233BB67}"/>
              </a:ext>
            </a:extLst>
          </p:cNvPr>
          <p:cNvSpPr/>
          <p:nvPr/>
        </p:nvSpPr>
        <p:spPr>
          <a:xfrm>
            <a:off x="6629400" y="4724400"/>
            <a:ext cx="55626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By:	Tan Wei Jun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3600" dirty="0"/>
              <a:t> Terris</a:t>
            </a:r>
          </a:p>
          <a:p>
            <a:endParaRPr lang="en-GB" sz="500" dirty="0"/>
          </a:p>
          <a:p>
            <a:r>
              <a:rPr lang="en-GB" sz="2800" dirty="0">
                <a:latin typeface="Century Gothic" panose="020B0502020202020204" pitchFamily="34" charset="0"/>
              </a:rPr>
              <a:t>FYPJ 2019 Semester 1 Period 2</a:t>
            </a:r>
            <a:endParaRPr lang="en-SG" sz="2800" dirty="0"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8A784F-011D-4125-A154-8819E6A48FBC}"/>
              </a:ext>
            </a:extLst>
          </p:cNvPr>
          <p:cNvSpPr/>
          <p:nvPr/>
        </p:nvSpPr>
        <p:spPr>
          <a:xfrm>
            <a:off x="179033" y="165806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b="1" dirty="0"/>
              <a:t>Final Presentation</a:t>
            </a:r>
            <a:endParaRPr lang="en-SG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4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A934DB6-E7FF-47AB-A27F-6D81AEAAD53E}"/>
              </a:ext>
            </a:extLst>
          </p:cNvPr>
          <p:cNvSpPr/>
          <p:nvPr/>
        </p:nvSpPr>
        <p:spPr>
          <a:xfrm>
            <a:off x="1295400" y="1222675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7</a:t>
            </a:r>
            <a:endParaRPr lang="en-SG" sz="3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CD3611-AB1A-4B4F-9C47-52595110636F}"/>
              </a:ext>
            </a:extLst>
          </p:cNvPr>
          <p:cNvSpPr/>
          <p:nvPr/>
        </p:nvSpPr>
        <p:spPr>
          <a:xfrm>
            <a:off x="1371600" y="1828800"/>
            <a:ext cx="609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SG" sz="3000" dirty="0"/>
              <a:t> NYP OH2019 Database Cleaning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SG" sz="30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10BA924-8E0E-49A5-9826-69966F54D567}"/>
              </a:ext>
            </a:extLst>
          </p:cNvPr>
          <p:cNvSpPr/>
          <p:nvPr/>
        </p:nvSpPr>
        <p:spPr>
          <a:xfrm>
            <a:off x="6139090" y="5882706"/>
            <a:ext cx="3157310" cy="4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000" dirty="0">
                <a:solidFill>
                  <a:schemeClr val="tx1"/>
                </a:solidFill>
              </a:rPr>
              <a:t>And Many More…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28962AE-3A37-4A13-8695-B2D1DB7125E9}"/>
              </a:ext>
            </a:extLst>
          </p:cNvPr>
          <p:cNvSpPr/>
          <p:nvPr/>
        </p:nvSpPr>
        <p:spPr>
          <a:xfrm>
            <a:off x="7838156" y="1949293"/>
            <a:ext cx="2312909" cy="5943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rgbClr val="FF0000"/>
                </a:solidFill>
              </a:rPr>
              <a:t>Examples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1BC3BD5-709A-4E2C-A716-32D8A5B82839}"/>
              </a:ext>
            </a:extLst>
          </p:cNvPr>
          <p:cNvGrpSpPr/>
          <p:nvPr/>
        </p:nvGrpSpPr>
        <p:grpSpPr>
          <a:xfrm>
            <a:off x="491900" y="2462213"/>
            <a:ext cx="9800699" cy="4095252"/>
            <a:chOff x="491900" y="2462213"/>
            <a:chExt cx="9800699" cy="4095252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C4F30E2-20BB-4935-95E4-89F971A708EB}"/>
                </a:ext>
              </a:extLst>
            </p:cNvPr>
            <p:cNvGrpSpPr/>
            <p:nvPr/>
          </p:nvGrpSpPr>
          <p:grpSpPr>
            <a:xfrm>
              <a:off x="491900" y="2462213"/>
              <a:ext cx="5146900" cy="1576387"/>
              <a:chOff x="293512" y="385160"/>
              <a:chExt cx="9160881" cy="3415053"/>
            </a:xfrm>
          </p:grpSpPr>
          <p:pic>
            <p:nvPicPr>
              <p:cNvPr id="315" name="Picture 314">
                <a:extLst>
                  <a:ext uri="{FF2B5EF4-FFF2-40B4-BE49-F238E27FC236}">
                    <a16:creationId xmlns:a16="http://schemas.microsoft.com/office/drawing/2014/main" id="{875AA0C8-BCBD-450A-A81D-E3E5C36A9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283" y="1646441"/>
                <a:ext cx="6372225" cy="1838325"/>
              </a:xfrm>
              <a:prstGeom prst="rect">
                <a:avLst/>
              </a:prstGeom>
            </p:spPr>
          </p:pic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EAC8A441-EF3C-4A71-81A9-CAE092DED330}"/>
                  </a:ext>
                </a:extLst>
              </p:cNvPr>
              <p:cNvSpPr/>
              <p:nvPr/>
            </p:nvSpPr>
            <p:spPr>
              <a:xfrm>
                <a:off x="293512" y="385160"/>
                <a:ext cx="3158837" cy="4253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900" dirty="0">
                    <a:solidFill>
                      <a:schemeClr val="tx1"/>
                    </a:solidFill>
                  </a:rPr>
                  <a:t>Incorrect Time Stamp</a:t>
                </a:r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73984270-3202-41F6-93EB-A6C8202B28F3}"/>
                  </a:ext>
                </a:extLst>
              </p:cNvPr>
              <p:cNvSpPr/>
              <p:nvPr/>
            </p:nvSpPr>
            <p:spPr>
              <a:xfrm>
                <a:off x="293512" y="812975"/>
                <a:ext cx="9160881" cy="29872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009C3DC7-4192-4D6C-98C4-1C29D19201A3}"/>
                  </a:ext>
                </a:extLst>
              </p:cNvPr>
              <p:cNvSpPr/>
              <p:nvPr/>
            </p:nvSpPr>
            <p:spPr>
              <a:xfrm>
                <a:off x="6570465" y="1700630"/>
                <a:ext cx="452043" cy="182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pic>
            <p:nvPicPr>
              <p:cNvPr id="319" name="Picture 318">
                <a:extLst>
                  <a:ext uri="{FF2B5EF4-FFF2-40B4-BE49-F238E27FC236}">
                    <a16:creationId xmlns:a16="http://schemas.microsoft.com/office/drawing/2014/main" id="{8A970561-C86E-452D-8ADA-3647DFDC8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526" y="1463641"/>
                <a:ext cx="6153150" cy="228600"/>
              </a:xfrm>
              <a:prstGeom prst="rect">
                <a:avLst/>
              </a:prstGeom>
            </p:spPr>
          </p:pic>
          <p:pic>
            <p:nvPicPr>
              <p:cNvPr id="320" name="Picture 319">
                <a:extLst>
                  <a:ext uri="{FF2B5EF4-FFF2-40B4-BE49-F238E27FC236}">
                    <a16:creationId xmlns:a16="http://schemas.microsoft.com/office/drawing/2014/main" id="{67E8B35F-0DA2-4536-B321-7549AA1549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641" t="16776" r="3457" b="20066"/>
              <a:stretch/>
            </p:blipFill>
            <p:spPr>
              <a:xfrm>
                <a:off x="520117" y="1205159"/>
                <a:ext cx="1409351" cy="228600"/>
              </a:xfrm>
              <a:prstGeom prst="rect">
                <a:avLst/>
              </a:prstGeom>
            </p:spPr>
          </p:pic>
          <p:pic>
            <p:nvPicPr>
              <p:cNvPr id="321" name="Picture 320">
                <a:extLst>
                  <a:ext uri="{FF2B5EF4-FFF2-40B4-BE49-F238E27FC236}">
                    <a16:creationId xmlns:a16="http://schemas.microsoft.com/office/drawing/2014/main" id="{4EFA2E04-BF6F-4602-8CC0-D407CA559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117" y="879694"/>
                <a:ext cx="2223910" cy="295583"/>
              </a:xfrm>
              <a:prstGeom prst="rect">
                <a:avLst/>
              </a:prstGeom>
            </p:spPr>
          </p:pic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462DC5E5-0DF2-4F43-841A-EA00C9B0040C}"/>
                  </a:ext>
                </a:extLst>
              </p:cNvPr>
              <p:cNvSpPr/>
              <p:nvPr/>
            </p:nvSpPr>
            <p:spPr>
              <a:xfrm>
                <a:off x="6554612" y="2840263"/>
                <a:ext cx="452043" cy="182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92EC4DBF-398E-45D9-B3E9-EF413ED26A02}"/>
                  </a:ext>
                </a:extLst>
              </p:cNvPr>
              <p:cNvSpPr/>
              <p:nvPr/>
            </p:nvSpPr>
            <p:spPr>
              <a:xfrm>
                <a:off x="6562076" y="3227356"/>
                <a:ext cx="452043" cy="182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9915E69F-93AA-4E23-BF82-2830372D80C6}"/>
                  </a:ext>
                </a:extLst>
              </p:cNvPr>
              <p:cNvSpPr/>
              <p:nvPr/>
            </p:nvSpPr>
            <p:spPr>
              <a:xfrm>
                <a:off x="7240005" y="1744774"/>
                <a:ext cx="2004970" cy="13141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900" dirty="0">
                    <a:solidFill>
                      <a:schemeClr val="tx1"/>
                    </a:solidFill>
                  </a:rPr>
                  <a:t>Same route but time interval is obviously too close</a:t>
                </a:r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B97CAE6-E9FA-40A5-9F4B-499ED65071DF}"/>
                </a:ext>
              </a:extLst>
            </p:cNvPr>
            <p:cNvGrpSpPr/>
            <p:nvPr/>
          </p:nvGrpSpPr>
          <p:grpSpPr>
            <a:xfrm>
              <a:off x="504011" y="4126526"/>
              <a:ext cx="5146900" cy="1267542"/>
              <a:chOff x="293512" y="385161"/>
              <a:chExt cx="9790056" cy="3043839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33523BC-1D9D-45B7-A0A8-8A9C02E5D90D}"/>
                  </a:ext>
                </a:extLst>
              </p:cNvPr>
              <p:cNvSpPr/>
              <p:nvPr/>
            </p:nvSpPr>
            <p:spPr>
              <a:xfrm>
                <a:off x="293512" y="385161"/>
                <a:ext cx="3833871" cy="4253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>
                    <a:solidFill>
                      <a:schemeClr val="tx1"/>
                    </a:solidFill>
                  </a:rPr>
                  <a:t>Invalid Arrival and Departure Time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E21E50C-B952-4442-9AEC-67F53A82FE8A}"/>
                  </a:ext>
                </a:extLst>
              </p:cNvPr>
              <p:cNvSpPr/>
              <p:nvPr/>
            </p:nvSpPr>
            <p:spPr>
              <a:xfrm>
                <a:off x="293512" y="812975"/>
                <a:ext cx="9790056" cy="26160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A01847A1-00A3-4D5E-8CD1-B5E3F6E2A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117" y="879694"/>
                <a:ext cx="2223910" cy="295583"/>
              </a:xfrm>
              <a:prstGeom prst="rect">
                <a:avLst/>
              </a:prstGeom>
            </p:spPr>
          </p:pic>
          <p:pic>
            <p:nvPicPr>
              <p:cNvPr id="304" name="Picture 303">
                <a:extLst>
                  <a:ext uri="{FF2B5EF4-FFF2-40B4-BE49-F238E27FC236}">
                    <a16:creationId xmlns:a16="http://schemas.microsoft.com/office/drawing/2014/main" id="{44A1F373-622A-43A6-B2F1-62B75A8A0A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" r="14049" b="3703"/>
              <a:stretch/>
            </p:blipFill>
            <p:spPr>
              <a:xfrm>
                <a:off x="503339" y="2721153"/>
                <a:ext cx="7073404" cy="247650"/>
              </a:xfrm>
              <a:prstGeom prst="rect">
                <a:avLst/>
              </a:prstGeom>
            </p:spPr>
          </p:pic>
          <p:pic>
            <p:nvPicPr>
              <p:cNvPr id="305" name="Picture 304">
                <a:extLst>
                  <a:ext uri="{FF2B5EF4-FFF2-40B4-BE49-F238E27FC236}">
                    <a16:creationId xmlns:a16="http://schemas.microsoft.com/office/drawing/2014/main" id="{D135C88F-1525-463E-AE18-A8AEBB065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7793" y="2515567"/>
                <a:ext cx="6838950" cy="247650"/>
              </a:xfrm>
              <a:prstGeom prst="rect">
                <a:avLst/>
              </a:prstGeom>
            </p:spPr>
          </p:pic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10B36F32-4879-4B25-A3DF-DB157A4215F9}"/>
                  </a:ext>
                </a:extLst>
              </p:cNvPr>
              <p:cNvSpPr/>
              <p:nvPr/>
            </p:nvSpPr>
            <p:spPr>
              <a:xfrm>
                <a:off x="7723112" y="2366806"/>
                <a:ext cx="2108784" cy="7148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>
                    <a:solidFill>
                      <a:schemeClr val="tx1"/>
                    </a:solidFill>
                  </a:rPr>
                  <a:t>Has </a:t>
                </a:r>
                <a:r>
                  <a:rPr lang="en-SG" sz="800" dirty="0" err="1">
                    <a:solidFill>
                      <a:schemeClr val="tx1"/>
                    </a:solidFill>
                  </a:rPr>
                  <a:t>Time_Arr</a:t>
                </a:r>
                <a:r>
                  <a:rPr lang="en-SG" sz="800" dirty="0">
                    <a:solidFill>
                      <a:schemeClr val="tx1"/>
                    </a:solidFill>
                  </a:rPr>
                  <a:t> but no Time_Dep</a:t>
                </a: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09818812-9D74-44D1-A407-477C454FA4D4}"/>
                  </a:ext>
                </a:extLst>
              </p:cNvPr>
              <p:cNvSpPr/>
              <p:nvPr/>
            </p:nvSpPr>
            <p:spPr>
              <a:xfrm>
                <a:off x="7029988" y="2723981"/>
                <a:ext cx="493135" cy="2252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74E23DAF-B235-4F11-86BC-80C6EEE85675}"/>
                  </a:ext>
                </a:extLst>
              </p:cNvPr>
              <p:cNvSpPr/>
              <p:nvPr/>
            </p:nvSpPr>
            <p:spPr>
              <a:xfrm>
                <a:off x="894526" y="2715592"/>
                <a:ext cx="493135" cy="2252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pic>
            <p:nvPicPr>
              <p:cNvPr id="309" name="Picture 308">
                <a:extLst>
                  <a:ext uri="{FF2B5EF4-FFF2-40B4-BE49-F238E27FC236}">
                    <a16:creationId xmlns:a16="http://schemas.microsoft.com/office/drawing/2014/main" id="{9036B562-CF7D-4A18-AAB0-F20DC49A7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184" y="1895269"/>
                <a:ext cx="7000875" cy="228600"/>
              </a:xfrm>
              <a:prstGeom prst="rect">
                <a:avLst/>
              </a:prstGeom>
            </p:spPr>
          </p:pic>
          <p:pic>
            <p:nvPicPr>
              <p:cNvPr id="310" name="Picture 309">
                <a:extLst>
                  <a:ext uri="{FF2B5EF4-FFF2-40B4-BE49-F238E27FC236}">
                    <a16:creationId xmlns:a16="http://schemas.microsoft.com/office/drawing/2014/main" id="{4E66A0F7-F8BE-4CA7-BA47-C962F9E16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969" y="1678065"/>
                <a:ext cx="6838950" cy="247650"/>
              </a:xfrm>
              <a:prstGeom prst="rect">
                <a:avLst/>
              </a:prstGeom>
            </p:spPr>
          </p:pic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80262C4D-3C3E-47BA-9263-9F325FD64C1C}"/>
                  </a:ext>
                </a:extLst>
              </p:cNvPr>
              <p:cNvSpPr/>
              <p:nvPr/>
            </p:nvSpPr>
            <p:spPr>
              <a:xfrm>
                <a:off x="7741287" y="1529304"/>
                <a:ext cx="2090609" cy="7148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>
                    <a:solidFill>
                      <a:schemeClr val="tx1"/>
                    </a:solidFill>
                  </a:rPr>
                  <a:t>Time_Arr is larger than Time_Dep</a:t>
                </a: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D574FDFC-6B9B-46D5-A7D0-0F2E7912FCD0}"/>
                  </a:ext>
                </a:extLst>
              </p:cNvPr>
              <p:cNvSpPr/>
              <p:nvPr/>
            </p:nvSpPr>
            <p:spPr>
              <a:xfrm>
                <a:off x="7031386" y="1903257"/>
                <a:ext cx="493135" cy="2252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74A39803-40A0-4AB7-9FD9-64DE67174E78}"/>
                  </a:ext>
                </a:extLst>
              </p:cNvPr>
              <p:cNvSpPr/>
              <p:nvPr/>
            </p:nvSpPr>
            <p:spPr>
              <a:xfrm>
                <a:off x="912702" y="1878090"/>
                <a:ext cx="493135" cy="2252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pic>
            <p:nvPicPr>
              <p:cNvPr id="314" name="Picture 313">
                <a:extLst>
                  <a:ext uri="{FF2B5EF4-FFF2-40B4-BE49-F238E27FC236}">
                    <a16:creationId xmlns:a16="http://schemas.microsoft.com/office/drawing/2014/main" id="{48CA0186-6816-43FD-990B-326AAE5C7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2296" y="1319850"/>
                <a:ext cx="1847850" cy="314325"/>
              </a:xfrm>
              <a:prstGeom prst="rect">
                <a:avLst/>
              </a:prstGeom>
            </p:spPr>
          </p:pic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B9A331E-EDA1-4010-B9BC-81FBFF05346F}"/>
                </a:ext>
              </a:extLst>
            </p:cNvPr>
            <p:cNvGrpSpPr/>
            <p:nvPr/>
          </p:nvGrpSpPr>
          <p:grpSpPr>
            <a:xfrm>
              <a:off x="5760998" y="2514600"/>
              <a:ext cx="4531601" cy="1546264"/>
              <a:chOff x="293511" y="385161"/>
              <a:chExt cx="8884045" cy="3381496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0B5F2423-3E3D-4C9A-8B0F-A01779D3BC38}"/>
                  </a:ext>
                </a:extLst>
              </p:cNvPr>
              <p:cNvSpPr/>
              <p:nvPr/>
            </p:nvSpPr>
            <p:spPr>
              <a:xfrm>
                <a:off x="293511" y="812976"/>
                <a:ext cx="8884045" cy="2953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90" name="Picture 289">
                <a:extLst>
                  <a:ext uri="{FF2B5EF4-FFF2-40B4-BE49-F238E27FC236}">
                    <a16:creationId xmlns:a16="http://schemas.microsoft.com/office/drawing/2014/main" id="{4C639A5A-CE31-4073-9CEE-282A70AD07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27907" b="26929"/>
              <a:stretch/>
            </p:blipFill>
            <p:spPr>
              <a:xfrm>
                <a:off x="426883" y="1907599"/>
                <a:ext cx="8440921" cy="177795"/>
              </a:xfrm>
              <a:prstGeom prst="rect">
                <a:avLst/>
              </a:prstGeom>
            </p:spPr>
          </p:pic>
          <p:pic>
            <p:nvPicPr>
              <p:cNvPr id="291" name="Picture 290">
                <a:extLst>
                  <a:ext uri="{FF2B5EF4-FFF2-40B4-BE49-F238E27FC236}">
                    <a16:creationId xmlns:a16="http://schemas.microsoft.com/office/drawing/2014/main" id="{F82E5E21-2D50-4ACF-A8FF-A25D2BB89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43104" b="23413"/>
              <a:stretch/>
            </p:blipFill>
            <p:spPr>
              <a:xfrm>
                <a:off x="491535" y="2096872"/>
                <a:ext cx="7972425" cy="184983"/>
              </a:xfrm>
              <a:prstGeom prst="rect">
                <a:avLst/>
              </a:prstGeom>
            </p:spPr>
          </p:pic>
          <p:pic>
            <p:nvPicPr>
              <p:cNvPr id="292" name="Picture 291">
                <a:extLst>
                  <a:ext uri="{FF2B5EF4-FFF2-40B4-BE49-F238E27FC236}">
                    <a16:creationId xmlns:a16="http://schemas.microsoft.com/office/drawing/2014/main" id="{6004D289-6880-45DA-AF0A-F79132483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1395" y="1628516"/>
                <a:ext cx="3409950" cy="295275"/>
              </a:xfrm>
              <a:prstGeom prst="rect">
                <a:avLst/>
              </a:prstGeom>
            </p:spPr>
          </p:pic>
          <p:pic>
            <p:nvPicPr>
              <p:cNvPr id="293" name="Picture 292">
                <a:extLst>
                  <a:ext uri="{FF2B5EF4-FFF2-40B4-BE49-F238E27FC236}">
                    <a16:creationId xmlns:a16="http://schemas.microsoft.com/office/drawing/2014/main" id="{C47DE997-0BF3-4D60-9434-6B32DAF39B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5836" t="-1875" r="2475" b="20295"/>
              <a:stretch/>
            </p:blipFill>
            <p:spPr>
              <a:xfrm>
                <a:off x="491535" y="1203138"/>
                <a:ext cx="1764146" cy="295275"/>
              </a:xfrm>
              <a:prstGeom prst="rect">
                <a:avLst/>
              </a:prstGeom>
            </p:spPr>
          </p:pic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45159D92-1E76-4F95-9DD1-5FB525D35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347" y="3037440"/>
                <a:ext cx="6677025" cy="485775"/>
              </a:xfrm>
              <a:prstGeom prst="rect">
                <a:avLst/>
              </a:prstGeom>
            </p:spPr>
          </p:pic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B544E2C1-C97C-44CC-B440-1BE794259E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t="10811"/>
              <a:stretch/>
            </p:blipFill>
            <p:spPr>
              <a:xfrm>
                <a:off x="440132" y="2397311"/>
                <a:ext cx="1457325" cy="314325"/>
              </a:xfrm>
              <a:prstGeom prst="rect">
                <a:avLst/>
              </a:prstGeom>
            </p:spPr>
          </p:pic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D97CBD85-FA2B-4883-8FC7-6EFEC4645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4146" y="2747754"/>
                <a:ext cx="6067425" cy="314325"/>
              </a:xfrm>
              <a:prstGeom prst="rect">
                <a:avLst/>
              </a:prstGeom>
            </p:spPr>
          </p:pic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E0CC455-1734-4F97-9D29-1CF517DE3AE3}"/>
                  </a:ext>
                </a:extLst>
              </p:cNvPr>
              <p:cNvSpPr/>
              <p:nvPr/>
            </p:nvSpPr>
            <p:spPr>
              <a:xfrm>
                <a:off x="293512" y="385161"/>
                <a:ext cx="3158837" cy="4253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>
                    <a:solidFill>
                      <a:schemeClr val="tx1"/>
                    </a:solidFill>
                  </a:rPr>
                  <a:t>Tour Cancellation With Inputs</a:t>
                </a: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F49A25A3-04E8-47FA-AA39-885F06778B46}"/>
                  </a:ext>
                </a:extLst>
              </p:cNvPr>
              <p:cNvSpPr/>
              <p:nvPr/>
            </p:nvSpPr>
            <p:spPr>
              <a:xfrm>
                <a:off x="5318619" y="3162650"/>
                <a:ext cx="209725" cy="2252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3749D762-B977-4C99-ADA7-42A2D35B3EFA}"/>
                  </a:ext>
                </a:extLst>
              </p:cNvPr>
              <p:cNvSpPr/>
              <p:nvPr/>
            </p:nvSpPr>
            <p:spPr>
              <a:xfrm>
                <a:off x="3192289" y="1694412"/>
                <a:ext cx="649869" cy="2252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79F01973-774C-4F2F-B86E-147B2EE5D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132" y="877334"/>
                <a:ext cx="2223910" cy="295583"/>
              </a:xfrm>
              <a:prstGeom prst="rect">
                <a:avLst/>
              </a:prstGeom>
            </p:spPr>
          </p:pic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B407DA8-28FC-4254-83D0-BCE8FD86152B}"/>
                </a:ext>
              </a:extLst>
            </p:cNvPr>
            <p:cNvSpPr/>
            <p:nvPr/>
          </p:nvSpPr>
          <p:spPr>
            <a:xfrm>
              <a:off x="9209482" y="3436929"/>
              <a:ext cx="848918" cy="326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>
                  <a:solidFill>
                    <a:schemeClr val="tx1"/>
                  </a:solidFill>
                </a:rPr>
                <a:t>An input when tour cancelled</a:t>
              </a: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E74AB85-65CB-4F07-9C28-454A7FCE4BE9}"/>
                </a:ext>
              </a:extLst>
            </p:cNvPr>
            <p:cNvGrpSpPr/>
            <p:nvPr/>
          </p:nvGrpSpPr>
          <p:grpSpPr>
            <a:xfrm>
              <a:off x="5744794" y="4134157"/>
              <a:ext cx="3935098" cy="1276043"/>
              <a:chOff x="293511" y="385161"/>
              <a:chExt cx="10321042" cy="1963756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E0A67E7-D3E7-4FAF-94A7-9FC639535875}"/>
                  </a:ext>
                </a:extLst>
              </p:cNvPr>
              <p:cNvSpPr/>
              <p:nvPr/>
            </p:nvSpPr>
            <p:spPr>
              <a:xfrm>
                <a:off x="293512" y="385161"/>
                <a:ext cx="3158837" cy="4253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>
                    <a:solidFill>
                      <a:schemeClr val="tx1"/>
                    </a:solidFill>
                  </a:rPr>
                  <a:t>Missing End Time</a:t>
                </a: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E68977-CC62-40FA-9A09-43D5AFFB01B0}"/>
                  </a:ext>
                </a:extLst>
              </p:cNvPr>
              <p:cNvSpPr/>
              <p:nvPr/>
            </p:nvSpPr>
            <p:spPr>
              <a:xfrm>
                <a:off x="293511" y="812976"/>
                <a:ext cx="10321042" cy="1535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3" name="Picture 282">
                <a:extLst>
                  <a:ext uri="{FF2B5EF4-FFF2-40B4-BE49-F238E27FC236}">
                    <a16:creationId xmlns:a16="http://schemas.microsoft.com/office/drawing/2014/main" id="{A092DF03-4BDD-4051-9942-3E2C9457D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132" y="877334"/>
                <a:ext cx="2223910" cy="295583"/>
              </a:xfrm>
              <a:prstGeom prst="rect">
                <a:avLst/>
              </a:prstGeom>
            </p:spPr>
          </p:pic>
          <p:pic>
            <p:nvPicPr>
              <p:cNvPr id="284" name="Picture 283">
                <a:extLst>
                  <a:ext uri="{FF2B5EF4-FFF2-40B4-BE49-F238E27FC236}">
                    <a16:creationId xmlns:a16="http://schemas.microsoft.com/office/drawing/2014/main" id="{045D9CB4-BDC4-4221-A5D7-E22D16AD9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5987" y="1604285"/>
                <a:ext cx="7381875" cy="247650"/>
              </a:xfrm>
              <a:prstGeom prst="rect">
                <a:avLst/>
              </a:prstGeom>
            </p:spPr>
          </p:pic>
          <p:pic>
            <p:nvPicPr>
              <p:cNvPr id="285" name="Picture 284">
                <a:extLst>
                  <a:ext uri="{FF2B5EF4-FFF2-40B4-BE49-F238E27FC236}">
                    <a16:creationId xmlns:a16="http://schemas.microsoft.com/office/drawing/2014/main" id="{1677DC35-1929-4BF6-986F-8E3DA6F05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201" y="1821132"/>
                <a:ext cx="7639050" cy="219075"/>
              </a:xfrm>
              <a:prstGeom prst="rect">
                <a:avLst/>
              </a:prstGeom>
            </p:spPr>
          </p:pic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95AE9510-4298-4494-A224-1A946790E9BC}"/>
                  </a:ext>
                </a:extLst>
              </p:cNvPr>
              <p:cNvSpPr/>
              <p:nvPr/>
            </p:nvSpPr>
            <p:spPr>
              <a:xfrm>
                <a:off x="8425036" y="1530612"/>
                <a:ext cx="1861408" cy="6001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>
                    <a:solidFill>
                      <a:schemeClr val="tx1"/>
                    </a:solidFill>
                  </a:rPr>
                  <a:t>Missing Time_End </a:t>
                </a: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BCFE5FE-E73C-4F85-AC9E-97A2A5F86F18}"/>
                  </a:ext>
                </a:extLst>
              </p:cNvPr>
              <p:cNvSpPr/>
              <p:nvPr/>
            </p:nvSpPr>
            <p:spPr>
              <a:xfrm>
                <a:off x="7588121" y="1780466"/>
                <a:ext cx="585247" cy="2668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288" name="Picture 287">
                <a:extLst>
                  <a:ext uri="{FF2B5EF4-FFF2-40B4-BE49-F238E27FC236}">
                    <a16:creationId xmlns:a16="http://schemas.microsoft.com/office/drawing/2014/main" id="{43C5CAA5-821D-4ECE-B4B9-A503836F3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7045" y="1287409"/>
                <a:ext cx="1828800" cy="285750"/>
              </a:xfrm>
              <a:prstGeom prst="rect">
                <a:avLst/>
              </a:prstGeom>
            </p:spPr>
          </p:pic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A11350E6-F92B-4A49-A2BE-F0720CDCC420}"/>
                </a:ext>
              </a:extLst>
            </p:cNvPr>
            <p:cNvGrpSpPr/>
            <p:nvPr/>
          </p:nvGrpSpPr>
          <p:grpSpPr>
            <a:xfrm>
              <a:off x="504011" y="5555258"/>
              <a:ext cx="5160787" cy="1002207"/>
              <a:chOff x="293511" y="385161"/>
              <a:chExt cx="9378995" cy="2458707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6E04880B-FAD2-401D-BB55-0F1DF5D9EA9A}"/>
                  </a:ext>
                </a:extLst>
              </p:cNvPr>
              <p:cNvGrpSpPr/>
              <p:nvPr/>
            </p:nvGrpSpPr>
            <p:grpSpPr>
              <a:xfrm>
                <a:off x="293511" y="385161"/>
                <a:ext cx="9378995" cy="2458707"/>
                <a:chOff x="293511" y="385161"/>
                <a:chExt cx="9378995" cy="2458707"/>
              </a:xfrm>
            </p:grpSpPr>
            <p:pic>
              <p:nvPicPr>
                <p:cNvPr id="272" name="Picture 271">
                  <a:extLst>
                    <a:ext uri="{FF2B5EF4-FFF2-40B4-BE49-F238E27FC236}">
                      <a16:creationId xmlns:a16="http://schemas.microsoft.com/office/drawing/2014/main" id="{03650724-C989-4885-A921-C5CB875BF5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t="10811"/>
                <a:stretch/>
              </p:blipFill>
              <p:spPr>
                <a:xfrm>
                  <a:off x="440132" y="1256407"/>
                  <a:ext cx="1457325" cy="314325"/>
                </a:xfrm>
                <a:prstGeom prst="rect">
                  <a:avLst/>
                </a:prstGeom>
              </p:spPr>
            </p:pic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AFFC685E-8FFB-4D89-A8CC-9D772A29CF95}"/>
                    </a:ext>
                  </a:extLst>
                </p:cNvPr>
                <p:cNvSpPr/>
                <p:nvPr/>
              </p:nvSpPr>
              <p:spPr>
                <a:xfrm>
                  <a:off x="293512" y="385161"/>
                  <a:ext cx="3158837" cy="4253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800" dirty="0">
                      <a:solidFill>
                        <a:schemeClr val="tx1"/>
                      </a:solidFill>
                    </a:rPr>
                    <a:t>Others</a:t>
                  </a:r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41CAFA8A-3069-4AC9-8EB0-ECE510BA5FC3}"/>
                    </a:ext>
                  </a:extLst>
                </p:cNvPr>
                <p:cNvSpPr/>
                <p:nvPr/>
              </p:nvSpPr>
              <p:spPr>
                <a:xfrm>
                  <a:off x="293511" y="812976"/>
                  <a:ext cx="9378995" cy="20308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5" name="Picture 274">
                  <a:extLst>
                    <a:ext uri="{FF2B5EF4-FFF2-40B4-BE49-F238E27FC236}">
                      <a16:creationId xmlns:a16="http://schemas.microsoft.com/office/drawing/2014/main" id="{4A8FFB56-F1A3-4780-86CB-D21AA74728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083" y="961094"/>
                  <a:ext cx="2242960" cy="347297"/>
                </a:xfrm>
                <a:prstGeom prst="rect">
                  <a:avLst/>
                </a:prstGeom>
              </p:spPr>
            </p:pic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A4E086F7-8A95-4255-A771-5CEED6288BD1}"/>
                    </a:ext>
                  </a:extLst>
                </p:cNvPr>
                <p:cNvSpPr/>
                <p:nvPr/>
              </p:nvSpPr>
              <p:spPr>
                <a:xfrm>
                  <a:off x="7417315" y="1051598"/>
                  <a:ext cx="2079146" cy="1570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800" dirty="0">
                      <a:solidFill>
                        <a:schemeClr val="tx1"/>
                      </a:solidFill>
                    </a:rPr>
                    <a:t>The SIT stop is obviously too early, and the student arrivals is zero.</a:t>
                  </a:r>
                </a:p>
              </p:txBody>
            </p:sp>
            <p:pic>
              <p:nvPicPr>
                <p:cNvPr id="277" name="Picture 276">
                  <a:extLst>
                    <a:ext uri="{FF2B5EF4-FFF2-40B4-BE49-F238E27FC236}">
                      <a16:creationId xmlns:a16="http://schemas.microsoft.com/office/drawing/2014/main" id="{3546E2C6-B8A9-45F1-BA7C-C30D6B509B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2694" y="1953376"/>
                  <a:ext cx="6858000" cy="247650"/>
                </a:xfrm>
                <a:prstGeom prst="rect">
                  <a:avLst/>
                </a:prstGeom>
              </p:spPr>
            </p:pic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54DBAC66-159C-483D-B019-4DBC1D4AF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3424" y="2369563"/>
                  <a:ext cx="6858000" cy="238125"/>
                </a:xfrm>
                <a:prstGeom prst="rect">
                  <a:avLst/>
                </a:prstGeom>
              </p:spPr>
            </p:pic>
            <p:pic>
              <p:nvPicPr>
                <p:cNvPr id="279" name="Picture 278">
                  <a:extLst>
                    <a:ext uri="{FF2B5EF4-FFF2-40B4-BE49-F238E27FC236}">
                      <a16:creationId xmlns:a16="http://schemas.microsoft.com/office/drawing/2014/main" id="{BEBCF44A-DD4E-4674-8F8B-635EA4D568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2474" y="2143410"/>
                  <a:ext cx="6838950" cy="238125"/>
                </a:xfrm>
                <a:prstGeom prst="rect">
                  <a:avLst/>
                </a:prstGeom>
              </p:spPr>
            </p:pic>
            <p:pic>
              <p:nvPicPr>
                <p:cNvPr id="280" name="Picture 279">
                  <a:extLst>
                    <a:ext uri="{FF2B5EF4-FFF2-40B4-BE49-F238E27FC236}">
                      <a16:creationId xmlns:a16="http://schemas.microsoft.com/office/drawing/2014/main" id="{090B8FC0-A2B3-4147-87BA-4FE33CF940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2732" y="1727223"/>
                  <a:ext cx="6581775" cy="219075"/>
                </a:xfrm>
                <a:prstGeom prst="rect">
                  <a:avLst/>
                </a:prstGeom>
              </p:spPr>
            </p:pic>
          </p:grp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4D4C3F4-EFFC-4BAA-ACF0-0162714072A9}"/>
                  </a:ext>
                </a:extLst>
              </p:cNvPr>
              <p:cNvSpPr/>
              <p:nvPr/>
            </p:nvSpPr>
            <p:spPr>
              <a:xfrm>
                <a:off x="5832026" y="1917285"/>
                <a:ext cx="263974" cy="2668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D926920-970C-4B35-A095-F419F30832F2}"/>
                  </a:ext>
                </a:extLst>
              </p:cNvPr>
              <p:cNvSpPr/>
              <p:nvPr/>
            </p:nvSpPr>
            <p:spPr>
              <a:xfrm>
                <a:off x="6854581" y="1934176"/>
                <a:ext cx="399925" cy="2668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3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33" grpId="0"/>
      <p:bldP spid="205" grpId="0" animBg="1"/>
      <p:bldP spid="20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000" dirty="0"/>
              <a:t>NYP OH2019 Examples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A934DB6-E7FF-47AB-A27F-6D81AEAAD53E}"/>
              </a:ext>
            </a:extLst>
          </p:cNvPr>
          <p:cNvSpPr/>
          <p:nvPr/>
        </p:nvSpPr>
        <p:spPr>
          <a:xfrm>
            <a:off x="1295400" y="1396425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u="sng" dirty="0"/>
              <a:t>Much More Examples…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E2D999-7042-49D8-9B1A-1689B4A1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1" y="2447926"/>
            <a:ext cx="1729833" cy="15580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D6676-825F-4E16-B30A-8856923963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50"/>
          <a:stretch/>
        </p:blipFill>
        <p:spPr>
          <a:xfrm>
            <a:off x="2514600" y="2447925"/>
            <a:ext cx="1729834" cy="15580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B90551-B578-4E0E-96B6-71ECE818A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54"/>
          <a:stretch/>
        </p:blipFill>
        <p:spPr>
          <a:xfrm>
            <a:off x="4378829" y="2438400"/>
            <a:ext cx="1777438" cy="1567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FAF58F-6EDD-46E8-9D4F-5D9C96921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546" y="2447925"/>
            <a:ext cx="1788981" cy="158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FBD19-7A03-4475-AC7D-17DBCF226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4704" y="2447923"/>
            <a:ext cx="1763962" cy="1588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B75BB3-63AA-4AEF-BF12-A738CBB2D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664" y="4419600"/>
            <a:ext cx="1727169" cy="1558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24027C-672A-4A50-A38A-0740768E7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5074" y="4497764"/>
            <a:ext cx="1667837" cy="1479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393FA-72D3-4743-A2E5-2077EE431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3407" y="4497763"/>
            <a:ext cx="1644346" cy="1479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E1CAE-A46B-4D49-9CFE-8474BD2DA2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3545" y="4526337"/>
            <a:ext cx="1788349" cy="1120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B5067E-0ADC-4BF8-9C1D-7BD150131E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4704" y="4526337"/>
            <a:ext cx="1749665" cy="58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F4BD7B-232B-49D6-A9A7-4B93FE4A88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4704" y="5199361"/>
            <a:ext cx="1774396" cy="5873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68FDD192-FA7C-4CBC-89A9-E801A9171CFD}"/>
              </a:ext>
            </a:extLst>
          </p:cNvPr>
          <p:cNvSpPr/>
          <p:nvPr/>
        </p:nvSpPr>
        <p:spPr>
          <a:xfrm rot="624830">
            <a:off x="6635497" y="1606527"/>
            <a:ext cx="2312909" cy="5943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rgbClr val="FF0000"/>
                </a:solidFill>
              </a:rPr>
              <a:t>Scrapped</a:t>
            </a:r>
          </a:p>
        </p:txBody>
      </p:sp>
    </p:spTree>
    <p:extLst>
      <p:ext uri="{BB962C8B-B14F-4D97-AF65-F5344CB8AC3E}">
        <p14:creationId xmlns:p14="http://schemas.microsoft.com/office/powerpoint/2010/main" val="2393437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46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96" tmFilter="0, 0; 0.125,0.2665; 0.25,0.4; 0.375,0.465; 0.5,0.5;  0.625,0.535; 0.75,0.6; 0.875,0.7335; 1,1">
                                          <p:stCondLst>
                                            <p:cond delay="89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48" tmFilter="0, 0; 0.125,0.2665; 0.25,0.4; 0.375,0.465; 0.5,0.5;  0.625,0.535; 0.75,0.6; 0.875,0.7335; 1,1">
                                          <p:stCondLst>
                                            <p:cond delay="17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21" tmFilter="0, 0; 0.125,0.2665; 0.25,0.4; 0.375,0.465; 0.5,0.5;  0.625,0.535; 0.75,0.6; 0.875,0.7335; 1,1">
                                          <p:stCondLst>
                                            <p:cond delay="223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35">
                                          <p:stCondLst>
                                            <p:cond delay="87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224" decel="50000">
                                          <p:stCondLst>
                                            <p:cond delay="91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35">
                                          <p:stCondLst>
                                            <p:cond delay="177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224" decel="50000">
                                          <p:stCondLst>
                                            <p:cond delay="180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35">
                                          <p:stCondLst>
                                            <p:cond delay="22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224" decel="50000">
                                          <p:stCondLst>
                                            <p:cond delay="22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35">
                                          <p:stCondLst>
                                            <p:cond delay="244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224" decel="50000">
                                          <p:stCondLst>
                                            <p:cond delay="24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45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3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31" tmFilter="0, 0; 0.125,0.2665; 0.25,0.4; 0.375,0.465; 0.5,0.5;  0.625,0.535; 0.75,0.6; 0.875,0.7335; 1,1">
                                          <p:stCondLst>
                                            <p:cond delay="5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66" tmFilter="0, 0; 0.125,0.2665; 0.25,0.4; 0.375,0.465; 0.5,0.5;  0.625,0.535; 0.75,0.6; 0.875,0.7335; 1,1">
                                          <p:stCondLst>
                                            <p:cond delay="10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1" tmFilter="0, 0; 0.125,0.2665; 0.25,0.4; 0.375,0.465; 0.5,0.5;  0.625,0.535; 0.75,0.6; 0.875,0.7335; 1,1">
                                          <p:stCondLst>
                                            <p:cond delay="1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1">
                                          <p:stCondLst>
                                            <p:cond delay="5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33" decel="50000">
                                          <p:stCondLst>
                                            <p:cond delay="54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1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33" decel="50000">
                                          <p:stCondLst>
                                            <p:cond delay="10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1">
                                          <p:stCondLst>
                                            <p:cond delay="13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33" decel="50000">
                                          <p:stCondLst>
                                            <p:cond delay="13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1">
                                          <p:stCondLst>
                                            <p:cond delay="14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33" decel="50000">
                                          <p:stCondLst>
                                            <p:cond delay="146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6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9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64" tmFilter="0, 0; 0.125,0.2665; 0.25,0.4; 0.375,0.465; 0.5,0.5;  0.625,0.535; 0.75,0.6; 0.875,0.7335; 1,1">
                                          <p:stCondLst>
                                            <p:cond delay="7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82" tmFilter="0, 0; 0.125,0.2665; 0.25,0.4; 0.375,0.465; 0.5,0.5;  0.625,0.535; 0.75,0.6; 0.875,0.7335; 1,1">
                                          <p:stCondLst>
                                            <p:cond delay="15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89" tmFilter="0, 0; 0.125,0.2665; 0.25,0.4; 0.375,0.465; 0.5,0.5;  0.625,0.535; 0.75,0.6; 0.875,0.7335; 1,1">
                                          <p:stCondLst>
                                            <p:cond delay="1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30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91" decel="50000">
                                          <p:stCondLst>
                                            <p:cond delay="77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30">
                                          <p:stCondLst>
                                            <p:cond delay="150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91" decel="50000">
                                          <p:stCondLst>
                                            <p:cond delay="153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30">
                                          <p:stCondLst>
                                            <p:cond delay="188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91" decel="50000">
                                          <p:stCondLst>
                                            <p:cond delay="191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30">
                                          <p:stCondLst>
                                            <p:cond delay="207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91" decel="50000">
                                          <p:stCondLst>
                                            <p:cond delay="210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4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54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64" tmFilter="0, 0; 0.125,0.2665; 0.25,0.4; 0.375,0.465; 0.5,0.5;  0.625,0.535; 0.75,0.6; 0.875,0.7335; 1,1">
                                          <p:stCondLst>
                                            <p:cond delay="5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82" tmFilter="0, 0; 0.125,0.2665; 0.25,0.4; 0.375,0.465; 0.5,0.5;  0.625,0.535; 0.75,0.6; 0.875,0.7335; 1,1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39" tmFilter="0, 0; 0.125,0.2665; 0.25,0.4; 0.375,0.465; 0.5,0.5;  0.625,0.535; 0.75,0.6; 0.875,0.7335; 1,1">
                                          <p:stCondLst>
                                            <p:cond delay="14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2">
                                          <p:stCondLst>
                                            <p:cond delay="5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41" decel="50000">
                                          <p:stCondLst>
                                            <p:cond delay="5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2">
                                          <p:stCondLst>
                                            <p:cond delay="111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41" decel="50000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2">
                                          <p:stCondLst>
                                            <p:cond delay="139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41" decel="50000">
                                          <p:stCondLst>
                                            <p:cond delay="141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2">
                                          <p:stCondLst>
                                            <p:cond delay="153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41" decel="50000">
                                          <p:stCondLst>
                                            <p:cond delay="155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9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309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12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129" tmFilter="0, 0; 0.125,0.2665; 0.25,0.4; 0.375,0.465; 0.5,0.5;  0.625,0.535; 0.75,0.6; 0.875,0.7335; 1,1">
                                          <p:stCondLst>
                                            <p:cond delay="112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64" tmFilter="0, 0; 0.125,0.2665; 0.25,0.4; 0.375,0.465; 0.5,0.5;  0.625,0.535; 0.75,0.6; 0.875,0.7335; 1,1">
                                          <p:stCondLst>
                                            <p:cond delay="2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79" tmFilter="0, 0; 0.125,0.2665; 0.25,0.4; 0.375,0.465; 0.5,0.5;  0.625,0.535; 0.75,0.6; 0.875,0.7335; 1,1">
                                          <p:stCondLst>
                                            <p:cond delay="28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44">
                                          <p:stCondLst>
                                            <p:cond delay="110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282" decel="50000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44">
                                          <p:stCondLst>
                                            <p:cond delay="22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282" decel="50000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44">
                                          <p:stCondLst>
                                            <p:cond delay="279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282" decel="50000">
                                          <p:stCondLst>
                                            <p:cond delay="2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44">
                                          <p:stCondLst>
                                            <p:cond delay="307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282" decel="50000">
                                          <p:stCondLst>
                                            <p:cond delay="311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6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9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64" tmFilter="0, 0; 0.125,0.2665; 0.25,0.4; 0.375,0.465; 0.5,0.5;  0.625,0.535; 0.75,0.6; 0.875,0.7335; 1,1">
                                          <p:stCondLst>
                                            <p:cond delay="7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82" tmFilter="0, 0; 0.125,0.2665; 0.25,0.4; 0.375,0.465; 0.5,0.5;  0.625,0.535; 0.75,0.6; 0.875,0.7335; 1,1">
                                          <p:stCondLst>
                                            <p:cond delay="152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89" tmFilter="0, 0; 0.125,0.2665; 0.25,0.4; 0.375,0.465; 0.5,0.5;  0.625,0.535; 0.75,0.6; 0.875,0.7335; 1,1">
                                          <p:stCondLst>
                                            <p:cond delay="1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30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91" decel="50000">
                                          <p:stCondLst>
                                            <p:cond delay="77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30">
                                          <p:stCondLst>
                                            <p:cond delay="150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91" decel="50000">
                                          <p:stCondLst>
                                            <p:cond delay="153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30">
                                          <p:stCondLst>
                                            <p:cond delay="188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91" decel="50000">
                                          <p:stCondLst>
                                            <p:cond delay="191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30">
                                          <p:stCondLst>
                                            <p:cond delay="207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91" decel="50000">
                                          <p:stCondLst>
                                            <p:cond delay="210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4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54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64" tmFilter="0, 0; 0.125,0.2665; 0.25,0.4; 0.375,0.465; 0.5,0.5;  0.625,0.535; 0.75,0.6; 0.875,0.7335; 1,1">
                                          <p:stCondLst>
                                            <p:cond delay="5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82" tmFilter="0, 0; 0.125,0.2665; 0.25,0.4; 0.375,0.465; 0.5,0.5;  0.625,0.535; 0.75,0.6; 0.875,0.7335; 1,1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39" tmFilter="0, 0; 0.125,0.2665; 0.25,0.4; 0.375,0.465; 0.5,0.5;  0.625,0.535; 0.75,0.6; 0.875,0.7335; 1,1">
                                          <p:stCondLst>
                                            <p:cond delay="14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2">
                                          <p:stCondLst>
                                            <p:cond delay="5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41" decel="50000">
                                          <p:stCondLst>
                                            <p:cond delay="5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2">
                                          <p:stCondLst>
                                            <p:cond delay="111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41" decel="50000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2">
                                          <p:stCondLst>
                                            <p:cond delay="139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41" decel="50000">
                                          <p:stCondLst>
                                            <p:cond delay="141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2">
                                          <p:stCondLst>
                                            <p:cond delay="153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41" decel="50000">
                                          <p:stCondLst>
                                            <p:cond delay="15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7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36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86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63" tmFilter="0, 0; 0.125,0.2665; 0.25,0.4; 0.375,0.465; 0.5,0.5;  0.625,0.535; 0.75,0.6; 0.875,0.7335; 1,1">
                                          <p:stCondLst>
                                            <p:cond delay="86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32" tmFilter="0, 0; 0.125,0.2665; 0.25,0.4; 0.375,0.465; 0.5,0.5;  0.625,0.535; 0.75,0.6; 0.875,0.7335; 1,1">
                                          <p:stCondLst>
                                            <p:cond delay="17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13" tmFilter="0, 0; 0.125,0.2665; 0.25,0.4; 0.375,0.465; 0.5,0.5;  0.625,0.535; 0.75,0.6; 0.875,0.7335; 1,1">
                                          <p:stCondLst>
                                            <p:cond delay="215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34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216" decel="50000">
                                          <p:stCondLst>
                                            <p:cond delay="87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34">
                                          <p:stCondLst>
                                            <p:cond delay="170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216" decel="50000">
                                          <p:stCondLst>
                                            <p:cond delay="173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34">
                                          <p:stCondLst>
                                            <p:cond delay="213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216" decel="50000">
                                          <p:stCondLst>
                                            <p:cond delay="21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34">
                                          <p:stCondLst>
                                            <p:cond delay="23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216" decel="50000">
                                          <p:stCondLst>
                                            <p:cond delay="23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6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209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764" tmFilter="0, 0; 0.125,0.2665; 0.25,0.4; 0.375,0.465; 0.5,0.5;  0.625,0.535; 0.75,0.6; 0.875,0.7335; 1,1">
                                          <p:stCondLst>
                                            <p:cond delay="7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82" tmFilter="0, 0; 0.125,0.2665; 0.25,0.4; 0.375,0.465; 0.5,0.5;  0.625,0.535; 0.75,0.6; 0.875,0.7335; 1,1">
                                          <p:stCondLst>
                                            <p:cond delay="15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89" tmFilter="0, 0; 0.125,0.2665; 0.25,0.4; 0.375,0.465; 0.5,0.5;  0.625,0.535; 0.75,0.6; 0.875,0.7335; 1,1">
                                          <p:stCondLst>
                                            <p:cond delay="1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30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91" decel="50000">
                                          <p:stCondLst>
                                            <p:cond delay="77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30">
                                          <p:stCondLst>
                                            <p:cond delay="150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91" decel="50000">
                                          <p:stCondLst>
                                            <p:cond delay="153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30">
                                          <p:stCondLst>
                                            <p:cond delay="188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91" decel="50000">
                                          <p:stCondLst>
                                            <p:cond delay="191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30">
                                          <p:stCondLst>
                                            <p:cond delay="207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91" decel="50000">
                                          <p:stCondLst>
                                            <p:cond delay="210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5B192-3C34-41A8-8275-5D243B998C0B}"/>
              </a:ext>
            </a:extLst>
          </p:cNvPr>
          <p:cNvSpPr/>
          <p:nvPr/>
        </p:nvSpPr>
        <p:spPr>
          <a:xfrm>
            <a:off x="1295400" y="1824603"/>
            <a:ext cx="7696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Final OH2019 Database Cleaning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EE741B-D65C-4179-A9B1-C068241247A1}"/>
              </a:ext>
            </a:extLst>
          </p:cNvPr>
          <p:cNvSpPr/>
          <p:nvPr/>
        </p:nvSpPr>
        <p:spPr>
          <a:xfrm>
            <a:off x="1295400" y="1219200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2FD65A-9231-4143-927E-8D58C776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14897"/>
            <a:ext cx="2350169" cy="139541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6BFCA8D-A63D-4035-8B8A-442A8FE45088}"/>
              </a:ext>
            </a:extLst>
          </p:cNvPr>
          <p:cNvSpPr/>
          <p:nvPr/>
        </p:nvSpPr>
        <p:spPr>
          <a:xfrm>
            <a:off x="1295400" y="3962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Improved/Added </a:t>
            </a:r>
          </a:p>
          <a:p>
            <a:r>
              <a:rPr lang="en-SG" sz="3000" dirty="0"/>
              <a:t>	New Spotfire OH2019 Visuals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6D57A8-C18E-4DE2-96AC-17B13A6B1803}"/>
              </a:ext>
            </a:extLst>
          </p:cNvPr>
          <p:cNvGrpSpPr/>
          <p:nvPr/>
        </p:nvGrpSpPr>
        <p:grpSpPr>
          <a:xfrm>
            <a:off x="2554258" y="5074489"/>
            <a:ext cx="1789142" cy="1318305"/>
            <a:chOff x="1828799" y="2836114"/>
            <a:chExt cx="2269115" cy="1871232"/>
          </a:xfrm>
        </p:grpSpPr>
        <p:pic>
          <p:nvPicPr>
            <p:cNvPr id="41" name="Picture 40" descr="A picture containing outdoor, building&#10;&#10;Description automatically generated">
              <a:extLst>
                <a:ext uri="{FF2B5EF4-FFF2-40B4-BE49-F238E27FC236}">
                  <a16:creationId xmlns:a16="http://schemas.microsoft.com/office/drawing/2014/main" id="{D27A4877-C509-4477-A25A-20F1F5578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2836114"/>
              <a:ext cx="2269115" cy="1871232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F1A46D-2A87-457B-B131-E8A3B5F6B32B}"/>
                </a:ext>
              </a:extLst>
            </p:cNvPr>
            <p:cNvSpPr/>
            <p:nvPr/>
          </p:nvSpPr>
          <p:spPr>
            <a:xfrm>
              <a:off x="1963095" y="2933700"/>
              <a:ext cx="2013831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3" name="Picture 42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DAE24357-060A-454C-B2C4-78F7589FA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252" y="2958597"/>
              <a:ext cx="990600" cy="990600"/>
            </a:xfrm>
            <a:prstGeom prst="rect">
              <a:avLst/>
            </a:prstGeom>
          </p:spPr>
        </p:pic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F43B06C9-D9AF-4B7F-B583-E374D94F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253" y="2987566"/>
              <a:ext cx="990600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955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396468-C474-4C1B-A36C-A37AC89037F0}"/>
              </a:ext>
            </a:extLst>
          </p:cNvPr>
          <p:cNvSpPr/>
          <p:nvPr/>
        </p:nvSpPr>
        <p:spPr>
          <a:xfrm>
            <a:off x="1297662" y="12192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9</a:t>
            </a:r>
            <a:endParaRPr lang="en-SG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7777B5-FE13-41EA-94A2-CA504C5C8037}"/>
              </a:ext>
            </a:extLst>
          </p:cNvPr>
          <p:cNvSpPr/>
          <p:nvPr/>
        </p:nvSpPr>
        <p:spPr>
          <a:xfrm>
            <a:off x="1295400" y="1824946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Added Multilingual Into  WinForms </a:t>
            </a:r>
            <a:r>
              <a:rPr lang="en-SG" sz="3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SG" sz="3000" dirty="0"/>
              <a:t> Spotfire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3D084-2A02-43A1-8413-3E2B4EBE0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971800"/>
            <a:ext cx="1057628" cy="10782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A red and white sign&#10;&#10;Description automatically generated">
            <a:extLst>
              <a:ext uri="{FF2B5EF4-FFF2-40B4-BE49-F238E27FC236}">
                <a16:creationId xmlns:a16="http://schemas.microsoft.com/office/drawing/2014/main" id="{567428AF-EFBD-4B5C-A60B-F6BA3F0587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82094"/>
            <a:ext cx="1057628" cy="10679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56EA2D-B94F-40D8-B64D-83CBD9AFF4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71801"/>
            <a:ext cx="1057631" cy="10782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2F36F3-0612-420E-81D1-D3C66D65AF8B}"/>
              </a:ext>
            </a:extLst>
          </p:cNvPr>
          <p:cNvSpPr/>
          <p:nvPr/>
        </p:nvSpPr>
        <p:spPr>
          <a:xfrm>
            <a:off x="6943728" y="2987007"/>
            <a:ext cx="1666872" cy="9753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rgbClr val="FF0000"/>
                </a:solidFill>
              </a:rPr>
              <a:t>Not All Projects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1A9068-4929-4F69-8524-CAD432D93798}"/>
              </a:ext>
            </a:extLst>
          </p:cNvPr>
          <p:cNvGrpSpPr/>
          <p:nvPr/>
        </p:nvGrpSpPr>
        <p:grpSpPr>
          <a:xfrm>
            <a:off x="1295400" y="4191000"/>
            <a:ext cx="7066532" cy="1015663"/>
            <a:chOff x="1295400" y="4191000"/>
            <a:chExt cx="7066532" cy="10156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9EBAD3-E783-4A54-83DC-2008EDE11F30}"/>
                </a:ext>
              </a:extLst>
            </p:cNvPr>
            <p:cNvSpPr/>
            <p:nvPr/>
          </p:nvSpPr>
          <p:spPr>
            <a:xfrm>
              <a:off x="1295400" y="4191000"/>
              <a:ext cx="57912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SG" sz="3000" dirty="0"/>
                <a:t>Explored </a:t>
              </a:r>
              <a:r>
                <a:rPr lang="en-SG" sz="30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en-SG" sz="3000" dirty="0"/>
                <a:t> Sourced For </a:t>
              </a:r>
            </a:p>
            <a:p>
              <a:r>
                <a:rPr lang="en-SG" sz="3000" dirty="0"/>
                <a:t>	Free Cloud Database Services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470D733-24E4-403E-888D-B0197210D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599" y="4267200"/>
              <a:ext cx="1275333" cy="93946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B06595-BF86-4F96-A711-E683D090B8A8}"/>
              </a:ext>
            </a:extLst>
          </p:cNvPr>
          <p:cNvGrpSpPr/>
          <p:nvPr/>
        </p:nvGrpSpPr>
        <p:grpSpPr>
          <a:xfrm>
            <a:off x="1822033" y="5282863"/>
            <a:ext cx="1835567" cy="1426591"/>
            <a:chOff x="1822033" y="5282863"/>
            <a:chExt cx="1835567" cy="1426591"/>
          </a:xfrm>
        </p:grpSpPr>
        <p:pic>
          <p:nvPicPr>
            <p:cNvPr id="1026" name="Picture 2" descr="Image result for thingspeak logo">
              <a:extLst>
                <a:ext uri="{FF2B5EF4-FFF2-40B4-BE49-F238E27FC236}">
                  <a16:creationId xmlns:a16="http://schemas.microsoft.com/office/drawing/2014/main" id="{2F68AB99-4DC0-4A41-8D37-273FB8F3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033" y="5282863"/>
              <a:ext cx="1835567" cy="142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F27CCD-5081-4BCB-9A64-7F41882F2D63}"/>
                </a:ext>
              </a:extLst>
            </p:cNvPr>
            <p:cNvSpPr/>
            <p:nvPr/>
          </p:nvSpPr>
          <p:spPr>
            <a:xfrm>
              <a:off x="1933574" y="5665732"/>
              <a:ext cx="164782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200" dirty="0">
                  <a:solidFill>
                    <a:schemeClr val="bg1"/>
                  </a:solidFill>
                </a:rPr>
                <a:t>ThingSpeak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0BB613-71AF-4EF2-A7D3-9A0FFFDD8845}"/>
              </a:ext>
            </a:extLst>
          </p:cNvPr>
          <p:cNvGrpSpPr/>
          <p:nvPr/>
        </p:nvGrpSpPr>
        <p:grpSpPr>
          <a:xfrm>
            <a:off x="6451555" y="5282861"/>
            <a:ext cx="2677445" cy="1426591"/>
            <a:chOff x="4582813" y="4262159"/>
            <a:chExt cx="3291320" cy="16934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5CAC4A-C07C-4A28-9936-7E3FD8FA14A4}"/>
                </a:ext>
              </a:extLst>
            </p:cNvPr>
            <p:cNvSpPr/>
            <p:nvPr/>
          </p:nvSpPr>
          <p:spPr>
            <a:xfrm>
              <a:off x="4582813" y="4262159"/>
              <a:ext cx="3291320" cy="1693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3" name="Picture 2" descr="Image result for aws rds">
              <a:extLst>
                <a:ext uri="{FF2B5EF4-FFF2-40B4-BE49-F238E27FC236}">
                  <a16:creationId xmlns:a16="http://schemas.microsoft.com/office/drawing/2014/main" id="{6083BD1A-AECE-466B-BB9A-26038C73BE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8" t="49929" r="36319" b="12747"/>
            <a:stretch/>
          </p:blipFill>
          <p:spPr bwMode="auto">
            <a:xfrm>
              <a:off x="4601116" y="4445197"/>
              <a:ext cx="1252675" cy="132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Image result for aws rds">
              <a:extLst>
                <a:ext uri="{FF2B5EF4-FFF2-40B4-BE49-F238E27FC236}">
                  <a16:creationId xmlns:a16="http://schemas.microsoft.com/office/drawing/2014/main" id="{E93D0E78-0A8B-4642-968D-3FC3A529B8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73" b="52452"/>
            <a:stretch/>
          </p:blipFill>
          <p:spPr bwMode="auto">
            <a:xfrm>
              <a:off x="5918479" y="5064083"/>
              <a:ext cx="1732030" cy="50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aws rds">
              <a:extLst>
                <a:ext uri="{FF2B5EF4-FFF2-40B4-BE49-F238E27FC236}">
                  <a16:creationId xmlns:a16="http://schemas.microsoft.com/office/drawing/2014/main" id="{5A424FCF-27C6-4842-90F5-8FB6523D52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6" t="88624" r="36319" b="7151"/>
            <a:stretch/>
          </p:blipFill>
          <p:spPr bwMode="auto">
            <a:xfrm>
              <a:off x="5821293" y="4777826"/>
              <a:ext cx="1985143" cy="24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A35107-BF24-454E-A393-5BD64873DE32}"/>
              </a:ext>
            </a:extLst>
          </p:cNvPr>
          <p:cNvGrpSpPr/>
          <p:nvPr/>
        </p:nvGrpSpPr>
        <p:grpSpPr>
          <a:xfrm>
            <a:off x="3870664" y="5282861"/>
            <a:ext cx="2453936" cy="1426591"/>
            <a:chOff x="3870664" y="5282861"/>
            <a:chExt cx="2453936" cy="142659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A9E7D5-4809-4CA9-9641-B22712EDDD67}"/>
                </a:ext>
              </a:extLst>
            </p:cNvPr>
            <p:cNvSpPr/>
            <p:nvPr/>
          </p:nvSpPr>
          <p:spPr>
            <a:xfrm>
              <a:off x="3870664" y="5282861"/>
              <a:ext cx="2453936" cy="1426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9" name="Picture 4" descr="Image result for Google BigQuery">
              <a:extLst>
                <a:ext uri="{FF2B5EF4-FFF2-40B4-BE49-F238E27FC236}">
                  <a16:creationId xmlns:a16="http://schemas.microsoft.com/office/drawing/2014/main" id="{3ED413ED-9276-4DC7-8518-864FC170FF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" t="15057" r="51057" b="12052"/>
            <a:stretch/>
          </p:blipFill>
          <p:spPr bwMode="auto">
            <a:xfrm>
              <a:off x="3886200" y="5360634"/>
              <a:ext cx="1435722" cy="1219200"/>
            </a:xfrm>
            <a:prstGeom prst="rect">
              <a:avLst/>
            </a:prstGeom>
            <a:noFill/>
            <a:ln cap="flat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Google BigQuery">
              <a:extLst>
                <a:ext uri="{FF2B5EF4-FFF2-40B4-BE49-F238E27FC236}">
                  <a16:creationId xmlns:a16="http://schemas.microsoft.com/office/drawing/2014/main" id="{DEEC7D1A-1471-449A-A8AE-5F81CD288A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19" t="33280" r="10997" b="27809"/>
            <a:stretch/>
          </p:blipFill>
          <p:spPr bwMode="auto">
            <a:xfrm>
              <a:off x="5257800" y="5665434"/>
              <a:ext cx="949322" cy="650845"/>
            </a:xfrm>
            <a:prstGeom prst="rect">
              <a:avLst/>
            </a:prstGeom>
            <a:noFill/>
            <a:ln cap="flat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32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07 L -0.1681 -0.000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143 -0.0007 L -0.16927 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Cloud Service Giants Comparison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396468-C474-4C1B-A36C-A37AC89037F0}"/>
              </a:ext>
            </a:extLst>
          </p:cNvPr>
          <p:cNvSpPr/>
          <p:nvPr/>
        </p:nvSpPr>
        <p:spPr>
          <a:xfrm>
            <a:off x="6174462" y="1752600"/>
            <a:ext cx="683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/>
              <a:t>Vs</a:t>
            </a:r>
            <a:endParaRPr lang="en-SG" sz="3000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0BB613-71AF-4EF2-A7D3-9A0FFFDD8845}"/>
              </a:ext>
            </a:extLst>
          </p:cNvPr>
          <p:cNvGrpSpPr/>
          <p:nvPr/>
        </p:nvGrpSpPr>
        <p:grpSpPr>
          <a:xfrm>
            <a:off x="6934200" y="1326392"/>
            <a:ext cx="2677445" cy="1426591"/>
            <a:chOff x="4582813" y="4262159"/>
            <a:chExt cx="3291320" cy="16934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5CAC4A-C07C-4A28-9936-7E3FD8FA14A4}"/>
                </a:ext>
              </a:extLst>
            </p:cNvPr>
            <p:cNvSpPr/>
            <p:nvPr/>
          </p:nvSpPr>
          <p:spPr>
            <a:xfrm>
              <a:off x="4582813" y="4262159"/>
              <a:ext cx="3291320" cy="1693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3" name="Picture 2" descr="Image result for aws rds">
              <a:extLst>
                <a:ext uri="{FF2B5EF4-FFF2-40B4-BE49-F238E27FC236}">
                  <a16:creationId xmlns:a16="http://schemas.microsoft.com/office/drawing/2014/main" id="{6083BD1A-AECE-466B-BB9A-26038C73BE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8" t="49929" r="36319" b="12747"/>
            <a:stretch/>
          </p:blipFill>
          <p:spPr bwMode="auto">
            <a:xfrm>
              <a:off x="4601116" y="4445197"/>
              <a:ext cx="1252675" cy="132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Image result for aws rds">
              <a:extLst>
                <a:ext uri="{FF2B5EF4-FFF2-40B4-BE49-F238E27FC236}">
                  <a16:creationId xmlns:a16="http://schemas.microsoft.com/office/drawing/2014/main" id="{E93D0E78-0A8B-4642-968D-3FC3A529B8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73" b="52452"/>
            <a:stretch/>
          </p:blipFill>
          <p:spPr bwMode="auto">
            <a:xfrm>
              <a:off x="5918479" y="5064083"/>
              <a:ext cx="1732030" cy="50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aws rds">
              <a:extLst>
                <a:ext uri="{FF2B5EF4-FFF2-40B4-BE49-F238E27FC236}">
                  <a16:creationId xmlns:a16="http://schemas.microsoft.com/office/drawing/2014/main" id="{5A424FCF-27C6-4842-90F5-8FB6523D52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6" t="88624" r="36319" b="7151"/>
            <a:stretch/>
          </p:blipFill>
          <p:spPr bwMode="auto">
            <a:xfrm>
              <a:off x="5821293" y="4777826"/>
              <a:ext cx="1985143" cy="24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A35107-BF24-454E-A393-5BD64873DE32}"/>
              </a:ext>
            </a:extLst>
          </p:cNvPr>
          <p:cNvGrpSpPr/>
          <p:nvPr/>
        </p:nvGrpSpPr>
        <p:grpSpPr>
          <a:xfrm>
            <a:off x="3520280" y="1326392"/>
            <a:ext cx="2575720" cy="1426591"/>
            <a:chOff x="3870664" y="5282861"/>
            <a:chExt cx="2453936" cy="142659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A9E7D5-4809-4CA9-9641-B22712EDDD67}"/>
                </a:ext>
              </a:extLst>
            </p:cNvPr>
            <p:cNvSpPr/>
            <p:nvPr/>
          </p:nvSpPr>
          <p:spPr>
            <a:xfrm>
              <a:off x="3870664" y="5282861"/>
              <a:ext cx="2453936" cy="1426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9" name="Picture 4" descr="Image result for Google BigQuery">
              <a:extLst>
                <a:ext uri="{FF2B5EF4-FFF2-40B4-BE49-F238E27FC236}">
                  <a16:creationId xmlns:a16="http://schemas.microsoft.com/office/drawing/2014/main" id="{3ED413ED-9276-4DC7-8518-864FC170FF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" t="15057" r="51057" b="12052"/>
            <a:stretch/>
          </p:blipFill>
          <p:spPr bwMode="auto">
            <a:xfrm>
              <a:off x="3886200" y="5360634"/>
              <a:ext cx="1435722" cy="1219200"/>
            </a:xfrm>
            <a:prstGeom prst="rect">
              <a:avLst/>
            </a:prstGeom>
            <a:noFill/>
            <a:ln cap="flat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Google BigQuery">
              <a:extLst>
                <a:ext uri="{FF2B5EF4-FFF2-40B4-BE49-F238E27FC236}">
                  <a16:creationId xmlns:a16="http://schemas.microsoft.com/office/drawing/2014/main" id="{DEEC7D1A-1471-449A-A8AE-5F81CD288A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19" t="33280" r="10997" b="27809"/>
            <a:stretch/>
          </p:blipFill>
          <p:spPr bwMode="auto">
            <a:xfrm>
              <a:off x="5257800" y="5665434"/>
              <a:ext cx="949322" cy="650845"/>
            </a:xfrm>
            <a:prstGeom prst="rect">
              <a:avLst/>
            </a:prstGeom>
            <a:noFill/>
            <a:ln cap="flat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D940CB-9BDE-4A93-ACEF-E581C01FEEBD}"/>
              </a:ext>
            </a:extLst>
          </p:cNvPr>
          <p:cNvCxnSpPr>
            <a:cxnSpLocks/>
          </p:cNvCxnSpPr>
          <p:nvPr/>
        </p:nvCxnSpPr>
        <p:spPr>
          <a:xfrm>
            <a:off x="6503634" y="2895600"/>
            <a:ext cx="0" cy="35131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FCF3A1-042F-4B34-A5E3-398ABB47208B}"/>
              </a:ext>
            </a:extLst>
          </p:cNvPr>
          <p:cNvCxnSpPr>
            <a:cxnSpLocks/>
          </p:cNvCxnSpPr>
          <p:nvPr/>
        </p:nvCxnSpPr>
        <p:spPr>
          <a:xfrm flipH="1">
            <a:off x="728252" y="3810000"/>
            <a:ext cx="91684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B566F-E343-4E16-8322-3B99D95D5F04}"/>
              </a:ext>
            </a:extLst>
          </p:cNvPr>
          <p:cNvCxnSpPr>
            <a:cxnSpLocks/>
          </p:cNvCxnSpPr>
          <p:nvPr/>
        </p:nvCxnSpPr>
        <p:spPr>
          <a:xfrm>
            <a:off x="3352800" y="2895600"/>
            <a:ext cx="0" cy="350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EBA996-FE4E-41B0-B7B4-FDB6F7653A11}"/>
              </a:ext>
            </a:extLst>
          </p:cNvPr>
          <p:cNvCxnSpPr>
            <a:cxnSpLocks/>
          </p:cNvCxnSpPr>
          <p:nvPr/>
        </p:nvCxnSpPr>
        <p:spPr>
          <a:xfrm>
            <a:off x="9896666" y="2895600"/>
            <a:ext cx="9334" cy="350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A42A4F-E0D1-45AB-8378-E44654A73AFF}"/>
              </a:ext>
            </a:extLst>
          </p:cNvPr>
          <p:cNvCxnSpPr>
            <a:cxnSpLocks/>
          </p:cNvCxnSpPr>
          <p:nvPr/>
        </p:nvCxnSpPr>
        <p:spPr>
          <a:xfrm flipH="1">
            <a:off x="728252" y="4648200"/>
            <a:ext cx="91684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4EE01A-2901-43D2-B666-2BEAD9DC98A8}"/>
              </a:ext>
            </a:extLst>
          </p:cNvPr>
          <p:cNvCxnSpPr>
            <a:cxnSpLocks/>
          </p:cNvCxnSpPr>
          <p:nvPr/>
        </p:nvCxnSpPr>
        <p:spPr>
          <a:xfrm flipH="1">
            <a:off x="728252" y="5562600"/>
            <a:ext cx="91684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F83EA01-1B6D-4188-9DCB-903CC6982A1E}"/>
              </a:ext>
            </a:extLst>
          </p:cNvPr>
          <p:cNvSpPr/>
          <p:nvPr/>
        </p:nvSpPr>
        <p:spPr>
          <a:xfrm>
            <a:off x="795320" y="3827756"/>
            <a:ext cx="21955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200" dirty="0"/>
              <a:t>Simpler Learning Curve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3EF42-8F69-489F-B0F0-D6E3DC63C2DA}"/>
              </a:ext>
            </a:extLst>
          </p:cNvPr>
          <p:cNvSpPr/>
          <p:nvPr/>
        </p:nvSpPr>
        <p:spPr>
          <a:xfrm>
            <a:off x="795319" y="3120733"/>
            <a:ext cx="23809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500" dirty="0"/>
              <a:t>Free Tier Type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A9F526-094E-4E19-8839-E9052D0BA174}"/>
              </a:ext>
            </a:extLst>
          </p:cNvPr>
          <p:cNvSpPr/>
          <p:nvPr/>
        </p:nvSpPr>
        <p:spPr>
          <a:xfrm>
            <a:off x="795321" y="4727460"/>
            <a:ext cx="23809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200" dirty="0"/>
              <a:t>Straight Forward Implementation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963378-ED9E-4D85-8494-7A547B14258C}"/>
              </a:ext>
            </a:extLst>
          </p:cNvPr>
          <p:cNvSpPr/>
          <p:nvPr/>
        </p:nvSpPr>
        <p:spPr>
          <a:xfrm>
            <a:off x="795320" y="5743172"/>
            <a:ext cx="23809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500" dirty="0"/>
              <a:t>Easy To Setup</a:t>
            </a:r>
          </a:p>
        </p:txBody>
      </p:sp>
      <p:pic>
        <p:nvPicPr>
          <p:cNvPr id="2050" name="Picture 2" descr="Image result for green tick">
            <a:extLst>
              <a:ext uri="{FF2B5EF4-FFF2-40B4-BE49-F238E27FC236}">
                <a16:creationId xmlns:a16="http://schemas.microsoft.com/office/drawing/2014/main" id="{998E0CC7-1576-4CA6-B0CC-8FAD947FD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 b="19085"/>
          <a:stretch/>
        </p:blipFill>
        <p:spPr bwMode="auto">
          <a:xfrm>
            <a:off x="4484938" y="3962400"/>
            <a:ext cx="849062" cy="5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green tick">
            <a:extLst>
              <a:ext uri="{FF2B5EF4-FFF2-40B4-BE49-F238E27FC236}">
                <a16:creationId xmlns:a16="http://schemas.microsoft.com/office/drawing/2014/main" id="{5B2BBB1F-343B-410B-B1F2-59974FBBF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 b="19085"/>
          <a:stretch/>
        </p:blipFill>
        <p:spPr bwMode="auto">
          <a:xfrm>
            <a:off x="4484938" y="4835449"/>
            <a:ext cx="849062" cy="5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green tick">
            <a:extLst>
              <a:ext uri="{FF2B5EF4-FFF2-40B4-BE49-F238E27FC236}">
                <a16:creationId xmlns:a16="http://schemas.microsoft.com/office/drawing/2014/main" id="{08F03355-0E92-4BC5-A7D5-D2FAF9B5B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 b="19085"/>
          <a:stretch/>
        </p:blipFill>
        <p:spPr bwMode="auto">
          <a:xfrm>
            <a:off x="4484938" y="5760072"/>
            <a:ext cx="849062" cy="5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60DD8A4-8D71-460B-96CB-D416B0416457}"/>
              </a:ext>
            </a:extLst>
          </p:cNvPr>
          <p:cNvSpPr/>
          <p:nvPr/>
        </p:nvSpPr>
        <p:spPr>
          <a:xfrm>
            <a:off x="3520280" y="2948236"/>
            <a:ext cx="273377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300" dirty="0"/>
              <a:t>Free Monthly Usage Limit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3015F7-DBE5-43E5-B260-74B34E9C30F6}"/>
              </a:ext>
            </a:extLst>
          </p:cNvPr>
          <p:cNvSpPr/>
          <p:nvPr/>
        </p:nvSpPr>
        <p:spPr>
          <a:xfrm>
            <a:off x="6822801" y="2931721"/>
            <a:ext cx="273377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300" dirty="0"/>
              <a:t>Free 12 </a:t>
            </a:r>
          </a:p>
          <a:p>
            <a:pPr algn="ctr"/>
            <a:r>
              <a:rPr lang="en-SG" sz="2300" dirty="0"/>
              <a:t>Month Trial</a:t>
            </a:r>
          </a:p>
        </p:txBody>
      </p:sp>
      <p:pic>
        <p:nvPicPr>
          <p:cNvPr id="2052" name="Picture 4" descr="Image result for red Cross">
            <a:extLst>
              <a:ext uri="{FF2B5EF4-FFF2-40B4-BE49-F238E27FC236}">
                <a16:creationId xmlns:a16="http://schemas.microsoft.com/office/drawing/2014/main" id="{ECA2DD02-1152-4570-92AF-943968A3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978714"/>
            <a:ext cx="499644" cy="4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Image result for red Cross">
            <a:extLst>
              <a:ext uri="{FF2B5EF4-FFF2-40B4-BE49-F238E27FC236}">
                <a16:creationId xmlns:a16="http://schemas.microsoft.com/office/drawing/2014/main" id="{0909051C-653E-4831-B317-DD991847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50467"/>
            <a:ext cx="499644" cy="4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 result for red Cross">
            <a:extLst>
              <a:ext uri="{FF2B5EF4-FFF2-40B4-BE49-F238E27FC236}">
                <a16:creationId xmlns:a16="http://schemas.microsoft.com/office/drawing/2014/main" id="{5C061DF0-6F49-4363-ADDA-87A84717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60072"/>
            <a:ext cx="499644" cy="4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9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4" grpId="0"/>
      <p:bldP spid="45" grpId="0"/>
      <p:bldP spid="46" grpId="0"/>
      <p:bldP spid="47" grpId="0"/>
      <p:bldP spid="51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Cloud Service Giants Comparison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E75FBA-7233-47ED-801D-F833E7B3D306}"/>
              </a:ext>
            </a:extLst>
          </p:cNvPr>
          <p:cNvGrpSpPr/>
          <p:nvPr/>
        </p:nvGrpSpPr>
        <p:grpSpPr>
          <a:xfrm>
            <a:off x="685800" y="1676400"/>
            <a:ext cx="8770398" cy="1426591"/>
            <a:chOff x="678402" y="2209800"/>
            <a:chExt cx="8770398" cy="14265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A35107-BF24-454E-A393-5BD64873DE32}"/>
                </a:ext>
              </a:extLst>
            </p:cNvPr>
            <p:cNvGrpSpPr/>
            <p:nvPr/>
          </p:nvGrpSpPr>
          <p:grpSpPr>
            <a:xfrm>
              <a:off x="2217482" y="2209800"/>
              <a:ext cx="2575720" cy="1426591"/>
              <a:chOff x="3870664" y="5282861"/>
              <a:chExt cx="2453936" cy="142659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0A9E7D5-4809-4CA9-9641-B22712EDDD67}"/>
                  </a:ext>
                </a:extLst>
              </p:cNvPr>
              <p:cNvSpPr/>
              <p:nvPr/>
            </p:nvSpPr>
            <p:spPr>
              <a:xfrm>
                <a:off x="3870664" y="5282861"/>
                <a:ext cx="2453936" cy="14265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29" name="Picture 4" descr="Image result for Google BigQuery">
                <a:extLst>
                  <a:ext uri="{FF2B5EF4-FFF2-40B4-BE49-F238E27FC236}">
                    <a16:creationId xmlns:a16="http://schemas.microsoft.com/office/drawing/2014/main" id="{3ED413ED-9276-4DC7-8518-864FC170FF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" t="15057" r="51057" b="12052"/>
              <a:stretch/>
            </p:blipFill>
            <p:spPr bwMode="auto">
              <a:xfrm>
                <a:off x="3886200" y="5360634"/>
                <a:ext cx="1435722" cy="1219200"/>
              </a:xfrm>
              <a:prstGeom prst="rect">
                <a:avLst/>
              </a:prstGeom>
              <a:noFill/>
              <a:ln cap="flat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Image result for Google BigQuery">
                <a:extLst>
                  <a:ext uri="{FF2B5EF4-FFF2-40B4-BE49-F238E27FC236}">
                    <a16:creationId xmlns:a16="http://schemas.microsoft.com/office/drawing/2014/main" id="{DEEC7D1A-1471-449A-A8AE-5F81CD288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219" t="33280" r="10997" b="27809"/>
              <a:stretch/>
            </p:blipFill>
            <p:spPr bwMode="auto">
              <a:xfrm>
                <a:off x="5257800" y="5665434"/>
                <a:ext cx="949322" cy="650845"/>
              </a:xfrm>
              <a:prstGeom prst="rect">
                <a:avLst/>
              </a:prstGeom>
              <a:noFill/>
              <a:ln cap="flat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B3EF42-8F69-489F-B0F0-D6E3DC63C2DA}"/>
                </a:ext>
              </a:extLst>
            </p:cNvPr>
            <p:cNvSpPr/>
            <p:nvPr/>
          </p:nvSpPr>
          <p:spPr>
            <a:xfrm>
              <a:off x="4876800" y="2531226"/>
              <a:ext cx="457200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4500" dirty="0"/>
                <a:t>a better option ?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82470C-A883-48A5-AA4D-8704D5382564}"/>
                </a:ext>
              </a:extLst>
            </p:cNvPr>
            <p:cNvSpPr/>
            <p:nvPr/>
          </p:nvSpPr>
          <p:spPr>
            <a:xfrm>
              <a:off x="678402" y="2530681"/>
              <a:ext cx="22526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4500" dirty="0"/>
                <a:t>So is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5DC723C-CE8C-4422-8BA2-84C00838DBC1}"/>
              </a:ext>
            </a:extLst>
          </p:cNvPr>
          <p:cNvSpPr/>
          <p:nvPr/>
        </p:nvSpPr>
        <p:spPr>
          <a:xfrm>
            <a:off x="4186614" y="3485564"/>
            <a:ext cx="3352800" cy="1422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500" dirty="0">
                <a:solidFill>
                  <a:schemeClr val="tx1"/>
                </a:solidFill>
              </a:rPr>
              <a:t>Not At All!</a:t>
            </a:r>
          </a:p>
        </p:txBody>
      </p:sp>
    </p:spTree>
    <p:extLst>
      <p:ext uri="{BB962C8B-B14F-4D97-AF65-F5344CB8AC3E}">
        <p14:creationId xmlns:p14="http://schemas.microsoft.com/office/powerpoint/2010/main" val="17705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Cloud Service Giants Comparison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BE776-9A5D-4591-B33B-C9173ED7F437}"/>
              </a:ext>
            </a:extLst>
          </p:cNvPr>
          <p:cNvSpPr/>
          <p:nvPr/>
        </p:nvSpPr>
        <p:spPr>
          <a:xfrm>
            <a:off x="5791200" y="6356174"/>
            <a:ext cx="573645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600" dirty="0"/>
              <a:t>Reference: </a:t>
            </a:r>
            <a:r>
              <a:rPr lang="en-SG" sz="16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https://kinsta.com/blog/google-cloud-vs-aws/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238046-12C8-44A1-BEEE-69FA141C99F4}"/>
              </a:ext>
            </a:extLst>
          </p:cNvPr>
          <p:cNvSpPr/>
          <p:nvPr/>
        </p:nvSpPr>
        <p:spPr>
          <a:xfrm>
            <a:off x="914400" y="1015425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u="sng" dirty="0"/>
              <a:t>Research Online</a:t>
            </a:r>
            <a:endParaRPr lang="en-SG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8F30CA-7912-4098-9431-E7B97CEFB595}"/>
              </a:ext>
            </a:extLst>
          </p:cNvPr>
          <p:cNvGrpSpPr/>
          <p:nvPr/>
        </p:nvGrpSpPr>
        <p:grpSpPr>
          <a:xfrm>
            <a:off x="437810" y="1724025"/>
            <a:ext cx="5124790" cy="1584149"/>
            <a:chOff x="437810" y="1724025"/>
            <a:chExt cx="5124790" cy="1584149"/>
          </a:xfrm>
        </p:grpSpPr>
        <p:pic>
          <p:nvPicPr>
            <p:cNvPr id="4098" name="Picture 2" descr="Public cloud adoption">
              <a:extLst>
                <a:ext uri="{FF2B5EF4-FFF2-40B4-BE49-F238E27FC236}">
                  <a16:creationId xmlns:a16="http://schemas.microsoft.com/office/drawing/2014/main" id="{2067EC05-674B-4C7F-BF3E-6FBE2C25A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6" t="3146" r="4844" b="43733"/>
            <a:stretch/>
          </p:blipFill>
          <p:spPr bwMode="auto">
            <a:xfrm>
              <a:off x="437810" y="1724025"/>
              <a:ext cx="5124790" cy="15841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Public cloud adoption">
              <a:extLst>
                <a:ext uri="{FF2B5EF4-FFF2-40B4-BE49-F238E27FC236}">
                  <a16:creationId xmlns:a16="http://schemas.microsoft.com/office/drawing/2014/main" id="{90B7F190-B6A3-4C45-B7B0-CB925A91FD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59" t="67956" r="4844" b="14962"/>
            <a:stretch/>
          </p:blipFill>
          <p:spPr bwMode="auto">
            <a:xfrm>
              <a:off x="4744054" y="2602400"/>
              <a:ext cx="646491" cy="609599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B94902-15AA-4FA2-A3B1-1C975CC1C8F8}"/>
                </a:ext>
              </a:extLst>
            </p:cNvPr>
            <p:cNvSpPr/>
            <p:nvPr/>
          </p:nvSpPr>
          <p:spPr>
            <a:xfrm>
              <a:off x="806390" y="2223618"/>
              <a:ext cx="3810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68533D-D471-433B-A415-A27B94C590D0}"/>
              </a:ext>
            </a:extLst>
          </p:cNvPr>
          <p:cNvGrpSpPr/>
          <p:nvPr/>
        </p:nvGrpSpPr>
        <p:grpSpPr>
          <a:xfrm>
            <a:off x="5818572" y="1724025"/>
            <a:ext cx="5709082" cy="1600659"/>
            <a:chOff x="5818572" y="1724025"/>
            <a:chExt cx="5709082" cy="1600659"/>
          </a:xfrm>
        </p:grpSpPr>
        <p:pic>
          <p:nvPicPr>
            <p:cNvPr id="4100" name="Picture 4" descr="Google trends on cloud computing providers">
              <a:extLst>
                <a:ext uri="{FF2B5EF4-FFF2-40B4-BE49-F238E27FC236}">
                  <a16:creationId xmlns:a16="http://schemas.microsoft.com/office/drawing/2014/main" id="{D7A8F90A-F24A-4B63-8487-5B7EAA155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572" y="1724025"/>
              <a:ext cx="5709082" cy="16006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CD9CBF-30F9-4C67-A02D-4CCF6D18069A}"/>
                </a:ext>
              </a:extLst>
            </p:cNvPr>
            <p:cNvSpPr/>
            <p:nvPr/>
          </p:nvSpPr>
          <p:spPr>
            <a:xfrm>
              <a:off x="6831366" y="1818953"/>
              <a:ext cx="6858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38AB1C-470B-4623-A453-B8A456861594}"/>
              </a:ext>
            </a:extLst>
          </p:cNvPr>
          <p:cNvGrpSpPr/>
          <p:nvPr/>
        </p:nvGrpSpPr>
        <p:grpSpPr>
          <a:xfrm>
            <a:off x="437810" y="3460575"/>
            <a:ext cx="5124790" cy="3200399"/>
            <a:chOff x="437810" y="3460575"/>
            <a:chExt cx="5124790" cy="3200399"/>
          </a:xfrm>
        </p:grpSpPr>
        <p:pic>
          <p:nvPicPr>
            <p:cNvPr id="4102" name="Picture 6" descr="Cloud computing trends on Stack Overflow">
              <a:extLst>
                <a:ext uri="{FF2B5EF4-FFF2-40B4-BE49-F238E27FC236}">
                  <a16:creationId xmlns:a16="http://schemas.microsoft.com/office/drawing/2014/main" id="{60BCDCD7-E1D4-4747-B6E6-4F327167E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10" y="3460575"/>
              <a:ext cx="5124790" cy="3200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76FB3A-22A5-4EED-BD50-C1A30D6F5947}"/>
                </a:ext>
              </a:extLst>
            </p:cNvPr>
            <p:cNvSpPr/>
            <p:nvPr/>
          </p:nvSpPr>
          <p:spPr>
            <a:xfrm>
              <a:off x="4401154" y="3689174"/>
              <a:ext cx="1161446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E242B1-17CA-414F-A538-E8071D268E7C}"/>
              </a:ext>
            </a:extLst>
          </p:cNvPr>
          <p:cNvGrpSpPr/>
          <p:nvPr/>
        </p:nvGrpSpPr>
        <p:grpSpPr>
          <a:xfrm>
            <a:off x="5797118" y="3431000"/>
            <a:ext cx="5730536" cy="2811130"/>
            <a:chOff x="5797118" y="3431000"/>
            <a:chExt cx="5730536" cy="2811130"/>
          </a:xfrm>
        </p:grpSpPr>
        <p:pic>
          <p:nvPicPr>
            <p:cNvPr id="4104" name="Picture 8" descr="Google Cloud vs AWS (IaaS/PaaS market)">
              <a:extLst>
                <a:ext uri="{FF2B5EF4-FFF2-40B4-BE49-F238E27FC236}">
                  <a16:creationId xmlns:a16="http://schemas.microsoft.com/office/drawing/2014/main" id="{D472F831-3FD5-4DF1-AD76-ED94F116C8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20"/>
            <a:stretch/>
          </p:blipFill>
          <p:spPr bwMode="auto">
            <a:xfrm>
              <a:off x="5797118" y="3431000"/>
              <a:ext cx="5730536" cy="2811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DE19C6-279B-4261-8E00-3583B98CEDCE}"/>
                </a:ext>
              </a:extLst>
            </p:cNvPr>
            <p:cNvSpPr/>
            <p:nvPr/>
          </p:nvSpPr>
          <p:spPr>
            <a:xfrm>
              <a:off x="5943600" y="4500740"/>
              <a:ext cx="49530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BE8B20-6348-48F1-8CB0-BF9A48A76FD1}"/>
                </a:ext>
              </a:extLst>
            </p:cNvPr>
            <p:cNvSpPr/>
            <p:nvPr/>
          </p:nvSpPr>
          <p:spPr>
            <a:xfrm>
              <a:off x="5943600" y="3695118"/>
              <a:ext cx="49530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81EE73-E474-4789-A28D-0F913DC42665}"/>
                </a:ext>
              </a:extLst>
            </p:cNvPr>
            <p:cNvSpPr/>
            <p:nvPr/>
          </p:nvSpPr>
          <p:spPr>
            <a:xfrm>
              <a:off x="10363200" y="3697348"/>
              <a:ext cx="533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506B9D4-C511-45C1-8400-90DCBE619647}"/>
                </a:ext>
              </a:extLst>
            </p:cNvPr>
            <p:cNvSpPr/>
            <p:nvPr/>
          </p:nvSpPr>
          <p:spPr>
            <a:xfrm>
              <a:off x="10363200" y="4498510"/>
              <a:ext cx="533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705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396468-C474-4C1B-A36C-A37AC89037F0}"/>
              </a:ext>
            </a:extLst>
          </p:cNvPr>
          <p:cNvSpPr/>
          <p:nvPr/>
        </p:nvSpPr>
        <p:spPr>
          <a:xfrm>
            <a:off x="1297662" y="12192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10</a:t>
            </a:r>
            <a:endParaRPr lang="en-SG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7777B5-FE13-41EA-94A2-CA504C5C8037}"/>
              </a:ext>
            </a:extLst>
          </p:cNvPr>
          <p:cNvSpPr/>
          <p:nvPr/>
        </p:nvSpPr>
        <p:spPr>
          <a:xfrm>
            <a:off x="1295400" y="1824946"/>
            <a:ext cx="548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Created WinForms Demo With Google BigQuery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0CAED4-B69F-4A19-868A-90574FC4F4D9}"/>
              </a:ext>
            </a:extLst>
          </p:cNvPr>
          <p:cNvSpPr/>
          <p:nvPr/>
        </p:nvSpPr>
        <p:spPr>
          <a:xfrm>
            <a:off x="1295400" y="3001729"/>
            <a:ext cx="548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Attempted WinForms Demo With AWS RDS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D05494-91DE-4462-82E8-C14DDCA80014}"/>
              </a:ext>
            </a:extLst>
          </p:cNvPr>
          <p:cNvSpPr/>
          <p:nvPr/>
        </p:nvSpPr>
        <p:spPr>
          <a:xfrm>
            <a:off x="2057400" y="4114800"/>
            <a:ext cx="3581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500" dirty="0"/>
              <a:t>School WiFi Blocks Default Port: 1433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ADEAE8-239E-400E-8F06-9197F8ADA7A1}"/>
              </a:ext>
            </a:extLst>
          </p:cNvPr>
          <p:cNvSpPr/>
          <p:nvPr/>
        </p:nvSpPr>
        <p:spPr>
          <a:xfrm>
            <a:off x="2055920" y="5073982"/>
            <a:ext cx="43448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500" dirty="0"/>
              <a:t>Temporary Solution:</a:t>
            </a:r>
          </a:p>
          <a:p>
            <a:r>
              <a:rPr lang="en-GB" sz="2500" dirty="0"/>
              <a:t>	Use VPN or Personal Data</a:t>
            </a:r>
          </a:p>
        </p:txBody>
      </p:sp>
      <p:pic>
        <p:nvPicPr>
          <p:cNvPr id="5122" name="Picture 2" descr="Image result for blocked">
            <a:extLst>
              <a:ext uri="{FF2B5EF4-FFF2-40B4-BE49-F238E27FC236}">
                <a16:creationId xmlns:a16="http://schemas.microsoft.com/office/drawing/2014/main" id="{907487A7-C876-4292-8AFA-65A7FC4F7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53" y="2815032"/>
            <a:ext cx="634130" cy="63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windscribe">
            <a:extLst>
              <a:ext uri="{FF2B5EF4-FFF2-40B4-BE49-F238E27FC236}">
                <a16:creationId xmlns:a16="http://schemas.microsoft.com/office/drawing/2014/main" id="{DE709BB9-EEE8-439A-ACC1-057246DFF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969" y="4114800"/>
            <a:ext cx="1369528" cy="1077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01996B-4D3B-4EA6-AAA6-17CCDEC3D630}"/>
              </a:ext>
            </a:extLst>
          </p:cNvPr>
          <p:cNvCxnSpPr>
            <a:cxnSpLocks/>
            <a:stCxn id="5124" idx="2"/>
            <a:endCxn id="5126" idx="0"/>
          </p:cNvCxnSpPr>
          <p:nvPr/>
        </p:nvCxnSpPr>
        <p:spPr>
          <a:xfrm>
            <a:off x="8998633" y="3463968"/>
            <a:ext cx="2100" cy="650832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814F643-AF7F-4B60-81BA-56024A59F8E6}"/>
              </a:ext>
            </a:extLst>
          </p:cNvPr>
          <p:cNvGrpSpPr/>
          <p:nvPr/>
        </p:nvGrpSpPr>
        <p:grpSpPr>
          <a:xfrm>
            <a:off x="9601202" y="2355133"/>
            <a:ext cx="1295398" cy="863025"/>
            <a:chOff x="7806291" y="4211984"/>
            <a:chExt cx="1865124" cy="1264316"/>
          </a:xfrm>
        </p:grpSpPr>
        <p:pic>
          <p:nvPicPr>
            <p:cNvPr id="59" name="Picture 58" descr="A picture containing outdoor, building&#10;&#10;Description automatically generated">
              <a:extLst>
                <a:ext uri="{FF2B5EF4-FFF2-40B4-BE49-F238E27FC236}">
                  <a16:creationId xmlns:a16="http://schemas.microsoft.com/office/drawing/2014/main" id="{D4A5A142-114C-43D5-9D23-C8D5F935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291" y="4211984"/>
              <a:ext cx="1865124" cy="1264316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FE836A-6570-4E1B-B610-ACD0045866CE}"/>
                </a:ext>
              </a:extLst>
            </p:cNvPr>
            <p:cNvSpPr/>
            <p:nvPr/>
          </p:nvSpPr>
          <p:spPr>
            <a:xfrm>
              <a:off x="7901994" y="4265626"/>
              <a:ext cx="1650059" cy="703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58D0940-8659-4E6B-B3C6-8ED4889FD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7660" y="4289597"/>
              <a:ext cx="702223" cy="679935"/>
            </a:xfrm>
            <a:prstGeom prst="rect">
              <a:avLst/>
            </a:prstGeom>
          </p:spPr>
        </p:pic>
        <p:pic>
          <p:nvPicPr>
            <p:cNvPr id="62" name="Picture 61" descr="A close up of a sign&#10;&#10;Description automatically generated">
              <a:extLst>
                <a:ext uri="{FF2B5EF4-FFF2-40B4-BE49-F238E27FC236}">
                  <a16:creationId xmlns:a16="http://schemas.microsoft.com/office/drawing/2014/main" id="{FAAFEBA5-1CE8-4BB3-B9BA-DFA1D5B2D3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8770846" y="4283734"/>
              <a:ext cx="294359" cy="314216"/>
            </a:xfrm>
            <a:prstGeom prst="rect">
              <a:avLst/>
            </a:prstGeom>
          </p:spPr>
        </p:pic>
        <p:pic>
          <p:nvPicPr>
            <p:cNvPr id="63" name="Picture 62" descr="A close up of a sign&#10;&#10;Description automatically generated">
              <a:extLst>
                <a:ext uri="{FF2B5EF4-FFF2-40B4-BE49-F238E27FC236}">
                  <a16:creationId xmlns:a16="http://schemas.microsoft.com/office/drawing/2014/main" id="{7C9A7B00-3BEA-43B9-B27A-10D74C3AD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9299089" y="4290294"/>
              <a:ext cx="183874" cy="322192"/>
            </a:xfrm>
            <a:prstGeom prst="rect">
              <a:avLst/>
            </a:prstGeom>
          </p:spPr>
        </p:pic>
        <p:pic>
          <p:nvPicPr>
            <p:cNvPr id="64" name="Picture 63" descr="A close up of a sign&#10;&#10;Description automatically generated">
              <a:extLst>
                <a:ext uri="{FF2B5EF4-FFF2-40B4-BE49-F238E27FC236}">
                  <a16:creationId xmlns:a16="http://schemas.microsoft.com/office/drawing/2014/main" id="{AA9449E4-816F-4899-ABD6-0368586DB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9060705" y="4293239"/>
              <a:ext cx="243386" cy="3055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CCCA130-CBAD-4F29-ACE7-9B78BD4B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2300" y="4629291"/>
              <a:ext cx="319870" cy="309716"/>
            </a:xfrm>
            <a:prstGeom prst="rect">
              <a:avLst/>
            </a:prstGeom>
          </p:spPr>
        </p:pic>
        <p:pic>
          <p:nvPicPr>
            <p:cNvPr id="66" name="Picture 65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E7D8A5E0-23ED-4E13-B928-7158268D2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4251" y="4659550"/>
              <a:ext cx="253684" cy="248937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A43D20-C3D4-4380-9E18-94D95EBAEDC8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8396064" y="2299845"/>
            <a:ext cx="1205138" cy="48680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5E7DF7-5246-41A0-94B7-C9AFF704DF19}"/>
              </a:ext>
            </a:extLst>
          </p:cNvPr>
          <p:cNvGrpSpPr/>
          <p:nvPr/>
        </p:nvGrpSpPr>
        <p:grpSpPr>
          <a:xfrm>
            <a:off x="6689978" y="1813044"/>
            <a:ext cx="1706086" cy="973602"/>
            <a:chOff x="3870664" y="5282861"/>
            <a:chExt cx="2453936" cy="142659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174A4B-0C8F-47AB-8B5A-35FBBAB5C62D}"/>
                </a:ext>
              </a:extLst>
            </p:cNvPr>
            <p:cNvSpPr/>
            <p:nvPr/>
          </p:nvSpPr>
          <p:spPr>
            <a:xfrm>
              <a:off x="3870664" y="5282861"/>
              <a:ext cx="2453936" cy="1426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3" name="Picture 4" descr="Image result for Google BigQuery">
              <a:extLst>
                <a:ext uri="{FF2B5EF4-FFF2-40B4-BE49-F238E27FC236}">
                  <a16:creationId xmlns:a16="http://schemas.microsoft.com/office/drawing/2014/main" id="{7CD0D9AA-64D2-406A-8C8F-0033681DB4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" t="15057" r="51057" b="12052"/>
            <a:stretch/>
          </p:blipFill>
          <p:spPr bwMode="auto">
            <a:xfrm>
              <a:off x="3886200" y="5360634"/>
              <a:ext cx="1435722" cy="1219200"/>
            </a:xfrm>
            <a:prstGeom prst="rect">
              <a:avLst/>
            </a:prstGeom>
            <a:noFill/>
            <a:ln cap="flat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Image result for Google BigQuery">
              <a:extLst>
                <a:ext uri="{FF2B5EF4-FFF2-40B4-BE49-F238E27FC236}">
                  <a16:creationId xmlns:a16="http://schemas.microsoft.com/office/drawing/2014/main" id="{DDD84ED9-699C-4C4E-B224-9197E71266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19" t="33280" r="10997" b="27809"/>
            <a:stretch/>
          </p:blipFill>
          <p:spPr bwMode="auto">
            <a:xfrm>
              <a:off x="5257800" y="5665434"/>
              <a:ext cx="949322" cy="650845"/>
            </a:xfrm>
            <a:prstGeom prst="rect">
              <a:avLst/>
            </a:prstGeom>
            <a:noFill/>
            <a:ln cap="flat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28E27B-5D8A-49B6-8866-3969671A5897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 flipV="1">
            <a:off x="8396064" y="2786646"/>
            <a:ext cx="1205138" cy="63160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445453-4ABE-421E-8FE6-A6FFF7C8C0F2}"/>
              </a:ext>
            </a:extLst>
          </p:cNvPr>
          <p:cNvGrpSpPr/>
          <p:nvPr/>
        </p:nvGrpSpPr>
        <p:grpSpPr>
          <a:xfrm>
            <a:off x="6689979" y="2974180"/>
            <a:ext cx="1706085" cy="888141"/>
            <a:chOff x="4582813" y="4262159"/>
            <a:chExt cx="3291320" cy="16934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AA694F-6624-40A3-9969-DA64823E4591}"/>
                </a:ext>
              </a:extLst>
            </p:cNvPr>
            <p:cNvSpPr/>
            <p:nvPr/>
          </p:nvSpPr>
          <p:spPr>
            <a:xfrm>
              <a:off x="4582813" y="4262159"/>
              <a:ext cx="3291320" cy="1693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8" name="Picture 2" descr="Image result for aws rds">
              <a:extLst>
                <a:ext uri="{FF2B5EF4-FFF2-40B4-BE49-F238E27FC236}">
                  <a16:creationId xmlns:a16="http://schemas.microsoft.com/office/drawing/2014/main" id="{DDD1A760-7603-4B1E-927F-45152B5677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8" t="49929" r="36319" b="12747"/>
            <a:stretch/>
          </p:blipFill>
          <p:spPr bwMode="auto">
            <a:xfrm>
              <a:off x="4601116" y="4445197"/>
              <a:ext cx="1252675" cy="132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Image result for aws rds">
              <a:extLst>
                <a:ext uri="{FF2B5EF4-FFF2-40B4-BE49-F238E27FC236}">
                  <a16:creationId xmlns:a16="http://schemas.microsoft.com/office/drawing/2014/main" id="{5E680321-685D-4CF1-8566-6F72BB6922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73" b="52452"/>
            <a:stretch/>
          </p:blipFill>
          <p:spPr bwMode="auto">
            <a:xfrm>
              <a:off x="5918479" y="5064083"/>
              <a:ext cx="1732030" cy="50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Image result for aws rds">
              <a:extLst>
                <a:ext uri="{FF2B5EF4-FFF2-40B4-BE49-F238E27FC236}">
                  <a16:creationId xmlns:a16="http://schemas.microsoft.com/office/drawing/2014/main" id="{B9950419-B18A-48E5-823D-9F37BB7AE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6" t="88624" r="36319" b="7151"/>
            <a:stretch/>
          </p:blipFill>
          <p:spPr bwMode="auto">
            <a:xfrm>
              <a:off x="5821293" y="4777826"/>
              <a:ext cx="1985143" cy="24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Image result for vpn icon">
            <a:extLst>
              <a:ext uri="{FF2B5EF4-FFF2-40B4-BE49-F238E27FC236}">
                <a16:creationId xmlns:a16="http://schemas.microsoft.com/office/drawing/2014/main" id="{542CC88A-3831-466E-BB25-D8593DA6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125" b="96875" l="3556" r="96444">
                        <a14:foregroundMark x1="4889" y1="45982" x2="15111" y2="58929"/>
                        <a14:foregroundMark x1="16889" y1="19196" x2="8889" y2="48661"/>
                        <a14:foregroundMark x1="7556" y1="35714" x2="5333" y2="43750"/>
                        <a14:foregroundMark x1="10667" y1="31250" x2="57333" y2="89732"/>
                        <a14:foregroundMark x1="57333" y1="89732" x2="84444" y2="21875"/>
                        <a14:foregroundMark x1="84444" y1="21875" x2="15111" y2="27679"/>
                        <a14:foregroundMark x1="39556" y1="16518" x2="27111" y2="13839"/>
                        <a14:foregroundMark x1="29778" y1="12054" x2="29778" y2="12054"/>
                        <a14:foregroundMark x1="34667" y1="7589" x2="24889" y2="14286"/>
                        <a14:foregroundMark x1="29778" y1="9821" x2="19556" y2="18304"/>
                        <a14:foregroundMark x1="26667" y1="11161" x2="14667" y2="19196"/>
                        <a14:foregroundMark x1="34222" y1="8929" x2="50667" y2="7143"/>
                        <a14:foregroundMark x1="43556" y1="6250" x2="60889" y2="6696"/>
                        <a14:foregroundMark x1="46667" y1="7143" x2="35556" y2="6250"/>
                        <a14:foregroundMark x1="41778" y1="4911" x2="52889" y2="4911"/>
                        <a14:foregroundMark x1="57778" y1="6250" x2="41778" y2="3125"/>
                        <a14:foregroundMark x1="69333" y1="15625" x2="61778" y2="11161"/>
                        <a14:foregroundMark x1="86667" y1="22321" x2="69333" y2="11607"/>
                        <a14:foregroundMark x1="78667" y1="14732" x2="67111" y2="11161"/>
                        <a14:foregroundMark x1="86222" y1="20982" x2="90667" y2="36161"/>
                        <a14:foregroundMark x1="94667" y1="40179" x2="94222" y2="60268"/>
                        <a14:foregroundMark x1="95111" y1="52679" x2="89778" y2="67411"/>
                        <a14:foregroundMark x1="95556" y1="49554" x2="93333" y2="56696"/>
                        <a14:foregroundMark x1="92889" y1="60268" x2="87111" y2="70536"/>
                        <a14:foregroundMark x1="96000" y1="52232" x2="92889" y2="62946"/>
                        <a14:foregroundMark x1="95556" y1="60268" x2="91556" y2="66518"/>
                        <a14:foregroundMark x1="96000" y1="53571" x2="96444" y2="45536"/>
                        <a14:foregroundMark x1="91556" y1="65625" x2="84000" y2="76339"/>
                        <a14:foregroundMark x1="85778" y1="75893" x2="70222" y2="85714"/>
                        <a14:foregroundMark x1="78222" y1="86607" x2="67556" y2="89732"/>
                        <a14:foregroundMark x1="81333" y1="84821" x2="60444" y2="91071"/>
                        <a14:foregroundMark x1="64444" y1="91071" x2="53778" y2="92857"/>
                        <a14:foregroundMark x1="61333" y1="95089" x2="49333" y2="93304"/>
                        <a14:foregroundMark x1="55111" y1="93304" x2="32889" y2="90625"/>
                        <a14:foregroundMark x1="38667" y1="93304" x2="34222" y2="90625"/>
                        <a14:foregroundMark x1="49333" y1="93750" x2="39556" y2="91964"/>
                        <a14:foregroundMark x1="54667" y1="96875" x2="42667" y2="95089"/>
                        <a14:foregroundMark x1="43111" y1="92411" x2="29778" y2="87500"/>
                        <a14:foregroundMark x1="29778" y1="87500" x2="14667" y2="77232"/>
                        <a14:foregroundMark x1="7111" y1="51339" x2="20000" y2="72768"/>
                        <a14:foregroundMark x1="15111" y1="79018" x2="3556" y2="51339"/>
                        <a14:foregroundMark x1="24444" y1="42411" x2="41778" y2="45089"/>
                        <a14:foregroundMark x1="35556" y1="43750" x2="24444" y2="52232"/>
                        <a14:foregroundMark x1="37333" y1="42857" x2="30667" y2="45089"/>
                        <a14:foregroundMark x1="53778" y1="42411" x2="45333" y2="53571"/>
                        <a14:foregroundMark x1="47111" y1="41071" x2="42222" y2="58036"/>
                        <a14:foregroundMark x1="32000" y1="41964" x2="47556" y2="46429"/>
                        <a14:foregroundMark x1="56444" y1="44196" x2="48889" y2="54018"/>
                        <a14:foregroundMark x1="68444" y1="41518" x2="60000" y2="57143"/>
                        <a14:foregroundMark x1="68444" y1="49107" x2="61778" y2="53125"/>
                        <a14:foregroundMark x1="63111" y1="40179" x2="58222" y2="57143"/>
                        <a14:foregroundMark x1="63556" y1="39286" x2="56889" y2="50446"/>
                        <a14:foregroundMark x1="96444" y1="48214" x2="96444" y2="5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318" y="2762471"/>
            <a:ext cx="704629" cy="70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6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47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396468-C474-4C1B-A36C-A37AC89037F0}"/>
              </a:ext>
            </a:extLst>
          </p:cNvPr>
          <p:cNvSpPr/>
          <p:nvPr/>
        </p:nvSpPr>
        <p:spPr>
          <a:xfrm>
            <a:off x="1297662" y="12192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11</a:t>
            </a:r>
            <a:endParaRPr lang="en-SG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7777B5-FE13-41EA-94A2-CA504C5C8037}"/>
              </a:ext>
            </a:extLst>
          </p:cNvPr>
          <p:cNvSpPr/>
          <p:nvPr/>
        </p:nvSpPr>
        <p:spPr>
          <a:xfrm>
            <a:off x="1295400" y="1824946"/>
            <a:ext cx="50564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Continued Development AWS RDS Demo With VPN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0CAED4-B69F-4A19-868A-90574FC4F4D9}"/>
              </a:ext>
            </a:extLst>
          </p:cNvPr>
          <p:cNvSpPr/>
          <p:nvPr/>
        </p:nvSpPr>
        <p:spPr>
          <a:xfrm>
            <a:off x="1295400" y="2971800"/>
            <a:ext cx="548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Found Working Ports With School WiFi; 5222, 5223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814F643-AF7F-4B60-81BA-56024A59F8E6}"/>
              </a:ext>
            </a:extLst>
          </p:cNvPr>
          <p:cNvGrpSpPr/>
          <p:nvPr/>
        </p:nvGrpSpPr>
        <p:grpSpPr>
          <a:xfrm>
            <a:off x="6351844" y="1241080"/>
            <a:ext cx="1449124" cy="1037071"/>
            <a:chOff x="7806291" y="4211984"/>
            <a:chExt cx="1865124" cy="1264316"/>
          </a:xfrm>
        </p:grpSpPr>
        <p:pic>
          <p:nvPicPr>
            <p:cNvPr id="59" name="Picture 58" descr="A picture containing outdoor, building&#10;&#10;Description automatically generated">
              <a:extLst>
                <a:ext uri="{FF2B5EF4-FFF2-40B4-BE49-F238E27FC236}">
                  <a16:creationId xmlns:a16="http://schemas.microsoft.com/office/drawing/2014/main" id="{D4A5A142-114C-43D5-9D23-C8D5F935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291" y="4211984"/>
              <a:ext cx="1865124" cy="1264316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FE836A-6570-4E1B-B610-ACD0045866CE}"/>
                </a:ext>
              </a:extLst>
            </p:cNvPr>
            <p:cNvSpPr/>
            <p:nvPr/>
          </p:nvSpPr>
          <p:spPr>
            <a:xfrm>
              <a:off x="7901994" y="4265627"/>
              <a:ext cx="1600177" cy="703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58D0940-8659-4E6B-B3C6-8ED4889FD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7660" y="4289597"/>
              <a:ext cx="702223" cy="679935"/>
            </a:xfrm>
            <a:prstGeom prst="rect">
              <a:avLst/>
            </a:prstGeom>
          </p:spPr>
        </p:pic>
        <p:pic>
          <p:nvPicPr>
            <p:cNvPr id="62" name="Picture 61" descr="A close up of a sign&#10;&#10;Description automatically generated">
              <a:extLst>
                <a:ext uri="{FF2B5EF4-FFF2-40B4-BE49-F238E27FC236}">
                  <a16:creationId xmlns:a16="http://schemas.microsoft.com/office/drawing/2014/main" id="{FAAFEBA5-1CE8-4BB3-B9BA-DFA1D5B2D3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8770846" y="4283734"/>
              <a:ext cx="294359" cy="314216"/>
            </a:xfrm>
            <a:prstGeom prst="rect">
              <a:avLst/>
            </a:prstGeom>
          </p:spPr>
        </p:pic>
        <p:pic>
          <p:nvPicPr>
            <p:cNvPr id="63" name="Picture 62" descr="A close up of a sign&#10;&#10;Description automatically generated">
              <a:extLst>
                <a:ext uri="{FF2B5EF4-FFF2-40B4-BE49-F238E27FC236}">
                  <a16:creationId xmlns:a16="http://schemas.microsoft.com/office/drawing/2014/main" id="{7C9A7B00-3BEA-43B9-B27A-10D74C3AD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9299089" y="4290294"/>
              <a:ext cx="183874" cy="322192"/>
            </a:xfrm>
            <a:prstGeom prst="rect">
              <a:avLst/>
            </a:prstGeom>
          </p:spPr>
        </p:pic>
        <p:pic>
          <p:nvPicPr>
            <p:cNvPr id="64" name="Picture 63" descr="A close up of a sign&#10;&#10;Description automatically generated">
              <a:extLst>
                <a:ext uri="{FF2B5EF4-FFF2-40B4-BE49-F238E27FC236}">
                  <a16:creationId xmlns:a16="http://schemas.microsoft.com/office/drawing/2014/main" id="{AA9449E4-816F-4899-ABD6-0368586DB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9060705" y="4293239"/>
              <a:ext cx="243386" cy="3055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CCCA130-CBAD-4F29-ACE7-9B78BD4B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2300" y="4629291"/>
              <a:ext cx="319870" cy="309716"/>
            </a:xfrm>
            <a:prstGeom prst="rect">
              <a:avLst/>
            </a:prstGeom>
          </p:spPr>
        </p:pic>
        <p:pic>
          <p:nvPicPr>
            <p:cNvPr id="66" name="Picture 65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E7D8A5E0-23ED-4E13-B928-7158268D2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4251" y="4659550"/>
              <a:ext cx="253684" cy="248937"/>
            </a:xfrm>
            <a:prstGeom prst="rect">
              <a:avLst/>
            </a:prstGeom>
          </p:spPr>
        </p:pic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28E27B-5D8A-49B6-8866-3969671A5897}"/>
              </a:ext>
            </a:extLst>
          </p:cNvPr>
          <p:cNvCxnSpPr>
            <a:cxnSpLocks/>
            <a:stCxn id="30" idx="2"/>
            <a:endCxn id="5126" idx="3"/>
          </p:cNvCxnSpPr>
          <p:nvPr/>
        </p:nvCxnSpPr>
        <p:spPr>
          <a:xfrm flipH="1">
            <a:off x="8924166" y="2262440"/>
            <a:ext cx="723809" cy="61495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A77F477-11B6-4619-B865-50AF8186F59B}"/>
              </a:ext>
            </a:extLst>
          </p:cNvPr>
          <p:cNvSpPr/>
          <p:nvPr/>
        </p:nvSpPr>
        <p:spPr>
          <a:xfrm>
            <a:off x="1295400" y="4114800"/>
            <a:ext cx="548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Started Improvements On</a:t>
            </a:r>
          </a:p>
          <a:p>
            <a:r>
              <a:rPr lang="en-SG" sz="3000" dirty="0"/>
              <a:t>	IoT Spotfire Demo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54BCC2-EE48-4CD7-A9FB-8D6521458DED}"/>
              </a:ext>
            </a:extLst>
          </p:cNvPr>
          <p:cNvSpPr/>
          <p:nvPr/>
        </p:nvSpPr>
        <p:spPr>
          <a:xfrm>
            <a:off x="2055920" y="5181600"/>
            <a:ext cx="43448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500" dirty="0"/>
              <a:t>Used AWS RDS Cloud Database</a:t>
            </a:r>
          </a:p>
        </p:txBody>
      </p:sp>
      <p:grpSp>
        <p:nvGrpSpPr>
          <p:cNvPr id="5147" name="Group 5146">
            <a:extLst>
              <a:ext uri="{FF2B5EF4-FFF2-40B4-BE49-F238E27FC236}">
                <a16:creationId xmlns:a16="http://schemas.microsoft.com/office/drawing/2014/main" id="{71DFD315-5ED8-4710-8DC1-DE2AC5A15A53}"/>
              </a:ext>
            </a:extLst>
          </p:cNvPr>
          <p:cNvGrpSpPr/>
          <p:nvPr/>
        </p:nvGrpSpPr>
        <p:grpSpPr>
          <a:xfrm>
            <a:off x="6629400" y="3993012"/>
            <a:ext cx="3367760" cy="2153598"/>
            <a:chOff x="6629400" y="3993012"/>
            <a:chExt cx="3367760" cy="2153598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1EF4B3F-D53F-43D8-B112-912C29AC81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2" t="5582" r="1237" b="4122"/>
            <a:stretch/>
          </p:blipFill>
          <p:spPr>
            <a:xfrm>
              <a:off x="7016954" y="5350973"/>
              <a:ext cx="784021" cy="723473"/>
            </a:xfrm>
            <a:prstGeom prst="rect">
              <a:avLst/>
            </a:prstGeom>
          </p:spPr>
        </p:pic>
        <p:pic>
          <p:nvPicPr>
            <p:cNvPr id="76" name="Picture 75" descr="A circuit board&#10;&#10;Description automatically generated">
              <a:extLst>
                <a:ext uri="{FF2B5EF4-FFF2-40B4-BE49-F238E27FC236}">
                  <a16:creationId xmlns:a16="http://schemas.microsoft.com/office/drawing/2014/main" id="{BE219F15-B8BC-41D6-A522-D51F65AC8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backgroundMark x1="18079" y1="66826" x2="37100" y2="72315"/>
                          <a14:backgroundMark x1="81356" y1="63723" x2="85122" y2="56325"/>
                          <a14:backgroundMark x1="84369" y1="55131" x2="81733" y2="60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2" t="12330" r="12940" b="18479"/>
            <a:stretch/>
          </p:blipFill>
          <p:spPr>
            <a:xfrm>
              <a:off x="8837876" y="5283585"/>
              <a:ext cx="1159284" cy="863025"/>
            </a:xfrm>
            <a:prstGeom prst="rect">
              <a:avLst/>
            </a:prstGeom>
          </p:spPr>
        </p:pic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06C116-E4A5-4CD0-AFF0-9CB21912D4D2}"/>
                </a:ext>
              </a:extLst>
            </p:cNvPr>
            <p:cNvCxnSpPr>
              <a:cxnSpLocks/>
              <a:stCxn id="74" idx="0"/>
              <a:endCxn id="91" idx="2"/>
            </p:cNvCxnSpPr>
            <p:nvPr/>
          </p:nvCxnSpPr>
          <p:spPr>
            <a:xfrm flipH="1" flipV="1">
              <a:off x="7404211" y="4758607"/>
              <a:ext cx="4754" cy="592366"/>
            </a:xfrm>
            <a:prstGeom prst="line">
              <a:avLst/>
            </a:prstGeom>
            <a:ln w="571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A96CE25-EF24-4D54-9545-97223844B039}"/>
                </a:ext>
              </a:extLst>
            </p:cNvPr>
            <p:cNvCxnSpPr>
              <a:cxnSpLocks/>
              <a:stCxn id="91" idx="3"/>
              <a:endCxn id="109" idx="1"/>
            </p:cNvCxnSpPr>
            <p:nvPr/>
          </p:nvCxnSpPr>
          <p:spPr>
            <a:xfrm>
              <a:off x="8179021" y="4375810"/>
              <a:ext cx="658855" cy="383"/>
            </a:xfrm>
            <a:prstGeom prst="line">
              <a:avLst/>
            </a:prstGeom>
            <a:ln w="571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603ED76-F0D2-4341-A107-6E51A79162EE}"/>
                </a:ext>
              </a:extLst>
            </p:cNvPr>
            <p:cNvCxnSpPr>
              <a:cxnSpLocks/>
              <a:stCxn id="109" idx="2"/>
              <a:endCxn id="76" idx="0"/>
            </p:cNvCxnSpPr>
            <p:nvPr/>
          </p:nvCxnSpPr>
          <p:spPr>
            <a:xfrm flipH="1">
              <a:off x="9417518" y="4765196"/>
              <a:ext cx="19013" cy="518389"/>
            </a:xfrm>
            <a:prstGeom prst="line">
              <a:avLst/>
            </a:prstGeom>
            <a:ln w="571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6492909-688C-43FA-8EF7-1AF06FBB7DE8}"/>
                </a:ext>
              </a:extLst>
            </p:cNvPr>
            <p:cNvGrpSpPr/>
            <p:nvPr/>
          </p:nvGrpSpPr>
          <p:grpSpPr>
            <a:xfrm>
              <a:off x="6629400" y="3993012"/>
              <a:ext cx="1549621" cy="765595"/>
              <a:chOff x="4423698" y="4262159"/>
              <a:chExt cx="3450435" cy="169346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FFC4F1A-15C1-48EE-A6C5-D72AE9D7B375}"/>
                  </a:ext>
                </a:extLst>
              </p:cNvPr>
              <p:cNvSpPr/>
              <p:nvPr/>
            </p:nvSpPr>
            <p:spPr>
              <a:xfrm>
                <a:off x="4423698" y="4262159"/>
                <a:ext cx="3450435" cy="1693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92" name="Picture 2" descr="Image result for aws rds">
                <a:extLst>
                  <a:ext uri="{FF2B5EF4-FFF2-40B4-BE49-F238E27FC236}">
                    <a16:creationId xmlns:a16="http://schemas.microsoft.com/office/drawing/2014/main" id="{F00BF693-F47E-4CDA-BC99-695D13FB8C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98" t="49929" r="36319" b="12747"/>
              <a:stretch/>
            </p:blipFill>
            <p:spPr bwMode="auto">
              <a:xfrm>
                <a:off x="4601116" y="4445197"/>
                <a:ext cx="1252674" cy="13273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Image result for aws rds">
                <a:extLst>
                  <a:ext uri="{FF2B5EF4-FFF2-40B4-BE49-F238E27FC236}">
                    <a16:creationId xmlns:a16="http://schemas.microsoft.com/office/drawing/2014/main" id="{F12A85D2-E17C-4C97-AD63-F02FC0CE1E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73" b="52452"/>
              <a:stretch/>
            </p:blipFill>
            <p:spPr bwMode="auto">
              <a:xfrm>
                <a:off x="5918479" y="5064083"/>
                <a:ext cx="1732030" cy="503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Image result for aws rds">
                <a:extLst>
                  <a:ext uri="{FF2B5EF4-FFF2-40B4-BE49-F238E27FC236}">
                    <a16:creationId xmlns:a16="http://schemas.microsoft.com/office/drawing/2014/main" id="{B20374BD-BAC0-477D-ACBC-33951A5514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6" t="88624" r="36319" b="7151"/>
              <a:stretch/>
            </p:blipFill>
            <p:spPr bwMode="auto">
              <a:xfrm>
                <a:off x="5821293" y="4777826"/>
                <a:ext cx="1985143" cy="240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DD7DC6E-1CDB-429F-ABE0-7699330FB985}"/>
              </a:ext>
            </a:extLst>
          </p:cNvPr>
          <p:cNvCxnSpPr>
            <a:cxnSpLocks/>
            <a:stCxn id="5126" idx="1"/>
            <a:endCxn id="59" idx="2"/>
          </p:cNvCxnSpPr>
          <p:nvPr/>
        </p:nvCxnSpPr>
        <p:spPr>
          <a:xfrm flipH="1" flipV="1">
            <a:off x="7076406" y="2278151"/>
            <a:ext cx="724562" cy="59924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2AB3C26-D04E-41C1-BB83-899E4DE2C77C}"/>
              </a:ext>
            </a:extLst>
          </p:cNvPr>
          <p:cNvGrpSpPr/>
          <p:nvPr/>
        </p:nvGrpSpPr>
        <p:grpSpPr>
          <a:xfrm>
            <a:off x="8837876" y="3987190"/>
            <a:ext cx="1197309" cy="778006"/>
            <a:chOff x="6697986" y="5380741"/>
            <a:chExt cx="1197309" cy="778006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56E5491-6CF1-4415-A4B7-E611640FBEB0}"/>
                </a:ext>
              </a:extLst>
            </p:cNvPr>
            <p:cNvGrpSpPr/>
            <p:nvPr/>
          </p:nvGrpSpPr>
          <p:grpSpPr>
            <a:xfrm>
              <a:off x="6697986" y="5380741"/>
              <a:ext cx="1197309" cy="778006"/>
              <a:chOff x="2286000" y="2438400"/>
              <a:chExt cx="2209800" cy="1661492"/>
            </a:xfrm>
          </p:grpSpPr>
          <p:pic>
            <p:nvPicPr>
              <p:cNvPr id="109" name="Picture 108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3C57E424-3A2A-4EFA-AA60-32FF8FDBF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2438400"/>
                <a:ext cx="2209800" cy="1661492"/>
              </a:xfrm>
              <a:prstGeom prst="rect">
                <a:avLst/>
              </a:prstGeom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86CA35E-5B23-4372-8B2F-58C12026F139}"/>
                  </a:ext>
                </a:extLst>
              </p:cNvPr>
              <p:cNvSpPr/>
              <p:nvPr/>
            </p:nvSpPr>
            <p:spPr>
              <a:xfrm>
                <a:off x="2416785" y="2525048"/>
                <a:ext cx="1961188" cy="8795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01E31F7-1D03-4285-A188-CC1F1C085227}"/>
                  </a:ext>
                </a:extLst>
              </p:cNvPr>
              <p:cNvGrpSpPr/>
              <p:nvPr/>
            </p:nvGrpSpPr>
            <p:grpSpPr>
              <a:xfrm>
                <a:off x="2438400" y="2565374"/>
                <a:ext cx="733004" cy="814949"/>
                <a:chOff x="2438400" y="2546913"/>
                <a:chExt cx="733004" cy="383362"/>
              </a:xfrm>
            </p:grpSpPr>
            <p:pic>
              <p:nvPicPr>
                <p:cNvPr id="115" name="Picture 114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B9035F95-45D5-4FED-9DF0-BB5932832E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34" t="17237" r="56189" b="17480"/>
                <a:stretch/>
              </p:blipFill>
              <p:spPr>
                <a:xfrm>
                  <a:off x="2438400" y="2546913"/>
                  <a:ext cx="407483" cy="383362"/>
                </a:xfrm>
                <a:prstGeom prst="rect">
                  <a:avLst/>
                </a:prstGeom>
              </p:spPr>
            </p:pic>
            <p:pic>
              <p:nvPicPr>
                <p:cNvPr id="116" name="Picture 115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41823B08-3457-445C-982C-2E2A524244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658" t="17805" r="50277" b="17481"/>
                <a:stretch/>
              </p:blipFill>
              <p:spPr>
                <a:xfrm>
                  <a:off x="2845883" y="2550246"/>
                  <a:ext cx="325521" cy="380029"/>
                </a:xfrm>
                <a:prstGeom prst="rect">
                  <a:avLst/>
                </a:prstGeom>
              </p:spPr>
            </p:pic>
          </p:grpSp>
          <p:pic>
            <p:nvPicPr>
              <p:cNvPr id="112" name="Picture 11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6E02115F-A697-4F2E-AAF7-27CAF11FB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7080" b="89381" l="2691" r="96861">
                            <a14:foregroundMark x1="42601" y1="47345" x2="52018" y2="47345"/>
                            <a14:foregroundMark x1="74439" y1="20354" x2="55605" y2="35841"/>
                            <a14:foregroundMark x1="79821" y1="26106" x2="82063" y2="74779"/>
                            <a14:foregroundMark x1="83857" y1="86283" x2="55605" y2="51327"/>
                            <a14:foregroundMark x1="12556" y1="47345" x2="3139" y2="38053"/>
                            <a14:foregroundMark x1="3139" y1="38053" x2="3139" y2="61062"/>
                            <a14:foregroundMark x1="8520" y1="59292" x2="23767" y2="47345"/>
                            <a14:foregroundMark x1="23767" y1="47345" x2="8520" y2="34071"/>
                            <a14:foregroundMark x1="83857" y1="22566" x2="53812" y2="35841"/>
                            <a14:foregroundMark x1="82063" y1="28319" x2="82063" y2="74779"/>
                            <a14:foregroundMark x1="85650" y1="78319" x2="52018" y2="47345"/>
                            <a14:foregroundMark x1="44395" y1="45575" x2="40807" y2="49558"/>
                            <a14:foregroundMark x1="82063" y1="43805" x2="83857" y2="70796"/>
                            <a14:foregroundMark x1="83857" y1="43805" x2="83857" y2="20354"/>
                            <a14:foregroundMark x1="83857" y1="26106" x2="59193" y2="45575"/>
                            <a14:foregroundMark x1="76233" y1="45575" x2="65022" y2="49558"/>
                            <a14:foregroundMark x1="89238" y1="30531" x2="89238" y2="47345"/>
                            <a14:foregroundMark x1="92377" y1="25221" x2="94170" y2="46018"/>
                            <a14:foregroundMark x1="88341" y1="24336" x2="86996" y2="59292"/>
                            <a14:foregroundMark x1="88341" y1="53982" x2="88341" y2="83186"/>
                            <a14:foregroundMark x1="89238" y1="69027" x2="87444" y2="88938"/>
                            <a14:foregroundMark x1="89238" y1="59292" x2="86996" y2="87168"/>
                            <a14:foregroundMark x1="79821" y1="83628" x2="54709" y2="50442"/>
                            <a14:foregroundMark x1="62780" y1="71681" x2="47534" y2="46903"/>
                            <a14:foregroundMark x1="61883" y1="71681" x2="46637" y2="48673"/>
                            <a14:foregroundMark x1="64574" y1="71681" x2="43498" y2="49115"/>
                            <a14:foregroundMark x1="42601" y1="50442" x2="18386" y2="50000"/>
                            <a14:foregroundMark x1="37668" y1="51770" x2="25561" y2="60177"/>
                            <a14:foregroundMark x1="28251" y1="52212" x2="16143" y2="70354"/>
                            <a14:foregroundMark x1="31390" y1="54867" x2="29596" y2="54867"/>
                            <a14:foregroundMark x1="28251" y1="55310" x2="22422" y2="58850"/>
                            <a14:foregroundMark x1="24664" y1="57080" x2="5381" y2="67257"/>
                            <a14:foregroundMark x1="53812" y1="42478" x2="68161" y2="19027"/>
                            <a14:foregroundMark x1="56502" y1="27876" x2="86996" y2="10619"/>
                            <a14:foregroundMark x1="78924" y1="19027" x2="94619" y2="19469"/>
                            <a14:foregroundMark x1="81166" y1="15487" x2="77130" y2="15487"/>
                            <a14:foregroundMark x1="79821" y1="11947" x2="78027" y2="7965"/>
                            <a14:foregroundMark x1="80717" y1="8850" x2="73991" y2="15929"/>
                            <a14:foregroundMark x1="82960" y1="8850" x2="91928" y2="9735"/>
                            <a14:foregroundMark x1="82511" y1="10619" x2="90583" y2="16372"/>
                            <a14:foregroundMark x1="81166" y1="7080" x2="96861" y2="13717"/>
                            <a14:foregroundMark x1="81166" y1="7965" x2="89238" y2="14159"/>
                            <a14:foregroundMark x1="96413" y1="34071" x2="89238" y2="77434"/>
                            <a14:foregroundMark x1="89238" y1="86726" x2="69955" y2="70354"/>
                            <a14:foregroundMark x1="8969" y1="37611" x2="8072" y2="451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923" y="2982068"/>
                <a:ext cx="455364" cy="441900"/>
              </a:xfrm>
              <a:prstGeom prst="rect">
                <a:avLst/>
              </a:prstGeom>
            </p:spPr>
          </p:pic>
          <p:pic>
            <p:nvPicPr>
              <p:cNvPr id="113" name="Picture 112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7476156-2AA7-44C0-A72D-B3BFC0092E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782" t="17803" r="7741" b="17484"/>
              <a:stretch/>
            </p:blipFill>
            <p:spPr>
              <a:xfrm>
                <a:off x="3021517" y="2572461"/>
                <a:ext cx="407483" cy="807864"/>
              </a:xfrm>
              <a:prstGeom prst="rect">
                <a:avLst/>
              </a:prstGeom>
            </p:spPr>
          </p:pic>
          <p:pic>
            <p:nvPicPr>
              <p:cNvPr id="114" name="Picture 11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6FE20059-106C-4DB1-BD76-D3AA8A524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964" t="54860" r="23029" b="26201"/>
              <a:stretch/>
            </p:blipFill>
            <p:spPr>
              <a:xfrm>
                <a:off x="3093673" y="3050279"/>
                <a:ext cx="169045" cy="218867"/>
              </a:xfrm>
              <a:prstGeom prst="rect">
                <a:avLst/>
              </a:prstGeom>
            </p:spPr>
          </p:pic>
        </p:grpSp>
        <p:pic>
          <p:nvPicPr>
            <p:cNvPr id="108" name="Picture 107" descr="A circuit board&#10;&#10;Description automatically generated">
              <a:extLst>
                <a:ext uri="{FF2B5EF4-FFF2-40B4-BE49-F238E27FC236}">
                  <a16:creationId xmlns:a16="http://schemas.microsoft.com/office/drawing/2014/main" id="{BE717C34-D1C5-4659-B27D-ACD308816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backgroundMark x1="18079" y1="66826" x2="37100" y2="72315"/>
                          <a14:backgroundMark x1="81356" y1="63723" x2="85122" y2="56325"/>
                          <a14:backgroundMark x1="84369" y1="55131" x2="81733" y2="60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2" t="12330" r="12940" b="18479"/>
            <a:stretch/>
          </p:blipFill>
          <p:spPr>
            <a:xfrm>
              <a:off x="7418831" y="5405294"/>
              <a:ext cx="444544" cy="330940"/>
            </a:xfrm>
            <a:prstGeom prst="rect">
              <a:avLst/>
            </a:prstGeom>
          </p:spPr>
        </p:pic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68A76A-CB14-4A21-A153-7BF9F54F71F8}"/>
              </a:ext>
            </a:extLst>
          </p:cNvPr>
          <p:cNvCxnSpPr>
            <a:cxnSpLocks/>
            <a:stCxn id="30" idx="1"/>
            <a:endCxn id="59" idx="3"/>
          </p:cNvCxnSpPr>
          <p:nvPr/>
        </p:nvCxnSpPr>
        <p:spPr>
          <a:xfrm flipH="1">
            <a:off x="7800968" y="1751204"/>
            <a:ext cx="903182" cy="841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Image result for windscribe">
            <a:extLst>
              <a:ext uri="{FF2B5EF4-FFF2-40B4-BE49-F238E27FC236}">
                <a16:creationId xmlns:a16="http://schemas.microsoft.com/office/drawing/2014/main" id="{DE709BB9-EEE8-439A-ACC1-057246DFF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68" y="2435660"/>
            <a:ext cx="1123198" cy="88346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7445453-4ABE-421E-8FE6-A6FFF7C8C0F2}"/>
              </a:ext>
            </a:extLst>
          </p:cNvPr>
          <p:cNvGrpSpPr/>
          <p:nvPr/>
        </p:nvGrpSpPr>
        <p:grpSpPr>
          <a:xfrm>
            <a:off x="8704150" y="1239968"/>
            <a:ext cx="1887650" cy="1022472"/>
            <a:chOff x="4582813" y="4262159"/>
            <a:chExt cx="3291320" cy="16934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AA694F-6624-40A3-9969-DA64823E4591}"/>
                </a:ext>
              </a:extLst>
            </p:cNvPr>
            <p:cNvSpPr/>
            <p:nvPr/>
          </p:nvSpPr>
          <p:spPr>
            <a:xfrm>
              <a:off x="4582813" y="4262159"/>
              <a:ext cx="3291320" cy="1693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8" name="Picture 2" descr="Image result for aws rds">
              <a:extLst>
                <a:ext uri="{FF2B5EF4-FFF2-40B4-BE49-F238E27FC236}">
                  <a16:creationId xmlns:a16="http://schemas.microsoft.com/office/drawing/2014/main" id="{DDD1A760-7603-4B1E-927F-45152B5677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8" t="49929" r="36319" b="12747"/>
            <a:stretch/>
          </p:blipFill>
          <p:spPr bwMode="auto">
            <a:xfrm>
              <a:off x="4601116" y="4445197"/>
              <a:ext cx="1252675" cy="132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Image result for aws rds">
              <a:extLst>
                <a:ext uri="{FF2B5EF4-FFF2-40B4-BE49-F238E27FC236}">
                  <a16:creationId xmlns:a16="http://schemas.microsoft.com/office/drawing/2014/main" id="{5E680321-685D-4CF1-8566-6F72BB6922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73" b="52452"/>
            <a:stretch/>
          </p:blipFill>
          <p:spPr bwMode="auto">
            <a:xfrm>
              <a:off x="5918479" y="5064083"/>
              <a:ext cx="1732030" cy="50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Image result for aws rds">
              <a:extLst>
                <a:ext uri="{FF2B5EF4-FFF2-40B4-BE49-F238E27FC236}">
                  <a16:creationId xmlns:a16="http://schemas.microsoft.com/office/drawing/2014/main" id="{B9950419-B18A-48E5-823D-9F37BB7AE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6" t="88624" r="36319" b="7151"/>
            <a:stretch/>
          </p:blipFill>
          <p:spPr bwMode="auto">
            <a:xfrm>
              <a:off x="5821293" y="4777826"/>
              <a:ext cx="1985143" cy="24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20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37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396468-C474-4C1B-A36C-A37AC89037F0}"/>
              </a:ext>
            </a:extLst>
          </p:cNvPr>
          <p:cNvSpPr/>
          <p:nvPr/>
        </p:nvSpPr>
        <p:spPr>
          <a:xfrm>
            <a:off x="1297662" y="12192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12</a:t>
            </a:r>
            <a:endParaRPr lang="en-SG" sz="3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274AC3-B2B0-4B96-A672-2B58A58AC370}"/>
              </a:ext>
            </a:extLst>
          </p:cNvPr>
          <p:cNvGrpSpPr/>
          <p:nvPr/>
        </p:nvGrpSpPr>
        <p:grpSpPr>
          <a:xfrm>
            <a:off x="1295400" y="4953000"/>
            <a:ext cx="4756028" cy="1447800"/>
            <a:chOff x="1295400" y="4953000"/>
            <a:chExt cx="4756028" cy="1447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A77F477-11B6-4619-B865-50AF8186F59B}"/>
                </a:ext>
              </a:extLst>
            </p:cNvPr>
            <p:cNvSpPr/>
            <p:nvPr/>
          </p:nvSpPr>
          <p:spPr>
            <a:xfrm>
              <a:off x="1295400" y="4953000"/>
              <a:ext cx="297528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SG" sz="3000" dirty="0"/>
                <a:t>Presentation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64DBC12-4718-42A5-BA2A-CCFC0C7381C2}"/>
                </a:ext>
              </a:extLst>
            </p:cNvPr>
            <p:cNvGrpSpPr/>
            <p:nvPr/>
          </p:nvGrpSpPr>
          <p:grpSpPr>
            <a:xfrm>
              <a:off x="4495800" y="5051265"/>
              <a:ext cx="1555628" cy="1349535"/>
              <a:chOff x="3854572" y="4399172"/>
              <a:chExt cx="2362200" cy="205576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AECABAB-2421-4675-B478-DCC57EB8BBDB}"/>
                  </a:ext>
                </a:extLst>
              </p:cNvPr>
              <p:cNvGrpSpPr/>
              <p:nvPr/>
            </p:nvGrpSpPr>
            <p:grpSpPr>
              <a:xfrm>
                <a:off x="3854572" y="4399172"/>
                <a:ext cx="2362200" cy="2055763"/>
                <a:chOff x="4930423" y="4764377"/>
                <a:chExt cx="1791529" cy="1748845"/>
              </a:xfrm>
            </p:grpSpPr>
            <p:pic>
              <p:nvPicPr>
                <p:cNvPr id="48" name="Picture 47" descr="A drawing of a cartoon character&#10;&#10;Description automatically generated">
                  <a:extLst>
                    <a:ext uri="{FF2B5EF4-FFF2-40B4-BE49-F238E27FC236}">
                      <a16:creationId xmlns:a16="http://schemas.microsoft.com/office/drawing/2014/main" id="{E5B799F3-82A3-4140-A2D7-198A44F87D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859" t="12800" r="13613" b="16400"/>
                <a:stretch/>
              </p:blipFill>
              <p:spPr>
                <a:xfrm>
                  <a:off x="4930423" y="4764377"/>
                  <a:ext cx="1791529" cy="1748845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drawing of a cartoon character&#10;&#10;Description automatically generated">
                  <a:extLst>
                    <a:ext uri="{FF2B5EF4-FFF2-40B4-BE49-F238E27FC236}">
                      <a16:creationId xmlns:a16="http://schemas.microsoft.com/office/drawing/2014/main" id="{C3786011-6D42-4AC6-85D5-A42106D59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8704" t="31715" r="24093" b="60565"/>
                <a:stretch/>
              </p:blipFill>
              <p:spPr>
                <a:xfrm>
                  <a:off x="5460966" y="5551896"/>
                  <a:ext cx="957951" cy="228599"/>
                </a:xfrm>
                <a:prstGeom prst="rect">
                  <a:avLst/>
                </a:prstGeom>
              </p:spPr>
            </p:pic>
          </p:grpSp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ADD4A0D-7123-4424-8368-E561973672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29" t="7357" r="17175" b="32003"/>
              <a:stretch/>
            </p:blipFill>
            <p:spPr>
              <a:xfrm>
                <a:off x="4953000" y="4702336"/>
                <a:ext cx="1035172" cy="971894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E29123-E2C0-4BE3-93DA-7D967F299462}"/>
              </a:ext>
            </a:extLst>
          </p:cNvPr>
          <p:cNvGrpSpPr/>
          <p:nvPr/>
        </p:nvGrpSpPr>
        <p:grpSpPr>
          <a:xfrm>
            <a:off x="1295400" y="1824946"/>
            <a:ext cx="8395621" cy="1506250"/>
            <a:chOff x="1295400" y="1824946"/>
            <a:chExt cx="8395621" cy="15062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7777B5-FE13-41EA-94A2-CA504C5C8037}"/>
                </a:ext>
              </a:extLst>
            </p:cNvPr>
            <p:cNvSpPr/>
            <p:nvPr/>
          </p:nvSpPr>
          <p:spPr>
            <a:xfrm>
              <a:off x="1295400" y="1824946"/>
              <a:ext cx="65532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SG" sz="3000" dirty="0"/>
                <a:t>Completed IoT Spotfire Demo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70F8CD5-F128-495F-9875-7C7128C997FB}"/>
                </a:ext>
              </a:extLst>
            </p:cNvPr>
            <p:cNvGrpSpPr/>
            <p:nvPr/>
          </p:nvGrpSpPr>
          <p:grpSpPr>
            <a:xfrm>
              <a:off x="1671127" y="2485927"/>
              <a:ext cx="965938" cy="718526"/>
              <a:chOff x="2819400" y="2972886"/>
              <a:chExt cx="2133600" cy="1675314"/>
            </a:xfrm>
          </p:grpSpPr>
          <p:pic>
            <p:nvPicPr>
              <p:cNvPr id="116" name="Picture 115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A6840FD5-0F14-4554-863C-4C24CB49F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7EA8542-8888-4DE0-B55C-C33C32A96AB8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18" name="Picture 11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31C0954-8712-47F1-81E3-BB96B77BF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1411" y="3029067"/>
                <a:ext cx="978772" cy="978772"/>
              </a:xfrm>
              <a:prstGeom prst="rect">
                <a:avLst/>
              </a:prstGeom>
            </p:spPr>
          </p:pic>
          <p:pic>
            <p:nvPicPr>
              <p:cNvPr id="119" name="Picture 11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0397BC1-E0D4-443D-BE7D-D3641AA2A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4128" y="3106064"/>
                <a:ext cx="806936" cy="806936"/>
              </a:xfrm>
              <a:prstGeom prst="rect">
                <a:avLst/>
              </a:prstGeom>
            </p:spPr>
          </p:pic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573FA15-7BE8-4691-B4FF-FC6AFA4FB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2" t="5582" r="1237" b="4122"/>
            <a:stretch/>
          </p:blipFill>
          <p:spPr>
            <a:xfrm>
              <a:off x="3236406" y="2492203"/>
              <a:ext cx="784021" cy="723473"/>
            </a:xfrm>
            <a:prstGeom prst="rect">
              <a:avLst/>
            </a:prstGeom>
          </p:spPr>
        </p:pic>
        <p:pic>
          <p:nvPicPr>
            <p:cNvPr id="121" name="Picture 120" descr="A circuit board&#10;&#10;Description automatically generated">
              <a:extLst>
                <a:ext uri="{FF2B5EF4-FFF2-40B4-BE49-F238E27FC236}">
                  <a16:creationId xmlns:a16="http://schemas.microsoft.com/office/drawing/2014/main" id="{0F2CF547-67FF-46D9-91CA-F52E8ADAA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backgroundMark x1="18079" y1="66826" x2="37100" y2="72315"/>
                          <a14:backgroundMark x1="81356" y1="63723" x2="85122" y2="56325"/>
                          <a14:backgroundMark x1="84369" y1="55131" x2="81733" y2="60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2" t="12330" r="12940" b="18479"/>
            <a:stretch/>
          </p:blipFill>
          <p:spPr>
            <a:xfrm>
              <a:off x="8531737" y="2468171"/>
              <a:ext cx="1159284" cy="863025"/>
            </a:xfrm>
            <a:prstGeom prst="rect">
              <a:avLst/>
            </a:prstGeom>
          </p:spPr>
        </p:pic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0DF75FA-C502-423A-AD61-0B05FD278791}"/>
                </a:ext>
              </a:extLst>
            </p:cNvPr>
            <p:cNvCxnSpPr>
              <a:cxnSpLocks/>
              <a:stCxn id="120" idx="3"/>
              <a:endCxn id="136" idx="1"/>
            </p:cNvCxnSpPr>
            <p:nvPr/>
          </p:nvCxnSpPr>
          <p:spPr>
            <a:xfrm>
              <a:off x="4020427" y="2853940"/>
              <a:ext cx="568129" cy="9131"/>
            </a:xfrm>
            <a:prstGeom prst="line">
              <a:avLst/>
            </a:prstGeom>
            <a:ln w="571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9B83483-676B-4F5A-AC51-E058CAD75C4F}"/>
                </a:ext>
              </a:extLst>
            </p:cNvPr>
            <p:cNvCxnSpPr>
              <a:cxnSpLocks/>
              <a:stCxn id="136" idx="3"/>
              <a:endCxn id="144" idx="1"/>
            </p:cNvCxnSpPr>
            <p:nvPr/>
          </p:nvCxnSpPr>
          <p:spPr>
            <a:xfrm>
              <a:off x="6066717" y="2863071"/>
              <a:ext cx="759604" cy="13850"/>
            </a:xfrm>
            <a:prstGeom prst="line">
              <a:avLst/>
            </a:prstGeom>
            <a:ln w="571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5A4BE26-48A7-465E-95D4-9A9B4702B344}"/>
                </a:ext>
              </a:extLst>
            </p:cNvPr>
            <p:cNvCxnSpPr>
              <a:cxnSpLocks/>
              <a:stCxn id="144" idx="3"/>
              <a:endCxn id="121" idx="1"/>
            </p:cNvCxnSpPr>
            <p:nvPr/>
          </p:nvCxnSpPr>
          <p:spPr>
            <a:xfrm>
              <a:off x="8023630" y="2876921"/>
              <a:ext cx="508107" cy="22763"/>
            </a:xfrm>
            <a:prstGeom prst="line">
              <a:avLst/>
            </a:prstGeom>
            <a:ln w="571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B8FC2FD-AB6A-4523-8961-65FAD821B1EF}"/>
                </a:ext>
              </a:extLst>
            </p:cNvPr>
            <p:cNvGrpSpPr/>
            <p:nvPr/>
          </p:nvGrpSpPr>
          <p:grpSpPr>
            <a:xfrm>
              <a:off x="4588556" y="2480273"/>
              <a:ext cx="1478161" cy="765595"/>
              <a:chOff x="4582813" y="4262159"/>
              <a:chExt cx="3291320" cy="169346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7436566-1D85-4F81-9CBA-6C9CB9D4DAA8}"/>
                  </a:ext>
                </a:extLst>
              </p:cNvPr>
              <p:cNvSpPr/>
              <p:nvPr/>
            </p:nvSpPr>
            <p:spPr>
              <a:xfrm>
                <a:off x="4582813" y="4262159"/>
                <a:ext cx="3291320" cy="1693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37" name="Picture 2" descr="Image result for aws rds">
                <a:extLst>
                  <a:ext uri="{FF2B5EF4-FFF2-40B4-BE49-F238E27FC236}">
                    <a16:creationId xmlns:a16="http://schemas.microsoft.com/office/drawing/2014/main" id="{9FA54D92-6036-437C-94CA-33BF76AFA3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98" t="49929" r="36319" b="12747"/>
              <a:stretch/>
            </p:blipFill>
            <p:spPr bwMode="auto">
              <a:xfrm>
                <a:off x="4601116" y="4445197"/>
                <a:ext cx="1252675" cy="1327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Image result for aws rds">
                <a:extLst>
                  <a:ext uri="{FF2B5EF4-FFF2-40B4-BE49-F238E27FC236}">
                    <a16:creationId xmlns:a16="http://schemas.microsoft.com/office/drawing/2014/main" id="{1B8DD345-683C-42E6-AE19-1BCD6184B9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73" b="52452"/>
              <a:stretch/>
            </p:blipFill>
            <p:spPr bwMode="auto">
              <a:xfrm>
                <a:off x="5918479" y="5064083"/>
                <a:ext cx="1732030" cy="503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Image result for aws rds">
                <a:extLst>
                  <a:ext uri="{FF2B5EF4-FFF2-40B4-BE49-F238E27FC236}">
                    <a16:creationId xmlns:a16="http://schemas.microsoft.com/office/drawing/2014/main" id="{92FB5AE8-484F-4247-BA88-BD35F0CC01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6" t="88624" r="36319" b="7151"/>
              <a:stretch/>
            </p:blipFill>
            <p:spPr bwMode="auto">
              <a:xfrm>
                <a:off x="5821293" y="4777826"/>
                <a:ext cx="1985143" cy="240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83E8ABF-BC50-466F-9965-CE15595B22E7}"/>
                </a:ext>
              </a:extLst>
            </p:cNvPr>
            <p:cNvCxnSpPr>
              <a:cxnSpLocks/>
              <a:stCxn id="116" idx="3"/>
              <a:endCxn id="120" idx="1"/>
            </p:cNvCxnSpPr>
            <p:nvPr/>
          </p:nvCxnSpPr>
          <p:spPr>
            <a:xfrm>
              <a:off x="2637065" y="2845190"/>
              <a:ext cx="599341" cy="8750"/>
            </a:xfrm>
            <a:prstGeom prst="line">
              <a:avLst/>
            </a:prstGeom>
            <a:ln w="571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ED0AEFE-368C-4EC0-87AF-F2711850E39A}"/>
                </a:ext>
              </a:extLst>
            </p:cNvPr>
            <p:cNvGrpSpPr/>
            <p:nvPr/>
          </p:nvGrpSpPr>
          <p:grpSpPr>
            <a:xfrm>
              <a:off x="6826321" y="2487918"/>
              <a:ext cx="1197309" cy="778006"/>
              <a:chOff x="6697986" y="5380741"/>
              <a:chExt cx="1197309" cy="778006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3B8DC7F-A76E-456A-BCE6-7C638E63D706}"/>
                  </a:ext>
                </a:extLst>
              </p:cNvPr>
              <p:cNvGrpSpPr/>
              <p:nvPr/>
            </p:nvGrpSpPr>
            <p:grpSpPr>
              <a:xfrm>
                <a:off x="6697986" y="5380741"/>
                <a:ext cx="1197309" cy="778006"/>
                <a:chOff x="2286000" y="2438400"/>
                <a:chExt cx="2209800" cy="1661492"/>
              </a:xfrm>
            </p:grpSpPr>
            <p:pic>
              <p:nvPicPr>
                <p:cNvPr id="144" name="Picture 143" descr="A picture containing outdoor, building&#10;&#10;Description automatically generated">
                  <a:extLst>
                    <a:ext uri="{FF2B5EF4-FFF2-40B4-BE49-F238E27FC236}">
                      <a16:creationId xmlns:a16="http://schemas.microsoft.com/office/drawing/2014/main" id="{F3A771F4-B0FE-4568-B565-FE0003167E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6000" y="2438400"/>
                  <a:ext cx="2209800" cy="1661492"/>
                </a:xfrm>
                <a:prstGeom prst="rect">
                  <a:avLst/>
                </a:prstGeom>
              </p:spPr>
            </p:pic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9DACEC5-863A-4498-B9B8-82B905DF2254}"/>
                    </a:ext>
                  </a:extLst>
                </p:cNvPr>
                <p:cNvSpPr/>
                <p:nvPr/>
              </p:nvSpPr>
              <p:spPr>
                <a:xfrm>
                  <a:off x="2416785" y="2525048"/>
                  <a:ext cx="1961188" cy="8795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E2EB8430-A32A-4B5E-B898-C80D2BFDE5D8}"/>
                    </a:ext>
                  </a:extLst>
                </p:cNvPr>
                <p:cNvGrpSpPr/>
                <p:nvPr/>
              </p:nvGrpSpPr>
              <p:grpSpPr>
                <a:xfrm>
                  <a:off x="2438400" y="2565374"/>
                  <a:ext cx="733004" cy="814949"/>
                  <a:chOff x="2438400" y="2546913"/>
                  <a:chExt cx="733004" cy="383362"/>
                </a:xfrm>
              </p:grpSpPr>
              <p:pic>
                <p:nvPicPr>
                  <p:cNvPr id="150" name="Picture 149" descr="A close up of a sign&#10;&#10;Description automatically generated">
                    <a:extLst>
                      <a:ext uri="{FF2B5EF4-FFF2-40B4-BE49-F238E27FC236}">
                        <a16:creationId xmlns:a16="http://schemas.microsoft.com/office/drawing/2014/main" id="{5356865A-0784-4C16-8B74-29AFC3B3B0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334" t="17237" r="56189" b="17480"/>
                  <a:stretch/>
                </p:blipFill>
                <p:spPr>
                  <a:xfrm>
                    <a:off x="2438400" y="2546913"/>
                    <a:ext cx="407483" cy="383362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 descr="A close up of a sign&#10;&#10;Description automatically generated">
                    <a:extLst>
                      <a:ext uri="{FF2B5EF4-FFF2-40B4-BE49-F238E27FC236}">
                        <a16:creationId xmlns:a16="http://schemas.microsoft.com/office/drawing/2014/main" id="{CB13B8CF-95A8-4BD3-A3E8-679F222ADF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2658" t="17805" r="50277" b="17481"/>
                  <a:stretch/>
                </p:blipFill>
                <p:spPr>
                  <a:xfrm>
                    <a:off x="2845883" y="2550246"/>
                    <a:ext cx="325521" cy="3800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7" name="Picture 146" descr="A picture containing clipart&#10;&#10;Description automatically generated">
                  <a:extLst>
                    <a:ext uri="{FF2B5EF4-FFF2-40B4-BE49-F238E27FC236}">
                      <a16:creationId xmlns:a16="http://schemas.microsoft.com/office/drawing/2014/main" id="{CDD20EF9-B801-4E35-B7AC-6BC3F294A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7080" b="89381" l="2691" r="96861">
                              <a14:foregroundMark x1="42601" y1="47345" x2="52018" y2="47345"/>
                              <a14:foregroundMark x1="74439" y1="20354" x2="55605" y2="35841"/>
                              <a14:foregroundMark x1="79821" y1="26106" x2="82063" y2="74779"/>
                              <a14:foregroundMark x1="83857" y1="86283" x2="55605" y2="51327"/>
                              <a14:foregroundMark x1="12556" y1="47345" x2="3139" y2="38053"/>
                              <a14:foregroundMark x1="3139" y1="38053" x2="3139" y2="61062"/>
                              <a14:foregroundMark x1="8520" y1="59292" x2="23767" y2="47345"/>
                              <a14:foregroundMark x1="23767" y1="47345" x2="8520" y2="34071"/>
                              <a14:foregroundMark x1="83857" y1="22566" x2="53812" y2="35841"/>
                              <a14:foregroundMark x1="82063" y1="28319" x2="82063" y2="74779"/>
                              <a14:foregroundMark x1="85650" y1="78319" x2="52018" y2="47345"/>
                              <a14:foregroundMark x1="44395" y1="45575" x2="40807" y2="49558"/>
                              <a14:foregroundMark x1="82063" y1="43805" x2="83857" y2="70796"/>
                              <a14:foregroundMark x1="83857" y1="43805" x2="83857" y2="20354"/>
                              <a14:foregroundMark x1="83857" y1="26106" x2="59193" y2="45575"/>
                              <a14:foregroundMark x1="76233" y1="45575" x2="65022" y2="49558"/>
                              <a14:foregroundMark x1="89238" y1="30531" x2="89238" y2="47345"/>
                              <a14:foregroundMark x1="92377" y1="25221" x2="94170" y2="46018"/>
                              <a14:foregroundMark x1="88341" y1="24336" x2="86996" y2="59292"/>
                              <a14:foregroundMark x1="88341" y1="53982" x2="88341" y2="83186"/>
                              <a14:foregroundMark x1="89238" y1="69027" x2="87444" y2="88938"/>
                              <a14:foregroundMark x1="89238" y1="59292" x2="86996" y2="87168"/>
                              <a14:foregroundMark x1="79821" y1="83628" x2="54709" y2="50442"/>
                              <a14:foregroundMark x1="62780" y1="71681" x2="47534" y2="46903"/>
                              <a14:foregroundMark x1="61883" y1="71681" x2="46637" y2="48673"/>
                              <a14:foregroundMark x1="64574" y1="71681" x2="43498" y2="49115"/>
                              <a14:foregroundMark x1="42601" y1="50442" x2="18386" y2="50000"/>
                              <a14:foregroundMark x1="37668" y1="51770" x2="25561" y2="60177"/>
                              <a14:foregroundMark x1="28251" y1="52212" x2="16143" y2="70354"/>
                              <a14:foregroundMark x1="31390" y1="54867" x2="29596" y2="54867"/>
                              <a14:foregroundMark x1="28251" y1="55310" x2="22422" y2="58850"/>
                              <a14:foregroundMark x1="24664" y1="57080" x2="5381" y2="67257"/>
                              <a14:foregroundMark x1="53812" y1="42478" x2="68161" y2="19027"/>
                              <a14:foregroundMark x1="56502" y1="27876" x2="86996" y2="10619"/>
                              <a14:foregroundMark x1="78924" y1="19027" x2="94619" y2="19469"/>
                              <a14:foregroundMark x1="81166" y1="15487" x2="77130" y2="15487"/>
                              <a14:foregroundMark x1="79821" y1="11947" x2="78027" y2="7965"/>
                              <a14:foregroundMark x1="80717" y1="8850" x2="73991" y2="15929"/>
                              <a14:foregroundMark x1="82960" y1="8850" x2="91928" y2="9735"/>
                              <a14:foregroundMark x1="82511" y1="10619" x2="90583" y2="16372"/>
                              <a14:foregroundMark x1="81166" y1="7080" x2="96861" y2="13717"/>
                              <a14:foregroundMark x1="81166" y1="7965" x2="89238" y2="14159"/>
                              <a14:foregroundMark x1="96413" y1="34071" x2="89238" y2="77434"/>
                              <a14:foregroundMark x1="89238" y1="86726" x2="69955" y2="70354"/>
                              <a14:foregroundMark x1="8969" y1="37611" x2="8072" y2="451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1923" y="2982068"/>
                  <a:ext cx="455364" cy="441900"/>
                </a:xfrm>
                <a:prstGeom prst="rect">
                  <a:avLst/>
                </a:prstGeom>
              </p:spPr>
            </p:pic>
            <p:pic>
              <p:nvPicPr>
                <p:cNvPr id="148" name="Picture 147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25AC5FD5-1520-4708-AC17-A2E4910ED1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782" t="17803" r="7741" b="17484"/>
                <a:stretch/>
              </p:blipFill>
              <p:spPr>
                <a:xfrm>
                  <a:off x="3021517" y="2572461"/>
                  <a:ext cx="407483" cy="807864"/>
                </a:xfrm>
                <a:prstGeom prst="rect">
                  <a:avLst/>
                </a:prstGeom>
              </p:spPr>
            </p:pic>
            <p:pic>
              <p:nvPicPr>
                <p:cNvPr id="149" name="Picture 14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1E8FA3C2-9FC5-4A1F-9EBE-F74B590141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964" t="54860" r="23029" b="26201"/>
                <a:stretch/>
              </p:blipFill>
              <p:spPr>
                <a:xfrm>
                  <a:off x="3093673" y="3050279"/>
                  <a:ext cx="169045" cy="218867"/>
                </a:xfrm>
                <a:prstGeom prst="rect">
                  <a:avLst/>
                </a:prstGeom>
              </p:spPr>
            </p:pic>
          </p:grpSp>
          <p:pic>
            <p:nvPicPr>
              <p:cNvPr id="143" name="Picture 142" descr="A circuit board&#10;&#10;Description automatically generated">
                <a:extLst>
                  <a:ext uri="{FF2B5EF4-FFF2-40B4-BE49-F238E27FC236}">
                    <a16:creationId xmlns:a16="http://schemas.microsoft.com/office/drawing/2014/main" id="{DE857580-A185-479D-A721-9488991C85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10000" b="90000" l="10000" r="90000">
                            <a14:backgroundMark x1="18079" y1="66826" x2="37100" y2="72315"/>
                            <a14:backgroundMark x1="81356" y1="63723" x2="85122" y2="56325"/>
                            <a14:backgroundMark x1="84369" y1="55131" x2="81733" y2="6014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22" t="12330" r="12940" b="18479"/>
              <a:stretch/>
            </p:blipFill>
            <p:spPr>
              <a:xfrm>
                <a:off x="7418831" y="5405294"/>
                <a:ext cx="444544" cy="330940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16EA2E-1957-492C-B443-10DEBF3E8076}"/>
              </a:ext>
            </a:extLst>
          </p:cNvPr>
          <p:cNvGrpSpPr/>
          <p:nvPr/>
        </p:nvGrpSpPr>
        <p:grpSpPr>
          <a:xfrm>
            <a:off x="1295400" y="3357915"/>
            <a:ext cx="5105400" cy="1442685"/>
            <a:chOff x="1295400" y="3357915"/>
            <a:chExt cx="5105400" cy="144268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0CAED4-B69F-4A19-868A-90574FC4F4D9}"/>
                </a:ext>
              </a:extLst>
            </p:cNvPr>
            <p:cNvSpPr/>
            <p:nvPr/>
          </p:nvSpPr>
          <p:spPr>
            <a:xfrm>
              <a:off x="1295400" y="3357915"/>
              <a:ext cx="50292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SG" sz="3000" dirty="0"/>
                <a:t>Touched Up Overall Work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2977511-4A59-4C2B-888F-155A76BC405E}"/>
                </a:ext>
              </a:extLst>
            </p:cNvPr>
            <p:cNvGrpSpPr/>
            <p:nvPr/>
          </p:nvGrpSpPr>
          <p:grpSpPr>
            <a:xfrm>
              <a:off x="1676400" y="4082074"/>
              <a:ext cx="965938" cy="718526"/>
              <a:chOff x="1828800" y="2836114"/>
              <a:chExt cx="2269116" cy="1871232"/>
            </a:xfrm>
          </p:grpSpPr>
          <p:pic>
            <p:nvPicPr>
              <p:cNvPr id="75" name="Picture 74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81DE0FF8-5444-445F-AE0E-F6E347E1A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2836114"/>
                <a:ext cx="2269116" cy="1871232"/>
              </a:xfrm>
              <a:prstGeom prst="rect">
                <a:avLst/>
              </a:prstGeom>
            </p:spPr>
          </p:pic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BE2B634-EF3F-4DEC-9266-43037453A80C}"/>
                  </a:ext>
                </a:extLst>
              </p:cNvPr>
              <p:cNvSpPr/>
              <p:nvPr/>
            </p:nvSpPr>
            <p:spPr>
              <a:xfrm>
                <a:off x="1963095" y="2933700"/>
                <a:ext cx="2013831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97" name="Picture 96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FAA02D16-2CDF-40F4-A847-89BC2A39D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4252" y="2958597"/>
                <a:ext cx="990600" cy="990600"/>
              </a:xfrm>
              <a:prstGeom prst="rect">
                <a:avLst/>
              </a:prstGeom>
            </p:spPr>
          </p:pic>
          <p:pic>
            <p:nvPicPr>
              <p:cNvPr id="98" name="Picture 9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D867147-7678-44C0-9F2F-9D941F6C7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0253" y="2987566"/>
                <a:ext cx="990600" cy="990600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A829F3D-BAD2-4305-9D98-948BBEAF5C5C}"/>
                </a:ext>
              </a:extLst>
            </p:cNvPr>
            <p:cNvGrpSpPr/>
            <p:nvPr/>
          </p:nvGrpSpPr>
          <p:grpSpPr>
            <a:xfrm>
              <a:off x="2920262" y="4073720"/>
              <a:ext cx="965938" cy="718526"/>
              <a:chOff x="2819400" y="2972886"/>
              <a:chExt cx="2133600" cy="1675314"/>
            </a:xfrm>
          </p:grpSpPr>
          <p:pic>
            <p:nvPicPr>
              <p:cNvPr id="100" name="Picture 99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E2D9EB4C-EB43-4549-A4D0-F0A06D8B1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401E2E5-8F3F-49DA-ABF3-6B43106D5F2A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02" name="Picture 10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4E0D792-50D0-4F98-B8C6-0864A83B6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1411" y="3029067"/>
                <a:ext cx="978772" cy="978772"/>
              </a:xfrm>
              <a:prstGeom prst="rect">
                <a:avLst/>
              </a:prstGeom>
            </p:spPr>
          </p:pic>
          <p:pic>
            <p:nvPicPr>
              <p:cNvPr id="103" name="Picture 10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6AF187A-72AF-4B65-ABBB-35948D028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4128" y="3106064"/>
                <a:ext cx="806936" cy="806936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6973DE-6F0E-4750-A981-94D2CC156849}"/>
                </a:ext>
              </a:extLst>
            </p:cNvPr>
            <p:cNvGrpSpPr/>
            <p:nvPr/>
          </p:nvGrpSpPr>
          <p:grpSpPr>
            <a:xfrm>
              <a:off x="4181164" y="4079648"/>
              <a:ext cx="1000436" cy="712598"/>
              <a:chOff x="2590800" y="3429000"/>
              <a:chExt cx="2133600" cy="1675314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43DC9BB-640B-4055-A499-4E7FCEDE2AF8}"/>
                  </a:ext>
                </a:extLst>
              </p:cNvPr>
              <p:cNvGrpSpPr/>
              <p:nvPr/>
            </p:nvGrpSpPr>
            <p:grpSpPr>
              <a:xfrm>
                <a:off x="2590800" y="3429000"/>
                <a:ext cx="2133600" cy="1675314"/>
                <a:chOff x="2819400" y="2972886"/>
                <a:chExt cx="2133600" cy="1675314"/>
              </a:xfrm>
            </p:grpSpPr>
            <p:pic>
              <p:nvPicPr>
                <p:cNvPr id="113" name="Picture 112" descr="A picture containing outdoor, building&#10;&#10;Description automatically generated">
                  <a:extLst>
                    <a:ext uri="{FF2B5EF4-FFF2-40B4-BE49-F238E27FC236}">
                      <a16:creationId xmlns:a16="http://schemas.microsoft.com/office/drawing/2014/main" id="{8EC77F14-61C4-423B-A43E-36B73E96B5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9400" y="2972886"/>
                  <a:ext cx="2133600" cy="1675314"/>
                </a:xfrm>
                <a:prstGeom prst="rect">
                  <a:avLst/>
                </a:prstGeom>
              </p:spPr>
            </p:pic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7F84ECA-616E-4AC8-B89C-4E89DDD9B003}"/>
                    </a:ext>
                  </a:extLst>
                </p:cNvPr>
                <p:cNvSpPr/>
                <p:nvPr/>
              </p:nvSpPr>
              <p:spPr>
                <a:xfrm>
                  <a:off x="2945675" y="3060255"/>
                  <a:ext cx="1893561" cy="8868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EB8350E4-9840-4F92-9C1D-E272C16F8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463" y="3566713"/>
                <a:ext cx="814787" cy="814787"/>
              </a:xfrm>
              <a:prstGeom prst="rect">
                <a:avLst/>
              </a:prstGeom>
            </p:spPr>
          </p:pic>
          <p:pic>
            <p:nvPicPr>
              <p:cNvPr id="108" name="Picture 10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4D52E74-1D59-47C4-ADAE-E5FB17C4CD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4" t="14445" r="56189" b="12304"/>
              <a:stretch/>
            </p:blipFill>
            <p:spPr>
              <a:xfrm>
                <a:off x="3617612" y="3521878"/>
                <a:ext cx="393432" cy="433740"/>
              </a:xfrm>
              <a:prstGeom prst="rect">
                <a:avLst/>
              </a:prstGeom>
            </p:spPr>
          </p:pic>
          <p:pic>
            <p:nvPicPr>
              <p:cNvPr id="109" name="Picture 10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6D05A24-7437-439D-9233-7E7F6DE1CE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 t="14445" r="7334" b="8342"/>
              <a:stretch/>
            </p:blipFill>
            <p:spPr>
              <a:xfrm>
                <a:off x="4325340" y="3529426"/>
                <a:ext cx="252640" cy="457200"/>
              </a:xfrm>
              <a:prstGeom prst="rect">
                <a:avLst/>
              </a:prstGeom>
            </p:spPr>
          </p:pic>
          <p:pic>
            <p:nvPicPr>
              <p:cNvPr id="110" name="Picture 109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CE7EBE8-BFE9-43C9-88DF-D515A864B4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658" t="16159" r="50277" b="12304"/>
              <a:stretch/>
            </p:blipFill>
            <p:spPr>
              <a:xfrm>
                <a:off x="4011044" y="3532027"/>
                <a:ext cx="314296" cy="423591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D5640F0D-5F29-4E64-9282-5E36AEEFA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7244" y="3927183"/>
                <a:ext cx="494292" cy="494292"/>
              </a:xfrm>
              <a:prstGeom prst="rect">
                <a:avLst/>
              </a:prstGeom>
            </p:spPr>
          </p:pic>
          <p:pic>
            <p:nvPicPr>
              <p:cNvPr id="112" name="Picture 11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156F0913-49A6-4865-B306-8B92B0831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9066" y="3996740"/>
                <a:ext cx="392017" cy="397291"/>
              </a:xfrm>
              <a:prstGeom prst="rect">
                <a:avLst/>
              </a:prstGeom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8266B49-2A19-453B-90C5-34BD1D0960B5}"/>
                </a:ext>
              </a:extLst>
            </p:cNvPr>
            <p:cNvGrpSpPr/>
            <p:nvPr/>
          </p:nvGrpSpPr>
          <p:grpSpPr>
            <a:xfrm>
              <a:off x="5434861" y="4094617"/>
              <a:ext cx="965939" cy="705983"/>
              <a:chOff x="6697986" y="5380741"/>
              <a:chExt cx="1197309" cy="778006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4EDC1D2-6468-42CB-96F1-96484820D3B2}"/>
                  </a:ext>
                </a:extLst>
              </p:cNvPr>
              <p:cNvGrpSpPr/>
              <p:nvPr/>
            </p:nvGrpSpPr>
            <p:grpSpPr>
              <a:xfrm>
                <a:off x="6697986" y="5380741"/>
                <a:ext cx="1197309" cy="778006"/>
                <a:chOff x="2286000" y="2438400"/>
                <a:chExt cx="2209800" cy="1661492"/>
              </a:xfrm>
            </p:grpSpPr>
            <p:pic>
              <p:nvPicPr>
                <p:cNvPr id="155" name="Picture 154" descr="A picture containing outdoor, building&#10;&#10;Description automatically generated">
                  <a:extLst>
                    <a:ext uri="{FF2B5EF4-FFF2-40B4-BE49-F238E27FC236}">
                      <a16:creationId xmlns:a16="http://schemas.microsoft.com/office/drawing/2014/main" id="{6242D14A-A6DC-460F-A977-CFF4B2F08D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6000" y="2438400"/>
                  <a:ext cx="2209800" cy="1661492"/>
                </a:xfrm>
                <a:prstGeom prst="rect">
                  <a:avLst/>
                </a:prstGeom>
              </p:spPr>
            </p:pic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F69A2B61-6C81-4DFD-BE3D-0101CDD13B88}"/>
                    </a:ext>
                  </a:extLst>
                </p:cNvPr>
                <p:cNvSpPr/>
                <p:nvPr/>
              </p:nvSpPr>
              <p:spPr>
                <a:xfrm>
                  <a:off x="2416785" y="2525048"/>
                  <a:ext cx="1961188" cy="8795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40B7251F-24E8-44D2-ACE5-12AAB66C4EB4}"/>
                    </a:ext>
                  </a:extLst>
                </p:cNvPr>
                <p:cNvGrpSpPr/>
                <p:nvPr/>
              </p:nvGrpSpPr>
              <p:grpSpPr>
                <a:xfrm>
                  <a:off x="2438400" y="2565374"/>
                  <a:ext cx="733004" cy="814949"/>
                  <a:chOff x="2438400" y="2546913"/>
                  <a:chExt cx="733004" cy="383362"/>
                </a:xfrm>
              </p:grpSpPr>
              <p:pic>
                <p:nvPicPr>
                  <p:cNvPr id="161" name="Picture 160" descr="A close up of a sign&#10;&#10;Description automatically generated">
                    <a:extLst>
                      <a:ext uri="{FF2B5EF4-FFF2-40B4-BE49-F238E27FC236}">
                        <a16:creationId xmlns:a16="http://schemas.microsoft.com/office/drawing/2014/main" id="{F6024FF0-0DDD-42CF-A544-EE5437C84B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334" t="17237" r="56189" b="17480"/>
                  <a:stretch/>
                </p:blipFill>
                <p:spPr>
                  <a:xfrm>
                    <a:off x="2438400" y="2546913"/>
                    <a:ext cx="407483" cy="383362"/>
                  </a:xfrm>
                  <a:prstGeom prst="rect">
                    <a:avLst/>
                  </a:prstGeom>
                </p:spPr>
              </p:pic>
              <p:pic>
                <p:nvPicPr>
                  <p:cNvPr id="162" name="Picture 161" descr="A close up of a sign&#10;&#10;Description automatically generated">
                    <a:extLst>
                      <a:ext uri="{FF2B5EF4-FFF2-40B4-BE49-F238E27FC236}">
                        <a16:creationId xmlns:a16="http://schemas.microsoft.com/office/drawing/2014/main" id="{28AEE743-0624-40F5-8745-FB77058BD8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2658" t="17805" r="50277" b="17481"/>
                  <a:stretch/>
                </p:blipFill>
                <p:spPr>
                  <a:xfrm>
                    <a:off x="2845883" y="2550246"/>
                    <a:ext cx="325521" cy="3800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8" name="Picture 157" descr="A picture containing clipart&#10;&#10;Description automatically generated">
                  <a:extLst>
                    <a:ext uri="{FF2B5EF4-FFF2-40B4-BE49-F238E27FC236}">
                      <a16:creationId xmlns:a16="http://schemas.microsoft.com/office/drawing/2014/main" id="{5CBE35DA-0B9E-4DEB-9F4A-90F1EECD0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BEBA8EAE-BF5A-486C-A8C5-ECC9F3942E4B}">
                      <a14:imgProps xmlns:a14="http://schemas.microsoft.com/office/drawing/2010/main">
                        <a14:imgLayer r:embed="rId27">
                          <a14:imgEffect>
                            <a14:backgroundRemoval t="7080" b="89381" l="2691" r="96861">
                              <a14:foregroundMark x1="42601" y1="47345" x2="52018" y2="47345"/>
                              <a14:foregroundMark x1="74439" y1="20354" x2="55605" y2="35841"/>
                              <a14:foregroundMark x1="79821" y1="26106" x2="82063" y2="74779"/>
                              <a14:foregroundMark x1="83857" y1="86283" x2="55605" y2="51327"/>
                              <a14:foregroundMark x1="12556" y1="47345" x2="3139" y2="38053"/>
                              <a14:foregroundMark x1="3139" y1="38053" x2="3139" y2="61062"/>
                              <a14:foregroundMark x1="8520" y1="59292" x2="23767" y2="47345"/>
                              <a14:foregroundMark x1="23767" y1="47345" x2="8520" y2="34071"/>
                              <a14:foregroundMark x1="83857" y1="22566" x2="53812" y2="35841"/>
                              <a14:foregroundMark x1="82063" y1="28319" x2="82063" y2="74779"/>
                              <a14:foregroundMark x1="85650" y1="78319" x2="52018" y2="47345"/>
                              <a14:foregroundMark x1="44395" y1="45575" x2="40807" y2="49558"/>
                              <a14:foregroundMark x1="82063" y1="43805" x2="83857" y2="70796"/>
                              <a14:foregroundMark x1="83857" y1="43805" x2="83857" y2="20354"/>
                              <a14:foregroundMark x1="83857" y1="26106" x2="59193" y2="45575"/>
                              <a14:foregroundMark x1="76233" y1="45575" x2="65022" y2="49558"/>
                              <a14:foregroundMark x1="89238" y1="30531" x2="89238" y2="47345"/>
                              <a14:foregroundMark x1="92377" y1="25221" x2="94170" y2="46018"/>
                              <a14:foregroundMark x1="88341" y1="24336" x2="86996" y2="59292"/>
                              <a14:foregroundMark x1="88341" y1="53982" x2="88341" y2="83186"/>
                              <a14:foregroundMark x1="89238" y1="69027" x2="87444" y2="88938"/>
                              <a14:foregroundMark x1="89238" y1="59292" x2="86996" y2="87168"/>
                              <a14:foregroundMark x1="79821" y1="83628" x2="54709" y2="50442"/>
                              <a14:foregroundMark x1="62780" y1="71681" x2="47534" y2="46903"/>
                              <a14:foregroundMark x1="61883" y1="71681" x2="46637" y2="48673"/>
                              <a14:foregroundMark x1="64574" y1="71681" x2="43498" y2="49115"/>
                              <a14:foregroundMark x1="42601" y1="50442" x2="18386" y2="50000"/>
                              <a14:foregroundMark x1="37668" y1="51770" x2="25561" y2="60177"/>
                              <a14:foregroundMark x1="28251" y1="52212" x2="16143" y2="70354"/>
                              <a14:foregroundMark x1="31390" y1="54867" x2="29596" y2="54867"/>
                              <a14:foregroundMark x1="28251" y1="55310" x2="22422" y2="58850"/>
                              <a14:foregroundMark x1="24664" y1="57080" x2="5381" y2="67257"/>
                              <a14:foregroundMark x1="53812" y1="42478" x2="68161" y2="19027"/>
                              <a14:foregroundMark x1="56502" y1="27876" x2="86996" y2="10619"/>
                              <a14:foregroundMark x1="78924" y1="19027" x2="94619" y2="19469"/>
                              <a14:foregroundMark x1="81166" y1="15487" x2="77130" y2="15487"/>
                              <a14:foregroundMark x1="79821" y1="11947" x2="78027" y2="7965"/>
                              <a14:foregroundMark x1="80717" y1="8850" x2="73991" y2="15929"/>
                              <a14:foregroundMark x1="82960" y1="8850" x2="91928" y2="9735"/>
                              <a14:foregroundMark x1="82511" y1="10619" x2="90583" y2="16372"/>
                              <a14:foregroundMark x1="81166" y1="7080" x2="96861" y2="13717"/>
                              <a14:foregroundMark x1="81166" y1="7965" x2="89238" y2="14159"/>
                              <a14:foregroundMark x1="96413" y1="34071" x2="89238" y2="77434"/>
                              <a14:foregroundMark x1="89238" y1="86726" x2="69955" y2="70354"/>
                              <a14:foregroundMark x1="8969" y1="37611" x2="8072" y2="451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1923" y="2982068"/>
                  <a:ext cx="455364" cy="441900"/>
                </a:xfrm>
                <a:prstGeom prst="rect">
                  <a:avLst/>
                </a:prstGeom>
              </p:spPr>
            </p:pic>
            <p:pic>
              <p:nvPicPr>
                <p:cNvPr id="159" name="Picture 15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E00B667C-DC2B-44FC-818D-F1E620048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782" t="17803" r="7741" b="17484"/>
                <a:stretch/>
              </p:blipFill>
              <p:spPr>
                <a:xfrm>
                  <a:off x="3021517" y="2572461"/>
                  <a:ext cx="407483" cy="807864"/>
                </a:xfrm>
                <a:prstGeom prst="rect">
                  <a:avLst/>
                </a:prstGeom>
              </p:spPr>
            </p:pic>
            <p:pic>
              <p:nvPicPr>
                <p:cNvPr id="160" name="Picture 159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E4E66A5-9931-4EF7-B500-2CA48D38C2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964" t="54860" r="23029" b="26201"/>
                <a:stretch/>
              </p:blipFill>
              <p:spPr>
                <a:xfrm>
                  <a:off x="3093673" y="3050279"/>
                  <a:ext cx="169045" cy="218867"/>
                </a:xfrm>
                <a:prstGeom prst="rect">
                  <a:avLst/>
                </a:prstGeom>
              </p:spPr>
            </p:pic>
          </p:grpSp>
          <p:pic>
            <p:nvPicPr>
              <p:cNvPr id="154" name="Picture 153" descr="A circuit board&#10;&#10;Description automatically generated">
                <a:extLst>
                  <a:ext uri="{FF2B5EF4-FFF2-40B4-BE49-F238E27FC236}">
                    <a16:creationId xmlns:a16="http://schemas.microsoft.com/office/drawing/2014/main" id="{5BD697F1-17A1-45ED-B8B8-EC52E63020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8" cstate="print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backgroundRemoval t="10000" b="90000" l="10000" r="90000">
                            <a14:backgroundMark x1="18079" y1="66826" x2="37100" y2="72315"/>
                            <a14:backgroundMark x1="81356" y1="63723" x2="85122" y2="56325"/>
                            <a14:backgroundMark x1="84369" y1="55131" x2="81733" y2="6014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22" t="12330" r="12940" b="18479"/>
              <a:stretch/>
            </p:blipFill>
            <p:spPr>
              <a:xfrm>
                <a:off x="7418831" y="5405294"/>
                <a:ext cx="444544" cy="3309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7381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C2BFC1-B8E8-4720-9B51-39C1D949D04D}"/>
              </a:ext>
            </a:extLst>
          </p:cNvPr>
          <p:cNvSpPr/>
          <p:nvPr/>
        </p:nvSpPr>
        <p:spPr>
          <a:xfrm>
            <a:off x="4876800" y="2321004"/>
            <a:ext cx="243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</a:rPr>
              <a:t>Recap</a:t>
            </a:r>
            <a:endParaRPr lang="en-SG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53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0" y="23622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B0604020202020204" pitchFamily="2" charset="-79"/>
              </a:rPr>
              <a:t>Demo</a:t>
            </a:r>
            <a:endParaRPr lang="en-SG" sz="8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91604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670E3D9-752E-4C62-A905-A17D77820682}"/>
              </a:ext>
            </a:extLst>
          </p:cNvPr>
          <p:cNvSpPr/>
          <p:nvPr/>
        </p:nvSpPr>
        <p:spPr>
          <a:xfrm>
            <a:off x="6911975" y="3534762"/>
            <a:ext cx="901700" cy="2752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AECFF3-456B-4945-8D57-48C1F8CA16C7}"/>
              </a:ext>
            </a:extLst>
          </p:cNvPr>
          <p:cNvSpPr/>
          <p:nvPr/>
        </p:nvSpPr>
        <p:spPr>
          <a:xfrm>
            <a:off x="6915150" y="3534762"/>
            <a:ext cx="901700" cy="2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289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IoT Demo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685800" y="10668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How It Works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70CE09-F8AC-4A2C-A124-D2A8D6E5B2BA}"/>
              </a:ext>
            </a:extLst>
          </p:cNvPr>
          <p:cNvSpPr/>
          <p:nvPr/>
        </p:nvSpPr>
        <p:spPr>
          <a:xfrm>
            <a:off x="1066800" y="1651575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1)   Choose a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en-GB" sz="2800" dirty="0"/>
              <a:t>,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Slot</a:t>
            </a:r>
            <a:r>
              <a:rPr lang="en-GB" sz="2800" dirty="0"/>
              <a:t>, and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Duration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E86222-1706-441A-87A4-191B41292364}"/>
              </a:ext>
            </a:extLst>
          </p:cNvPr>
          <p:cNvSpPr/>
          <p:nvPr/>
        </p:nvSpPr>
        <p:spPr>
          <a:xfrm>
            <a:off x="1066800" y="2179157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2)   Start-up IoT Background Application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787092-8D51-42A1-A7BC-1B1A945B8574}"/>
              </a:ext>
            </a:extLst>
          </p:cNvPr>
          <p:cNvSpPr/>
          <p:nvPr/>
        </p:nvSpPr>
        <p:spPr>
          <a:xfrm>
            <a:off x="1676400" y="2620533"/>
            <a:ext cx="41021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/>
              <a:t>- Light will turn </a:t>
            </a:r>
            <a:r>
              <a:rPr lang="en-GB" sz="2500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E861D4-021E-4505-97FD-D5446E37C98F}"/>
              </a:ext>
            </a:extLst>
          </p:cNvPr>
          <p:cNvSpPr/>
          <p:nvPr/>
        </p:nvSpPr>
        <p:spPr>
          <a:xfrm>
            <a:off x="1066800" y="3537022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3)   Tap the correct card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69ADF9-2DCB-496F-B51B-AD89AF40020A}"/>
              </a:ext>
            </a:extLst>
          </p:cNvPr>
          <p:cNvSpPr/>
          <p:nvPr/>
        </p:nvSpPr>
        <p:spPr>
          <a:xfrm>
            <a:off x="1676400" y="3062171"/>
            <a:ext cx="5207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/>
              <a:t>- Simulation has </a:t>
            </a:r>
            <a:r>
              <a:rPr lang="en-GB" sz="2500" b="1" dirty="0">
                <a:solidFill>
                  <a:srgbClr val="FF0000"/>
                </a:solidFill>
              </a:rPr>
              <a:t>Started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D15843-3473-485F-A14C-C9DE9C500969}"/>
              </a:ext>
            </a:extLst>
          </p:cNvPr>
          <p:cNvSpPr/>
          <p:nvPr/>
        </p:nvSpPr>
        <p:spPr>
          <a:xfrm>
            <a:off x="1676400" y="4526046"/>
            <a:ext cx="62357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/>
              <a:t>- Signals </a:t>
            </a:r>
            <a:r>
              <a:rPr lang="en-GB" sz="2500" b="1" dirty="0">
                <a:solidFill>
                  <a:schemeClr val="accent6">
                    <a:lumMod val="50000"/>
                  </a:schemeClr>
                </a:solidFill>
              </a:rPr>
              <a:t>Student</a:t>
            </a:r>
            <a:r>
              <a:rPr lang="en-GB" sz="25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500" b="1" dirty="0">
                <a:solidFill>
                  <a:schemeClr val="accent6">
                    <a:lumMod val="50000"/>
                  </a:schemeClr>
                </a:solidFill>
              </a:rPr>
              <a:t>Arrival Time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9DA364-8FCD-431E-AA56-102EC82EF270}"/>
              </a:ext>
            </a:extLst>
          </p:cNvPr>
          <p:cNvSpPr/>
          <p:nvPr/>
        </p:nvSpPr>
        <p:spPr>
          <a:xfrm>
            <a:off x="1066800" y="50292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4)   To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End Booking/Simulation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24A0E27-6683-4E16-9B6E-FEB17C03CFBD}"/>
              </a:ext>
            </a:extLst>
          </p:cNvPr>
          <p:cNvSpPr/>
          <p:nvPr/>
        </p:nvSpPr>
        <p:spPr>
          <a:xfrm>
            <a:off x="1676400" y="4048992"/>
            <a:ext cx="4826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/>
              <a:t>- Light will turn </a:t>
            </a:r>
            <a:r>
              <a:rPr lang="en-GB" sz="2500" b="1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29F79B-C499-4643-BAEB-F07D410560EC}"/>
              </a:ext>
            </a:extLst>
          </p:cNvPr>
          <p:cNvSpPr/>
          <p:nvPr/>
        </p:nvSpPr>
        <p:spPr>
          <a:xfrm>
            <a:off x="1676400" y="5552420"/>
            <a:ext cx="4826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/>
              <a:t>- </a:t>
            </a:r>
            <a:r>
              <a:rPr lang="en-GB" sz="2500" b="1" dirty="0">
                <a:solidFill>
                  <a:schemeClr val="accent2">
                    <a:lumMod val="75000"/>
                  </a:schemeClr>
                </a:solidFill>
              </a:rPr>
              <a:t>Final Alarm Rings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F71113-1457-44D8-A38C-1974CED9E057}"/>
              </a:ext>
            </a:extLst>
          </p:cNvPr>
          <p:cNvSpPr/>
          <p:nvPr/>
        </p:nvSpPr>
        <p:spPr>
          <a:xfrm>
            <a:off x="1676400" y="6027285"/>
            <a:ext cx="6934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/>
              <a:t>- </a:t>
            </a:r>
            <a:r>
              <a:rPr lang="en-GB" sz="2500" b="1" dirty="0">
                <a:solidFill>
                  <a:schemeClr val="accent2">
                    <a:lumMod val="75000"/>
                  </a:schemeClr>
                </a:solidFill>
              </a:rPr>
              <a:t>Manually Press Button </a:t>
            </a:r>
            <a:r>
              <a:rPr lang="en-GB" sz="2500" dirty="0"/>
              <a:t>(For Demo Purposes)</a:t>
            </a:r>
            <a:endParaRPr lang="en-GB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FC8DF4-8EAD-4637-A9B8-74413193FB1F}"/>
              </a:ext>
            </a:extLst>
          </p:cNvPr>
          <p:cNvSpPr/>
          <p:nvPr/>
        </p:nvSpPr>
        <p:spPr>
          <a:xfrm>
            <a:off x="6915150" y="3534762"/>
            <a:ext cx="901700" cy="27297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2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7396 3.33333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14609 -0.0004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3" grpId="0" animBg="1"/>
      <p:bldP spid="73" grpId="1" animBg="1"/>
      <p:bldP spid="8" grpId="0"/>
      <p:bldP spid="6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3124200" y="2209800"/>
            <a:ext cx="594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5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B0604020202020204" pitchFamily="2" charset="-79"/>
              </a:rPr>
              <a:t>Final Conclusion On TIBCO Spotfire</a:t>
            </a:r>
            <a:endParaRPr lang="en-SG" sz="45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50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Final Conclusion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ED3CC-2E38-475C-AD7B-FAD0F097676A}"/>
              </a:ext>
            </a:extLst>
          </p:cNvPr>
          <p:cNvSpPr/>
          <p:nvPr/>
        </p:nvSpPr>
        <p:spPr>
          <a:xfrm>
            <a:off x="1297662" y="12192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dirty="0"/>
              <a:t>Personal Opinion</a:t>
            </a:r>
            <a:endParaRPr lang="en-SG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088D-642B-4F1F-97FA-3468C7A6201B}"/>
              </a:ext>
            </a:extLst>
          </p:cNvPr>
          <p:cNvSpPr/>
          <p:nvPr/>
        </p:nvSpPr>
        <p:spPr>
          <a:xfrm>
            <a:off x="1752600" y="1905000"/>
            <a:ext cx="7239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Learning Curve is very Steep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BF5CD-414A-4AEB-9139-10CCAC883B31}"/>
              </a:ext>
            </a:extLst>
          </p:cNvPr>
          <p:cNvSpPr/>
          <p:nvPr/>
        </p:nvSpPr>
        <p:spPr>
          <a:xfrm>
            <a:off x="1638300" y="4312623"/>
            <a:ext cx="7505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TIBCO Spotfire can be used as a beginner’s tool to start learning Analytics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4FF196-8CDC-436E-B8CD-9185CF84CCBD}"/>
              </a:ext>
            </a:extLst>
          </p:cNvPr>
          <p:cNvSpPr/>
          <p:nvPr/>
        </p:nvSpPr>
        <p:spPr>
          <a:xfrm>
            <a:off x="1752600" y="2441649"/>
            <a:ext cx="7239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A lot to offer at the beginning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5AA2A8-CFCE-4168-BD83-84FCCBEC0EFA}"/>
              </a:ext>
            </a:extLst>
          </p:cNvPr>
          <p:cNvSpPr/>
          <p:nvPr/>
        </p:nvSpPr>
        <p:spPr>
          <a:xfrm>
            <a:off x="1752600" y="2969121"/>
            <a:ext cx="7239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Difficult to master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969D56-F972-4F30-A5B1-009B1757F1B6}"/>
              </a:ext>
            </a:extLst>
          </p:cNvPr>
          <p:cNvSpPr/>
          <p:nvPr/>
        </p:nvSpPr>
        <p:spPr>
          <a:xfrm>
            <a:off x="1302475" y="36576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dirty="0"/>
              <a:t>Conclusion</a:t>
            </a:r>
            <a:endParaRPr lang="en-SG" sz="3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3EEDC5-15CE-45E9-B822-0714F63E8099}"/>
              </a:ext>
            </a:extLst>
          </p:cNvPr>
          <p:cNvSpPr/>
          <p:nvPr/>
        </p:nvSpPr>
        <p:spPr>
          <a:xfrm>
            <a:off x="1638300" y="5682287"/>
            <a:ext cx="7505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Slowly introduced to impart into running projects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20866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0" y="23622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B0604020202020204" pitchFamily="2" charset="-79"/>
              </a:rPr>
              <a:t>End</a:t>
            </a:r>
            <a:endParaRPr lang="en-SG" sz="8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1118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937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Finals Q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4000" dirty="0"/>
              <a:t>A – Difficulties/Challenges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4D73D-8EB2-4AB5-AC19-09D594C4B799}"/>
              </a:ext>
            </a:extLst>
          </p:cNvPr>
          <p:cNvSpPr/>
          <p:nvPr/>
        </p:nvSpPr>
        <p:spPr>
          <a:xfrm>
            <a:off x="1295400" y="1219201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Week 7 – OH2019 Database Cleaning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FBD95-FDC5-4A18-8233-B640756B81F9}"/>
              </a:ext>
            </a:extLst>
          </p:cNvPr>
          <p:cNvSpPr/>
          <p:nvPr/>
        </p:nvSpPr>
        <p:spPr>
          <a:xfrm>
            <a:off x="1295400" y="2828197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Week 11 – IoT Demo Improvements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A52D6-DEF5-4E77-A9B2-29E41708F5AB}"/>
              </a:ext>
            </a:extLst>
          </p:cNvPr>
          <p:cNvSpPr/>
          <p:nvPr/>
        </p:nvSpPr>
        <p:spPr>
          <a:xfrm>
            <a:off x="1295400" y="2023699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Week 10 – AWS RDS Connection</a:t>
            </a:r>
          </a:p>
        </p:txBody>
      </p:sp>
    </p:spTree>
    <p:extLst>
      <p:ext uri="{BB962C8B-B14F-4D97-AF65-F5344CB8AC3E}">
        <p14:creationId xmlns:p14="http://schemas.microsoft.com/office/powerpoint/2010/main" val="33993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289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Previously…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B738DB1-6F7B-45CA-AF11-23EE330D6D41}"/>
              </a:ext>
            </a:extLst>
          </p:cNvPr>
          <p:cNvGrpSpPr/>
          <p:nvPr/>
        </p:nvGrpSpPr>
        <p:grpSpPr>
          <a:xfrm>
            <a:off x="685800" y="1066800"/>
            <a:ext cx="5715000" cy="1572654"/>
            <a:chOff x="685800" y="1066800"/>
            <a:chExt cx="5715000" cy="15726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D4E920-DB35-4925-8B85-C916A006999B}"/>
                </a:ext>
              </a:extLst>
            </p:cNvPr>
            <p:cNvSpPr/>
            <p:nvPr/>
          </p:nvSpPr>
          <p:spPr>
            <a:xfrm>
              <a:off x="685800" y="1066800"/>
              <a:ext cx="5715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itchFamily="34" charset="0"/>
                <a:buChar char="•"/>
              </a:pPr>
              <a:r>
                <a:rPr lang="en-GB" sz="3200" dirty="0"/>
                <a:t>NYP And TIBCO Background</a:t>
              </a:r>
            </a:p>
          </p:txBody>
        </p:sp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C6407FE0-CCC1-416B-90B1-2ECD904EA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830580"/>
              <a:ext cx="749477" cy="7494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5C6A4F18-21D2-4569-B76D-5ACDF4BCF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2140" y="1830580"/>
              <a:ext cx="749477" cy="7494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74E628-19A0-4990-9D62-A18D3DC12B7F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273477" y="2205319"/>
              <a:ext cx="2588663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lg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F308ABA-9639-4BF4-A585-9476A53CB587}"/>
                </a:ext>
              </a:extLst>
            </p:cNvPr>
            <p:cNvGrpSpPr/>
            <p:nvPr/>
          </p:nvGrpSpPr>
          <p:grpSpPr>
            <a:xfrm>
              <a:off x="2641346" y="1771868"/>
              <a:ext cx="871801" cy="849158"/>
              <a:chOff x="4181475" y="3048000"/>
              <a:chExt cx="2143125" cy="2143125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53E7B3D-664D-4B72-96B7-C8EF766244D6}"/>
                  </a:ext>
                </a:extLst>
              </p:cNvPr>
              <p:cNvSpPr/>
              <p:nvPr/>
            </p:nvSpPr>
            <p:spPr>
              <a:xfrm>
                <a:off x="4181475" y="3048000"/>
                <a:ext cx="2143125" cy="214312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/>
              </a:p>
            </p:txBody>
          </p:sp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C1FE814-E27E-4662-82AA-6ABD4C70D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8889" b="92444" l="1778" r="97778">
                            <a14:foregroundMark x1="4444" y1="51556" x2="16444" y2="54667"/>
                            <a14:foregroundMark x1="10222" y1="60000" x2="2222" y2="58222"/>
                            <a14:foregroundMark x1="20000" y1="65333" x2="4889" y2="60000"/>
                            <a14:foregroundMark x1="16444" y1="67111" x2="16444" y2="67111"/>
                            <a14:foregroundMark x1="13333" y1="65778" x2="9333" y2="64889"/>
                            <a14:foregroundMark x1="21333" y1="67556" x2="23556" y2="68000"/>
                            <a14:foregroundMark x1="21333" y1="66667" x2="23556" y2="67556"/>
                            <a14:foregroundMark x1="73778" y1="61333" x2="88889" y2="54222"/>
                            <a14:foregroundMark x1="85333" y1="52889" x2="93778" y2="52000"/>
                            <a14:foregroundMark x1="94222" y1="52000" x2="98222" y2="51556"/>
                            <a14:foregroundMark x1="97333" y1="62667" x2="80889" y2="66222"/>
                            <a14:foregroundMark x1="81778" y1="65778" x2="77333" y2="68000"/>
                            <a14:foregroundMark x1="61778" y1="83111" x2="71111" y2="84889"/>
                            <a14:foregroundMark x1="65778" y1="86222" x2="42667" y2="88889"/>
                            <a14:foregroundMark x1="21778" y1="11111" x2="45333" y2="12889"/>
                            <a14:foregroundMark x1="45333" y1="12889" x2="68889" y2="10667"/>
                            <a14:foregroundMark x1="68889" y1="10667" x2="76444" y2="10667"/>
                            <a14:foregroundMark x1="74667" y1="9333" x2="70667" y2="9778"/>
                            <a14:foregroundMark x1="28444" y1="92444" x2="26667" y2="924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1475" y="3048000"/>
                <a:ext cx="2143125" cy="2143125"/>
              </a:xfrm>
              <a:prstGeom prst="ellipse">
                <a:avLst/>
              </a:prstGeom>
              <a:ln w="63500" cap="rnd">
                <a:solidFill>
                  <a:schemeClr val="accent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05A93CB-6015-4D61-AE16-C5AB2750DFE1}"/>
                </a:ext>
              </a:extLst>
            </p:cNvPr>
            <p:cNvGrpSpPr/>
            <p:nvPr/>
          </p:nvGrpSpPr>
          <p:grpSpPr>
            <a:xfrm>
              <a:off x="3663109" y="1753440"/>
              <a:ext cx="899107" cy="886014"/>
              <a:chOff x="5641236" y="1918105"/>
              <a:chExt cx="1508707" cy="1508707"/>
            </a:xfrm>
          </p:grpSpPr>
          <p:pic>
            <p:nvPicPr>
              <p:cNvPr id="33" name="Picture 32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4833C65B-66B9-4CFC-97CE-AA7F173D8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1236" y="1918105"/>
                <a:ext cx="1508707" cy="1508707"/>
              </a:xfrm>
              <a:prstGeom prst="ellipse">
                <a:avLst/>
              </a:prstGeom>
              <a:ln w="63500" cap="rnd">
                <a:solidFill>
                  <a:schemeClr val="accent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0632733-15E7-4BBE-952E-BCDC52503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778" b="89778" l="2222" r="99111">
                            <a14:foregroundMark x1="20000" y1="24444" x2="48000" y2="21333"/>
                            <a14:foregroundMark x1="48000" y1="21333" x2="65778" y2="21778"/>
                            <a14:foregroundMark x1="2222" y1="13778" x2="2222" y2="81778"/>
                            <a14:foregroundMark x1="2222" y1="81778" x2="73333" y2="86667"/>
                            <a14:foregroundMark x1="73333" y1="86667" x2="96444" y2="86222"/>
                            <a14:foregroundMark x1="96444" y1="86222" x2="99111" y2="17778"/>
                            <a14:foregroundMark x1="99111" y1="17778" x2="2222" y2="13333"/>
                            <a14:foregroundMark x1="2222" y1="83556" x2="2222" y2="88000"/>
                            <a14:foregroundMark x1="2667" y1="87111" x2="13333" y2="87111"/>
                            <a14:foregroundMark x1="13333" y1="87111" x2="21778" y2="87111"/>
                            <a14:foregroundMark x1="22222" y1="87111" x2="31556" y2="87111"/>
                            <a14:foregroundMark x1="31556" y1="87111" x2="40889" y2="87556"/>
                            <a14:foregroundMark x1="97778" y1="87111" x2="97778" y2="87111"/>
                            <a14:foregroundMark x1="97333" y1="16444" x2="84889" y2="15556"/>
                            <a14:foregroundMark x1="96000" y1="14222" x2="81333" y2="14222"/>
                            <a14:foregroundMark x1="95556" y1="12000" x2="88889" y2="12000"/>
                            <a14:foregroundMark x1="89333" y1="12444" x2="75556" y2="12444"/>
                            <a14:foregroundMark x1="78667" y1="11556" x2="63111" y2="11556"/>
                            <a14:foregroundMark x1="63111" y1="12444" x2="51111" y2="12000"/>
                            <a14:foregroundMark x1="50222" y1="12444" x2="37778" y2="11556"/>
                            <a14:foregroundMark x1="12889" y1="22667" x2="37333" y2="15556"/>
                            <a14:foregroundMark x1="37333" y1="15556" x2="67556" y2="20444"/>
                            <a14:foregroundMark x1="67556" y1="20444" x2="48444" y2="39556"/>
                            <a14:foregroundMark x1="48444" y1="39556" x2="76889" y2="52444"/>
                            <a14:foregroundMark x1="76889" y1="52444" x2="80889" y2="52444"/>
                            <a14:foregroundMark x1="20444" y1="34222" x2="18667" y2="31556"/>
                            <a14:foregroundMark x1="14222" y1="32889" x2="14667" y2="36889"/>
                            <a14:foregroundMark x1="15556" y1="30222" x2="14222" y2="36889"/>
                            <a14:foregroundMark x1="24444" y1="39111" x2="19111" y2="41778"/>
                            <a14:foregroundMark x1="21333" y1="42222" x2="19111" y2="39556"/>
                            <a14:foregroundMark x1="21333" y1="35556" x2="22222" y2="31111"/>
                            <a14:foregroundMark x1="32444" y1="21333" x2="45333" y2="17333"/>
                            <a14:foregroundMark x1="32000" y1="32444" x2="55556" y2="29778"/>
                            <a14:foregroundMark x1="55556" y1="29778" x2="56889" y2="29778"/>
                            <a14:foregroundMark x1="28444" y1="36444" x2="51556" y2="39111"/>
                            <a14:foregroundMark x1="76000" y1="34222" x2="71556" y2="41333"/>
                            <a14:foregroundMark x1="83556" y1="36444" x2="82667" y2="48444"/>
                            <a14:foregroundMark x1="80889" y1="36889" x2="76889" y2="31556"/>
                            <a14:foregroundMark x1="85333" y1="35556" x2="92000" y2="39111"/>
                            <a14:foregroundMark x1="52889" y1="53333" x2="52000" y2="46667"/>
                            <a14:foregroundMark x1="44444" y1="52444" x2="40000" y2="52444"/>
                            <a14:foregroundMark x1="33333" y1="64000" x2="35111" y2="61333"/>
                            <a14:foregroundMark x1="33333" y1="64000" x2="33333" y2="74222"/>
                            <a14:foregroundMark x1="30222" y1="64889" x2="32000" y2="75111"/>
                            <a14:foregroundMark x1="36444" y1="66222" x2="36444" y2="72889"/>
                            <a14:foregroundMark x1="24889" y1="70667" x2="24444" y2="76444"/>
                            <a14:foregroundMark x1="20000" y1="70222" x2="20000" y2="76444"/>
                            <a14:foregroundMark x1="22667" y1="70222" x2="22667" y2="72889"/>
                            <a14:foregroundMark x1="16889" y1="72889" x2="12889" y2="76444"/>
                            <a14:foregroundMark x1="11556" y1="73333" x2="10667" y2="75556"/>
                            <a14:foregroundMark x1="53778" y1="65333" x2="76889" y2="64889"/>
                            <a14:foregroundMark x1="76889" y1="64889" x2="90222" y2="64889"/>
                            <a14:foregroundMark x1="63556" y1="72889" x2="85778" y2="72444"/>
                            <a14:foregroundMark x1="50667" y1="78667" x2="75556" y2="78667"/>
                            <a14:foregroundMark x1="80889" y1="78222" x2="88889" y2="79111"/>
                            <a14:backgroundMark x1="28444" y1="3556" x2="40444" y2="2222"/>
                            <a14:backgroundMark x1="36444" y1="4000" x2="28444" y2="35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5683" y="1998630"/>
                <a:ext cx="739814" cy="739814"/>
              </a:xfrm>
              <a:prstGeom prst="rect">
                <a:avLst/>
              </a:prstGeom>
            </p:spPr>
          </p:pic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0ACBF56-3115-439F-B3D8-BFECB8F4908D}"/>
              </a:ext>
            </a:extLst>
          </p:cNvPr>
          <p:cNvGrpSpPr/>
          <p:nvPr/>
        </p:nvGrpSpPr>
        <p:grpSpPr>
          <a:xfrm>
            <a:off x="685800" y="2743832"/>
            <a:ext cx="5562600" cy="1647900"/>
            <a:chOff x="685800" y="2743832"/>
            <a:chExt cx="5562600" cy="16479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0867DD-F508-4C25-BF09-ED4739DDE2A4}"/>
                </a:ext>
              </a:extLst>
            </p:cNvPr>
            <p:cNvSpPr/>
            <p:nvPr/>
          </p:nvSpPr>
          <p:spPr>
            <a:xfrm>
              <a:off x="685800" y="2743832"/>
              <a:ext cx="5562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itchFamily="34" charset="0"/>
                <a:buChar char="•"/>
              </a:pPr>
              <a:r>
                <a:rPr lang="en-GB" sz="3200" dirty="0"/>
                <a:t>TIBCO Spotfire Application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3E05CD4-9F35-4222-816E-31B24DFA738D}"/>
                </a:ext>
              </a:extLst>
            </p:cNvPr>
            <p:cNvGrpSpPr/>
            <p:nvPr/>
          </p:nvGrpSpPr>
          <p:grpSpPr>
            <a:xfrm>
              <a:off x="2221173" y="3404807"/>
              <a:ext cx="1287826" cy="960209"/>
              <a:chOff x="1828799" y="2836114"/>
              <a:chExt cx="2269115" cy="1871232"/>
            </a:xfrm>
          </p:grpSpPr>
          <p:pic>
            <p:nvPicPr>
              <p:cNvPr id="41" name="Picture 40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6CD68A09-BE95-47C7-9B9B-C795016B4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799" y="2836114"/>
                <a:ext cx="2269115" cy="1871232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338638F-380B-450A-9D67-F85550434A83}"/>
                  </a:ext>
                </a:extLst>
              </p:cNvPr>
              <p:cNvSpPr/>
              <p:nvPr/>
            </p:nvSpPr>
            <p:spPr>
              <a:xfrm>
                <a:off x="1963095" y="2933700"/>
                <a:ext cx="2013831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43" name="Picture 42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012364A7-B764-4C10-9847-A673CDE03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4252" y="2958597"/>
                <a:ext cx="990600" cy="990600"/>
              </a:xfrm>
              <a:prstGeom prst="rect">
                <a:avLst/>
              </a:prstGeom>
            </p:spPr>
          </p:pic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84800BE-B952-46DE-B278-E3A3A06F9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0253" y="2987566"/>
                <a:ext cx="990600" cy="99060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68D361B-95A1-4753-8068-0B4AAB568E75}"/>
                </a:ext>
              </a:extLst>
            </p:cNvPr>
            <p:cNvGrpSpPr/>
            <p:nvPr/>
          </p:nvGrpSpPr>
          <p:grpSpPr>
            <a:xfrm>
              <a:off x="3969973" y="3404807"/>
              <a:ext cx="1323657" cy="986925"/>
              <a:chOff x="2819398" y="2972886"/>
              <a:chExt cx="2192963" cy="1721926"/>
            </a:xfrm>
          </p:grpSpPr>
          <p:pic>
            <p:nvPicPr>
              <p:cNvPr id="46" name="Picture 45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20CFC649-C8A6-42B7-AD1B-581ACCE0D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398" y="2972886"/>
                <a:ext cx="2192963" cy="1721926"/>
              </a:xfrm>
              <a:prstGeom prst="rect">
                <a:avLst/>
              </a:prstGeom>
            </p:spPr>
          </p:pic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694D96E-FDFE-487C-B6EB-D7BFB0F7A4E7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48" name="Picture 4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5BBF961-B806-41F8-AE2D-8B6EFF745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1411" y="3029067"/>
                <a:ext cx="978772" cy="978772"/>
              </a:xfrm>
              <a:prstGeom prst="rect">
                <a:avLst/>
              </a:prstGeom>
            </p:spPr>
          </p:pic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618B682-ABB3-46FB-8CAE-BC954D95E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4128" y="3106064"/>
                <a:ext cx="806936" cy="806936"/>
              </a:xfrm>
              <a:prstGeom prst="rect">
                <a:avLst/>
              </a:prstGeom>
            </p:spPr>
          </p:pic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3FA35E2-640C-4A21-AF73-74CABAFD0CDE}"/>
              </a:ext>
            </a:extLst>
          </p:cNvPr>
          <p:cNvGrpSpPr/>
          <p:nvPr/>
        </p:nvGrpSpPr>
        <p:grpSpPr>
          <a:xfrm>
            <a:off x="685800" y="4441216"/>
            <a:ext cx="5867400" cy="1959662"/>
            <a:chOff x="685800" y="4441216"/>
            <a:chExt cx="5867400" cy="195966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2F595E-5C64-4417-87A1-AB00803DB585}"/>
                </a:ext>
              </a:extLst>
            </p:cNvPr>
            <p:cNvSpPr/>
            <p:nvPr/>
          </p:nvSpPr>
          <p:spPr>
            <a:xfrm>
              <a:off x="685800" y="4441216"/>
              <a:ext cx="5562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itchFamily="34" charset="0"/>
                <a:buChar char="•"/>
              </a:pPr>
              <a:r>
                <a:rPr lang="en-SG" sz="3200" dirty="0"/>
                <a:t>VS-2015 WinForm Projects</a:t>
              </a:r>
              <a:endParaRPr lang="en-GB" sz="3200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BB79F99-39CE-42EC-B96E-57694274CE9C}"/>
                </a:ext>
              </a:extLst>
            </p:cNvPr>
            <p:cNvGrpSpPr/>
            <p:nvPr/>
          </p:nvGrpSpPr>
          <p:grpSpPr>
            <a:xfrm>
              <a:off x="5002165" y="5140282"/>
              <a:ext cx="1551035" cy="1260595"/>
              <a:chOff x="2286000" y="2438400"/>
              <a:chExt cx="2209800" cy="1661492"/>
            </a:xfrm>
          </p:grpSpPr>
          <p:pic>
            <p:nvPicPr>
              <p:cNvPr id="51" name="Picture 50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54E02158-B0F8-463D-81B9-5CF247958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2438400"/>
                <a:ext cx="2209800" cy="1661492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39361FE-51AF-49B2-9CA9-B4AADE914E41}"/>
                  </a:ext>
                </a:extLst>
              </p:cNvPr>
              <p:cNvSpPr/>
              <p:nvPr/>
            </p:nvSpPr>
            <p:spPr>
              <a:xfrm>
                <a:off x="2416785" y="2525048"/>
                <a:ext cx="1961188" cy="8795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9E31BA3-F4A4-44D2-803D-0D69FDC5AE1D}"/>
                  </a:ext>
                </a:extLst>
              </p:cNvPr>
              <p:cNvGrpSpPr/>
              <p:nvPr/>
            </p:nvGrpSpPr>
            <p:grpSpPr>
              <a:xfrm>
                <a:off x="2438400" y="2565374"/>
                <a:ext cx="733004" cy="814949"/>
                <a:chOff x="2438400" y="2546913"/>
                <a:chExt cx="733004" cy="383362"/>
              </a:xfrm>
            </p:grpSpPr>
            <p:pic>
              <p:nvPicPr>
                <p:cNvPr id="58" name="Picture 57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4885B7B1-9119-46E7-9BCF-3D02801592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34" t="17237" r="56189" b="17480"/>
                <a:stretch/>
              </p:blipFill>
              <p:spPr>
                <a:xfrm>
                  <a:off x="2438400" y="2546913"/>
                  <a:ext cx="407483" cy="383362"/>
                </a:xfrm>
                <a:prstGeom prst="rect">
                  <a:avLst/>
                </a:prstGeom>
              </p:spPr>
            </p:pic>
            <p:pic>
              <p:nvPicPr>
                <p:cNvPr id="59" name="Picture 5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FFF2BD1B-9C00-423D-BF04-EB144CCE76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658" t="17805" r="50277" b="17481"/>
                <a:stretch/>
              </p:blipFill>
              <p:spPr>
                <a:xfrm>
                  <a:off x="2845883" y="2550246"/>
                  <a:ext cx="325521" cy="380029"/>
                </a:xfrm>
                <a:prstGeom prst="rect">
                  <a:avLst/>
                </a:prstGeom>
              </p:spPr>
            </p:pic>
          </p:grpSp>
          <p:pic>
            <p:nvPicPr>
              <p:cNvPr id="55" name="Picture 54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1C63C0C3-3276-4F57-92FA-E48A9C8D6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7080" b="89381" l="2691" r="96861">
                            <a14:foregroundMark x1="42601" y1="47345" x2="52018" y2="47345"/>
                            <a14:foregroundMark x1="74439" y1="20354" x2="55605" y2="35841"/>
                            <a14:foregroundMark x1="79821" y1="26106" x2="82063" y2="74779"/>
                            <a14:foregroundMark x1="83857" y1="86283" x2="55605" y2="51327"/>
                            <a14:foregroundMark x1="12556" y1="47345" x2="3139" y2="38053"/>
                            <a14:foregroundMark x1="3139" y1="38053" x2="3139" y2="61062"/>
                            <a14:foregroundMark x1="8520" y1="59292" x2="23767" y2="47345"/>
                            <a14:foregroundMark x1="23767" y1="47345" x2="8520" y2="34071"/>
                            <a14:foregroundMark x1="83857" y1="22566" x2="53812" y2="35841"/>
                            <a14:foregroundMark x1="82063" y1="28319" x2="82063" y2="74779"/>
                            <a14:foregroundMark x1="85650" y1="78319" x2="52018" y2="47345"/>
                            <a14:foregroundMark x1="44395" y1="45575" x2="40807" y2="49558"/>
                            <a14:foregroundMark x1="82063" y1="43805" x2="83857" y2="70796"/>
                            <a14:foregroundMark x1="83857" y1="43805" x2="83857" y2="20354"/>
                            <a14:foregroundMark x1="83857" y1="26106" x2="59193" y2="45575"/>
                            <a14:foregroundMark x1="76233" y1="45575" x2="65022" y2="49558"/>
                            <a14:foregroundMark x1="89238" y1="30531" x2="89238" y2="47345"/>
                            <a14:foregroundMark x1="92377" y1="25221" x2="94170" y2="46018"/>
                            <a14:foregroundMark x1="88341" y1="24336" x2="86996" y2="59292"/>
                            <a14:foregroundMark x1="88341" y1="53982" x2="88341" y2="83186"/>
                            <a14:foregroundMark x1="89238" y1="69027" x2="87444" y2="88938"/>
                            <a14:foregroundMark x1="89238" y1="59292" x2="86996" y2="87168"/>
                            <a14:foregroundMark x1="79821" y1="83628" x2="54709" y2="50442"/>
                            <a14:foregroundMark x1="62780" y1="71681" x2="47534" y2="46903"/>
                            <a14:foregroundMark x1="61883" y1="71681" x2="46637" y2="48673"/>
                            <a14:foregroundMark x1="64574" y1="71681" x2="43498" y2="49115"/>
                            <a14:foregroundMark x1="42601" y1="50442" x2="18386" y2="50000"/>
                            <a14:foregroundMark x1="37668" y1="51770" x2="25561" y2="60177"/>
                            <a14:foregroundMark x1="28251" y1="52212" x2="16143" y2="70354"/>
                            <a14:foregroundMark x1="31390" y1="54867" x2="29596" y2="54867"/>
                            <a14:foregroundMark x1="28251" y1="55310" x2="22422" y2="58850"/>
                            <a14:foregroundMark x1="24664" y1="57080" x2="5381" y2="67257"/>
                            <a14:foregroundMark x1="53812" y1="42478" x2="68161" y2="19027"/>
                            <a14:foregroundMark x1="56502" y1="27876" x2="86996" y2="10619"/>
                            <a14:foregroundMark x1="78924" y1="19027" x2="94619" y2="19469"/>
                            <a14:foregroundMark x1="81166" y1="15487" x2="77130" y2="15487"/>
                            <a14:foregroundMark x1="79821" y1="11947" x2="78027" y2="7965"/>
                            <a14:foregroundMark x1="80717" y1="8850" x2="73991" y2="15929"/>
                            <a14:foregroundMark x1="82960" y1="8850" x2="91928" y2="9735"/>
                            <a14:foregroundMark x1="82511" y1="10619" x2="90583" y2="16372"/>
                            <a14:foregroundMark x1="81166" y1="7080" x2="96861" y2="13717"/>
                            <a14:foregroundMark x1="81166" y1="7965" x2="89238" y2="14159"/>
                            <a14:foregroundMark x1="96413" y1="34071" x2="89238" y2="77434"/>
                            <a14:foregroundMark x1="89238" y1="86726" x2="69955" y2="70354"/>
                            <a14:foregroundMark x1="8969" y1="37611" x2="8072" y2="451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923" y="2982068"/>
                <a:ext cx="455364" cy="441900"/>
              </a:xfrm>
              <a:prstGeom prst="rect">
                <a:avLst/>
              </a:prstGeom>
            </p:spPr>
          </p:pic>
          <p:pic>
            <p:nvPicPr>
              <p:cNvPr id="56" name="Picture 55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1F84942B-F01A-4FE5-84FC-69CACBF1BA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782" t="17803" r="7741" b="17484"/>
              <a:stretch/>
            </p:blipFill>
            <p:spPr>
              <a:xfrm>
                <a:off x="3021517" y="2572461"/>
                <a:ext cx="407483" cy="807864"/>
              </a:xfrm>
              <a:prstGeom prst="rect">
                <a:avLst/>
              </a:prstGeom>
            </p:spPr>
          </p:pic>
          <p:pic>
            <p:nvPicPr>
              <p:cNvPr id="57" name="Picture 5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09CE67E-4578-4AF2-AEE6-5CF33158D7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964" t="54860" r="23029" b="26201"/>
              <a:stretch/>
            </p:blipFill>
            <p:spPr>
              <a:xfrm>
                <a:off x="3093673" y="3050279"/>
                <a:ext cx="169045" cy="218867"/>
              </a:xfrm>
              <a:prstGeom prst="rect">
                <a:avLst/>
              </a:prstGeom>
            </p:spPr>
          </p:pic>
        </p:grpSp>
        <p:pic>
          <p:nvPicPr>
            <p:cNvPr id="71" name="Picture 70" descr="A picture containing outdoor, building&#10;&#10;Description automatically generated">
              <a:extLst>
                <a:ext uri="{FF2B5EF4-FFF2-40B4-BE49-F238E27FC236}">
                  <a16:creationId xmlns:a16="http://schemas.microsoft.com/office/drawing/2014/main" id="{BE3A38BC-3ABD-4941-A3B4-95B9BA71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435" y="5136562"/>
              <a:ext cx="2031365" cy="1264316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A5932A1-884B-4757-A119-4B0AE5B5092D}"/>
                </a:ext>
              </a:extLst>
            </p:cNvPr>
            <p:cNvSpPr/>
            <p:nvPr/>
          </p:nvSpPr>
          <p:spPr>
            <a:xfrm>
              <a:off x="1020695" y="5190204"/>
              <a:ext cx="1850574" cy="703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75" name="Picture 74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F618AB06-1A19-4776-A783-65BE8D102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7080" b="89381" l="2691" r="96861">
                          <a14:foregroundMark x1="42601" y1="47345" x2="52018" y2="47345"/>
                          <a14:foregroundMark x1="74439" y1="20354" x2="55605" y2="35841"/>
                          <a14:foregroundMark x1="79821" y1="26106" x2="82063" y2="74779"/>
                          <a14:foregroundMark x1="83857" y1="86283" x2="55605" y2="51327"/>
                          <a14:foregroundMark x1="12556" y1="47345" x2="3139" y2="38053"/>
                          <a14:foregroundMark x1="3139" y1="38053" x2="3139" y2="61062"/>
                          <a14:foregroundMark x1="8520" y1="59292" x2="23767" y2="47345"/>
                          <a14:foregroundMark x1="23767" y1="47345" x2="8520" y2="34071"/>
                          <a14:foregroundMark x1="83857" y1="22566" x2="53812" y2="35841"/>
                          <a14:foregroundMark x1="82063" y1="28319" x2="82063" y2="74779"/>
                          <a14:foregroundMark x1="85650" y1="78319" x2="52018" y2="47345"/>
                          <a14:foregroundMark x1="44395" y1="45575" x2="40807" y2="49558"/>
                          <a14:foregroundMark x1="82063" y1="43805" x2="83857" y2="70796"/>
                          <a14:foregroundMark x1="83857" y1="43805" x2="83857" y2="20354"/>
                          <a14:foregroundMark x1="83857" y1="26106" x2="59193" y2="45575"/>
                          <a14:foregroundMark x1="76233" y1="45575" x2="65022" y2="49558"/>
                          <a14:foregroundMark x1="89238" y1="30531" x2="89238" y2="47345"/>
                          <a14:foregroundMark x1="92377" y1="25221" x2="94170" y2="46018"/>
                          <a14:foregroundMark x1="88341" y1="24336" x2="86996" y2="59292"/>
                          <a14:foregroundMark x1="88341" y1="53982" x2="88341" y2="83186"/>
                          <a14:foregroundMark x1="89238" y1="69027" x2="87444" y2="88938"/>
                          <a14:foregroundMark x1="89238" y1="59292" x2="86996" y2="87168"/>
                          <a14:foregroundMark x1="79821" y1="83628" x2="54709" y2="50442"/>
                          <a14:foregroundMark x1="62780" y1="71681" x2="47534" y2="46903"/>
                          <a14:foregroundMark x1="61883" y1="71681" x2="46637" y2="48673"/>
                          <a14:foregroundMark x1="64574" y1="71681" x2="43498" y2="49115"/>
                          <a14:foregroundMark x1="42601" y1="50442" x2="18386" y2="50000"/>
                          <a14:foregroundMark x1="37668" y1="51770" x2="25561" y2="60177"/>
                          <a14:foregroundMark x1="28251" y1="52212" x2="16143" y2="70354"/>
                          <a14:foregroundMark x1="31390" y1="54867" x2="29596" y2="54867"/>
                          <a14:foregroundMark x1="28251" y1="55310" x2="22422" y2="58850"/>
                          <a14:foregroundMark x1="24664" y1="57080" x2="5381" y2="67257"/>
                          <a14:foregroundMark x1="53812" y1="42478" x2="68161" y2="19027"/>
                          <a14:foregroundMark x1="56502" y1="27876" x2="86996" y2="10619"/>
                          <a14:foregroundMark x1="78924" y1="19027" x2="94619" y2="19469"/>
                          <a14:foregroundMark x1="81166" y1="15487" x2="77130" y2="15487"/>
                          <a14:foregroundMark x1="79821" y1="11947" x2="78027" y2="7965"/>
                          <a14:foregroundMark x1="80717" y1="8850" x2="73991" y2="15929"/>
                          <a14:foregroundMark x1="82960" y1="8850" x2="91928" y2="9735"/>
                          <a14:foregroundMark x1="82511" y1="10619" x2="90583" y2="16372"/>
                          <a14:foregroundMark x1="81166" y1="7080" x2="96861" y2="13717"/>
                          <a14:foregroundMark x1="81166" y1="7965" x2="89238" y2="14159"/>
                          <a14:foregroundMark x1="96413" y1="34071" x2="89238" y2="77434"/>
                          <a14:foregroundMark x1="89238" y1="86726" x2="69955" y2="70354"/>
                          <a14:foregroundMark x1="8969" y1="37611" x2="8072" y2="451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813" y="5258516"/>
              <a:ext cx="263155" cy="257621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FEC1830-77C1-4355-82A5-3666C7840584}"/>
                </a:ext>
              </a:extLst>
            </p:cNvPr>
            <p:cNvGrpSpPr/>
            <p:nvPr/>
          </p:nvGrpSpPr>
          <p:grpSpPr>
            <a:xfrm>
              <a:off x="1840497" y="5567080"/>
              <a:ext cx="988198" cy="257621"/>
              <a:chOff x="2823794" y="5402154"/>
              <a:chExt cx="3835364" cy="979864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E099B7BB-5A6A-4F30-ABBF-5CD27E4BC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61" t="21839" r="28420" b="30000"/>
              <a:stretch/>
            </p:blipFill>
            <p:spPr>
              <a:xfrm>
                <a:off x="2823794" y="5423837"/>
                <a:ext cx="782465" cy="936498"/>
              </a:xfrm>
              <a:prstGeom prst="rect">
                <a:avLst/>
              </a:prstGeom>
            </p:spPr>
          </p:pic>
          <p:pic>
            <p:nvPicPr>
              <p:cNvPr id="82" name="Picture 81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768103CE-A149-4A59-9355-565CF5F942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07" t="11528" r="11668" b="8784"/>
              <a:stretch/>
            </p:blipFill>
            <p:spPr>
              <a:xfrm>
                <a:off x="5698507" y="5402154"/>
                <a:ext cx="960651" cy="979864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D4A0F20-D5D9-4AFB-86D5-54E9187E669A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3606259" y="5892086"/>
                <a:ext cx="853089" cy="1156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CCD884A-FD86-44E4-9D36-9EE4B3D2614F}"/>
                  </a:ext>
                </a:extLst>
              </p:cNvPr>
              <p:cNvGrpSpPr/>
              <p:nvPr/>
            </p:nvGrpSpPr>
            <p:grpSpPr>
              <a:xfrm>
                <a:off x="3890622" y="5424994"/>
                <a:ext cx="1447800" cy="936498"/>
                <a:chOff x="3862968" y="5424994"/>
                <a:chExt cx="1447800" cy="936498"/>
              </a:xfrm>
            </p:grpSpPr>
            <p:pic>
              <p:nvPicPr>
                <p:cNvPr id="86" name="Picture 85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FCD49FF6-B04B-4D1F-AEE6-49688FE346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207" t="11528" r="11668" b="8784"/>
                <a:stretch/>
              </p:blipFill>
              <p:spPr>
                <a:xfrm>
                  <a:off x="4431694" y="5734964"/>
                  <a:ext cx="310348" cy="316555"/>
                </a:xfrm>
                <a:prstGeom prst="rect">
                  <a:avLst/>
                </a:prstGeom>
              </p:spPr>
            </p:pic>
            <p:pic>
              <p:nvPicPr>
                <p:cNvPr id="87" name="Picture 86" descr="A picture containing device&#10;&#10;Description automatically generated">
                  <a:extLst>
                    <a:ext uri="{FF2B5EF4-FFF2-40B4-BE49-F238E27FC236}">
                      <a16:creationId xmlns:a16="http://schemas.microsoft.com/office/drawing/2014/main" id="{E5AC12BF-EA66-4786-9C01-D19DC7DD0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579" t="1564" r="18769" b="3125"/>
                <a:stretch/>
              </p:blipFill>
              <p:spPr>
                <a:xfrm rot="16200000">
                  <a:off x="4118619" y="5169343"/>
                  <a:ext cx="936498" cy="1447800"/>
                </a:xfrm>
                <a:prstGeom prst="rect">
                  <a:avLst/>
                </a:prstGeom>
              </p:spPr>
            </p:pic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0291E10-25CD-4DD9-A0AA-6E591D42C72A}"/>
                  </a:ext>
                </a:extLst>
              </p:cNvPr>
              <p:cNvCxnSpPr>
                <a:stCxn id="87" idx="2"/>
                <a:endCxn id="82" idx="1"/>
              </p:cNvCxnSpPr>
              <p:nvPr/>
            </p:nvCxnSpPr>
            <p:spPr>
              <a:xfrm flipV="1">
                <a:off x="5338422" y="5892086"/>
                <a:ext cx="360085" cy="1157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399604DF-1AEB-4E46-9CCA-4214E62A1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4" y="5217868"/>
              <a:ext cx="747436" cy="676243"/>
            </a:xfrm>
            <a:prstGeom prst="rect">
              <a:avLst/>
            </a:prstGeom>
          </p:spPr>
        </p:pic>
        <p:pic>
          <p:nvPicPr>
            <p:cNvPr id="91" name="Picture 90" descr="A picture containing outdoor, building&#10;&#10;Description automatically generated">
              <a:extLst>
                <a:ext uri="{FF2B5EF4-FFF2-40B4-BE49-F238E27FC236}">
                  <a16:creationId xmlns:a16="http://schemas.microsoft.com/office/drawing/2014/main" id="{6FF3654B-E865-459D-89B9-FA9172F90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035" y="5136562"/>
              <a:ext cx="1865125" cy="1264316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F57F677-87F5-4C97-B9C3-3ADAFCDE0235}"/>
                </a:ext>
              </a:extLst>
            </p:cNvPr>
            <p:cNvSpPr/>
            <p:nvPr/>
          </p:nvSpPr>
          <p:spPr>
            <a:xfrm>
              <a:off x="3169748" y="5190204"/>
              <a:ext cx="1650059" cy="703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7D50CBF-EC91-4EC4-ADB1-377DD3025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5414" y="5214175"/>
              <a:ext cx="702223" cy="679935"/>
            </a:xfrm>
            <a:prstGeom prst="rect">
              <a:avLst/>
            </a:prstGeom>
          </p:spPr>
        </p:pic>
        <p:pic>
          <p:nvPicPr>
            <p:cNvPr id="94" name="Picture 93" descr="A close up of a sign&#10;&#10;Description automatically generated">
              <a:extLst>
                <a:ext uri="{FF2B5EF4-FFF2-40B4-BE49-F238E27FC236}">
                  <a16:creationId xmlns:a16="http://schemas.microsoft.com/office/drawing/2014/main" id="{0F2B8015-DACA-4FAC-B3DC-575AA44A89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4038600" y="5208312"/>
              <a:ext cx="294359" cy="314216"/>
            </a:xfrm>
            <a:prstGeom prst="rect">
              <a:avLst/>
            </a:prstGeom>
          </p:spPr>
        </p:pic>
        <p:pic>
          <p:nvPicPr>
            <p:cNvPr id="95" name="Picture 94" descr="A close up of a sign&#10;&#10;Description automatically generated">
              <a:extLst>
                <a:ext uri="{FF2B5EF4-FFF2-40B4-BE49-F238E27FC236}">
                  <a16:creationId xmlns:a16="http://schemas.microsoft.com/office/drawing/2014/main" id="{69E85FE5-6DD5-455C-85F5-B91C3825D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566843" y="5214872"/>
              <a:ext cx="183874" cy="322192"/>
            </a:xfrm>
            <a:prstGeom prst="rect">
              <a:avLst/>
            </a:prstGeom>
          </p:spPr>
        </p:pic>
        <p:pic>
          <p:nvPicPr>
            <p:cNvPr id="96" name="Picture 95" descr="A close up of a sign&#10;&#10;Description automatically generated">
              <a:extLst>
                <a:ext uri="{FF2B5EF4-FFF2-40B4-BE49-F238E27FC236}">
                  <a16:creationId xmlns:a16="http://schemas.microsoft.com/office/drawing/2014/main" id="{E33C912D-064C-4BA0-9978-FD3E9BA71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328459" y="5217817"/>
              <a:ext cx="243386" cy="305525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7E0899A2-3F3C-4D19-BF46-8A4BD98B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055" y="5553869"/>
              <a:ext cx="319869" cy="309716"/>
            </a:xfrm>
            <a:prstGeom prst="rect">
              <a:avLst/>
            </a:prstGeom>
          </p:spPr>
        </p:pic>
        <p:pic>
          <p:nvPicPr>
            <p:cNvPr id="98" name="Picture 9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A8007E2C-F9F7-4660-AE72-0976A2AF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005" y="5584128"/>
              <a:ext cx="253684" cy="248937"/>
            </a:xfrm>
            <a:prstGeom prst="rect">
              <a:avLst/>
            </a:prstGeom>
          </p:spPr>
        </p:pic>
        <p:pic>
          <p:nvPicPr>
            <p:cNvPr id="99" name="Picture 98" descr="A circuit board&#10;&#10;Description automatically generated">
              <a:extLst>
                <a:ext uri="{FF2B5EF4-FFF2-40B4-BE49-F238E27FC236}">
                  <a16:creationId xmlns:a16="http://schemas.microsoft.com/office/drawing/2014/main" id="{7B62C5E7-7FCB-46A4-BD51-1D9BB82058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10000" b="90000" l="10000" r="90000">
                          <a14:backgroundMark x1="18079" y1="66826" x2="37100" y2="72315"/>
                          <a14:backgroundMark x1="81356" y1="63723" x2="85122" y2="56325"/>
                          <a14:backgroundMark x1="84369" y1="55131" x2="81733" y2="60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2" t="12330" r="12940" b="18479"/>
            <a:stretch/>
          </p:blipFill>
          <p:spPr>
            <a:xfrm>
              <a:off x="5916704" y="5206023"/>
              <a:ext cx="575877" cy="428710"/>
            </a:xfrm>
            <a:prstGeom prst="rect">
              <a:avLst/>
            </a:prstGeom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6CE39DE-928E-4FAA-BD08-0FEFB99DB360}"/>
              </a:ext>
            </a:extLst>
          </p:cNvPr>
          <p:cNvSpPr/>
          <p:nvPr/>
        </p:nvSpPr>
        <p:spPr>
          <a:xfrm>
            <a:off x="685800" y="95250"/>
            <a:ext cx="19904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(Recap)</a:t>
            </a:r>
            <a:endParaRPr lang="en-SG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81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23086 0.0011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Document Research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Objective (Recap)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3F91D-3FE3-4AF5-9D34-6DF73782EA1B}"/>
              </a:ext>
            </a:extLst>
          </p:cNvPr>
          <p:cNvSpPr/>
          <p:nvPr/>
        </p:nvSpPr>
        <p:spPr>
          <a:xfrm>
            <a:off x="1295400" y="3113782"/>
            <a:ext cx="670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Final Conclusion On TIBCO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4290C-F287-4BCA-A3C8-8E02A571C566}"/>
              </a:ext>
            </a:extLst>
          </p:cNvPr>
          <p:cNvSpPr/>
          <p:nvPr/>
        </p:nvSpPr>
        <p:spPr>
          <a:xfrm>
            <a:off x="1295400" y="1853625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Demos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2463225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Encounter Problems To Solve Solutions</a:t>
            </a:r>
          </a:p>
        </p:txBody>
      </p:sp>
    </p:spTree>
    <p:extLst>
      <p:ext uri="{BB962C8B-B14F-4D97-AF65-F5344CB8AC3E}">
        <p14:creationId xmlns:p14="http://schemas.microsoft.com/office/powerpoint/2010/main" val="2125912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Explore TIBCO Spotfire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Project Overview (Recap)</a:t>
            </a:r>
            <a:endParaRPr lang="en-SG" sz="4000" b="1" dirty="0">
              <a:solidFill>
                <a:schemeClr val="accent2"/>
              </a:solidFill>
            </a:endParaRPr>
          </a:p>
          <a:p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17526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Demo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B418B-D62D-4D78-95AE-B3CBCC71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582" r="1237" b="4122"/>
          <a:stretch/>
        </p:blipFill>
        <p:spPr>
          <a:xfrm>
            <a:off x="457199" y="4232333"/>
            <a:ext cx="1310799" cy="12591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B2EBDA-2C25-462A-BD82-E118E2708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232333"/>
            <a:ext cx="1338169" cy="125913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D258CD-9D82-4333-B634-37F77705B046}"/>
              </a:ext>
            </a:extLst>
          </p:cNvPr>
          <p:cNvSpPr/>
          <p:nvPr/>
        </p:nvSpPr>
        <p:spPr>
          <a:xfrm>
            <a:off x="1295399" y="22860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Connect Spotfire with Demo App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973F3D-463C-4159-A467-0A3EAB8C322A}"/>
              </a:ext>
            </a:extLst>
          </p:cNvPr>
          <p:cNvGrpSpPr/>
          <p:nvPr/>
        </p:nvGrpSpPr>
        <p:grpSpPr>
          <a:xfrm>
            <a:off x="4953000" y="4135483"/>
            <a:ext cx="1883496" cy="1449890"/>
            <a:chOff x="2590800" y="3429000"/>
            <a:chExt cx="2133600" cy="167531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B560FE-479C-413D-9578-86C907E29C76}"/>
                </a:ext>
              </a:extLst>
            </p:cNvPr>
            <p:cNvGrpSpPr/>
            <p:nvPr/>
          </p:nvGrpSpPr>
          <p:grpSpPr>
            <a:xfrm>
              <a:off x="2590800" y="3429000"/>
              <a:ext cx="2133600" cy="1675314"/>
              <a:chOff x="2819400" y="2972886"/>
              <a:chExt cx="2133600" cy="1675314"/>
            </a:xfrm>
          </p:grpSpPr>
          <p:pic>
            <p:nvPicPr>
              <p:cNvPr id="52" name="Picture 51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CA7CF4BD-1CC2-4728-B595-581AB036C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D5231-02D8-4B10-BCE1-3E0B67CE01F7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3E3F40-1D1A-4DAB-977A-4D62F4F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63" y="3566713"/>
              <a:ext cx="814787" cy="814787"/>
            </a:xfrm>
            <a:prstGeom prst="rect">
              <a:avLst/>
            </a:prstGeom>
          </p:spPr>
        </p:pic>
        <p:pic>
          <p:nvPicPr>
            <p:cNvPr id="47" name="Picture 46" descr="A close up of a sign&#10;&#10;Description automatically generated">
              <a:extLst>
                <a:ext uri="{FF2B5EF4-FFF2-40B4-BE49-F238E27FC236}">
                  <a16:creationId xmlns:a16="http://schemas.microsoft.com/office/drawing/2014/main" id="{BB8B478C-D3EE-4822-BEB6-6761A988F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3617612" y="3521878"/>
              <a:ext cx="393432" cy="433740"/>
            </a:xfrm>
            <a:prstGeom prst="rect">
              <a:avLst/>
            </a:prstGeom>
          </p:spPr>
        </p:pic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8139ABB1-D90B-41A4-B081-E34E7F152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325340" y="3529426"/>
              <a:ext cx="252640" cy="457200"/>
            </a:xfrm>
            <a:prstGeom prst="rect">
              <a:avLst/>
            </a:prstGeom>
          </p:spPr>
        </p:pic>
        <p:pic>
          <p:nvPicPr>
            <p:cNvPr id="49" name="Picture 48" descr="A close up of a sign&#10;&#10;Description automatically generated">
              <a:extLst>
                <a:ext uri="{FF2B5EF4-FFF2-40B4-BE49-F238E27FC236}">
                  <a16:creationId xmlns:a16="http://schemas.microsoft.com/office/drawing/2014/main" id="{CEF8692B-C604-4DF0-BAA7-D7E21D9C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011044" y="3532027"/>
              <a:ext cx="314296" cy="42359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1CCAA75-B45E-4A79-91A8-53A12542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44" y="3927183"/>
              <a:ext cx="494292" cy="494292"/>
            </a:xfrm>
            <a:prstGeom prst="rect">
              <a:avLst/>
            </a:prstGeom>
          </p:spPr>
        </p:pic>
        <p:pic>
          <p:nvPicPr>
            <p:cNvPr id="51" name="Picture 5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4C05DA6-EDF2-4EB9-B8C1-10C4B72B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66" y="3996740"/>
              <a:ext cx="392017" cy="397291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D8FDA8-10C9-48E1-A101-8CC36C0FE0E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767998" y="4861900"/>
            <a:ext cx="899001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C3FD34-192D-427D-8B36-0C78EFE0DA92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4005168" y="4860428"/>
            <a:ext cx="947832" cy="147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03A488-9066-4BAE-8A9D-326C3410FB27}"/>
              </a:ext>
            </a:extLst>
          </p:cNvPr>
          <p:cNvGrpSpPr/>
          <p:nvPr/>
        </p:nvGrpSpPr>
        <p:grpSpPr>
          <a:xfrm>
            <a:off x="5587636" y="3773065"/>
            <a:ext cx="609599" cy="185375"/>
            <a:chOff x="5587636" y="3773065"/>
            <a:chExt cx="609599" cy="18537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9C951B1-2530-472A-AA04-0F29DBFF0800}"/>
                </a:ext>
              </a:extLst>
            </p:cNvPr>
            <p:cNvSpPr/>
            <p:nvPr/>
          </p:nvSpPr>
          <p:spPr>
            <a:xfrm>
              <a:off x="5587636" y="3773065"/>
              <a:ext cx="163943" cy="180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w="203200" h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ABC687C-30FA-49EA-94B6-AA4D8E298B65}"/>
                </a:ext>
              </a:extLst>
            </p:cNvPr>
            <p:cNvSpPr/>
            <p:nvPr/>
          </p:nvSpPr>
          <p:spPr>
            <a:xfrm>
              <a:off x="5810464" y="3777827"/>
              <a:ext cx="163943" cy="180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w="203200" h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EAF1CAB-84EC-4B80-9D61-79E14DC857C0}"/>
                </a:ext>
              </a:extLst>
            </p:cNvPr>
            <p:cNvSpPr/>
            <p:nvPr/>
          </p:nvSpPr>
          <p:spPr>
            <a:xfrm>
              <a:off x="6033292" y="3773431"/>
              <a:ext cx="163943" cy="180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w="203200" h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10577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20833 -0.0002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33 -0.00023 L -0.39661 -0.000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Explore TIBCO Spotfire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Project Overview (Recap)</a:t>
            </a:r>
            <a:endParaRPr lang="en-SG" sz="4000" b="1" dirty="0">
              <a:solidFill>
                <a:schemeClr val="accent2"/>
              </a:solidFill>
            </a:endParaRPr>
          </a:p>
          <a:p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17526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Demo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B418B-D62D-4D78-95AE-B3CBCC71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582" r="1237" b="4122"/>
          <a:stretch/>
        </p:blipFill>
        <p:spPr>
          <a:xfrm>
            <a:off x="457199" y="4232333"/>
            <a:ext cx="1310799" cy="12591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B2EBDA-2C25-462A-BD82-E118E2708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232333"/>
            <a:ext cx="1338169" cy="1259134"/>
          </a:xfrm>
          <a:prstGeom prst="rect">
            <a:avLst/>
          </a:prstGeom>
        </p:spPr>
      </p:pic>
      <p:pic>
        <p:nvPicPr>
          <p:cNvPr id="29" name="Picture 28" descr="A circuit board&#10;&#10;Description automatically generated">
            <a:extLst>
              <a:ext uri="{FF2B5EF4-FFF2-40B4-BE49-F238E27FC236}">
                <a16:creationId xmlns:a16="http://schemas.microsoft.com/office/drawing/2014/main" id="{D731ECA7-38A3-464F-9318-DB5044A3D2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8079" y1="66826" x2="37100" y2="72315"/>
                        <a14:backgroundMark x1="81356" y1="63723" x2="85122" y2="56325"/>
                        <a14:backgroundMark x1="84369" y1="55131" x2="81733" y2="60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12330" r="12940" b="18479"/>
          <a:stretch/>
        </p:blipFill>
        <p:spPr>
          <a:xfrm>
            <a:off x="7757901" y="4119809"/>
            <a:ext cx="2040430" cy="151899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D258CD-9D82-4333-B634-37F77705B046}"/>
              </a:ext>
            </a:extLst>
          </p:cNvPr>
          <p:cNvSpPr/>
          <p:nvPr/>
        </p:nvSpPr>
        <p:spPr>
          <a:xfrm>
            <a:off x="1295399" y="22860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Connect Spotfire with Demo 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2E9249-C82D-4A3C-B102-9311CF926437}"/>
              </a:ext>
            </a:extLst>
          </p:cNvPr>
          <p:cNvSpPr/>
          <p:nvPr/>
        </p:nvSpPr>
        <p:spPr>
          <a:xfrm>
            <a:off x="1295400" y="28194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Introduce IoT technology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973F3D-463C-4159-A467-0A3EAB8C322A}"/>
              </a:ext>
            </a:extLst>
          </p:cNvPr>
          <p:cNvGrpSpPr/>
          <p:nvPr/>
        </p:nvGrpSpPr>
        <p:grpSpPr>
          <a:xfrm>
            <a:off x="4953000" y="4135483"/>
            <a:ext cx="1883496" cy="1449890"/>
            <a:chOff x="2590800" y="3429000"/>
            <a:chExt cx="2133600" cy="167531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B560FE-479C-413D-9578-86C907E29C76}"/>
                </a:ext>
              </a:extLst>
            </p:cNvPr>
            <p:cNvGrpSpPr/>
            <p:nvPr/>
          </p:nvGrpSpPr>
          <p:grpSpPr>
            <a:xfrm>
              <a:off x="2590800" y="3429000"/>
              <a:ext cx="2133600" cy="1675314"/>
              <a:chOff x="2819400" y="2972886"/>
              <a:chExt cx="2133600" cy="1675314"/>
            </a:xfrm>
          </p:grpSpPr>
          <p:pic>
            <p:nvPicPr>
              <p:cNvPr id="52" name="Picture 51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CA7CF4BD-1CC2-4728-B595-581AB036C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D5231-02D8-4B10-BCE1-3E0B67CE01F7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3E3F40-1D1A-4DAB-977A-4D62F4F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63" y="3566713"/>
              <a:ext cx="814787" cy="814787"/>
            </a:xfrm>
            <a:prstGeom prst="rect">
              <a:avLst/>
            </a:prstGeom>
          </p:spPr>
        </p:pic>
        <p:pic>
          <p:nvPicPr>
            <p:cNvPr id="47" name="Picture 46" descr="A close up of a sign&#10;&#10;Description automatically generated">
              <a:extLst>
                <a:ext uri="{FF2B5EF4-FFF2-40B4-BE49-F238E27FC236}">
                  <a16:creationId xmlns:a16="http://schemas.microsoft.com/office/drawing/2014/main" id="{BB8B478C-D3EE-4822-BEB6-6761A988F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3617612" y="3521878"/>
              <a:ext cx="393432" cy="433740"/>
            </a:xfrm>
            <a:prstGeom prst="rect">
              <a:avLst/>
            </a:prstGeom>
          </p:spPr>
        </p:pic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8139ABB1-D90B-41A4-B081-E34E7F152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325340" y="3529426"/>
              <a:ext cx="252640" cy="457200"/>
            </a:xfrm>
            <a:prstGeom prst="rect">
              <a:avLst/>
            </a:prstGeom>
          </p:spPr>
        </p:pic>
        <p:pic>
          <p:nvPicPr>
            <p:cNvPr id="49" name="Picture 48" descr="A close up of a sign&#10;&#10;Description automatically generated">
              <a:extLst>
                <a:ext uri="{FF2B5EF4-FFF2-40B4-BE49-F238E27FC236}">
                  <a16:creationId xmlns:a16="http://schemas.microsoft.com/office/drawing/2014/main" id="{CEF8692B-C604-4DF0-BAA7-D7E21D9C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011044" y="3532027"/>
              <a:ext cx="314296" cy="42359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1CCAA75-B45E-4A79-91A8-53A12542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44" y="3927183"/>
              <a:ext cx="494292" cy="494292"/>
            </a:xfrm>
            <a:prstGeom prst="rect">
              <a:avLst/>
            </a:prstGeom>
          </p:spPr>
        </p:pic>
        <p:pic>
          <p:nvPicPr>
            <p:cNvPr id="51" name="Picture 5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4C05DA6-EDF2-4EB9-B8C1-10C4B72B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66" y="3996740"/>
              <a:ext cx="392017" cy="397291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D8FDA8-10C9-48E1-A101-8CC36C0FE0E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767998" y="4861900"/>
            <a:ext cx="899001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C3FD34-192D-427D-8B36-0C78EFE0DA92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4005168" y="4860428"/>
            <a:ext cx="947832" cy="147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9D2F54-E25B-4A35-9176-99874D877EC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>
            <a:off x="6836496" y="4860428"/>
            <a:ext cx="921405" cy="18877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BDF33-902D-4B19-9E69-2EE25F790DB8}"/>
              </a:ext>
            </a:extLst>
          </p:cNvPr>
          <p:cNvGrpSpPr/>
          <p:nvPr/>
        </p:nvGrpSpPr>
        <p:grpSpPr>
          <a:xfrm>
            <a:off x="8239315" y="3744490"/>
            <a:ext cx="609410" cy="185375"/>
            <a:chOff x="8239315" y="3744490"/>
            <a:chExt cx="609410" cy="18537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C2A9EC0-19FC-4CA5-86D7-5C6FF28A580C}"/>
                </a:ext>
              </a:extLst>
            </p:cNvPr>
            <p:cNvSpPr/>
            <p:nvPr/>
          </p:nvSpPr>
          <p:spPr>
            <a:xfrm>
              <a:off x="8239315" y="3744490"/>
              <a:ext cx="163943" cy="180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w="203200" h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FD1B24-3EF1-49FC-804F-A856330C03F3}"/>
                </a:ext>
              </a:extLst>
            </p:cNvPr>
            <p:cNvSpPr/>
            <p:nvPr/>
          </p:nvSpPr>
          <p:spPr>
            <a:xfrm>
              <a:off x="8462143" y="3749252"/>
              <a:ext cx="163943" cy="180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w="203200" h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622FD-F5FD-4305-9BC2-20444467C1B5}"/>
                </a:ext>
              </a:extLst>
            </p:cNvPr>
            <p:cNvSpPr/>
            <p:nvPr/>
          </p:nvSpPr>
          <p:spPr>
            <a:xfrm>
              <a:off x="8684782" y="3744490"/>
              <a:ext cx="163943" cy="1806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w="203200" h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53724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0.20703 0.00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5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81 0.0044 L -0.42656 0.009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56 0.00949 L -0.61328 0.0145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C2BFC1-B8E8-4720-9B51-39C1D949D04D}"/>
              </a:ext>
            </a:extLst>
          </p:cNvPr>
          <p:cNvSpPr/>
          <p:nvPr/>
        </p:nvSpPr>
        <p:spPr>
          <a:xfrm>
            <a:off x="3581400" y="2321004"/>
            <a:ext cx="502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</a:rPr>
              <a:t>End Of Recap</a:t>
            </a:r>
            <a:endParaRPr lang="en-SG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862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982646F-C523-498D-B1D6-2841B8153A0A}"/>
              </a:ext>
            </a:extLst>
          </p:cNvPr>
          <p:cNvSpPr/>
          <p:nvPr/>
        </p:nvSpPr>
        <p:spPr>
          <a:xfrm>
            <a:off x="533400" y="1115519"/>
            <a:ext cx="2438400" cy="585188"/>
          </a:xfrm>
          <a:prstGeom prst="roundRect">
            <a:avLst>
              <a:gd name="adj" fmla="val 4169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Documentations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1C6DDE-270B-4137-83AF-B8C373159DEB}"/>
              </a:ext>
            </a:extLst>
          </p:cNvPr>
          <p:cNvGrpSpPr/>
          <p:nvPr/>
        </p:nvGrpSpPr>
        <p:grpSpPr>
          <a:xfrm>
            <a:off x="533400" y="1905000"/>
            <a:ext cx="10972800" cy="4593350"/>
            <a:chOff x="533400" y="1807450"/>
            <a:chExt cx="10972800" cy="459335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AFDEEE-96A5-4607-AE4B-8E744973FA5F}"/>
                </a:ext>
              </a:extLst>
            </p:cNvPr>
            <p:cNvSpPr/>
            <p:nvPr/>
          </p:nvSpPr>
          <p:spPr>
            <a:xfrm>
              <a:off x="533400" y="1807450"/>
              <a:ext cx="10972800" cy="4593350"/>
            </a:xfrm>
            <a:prstGeom prst="roundRect">
              <a:avLst>
                <a:gd name="adj" fmla="val 3769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37F572-259C-41CE-A978-E97E303B6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05" b="99783" l="972" r="98852">
                          <a14:foregroundMark x1="15371" y1="36659" x2="11042" y2="36009"/>
                          <a14:foregroundMark x1="14046" y1="24078" x2="6802" y2="32538"/>
                          <a14:foregroundMark x1="8392" y1="18655" x2="7244" y2="25597"/>
                          <a14:foregroundMark x1="4152" y1="15184" x2="4064" y2="23861"/>
                          <a14:foregroundMark x1="3357" y1="5640" x2="1060" y2="9328"/>
                          <a14:foregroundMark x1="3887" y1="6725" x2="11661" y2="7375"/>
                          <a14:foregroundMark x1="16784" y1="41432" x2="12367" y2="45987"/>
                          <a14:foregroundMark x1="12367" y1="45987" x2="3622" y2="45336"/>
                          <a14:foregroundMark x1="972" y1="43167" x2="3975" y2="42950"/>
                          <a14:foregroundMark x1="3799" y1="45987" x2="1237" y2="45987"/>
                          <a14:foregroundMark x1="16519" y1="44685" x2="17491" y2="44685"/>
                          <a14:foregroundMark x1="17756" y1="45770" x2="14753" y2="47072"/>
                          <a14:foregroundMark x1="17580" y1="47289" x2="17845" y2="10412"/>
                          <a14:foregroundMark x1="17845" y1="10412" x2="13781" y2="5206"/>
                          <a14:foregroundMark x1="13781" y1="5206" x2="13958" y2="28200"/>
                          <a14:foregroundMark x1="13958" y1="28200" x2="16873" y2="29067"/>
                          <a14:foregroundMark x1="32067" y1="9544" x2="31890" y2="24295"/>
                          <a14:foregroundMark x1="31890" y1="24295" x2="31095" y2="27549"/>
                          <a14:foregroundMark x1="36484" y1="7158" x2="34541" y2="21909"/>
                          <a14:foregroundMark x1="34541" y1="21909" x2="42226" y2="35141"/>
                          <a14:foregroundMark x1="42226" y1="35141" x2="69170" y2="43384"/>
                          <a14:foregroundMark x1="69170" y1="43384" x2="76943" y2="26681"/>
                          <a14:foregroundMark x1="76943" y1="26681" x2="77473" y2="14534"/>
                          <a14:foregroundMark x1="77473" y1="14534" x2="67580" y2="11931"/>
                          <a14:foregroundMark x1="67580" y1="11931" x2="33922" y2="47505"/>
                          <a14:foregroundMark x1="33922" y1="47505" x2="25088" y2="73970"/>
                          <a14:foregroundMark x1="25088" y1="73970" x2="24293" y2="88720"/>
                          <a14:foregroundMark x1="24293" y1="88720" x2="78444" y2="74623"/>
                          <a14:foregroundMark x1="78356" y1="59352" x2="55035" y2="56399"/>
                          <a14:foregroundMark x1="55035" y1="56399" x2="22792" y2="62907"/>
                          <a14:foregroundMark x1="22792" y1="62907" x2="40018" y2="66811"/>
                          <a14:foregroundMark x1="40018" y1="66811" x2="74293" y2="57701"/>
                          <a14:foregroundMark x1="74293" y1="57701" x2="44965" y2="95879"/>
                          <a14:foregroundMark x1="44965" y1="95879" x2="78621" y2="83838"/>
                          <a14:foregroundMark x1="78328" y1="77348" x2="28357" y2="78742"/>
                          <a14:foregroundMark x1="28357" y1="78742" x2="78621" y2="86635"/>
                          <a14:foregroundMark x1="78621" y1="87713" x2="29505" y2="85033"/>
                          <a14:foregroundMark x1="85802" y1="52771" x2="97261" y2="46204"/>
                          <a14:foregroundMark x1="29505" y1="85033" x2="78416" y2="57004"/>
                          <a14:foregroundMark x1="97261" y1="46204" x2="95053" y2="36659"/>
                          <a14:foregroundMark x1="95053" y1="36659" x2="27827" y2="28416"/>
                          <a14:foregroundMark x1="27827" y1="28416" x2="27739" y2="29718"/>
                          <a14:foregroundMark x1="89664" y1="17787" x2="94081" y2="17787"/>
                          <a14:foregroundMark x1="94081" y1="17787" x2="98587" y2="14534"/>
                          <a14:foregroundMark x1="98587" y1="14534" x2="96731" y2="26464"/>
                          <a14:foregroundMark x1="96731" y1="26464" x2="96466" y2="39262"/>
                          <a14:foregroundMark x1="96466" y1="39262" x2="96466" y2="39262"/>
                          <a14:foregroundMark x1="91431" y1="25813" x2="86837" y2="29067"/>
                          <a14:foregroundMark x1="86837" y1="29067" x2="86749" y2="29067"/>
                          <a14:foregroundMark x1="98763" y1="12148" x2="98852" y2="28200"/>
                          <a14:foregroundMark x1="78533" y1="95511" x2="4505" y2="96095"/>
                          <a14:foregroundMark x1="79064" y1="99132" x2="79064" y2="99132"/>
                          <a14:foregroundMark x1="79329" y1="99783" x2="79240" y2="99132"/>
                          <a14:foregroundMark x1="79594" y1="53579" x2="79594" y2="98698"/>
                          <a14:backgroundMark x1="96378" y1="58134" x2="82862" y2="55098"/>
                          <a14:backgroundMark x1="82862" y1="55098" x2="81449" y2="78091"/>
                          <a14:backgroundMark x1="81449" y1="78091" x2="81537" y2="89371"/>
                          <a14:backgroundMark x1="81537" y1="89371" x2="86749" y2="95228"/>
                          <a14:backgroundMark x1="86749" y1="95228" x2="91784" y2="95011"/>
                          <a14:backgroundMark x1="91784" y1="95011" x2="96731" y2="95445"/>
                          <a14:backgroundMark x1="96731" y1="95445" x2="98322" y2="85033"/>
                          <a14:backgroundMark x1="98322" y1="85033" x2="98587" y2="59870"/>
                          <a14:backgroundMark x1="98587" y1="59870" x2="92403" y2="57050"/>
                          <a14:backgroundMark x1="92403" y1="57050" x2="86661" y2="58134"/>
                          <a14:backgroundMark x1="86661" y1="58134" x2="90901" y2="61171"/>
                          <a14:backgroundMark x1="90901" y1="61171" x2="95495" y2="60738"/>
                          <a14:backgroundMark x1="95495" y1="60738" x2="90989" y2="66811"/>
                          <a14:backgroundMark x1="90989" y1="66811" x2="88869" y2="77007"/>
                          <a14:backgroundMark x1="88869" y1="77007" x2="84541" y2="81996"/>
                          <a14:backgroundMark x1="84541" y1="81996" x2="89929" y2="83297"/>
                          <a14:backgroundMark x1="89929" y1="83297" x2="90901" y2="72234"/>
                          <a14:backgroundMark x1="90901" y1="72234" x2="83039" y2="60521"/>
                          <a14:backgroundMark x1="83039" y1="60521" x2="83922" y2="86334"/>
                          <a14:backgroundMark x1="83922" y1="86334" x2="89753" y2="86985"/>
                          <a14:backgroundMark x1="89753" y1="86985" x2="94346" y2="83080"/>
                          <a14:backgroundMark x1="94346" y1="83080" x2="94876" y2="69848"/>
                          <a14:backgroundMark x1="94876" y1="69848" x2="96025" y2="82646"/>
                          <a14:backgroundMark x1="96025" y1="82646" x2="93816" y2="90889"/>
                          <a14:backgroundMark x1="93021" y1="76790" x2="91608" y2="80694"/>
                          <a14:backgroundMark x1="98322" y1="76573" x2="96466" y2="76573"/>
                          <a14:backgroundMark x1="97438" y1="89588" x2="97173" y2="96095"/>
                          <a14:backgroundMark x1="97261" y1="92408" x2="93816" y2="92408"/>
                          <a14:backgroundMark x1="94788" y1="77874" x2="89488" y2="83731"/>
                          <a14:backgroundMark x1="89311" y1="64425" x2="86926" y2="74187"/>
                          <a14:backgroundMark x1="86926" y1="74187" x2="86307" y2="74620"/>
                          <a14:backgroundMark x1="85424" y1="72451" x2="86131" y2="78525"/>
                          <a14:backgroundMark x1="83922" y1="83948" x2="83304" y2="99132"/>
                          <a14:backgroundMark x1="91961" y1="77223" x2="89223" y2="78091"/>
                          <a14:backgroundMark x1="85777" y1="60954" x2="84629" y2="60954"/>
                          <a14:backgroundMark x1="85336" y1="62907" x2="86131" y2="59002"/>
                          <a14:backgroundMark x1="81360" y1="90456" x2="81360" y2="98698"/>
                          <a14:backgroundMark x1="81360" y1="63341" x2="81272" y2="52928"/>
                          <a14:backgroundMark x1="81272" y1="54230" x2="81096" y2="63162"/>
                        </a14:backgroundRemoval>
                      </a14:imgEffect>
                    </a14:imgLayer>
                  </a14:imgProps>
                </a:ext>
              </a:extLst>
            </a:blip>
            <a:srcRect r="19612"/>
            <a:stretch/>
          </p:blipFill>
          <p:spPr>
            <a:xfrm>
              <a:off x="609600" y="1905000"/>
              <a:ext cx="8667750" cy="439102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77707DE-D93E-4339-8926-1E5869067D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05" b="99783" l="972" r="98852">
                          <a14:foregroundMark x1="15371" y1="36659" x2="11042" y2="36009"/>
                          <a14:foregroundMark x1="14046" y1="24078" x2="6802" y2="32538"/>
                          <a14:foregroundMark x1="8392" y1="18655" x2="7244" y2="25597"/>
                          <a14:foregroundMark x1="4152" y1="15184" x2="4064" y2="23861"/>
                          <a14:foregroundMark x1="3357" y1="5640" x2="1060" y2="9328"/>
                          <a14:foregroundMark x1="3887" y1="6725" x2="11661" y2="7375"/>
                          <a14:foregroundMark x1="16784" y1="41432" x2="12367" y2="45987"/>
                          <a14:foregroundMark x1="12367" y1="45987" x2="3622" y2="45336"/>
                          <a14:foregroundMark x1="972" y1="43167" x2="3975" y2="42950"/>
                          <a14:foregroundMark x1="3799" y1="45987" x2="1237" y2="45987"/>
                          <a14:foregroundMark x1="16519" y1="44685" x2="17491" y2="44685"/>
                          <a14:foregroundMark x1="17756" y1="45770" x2="14753" y2="47072"/>
                          <a14:foregroundMark x1="17580" y1="47289" x2="17845" y2="10412"/>
                          <a14:foregroundMark x1="17845" y1="10412" x2="13781" y2="5206"/>
                          <a14:foregroundMark x1="13781" y1="5206" x2="13958" y2="28200"/>
                          <a14:foregroundMark x1="13958" y1="28200" x2="16873" y2="29067"/>
                          <a14:foregroundMark x1="32067" y1="9544" x2="31890" y2="24295"/>
                          <a14:foregroundMark x1="31890" y1="24295" x2="31095" y2="27549"/>
                          <a14:foregroundMark x1="36484" y1="7158" x2="34541" y2="21909"/>
                          <a14:foregroundMark x1="34541" y1="21909" x2="42226" y2="35141"/>
                          <a14:foregroundMark x1="42226" y1="35141" x2="69170" y2="43384"/>
                          <a14:foregroundMark x1="69170" y1="43384" x2="76943" y2="26681"/>
                          <a14:foregroundMark x1="76943" y1="26681" x2="77473" y2="14534"/>
                          <a14:foregroundMark x1="77473" y1="14534" x2="67580" y2="11931"/>
                          <a14:foregroundMark x1="67580" y1="11931" x2="33922" y2="47505"/>
                          <a14:foregroundMark x1="33922" y1="47505" x2="25088" y2="73970"/>
                          <a14:foregroundMark x1="25088" y1="73970" x2="24293" y2="88720"/>
                          <a14:foregroundMark x1="24293" y1="88720" x2="78444" y2="74623"/>
                          <a14:foregroundMark x1="78356" y1="59352" x2="55035" y2="56399"/>
                          <a14:foregroundMark x1="55035" y1="56399" x2="22792" y2="62907"/>
                          <a14:foregroundMark x1="22792" y1="62907" x2="40018" y2="66811"/>
                          <a14:foregroundMark x1="40018" y1="66811" x2="74293" y2="57701"/>
                          <a14:foregroundMark x1="74293" y1="57701" x2="44965" y2="95879"/>
                          <a14:foregroundMark x1="44965" y1="95879" x2="78621" y2="83838"/>
                          <a14:foregroundMark x1="78328" y1="77348" x2="28357" y2="78742"/>
                          <a14:foregroundMark x1="28357" y1="78742" x2="78621" y2="86635"/>
                          <a14:foregroundMark x1="78621" y1="87713" x2="29505" y2="85033"/>
                          <a14:foregroundMark x1="85802" y1="52771" x2="97261" y2="46204"/>
                          <a14:foregroundMark x1="29505" y1="85033" x2="78416" y2="57004"/>
                          <a14:foregroundMark x1="97261" y1="46204" x2="95053" y2="36659"/>
                          <a14:foregroundMark x1="95053" y1="36659" x2="27827" y2="28416"/>
                          <a14:foregroundMark x1="27827" y1="28416" x2="27739" y2="29718"/>
                          <a14:foregroundMark x1="89664" y1="17787" x2="94081" y2="17787"/>
                          <a14:foregroundMark x1="94081" y1="17787" x2="98587" y2="14534"/>
                          <a14:foregroundMark x1="98587" y1="14534" x2="96731" y2="26464"/>
                          <a14:foregroundMark x1="96731" y1="26464" x2="96466" y2="39262"/>
                          <a14:foregroundMark x1="96466" y1="39262" x2="96466" y2="39262"/>
                          <a14:foregroundMark x1="91431" y1="25813" x2="86837" y2="29067"/>
                          <a14:foregroundMark x1="86837" y1="29067" x2="86749" y2="29067"/>
                          <a14:foregroundMark x1="98763" y1="12148" x2="98852" y2="28200"/>
                          <a14:foregroundMark x1="78533" y1="95511" x2="4505" y2="96095"/>
                          <a14:foregroundMark x1="79064" y1="99132" x2="79064" y2="99132"/>
                          <a14:foregroundMark x1="79329" y1="99783" x2="79240" y2="99132"/>
                          <a14:backgroundMark x1="96378" y1="58134" x2="82862" y2="55098"/>
                          <a14:backgroundMark x1="82862" y1="55098" x2="81449" y2="78091"/>
                          <a14:backgroundMark x1="81449" y1="78091" x2="81537" y2="89371"/>
                          <a14:backgroundMark x1="81537" y1="89371" x2="86749" y2="95228"/>
                          <a14:backgroundMark x1="86749" y1="95228" x2="91784" y2="95011"/>
                          <a14:backgroundMark x1="91784" y1="95011" x2="96731" y2="95445"/>
                          <a14:backgroundMark x1="96731" y1="95445" x2="98322" y2="85033"/>
                          <a14:backgroundMark x1="98322" y1="85033" x2="98587" y2="59870"/>
                          <a14:backgroundMark x1="98587" y1="59870" x2="92403" y2="57050"/>
                          <a14:backgroundMark x1="92403" y1="57050" x2="86661" y2="58134"/>
                          <a14:backgroundMark x1="86661" y1="58134" x2="90901" y2="61171"/>
                          <a14:backgroundMark x1="90901" y1="61171" x2="95495" y2="60738"/>
                          <a14:backgroundMark x1="95495" y1="60738" x2="90989" y2="66811"/>
                          <a14:backgroundMark x1="90989" y1="66811" x2="88869" y2="77007"/>
                          <a14:backgroundMark x1="88869" y1="77007" x2="84541" y2="81996"/>
                          <a14:backgroundMark x1="84541" y1="81996" x2="89929" y2="83297"/>
                          <a14:backgroundMark x1="89929" y1="83297" x2="90901" y2="72234"/>
                          <a14:backgroundMark x1="90901" y1="72234" x2="83039" y2="60521"/>
                          <a14:backgroundMark x1="83039" y1="60521" x2="83922" y2="86334"/>
                          <a14:backgroundMark x1="83922" y1="86334" x2="89753" y2="86985"/>
                          <a14:backgroundMark x1="89753" y1="86985" x2="94346" y2="83080"/>
                          <a14:backgroundMark x1="94346" y1="83080" x2="94876" y2="69848"/>
                          <a14:backgroundMark x1="94876" y1="69848" x2="96025" y2="82646"/>
                          <a14:backgroundMark x1="96025" y1="82646" x2="93816" y2="90889"/>
                          <a14:backgroundMark x1="93021" y1="76790" x2="91608" y2="80694"/>
                          <a14:backgroundMark x1="98322" y1="76573" x2="96466" y2="76573"/>
                          <a14:backgroundMark x1="97438" y1="89588" x2="97173" y2="96095"/>
                          <a14:backgroundMark x1="97261" y1="92408" x2="93816" y2="92408"/>
                          <a14:backgroundMark x1="94788" y1="77874" x2="89488" y2="83731"/>
                          <a14:backgroundMark x1="89311" y1="64425" x2="86926" y2="74187"/>
                          <a14:backgroundMark x1="86926" y1="74187" x2="86307" y2="74620"/>
                          <a14:backgroundMark x1="85424" y1="72451" x2="86131" y2="78525"/>
                          <a14:backgroundMark x1="83922" y1="83948" x2="83304" y2="99132"/>
                          <a14:backgroundMark x1="91961" y1="77223" x2="89223" y2="78091"/>
                          <a14:backgroundMark x1="85777" y1="60954" x2="84629" y2="60954"/>
                          <a14:backgroundMark x1="85336" y1="62907" x2="86131" y2="59002"/>
                          <a14:backgroundMark x1="81360" y1="90456" x2="81360" y2="98698"/>
                          <a14:backgroundMark x1="81360" y1="63341" x2="81272" y2="52928"/>
                          <a14:backgroundMark x1="81095" y1="53362" x2="81007" y2="60738"/>
                          <a14:backgroundMark x1="81272" y1="54230" x2="81007" y2="67679"/>
                          <a14:backgroundMark x1="80565" y1="60304" x2="79770" y2="78959"/>
                          <a14:backgroundMark x1="80124" y1="82430" x2="80124" y2="90672"/>
                          <a14:backgroundMark x1="80035" y1="97397" x2="79682" y2="98698"/>
                          <a14:backgroundMark x1="79682" y1="97180" x2="79682" y2="95445"/>
                          <a14:backgroundMark x1="80035" y1="95011" x2="80035" y2="96746"/>
                          <a14:backgroundMark x1="79594" y1="60087" x2="79594" y2="59653"/>
                          <a14:backgroundMark x1="79859" y1="53796" x2="79859" y2="56399"/>
                          <a14:backgroundMark x1="79947" y1="56399" x2="79859" y2="58785"/>
                          <a14:backgroundMark x1="79859" y1="58568" x2="79859" y2="60954"/>
                        </a14:backgroundRemoval>
                      </a14:imgEffect>
                    </a14:imgLayer>
                  </a14:imgProps>
                </a:ext>
              </a:extLst>
            </a:blip>
            <a:srcRect l="80565" b="51410"/>
            <a:stretch/>
          </p:blipFill>
          <p:spPr>
            <a:xfrm>
              <a:off x="9296400" y="2971800"/>
              <a:ext cx="2095500" cy="2133599"/>
            </a:xfrm>
            <a:prstGeom prst="rect">
              <a:avLst/>
            </a:prstGeom>
          </p:spPr>
        </p:pic>
      </p:grpSp>
      <p:pic>
        <p:nvPicPr>
          <p:cNvPr id="52" name="Picture 5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9C6640C-B0CF-4B50-B518-4A402FB8D8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t="22270" r="56756" b="35484"/>
          <a:stretch/>
        </p:blipFill>
        <p:spPr>
          <a:xfrm>
            <a:off x="816355" y="1205459"/>
            <a:ext cx="1317245" cy="4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67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037037" y="1219201"/>
            <a:ext cx="1676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OH2019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Finals Achievements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B418B-D62D-4D78-95AE-B3CBCC71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582" r="1237" b="4122"/>
          <a:stretch/>
        </p:blipFill>
        <p:spPr>
          <a:xfrm>
            <a:off x="1368556" y="1851459"/>
            <a:ext cx="1135208" cy="1090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69E6D4-9C9B-4B30-A233-A9E63FD81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25" y="3495643"/>
            <a:ext cx="1302669" cy="1308486"/>
          </a:xfrm>
          <a:prstGeom prst="rect">
            <a:avLst/>
          </a:prstGeom>
        </p:spPr>
      </p:pic>
      <p:pic>
        <p:nvPicPr>
          <p:cNvPr id="15" name="Picture 1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9719630-C15F-4FC4-B86B-6D66E8443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81" y="5421315"/>
            <a:ext cx="982055" cy="98205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8478031-CF99-482C-AE5E-7D4DFCE5AEDE}"/>
              </a:ext>
            </a:extLst>
          </p:cNvPr>
          <p:cNvSpPr/>
          <p:nvPr/>
        </p:nvSpPr>
        <p:spPr>
          <a:xfrm rot="5400000" flipV="1">
            <a:off x="1709767" y="3047811"/>
            <a:ext cx="457202" cy="340693"/>
          </a:xfrm>
          <a:prstGeom prst="rightArrow">
            <a:avLst>
              <a:gd name="adj1" fmla="val 50000"/>
              <a:gd name="adj2" fmla="val 75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0285C-6363-4230-9451-F407D7FBAB1F}"/>
              </a:ext>
            </a:extLst>
          </p:cNvPr>
          <p:cNvGrpSpPr/>
          <p:nvPr/>
        </p:nvGrpSpPr>
        <p:grpSpPr>
          <a:xfrm>
            <a:off x="4599393" y="2553474"/>
            <a:ext cx="1396504" cy="957886"/>
            <a:chOff x="7806291" y="4211984"/>
            <a:chExt cx="1865124" cy="1264316"/>
          </a:xfrm>
        </p:grpSpPr>
        <p:pic>
          <p:nvPicPr>
            <p:cNvPr id="41" name="Picture 40" descr="A picture containing outdoor, building&#10;&#10;Description automatically generated">
              <a:extLst>
                <a:ext uri="{FF2B5EF4-FFF2-40B4-BE49-F238E27FC236}">
                  <a16:creationId xmlns:a16="http://schemas.microsoft.com/office/drawing/2014/main" id="{5E2B88BC-6CEE-4DE3-8CBF-40FBDA958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291" y="4211984"/>
              <a:ext cx="1865124" cy="1264316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27307D-72FE-4ED1-8841-21135C6596F9}"/>
                </a:ext>
              </a:extLst>
            </p:cNvPr>
            <p:cNvSpPr/>
            <p:nvPr/>
          </p:nvSpPr>
          <p:spPr>
            <a:xfrm>
              <a:off x="7901994" y="4265626"/>
              <a:ext cx="1650059" cy="703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D1B50F4-0B4D-43CE-83A9-75C53637F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7660" y="4289597"/>
              <a:ext cx="702223" cy="679935"/>
            </a:xfrm>
            <a:prstGeom prst="rect">
              <a:avLst/>
            </a:prstGeom>
          </p:spPr>
        </p:pic>
        <p:pic>
          <p:nvPicPr>
            <p:cNvPr id="44" name="Picture 43" descr="A close up of a sign&#10;&#10;Description automatically generated">
              <a:extLst>
                <a:ext uri="{FF2B5EF4-FFF2-40B4-BE49-F238E27FC236}">
                  <a16:creationId xmlns:a16="http://schemas.microsoft.com/office/drawing/2014/main" id="{DF834C48-C44E-41F7-9846-18B0AB2580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8770846" y="4283734"/>
              <a:ext cx="294359" cy="314216"/>
            </a:xfrm>
            <a:prstGeom prst="rect">
              <a:avLst/>
            </a:prstGeom>
          </p:spPr>
        </p:pic>
        <p:pic>
          <p:nvPicPr>
            <p:cNvPr id="45" name="Picture 44" descr="A close up of a sign&#10;&#10;Description automatically generated">
              <a:extLst>
                <a:ext uri="{FF2B5EF4-FFF2-40B4-BE49-F238E27FC236}">
                  <a16:creationId xmlns:a16="http://schemas.microsoft.com/office/drawing/2014/main" id="{CF99D542-858D-47A1-95CE-17DD5B4BE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9299089" y="4290294"/>
              <a:ext cx="183874" cy="322192"/>
            </a:xfrm>
            <a:prstGeom prst="rect">
              <a:avLst/>
            </a:prstGeom>
          </p:spPr>
        </p:pic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C2B611F-F17D-49E1-81ED-80A33C097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9060705" y="4293239"/>
              <a:ext cx="243386" cy="3055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AB1F5FC-6F98-4822-9BC3-523A948E1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2300" y="4629291"/>
              <a:ext cx="319870" cy="309716"/>
            </a:xfrm>
            <a:prstGeom prst="rect">
              <a:avLst/>
            </a:prstGeom>
          </p:spPr>
        </p:pic>
        <p:pic>
          <p:nvPicPr>
            <p:cNvPr id="48" name="Picture 4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B20BF1A0-F2F2-4BEE-A79D-F0FFDB1EF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4251" y="4659550"/>
              <a:ext cx="253684" cy="24893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6CF7A5B-7FDF-40E4-B5C5-874855039F71}"/>
              </a:ext>
            </a:extLst>
          </p:cNvPr>
          <p:cNvGrpSpPr/>
          <p:nvPr/>
        </p:nvGrpSpPr>
        <p:grpSpPr>
          <a:xfrm>
            <a:off x="8034910" y="2558604"/>
            <a:ext cx="1360240" cy="1023995"/>
            <a:chOff x="6697986" y="5380741"/>
            <a:chExt cx="1197309" cy="77800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5B1347-F5E1-4D59-822A-DFBD2DA2E13D}"/>
                </a:ext>
              </a:extLst>
            </p:cNvPr>
            <p:cNvGrpSpPr/>
            <p:nvPr/>
          </p:nvGrpSpPr>
          <p:grpSpPr>
            <a:xfrm>
              <a:off x="6697986" y="5380741"/>
              <a:ext cx="1197309" cy="778006"/>
              <a:chOff x="2286000" y="2438400"/>
              <a:chExt cx="2209800" cy="1661492"/>
            </a:xfrm>
          </p:grpSpPr>
          <p:pic>
            <p:nvPicPr>
              <p:cNvPr id="33" name="Picture 32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6E6FCAF4-7A7F-4E53-BCB5-84218586C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2438400"/>
                <a:ext cx="2209800" cy="1661492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0518B7B-2AD0-4BFD-BE31-0A3E947A381C}"/>
                  </a:ext>
                </a:extLst>
              </p:cNvPr>
              <p:cNvSpPr/>
              <p:nvPr/>
            </p:nvSpPr>
            <p:spPr>
              <a:xfrm>
                <a:off x="2416785" y="2525048"/>
                <a:ext cx="1961188" cy="8795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DFCB075-5B0F-4D71-BF5A-7C575D8990E3}"/>
                  </a:ext>
                </a:extLst>
              </p:cNvPr>
              <p:cNvGrpSpPr/>
              <p:nvPr/>
            </p:nvGrpSpPr>
            <p:grpSpPr>
              <a:xfrm>
                <a:off x="2438400" y="2565374"/>
                <a:ext cx="733004" cy="814949"/>
                <a:chOff x="2438400" y="2546913"/>
                <a:chExt cx="733004" cy="383362"/>
              </a:xfrm>
            </p:grpSpPr>
            <p:pic>
              <p:nvPicPr>
                <p:cNvPr id="39" name="Picture 3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EE2585DA-095D-4B9C-9E4D-9684AF9C88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34" t="17237" r="56189" b="17480"/>
                <a:stretch/>
              </p:blipFill>
              <p:spPr>
                <a:xfrm>
                  <a:off x="2438400" y="2546913"/>
                  <a:ext cx="407483" cy="383362"/>
                </a:xfrm>
                <a:prstGeom prst="rect">
                  <a:avLst/>
                </a:prstGeom>
              </p:spPr>
            </p:pic>
            <p:pic>
              <p:nvPicPr>
                <p:cNvPr id="40" name="Picture 39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C86060D2-BB61-4FC6-92D7-37D2942C7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658" t="17805" r="50277" b="17481"/>
                <a:stretch/>
              </p:blipFill>
              <p:spPr>
                <a:xfrm>
                  <a:off x="2845883" y="2550246"/>
                  <a:ext cx="325521" cy="380029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2C76156-C81B-41C0-A2AB-F5C0E08F9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7080" b="89381" l="2691" r="96861">
                            <a14:foregroundMark x1="42601" y1="47345" x2="52018" y2="47345"/>
                            <a14:foregroundMark x1="74439" y1="20354" x2="55605" y2="35841"/>
                            <a14:foregroundMark x1="79821" y1="26106" x2="82063" y2="74779"/>
                            <a14:foregroundMark x1="83857" y1="86283" x2="55605" y2="51327"/>
                            <a14:foregroundMark x1="12556" y1="47345" x2="3139" y2="38053"/>
                            <a14:foregroundMark x1="3139" y1="38053" x2="3139" y2="61062"/>
                            <a14:foregroundMark x1="8520" y1="59292" x2="23767" y2="47345"/>
                            <a14:foregroundMark x1="23767" y1="47345" x2="8520" y2="34071"/>
                            <a14:foregroundMark x1="83857" y1="22566" x2="53812" y2="35841"/>
                            <a14:foregroundMark x1="82063" y1="28319" x2="82063" y2="74779"/>
                            <a14:foregroundMark x1="85650" y1="78319" x2="52018" y2="47345"/>
                            <a14:foregroundMark x1="44395" y1="45575" x2="40807" y2="49558"/>
                            <a14:foregroundMark x1="82063" y1="43805" x2="83857" y2="70796"/>
                            <a14:foregroundMark x1="83857" y1="43805" x2="83857" y2="20354"/>
                            <a14:foregroundMark x1="83857" y1="26106" x2="59193" y2="45575"/>
                            <a14:foregroundMark x1="76233" y1="45575" x2="65022" y2="49558"/>
                            <a14:foregroundMark x1="89238" y1="30531" x2="89238" y2="47345"/>
                            <a14:foregroundMark x1="92377" y1="25221" x2="94170" y2="46018"/>
                            <a14:foregroundMark x1="88341" y1="24336" x2="86996" y2="59292"/>
                            <a14:foregroundMark x1="88341" y1="53982" x2="88341" y2="83186"/>
                            <a14:foregroundMark x1="89238" y1="69027" x2="87444" y2="88938"/>
                            <a14:foregroundMark x1="89238" y1="59292" x2="86996" y2="87168"/>
                            <a14:foregroundMark x1="79821" y1="83628" x2="54709" y2="50442"/>
                            <a14:foregroundMark x1="62780" y1="71681" x2="47534" y2="46903"/>
                            <a14:foregroundMark x1="61883" y1="71681" x2="46637" y2="48673"/>
                            <a14:foregroundMark x1="64574" y1="71681" x2="43498" y2="49115"/>
                            <a14:foregroundMark x1="42601" y1="50442" x2="18386" y2="50000"/>
                            <a14:foregroundMark x1="37668" y1="51770" x2="25561" y2="60177"/>
                            <a14:foregroundMark x1="28251" y1="52212" x2="16143" y2="70354"/>
                            <a14:foregroundMark x1="31390" y1="54867" x2="29596" y2="54867"/>
                            <a14:foregroundMark x1="28251" y1="55310" x2="22422" y2="58850"/>
                            <a14:foregroundMark x1="24664" y1="57080" x2="5381" y2="67257"/>
                            <a14:foregroundMark x1="53812" y1="42478" x2="68161" y2="19027"/>
                            <a14:foregroundMark x1="56502" y1="27876" x2="86996" y2="10619"/>
                            <a14:foregroundMark x1="78924" y1="19027" x2="94619" y2="19469"/>
                            <a14:foregroundMark x1="81166" y1="15487" x2="77130" y2="15487"/>
                            <a14:foregroundMark x1="79821" y1="11947" x2="78027" y2="7965"/>
                            <a14:foregroundMark x1="80717" y1="8850" x2="73991" y2="15929"/>
                            <a14:foregroundMark x1="82960" y1="8850" x2="91928" y2="9735"/>
                            <a14:foregroundMark x1="82511" y1="10619" x2="90583" y2="16372"/>
                            <a14:foregroundMark x1="81166" y1="7080" x2="96861" y2="13717"/>
                            <a14:foregroundMark x1="81166" y1="7965" x2="89238" y2="14159"/>
                            <a14:foregroundMark x1="96413" y1="34071" x2="89238" y2="77434"/>
                            <a14:foregroundMark x1="89238" y1="86726" x2="69955" y2="70354"/>
                            <a14:foregroundMark x1="8969" y1="37611" x2="8072" y2="451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923" y="2982068"/>
                <a:ext cx="455364" cy="441900"/>
              </a:xfrm>
              <a:prstGeom prst="rect">
                <a:avLst/>
              </a:prstGeom>
            </p:spPr>
          </p:pic>
          <p:pic>
            <p:nvPicPr>
              <p:cNvPr id="37" name="Picture 3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7501BC3E-2532-44DE-9754-39E88BF4C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782" t="17803" r="7741" b="17484"/>
              <a:stretch/>
            </p:blipFill>
            <p:spPr>
              <a:xfrm>
                <a:off x="3021517" y="2572461"/>
                <a:ext cx="407483" cy="807864"/>
              </a:xfrm>
              <a:prstGeom prst="rect">
                <a:avLst/>
              </a:prstGeom>
            </p:spPr>
          </p:pic>
          <p:pic>
            <p:nvPicPr>
              <p:cNvPr id="38" name="Picture 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17BB72FF-AF40-4C1D-8C19-D83DDDBBEB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964" t="54860" r="23029" b="26201"/>
              <a:stretch/>
            </p:blipFill>
            <p:spPr>
              <a:xfrm>
                <a:off x="3093673" y="3050279"/>
                <a:ext cx="169045" cy="218867"/>
              </a:xfrm>
              <a:prstGeom prst="rect">
                <a:avLst/>
              </a:prstGeom>
            </p:spPr>
          </p:pic>
        </p:grpSp>
        <p:pic>
          <p:nvPicPr>
            <p:cNvPr id="49" name="Picture 48" descr="A circuit board&#10;&#10;Description automatically generated">
              <a:extLst>
                <a:ext uri="{FF2B5EF4-FFF2-40B4-BE49-F238E27FC236}">
                  <a16:creationId xmlns:a16="http://schemas.microsoft.com/office/drawing/2014/main" id="{9D04D1D6-C72F-471C-A1A6-362EEE87D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backgroundMark x1="18079" y1="66826" x2="37100" y2="72315"/>
                          <a14:backgroundMark x1="81356" y1="63723" x2="85122" y2="56325"/>
                          <a14:backgroundMark x1="84369" y1="55131" x2="81733" y2="60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2" t="12330" r="12940" b="18479"/>
            <a:stretch/>
          </p:blipFill>
          <p:spPr>
            <a:xfrm>
              <a:off x="7418831" y="5405294"/>
              <a:ext cx="444544" cy="330940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2F97A58-45EA-42D0-B339-4782E1CFDC47}"/>
              </a:ext>
            </a:extLst>
          </p:cNvPr>
          <p:cNvSpPr/>
          <p:nvPr/>
        </p:nvSpPr>
        <p:spPr>
          <a:xfrm>
            <a:off x="3761762" y="1201933"/>
            <a:ext cx="2947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Spotfire Demo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32C824-15C0-43EA-B05A-E48AEF2614CA}"/>
              </a:ext>
            </a:extLst>
          </p:cNvPr>
          <p:cNvSpPr/>
          <p:nvPr/>
        </p:nvSpPr>
        <p:spPr>
          <a:xfrm>
            <a:off x="7366688" y="1218521"/>
            <a:ext cx="2386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IoT Spotfire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0281A2-4D9B-420B-9343-F2C951B530AE}"/>
              </a:ext>
            </a:extLst>
          </p:cNvPr>
          <p:cNvCxnSpPr>
            <a:cxnSpLocks/>
          </p:cNvCxnSpPr>
          <p:nvPr/>
        </p:nvCxnSpPr>
        <p:spPr>
          <a:xfrm>
            <a:off x="3246838" y="1264980"/>
            <a:ext cx="0" cy="5135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5DA4D0-2E12-48F2-8538-F6A6C5D7636E}"/>
              </a:ext>
            </a:extLst>
          </p:cNvPr>
          <p:cNvCxnSpPr>
            <a:cxnSpLocks/>
          </p:cNvCxnSpPr>
          <p:nvPr/>
        </p:nvCxnSpPr>
        <p:spPr>
          <a:xfrm>
            <a:off x="7039816" y="1264980"/>
            <a:ext cx="0" cy="5135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6491DAC-856E-4811-BF07-5274E386C9FF}"/>
              </a:ext>
            </a:extLst>
          </p:cNvPr>
          <p:cNvSpPr/>
          <p:nvPr/>
        </p:nvSpPr>
        <p:spPr>
          <a:xfrm rot="5400000" flipV="1">
            <a:off x="1705425" y="4895682"/>
            <a:ext cx="457202" cy="340693"/>
          </a:xfrm>
          <a:prstGeom prst="rightArrow">
            <a:avLst>
              <a:gd name="adj1" fmla="val 50000"/>
              <a:gd name="adj2" fmla="val 75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93E6CFE-3B4A-4A20-8C0A-0FAAB65BB3E4}"/>
              </a:ext>
            </a:extLst>
          </p:cNvPr>
          <p:cNvSpPr/>
          <p:nvPr/>
        </p:nvSpPr>
        <p:spPr>
          <a:xfrm rot="5400000" flipV="1">
            <a:off x="4943985" y="3957330"/>
            <a:ext cx="715680" cy="340693"/>
          </a:xfrm>
          <a:prstGeom prst="rightArrow">
            <a:avLst>
              <a:gd name="adj1" fmla="val 50000"/>
              <a:gd name="adj2" fmla="val 75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7" name="Picture 5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D11E409-DC62-40AD-BFEB-F91B9286B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83" y="4743993"/>
            <a:ext cx="982055" cy="982055"/>
          </a:xfrm>
          <a:prstGeom prst="rect">
            <a:avLst/>
          </a:prstGeom>
        </p:spPr>
      </p:pic>
      <p:sp>
        <p:nvSpPr>
          <p:cNvPr id="68" name="Arrow: Right 67">
            <a:extLst>
              <a:ext uri="{FF2B5EF4-FFF2-40B4-BE49-F238E27FC236}">
                <a16:creationId xmlns:a16="http://schemas.microsoft.com/office/drawing/2014/main" id="{1E591A50-715F-4BC0-93E2-78A3BB3A9CE7}"/>
              </a:ext>
            </a:extLst>
          </p:cNvPr>
          <p:cNvSpPr/>
          <p:nvPr/>
        </p:nvSpPr>
        <p:spPr>
          <a:xfrm rot="5400000" flipV="1">
            <a:off x="8330397" y="3948626"/>
            <a:ext cx="715680" cy="340693"/>
          </a:xfrm>
          <a:prstGeom prst="rightArrow">
            <a:avLst>
              <a:gd name="adj1" fmla="val 50000"/>
              <a:gd name="adj2" fmla="val 75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9" name="Picture 6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06F9A11B-A8BA-4BFE-BF3A-EF5E47BE2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995" y="4735289"/>
            <a:ext cx="982055" cy="9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50" grpId="0"/>
      <p:bldP spid="51" grpId="0"/>
      <p:bldP spid="55" grpId="0" animBg="1"/>
      <p:bldP spid="56" grpId="0" animBg="1"/>
      <p:bldP spid="6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</TotalTime>
  <Words>498</Words>
  <Application>Microsoft Office PowerPoint</Application>
  <PresentationFormat>Widescreen</PresentationFormat>
  <Paragraphs>145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Century Gothic</vt:lpstr>
      <vt:lpstr>Corbel</vt:lpstr>
      <vt:lpstr>Trebuchet MS</vt:lpstr>
      <vt:lpstr>Wingdings</vt:lpstr>
      <vt:lpstr>Wingdings 3</vt:lpstr>
      <vt:lpstr>Banded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Terris Tan</dc:creator>
  <cp:lastModifiedBy>TAN WEI JUN, TERRIS</cp:lastModifiedBy>
  <cp:revision>105</cp:revision>
  <dcterms:created xsi:type="dcterms:W3CDTF">2019-07-04T03:46:46Z</dcterms:created>
  <dcterms:modified xsi:type="dcterms:W3CDTF">2019-08-14T04:15:27Z</dcterms:modified>
</cp:coreProperties>
</file>