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5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24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DB1B14-E24A-44FC-AD3D-FD5D7EE34396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BA23FD-C635-4ADB-A1A1-A17BC70469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Artz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rgbClr val="00B050"/>
                </a:solidFill>
              </a:rPr>
              <a:t>Promouvoir les œuvres des artistes à Madagascar par le biais de la digitalisation</a:t>
            </a:r>
            <a:endParaRPr lang="en-US" dirty="0">
              <a:solidFill>
                <a:srgbClr val="00B050"/>
              </a:solidFill>
            </a:endParaRPr>
          </a:p>
          <a:p>
            <a:pPr lvl="0"/>
            <a:r>
              <a:rPr lang="fr-FR" dirty="0">
                <a:solidFill>
                  <a:srgbClr val="00B050"/>
                </a:solidFill>
              </a:rPr>
              <a:t>Inciter les gens à innover par l’inspiration de la communauté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9FBB-2073-4A16-8B05-2A32C01B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Produit et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0D9A-693C-495C-BA47-D06DC4A456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Réseau communautaire</a:t>
            </a:r>
          </a:p>
          <a:p>
            <a:r>
              <a:rPr lang="fr-FR" dirty="0"/>
              <a:t>notoriété</a:t>
            </a:r>
          </a:p>
        </p:txBody>
      </p:sp>
    </p:spTree>
    <p:extLst>
      <p:ext uri="{BB962C8B-B14F-4D97-AF65-F5344CB8AC3E}">
        <p14:creationId xmlns:p14="http://schemas.microsoft.com/office/powerpoint/2010/main" val="112637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Coûts engagés dans le projet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Coût d’acquisition de la solution technologique : l'achat de licences de logiciels de montage de son peut coûter 1millIons </a:t>
            </a:r>
            <a:r>
              <a:rPr lang="fr-FR" dirty="0" err="1"/>
              <a:t>fmg</a:t>
            </a:r>
            <a:r>
              <a:rPr lang="fr-FR" dirty="0"/>
              <a:t>.</a:t>
            </a:r>
            <a:endParaRPr lang="en-US" dirty="0"/>
          </a:p>
          <a:p>
            <a:pPr lvl="0"/>
            <a:r>
              <a:rPr lang="fr-FR" dirty="0"/>
              <a:t>Coût de maintenance : le coût mensuel de maintenance du logiciel peut être de 200milles </a:t>
            </a:r>
            <a:r>
              <a:rPr lang="fr-FR" dirty="0" err="1"/>
              <a:t>fmg</a:t>
            </a:r>
            <a:r>
              <a:rPr lang="fr-FR" dirty="0"/>
              <a:t>.</a:t>
            </a:r>
            <a:endParaRPr lang="en-US" dirty="0"/>
          </a:p>
          <a:p>
            <a:pPr lvl="0"/>
            <a:r>
              <a:rPr lang="fr-FR" dirty="0"/>
              <a:t>Coût de connexion : les frais mensuels d'abonnement à Internet peuvent être de 850milles </a:t>
            </a:r>
            <a:r>
              <a:rPr lang="fr-FR" dirty="0" err="1"/>
              <a:t>fmg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1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8D13-6F35-4D5D-873D-AB3ACD24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Risques identifiés: (brainstorming)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8156-DCE7-462A-9937-06E9E520BD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 insuffisant pour concrétiser le projet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crash du serveur et perte des données après l'hébergement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désistement de membre de l'équipe projet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l'usurpation d'identité et d'œuvre (fraude de talent: utilisation de l'IA)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piratage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de la plateforme à des fins à l'encontre de morale publique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latin typeface="Segoe UI Historic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DESINTERESSEMENT DES ARTISTES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60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8D13-6F35-4D5D-873D-AB3ACD24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Risques identifiés: (suite)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8156-DCE7-462A-9937-06E9E520BD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Arnaque du coté des utilisateurs (en terme d’achat des œuvres)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8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93E-F107-4C02-82AA-57C8A6C6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Acteurs: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587A-EDE9-41F2-BF63-0CE7E033AE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InterneS</a:t>
            </a:r>
            <a:r>
              <a:rPr lang="fr-FR" dirty="0"/>
              <a:t>: </a:t>
            </a:r>
            <a:r>
              <a:rPr lang="fr-FR" dirty="0" err="1"/>
              <a:t>equipe</a:t>
            </a:r>
            <a:r>
              <a:rPr lang="fr-FR" dirty="0"/>
              <a:t> de </a:t>
            </a:r>
            <a:r>
              <a:rPr lang="fr-FR" dirty="0" err="1"/>
              <a:t>dEveloppement</a:t>
            </a:r>
            <a:r>
              <a:rPr lang="fr-FR" dirty="0"/>
              <a:t>(concepteur, </a:t>
            </a:r>
            <a:r>
              <a:rPr lang="fr-FR" dirty="0" err="1"/>
              <a:t>front-end</a:t>
            </a:r>
            <a:r>
              <a:rPr lang="fr-FR" dirty="0"/>
              <a:t>, </a:t>
            </a:r>
            <a:r>
              <a:rPr lang="fr-FR" dirty="0" err="1"/>
              <a:t>back-end</a:t>
            </a:r>
            <a:r>
              <a:rPr lang="fr-FR" dirty="0"/>
              <a:t>), ressources humaines, artiste</a:t>
            </a:r>
          </a:p>
          <a:p>
            <a:r>
              <a:rPr lang="fr-FR" dirty="0"/>
              <a:t>Externes: </a:t>
            </a:r>
            <a:r>
              <a:rPr lang="fr-FR" dirty="0" err="1"/>
              <a:t>hebergeur</a:t>
            </a:r>
            <a:r>
              <a:rPr lang="fr-FR" dirty="0"/>
              <a:t> du site, utilisateur de la plateforme</a:t>
            </a:r>
          </a:p>
        </p:txBody>
      </p:sp>
    </p:spTree>
    <p:extLst>
      <p:ext uri="{BB962C8B-B14F-4D97-AF65-F5344CB8AC3E}">
        <p14:creationId xmlns:p14="http://schemas.microsoft.com/office/powerpoint/2010/main" val="308325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F203C-C4EC-440F-ABAB-AB44B6C2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Objectifs: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848A1-E7FF-4C12-88DE-F7ABF23DAA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Promouvoir les œuvres des artistes à Madagascar par le biais de la digitalisation</a:t>
            </a:r>
            <a:endParaRPr lang="en-US" dirty="0"/>
          </a:p>
          <a:p>
            <a:pPr lvl="0"/>
            <a:r>
              <a:rPr lang="fr-FR" dirty="0"/>
              <a:t>Inciter les gens à innover par l’inspiration de la communauté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1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Phase d’initialisation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Le Project </a:t>
            </a:r>
            <a:r>
              <a:rPr lang="fr-FR" dirty="0" err="1"/>
              <a:t>Artz</a:t>
            </a:r>
            <a:r>
              <a:rPr lang="fr-FR" dirty="0"/>
              <a:t> consiste de base à promouvoir les œuvres des artistes</a:t>
            </a:r>
            <a:endParaRPr lang="en-US" dirty="0"/>
          </a:p>
          <a:p>
            <a:pPr lvl="0"/>
            <a:r>
              <a:rPr lang="fr-FR" dirty="0"/>
              <a:t>L’équipe projet de Project </a:t>
            </a:r>
            <a:r>
              <a:rPr lang="fr-FR" dirty="0" err="1"/>
              <a:t>Artz</a:t>
            </a:r>
            <a:r>
              <a:rPr lang="fr-FR" dirty="0"/>
              <a:t> sera chargé de la réalisation du projet</a:t>
            </a:r>
            <a:endParaRPr lang="en-US" dirty="0"/>
          </a:p>
          <a:p>
            <a:pPr lvl="0"/>
            <a:r>
              <a:rPr lang="fr-FR" dirty="0"/>
              <a:t>Le livrable sera un réseau communautaire similaire à Instagram avec un but final différent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9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Phase de cadrage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838200" y="1482811"/>
            <a:ext cx="10515600" cy="4694152"/>
          </a:xfrm>
        </p:spPr>
        <p:txBody>
          <a:bodyPr>
            <a:normAutofit/>
          </a:bodyPr>
          <a:lstStyle/>
          <a:p>
            <a:r>
              <a:rPr lang="fr-FR" dirty="0"/>
              <a:t>Présentation synthétique du projet :</a:t>
            </a:r>
            <a:endParaRPr lang="en-US" dirty="0"/>
          </a:p>
          <a:p>
            <a:r>
              <a:rPr lang="fr-FR" dirty="0"/>
              <a:t>Les arts Malagasy sont mis de côté. La manque de publicité fait partie de cette cause.  </a:t>
            </a:r>
            <a:endParaRPr lang="en-US" dirty="0"/>
          </a:p>
          <a:p>
            <a:r>
              <a:rPr lang="fr-FR" dirty="0"/>
              <a:t>Dans cette phase les sujets suivants seront abordées en partie : </a:t>
            </a:r>
            <a:endParaRPr lang="en-US" dirty="0"/>
          </a:p>
          <a:p>
            <a:pPr lvl="0"/>
            <a:r>
              <a:rPr lang="fr-FR" dirty="0"/>
              <a:t>L’identification du besoin : Identifier les besoins nécessaires à la création de ce réseau communautaire </a:t>
            </a:r>
            <a:r>
              <a:rPr lang="fr-FR" dirty="0" err="1"/>
              <a:t>Artz</a:t>
            </a:r>
            <a:endParaRPr lang="en-US" dirty="0"/>
          </a:p>
          <a:p>
            <a:pPr lvl="0"/>
            <a:r>
              <a:rPr lang="fr-FR" dirty="0"/>
              <a:t>Identification des parties prenantes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Phase de cadrage</a:t>
            </a:r>
            <a:r>
              <a:rPr lang="fr-FR" u="sng"/>
              <a:t> </a:t>
            </a:r>
            <a:r>
              <a:rPr lang="fr-FR" u="sng">
                <a:sym typeface="Wingdings" panose="05000000000000000000" pitchFamily="2" charset="2"/>
              </a:rPr>
              <a:t>(suite)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Analyse des contraintes et des risques</a:t>
            </a:r>
            <a:endParaRPr lang="en-US" dirty="0"/>
          </a:p>
          <a:p>
            <a:pPr lvl="0"/>
            <a:r>
              <a:rPr lang="fr-FR" dirty="0"/>
              <a:t>Planification initiale : Esquisse de plan pour le projet. Cela inclut les étapes à suivre pour la réalisation du projet, délimitation des ressources nécessaires et des échéances potentielles.</a:t>
            </a:r>
            <a:endParaRPr lang="en-US" dirty="0"/>
          </a:p>
          <a:p>
            <a:pPr lvl="0"/>
            <a:r>
              <a:rPr lang="fr-FR" dirty="0"/>
              <a:t>Validation : Assurer les informations avec la partie prenante</a:t>
            </a:r>
            <a:endParaRPr lang="en-US" dirty="0"/>
          </a:p>
          <a:p>
            <a:pPr lvl="0"/>
            <a:r>
              <a:rPr lang="fr-FR" dirty="0"/>
              <a:t>Documentation : Regrouper toutes les informations recueillies dans une fiche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Phase d’exécution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Réalisation des maquettes</a:t>
            </a:r>
            <a:endParaRPr lang="en-US" dirty="0"/>
          </a:p>
          <a:p>
            <a:pPr lvl="0"/>
            <a:r>
              <a:rPr lang="fr-FR" dirty="0"/>
              <a:t>Développement de la fonctionnalité de base</a:t>
            </a:r>
            <a:endParaRPr lang="en-US" dirty="0"/>
          </a:p>
          <a:p>
            <a:pPr lvl="0"/>
            <a:r>
              <a:rPr lang="fr-FR" dirty="0"/>
              <a:t>Intégration de fonctionnalité avancé</a:t>
            </a:r>
            <a:endParaRPr lang="en-US" dirty="0"/>
          </a:p>
          <a:p>
            <a:pPr lvl="0"/>
            <a:r>
              <a:rPr lang="fr-FR" dirty="0"/>
              <a:t>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2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Phase de déploiement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/>
              <a:t>Préparation de l’environnement de production</a:t>
            </a:r>
            <a:endParaRPr lang="en-US" dirty="0"/>
          </a:p>
          <a:p>
            <a:pPr lvl="0"/>
            <a:r>
              <a:rPr lang="fr-FR" dirty="0"/>
              <a:t>Simulation du site web final</a:t>
            </a:r>
            <a:endParaRPr lang="en-US" dirty="0"/>
          </a:p>
          <a:p>
            <a:pPr lvl="0"/>
            <a:r>
              <a:rPr lang="fr-FR" dirty="0"/>
              <a:t>Déploiement des serveurs</a:t>
            </a:r>
            <a:endParaRPr lang="en-US" dirty="0"/>
          </a:p>
          <a:p>
            <a:pPr lvl="0"/>
            <a:r>
              <a:rPr lang="fr-FR" dirty="0"/>
              <a:t>Mise en place de la sécurité et des contrats d’utilisation</a:t>
            </a:r>
            <a:endParaRPr lang="en-US" dirty="0"/>
          </a:p>
          <a:p>
            <a:pPr lvl="0"/>
            <a:r>
              <a:rPr lang="fr-FR" dirty="0"/>
              <a:t>Vérification du déploiement</a:t>
            </a:r>
            <a:endParaRPr lang="en-US" dirty="0"/>
          </a:p>
          <a:p>
            <a:pPr lvl="0"/>
            <a:r>
              <a:rPr lang="fr-FR" dirty="0"/>
              <a:t>Lancement officiel</a:t>
            </a:r>
            <a:endParaRPr lang="en-US" dirty="0"/>
          </a:p>
          <a:p>
            <a:pPr lvl="0"/>
            <a:r>
              <a:rPr lang="fr-FR" dirty="0"/>
              <a:t>Surveillance Post-déploiement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/>
              <a:t>Phase de la mise en œuvre 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fr-FR" dirty="0"/>
              <a:t>Réalisation du projet selon les étapes établis auparavant</a:t>
            </a:r>
            <a:endParaRPr lang="en-US" dirty="0"/>
          </a:p>
          <a:p>
            <a:pPr lvl="0"/>
            <a:r>
              <a:rPr lang="fr-FR" dirty="0"/>
              <a:t>Mesures correctives par rapport aux risques rencontrées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1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891</TotalTime>
  <Words>298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Impact</vt:lpstr>
      <vt:lpstr>Segoe UI Historic</vt:lpstr>
      <vt:lpstr>Times New Roman</vt:lpstr>
      <vt:lpstr>Wingdings</vt:lpstr>
      <vt:lpstr>Grand événement</vt:lpstr>
      <vt:lpstr>Project Artz</vt:lpstr>
      <vt:lpstr>Acteurs:</vt:lpstr>
      <vt:lpstr>Objectifs:</vt:lpstr>
      <vt:lpstr>Phase d’initialisation : </vt:lpstr>
      <vt:lpstr>Phase de cadrage : </vt:lpstr>
      <vt:lpstr>Phase de cadrage (suite)</vt:lpstr>
      <vt:lpstr>Phase d’exécution : </vt:lpstr>
      <vt:lpstr>Phase de déploiement : </vt:lpstr>
      <vt:lpstr>Phase de la mise en œuvre : </vt:lpstr>
      <vt:lpstr>Produit et service:</vt:lpstr>
      <vt:lpstr>Coûts engagés dans le projet : </vt:lpstr>
      <vt:lpstr>Risques identifiés: (brainstorming)</vt:lpstr>
      <vt:lpstr>Risques identifiés: (suite)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Artz</dc:title>
  <dc:creator>Mikle</dc:creator>
  <cp:lastModifiedBy>Nomeny Mitia Andriamaheva</cp:lastModifiedBy>
  <cp:revision>33</cp:revision>
  <dcterms:created xsi:type="dcterms:W3CDTF">2023-11-03T14:22:14Z</dcterms:created>
  <dcterms:modified xsi:type="dcterms:W3CDTF">2023-11-18T09:47:54Z</dcterms:modified>
</cp:coreProperties>
</file>