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72" r:id="rId6"/>
    <p:sldId id="274" r:id="rId7"/>
    <p:sldId id="257" r:id="rId8"/>
    <p:sldId id="265" r:id="rId9"/>
    <p:sldId id="262" r:id="rId10"/>
    <p:sldId id="273" r:id="rId11"/>
    <p:sldId id="276" r:id="rId12"/>
    <p:sldId id="277" r:id="rId13"/>
    <p:sldId id="278" r:id="rId14"/>
    <p:sldId id="279" r:id="rId15"/>
    <p:sldId id="280" r:id="rId16"/>
    <p:sldId id="281" r:id="rId17"/>
    <p:sldId id="282" r:id="rId18"/>
    <p:sldId id="263" r:id="rId19"/>
    <p:sldId id="283" r:id="rId20"/>
    <p:sldId id="269" r:id="rId21"/>
    <p:sldId id="275" r:id="rId22"/>
    <p:sldId id="264" r:id="rId23"/>
    <p:sldId id="270" r:id="rId24"/>
    <p:sldId id="259" r:id="rId25"/>
    <p:sldId id="260" r:id="rId26"/>
    <p:sldId id="261" r:id="rId27"/>
    <p:sldId id="266"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3300"/>
    <a:srgbClr val="FF7C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90655" autoAdjust="0"/>
  </p:normalViewPr>
  <p:slideViewPr>
    <p:cSldViewPr snapToGrid="0">
      <p:cViewPr varScale="1">
        <p:scale>
          <a:sx n="65" d="100"/>
          <a:sy n="65" d="100"/>
        </p:scale>
        <p:origin x="306"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D9301F-7DF0-41F3-8279-02F4362C4B0A}" type="doc">
      <dgm:prSet loTypeId="urn:microsoft.com/office/officeart/2008/layout/IncreasingCircleProcess" loCatId="list" qsTypeId="urn:microsoft.com/office/officeart/2005/8/quickstyle/simple1" qsCatId="simple" csTypeId="urn:microsoft.com/office/officeart/2005/8/colors/colorful5" csCatId="colorful" phldr="1"/>
      <dgm:spPr/>
      <dgm:t>
        <a:bodyPr/>
        <a:lstStyle/>
        <a:p>
          <a:endParaRPr lang="fr-MG"/>
        </a:p>
      </dgm:t>
    </dgm:pt>
    <dgm:pt modelId="{2049D0D9-3C84-4017-9417-FAC043C42895}">
      <dgm:prSet phldrT="[Texte]"/>
      <dgm:spPr/>
      <dgm:t>
        <a:bodyPr/>
        <a:lstStyle/>
        <a:p>
          <a:r>
            <a:rPr lang="fr-FR" b="1" dirty="0"/>
            <a:t>Participation</a:t>
          </a:r>
          <a:endParaRPr lang="fr-MG" b="1" dirty="0"/>
        </a:p>
      </dgm:t>
    </dgm:pt>
    <dgm:pt modelId="{DFF629C2-1DA2-4471-A1A2-E4D404DDB6FF}" type="parTrans" cxnId="{40E423F6-2746-455A-A278-C5A49D1DEBF0}">
      <dgm:prSet/>
      <dgm:spPr/>
      <dgm:t>
        <a:bodyPr/>
        <a:lstStyle/>
        <a:p>
          <a:endParaRPr lang="fr-MG" b="1"/>
        </a:p>
      </dgm:t>
    </dgm:pt>
    <dgm:pt modelId="{3BC4112E-3A2D-4973-9A38-4FB90582B859}" type="sibTrans" cxnId="{40E423F6-2746-455A-A278-C5A49D1DEBF0}">
      <dgm:prSet/>
      <dgm:spPr/>
      <dgm:t>
        <a:bodyPr/>
        <a:lstStyle/>
        <a:p>
          <a:endParaRPr lang="fr-MG" b="1"/>
        </a:p>
      </dgm:t>
    </dgm:pt>
    <dgm:pt modelId="{F5BF9F49-188B-43C1-B741-E52EEA0254D0}">
      <dgm:prSet phldrT="[Texte]"/>
      <dgm:spPr/>
      <dgm:t>
        <a:bodyPr/>
        <a:lstStyle/>
        <a:p>
          <a:r>
            <a:rPr lang="fr-FR" b="1" dirty="0">
              <a:solidFill>
                <a:schemeClr val="bg1">
                  <a:lumMod val="50000"/>
                </a:schemeClr>
              </a:solidFill>
            </a:rPr>
            <a:t>10%</a:t>
          </a:r>
          <a:endParaRPr lang="fr-MG" b="1" dirty="0">
            <a:solidFill>
              <a:schemeClr val="bg1">
                <a:lumMod val="50000"/>
              </a:schemeClr>
            </a:solidFill>
          </a:endParaRPr>
        </a:p>
      </dgm:t>
    </dgm:pt>
    <dgm:pt modelId="{89A5B1A2-5007-4EA6-B712-FCADB58CD556}" type="parTrans" cxnId="{99A0E5DF-75EE-423C-846A-FDDC859DEFC7}">
      <dgm:prSet/>
      <dgm:spPr/>
      <dgm:t>
        <a:bodyPr/>
        <a:lstStyle/>
        <a:p>
          <a:endParaRPr lang="fr-MG" b="1"/>
        </a:p>
      </dgm:t>
    </dgm:pt>
    <dgm:pt modelId="{7C8C7414-41E1-4ADE-9D60-8BA5CE56E2D3}" type="sibTrans" cxnId="{99A0E5DF-75EE-423C-846A-FDDC859DEFC7}">
      <dgm:prSet/>
      <dgm:spPr/>
      <dgm:t>
        <a:bodyPr/>
        <a:lstStyle/>
        <a:p>
          <a:endParaRPr lang="fr-MG" b="1"/>
        </a:p>
      </dgm:t>
    </dgm:pt>
    <dgm:pt modelId="{05EECBFA-EF2D-4C98-B2C4-C0AA0B6FDA31}">
      <dgm:prSet phldrT="[Texte]"/>
      <dgm:spPr/>
      <dgm:t>
        <a:bodyPr/>
        <a:lstStyle/>
        <a:p>
          <a:r>
            <a:rPr lang="fr-FR" b="1" dirty="0"/>
            <a:t>Travaux pratiques</a:t>
          </a:r>
          <a:endParaRPr lang="fr-MG" b="1" dirty="0"/>
        </a:p>
      </dgm:t>
    </dgm:pt>
    <dgm:pt modelId="{F7D0EA4E-22AF-4A12-8619-21CCAB3F0B0E}" type="parTrans" cxnId="{E4766E6E-CA96-4B46-9544-BD3C69AD620C}">
      <dgm:prSet/>
      <dgm:spPr/>
      <dgm:t>
        <a:bodyPr/>
        <a:lstStyle/>
        <a:p>
          <a:endParaRPr lang="fr-MG" b="1"/>
        </a:p>
      </dgm:t>
    </dgm:pt>
    <dgm:pt modelId="{E46D711B-E267-4864-9833-0A7730213C0C}" type="sibTrans" cxnId="{E4766E6E-CA96-4B46-9544-BD3C69AD620C}">
      <dgm:prSet/>
      <dgm:spPr/>
      <dgm:t>
        <a:bodyPr/>
        <a:lstStyle/>
        <a:p>
          <a:endParaRPr lang="fr-MG" b="1"/>
        </a:p>
      </dgm:t>
    </dgm:pt>
    <dgm:pt modelId="{D64581B6-A22C-40BC-B730-C26BEEF27621}">
      <dgm:prSet phldrT="[Texte]"/>
      <dgm:spPr/>
      <dgm:t>
        <a:bodyPr/>
        <a:lstStyle/>
        <a:p>
          <a:r>
            <a:rPr lang="fr-FR" b="1" dirty="0">
              <a:solidFill>
                <a:schemeClr val="bg1">
                  <a:lumMod val="50000"/>
                </a:schemeClr>
              </a:solidFill>
            </a:rPr>
            <a:t>30%</a:t>
          </a:r>
          <a:endParaRPr lang="fr-MG" b="1" dirty="0">
            <a:solidFill>
              <a:schemeClr val="bg1">
                <a:lumMod val="50000"/>
              </a:schemeClr>
            </a:solidFill>
          </a:endParaRPr>
        </a:p>
      </dgm:t>
    </dgm:pt>
    <dgm:pt modelId="{3427CA0A-B595-4629-8451-ECCA78ADFD9C}" type="parTrans" cxnId="{32683C83-4D36-4C8A-8A13-F12B3411DD04}">
      <dgm:prSet/>
      <dgm:spPr/>
      <dgm:t>
        <a:bodyPr/>
        <a:lstStyle/>
        <a:p>
          <a:endParaRPr lang="fr-MG" b="1"/>
        </a:p>
      </dgm:t>
    </dgm:pt>
    <dgm:pt modelId="{6FB8B426-106F-4FBF-A9D1-31EB266CE812}" type="sibTrans" cxnId="{32683C83-4D36-4C8A-8A13-F12B3411DD04}">
      <dgm:prSet/>
      <dgm:spPr/>
      <dgm:t>
        <a:bodyPr/>
        <a:lstStyle/>
        <a:p>
          <a:endParaRPr lang="fr-MG" b="1"/>
        </a:p>
      </dgm:t>
    </dgm:pt>
    <dgm:pt modelId="{A894E7DB-131B-4A98-B6C8-22A591A416F0}">
      <dgm:prSet phldrT="[Texte]"/>
      <dgm:spPr/>
      <dgm:t>
        <a:bodyPr/>
        <a:lstStyle/>
        <a:p>
          <a:r>
            <a:rPr lang="fr-FR" b="1" dirty="0"/>
            <a:t>Projet pratique</a:t>
          </a:r>
          <a:endParaRPr lang="fr-MG" b="1" dirty="0"/>
        </a:p>
      </dgm:t>
    </dgm:pt>
    <dgm:pt modelId="{00663C14-226C-4670-BDE7-7F35FBBABAEA}" type="parTrans" cxnId="{1C408A7B-D08F-4386-8D2C-77F1784C3D1A}">
      <dgm:prSet/>
      <dgm:spPr/>
      <dgm:t>
        <a:bodyPr/>
        <a:lstStyle/>
        <a:p>
          <a:endParaRPr lang="fr-MG" b="1"/>
        </a:p>
      </dgm:t>
    </dgm:pt>
    <dgm:pt modelId="{F6027F31-F5EC-41BB-9B7C-405A82BEC489}" type="sibTrans" cxnId="{1C408A7B-D08F-4386-8D2C-77F1784C3D1A}">
      <dgm:prSet/>
      <dgm:spPr/>
      <dgm:t>
        <a:bodyPr/>
        <a:lstStyle/>
        <a:p>
          <a:endParaRPr lang="fr-MG" b="1"/>
        </a:p>
      </dgm:t>
    </dgm:pt>
    <dgm:pt modelId="{CDF6A0CC-9836-482D-9E0F-4AAE94BBE614}">
      <dgm:prSet phldrT="[Texte]"/>
      <dgm:spPr/>
      <dgm:t>
        <a:bodyPr/>
        <a:lstStyle/>
        <a:p>
          <a:r>
            <a:rPr lang="fr-FR" b="1" dirty="0">
              <a:solidFill>
                <a:schemeClr val="bg1">
                  <a:lumMod val="50000"/>
                </a:schemeClr>
              </a:solidFill>
            </a:rPr>
            <a:t>50%</a:t>
          </a:r>
          <a:endParaRPr lang="fr-MG" b="1" dirty="0">
            <a:solidFill>
              <a:schemeClr val="bg1">
                <a:lumMod val="50000"/>
              </a:schemeClr>
            </a:solidFill>
          </a:endParaRPr>
        </a:p>
      </dgm:t>
    </dgm:pt>
    <dgm:pt modelId="{8AF69130-5B1E-484B-B590-A4D3ABBD097C}" type="parTrans" cxnId="{0CEBDCEA-5DA1-45E8-8DE3-C60CE0D7A190}">
      <dgm:prSet/>
      <dgm:spPr/>
      <dgm:t>
        <a:bodyPr/>
        <a:lstStyle/>
        <a:p>
          <a:endParaRPr lang="fr-MG" b="1"/>
        </a:p>
      </dgm:t>
    </dgm:pt>
    <dgm:pt modelId="{EE58C40B-D9FB-4772-9C57-6638F523E0BF}" type="sibTrans" cxnId="{0CEBDCEA-5DA1-45E8-8DE3-C60CE0D7A190}">
      <dgm:prSet/>
      <dgm:spPr/>
      <dgm:t>
        <a:bodyPr/>
        <a:lstStyle/>
        <a:p>
          <a:endParaRPr lang="fr-MG" b="1"/>
        </a:p>
      </dgm:t>
    </dgm:pt>
    <dgm:pt modelId="{28FF0735-184C-4AD1-AACD-B1C6001C43B0}" type="pres">
      <dgm:prSet presAssocID="{70D9301F-7DF0-41F3-8279-02F4362C4B0A}" presName="Name0" presStyleCnt="0">
        <dgm:presLayoutVars>
          <dgm:chMax val="7"/>
          <dgm:chPref val="7"/>
          <dgm:dir/>
          <dgm:animOne val="branch"/>
          <dgm:animLvl val="lvl"/>
        </dgm:presLayoutVars>
      </dgm:prSet>
      <dgm:spPr/>
    </dgm:pt>
    <dgm:pt modelId="{DC968382-8271-4B52-930D-62536C046584}" type="pres">
      <dgm:prSet presAssocID="{2049D0D9-3C84-4017-9417-FAC043C42895}" presName="composite" presStyleCnt="0"/>
      <dgm:spPr/>
    </dgm:pt>
    <dgm:pt modelId="{487519B9-E41D-4EDA-BB9E-ADB5BDCFAD76}" type="pres">
      <dgm:prSet presAssocID="{2049D0D9-3C84-4017-9417-FAC043C42895}" presName="BackAccent" presStyleLbl="bgShp" presStyleIdx="0" presStyleCnt="3"/>
      <dgm:spPr/>
    </dgm:pt>
    <dgm:pt modelId="{DA24C98E-0AF7-4DAF-992F-B166298C600E}" type="pres">
      <dgm:prSet presAssocID="{2049D0D9-3C84-4017-9417-FAC043C42895}" presName="Accent" presStyleLbl="alignNode1" presStyleIdx="0" presStyleCnt="3"/>
      <dgm:spPr/>
    </dgm:pt>
    <dgm:pt modelId="{1EEAC455-F5ED-4B96-99D4-F90E998F5BD7}" type="pres">
      <dgm:prSet presAssocID="{2049D0D9-3C84-4017-9417-FAC043C42895}" presName="Child" presStyleLbl="revTx" presStyleIdx="0" presStyleCnt="6">
        <dgm:presLayoutVars>
          <dgm:chMax val="0"/>
          <dgm:chPref val="0"/>
          <dgm:bulletEnabled val="1"/>
        </dgm:presLayoutVars>
      </dgm:prSet>
      <dgm:spPr/>
    </dgm:pt>
    <dgm:pt modelId="{8A0D15D8-5074-46E3-B7B7-54ECCE4AF530}" type="pres">
      <dgm:prSet presAssocID="{2049D0D9-3C84-4017-9417-FAC043C42895}" presName="Parent" presStyleLbl="revTx" presStyleIdx="1" presStyleCnt="6">
        <dgm:presLayoutVars>
          <dgm:chMax val="1"/>
          <dgm:chPref val="1"/>
          <dgm:bulletEnabled val="1"/>
        </dgm:presLayoutVars>
      </dgm:prSet>
      <dgm:spPr/>
    </dgm:pt>
    <dgm:pt modelId="{748A173F-0950-40C6-9B68-267E96B208C2}" type="pres">
      <dgm:prSet presAssocID="{3BC4112E-3A2D-4973-9A38-4FB90582B859}" presName="sibTrans" presStyleCnt="0"/>
      <dgm:spPr/>
    </dgm:pt>
    <dgm:pt modelId="{59B4DAC2-19A3-4824-97F1-2C8FACF7BF10}" type="pres">
      <dgm:prSet presAssocID="{05EECBFA-EF2D-4C98-B2C4-C0AA0B6FDA31}" presName="composite" presStyleCnt="0"/>
      <dgm:spPr/>
    </dgm:pt>
    <dgm:pt modelId="{41BB450B-17FB-4DF2-B6CF-16E8B60FAE08}" type="pres">
      <dgm:prSet presAssocID="{05EECBFA-EF2D-4C98-B2C4-C0AA0B6FDA31}" presName="BackAccent" presStyleLbl="bgShp" presStyleIdx="1" presStyleCnt="3"/>
      <dgm:spPr/>
    </dgm:pt>
    <dgm:pt modelId="{07D5FA3E-8184-4A65-B728-3FF423797CD3}" type="pres">
      <dgm:prSet presAssocID="{05EECBFA-EF2D-4C98-B2C4-C0AA0B6FDA31}" presName="Accent" presStyleLbl="alignNode1" presStyleIdx="1" presStyleCnt="3"/>
      <dgm:spPr/>
    </dgm:pt>
    <dgm:pt modelId="{CCDDA45B-D0B3-4FA6-83E5-A7AA9A27C546}" type="pres">
      <dgm:prSet presAssocID="{05EECBFA-EF2D-4C98-B2C4-C0AA0B6FDA31}" presName="Child" presStyleLbl="revTx" presStyleIdx="2" presStyleCnt="6">
        <dgm:presLayoutVars>
          <dgm:chMax val="0"/>
          <dgm:chPref val="0"/>
          <dgm:bulletEnabled val="1"/>
        </dgm:presLayoutVars>
      </dgm:prSet>
      <dgm:spPr/>
    </dgm:pt>
    <dgm:pt modelId="{1B68828B-D743-42C8-B124-DD26D129EC28}" type="pres">
      <dgm:prSet presAssocID="{05EECBFA-EF2D-4C98-B2C4-C0AA0B6FDA31}" presName="Parent" presStyleLbl="revTx" presStyleIdx="3" presStyleCnt="6">
        <dgm:presLayoutVars>
          <dgm:chMax val="1"/>
          <dgm:chPref val="1"/>
          <dgm:bulletEnabled val="1"/>
        </dgm:presLayoutVars>
      </dgm:prSet>
      <dgm:spPr/>
    </dgm:pt>
    <dgm:pt modelId="{8C40950E-DCB2-4EE2-A861-92101123C1E4}" type="pres">
      <dgm:prSet presAssocID="{E46D711B-E267-4864-9833-0A7730213C0C}" presName="sibTrans" presStyleCnt="0"/>
      <dgm:spPr/>
    </dgm:pt>
    <dgm:pt modelId="{6778D10E-23C4-48B0-B8C7-8B9B951B412A}" type="pres">
      <dgm:prSet presAssocID="{A894E7DB-131B-4A98-B6C8-22A591A416F0}" presName="composite" presStyleCnt="0"/>
      <dgm:spPr/>
    </dgm:pt>
    <dgm:pt modelId="{4326F26A-FD9D-4814-9113-16C2888DC31A}" type="pres">
      <dgm:prSet presAssocID="{A894E7DB-131B-4A98-B6C8-22A591A416F0}" presName="BackAccent" presStyleLbl="bgShp" presStyleIdx="2" presStyleCnt="3"/>
      <dgm:spPr/>
    </dgm:pt>
    <dgm:pt modelId="{64B3447F-68AF-44BD-80E4-CE7A6F9A9C81}" type="pres">
      <dgm:prSet presAssocID="{A894E7DB-131B-4A98-B6C8-22A591A416F0}" presName="Accent" presStyleLbl="alignNode1" presStyleIdx="2" presStyleCnt="3"/>
      <dgm:spPr/>
    </dgm:pt>
    <dgm:pt modelId="{3DC9DB2E-7366-4F44-83FD-167E0CBD7987}" type="pres">
      <dgm:prSet presAssocID="{A894E7DB-131B-4A98-B6C8-22A591A416F0}" presName="Child" presStyleLbl="revTx" presStyleIdx="4" presStyleCnt="6">
        <dgm:presLayoutVars>
          <dgm:chMax val="0"/>
          <dgm:chPref val="0"/>
          <dgm:bulletEnabled val="1"/>
        </dgm:presLayoutVars>
      </dgm:prSet>
      <dgm:spPr/>
    </dgm:pt>
    <dgm:pt modelId="{3F823BE0-093B-4FD0-B305-66553F61975F}" type="pres">
      <dgm:prSet presAssocID="{A894E7DB-131B-4A98-B6C8-22A591A416F0}" presName="Parent" presStyleLbl="revTx" presStyleIdx="5" presStyleCnt="6">
        <dgm:presLayoutVars>
          <dgm:chMax val="1"/>
          <dgm:chPref val="1"/>
          <dgm:bulletEnabled val="1"/>
        </dgm:presLayoutVars>
      </dgm:prSet>
      <dgm:spPr/>
    </dgm:pt>
  </dgm:ptLst>
  <dgm:cxnLst>
    <dgm:cxn modelId="{FDACD325-D0A5-43A7-BAE4-51B85F03878C}" type="presOf" srcId="{A894E7DB-131B-4A98-B6C8-22A591A416F0}" destId="{3F823BE0-093B-4FD0-B305-66553F61975F}" srcOrd="0" destOrd="0" presId="urn:microsoft.com/office/officeart/2008/layout/IncreasingCircleProcess"/>
    <dgm:cxn modelId="{BDE91C38-B71C-437A-9368-18D3EEC68C8C}" type="presOf" srcId="{F5BF9F49-188B-43C1-B741-E52EEA0254D0}" destId="{1EEAC455-F5ED-4B96-99D4-F90E998F5BD7}" srcOrd="0" destOrd="0" presId="urn:microsoft.com/office/officeart/2008/layout/IncreasingCircleProcess"/>
    <dgm:cxn modelId="{E4766E6E-CA96-4B46-9544-BD3C69AD620C}" srcId="{70D9301F-7DF0-41F3-8279-02F4362C4B0A}" destId="{05EECBFA-EF2D-4C98-B2C4-C0AA0B6FDA31}" srcOrd="1" destOrd="0" parTransId="{F7D0EA4E-22AF-4A12-8619-21CCAB3F0B0E}" sibTransId="{E46D711B-E267-4864-9833-0A7730213C0C}"/>
    <dgm:cxn modelId="{1C408A7B-D08F-4386-8D2C-77F1784C3D1A}" srcId="{70D9301F-7DF0-41F3-8279-02F4362C4B0A}" destId="{A894E7DB-131B-4A98-B6C8-22A591A416F0}" srcOrd="2" destOrd="0" parTransId="{00663C14-226C-4670-BDE7-7F35FBBABAEA}" sibTransId="{F6027F31-F5EC-41BB-9B7C-405A82BEC489}"/>
    <dgm:cxn modelId="{32683C83-4D36-4C8A-8A13-F12B3411DD04}" srcId="{05EECBFA-EF2D-4C98-B2C4-C0AA0B6FDA31}" destId="{D64581B6-A22C-40BC-B730-C26BEEF27621}" srcOrd="0" destOrd="0" parTransId="{3427CA0A-B595-4629-8451-ECCA78ADFD9C}" sibTransId="{6FB8B426-106F-4FBF-A9D1-31EB266CE812}"/>
    <dgm:cxn modelId="{7486CC86-466D-444F-A2D1-9804C161A54C}" type="presOf" srcId="{70D9301F-7DF0-41F3-8279-02F4362C4B0A}" destId="{28FF0735-184C-4AD1-AACD-B1C6001C43B0}" srcOrd="0" destOrd="0" presId="urn:microsoft.com/office/officeart/2008/layout/IncreasingCircleProcess"/>
    <dgm:cxn modelId="{674DC0AB-FD98-447A-B8AD-A4B80F4E3E3F}" type="presOf" srcId="{2049D0D9-3C84-4017-9417-FAC043C42895}" destId="{8A0D15D8-5074-46E3-B7B7-54ECCE4AF530}" srcOrd="0" destOrd="0" presId="urn:microsoft.com/office/officeart/2008/layout/IncreasingCircleProcess"/>
    <dgm:cxn modelId="{005650BE-A4E8-40D7-89F1-1B9907D08F5B}" type="presOf" srcId="{05EECBFA-EF2D-4C98-B2C4-C0AA0B6FDA31}" destId="{1B68828B-D743-42C8-B124-DD26D129EC28}" srcOrd="0" destOrd="0" presId="urn:microsoft.com/office/officeart/2008/layout/IncreasingCircleProcess"/>
    <dgm:cxn modelId="{99A0E5DF-75EE-423C-846A-FDDC859DEFC7}" srcId="{2049D0D9-3C84-4017-9417-FAC043C42895}" destId="{F5BF9F49-188B-43C1-B741-E52EEA0254D0}" srcOrd="0" destOrd="0" parTransId="{89A5B1A2-5007-4EA6-B712-FCADB58CD556}" sibTransId="{7C8C7414-41E1-4ADE-9D60-8BA5CE56E2D3}"/>
    <dgm:cxn modelId="{0CEBDCEA-5DA1-45E8-8DE3-C60CE0D7A190}" srcId="{A894E7DB-131B-4A98-B6C8-22A591A416F0}" destId="{CDF6A0CC-9836-482D-9E0F-4AAE94BBE614}" srcOrd="0" destOrd="0" parTransId="{8AF69130-5B1E-484B-B590-A4D3ABBD097C}" sibTransId="{EE58C40B-D9FB-4772-9C57-6638F523E0BF}"/>
    <dgm:cxn modelId="{1FFD1CEF-D619-4007-A450-992942379346}" type="presOf" srcId="{D64581B6-A22C-40BC-B730-C26BEEF27621}" destId="{CCDDA45B-D0B3-4FA6-83E5-A7AA9A27C546}" srcOrd="0" destOrd="0" presId="urn:microsoft.com/office/officeart/2008/layout/IncreasingCircleProcess"/>
    <dgm:cxn modelId="{40E423F6-2746-455A-A278-C5A49D1DEBF0}" srcId="{70D9301F-7DF0-41F3-8279-02F4362C4B0A}" destId="{2049D0D9-3C84-4017-9417-FAC043C42895}" srcOrd="0" destOrd="0" parTransId="{DFF629C2-1DA2-4471-A1A2-E4D404DDB6FF}" sibTransId="{3BC4112E-3A2D-4973-9A38-4FB90582B859}"/>
    <dgm:cxn modelId="{86CAD3FC-386C-48BC-BB5F-D8E87EEACA4E}" type="presOf" srcId="{CDF6A0CC-9836-482D-9E0F-4AAE94BBE614}" destId="{3DC9DB2E-7366-4F44-83FD-167E0CBD7987}" srcOrd="0" destOrd="0" presId="urn:microsoft.com/office/officeart/2008/layout/IncreasingCircleProcess"/>
    <dgm:cxn modelId="{21A84487-D24B-4F1E-A8F5-03D5131D5D5E}" type="presParOf" srcId="{28FF0735-184C-4AD1-AACD-B1C6001C43B0}" destId="{DC968382-8271-4B52-930D-62536C046584}" srcOrd="0" destOrd="0" presId="urn:microsoft.com/office/officeart/2008/layout/IncreasingCircleProcess"/>
    <dgm:cxn modelId="{47A4A659-24B6-4F80-A3BC-C9B1B33692E3}" type="presParOf" srcId="{DC968382-8271-4B52-930D-62536C046584}" destId="{487519B9-E41D-4EDA-BB9E-ADB5BDCFAD76}" srcOrd="0" destOrd="0" presId="urn:microsoft.com/office/officeart/2008/layout/IncreasingCircleProcess"/>
    <dgm:cxn modelId="{09241CAB-C697-4400-993C-05333DF61C54}" type="presParOf" srcId="{DC968382-8271-4B52-930D-62536C046584}" destId="{DA24C98E-0AF7-4DAF-992F-B166298C600E}" srcOrd="1" destOrd="0" presId="urn:microsoft.com/office/officeart/2008/layout/IncreasingCircleProcess"/>
    <dgm:cxn modelId="{4BA5B52F-17E8-4FB1-A808-19C099788D33}" type="presParOf" srcId="{DC968382-8271-4B52-930D-62536C046584}" destId="{1EEAC455-F5ED-4B96-99D4-F90E998F5BD7}" srcOrd="2" destOrd="0" presId="urn:microsoft.com/office/officeart/2008/layout/IncreasingCircleProcess"/>
    <dgm:cxn modelId="{FFB8F6DF-65C6-486F-AE0E-2A7CBAE1C85A}" type="presParOf" srcId="{DC968382-8271-4B52-930D-62536C046584}" destId="{8A0D15D8-5074-46E3-B7B7-54ECCE4AF530}" srcOrd="3" destOrd="0" presId="urn:microsoft.com/office/officeart/2008/layout/IncreasingCircleProcess"/>
    <dgm:cxn modelId="{9EA07607-80B5-4748-B424-4328930D40E1}" type="presParOf" srcId="{28FF0735-184C-4AD1-AACD-B1C6001C43B0}" destId="{748A173F-0950-40C6-9B68-267E96B208C2}" srcOrd="1" destOrd="0" presId="urn:microsoft.com/office/officeart/2008/layout/IncreasingCircleProcess"/>
    <dgm:cxn modelId="{5E4225BD-2B21-4452-A670-A57C53B6A840}" type="presParOf" srcId="{28FF0735-184C-4AD1-AACD-B1C6001C43B0}" destId="{59B4DAC2-19A3-4824-97F1-2C8FACF7BF10}" srcOrd="2" destOrd="0" presId="urn:microsoft.com/office/officeart/2008/layout/IncreasingCircleProcess"/>
    <dgm:cxn modelId="{3E3B5CB1-97CD-47DE-85A7-86BB9AF697DA}" type="presParOf" srcId="{59B4DAC2-19A3-4824-97F1-2C8FACF7BF10}" destId="{41BB450B-17FB-4DF2-B6CF-16E8B60FAE08}" srcOrd="0" destOrd="0" presId="urn:microsoft.com/office/officeart/2008/layout/IncreasingCircleProcess"/>
    <dgm:cxn modelId="{38841FA5-AE03-4EC5-A3D6-C0E90D16C4B8}" type="presParOf" srcId="{59B4DAC2-19A3-4824-97F1-2C8FACF7BF10}" destId="{07D5FA3E-8184-4A65-B728-3FF423797CD3}" srcOrd="1" destOrd="0" presId="urn:microsoft.com/office/officeart/2008/layout/IncreasingCircleProcess"/>
    <dgm:cxn modelId="{643C6D76-A0F9-4D12-BF61-AC7219F85BDE}" type="presParOf" srcId="{59B4DAC2-19A3-4824-97F1-2C8FACF7BF10}" destId="{CCDDA45B-D0B3-4FA6-83E5-A7AA9A27C546}" srcOrd="2" destOrd="0" presId="urn:microsoft.com/office/officeart/2008/layout/IncreasingCircleProcess"/>
    <dgm:cxn modelId="{372CDBB9-F97D-4E87-9FCB-60250C4508E4}" type="presParOf" srcId="{59B4DAC2-19A3-4824-97F1-2C8FACF7BF10}" destId="{1B68828B-D743-42C8-B124-DD26D129EC28}" srcOrd="3" destOrd="0" presId="urn:microsoft.com/office/officeart/2008/layout/IncreasingCircleProcess"/>
    <dgm:cxn modelId="{F83E8430-3F7E-4FC7-A6B2-17304854C5F4}" type="presParOf" srcId="{28FF0735-184C-4AD1-AACD-B1C6001C43B0}" destId="{8C40950E-DCB2-4EE2-A861-92101123C1E4}" srcOrd="3" destOrd="0" presId="urn:microsoft.com/office/officeart/2008/layout/IncreasingCircleProcess"/>
    <dgm:cxn modelId="{1D863CCF-0A62-4EBE-9CFA-CF585E619FDF}" type="presParOf" srcId="{28FF0735-184C-4AD1-AACD-B1C6001C43B0}" destId="{6778D10E-23C4-48B0-B8C7-8B9B951B412A}" srcOrd="4" destOrd="0" presId="urn:microsoft.com/office/officeart/2008/layout/IncreasingCircleProcess"/>
    <dgm:cxn modelId="{C737F662-6193-4059-8687-8ED59B62515B}" type="presParOf" srcId="{6778D10E-23C4-48B0-B8C7-8B9B951B412A}" destId="{4326F26A-FD9D-4814-9113-16C2888DC31A}" srcOrd="0" destOrd="0" presId="urn:microsoft.com/office/officeart/2008/layout/IncreasingCircleProcess"/>
    <dgm:cxn modelId="{1554E7CC-35E5-4FB8-9E39-BF51EAA41F41}" type="presParOf" srcId="{6778D10E-23C4-48B0-B8C7-8B9B951B412A}" destId="{64B3447F-68AF-44BD-80E4-CE7A6F9A9C81}" srcOrd="1" destOrd="0" presId="urn:microsoft.com/office/officeart/2008/layout/IncreasingCircleProcess"/>
    <dgm:cxn modelId="{BC1E9A8C-EB88-4A49-B636-7BC6B46DBE90}" type="presParOf" srcId="{6778D10E-23C4-48B0-B8C7-8B9B951B412A}" destId="{3DC9DB2E-7366-4F44-83FD-167E0CBD7987}" srcOrd="2" destOrd="0" presId="urn:microsoft.com/office/officeart/2008/layout/IncreasingCircleProcess"/>
    <dgm:cxn modelId="{FFE7AC9B-658F-4E5D-BC17-FC5F44856DAE}" type="presParOf" srcId="{6778D10E-23C4-48B0-B8C7-8B9B951B412A}" destId="{3F823BE0-093B-4FD0-B305-66553F61975F}"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n-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mn-lt"/>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mn-lt"/>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519B9-E41D-4EDA-BB9E-ADB5BDCFAD76}">
      <dsp:nvSpPr>
        <dsp:cNvPr id="0" name=""/>
        <dsp:cNvSpPr/>
      </dsp:nvSpPr>
      <dsp:spPr>
        <a:xfrm>
          <a:off x="134768" y="0"/>
          <a:ext cx="497538" cy="497538"/>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4C98E-0AF7-4DAF-992F-B166298C600E}">
      <dsp:nvSpPr>
        <dsp:cNvPr id="0" name=""/>
        <dsp:cNvSpPr/>
      </dsp:nvSpPr>
      <dsp:spPr>
        <a:xfrm>
          <a:off x="184522" y="49753"/>
          <a:ext cx="398030" cy="398030"/>
        </a:xfrm>
        <a:prstGeom prst="chord">
          <a:avLst>
            <a:gd name="adj1" fmla="val 1168272"/>
            <a:gd name="adj2" fmla="val 9631728"/>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AC455-F5ED-4B96-99D4-F90E998F5BD7}">
      <dsp:nvSpPr>
        <dsp:cNvPr id="0" name=""/>
        <dsp:cNvSpPr/>
      </dsp:nvSpPr>
      <dsp:spPr>
        <a:xfrm>
          <a:off x="735961" y="497538"/>
          <a:ext cx="1471884" cy="20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fr-FR" sz="1500" b="1" kern="1200" dirty="0">
              <a:solidFill>
                <a:schemeClr val="bg1">
                  <a:lumMod val="50000"/>
                </a:schemeClr>
              </a:solidFill>
            </a:rPr>
            <a:t>10%</a:t>
          </a:r>
          <a:endParaRPr lang="fr-MG" sz="1500" b="1" kern="1200" dirty="0">
            <a:solidFill>
              <a:schemeClr val="bg1">
                <a:lumMod val="50000"/>
              </a:schemeClr>
            </a:solidFill>
          </a:endParaRPr>
        </a:p>
      </dsp:txBody>
      <dsp:txXfrm>
        <a:off x="735961" y="497538"/>
        <a:ext cx="1471884" cy="2093807"/>
      </dsp:txXfrm>
    </dsp:sp>
    <dsp:sp modelId="{8A0D15D8-5074-46E3-B7B7-54ECCE4AF530}">
      <dsp:nvSpPr>
        <dsp:cNvPr id="0" name=""/>
        <dsp:cNvSpPr/>
      </dsp:nvSpPr>
      <dsp:spPr>
        <a:xfrm>
          <a:off x="735961" y="0"/>
          <a:ext cx="1471884" cy="4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fr-FR" sz="1500" b="1" kern="1200" dirty="0"/>
            <a:t>Participation</a:t>
          </a:r>
          <a:endParaRPr lang="fr-MG" sz="1500" b="1" kern="1200" dirty="0"/>
        </a:p>
      </dsp:txBody>
      <dsp:txXfrm>
        <a:off x="735961" y="0"/>
        <a:ext cx="1471884" cy="497538"/>
      </dsp:txXfrm>
    </dsp:sp>
    <dsp:sp modelId="{41BB450B-17FB-4DF2-B6CF-16E8B60FAE08}">
      <dsp:nvSpPr>
        <dsp:cNvPr id="0" name=""/>
        <dsp:cNvSpPr/>
      </dsp:nvSpPr>
      <dsp:spPr>
        <a:xfrm>
          <a:off x="2311499" y="0"/>
          <a:ext cx="497538" cy="497538"/>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5FA3E-8184-4A65-B728-3FF423797CD3}">
      <dsp:nvSpPr>
        <dsp:cNvPr id="0" name=""/>
        <dsp:cNvSpPr/>
      </dsp:nvSpPr>
      <dsp:spPr>
        <a:xfrm>
          <a:off x="2361253" y="49753"/>
          <a:ext cx="398030" cy="398030"/>
        </a:xfrm>
        <a:prstGeom prst="chord">
          <a:avLst>
            <a:gd name="adj1" fmla="val 20431728"/>
            <a:gd name="adj2" fmla="val 11968272"/>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DA45B-D0B3-4FA6-83E5-A7AA9A27C546}">
      <dsp:nvSpPr>
        <dsp:cNvPr id="0" name=""/>
        <dsp:cNvSpPr/>
      </dsp:nvSpPr>
      <dsp:spPr>
        <a:xfrm>
          <a:off x="2912691" y="497538"/>
          <a:ext cx="1471884" cy="20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fr-FR" sz="1500" b="1" kern="1200" dirty="0">
              <a:solidFill>
                <a:schemeClr val="bg1">
                  <a:lumMod val="50000"/>
                </a:schemeClr>
              </a:solidFill>
            </a:rPr>
            <a:t>30%</a:t>
          </a:r>
          <a:endParaRPr lang="fr-MG" sz="1500" b="1" kern="1200" dirty="0">
            <a:solidFill>
              <a:schemeClr val="bg1">
                <a:lumMod val="50000"/>
              </a:schemeClr>
            </a:solidFill>
          </a:endParaRPr>
        </a:p>
      </dsp:txBody>
      <dsp:txXfrm>
        <a:off x="2912691" y="497538"/>
        <a:ext cx="1471884" cy="2093807"/>
      </dsp:txXfrm>
    </dsp:sp>
    <dsp:sp modelId="{1B68828B-D743-42C8-B124-DD26D129EC28}">
      <dsp:nvSpPr>
        <dsp:cNvPr id="0" name=""/>
        <dsp:cNvSpPr/>
      </dsp:nvSpPr>
      <dsp:spPr>
        <a:xfrm>
          <a:off x="2912691" y="0"/>
          <a:ext cx="1471884" cy="4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fr-FR" sz="1500" b="1" kern="1200" dirty="0"/>
            <a:t>Travaux pratiques</a:t>
          </a:r>
          <a:endParaRPr lang="fr-MG" sz="1500" b="1" kern="1200" dirty="0"/>
        </a:p>
      </dsp:txBody>
      <dsp:txXfrm>
        <a:off x="2912691" y="0"/>
        <a:ext cx="1471884" cy="497538"/>
      </dsp:txXfrm>
    </dsp:sp>
    <dsp:sp modelId="{4326F26A-FD9D-4814-9113-16C2888DC31A}">
      <dsp:nvSpPr>
        <dsp:cNvPr id="0" name=""/>
        <dsp:cNvSpPr/>
      </dsp:nvSpPr>
      <dsp:spPr>
        <a:xfrm>
          <a:off x="4488230" y="0"/>
          <a:ext cx="497538" cy="497538"/>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3447F-68AF-44BD-80E4-CE7A6F9A9C81}">
      <dsp:nvSpPr>
        <dsp:cNvPr id="0" name=""/>
        <dsp:cNvSpPr/>
      </dsp:nvSpPr>
      <dsp:spPr>
        <a:xfrm>
          <a:off x="4537984" y="49753"/>
          <a:ext cx="398030" cy="398030"/>
        </a:xfrm>
        <a:prstGeom prst="chord">
          <a:avLst>
            <a:gd name="adj1" fmla="val 16200000"/>
            <a:gd name="adj2" fmla="val 1620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9DB2E-7366-4F44-83FD-167E0CBD7987}">
      <dsp:nvSpPr>
        <dsp:cNvPr id="0" name=""/>
        <dsp:cNvSpPr/>
      </dsp:nvSpPr>
      <dsp:spPr>
        <a:xfrm>
          <a:off x="5089422" y="497538"/>
          <a:ext cx="1471884" cy="20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fr-FR" sz="1500" b="1" kern="1200" dirty="0">
              <a:solidFill>
                <a:schemeClr val="bg1">
                  <a:lumMod val="50000"/>
                </a:schemeClr>
              </a:solidFill>
            </a:rPr>
            <a:t>50%</a:t>
          </a:r>
          <a:endParaRPr lang="fr-MG" sz="1500" b="1" kern="1200" dirty="0">
            <a:solidFill>
              <a:schemeClr val="bg1">
                <a:lumMod val="50000"/>
              </a:schemeClr>
            </a:solidFill>
          </a:endParaRPr>
        </a:p>
      </dsp:txBody>
      <dsp:txXfrm>
        <a:off x="5089422" y="497538"/>
        <a:ext cx="1471884" cy="2093807"/>
      </dsp:txXfrm>
    </dsp:sp>
    <dsp:sp modelId="{3F823BE0-093B-4FD0-B305-66553F61975F}">
      <dsp:nvSpPr>
        <dsp:cNvPr id="0" name=""/>
        <dsp:cNvSpPr/>
      </dsp:nvSpPr>
      <dsp:spPr>
        <a:xfrm>
          <a:off x="5089422" y="0"/>
          <a:ext cx="1471884" cy="4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fr-FR" sz="1500" b="1" kern="1200" dirty="0"/>
            <a:t>Projet pratique</a:t>
          </a:r>
          <a:endParaRPr lang="fr-MG" sz="1500" b="1" kern="1200" dirty="0"/>
        </a:p>
      </dsp:txBody>
      <dsp:txXfrm>
        <a:off x="5089422" y="0"/>
        <a:ext cx="1471884" cy="497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n-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fr-MG"/>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ANALYSE DE RISQUES_LICENCE3</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fr-MG"/>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ANALYSE DE RISQUES_LICENCE3</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fr-MG"/>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ANALYSE DE RISQUES_LICENCE3</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fr-MG"/>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ANALYSE DE RISQUES_LICENCE3</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fr-MG"/>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ANALYSE DE RISQUES_LICENCE3</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fr-MG"/>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ANALYSE DE RISQUES_LICENCE3</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fr-MG"/>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fr-MG"/>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fr-MG"/>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ANALYSE DE RISQUES_LICENCE3</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fr-MG"/>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ANALYSE DE RISQUES_LICENCE3</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fr-MG"/>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ANALYSE DE RISQUES_LICENCE3</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fr-MG"/>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ANALYSE DE RISQUES_LICENCE3</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fr-MG"/>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ANALYSE DE RISQUES_LICENCE3</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MG"/>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err="1"/>
              <a:t>Analyse</a:t>
            </a:r>
            <a:r>
              <a:rPr lang="en-US" dirty="0"/>
              <a:t> de </a:t>
            </a:r>
            <a:r>
              <a:rPr lang="en-US" dirty="0" err="1"/>
              <a:t>risques</a:t>
            </a:r>
            <a:r>
              <a:rPr lang="en-US" dirty="0"/>
              <a:t>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a:t>ANALYSE DE RISQUES_LICENCE3</a:t>
            </a:r>
            <a:endParaRPr lang="en-US" dirty="0"/>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
        <p:nvSpPr>
          <p:cNvPr id="7" name="Title 1">
            <a:extLst>
              <a:ext uri="{FF2B5EF4-FFF2-40B4-BE49-F238E27FC236}">
                <a16:creationId xmlns:a16="http://schemas.microsoft.com/office/drawing/2014/main" id="{8AD21A3F-ABD4-3CC6-4950-CFC62308E03B}"/>
              </a:ext>
            </a:extLst>
          </p:cNvPr>
          <p:cNvSpPr txBox="1">
            <a:spLocks/>
          </p:cNvSpPr>
          <p:nvPr/>
        </p:nvSpPr>
        <p:spPr>
          <a:xfrm>
            <a:off x="-639799" y="140315"/>
            <a:ext cx="7388942" cy="625916"/>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fr-FR" b="1" u="sng">
                <a:solidFill>
                  <a:schemeClr val="accent2"/>
                </a:solidFill>
              </a:rPr>
              <a:t>Définition et concepts clés</a:t>
            </a:r>
          </a:p>
        </p:txBody>
      </p:sp>
      <p:sp>
        <p:nvSpPr>
          <p:cNvPr id="8" name="ZoneTexte 7">
            <a:extLst>
              <a:ext uri="{FF2B5EF4-FFF2-40B4-BE49-F238E27FC236}">
                <a16:creationId xmlns:a16="http://schemas.microsoft.com/office/drawing/2014/main" id="{091465D6-D42C-F37F-5F20-D61D8FE1D53E}"/>
              </a:ext>
            </a:extLst>
          </p:cNvPr>
          <p:cNvSpPr txBox="1"/>
          <p:nvPr/>
        </p:nvSpPr>
        <p:spPr>
          <a:xfrm>
            <a:off x="8831826" y="128051"/>
            <a:ext cx="3360174" cy="400110"/>
          </a:xfrm>
          <a:prstGeom prst="rect">
            <a:avLst/>
          </a:prstGeom>
          <a:noFill/>
        </p:spPr>
        <p:txBody>
          <a:bodyPr wrap="square">
            <a:spAutoFit/>
          </a:bodyPr>
          <a:lstStyle/>
          <a:p>
            <a:pPr algn="ctr"/>
            <a:r>
              <a:rPr lang="en-US" sz="2000" b="1" dirty="0">
                <a:solidFill>
                  <a:schemeClr val="bg2">
                    <a:lumMod val="10000"/>
                  </a:schemeClr>
                </a:solidFill>
              </a:rPr>
              <a:t>Classification d’un PROJET</a:t>
            </a:r>
            <a:endParaRPr lang="fr-MG" sz="2000" b="1" dirty="0">
              <a:solidFill>
                <a:schemeClr val="bg2">
                  <a:lumMod val="10000"/>
                </a:schemeClr>
              </a:solidFill>
            </a:endParaRPr>
          </a:p>
        </p:txBody>
      </p:sp>
      <p:sp>
        <p:nvSpPr>
          <p:cNvPr id="11" name="Text Placeholder 2">
            <a:extLst>
              <a:ext uri="{FF2B5EF4-FFF2-40B4-BE49-F238E27FC236}">
                <a16:creationId xmlns:a16="http://schemas.microsoft.com/office/drawing/2014/main" id="{46F5030D-8C9B-5225-BEEA-24D4A4118B4B}"/>
              </a:ext>
            </a:extLst>
          </p:cNvPr>
          <p:cNvSpPr txBox="1">
            <a:spLocks/>
          </p:cNvSpPr>
          <p:nvPr/>
        </p:nvSpPr>
        <p:spPr>
          <a:xfrm>
            <a:off x="306751" y="813856"/>
            <a:ext cx="11550952"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Un </a:t>
            </a:r>
            <a:r>
              <a:rPr lang="en-US" dirty="0" err="1"/>
              <a:t>projet</a:t>
            </a:r>
            <a:r>
              <a:rPr lang="en-US" dirty="0"/>
              <a:t> </a:t>
            </a:r>
            <a:r>
              <a:rPr lang="en-US" dirty="0" err="1"/>
              <a:t>peut</a:t>
            </a:r>
            <a:r>
              <a:rPr lang="en-US" dirty="0"/>
              <a:t> </a:t>
            </a:r>
            <a:r>
              <a:rPr lang="en-US" dirty="0" err="1"/>
              <a:t>être</a:t>
            </a:r>
            <a:r>
              <a:rPr lang="en-US" dirty="0"/>
              <a:t> </a:t>
            </a:r>
            <a:r>
              <a:rPr lang="en-US" dirty="0" err="1"/>
              <a:t>classé</a:t>
            </a:r>
            <a:r>
              <a:rPr lang="en-US" dirty="0"/>
              <a:t> </a:t>
            </a:r>
            <a:r>
              <a:rPr lang="en-US" dirty="0" err="1"/>
              <a:t>selon</a:t>
            </a:r>
            <a:r>
              <a:rPr lang="en-US" dirty="0"/>
              <a:t>:</a:t>
            </a:r>
          </a:p>
        </p:txBody>
      </p:sp>
      <p:graphicFrame>
        <p:nvGraphicFramePr>
          <p:cNvPr id="34" name="Tableau 34">
            <a:extLst>
              <a:ext uri="{FF2B5EF4-FFF2-40B4-BE49-F238E27FC236}">
                <a16:creationId xmlns:a16="http://schemas.microsoft.com/office/drawing/2014/main" id="{102A9AFE-0C6C-0370-C387-3A42639A1385}"/>
              </a:ext>
            </a:extLst>
          </p:cNvPr>
          <p:cNvGraphicFramePr>
            <a:graphicFrameLocks noGrp="1"/>
          </p:cNvGraphicFramePr>
          <p:nvPr>
            <p:extLst>
              <p:ext uri="{D42A27DB-BD31-4B8C-83A1-F6EECF244321}">
                <p14:modId xmlns:p14="http://schemas.microsoft.com/office/powerpoint/2010/main" val="374834454"/>
              </p:ext>
            </p:extLst>
          </p:nvPr>
        </p:nvGraphicFramePr>
        <p:xfrm>
          <a:off x="439485" y="1328206"/>
          <a:ext cx="11152747" cy="5149182"/>
        </p:xfrm>
        <a:graphic>
          <a:graphicData uri="http://schemas.openxmlformats.org/drawingml/2006/table">
            <a:tbl>
              <a:tblPr firstRow="1" bandRow="1">
                <a:tableStyleId>{7E9639D4-E3E2-4D34-9284-5A2195B3D0D7}</a:tableStyleId>
              </a:tblPr>
              <a:tblGrid>
                <a:gridCol w="3161016">
                  <a:extLst>
                    <a:ext uri="{9D8B030D-6E8A-4147-A177-3AD203B41FA5}">
                      <a16:colId xmlns:a16="http://schemas.microsoft.com/office/drawing/2014/main" val="2104363880"/>
                    </a:ext>
                  </a:extLst>
                </a:gridCol>
                <a:gridCol w="7991731">
                  <a:extLst>
                    <a:ext uri="{9D8B030D-6E8A-4147-A177-3AD203B41FA5}">
                      <a16:colId xmlns:a16="http://schemas.microsoft.com/office/drawing/2014/main" val="3625820259"/>
                    </a:ext>
                  </a:extLst>
                </a:gridCol>
              </a:tblGrid>
              <a:tr h="1516424">
                <a:tc>
                  <a:txBody>
                    <a:bodyPr/>
                    <a:lstStyle/>
                    <a:p>
                      <a:pPr algn="ctr"/>
                      <a:r>
                        <a:rPr lang="fr-FR" sz="1600" b="1" dirty="0">
                          <a:solidFill>
                            <a:schemeClr val="tx1"/>
                          </a:solidFill>
                        </a:rPr>
                        <a:t>Activité économique</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just"/>
                      <a:r>
                        <a:rPr lang="fr-FR" sz="1600" b="0" dirty="0">
                          <a:solidFill>
                            <a:schemeClr val="tx1"/>
                          </a:solidFill>
                        </a:rPr>
                        <a:t>Projets agricoles ou forestiers, projets industriels, projets de construction, projets d’urbanisme ou d’aménagement d’infrastructures (portuaires, autoroutiers, électrification, irrigation, ferroviaires, assainissements, </a:t>
                      </a:r>
                      <a:r>
                        <a:rPr lang="fr-FR" sz="1600" b="0" dirty="0" err="1">
                          <a:solidFill>
                            <a:schemeClr val="tx1"/>
                          </a:solidFill>
                        </a:rPr>
                        <a:t>etc</a:t>
                      </a:r>
                      <a:r>
                        <a:rPr lang="fr-FR" sz="1600" b="0" dirty="0">
                          <a:solidFill>
                            <a:schemeClr val="tx1"/>
                          </a:solidFill>
                        </a:rPr>
                        <a:t> …), projets de développement socio – économique (développement local, tourisme, </a:t>
                      </a:r>
                      <a:r>
                        <a:rPr lang="fr-FR" sz="1600" b="0" dirty="0" err="1">
                          <a:solidFill>
                            <a:schemeClr val="tx1"/>
                          </a:solidFill>
                        </a:rPr>
                        <a:t>etc</a:t>
                      </a:r>
                      <a:r>
                        <a:rPr lang="fr-FR" sz="1600" b="0" dirty="0">
                          <a:solidFill>
                            <a:schemeClr val="tx1"/>
                          </a:solidFill>
                        </a:rPr>
                        <a:t> …), projets culturels ou évènementiels (spectacles, manifestation sportive, </a:t>
                      </a:r>
                      <a:r>
                        <a:rPr lang="fr-FR" sz="1600" b="0" dirty="0" err="1">
                          <a:solidFill>
                            <a:schemeClr val="tx1"/>
                          </a:solidFill>
                        </a:rPr>
                        <a:t>etc</a:t>
                      </a:r>
                      <a:r>
                        <a:rPr lang="fr-FR" sz="1600" b="0" dirty="0">
                          <a:solidFill>
                            <a:schemeClr val="tx1"/>
                          </a:solidFill>
                        </a:rPr>
                        <a:t> …)</a:t>
                      </a:r>
                      <a:endParaRPr lang="fr-MG" sz="1600" b="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8619775"/>
                  </a:ext>
                </a:extLst>
              </a:tr>
              <a:tr h="558683">
                <a:tc>
                  <a:txBody>
                    <a:bodyPr/>
                    <a:lstStyle/>
                    <a:p>
                      <a:pPr algn="ctr"/>
                      <a:r>
                        <a:rPr lang="fr-FR" sz="1600" b="1" dirty="0">
                          <a:solidFill>
                            <a:schemeClr val="tx1"/>
                          </a:solidFill>
                        </a:rPr>
                        <a:t>Cycle de vie d’un produit</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de conception, projets de développement ou lancement de nouveaux produits, projets de réalisation, … </a:t>
                      </a:r>
                      <a:r>
                        <a:rPr lang="fr-FR" sz="1600" dirty="0" err="1">
                          <a:solidFill>
                            <a:schemeClr val="tx1"/>
                          </a:solidFill>
                        </a:rPr>
                        <a:t>etc</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55147985"/>
                  </a:ext>
                </a:extLst>
              </a:tr>
              <a:tr h="798118">
                <a:tc>
                  <a:txBody>
                    <a:bodyPr/>
                    <a:lstStyle/>
                    <a:p>
                      <a:pPr algn="ctr"/>
                      <a:r>
                        <a:rPr lang="fr-FR" sz="1600" b="1" dirty="0">
                          <a:solidFill>
                            <a:schemeClr val="tx1"/>
                          </a:solidFill>
                        </a:rPr>
                        <a:t>Domaine d’application</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de R&amp;D, projets logistiques, projets de maintenance, projets informatiques, projets énergétiques, projets environnementaux, projets organisationnels, </a:t>
                      </a:r>
                      <a:r>
                        <a:rPr lang="fr-FR" sz="1600" dirty="0" err="1">
                          <a:solidFill>
                            <a:schemeClr val="tx1"/>
                          </a:solidFill>
                        </a:rPr>
                        <a:t>etc</a:t>
                      </a:r>
                      <a:r>
                        <a:rPr lang="fr-FR" sz="1600" dirty="0">
                          <a:solidFill>
                            <a:schemeClr val="tx1"/>
                          </a:solidFill>
                        </a:rPr>
                        <a:t> …</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94739860"/>
                  </a:ext>
                </a:extLst>
              </a:tr>
              <a:tr h="319247">
                <a:tc>
                  <a:txBody>
                    <a:bodyPr/>
                    <a:lstStyle/>
                    <a:p>
                      <a:pPr algn="ctr"/>
                      <a:r>
                        <a:rPr lang="fr-FR" sz="1600" b="1" dirty="0">
                          <a:solidFill>
                            <a:schemeClr val="tx1"/>
                          </a:solidFill>
                        </a:rPr>
                        <a:t>Destination</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internes, projets externes</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419480384"/>
                  </a:ext>
                </a:extLst>
              </a:tr>
              <a:tr h="319247">
                <a:tc>
                  <a:txBody>
                    <a:bodyPr/>
                    <a:lstStyle/>
                    <a:p>
                      <a:pPr algn="ctr"/>
                      <a:r>
                        <a:rPr lang="fr-FR" sz="1600" b="1" dirty="0">
                          <a:solidFill>
                            <a:schemeClr val="tx1"/>
                          </a:solidFill>
                        </a:rPr>
                        <a:t>Taille</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Grands projets, petits projets (en fonction du secteur d’activité)</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79641592"/>
                  </a:ext>
                </a:extLst>
              </a:tr>
              <a:tr h="319247">
                <a:tc>
                  <a:txBody>
                    <a:bodyPr/>
                    <a:lstStyle/>
                    <a:p>
                      <a:pPr algn="ctr"/>
                      <a:r>
                        <a:rPr lang="fr-FR" sz="1600" b="1" dirty="0">
                          <a:solidFill>
                            <a:schemeClr val="tx1"/>
                          </a:solidFill>
                        </a:rPr>
                        <a:t>Maître d’ouvrage</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privés, projets publics</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03098781"/>
                  </a:ext>
                </a:extLst>
              </a:tr>
              <a:tr h="558683">
                <a:tc>
                  <a:txBody>
                    <a:bodyPr/>
                    <a:lstStyle/>
                    <a:p>
                      <a:pPr algn="ctr"/>
                      <a:r>
                        <a:rPr lang="fr-FR" sz="1600" b="1" dirty="0">
                          <a:solidFill>
                            <a:schemeClr val="tx1"/>
                          </a:solidFill>
                        </a:rPr>
                        <a:t>Nature</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techniques ou technologiques, projets administratifs, projets commerciaux, projets financiers, </a:t>
                      </a:r>
                      <a:r>
                        <a:rPr lang="fr-FR" sz="1600" dirty="0" err="1">
                          <a:solidFill>
                            <a:schemeClr val="tx1"/>
                          </a:solidFill>
                        </a:rPr>
                        <a:t>etc</a:t>
                      </a:r>
                      <a:r>
                        <a:rPr lang="fr-FR" sz="1600" dirty="0">
                          <a:solidFill>
                            <a:schemeClr val="tx1"/>
                          </a:solidFill>
                        </a:rPr>
                        <a:t> …</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57919389"/>
                  </a:ext>
                </a:extLst>
              </a:tr>
              <a:tr h="319247">
                <a:tc>
                  <a:txBody>
                    <a:bodyPr/>
                    <a:lstStyle/>
                    <a:p>
                      <a:pPr algn="ctr"/>
                      <a:r>
                        <a:rPr lang="fr-FR" sz="1600" b="1" dirty="0">
                          <a:solidFill>
                            <a:schemeClr val="tx1"/>
                          </a:solidFill>
                        </a:rPr>
                        <a:t>Complexité</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simples, projets complexes, </a:t>
                      </a:r>
                      <a:r>
                        <a:rPr lang="fr-FR" sz="1600" dirty="0" err="1">
                          <a:solidFill>
                            <a:schemeClr val="tx1"/>
                          </a:solidFill>
                        </a:rPr>
                        <a:t>etc</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134389208"/>
                  </a:ext>
                </a:extLst>
              </a:tr>
              <a:tr h="319247">
                <a:tc>
                  <a:txBody>
                    <a:bodyPr/>
                    <a:lstStyle/>
                    <a:p>
                      <a:pPr algn="ctr"/>
                      <a:r>
                        <a:rPr lang="fr-FR" sz="1600" b="1" dirty="0">
                          <a:solidFill>
                            <a:schemeClr val="tx1"/>
                          </a:solidFill>
                        </a:rPr>
                        <a:t>Localisation</a:t>
                      </a:r>
                      <a:endParaRPr lang="fr-MG" sz="16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just"/>
                      <a:r>
                        <a:rPr lang="fr-FR" sz="1600" dirty="0">
                          <a:solidFill>
                            <a:schemeClr val="tx1"/>
                          </a:solidFill>
                        </a:rPr>
                        <a:t>Projets nationaux, projets internationaux</a:t>
                      </a:r>
                      <a:endParaRPr lang="fr-MG"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94555608"/>
                  </a:ext>
                </a:extLst>
              </a:tr>
            </a:tbl>
          </a:graphicData>
        </a:graphic>
      </p:graphicFrame>
    </p:spTree>
    <p:extLst>
      <p:ext uri="{BB962C8B-B14F-4D97-AF65-F5344CB8AC3E}">
        <p14:creationId xmlns:p14="http://schemas.microsoft.com/office/powerpoint/2010/main" val="248535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a:t>ANALYSE DE RISQUES_LICENCE3</a:t>
            </a:r>
            <a:endParaRPr lang="en-US" dirty="0"/>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
        <p:nvSpPr>
          <p:cNvPr id="7" name="Title 1">
            <a:extLst>
              <a:ext uri="{FF2B5EF4-FFF2-40B4-BE49-F238E27FC236}">
                <a16:creationId xmlns:a16="http://schemas.microsoft.com/office/drawing/2014/main" id="{8AD21A3F-ABD4-3CC6-4950-CFC62308E03B}"/>
              </a:ext>
            </a:extLst>
          </p:cNvPr>
          <p:cNvSpPr txBox="1">
            <a:spLocks/>
          </p:cNvSpPr>
          <p:nvPr/>
        </p:nvSpPr>
        <p:spPr>
          <a:xfrm>
            <a:off x="-639799" y="140315"/>
            <a:ext cx="7388942" cy="625916"/>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fr-FR" b="1" u="sng">
                <a:solidFill>
                  <a:schemeClr val="accent2"/>
                </a:solidFill>
              </a:rPr>
              <a:t>Définition et concepts clés</a:t>
            </a:r>
          </a:p>
        </p:txBody>
      </p:sp>
      <p:sp>
        <p:nvSpPr>
          <p:cNvPr id="8" name="ZoneTexte 7">
            <a:extLst>
              <a:ext uri="{FF2B5EF4-FFF2-40B4-BE49-F238E27FC236}">
                <a16:creationId xmlns:a16="http://schemas.microsoft.com/office/drawing/2014/main" id="{091465D6-D42C-F37F-5F20-D61D8FE1D53E}"/>
              </a:ext>
            </a:extLst>
          </p:cNvPr>
          <p:cNvSpPr txBox="1"/>
          <p:nvPr/>
        </p:nvSpPr>
        <p:spPr>
          <a:xfrm>
            <a:off x="8831826" y="128051"/>
            <a:ext cx="3360174" cy="400110"/>
          </a:xfrm>
          <a:prstGeom prst="rect">
            <a:avLst/>
          </a:prstGeom>
          <a:noFill/>
        </p:spPr>
        <p:txBody>
          <a:bodyPr wrap="square">
            <a:spAutoFit/>
          </a:bodyPr>
          <a:lstStyle/>
          <a:p>
            <a:pPr algn="ctr"/>
            <a:r>
              <a:rPr lang="en-US" sz="2000" b="1" dirty="0">
                <a:solidFill>
                  <a:schemeClr val="bg2">
                    <a:lumMod val="10000"/>
                  </a:schemeClr>
                </a:solidFill>
              </a:rPr>
              <a:t>Classification d’un PROJET</a:t>
            </a:r>
            <a:endParaRPr lang="fr-MG" sz="2000" b="1" dirty="0">
              <a:solidFill>
                <a:schemeClr val="bg2">
                  <a:lumMod val="10000"/>
                </a:schemeClr>
              </a:solidFill>
            </a:endParaRPr>
          </a:p>
        </p:txBody>
      </p:sp>
      <p:sp>
        <p:nvSpPr>
          <p:cNvPr id="11" name="Text Placeholder 2">
            <a:extLst>
              <a:ext uri="{FF2B5EF4-FFF2-40B4-BE49-F238E27FC236}">
                <a16:creationId xmlns:a16="http://schemas.microsoft.com/office/drawing/2014/main" id="{46F5030D-8C9B-5225-BEEA-24D4A4118B4B}"/>
              </a:ext>
            </a:extLst>
          </p:cNvPr>
          <p:cNvSpPr txBox="1">
            <a:spLocks/>
          </p:cNvSpPr>
          <p:nvPr/>
        </p:nvSpPr>
        <p:spPr>
          <a:xfrm>
            <a:off x="306751" y="813856"/>
            <a:ext cx="11550952" cy="5304424"/>
          </a:xfrm>
          <a:prstGeom prst="rect">
            <a:avLst/>
          </a:prstGeom>
        </p:spPr>
        <p:txBody>
          <a:bodyPr vert="horz" lIns="91440" tIns="45720" rIns="91440" bIns="45720" rtlCol="0" anchor="t">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800" dirty="0">
                <a:solidFill>
                  <a:srgbClr val="002060"/>
                </a:solidFill>
              </a:rPr>
              <a:t>La </a:t>
            </a:r>
            <a:r>
              <a:rPr lang="en-US" sz="2800" dirty="0" err="1">
                <a:solidFill>
                  <a:srgbClr val="002060"/>
                </a:solidFill>
              </a:rPr>
              <a:t>préparation</a:t>
            </a:r>
            <a:r>
              <a:rPr lang="en-US" sz="2800" dirty="0">
                <a:solidFill>
                  <a:srgbClr val="002060"/>
                </a:solidFill>
              </a:rPr>
              <a:t> et la </a:t>
            </a:r>
            <a:r>
              <a:rPr lang="en-US" sz="2800" dirty="0" err="1">
                <a:solidFill>
                  <a:srgbClr val="002060"/>
                </a:solidFill>
              </a:rPr>
              <a:t>réalisation</a:t>
            </a:r>
            <a:r>
              <a:rPr lang="en-US" sz="2800" dirty="0">
                <a:solidFill>
                  <a:srgbClr val="002060"/>
                </a:solidFill>
              </a:rPr>
              <a:t> d’un </a:t>
            </a:r>
            <a:r>
              <a:rPr lang="en-US" sz="2800" dirty="0" err="1">
                <a:solidFill>
                  <a:srgbClr val="002060"/>
                </a:solidFill>
              </a:rPr>
              <a:t>projet</a:t>
            </a:r>
            <a:r>
              <a:rPr lang="en-US" sz="2800" dirty="0">
                <a:solidFill>
                  <a:srgbClr val="002060"/>
                </a:solidFill>
              </a:rPr>
              <a:t> </a:t>
            </a:r>
            <a:r>
              <a:rPr lang="en-US" sz="2800" dirty="0" err="1">
                <a:solidFill>
                  <a:srgbClr val="002060"/>
                </a:solidFill>
              </a:rPr>
              <a:t>nécessitent</a:t>
            </a:r>
            <a:r>
              <a:rPr lang="en-US" sz="2800" dirty="0">
                <a:solidFill>
                  <a:srgbClr val="002060"/>
                </a:solidFill>
              </a:rPr>
              <a:t> de bien prendre </a:t>
            </a:r>
            <a:r>
              <a:rPr lang="en-US" sz="2800" dirty="0" err="1">
                <a:solidFill>
                  <a:srgbClr val="002060"/>
                </a:solidFill>
              </a:rPr>
              <a:t>en</a:t>
            </a:r>
            <a:r>
              <a:rPr lang="en-US" sz="2800" dirty="0">
                <a:solidFill>
                  <a:srgbClr val="002060"/>
                </a:solidFill>
              </a:rPr>
              <a:t> </a:t>
            </a:r>
            <a:r>
              <a:rPr lang="en-US" sz="2800" dirty="0" err="1">
                <a:solidFill>
                  <a:srgbClr val="002060"/>
                </a:solidFill>
              </a:rPr>
              <a:t>compte</a:t>
            </a:r>
            <a:r>
              <a:rPr lang="en-US" sz="2800" dirty="0">
                <a:solidFill>
                  <a:srgbClr val="002060"/>
                </a:solidFill>
              </a:rPr>
              <a:t> les </a:t>
            </a:r>
            <a:r>
              <a:rPr lang="en-US" sz="2800" dirty="0" err="1">
                <a:solidFill>
                  <a:srgbClr val="002060"/>
                </a:solidFill>
              </a:rPr>
              <a:t>risques</a:t>
            </a:r>
            <a:r>
              <a:rPr lang="en-US" sz="2800" dirty="0">
                <a:solidFill>
                  <a:srgbClr val="002060"/>
                </a:solidFill>
              </a:rPr>
              <a:t> </a:t>
            </a:r>
            <a:r>
              <a:rPr lang="en-US" sz="2800" dirty="0" err="1">
                <a:solidFill>
                  <a:srgbClr val="002060"/>
                </a:solidFill>
              </a:rPr>
              <a:t>associés</a:t>
            </a:r>
            <a:endParaRPr lang="en-US" sz="2800" dirty="0">
              <a:solidFill>
                <a:srgbClr val="002060"/>
              </a:solidFill>
            </a:endParaRPr>
          </a:p>
          <a:p>
            <a:pPr marL="342900" indent="-342900" algn="just">
              <a:buFont typeface="Arial" panose="020B0604020202020204" pitchFamily="34" charset="0"/>
              <a:buChar char="•"/>
            </a:pPr>
            <a:r>
              <a:rPr lang="en-US" sz="2800" dirty="0">
                <a:solidFill>
                  <a:srgbClr val="002060"/>
                </a:solidFill>
              </a:rPr>
              <a:t>Le </a:t>
            </a:r>
            <a:r>
              <a:rPr lang="en-US" sz="2800" dirty="0" err="1">
                <a:solidFill>
                  <a:srgbClr val="002060"/>
                </a:solidFill>
              </a:rPr>
              <a:t>produit</a:t>
            </a:r>
            <a:r>
              <a:rPr lang="en-US" sz="2800" dirty="0">
                <a:solidFill>
                  <a:srgbClr val="002060"/>
                </a:solidFill>
              </a:rPr>
              <a:t> du </a:t>
            </a:r>
            <a:r>
              <a:rPr lang="en-US" sz="2800" dirty="0" err="1">
                <a:solidFill>
                  <a:srgbClr val="002060"/>
                </a:solidFill>
              </a:rPr>
              <a:t>projet</a:t>
            </a:r>
            <a:r>
              <a:rPr lang="en-US" sz="2800" dirty="0">
                <a:solidFill>
                  <a:srgbClr val="002060"/>
                </a:solidFill>
              </a:rPr>
              <a:t> </a:t>
            </a:r>
            <a:r>
              <a:rPr lang="en-US" sz="2800" dirty="0" err="1">
                <a:solidFill>
                  <a:srgbClr val="002060"/>
                </a:solidFill>
              </a:rPr>
              <a:t>est</a:t>
            </a:r>
            <a:r>
              <a:rPr lang="en-US" sz="2800" dirty="0">
                <a:solidFill>
                  <a:srgbClr val="002060"/>
                </a:solidFill>
              </a:rPr>
              <a:t> </a:t>
            </a:r>
            <a:r>
              <a:rPr lang="en-US" sz="2800" dirty="0" err="1">
                <a:solidFill>
                  <a:srgbClr val="002060"/>
                </a:solidFill>
              </a:rPr>
              <a:t>généralement</a:t>
            </a:r>
            <a:r>
              <a:rPr lang="en-US" sz="2800" dirty="0">
                <a:solidFill>
                  <a:srgbClr val="002060"/>
                </a:solidFill>
              </a:rPr>
              <a:t> </a:t>
            </a:r>
            <a:r>
              <a:rPr lang="en-US" sz="2800" dirty="0" err="1">
                <a:solidFill>
                  <a:srgbClr val="002060"/>
                </a:solidFill>
              </a:rPr>
              <a:t>défini</a:t>
            </a:r>
            <a:r>
              <a:rPr lang="en-US" sz="2800" dirty="0">
                <a:solidFill>
                  <a:srgbClr val="002060"/>
                </a:solidFill>
              </a:rPr>
              <a:t> dans le </a:t>
            </a:r>
            <a:r>
              <a:rPr lang="en-US" sz="2800" dirty="0" err="1">
                <a:solidFill>
                  <a:srgbClr val="002060"/>
                </a:solidFill>
              </a:rPr>
              <a:t>contenu</a:t>
            </a:r>
            <a:r>
              <a:rPr lang="en-US" sz="2800" dirty="0">
                <a:solidFill>
                  <a:srgbClr val="002060"/>
                </a:solidFill>
              </a:rPr>
              <a:t> du </a:t>
            </a:r>
            <a:r>
              <a:rPr lang="en-US" sz="2800" dirty="0" err="1">
                <a:solidFill>
                  <a:srgbClr val="002060"/>
                </a:solidFill>
              </a:rPr>
              <a:t>projet</a:t>
            </a:r>
            <a:r>
              <a:rPr lang="en-US" sz="2800" dirty="0">
                <a:solidFill>
                  <a:srgbClr val="002060"/>
                </a:solidFill>
              </a:rPr>
              <a:t>. Il </a:t>
            </a:r>
            <a:r>
              <a:rPr lang="en-US" sz="2800" dirty="0" err="1">
                <a:solidFill>
                  <a:srgbClr val="002060"/>
                </a:solidFill>
              </a:rPr>
              <a:t>peut</a:t>
            </a:r>
            <a:r>
              <a:rPr lang="en-US" sz="2800" dirty="0">
                <a:solidFill>
                  <a:srgbClr val="002060"/>
                </a:solidFill>
              </a:rPr>
              <a:t> </a:t>
            </a:r>
            <a:r>
              <a:rPr lang="en-US" sz="2800" dirty="0" err="1">
                <a:solidFill>
                  <a:srgbClr val="002060"/>
                </a:solidFill>
              </a:rPr>
              <a:t>s’agir</a:t>
            </a:r>
            <a:r>
              <a:rPr lang="en-US" sz="2800" dirty="0">
                <a:solidFill>
                  <a:srgbClr val="002060"/>
                </a:solidFill>
              </a:rPr>
              <a:t> </a:t>
            </a:r>
            <a:r>
              <a:rPr lang="en-US" sz="2800" dirty="0" err="1">
                <a:solidFill>
                  <a:srgbClr val="002060"/>
                </a:solidFill>
              </a:rPr>
              <a:t>d’une</a:t>
            </a:r>
            <a:r>
              <a:rPr lang="en-US" sz="2800" dirty="0">
                <a:solidFill>
                  <a:srgbClr val="002060"/>
                </a:solidFill>
              </a:rPr>
              <a:t> </a:t>
            </a:r>
            <a:r>
              <a:rPr lang="en-US" sz="2800" dirty="0" err="1">
                <a:solidFill>
                  <a:srgbClr val="002060"/>
                </a:solidFill>
              </a:rPr>
              <a:t>ou</a:t>
            </a:r>
            <a:r>
              <a:rPr lang="en-US" sz="2800" dirty="0">
                <a:solidFill>
                  <a:srgbClr val="002060"/>
                </a:solidFill>
              </a:rPr>
              <a:t> de </a:t>
            </a:r>
            <a:r>
              <a:rPr lang="en-US" sz="2800" dirty="0" err="1">
                <a:solidFill>
                  <a:srgbClr val="002060"/>
                </a:solidFill>
              </a:rPr>
              <a:t>plusieurs</a:t>
            </a:r>
            <a:r>
              <a:rPr lang="en-US" sz="2800" dirty="0">
                <a:solidFill>
                  <a:srgbClr val="002060"/>
                </a:solidFill>
              </a:rPr>
              <a:t> unites de </a:t>
            </a:r>
            <a:r>
              <a:rPr lang="en-US" sz="2800" dirty="0" err="1">
                <a:solidFill>
                  <a:srgbClr val="002060"/>
                </a:solidFill>
              </a:rPr>
              <a:t>produit</a:t>
            </a:r>
            <a:r>
              <a:rPr lang="en-US" sz="2800" dirty="0">
                <a:solidFill>
                  <a:srgbClr val="002060"/>
                </a:solidFill>
              </a:rPr>
              <a:t>, matériel </a:t>
            </a:r>
            <a:r>
              <a:rPr lang="en-US" sz="2800" dirty="0" err="1">
                <a:solidFill>
                  <a:srgbClr val="002060"/>
                </a:solidFill>
              </a:rPr>
              <a:t>ou</a:t>
            </a:r>
            <a:r>
              <a:rPr lang="en-US" sz="2800" dirty="0">
                <a:solidFill>
                  <a:srgbClr val="002060"/>
                </a:solidFill>
              </a:rPr>
              <a:t> non</a:t>
            </a:r>
          </a:p>
          <a:p>
            <a:pPr marL="342900" indent="-342900" algn="just">
              <a:buFont typeface="Arial" panose="020B0604020202020204" pitchFamily="34" charset="0"/>
              <a:buChar char="•"/>
            </a:pPr>
            <a:r>
              <a:rPr lang="en-US" sz="2800" dirty="0" err="1">
                <a:solidFill>
                  <a:srgbClr val="002060"/>
                </a:solidFill>
              </a:rPr>
              <a:t>L’organisation</a:t>
            </a:r>
            <a:r>
              <a:rPr lang="en-US" sz="2800" dirty="0">
                <a:solidFill>
                  <a:srgbClr val="002060"/>
                </a:solidFill>
              </a:rPr>
              <a:t> du </a:t>
            </a:r>
            <a:r>
              <a:rPr lang="en-US" sz="2800" dirty="0" err="1">
                <a:solidFill>
                  <a:srgbClr val="002060"/>
                </a:solidFill>
              </a:rPr>
              <a:t>projet</a:t>
            </a:r>
            <a:r>
              <a:rPr lang="en-US" sz="2800" dirty="0">
                <a:solidFill>
                  <a:srgbClr val="002060"/>
                </a:solidFill>
              </a:rPr>
              <a:t> </a:t>
            </a:r>
            <a:r>
              <a:rPr lang="en-US" sz="2800" dirty="0" err="1">
                <a:solidFill>
                  <a:srgbClr val="002060"/>
                </a:solidFill>
              </a:rPr>
              <a:t>est</a:t>
            </a:r>
            <a:r>
              <a:rPr lang="en-US" sz="2800" dirty="0">
                <a:solidFill>
                  <a:srgbClr val="002060"/>
                </a:solidFill>
              </a:rPr>
              <a:t> </a:t>
            </a:r>
            <a:r>
              <a:rPr lang="en-US" sz="2800" dirty="0" err="1">
                <a:solidFill>
                  <a:srgbClr val="002060"/>
                </a:solidFill>
              </a:rPr>
              <a:t>normalement</a:t>
            </a:r>
            <a:r>
              <a:rPr lang="en-US" sz="2800" dirty="0">
                <a:solidFill>
                  <a:srgbClr val="002060"/>
                </a:solidFill>
              </a:rPr>
              <a:t> </a:t>
            </a:r>
            <a:r>
              <a:rPr lang="en-US" sz="2800" dirty="0" err="1">
                <a:solidFill>
                  <a:srgbClr val="002060"/>
                </a:solidFill>
              </a:rPr>
              <a:t>temporaire</a:t>
            </a:r>
            <a:r>
              <a:rPr lang="en-US" sz="2800" dirty="0">
                <a:solidFill>
                  <a:srgbClr val="002060"/>
                </a:solidFill>
              </a:rPr>
              <a:t> et </a:t>
            </a:r>
            <a:r>
              <a:rPr lang="en-US" sz="2800" dirty="0" err="1">
                <a:solidFill>
                  <a:srgbClr val="002060"/>
                </a:solidFill>
              </a:rPr>
              <a:t>n’est</a:t>
            </a:r>
            <a:r>
              <a:rPr lang="en-US" sz="2800" dirty="0">
                <a:solidFill>
                  <a:srgbClr val="002060"/>
                </a:solidFill>
              </a:rPr>
              <a:t> mise </a:t>
            </a:r>
            <a:r>
              <a:rPr lang="en-US" sz="2800" dirty="0" err="1">
                <a:solidFill>
                  <a:srgbClr val="002060"/>
                </a:solidFill>
              </a:rPr>
              <a:t>en</a:t>
            </a:r>
            <a:r>
              <a:rPr lang="en-US" sz="2800" dirty="0">
                <a:solidFill>
                  <a:srgbClr val="002060"/>
                </a:solidFill>
              </a:rPr>
              <a:t> place que pour la durée de vie du </a:t>
            </a:r>
            <a:r>
              <a:rPr lang="en-US" sz="2800" dirty="0" err="1">
                <a:solidFill>
                  <a:srgbClr val="002060"/>
                </a:solidFill>
              </a:rPr>
              <a:t>projet</a:t>
            </a:r>
            <a:endParaRPr lang="en-US" sz="2800" dirty="0">
              <a:solidFill>
                <a:srgbClr val="002060"/>
              </a:solidFill>
            </a:endParaRPr>
          </a:p>
          <a:p>
            <a:pPr marL="342900" indent="-342900" algn="just">
              <a:buFont typeface="Arial" panose="020B0604020202020204" pitchFamily="34" charset="0"/>
              <a:buChar char="•"/>
            </a:pPr>
            <a:r>
              <a:rPr lang="en-US" sz="2800" dirty="0">
                <a:solidFill>
                  <a:srgbClr val="002060"/>
                </a:solidFill>
              </a:rPr>
              <a:t>La </a:t>
            </a:r>
            <a:r>
              <a:rPr lang="en-US" sz="2800" dirty="0" err="1">
                <a:solidFill>
                  <a:srgbClr val="002060"/>
                </a:solidFill>
              </a:rPr>
              <a:t>complexité</a:t>
            </a:r>
            <a:r>
              <a:rPr lang="en-US" sz="2800" dirty="0">
                <a:solidFill>
                  <a:srgbClr val="002060"/>
                </a:solidFill>
              </a:rPr>
              <a:t> des interactions entre les </a:t>
            </a:r>
            <a:r>
              <a:rPr lang="en-US" sz="2800" dirty="0" err="1">
                <a:solidFill>
                  <a:srgbClr val="002060"/>
                </a:solidFill>
              </a:rPr>
              <a:t>activités</a:t>
            </a:r>
            <a:r>
              <a:rPr lang="en-US" sz="2800" dirty="0">
                <a:solidFill>
                  <a:srgbClr val="002060"/>
                </a:solidFill>
              </a:rPr>
              <a:t> du </a:t>
            </a:r>
            <a:r>
              <a:rPr lang="en-US" sz="2800" dirty="0" err="1">
                <a:solidFill>
                  <a:srgbClr val="002060"/>
                </a:solidFill>
              </a:rPr>
              <a:t>projet</a:t>
            </a:r>
            <a:r>
              <a:rPr lang="en-US" sz="2800" dirty="0">
                <a:solidFill>
                  <a:srgbClr val="002060"/>
                </a:solidFill>
              </a:rPr>
              <a:t> </a:t>
            </a:r>
            <a:r>
              <a:rPr lang="en-US" sz="2800" dirty="0" err="1">
                <a:solidFill>
                  <a:srgbClr val="002060"/>
                </a:solidFill>
              </a:rPr>
              <a:t>n’est</a:t>
            </a:r>
            <a:r>
              <a:rPr lang="en-US" sz="2800" dirty="0">
                <a:solidFill>
                  <a:srgbClr val="002060"/>
                </a:solidFill>
              </a:rPr>
              <a:t> </a:t>
            </a:r>
            <a:r>
              <a:rPr lang="en-US" sz="2800" dirty="0" err="1">
                <a:solidFill>
                  <a:srgbClr val="002060"/>
                </a:solidFill>
              </a:rPr>
              <a:t>nécessairement</a:t>
            </a:r>
            <a:r>
              <a:rPr lang="en-US" sz="2800" dirty="0">
                <a:solidFill>
                  <a:srgbClr val="002060"/>
                </a:solidFill>
              </a:rPr>
              <a:t> </a:t>
            </a:r>
            <a:r>
              <a:rPr lang="en-US" sz="2800" dirty="0" err="1">
                <a:solidFill>
                  <a:srgbClr val="002060"/>
                </a:solidFill>
              </a:rPr>
              <a:t>liée</a:t>
            </a:r>
            <a:r>
              <a:rPr lang="en-US" sz="2800" dirty="0">
                <a:solidFill>
                  <a:srgbClr val="002060"/>
                </a:solidFill>
              </a:rPr>
              <a:t> à la taille du </a:t>
            </a:r>
            <a:r>
              <a:rPr lang="en-US" sz="2800" dirty="0" err="1">
                <a:solidFill>
                  <a:srgbClr val="002060"/>
                </a:solidFill>
              </a:rPr>
              <a:t>projet</a:t>
            </a:r>
            <a:r>
              <a:rPr lang="en-US" sz="2800" dirty="0">
                <a:solidFill>
                  <a:srgbClr val="002060"/>
                </a:solidFill>
              </a:rPr>
              <a:t> </a:t>
            </a:r>
          </a:p>
          <a:p>
            <a:pPr marL="342900" indent="-342900" algn="just">
              <a:buFont typeface="Arial" panose="020B0604020202020204" pitchFamily="34" charset="0"/>
              <a:buChar char="•"/>
            </a:pPr>
            <a:r>
              <a:rPr lang="en-US" sz="2800" dirty="0">
                <a:solidFill>
                  <a:srgbClr val="002060"/>
                </a:solidFill>
              </a:rPr>
              <a:t>Le </a:t>
            </a:r>
            <a:r>
              <a:rPr lang="en-US" sz="2800" dirty="0" err="1">
                <a:solidFill>
                  <a:srgbClr val="002060"/>
                </a:solidFill>
              </a:rPr>
              <a:t>terme</a:t>
            </a:r>
            <a:r>
              <a:rPr lang="en-US" sz="2800" dirty="0">
                <a:solidFill>
                  <a:srgbClr val="002060"/>
                </a:solidFill>
              </a:rPr>
              <a:t> “</a:t>
            </a:r>
            <a:r>
              <a:rPr lang="en-US" sz="2800" dirty="0" err="1">
                <a:solidFill>
                  <a:srgbClr val="002060"/>
                </a:solidFill>
              </a:rPr>
              <a:t>projet</a:t>
            </a:r>
            <a:r>
              <a:rPr lang="en-US" sz="2800" dirty="0">
                <a:solidFill>
                  <a:srgbClr val="002060"/>
                </a:solidFill>
              </a:rPr>
              <a:t>” </a:t>
            </a:r>
            <a:r>
              <a:rPr lang="en-US" sz="2800" dirty="0" err="1">
                <a:solidFill>
                  <a:srgbClr val="002060"/>
                </a:solidFill>
              </a:rPr>
              <a:t>peut</a:t>
            </a:r>
            <a:r>
              <a:rPr lang="en-US" sz="2800" dirty="0">
                <a:solidFill>
                  <a:srgbClr val="002060"/>
                </a:solidFill>
              </a:rPr>
              <a:t> </a:t>
            </a:r>
            <a:r>
              <a:rPr lang="en-US" sz="2800" dirty="0" err="1">
                <a:solidFill>
                  <a:srgbClr val="002060"/>
                </a:solidFill>
              </a:rPr>
              <a:t>être</a:t>
            </a:r>
            <a:r>
              <a:rPr lang="en-US" sz="2800" dirty="0">
                <a:solidFill>
                  <a:srgbClr val="002060"/>
                </a:solidFill>
              </a:rPr>
              <a:t> </a:t>
            </a:r>
            <a:r>
              <a:rPr lang="en-US" sz="2800" dirty="0" err="1">
                <a:solidFill>
                  <a:srgbClr val="002060"/>
                </a:solidFill>
              </a:rPr>
              <a:t>utilisé</a:t>
            </a:r>
            <a:r>
              <a:rPr lang="en-US" sz="2800" dirty="0">
                <a:solidFill>
                  <a:srgbClr val="002060"/>
                </a:solidFill>
              </a:rPr>
              <a:t> pour designer la </a:t>
            </a:r>
            <a:r>
              <a:rPr lang="en-US" sz="2800" dirty="0" err="1">
                <a:solidFill>
                  <a:srgbClr val="002060"/>
                </a:solidFill>
              </a:rPr>
              <a:t>totalité</a:t>
            </a:r>
            <a:r>
              <a:rPr lang="en-US" sz="2800" dirty="0">
                <a:solidFill>
                  <a:srgbClr val="002060"/>
                </a:solidFill>
              </a:rPr>
              <a:t> du </a:t>
            </a:r>
            <a:r>
              <a:rPr lang="en-US" sz="2800" dirty="0" err="1">
                <a:solidFill>
                  <a:srgbClr val="002060"/>
                </a:solidFill>
              </a:rPr>
              <a:t>phasage</a:t>
            </a:r>
            <a:r>
              <a:rPr lang="en-US" sz="2800" dirty="0">
                <a:solidFill>
                  <a:srgbClr val="002060"/>
                </a:solidFill>
              </a:rPr>
              <a:t> (</a:t>
            </a:r>
            <a:r>
              <a:rPr lang="en-US" sz="2800" dirty="0" err="1">
                <a:solidFill>
                  <a:srgbClr val="002060"/>
                </a:solidFill>
              </a:rPr>
              <a:t>depuis</a:t>
            </a:r>
            <a:r>
              <a:rPr lang="en-US" sz="2800" dirty="0">
                <a:solidFill>
                  <a:srgbClr val="002060"/>
                </a:solidFill>
              </a:rPr>
              <a:t> </a:t>
            </a:r>
            <a:r>
              <a:rPr lang="en-US" sz="2800" dirty="0" err="1">
                <a:solidFill>
                  <a:srgbClr val="002060"/>
                </a:solidFill>
              </a:rPr>
              <a:t>l’idée</a:t>
            </a:r>
            <a:r>
              <a:rPr lang="en-US" sz="2800" dirty="0">
                <a:solidFill>
                  <a:srgbClr val="002060"/>
                </a:solidFill>
              </a:rPr>
              <a:t> de </a:t>
            </a:r>
            <a:r>
              <a:rPr lang="en-US" sz="2800" dirty="0" err="1">
                <a:solidFill>
                  <a:srgbClr val="002060"/>
                </a:solidFill>
              </a:rPr>
              <a:t>projet</a:t>
            </a:r>
            <a:r>
              <a:rPr lang="en-US" sz="2800" dirty="0">
                <a:solidFill>
                  <a:srgbClr val="002060"/>
                </a:solidFill>
              </a:rPr>
              <a:t> </a:t>
            </a:r>
            <a:r>
              <a:rPr lang="en-US" sz="2800" dirty="0" err="1">
                <a:solidFill>
                  <a:srgbClr val="002060"/>
                </a:solidFill>
              </a:rPr>
              <a:t>jusqu’à</a:t>
            </a:r>
            <a:r>
              <a:rPr lang="en-US" sz="2800" dirty="0">
                <a:solidFill>
                  <a:srgbClr val="002060"/>
                </a:solidFill>
              </a:rPr>
              <a:t> </a:t>
            </a:r>
            <a:r>
              <a:rPr lang="en-US" sz="2800" dirty="0" err="1">
                <a:solidFill>
                  <a:srgbClr val="002060"/>
                </a:solidFill>
              </a:rPr>
              <a:t>sa</a:t>
            </a:r>
            <a:r>
              <a:rPr lang="en-US" sz="2800" dirty="0">
                <a:solidFill>
                  <a:srgbClr val="002060"/>
                </a:solidFill>
              </a:rPr>
              <a:t> </a:t>
            </a:r>
            <a:r>
              <a:rPr lang="en-US" sz="2800" dirty="0" err="1">
                <a:solidFill>
                  <a:srgbClr val="002060"/>
                </a:solidFill>
              </a:rPr>
              <a:t>terminaison</a:t>
            </a:r>
            <a:r>
              <a:rPr lang="en-US" sz="2800" dirty="0">
                <a:solidFill>
                  <a:srgbClr val="002060"/>
                </a:solidFill>
              </a:rPr>
              <a:t>) </a:t>
            </a:r>
            <a:r>
              <a:rPr lang="en-US" sz="2800" dirty="0" err="1">
                <a:solidFill>
                  <a:srgbClr val="002060"/>
                </a:solidFill>
              </a:rPr>
              <a:t>ou</a:t>
            </a:r>
            <a:r>
              <a:rPr lang="en-US" sz="2800" dirty="0">
                <a:solidFill>
                  <a:srgbClr val="002060"/>
                </a:solidFill>
              </a:rPr>
              <a:t> pour designer </a:t>
            </a:r>
            <a:r>
              <a:rPr lang="en-US" sz="2800" dirty="0" err="1">
                <a:solidFill>
                  <a:srgbClr val="002060"/>
                </a:solidFill>
              </a:rPr>
              <a:t>unqiuement</a:t>
            </a:r>
            <a:r>
              <a:rPr lang="en-US" sz="2800" dirty="0">
                <a:solidFill>
                  <a:srgbClr val="002060"/>
                </a:solidFill>
              </a:rPr>
              <a:t> la phase de </a:t>
            </a:r>
            <a:r>
              <a:rPr lang="en-US" sz="2800" dirty="0" err="1">
                <a:solidFill>
                  <a:srgbClr val="002060"/>
                </a:solidFill>
              </a:rPr>
              <a:t>réalisation</a:t>
            </a:r>
            <a:r>
              <a:rPr lang="en-US" sz="2800" dirty="0">
                <a:solidFill>
                  <a:srgbClr val="002060"/>
                </a:solidFill>
              </a:rPr>
              <a:t> du </a:t>
            </a:r>
            <a:r>
              <a:rPr lang="en-US" sz="2800" dirty="0" err="1">
                <a:solidFill>
                  <a:srgbClr val="002060"/>
                </a:solidFill>
              </a:rPr>
              <a:t>projet</a:t>
            </a:r>
            <a:r>
              <a:rPr lang="en-US" sz="2800" dirty="0">
                <a:solidFill>
                  <a:srgbClr val="002060"/>
                </a:solidFill>
              </a:rPr>
              <a:t>, la phase </a:t>
            </a:r>
            <a:r>
              <a:rPr lang="en-US" sz="2800" dirty="0" err="1">
                <a:solidFill>
                  <a:srgbClr val="002060"/>
                </a:solidFill>
              </a:rPr>
              <a:t>préalable</a:t>
            </a:r>
            <a:r>
              <a:rPr lang="en-US" sz="2800" dirty="0">
                <a:solidFill>
                  <a:srgbClr val="002060"/>
                </a:solidFill>
              </a:rPr>
              <a:t> </a:t>
            </a:r>
          </a:p>
        </p:txBody>
      </p:sp>
    </p:spTree>
    <p:extLst>
      <p:ext uri="{BB962C8B-B14F-4D97-AF65-F5344CB8AC3E}">
        <p14:creationId xmlns:p14="http://schemas.microsoft.com/office/powerpoint/2010/main" val="348602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625916"/>
          </a:xfrm>
        </p:spPr>
        <p:txBody>
          <a:bodyPr anchor="ctr"/>
          <a:lstStyle/>
          <a:p>
            <a:pPr algn="ctr"/>
            <a:r>
              <a:rPr lang="en-US" b="1" dirty="0" err="1"/>
              <a:t>Projet</a:t>
            </a:r>
            <a:r>
              <a:rPr lang="en-US" b="1" dirty="0"/>
              <a:t> VS RISQUES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12955" y="1238865"/>
            <a:ext cx="7388942" cy="4685511"/>
          </a:xfrm>
        </p:spPr>
        <p:txBody>
          <a:bodyPr>
            <a:normAutofit/>
          </a:bodyPr>
          <a:lstStyle/>
          <a:p>
            <a:pPr algn="just"/>
            <a:r>
              <a:rPr lang="en-US" sz="3600" dirty="0" err="1"/>
              <a:t>Lorsque</a:t>
            </a:r>
            <a:r>
              <a:rPr lang="en-US" sz="3600" dirty="0"/>
              <a:t> </a:t>
            </a:r>
            <a:r>
              <a:rPr lang="en-US" sz="3600" dirty="0" err="1"/>
              <a:t>vous</a:t>
            </a:r>
            <a:r>
              <a:rPr lang="en-US" sz="3600" dirty="0"/>
              <a:t> </a:t>
            </a:r>
            <a:r>
              <a:rPr lang="en-US" sz="3600" dirty="0" err="1"/>
              <a:t>entendez</a:t>
            </a:r>
            <a:r>
              <a:rPr lang="en-US" sz="3600" dirty="0"/>
              <a:t> </a:t>
            </a:r>
            <a:r>
              <a:rPr lang="en-US" sz="3600" b="1" dirty="0">
                <a:solidFill>
                  <a:schemeClr val="bg1">
                    <a:lumMod val="50000"/>
                  </a:schemeClr>
                </a:solidFill>
              </a:rPr>
              <a:t>“RISQUES”</a:t>
            </a:r>
            <a:r>
              <a:rPr lang="en-US" sz="3600" dirty="0"/>
              <a:t>, </a:t>
            </a:r>
            <a:r>
              <a:rPr lang="en-US" sz="3600" dirty="0" err="1"/>
              <a:t>qu’est</a:t>
            </a:r>
            <a:r>
              <a:rPr lang="en-US" sz="3600" dirty="0"/>
              <a:t> </a:t>
            </a:r>
            <a:r>
              <a:rPr lang="en-US" sz="3600" dirty="0" err="1"/>
              <a:t>ce</a:t>
            </a:r>
            <a:r>
              <a:rPr lang="en-US" sz="3600" dirty="0"/>
              <a:t> qui </a:t>
            </a:r>
            <a:r>
              <a:rPr lang="en-US" sz="3600" dirty="0" err="1"/>
              <a:t>vous</a:t>
            </a:r>
            <a:r>
              <a:rPr lang="en-US" sz="3600" dirty="0"/>
              <a:t> </a:t>
            </a:r>
            <a:r>
              <a:rPr lang="en-US" sz="3600" dirty="0" err="1"/>
              <a:t>vient</a:t>
            </a:r>
            <a:r>
              <a:rPr lang="en-US" sz="3600" dirty="0"/>
              <a:t> à </a:t>
            </a:r>
            <a:r>
              <a:rPr lang="en-US" sz="3600" dirty="0" err="1"/>
              <a:t>l’esprit</a:t>
            </a:r>
            <a:r>
              <a:rPr lang="en-US" sz="3600" dirty="0"/>
              <a:t> </a:t>
            </a:r>
            <a:r>
              <a:rPr lang="en-US" sz="3600" dirty="0" err="1"/>
              <a:t>rapidement</a:t>
            </a:r>
            <a:r>
              <a:rPr lang="en-US" sz="3600" dirty="0"/>
              <a: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10226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955" y="612949"/>
            <a:ext cx="7388942" cy="625916"/>
          </a:xfrm>
        </p:spPr>
        <p:txBody>
          <a:bodyPr anchor="ctr"/>
          <a:lstStyle/>
          <a:p>
            <a:pPr algn="ctr"/>
            <a:r>
              <a:rPr lang="en-US" b="1" u="sng" dirty="0">
                <a:solidFill>
                  <a:schemeClr val="accent2"/>
                </a:solidFill>
              </a:rPr>
              <a:t>Définition et concepts clés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12954" y="1238865"/>
            <a:ext cx="8568813" cy="1120877"/>
          </a:xfrm>
        </p:spPr>
        <p:txBody>
          <a:bodyPr>
            <a:normAutofit/>
          </a:bodyPr>
          <a:lstStyle/>
          <a:p>
            <a:pPr algn="just"/>
            <a:r>
              <a:rPr lang="en-US" sz="2000" b="1" dirty="0" err="1">
                <a:highlight>
                  <a:srgbClr val="FF7C80"/>
                </a:highlight>
              </a:rPr>
              <a:t>Évènement</a:t>
            </a:r>
            <a:r>
              <a:rPr lang="en-US" sz="2000" b="1" dirty="0"/>
              <a:t> </a:t>
            </a:r>
            <a:r>
              <a:rPr lang="en-US" sz="2000" b="1" dirty="0" err="1"/>
              <a:t>dont</a:t>
            </a:r>
            <a:r>
              <a:rPr lang="en-US" sz="2000" b="1" dirty="0"/>
              <a:t> </a:t>
            </a:r>
            <a:r>
              <a:rPr lang="en-US" sz="2000" b="1" dirty="0" err="1">
                <a:highlight>
                  <a:srgbClr val="FF7C80"/>
                </a:highlight>
              </a:rPr>
              <a:t>l’apparition</a:t>
            </a:r>
            <a:r>
              <a:rPr lang="en-US" sz="2000" b="1" dirty="0">
                <a:highlight>
                  <a:srgbClr val="FF7C80"/>
                </a:highlight>
              </a:rPr>
              <a:t> </a:t>
            </a:r>
            <a:r>
              <a:rPr lang="en-US" sz="2000" b="1" dirty="0" err="1">
                <a:highlight>
                  <a:srgbClr val="FF7C80"/>
                </a:highlight>
              </a:rPr>
              <a:t>n’est</a:t>
            </a:r>
            <a:r>
              <a:rPr lang="en-US" sz="2000" b="1" dirty="0">
                <a:highlight>
                  <a:srgbClr val="FF7C80"/>
                </a:highlight>
              </a:rPr>
              <a:t> pas </a:t>
            </a:r>
            <a:r>
              <a:rPr lang="en-US" sz="2000" b="1" dirty="0" err="1">
                <a:highlight>
                  <a:srgbClr val="FF7C80"/>
                </a:highlight>
              </a:rPr>
              <a:t>certaine</a:t>
            </a:r>
            <a:r>
              <a:rPr lang="en-US" sz="2000" b="1" dirty="0">
                <a:highlight>
                  <a:srgbClr val="FF7C80"/>
                </a:highlight>
              </a:rPr>
              <a:t> </a:t>
            </a:r>
            <a:r>
              <a:rPr lang="en-US" sz="2000" b="1" dirty="0"/>
              <a:t>et </a:t>
            </a:r>
            <a:r>
              <a:rPr lang="en-US" sz="2000" b="1" dirty="0" err="1"/>
              <a:t>dont</a:t>
            </a:r>
            <a:r>
              <a:rPr lang="en-US" sz="2000" b="1" dirty="0"/>
              <a:t> </a:t>
            </a:r>
            <a:r>
              <a:rPr lang="en-US" sz="2000" b="1" dirty="0">
                <a:highlight>
                  <a:srgbClr val="FF7C80"/>
                </a:highlight>
              </a:rPr>
              <a:t>la manifestation </a:t>
            </a:r>
            <a:r>
              <a:rPr lang="en-US" sz="2000" b="1" dirty="0" err="1">
                <a:highlight>
                  <a:srgbClr val="FF7C80"/>
                </a:highlight>
              </a:rPr>
              <a:t>est</a:t>
            </a:r>
            <a:r>
              <a:rPr lang="en-US" sz="2000" b="1" dirty="0">
                <a:highlight>
                  <a:srgbClr val="FF7C80"/>
                </a:highlight>
              </a:rPr>
              <a:t> susceptible </a:t>
            </a:r>
            <a:r>
              <a:rPr lang="en-US" sz="2000" b="1" dirty="0" err="1">
                <a:highlight>
                  <a:srgbClr val="FF7C80"/>
                </a:highlight>
              </a:rPr>
              <a:t>d’affecter</a:t>
            </a:r>
            <a:r>
              <a:rPr lang="en-US" sz="2000" b="1" dirty="0">
                <a:highlight>
                  <a:srgbClr val="FF7C80"/>
                </a:highlight>
              </a:rPr>
              <a:t> les </a:t>
            </a:r>
            <a:r>
              <a:rPr lang="en-US" sz="2000" b="1" dirty="0" err="1">
                <a:highlight>
                  <a:srgbClr val="FF7C80"/>
                </a:highlight>
              </a:rPr>
              <a:t>objectifs</a:t>
            </a:r>
            <a:r>
              <a:rPr lang="en-US" sz="2000" b="1" dirty="0">
                <a:highlight>
                  <a:srgbClr val="FF7C80"/>
                </a:highlight>
              </a:rPr>
              <a:t> du </a:t>
            </a:r>
            <a:r>
              <a:rPr lang="en-US" sz="2000" b="1" dirty="0" err="1">
                <a:highlight>
                  <a:srgbClr val="FF7C80"/>
                </a:highlight>
              </a:rPr>
              <a:t>projet</a:t>
            </a:r>
            <a:endParaRPr lang="en-US" sz="2000" dirty="0">
              <a:highlight>
                <a:srgbClr val="FF7C80"/>
              </a:highlight>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7" name="ZoneTexte 6">
            <a:extLst>
              <a:ext uri="{FF2B5EF4-FFF2-40B4-BE49-F238E27FC236}">
                <a16:creationId xmlns:a16="http://schemas.microsoft.com/office/drawing/2014/main" id="{70FDB760-1917-2DBF-B071-A82A9548D518}"/>
              </a:ext>
            </a:extLst>
          </p:cNvPr>
          <p:cNvSpPr txBox="1"/>
          <p:nvPr/>
        </p:nvSpPr>
        <p:spPr>
          <a:xfrm>
            <a:off x="10279622" y="654090"/>
            <a:ext cx="1838632" cy="584775"/>
          </a:xfrm>
          <a:prstGeom prst="rect">
            <a:avLst/>
          </a:prstGeom>
          <a:noFill/>
        </p:spPr>
        <p:txBody>
          <a:bodyPr wrap="square">
            <a:spAutoFit/>
          </a:bodyPr>
          <a:lstStyle/>
          <a:p>
            <a:pPr algn="ctr"/>
            <a:r>
              <a:rPr lang="en-US" sz="3200" b="1" dirty="0">
                <a:solidFill>
                  <a:schemeClr val="bg2">
                    <a:lumMod val="10000"/>
                  </a:schemeClr>
                </a:solidFill>
              </a:rPr>
              <a:t>RISQUES</a:t>
            </a:r>
            <a:endParaRPr lang="fr-MG" sz="3200" b="1" dirty="0">
              <a:solidFill>
                <a:schemeClr val="bg2">
                  <a:lumMod val="10000"/>
                </a:schemeClr>
              </a:solidFill>
            </a:endParaRPr>
          </a:p>
        </p:txBody>
      </p:sp>
      <p:graphicFrame>
        <p:nvGraphicFramePr>
          <p:cNvPr id="15" name="Tableau 15">
            <a:extLst>
              <a:ext uri="{FF2B5EF4-FFF2-40B4-BE49-F238E27FC236}">
                <a16:creationId xmlns:a16="http://schemas.microsoft.com/office/drawing/2014/main" id="{EA698514-4480-81EF-38BD-1C3AD5E6B831}"/>
              </a:ext>
            </a:extLst>
          </p:cNvPr>
          <p:cNvGraphicFramePr>
            <a:graphicFrameLocks noGrp="1"/>
          </p:cNvGraphicFramePr>
          <p:nvPr>
            <p:extLst>
              <p:ext uri="{D42A27DB-BD31-4B8C-83A1-F6EECF244321}">
                <p14:modId xmlns:p14="http://schemas.microsoft.com/office/powerpoint/2010/main" val="1004176702"/>
              </p:ext>
            </p:extLst>
          </p:nvPr>
        </p:nvGraphicFramePr>
        <p:xfrm>
          <a:off x="2063951" y="2671145"/>
          <a:ext cx="8953096" cy="2252924"/>
        </p:xfrm>
        <a:graphic>
          <a:graphicData uri="http://schemas.openxmlformats.org/drawingml/2006/table">
            <a:tbl>
              <a:tblPr firstRow="1" bandRow="1">
                <a:tableStyleId>{7E9639D4-E3E2-4D34-9284-5A2195B3D0D7}</a:tableStyleId>
              </a:tblPr>
              <a:tblGrid>
                <a:gridCol w="2238274">
                  <a:extLst>
                    <a:ext uri="{9D8B030D-6E8A-4147-A177-3AD203B41FA5}">
                      <a16:colId xmlns:a16="http://schemas.microsoft.com/office/drawing/2014/main" val="3599221037"/>
                    </a:ext>
                  </a:extLst>
                </a:gridCol>
                <a:gridCol w="2238274">
                  <a:extLst>
                    <a:ext uri="{9D8B030D-6E8A-4147-A177-3AD203B41FA5}">
                      <a16:colId xmlns:a16="http://schemas.microsoft.com/office/drawing/2014/main" val="2161090849"/>
                    </a:ext>
                  </a:extLst>
                </a:gridCol>
                <a:gridCol w="2238274">
                  <a:extLst>
                    <a:ext uri="{9D8B030D-6E8A-4147-A177-3AD203B41FA5}">
                      <a16:colId xmlns:a16="http://schemas.microsoft.com/office/drawing/2014/main" val="2532045719"/>
                    </a:ext>
                  </a:extLst>
                </a:gridCol>
                <a:gridCol w="2238274">
                  <a:extLst>
                    <a:ext uri="{9D8B030D-6E8A-4147-A177-3AD203B41FA5}">
                      <a16:colId xmlns:a16="http://schemas.microsoft.com/office/drawing/2014/main" val="3984106903"/>
                    </a:ext>
                  </a:extLst>
                </a:gridCol>
              </a:tblGrid>
              <a:tr h="425422">
                <a:tc rowSpan="3">
                  <a:txBody>
                    <a:bodyPr/>
                    <a:lstStyle/>
                    <a:p>
                      <a:pPr algn="ctr"/>
                      <a:r>
                        <a:rPr lang="fr-FR" sz="2000" b="0" dirty="0">
                          <a:solidFill>
                            <a:schemeClr val="tx1"/>
                          </a:solidFill>
                        </a:rPr>
                        <a:t>Évènement virtuel</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pPr algn="ctr"/>
                      <a:r>
                        <a:rPr lang="fr-FR" sz="2000" b="0" dirty="0">
                          <a:solidFill>
                            <a:schemeClr val="tx1"/>
                          </a:solidFill>
                        </a:rPr>
                        <a:t>Non identifiable</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pPr algn="ctr"/>
                      <a:r>
                        <a:rPr lang="fr-FR" sz="2000" b="1" dirty="0">
                          <a:solidFill>
                            <a:schemeClr val="tx1"/>
                          </a:solidFill>
                        </a:rPr>
                        <a:t>IMPREVU</a:t>
                      </a:r>
                      <a:endParaRPr lang="fr-MG" sz="20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78456699"/>
                  </a:ext>
                </a:extLst>
              </a:tr>
              <a:tr h="425422">
                <a:tc vMerge="1">
                  <a:txBody>
                    <a:bodyPr/>
                    <a:lstStyle/>
                    <a:p>
                      <a:endParaRPr lang="fr-MG" b="0" dirty="0">
                        <a:solidFill>
                          <a:schemeClr val="tx1"/>
                        </a:solidFill>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lang="fr-FR" sz="2000" b="0" dirty="0">
                          <a:solidFill>
                            <a:schemeClr val="tx1"/>
                          </a:solidFill>
                        </a:rPr>
                        <a:t>Identifiable</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r>
                        <a:rPr lang="fr-FR" sz="2000" b="0" dirty="0">
                          <a:solidFill>
                            <a:schemeClr val="tx1"/>
                          </a:solidFill>
                        </a:rPr>
                        <a:t>Non quantifiable</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pPr algn="ctr"/>
                      <a:r>
                        <a:rPr lang="fr-FR" sz="2000" b="1" dirty="0">
                          <a:solidFill>
                            <a:schemeClr val="tx1"/>
                          </a:solidFill>
                        </a:rPr>
                        <a:t>ALEA</a:t>
                      </a:r>
                      <a:endParaRPr lang="fr-MG" sz="20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73365784"/>
                  </a:ext>
                </a:extLst>
              </a:tr>
              <a:tr h="679202">
                <a:tc vMerge="1">
                  <a:txBody>
                    <a:bodyPr/>
                    <a:lstStyle/>
                    <a:p>
                      <a:endParaRPr lang="fr-MG" b="0" dirty="0">
                        <a:solidFill>
                          <a:schemeClr val="tx1"/>
                        </a:solidFill>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lang="fr-FR" sz="2000" b="0" dirty="0">
                          <a:solidFill>
                            <a:schemeClr val="tx1"/>
                          </a:solidFill>
                        </a:rPr>
                        <a:t>Identifiable</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r>
                        <a:rPr lang="fr-FR" sz="2000" b="0" dirty="0">
                          <a:solidFill>
                            <a:schemeClr val="tx1"/>
                          </a:solidFill>
                        </a:rPr>
                        <a:t>Quantifiable</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pPr algn="ctr"/>
                      <a:r>
                        <a:rPr lang="fr-FR" sz="2000" b="1" dirty="0">
                          <a:solidFill>
                            <a:schemeClr val="tx1"/>
                          </a:solidFill>
                        </a:rPr>
                        <a:t>RISQUE d’un PROJET</a:t>
                      </a:r>
                      <a:endParaRPr lang="fr-MG" sz="20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58852641"/>
                  </a:ext>
                </a:extLst>
              </a:tr>
              <a:tr h="679202">
                <a:tc>
                  <a:txBody>
                    <a:bodyPr/>
                    <a:lstStyle/>
                    <a:p>
                      <a:pPr algn="ctr"/>
                      <a:r>
                        <a:rPr lang="fr-FR" sz="2000" b="0" dirty="0">
                          <a:solidFill>
                            <a:schemeClr val="tx1"/>
                          </a:solidFill>
                        </a:rPr>
                        <a:t>Évènement déjà réalisé</a:t>
                      </a:r>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lang="fr-MG" sz="2000" b="0"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FFFF"/>
                    </a:solidFill>
                  </a:tcPr>
                </a:tc>
                <a:tc>
                  <a:txBody>
                    <a:bodyPr/>
                    <a:lstStyle/>
                    <a:p>
                      <a:pPr algn="ctr"/>
                      <a:r>
                        <a:rPr lang="fr-FR" sz="2000" b="1" dirty="0">
                          <a:solidFill>
                            <a:schemeClr val="tx1"/>
                          </a:solidFill>
                        </a:rPr>
                        <a:t>PROBLEME</a:t>
                      </a:r>
                      <a:endParaRPr lang="fr-MG" sz="20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4407706"/>
                  </a:ext>
                </a:extLst>
              </a:tr>
            </a:tbl>
          </a:graphicData>
        </a:graphic>
      </p:graphicFrame>
      <p:sp>
        <p:nvSpPr>
          <p:cNvPr id="17" name="ZoneTexte 16">
            <a:extLst>
              <a:ext uri="{FF2B5EF4-FFF2-40B4-BE49-F238E27FC236}">
                <a16:creationId xmlns:a16="http://schemas.microsoft.com/office/drawing/2014/main" id="{BE56C27F-E064-D506-F6DB-DF9AE6578D06}"/>
              </a:ext>
            </a:extLst>
          </p:cNvPr>
          <p:cNvSpPr txBox="1"/>
          <p:nvPr/>
        </p:nvSpPr>
        <p:spPr>
          <a:xfrm>
            <a:off x="5574890" y="5294671"/>
            <a:ext cx="6164826" cy="1323439"/>
          </a:xfrm>
          <a:prstGeom prst="rect">
            <a:avLst/>
          </a:prstGeom>
          <a:noFill/>
        </p:spPr>
        <p:txBody>
          <a:bodyPr wrap="square" rtlCol="0">
            <a:spAutoFit/>
          </a:bodyPr>
          <a:lstStyle/>
          <a:p>
            <a:r>
              <a:rPr lang="fr-FR" sz="2000" dirty="0"/>
              <a:t>Un risque n’a pas forcément que des incidences dommageables sur le projet. Il peut avoir également des conséquences favorables pour le projet. Il constituera alors </a:t>
            </a:r>
            <a:r>
              <a:rPr lang="fr-FR" sz="2000" b="1" dirty="0">
                <a:solidFill>
                  <a:schemeClr val="accent2">
                    <a:lumMod val="50000"/>
                  </a:schemeClr>
                </a:solidFill>
              </a:rPr>
              <a:t>une opportunité</a:t>
            </a:r>
            <a:endParaRPr lang="fr-MG" sz="2000" b="1" dirty="0">
              <a:solidFill>
                <a:schemeClr val="accent2">
                  <a:lumMod val="50000"/>
                </a:schemeClr>
              </a:solidFill>
            </a:endParaRPr>
          </a:p>
        </p:txBody>
      </p:sp>
    </p:spTree>
    <p:extLst>
      <p:ext uri="{BB962C8B-B14F-4D97-AF65-F5344CB8AC3E}">
        <p14:creationId xmlns:p14="http://schemas.microsoft.com/office/powerpoint/2010/main" val="13551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955" y="612949"/>
            <a:ext cx="7388942" cy="625916"/>
          </a:xfrm>
        </p:spPr>
        <p:txBody>
          <a:bodyPr anchor="ctr"/>
          <a:lstStyle/>
          <a:p>
            <a:pPr algn="ctr"/>
            <a:r>
              <a:rPr lang="en-US" b="1" u="sng" dirty="0">
                <a:solidFill>
                  <a:schemeClr val="accent2"/>
                </a:solidFill>
              </a:rPr>
              <a:t>Définition et concepts clés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7" name="ZoneTexte 6">
            <a:extLst>
              <a:ext uri="{FF2B5EF4-FFF2-40B4-BE49-F238E27FC236}">
                <a16:creationId xmlns:a16="http://schemas.microsoft.com/office/drawing/2014/main" id="{70FDB760-1917-2DBF-B071-A82A9548D518}"/>
              </a:ext>
            </a:extLst>
          </p:cNvPr>
          <p:cNvSpPr txBox="1"/>
          <p:nvPr/>
        </p:nvSpPr>
        <p:spPr>
          <a:xfrm>
            <a:off x="325284" y="1963508"/>
            <a:ext cx="3136487" cy="954107"/>
          </a:xfrm>
          <a:prstGeom prst="rect">
            <a:avLst/>
          </a:prstGeom>
          <a:solidFill>
            <a:srgbClr val="FFFFFF"/>
          </a:solidFill>
        </p:spPr>
        <p:txBody>
          <a:bodyPr wrap="square">
            <a:spAutoFit/>
          </a:bodyPr>
          <a:lstStyle/>
          <a:p>
            <a:pPr algn="ctr"/>
            <a:r>
              <a:rPr lang="en-US" sz="2800" b="1" dirty="0">
                <a:solidFill>
                  <a:schemeClr val="bg2">
                    <a:lumMod val="10000"/>
                  </a:schemeClr>
                </a:solidFill>
              </a:rPr>
              <a:t>GESTION DES RISQUES</a:t>
            </a:r>
            <a:endParaRPr lang="fr-MG" sz="2800" b="1" dirty="0">
              <a:solidFill>
                <a:schemeClr val="bg2">
                  <a:lumMod val="10000"/>
                </a:schemeClr>
              </a:solidFill>
            </a:endParaRPr>
          </a:p>
        </p:txBody>
      </p:sp>
      <p:sp>
        <p:nvSpPr>
          <p:cNvPr id="8" name="Espace réservé du texte 7">
            <a:extLst>
              <a:ext uri="{FF2B5EF4-FFF2-40B4-BE49-F238E27FC236}">
                <a16:creationId xmlns:a16="http://schemas.microsoft.com/office/drawing/2014/main" id="{72939A7F-6B23-6EA9-699F-8ABE4D3313CE}"/>
              </a:ext>
            </a:extLst>
          </p:cNvPr>
          <p:cNvSpPr>
            <a:spLocks noGrp="1"/>
          </p:cNvSpPr>
          <p:nvPr>
            <p:ph type="body" idx="1"/>
          </p:nvPr>
        </p:nvSpPr>
        <p:spPr>
          <a:xfrm>
            <a:off x="3549442" y="1468812"/>
            <a:ext cx="8317274" cy="2321523"/>
          </a:xfrm>
          <a:solidFill>
            <a:srgbClr val="FFFFFF"/>
          </a:solidFill>
        </p:spPr>
        <p:txBody>
          <a:bodyPr>
            <a:normAutofit/>
          </a:bodyPr>
          <a:lstStyle/>
          <a:p>
            <a:pPr algn="just"/>
            <a:r>
              <a:rPr lang="fr-FR" sz="2800" dirty="0"/>
              <a:t>Processus systématique qui vise à </a:t>
            </a:r>
            <a:r>
              <a:rPr lang="fr-FR" sz="2800" b="1" dirty="0">
                <a:solidFill>
                  <a:srgbClr val="00B050"/>
                </a:solidFill>
              </a:rPr>
              <a:t>identifier, évaluer, atténuer et surveiller les risques </a:t>
            </a:r>
            <a:r>
              <a:rPr lang="fr-FR" sz="2800" dirty="0"/>
              <a:t>potentiels dans le cadre d’un projet afin de </a:t>
            </a:r>
            <a:r>
              <a:rPr lang="fr-FR" sz="2800" b="1" dirty="0">
                <a:solidFill>
                  <a:srgbClr val="993300"/>
                </a:solidFill>
              </a:rPr>
              <a:t>minimiser les impacts négatifs sur les objectifs et les résultats</a:t>
            </a:r>
            <a:r>
              <a:rPr lang="fr-FR" sz="2800" dirty="0"/>
              <a:t>. </a:t>
            </a:r>
            <a:endParaRPr lang="fr-MG" sz="2800" dirty="0"/>
          </a:p>
        </p:txBody>
      </p:sp>
      <p:sp>
        <p:nvSpPr>
          <p:cNvPr id="9" name="ZoneTexte 8">
            <a:extLst>
              <a:ext uri="{FF2B5EF4-FFF2-40B4-BE49-F238E27FC236}">
                <a16:creationId xmlns:a16="http://schemas.microsoft.com/office/drawing/2014/main" id="{4BAB9534-3FF3-783A-287E-D742B4014107}"/>
              </a:ext>
            </a:extLst>
          </p:cNvPr>
          <p:cNvSpPr txBox="1"/>
          <p:nvPr/>
        </p:nvSpPr>
        <p:spPr>
          <a:xfrm>
            <a:off x="237613" y="4333535"/>
            <a:ext cx="3136487" cy="954107"/>
          </a:xfrm>
          <a:prstGeom prst="rect">
            <a:avLst/>
          </a:prstGeom>
          <a:solidFill>
            <a:srgbClr val="FFFFFF"/>
          </a:solidFill>
        </p:spPr>
        <p:txBody>
          <a:bodyPr wrap="square">
            <a:spAutoFit/>
          </a:bodyPr>
          <a:lstStyle/>
          <a:p>
            <a:pPr algn="ctr"/>
            <a:r>
              <a:rPr lang="en-US" sz="2800" b="1" dirty="0">
                <a:solidFill>
                  <a:schemeClr val="bg2">
                    <a:lumMod val="10000"/>
                  </a:schemeClr>
                </a:solidFill>
              </a:rPr>
              <a:t>ANALYSE DES RISQUES</a:t>
            </a:r>
            <a:endParaRPr lang="fr-MG" sz="2800" b="1" dirty="0">
              <a:solidFill>
                <a:schemeClr val="bg2">
                  <a:lumMod val="10000"/>
                </a:schemeClr>
              </a:solidFill>
            </a:endParaRPr>
          </a:p>
        </p:txBody>
      </p:sp>
      <p:sp>
        <p:nvSpPr>
          <p:cNvPr id="10" name="Espace réservé du texte 7">
            <a:extLst>
              <a:ext uri="{FF2B5EF4-FFF2-40B4-BE49-F238E27FC236}">
                <a16:creationId xmlns:a16="http://schemas.microsoft.com/office/drawing/2014/main" id="{26B4DB32-E297-D4F2-5468-2CE55BE2361D}"/>
              </a:ext>
            </a:extLst>
          </p:cNvPr>
          <p:cNvSpPr txBox="1">
            <a:spLocks/>
          </p:cNvSpPr>
          <p:nvPr/>
        </p:nvSpPr>
        <p:spPr>
          <a:xfrm>
            <a:off x="3549441" y="3804881"/>
            <a:ext cx="8317274" cy="2734032"/>
          </a:xfrm>
          <a:prstGeom prst="rect">
            <a:avLst/>
          </a:prstGeom>
          <a:solidFill>
            <a:srgbClr val="FFFFFF"/>
          </a:solidFill>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fr-FR" sz="2400" dirty="0"/>
              <a:t>Utilisation systématique des informations disponibles pour comprendre la nature du risque et en déterminer le niveau. </a:t>
            </a:r>
          </a:p>
          <a:p>
            <a:pPr algn="just"/>
            <a:r>
              <a:rPr lang="fr-FR" sz="2400" dirty="0"/>
              <a:t>Fait appel à un large éventail de modèles et de techniques </a:t>
            </a:r>
          </a:p>
          <a:p>
            <a:pPr algn="just"/>
            <a:r>
              <a:rPr lang="fr-FR" sz="2400" dirty="0"/>
              <a:t>Base de l’évaluation du risque et aux décisions relatives au traitement des risques</a:t>
            </a:r>
            <a:endParaRPr lang="fr-MG" sz="2400" dirty="0"/>
          </a:p>
        </p:txBody>
      </p:sp>
    </p:spTree>
    <p:extLst>
      <p:ext uri="{BB962C8B-B14F-4D97-AF65-F5344CB8AC3E}">
        <p14:creationId xmlns:p14="http://schemas.microsoft.com/office/powerpoint/2010/main" val="387540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7"/>
            <a:ext cx="9088438" cy="1135899"/>
          </a:xfrm>
        </p:spPr>
        <p:txBody>
          <a:bodyPr anchor="ctr"/>
          <a:lstStyle/>
          <a:p>
            <a:r>
              <a:rPr lang="en-US" dirty="0"/>
              <a:t>TRAVAUX PRATIQUES – PROJET PRATIQUE</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327" name="ZoneTexte 326">
            <a:extLst>
              <a:ext uri="{FF2B5EF4-FFF2-40B4-BE49-F238E27FC236}">
                <a16:creationId xmlns:a16="http://schemas.microsoft.com/office/drawing/2014/main" id="{ACACBA86-5286-57F0-1E55-1A3DDD89173A}"/>
              </a:ext>
            </a:extLst>
          </p:cNvPr>
          <p:cNvSpPr txBox="1"/>
          <p:nvPr/>
        </p:nvSpPr>
        <p:spPr>
          <a:xfrm>
            <a:off x="870155" y="2197510"/>
            <a:ext cx="10869561" cy="1477328"/>
          </a:xfrm>
          <a:prstGeom prst="rect">
            <a:avLst/>
          </a:prstGeom>
          <a:noFill/>
        </p:spPr>
        <p:txBody>
          <a:bodyPr wrap="square" rtlCol="0">
            <a:spAutoFit/>
          </a:bodyPr>
          <a:lstStyle/>
          <a:p>
            <a:r>
              <a:rPr lang="fr-FR" dirty="0"/>
              <a:t>Constituer un groupe de X étudiants</a:t>
            </a:r>
          </a:p>
          <a:p>
            <a:r>
              <a:rPr lang="fr-FR" dirty="0"/>
              <a:t> </a:t>
            </a:r>
          </a:p>
          <a:p>
            <a:r>
              <a:rPr lang="fr-FR" dirty="0"/>
              <a:t>Définir un projet qui sera la base de votre document d’Analyse de risques</a:t>
            </a:r>
          </a:p>
          <a:p>
            <a:endParaRPr lang="fr-FR" dirty="0"/>
          </a:p>
          <a:p>
            <a:r>
              <a:rPr lang="fr-FR" dirty="0"/>
              <a:t>Rédiger la Fiche de synthèse de votre projet  </a:t>
            </a:r>
            <a:endParaRPr lang="fr-MG" dirty="0"/>
          </a:p>
        </p:txBody>
      </p:sp>
    </p:spTree>
    <p:extLst>
      <p:ext uri="{BB962C8B-B14F-4D97-AF65-F5344CB8AC3E}">
        <p14:creationId xmlns:p14="http://schemas.microsoft.com/office/powerpoint/2010/main" val="40550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ce réservé du pied de page 26">
            <a:extLst>
              <a:ext uri="{FF2B5EF4-FFF2-40B4-BE49-F238E27FC236}">
                <a16:creationId xmlns:a16="http://schemas.microsoft.com/office/drawing/2014/main" id="{AC033470-A354-B6A7-04B4-88CFE485193E}"/>
              </a:ext>
            </a:extLst>
          </p:cNvPr>
          <p:cNvSpPr>
            <a:spLocks noGrp="1"/>
          </p:cNvSpPr>
          <p:nvPr>
            <p:ph type="ftr" sz="quarter" idx="11"/>
          </p:nvPr>
        </p:nvSpPr>
        <p:spPr/>
        <p:txBody>
          <a:bodyPr/>
          <a:lstStyle/>
          <a:p>
            <a:r>
              <a:rPr lang="en-US"/>
              <a:t>ANALYSE DE RISQUES_LICENCE3</a:t>
            </a:r>
            <a:endParaRPr lang="en-US" dirty="0"/>
          </a:p>
        </p:txBody>
      </p:sp>
      <p:sp>
        <p:nvSpPr>
          <p:cNvPr id="28" name="Espace réservé du numéro de diapositive 27">
            <a:extLst>
              <a:ext uri="{FF2B5EF4-FFF2-40B4-BE49-F238E27FC236}">
                <a16:creationId xmlns:a16="http://schemas.microsoft.com/office/drawing/2014/main" id="{B0C8E529-2594-9444-4456-EE1665801EAA}"/>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33" name="Image 32">
            <a:extLst>
              <a:ext uri="{FF2B5EF4-FFF2-40B4-BE49-F238E27FC236}">
                <a16:creationId xmlns:a16="http://schemas.microsoft.com/office/drawing/2014/main" id="{18D02951-B35C-0856-1772-81D8762441EE}"/>
              </a:ext>
            </a:extLst>
          </p:cNvPr>
          <p:cNvPicPr>
            <a:picLocks noChangeAspect="1"/>
          </p:cNvPicPr>
          <p:nvPr/>
        </p:nvPicPr>
        <p:blipFill>
          <a:blip r:embed="rId2"/>
          <a:stretch>
            <a:fillRect/>
          </a:stretch>
        </p:blipFill>
        <p:spPr>
          <a:xfrm>
            <a:off x="574916" y="322199"/>
            <a:ext cx="5762244" cy="6399276"/>
          </a:xfrm>
          <a:prstGeom prst="rect">
            <a:avLst/>
          </a:prstGeom>
        </p:spPr>
      </p:pic>
    </p:spTree>
    <p:extLst>
      <p:ext uri="{BB962C8B-B14F-4D97-AF65-F5344CB8AC3E}">
        <p14:creationId xmlns:p14="http://schemas.microsoft.com/office/powerpoint/2010/main" val="98244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71641990"/>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dirty="0">
                          <a:solidFill>
                            <a:schemeClr val="accent1"/>
                          </a:solidFill>
                          <a:effectLst/>
                        </a:rPr>
                        <a:t>CATEGORY 1</a:t>
                      </a:r>
                      <a:endParaRPr lang="en-US" sz="1600" b="1" i="0" dirty="0">
                        <a:solidFill>
                          <a:schemeClr val="accent1"/>
                        </a:solidFill>
                        <a:effectLst/>
                        <a:latin typeface="+mn-lt"/>
                      </a:endParaRPr>
                    </a:p>
                  </a:txBody>
                  <a:tcPr anchor="ctr"/>
                </a:tc>
                <a:tc>
                  <a:txBody>
                    <a:bodyPr/>
                    <a:lstStyle/>
                    <a:p>
                      <a:pPr algn="ctr" rtl="0" fontAlgn="base"/>
                      <a:r>
                        <a:rPr lang="en-US" sz="1600" b="0" dirty="0">
                          <a:solidFill>
                            <a:schemeClr val="accent1"/>
                          </a:solidFill>
                          <a:effectLst/>
                        </a:rPr>
                        <a:t>CATEGORY 2</a:t>
                      </a:r>
                      <a:endParaRPr lang="en-US" sz="1600" b="1" i="0" dirty="0">
                        <a:solidFill>
                          <a:schemeClr val="accent1"/>
                        </a:solidFill>
                        <a:effectLst/>
                        <a:latin typeface="+mn-lt"/>
                      </a:endParaRPr>
                    </a:p>
                  </a:txBody>
                  <a:tcPr anchor="ctr"/>
                </a:tc>
                <a:tc>
                  <a:txBody>
                    <a:bodyPr/>
                    <a:lstStyle/>
                    <a:p>
                      <a:pPr algn="ctr" rtl="0" fontAlgn="base"/>
                      <a:r>
                        <a:rPr lang="en-US" sz="1600" b="0" kern="1200" dirty="0">
                          <a:solidFill>
                            <a:schemeClr val="accent1"/>
                          </a:solidFill>
                          <a:effectLst/>
                        </a:rPr>
                        <a:t>CATEGORY 3</a:t>
                      </a:r>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kern="1200" dirty="0">
                          <a:solidFill>
                            <a:schemeClr val="accent1"/>
                          </a:solidFill>
                          <a:effectLst/>
                        </a:rPr>
                        <a:t>CATEGORY 4​</a:t>
                      </a:r>
                      <a:endParaRPr lang="en-US" sz="1600" b="0" i="0" kern="1200" dirty="0">
                        <a:solidFill>
                          <a:schemeClr val="accent1"/>
                        </a:solidFill>
                        <a:effectLst/>
                        <a:latin typeface="+mn-lt"/>
                        <a:ea typeface="+mn-ea"/>
                        <a:cs typeface="+mn-cs"/>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1400" b="0" dirty="0">
                          <a:solidFill>
                            <a:srgbClr val="333F50"/>
                          </a:solidFill>
                          <a:effectLst/>
                        </a:rPr>
                        <a:t>Q1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2.3</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1400" b="0" dirty="0">
                          <a:solidFill>
                            <a:srgbClr val="333F50"/>
                          </a:solidFill>
                          <a:effectLst/>
                        </a:rPr>
                        <a:t>Q2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4.4</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1400" b="0" dirty="0">
                          <a:solidFill>
                            <a:srgbClr val="333F50"/>
                          </a:solidFill>
                          <a:effectLst/>
                        </a:rPr>
                        <a:t>Q3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2.8</a:t>
                      </a:r>
                      <a:r>
                        <a:rPr lang="en-US" sz="1400" b="0" dirty="0">
                          <a:solidFill>
                            <a:srgbClr val="000000"/>
                          </a:solidFill>
                          <a:effectLst/>
                        </a:rPr>
                        <a:t>​</a:t>
                      </a:r>
                      <a:endParaRPr lang="en-US" sz="14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algn="ctr" rtl="0" fontAlgn="base"/>
                      <a:r>
                        <a:rPr lang="en-US" sz="1400" b="0" dirty="0">
                          <a:solidFill>
                            <a:srgbClr val="333F50"/>
                          </a:solidFill>
                          <a:effectLst/>
                        </a:rPr>
                        <a:t>Q4</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7.0</a:t>
                      </a:r>
                      <a:endParaRPr lang="en-US" sz="1400" b="0"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38745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892177"/>
            <a:ext cx="9577983" cy="1325563"/>
          </a:xfrm>
        </p:spPr>
        <p:txBody>
          <a:bodyPr/>
          <a:lstStyle/>
          <a:p>
            <a:r>
              <a:rPr lang="en-US" dirty="0"/>
              <a:t>MEET OUR TEAM</a:t>
            </a:r>
          </a:p>
        </p:txBody>
      </p:sp>
      <p:pic>
        <p:nvPicPr>
          <p:cNvPr id="6" name="Picture Placeholder 15" descr="Team member headshot">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rotWithShape="1">
          <a:blip r:embed="rId2"/>
          <a:srcRect l="43" r="43"/>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660747"/>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660747"/>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660747"/>
          </a:xfrm>
        </p:spPr>
        <p:txBody>
          <a:bodyPr>
            <a:normAutofit/>
          </a:bodyPr>
          <a:lstStyle/>
          <a:p>
            <a:r>
              <a:rPr lang="en-US" dirty="0"/>
              <a:t>Chief Operations Officer</a:t>
            </a:r>
          </a:p>
        </p:txBody>
      </p:sp>
      <p:pic>
        <p:nvPicPr>
          <p:cNvPr id="17" name="Picture Placeholder 21" descr="Team member headshot">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660747"/>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27697"/>
            <a:ext cx="7752428" cy="1776290"/>
          </a:xfrm>
        </p:spPr>
        <p:txBody>
          <a:bodyPr anchor="ctr"/>
          <a:lstStyle/>
          <a:p>
            <a:pPr algn="ctr"/>
            <a:r>
              <a:rPr lang="en-US" b="1" dirty="0"/>
              <a:t>ET SI NOUS </a:t>
            </a:r>
            <a:r>
              <a:rPr lang="en-US" b="1" dirty="0" err="1"/>
              <a:t>NOUS</a:t>
            </a:r>
            <a:r>
              <a:rPr lang="en-US" b="1" dirty="0"/>
              <a:t> PRESENTONS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16194" y="2403987"/>
            <a:ext cx="7477432" cy="3520389"/>
          </a:xfrm>
        </p:spPr>
        <p:txBody>
          <a:bodyPr>
            <a:normAutofit/>
          </a:bodyPr>
          <a:lstStyle/>
          <a:p>
            <a:r>
              <a:rPr lang="fr-FR" sz="2000" b="1" u="sng" dirty="0">
                <a:solidFill>
                  <a:schemeClr val="accent4">
                    <a:lumMod val="50000"/>
                  </a:schemeClr>
                </a:solidFill>
              </a:rPr>
              <a:t>Votre Formateur</a:t>
            </a:r>
          </a:p>
          <a:p>
            <a:pPr marL="285750" indent="-285750">
              <a:buFont typeface="Arial" panose="020B0604020202020204" pitchFamily="34" charset="0"/>
              <a:buChar char="•"/>
            </a:pPr>
            <a:r>
              <a:rPr lang="fr-FR" sz="2000" b="1" u="sng" dirty="0"/>
              <a:t>Tsilavina</a:t>
            </a:r>
            <a:r>
              <a:rPr lang="fr-FR" sz="2000" dirty="0"/>
              <a:t> Franco RAKOTOMAHEFA </a:t>
            </a:r>
          </a:p>
          <a:p>
            <a:pPr marL="285750" indent="-285750">
              <a:buFont typeface="Arial" panose="020B0604020202020204" pitchFamily="34" charset="0"/>
              <a:buChar char="•"/>
            </a:pPr>
            <a:r>
              <a:rPr lang="fr-FR" sz="2000" dirty="0"/>
              <a:t>Consultant en Finance Digitale – Expertise en Gestion de projets</a:t>
            </a:r>
          </a:p>
          <a:p>
            <a:pPr marL="285750" indent="-285750">
              <a:buFont typeface="Arial" panose="020B0604020202020204" pitchFamily="34" charset="0"/>
              <a:buChar char="•"/>
            </a:pPr>
            <a:r>
              <a:rPr lang="fr-FR" sz="2000" dirty="0"/>
              <a:t>Diplômé Master 2 en Contrôle de Gestion – Audit opérationnel (2014 – 2015)</a:t>
            </a:r>
          </a:p>
          <a:p>
            <a:pPr marL="285750" indent="-285750">
              <a:buFont typeface="Arial" panose="020B0604020202020204" pitchFamily="34" charset="0"/>
              <a:buChar char="•"/>
            </a:pPr>
            <a:r>
              <a:rPr lang="fr-FR" sz="2000" dirty="0"/>
              <a:t>Consultant Formateur en Gestion de projets (ONG à Morondava + Organisme </a:t>
            </a:r>
            <a:r>
              <a:rPr lang="fr-FR" sz="2000" dirty="0" err="1"/>
              <a:t>pubic</a:t>
            </a:r>
            <a:r>
              <a:rPr lang="fr-FR" sz="2000" dirty="0"/>
              <a:t>)</a:t>
            </a:r>
          </a:p>
          <a:p>
            <a:pPr marL="285750" indent="-285750">
              <a:buFont typeface="Arial" panose="020B0604020202020204" pitchFamily="34" charset="0"/>
              <a:buChar char="•"/>
            </a:pPr>
            <a:r>
              <a:rPr lang="fr-FR" sz="2000" dirty="0"/>
              <a:t>Expertise dans le domaine de la Finance Digitale </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96071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8252851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272533"/>
            <a:ext cx="4296508" cy="95329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2063433"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a:t>ANALYSE DE RISQUES_LICENCE3</a:t>
            </a:r>
            <a:endParaRPr lang="en-US" dirty="0"/>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023393"/>
            <a:ext cx="2882475" cy="768371"/>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023393"/>
            <a:ext cx="2896671" cy="768371"/>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23393"/>
            <a:ext cx="2882475" cy="768371"/>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27697"/>
            <a:ext cx="7752428" cy="1776290"/>
          </a:xfrm>
        </p:spPr>
        <p:txBody>
          <a:bodyPr anchor="ctr"/>
          <a:lstStyle/>
          <a:p>
            <a:pPr algn="ctr"/>
            <a:r>
              <a:rPr lang="en-US" b="1" dirty="0"/>
              <a:t>ET SI NOUS </a:t>
            </a:r>
            <a:r>
              <a:rPr lang="en-US" b="1" dirty="0" err="1"/>
              <a:t>NOUS</a:t>
            </a:r>
            <a:r>
              <a:rPr lang="en-US" b="1" dirty="0"/>
              <a:t> PRESENTONS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16194" y="2403987"/>
            <a:ext cx="7477432" cy="3520389"/>
          </a:xfrm>
        </p:spPr>
        <p:txBody>
          <a:bodyPr>
            <a:normAutofit lnSpcReduction="10000"/>
          </a:bodyPr>
          <a:lstStyle/>
          <a:p>
            <a:r>
              <a:rPr lang="fr-FR" sz="3200" b="1" dirty="0">
                <a:solidFill>
                  <a:schemeClr val="accent4">
                    <a:lumMod val="50000"/>
                  </a:schemeClr>
                </a:solidFill>
              </a:rPr>
              <a:t>À votre tour cher étudiant</a:t>
            </a:r>
          </a:p>
          <a:p>
            <a:endParaRPr lang="fr-FR" sz="3200" b="1" dirty="0">
              <a:solidFill>
                <a:schemeClr val="accent4">
                  <a:lumMod val="50000"/>
                </a:schemeClr>
              </a:solidFill>
            </a:endParaRPr>
          </a:p>
          <a:p>
            <a:pPr marL="285750" indent="-285750">
              <a:buFont typeface="Arial" panose="020B0604020202020204" pitchFamily="34" charset="0"/>
              <a:buChar char="•"/>
            </a:pPr>
            <a:r>
              <a:rPr lang="fr-FR" sz="3200" dirty="0"/>
              <a:t>Nom</a:t>
            </a:r>
            <a:r>
              <a:rPr lang="fr-FR" sz="3200" b="1" dirty="0"/>
              <a:t> </a:t>
            </a:r>
          </a:p>
          <a:p>
            <a:pPr marL="285750" indent="-285750">
              <a:buFont typeface="Arial" panose="020B0604020202020204" pitchFamily="34" charset="0"/>
              <a:buChar char="•"/>
            </a:pPr>
            <a:r>
              <a:rPr lang="fr-FR" sz="3200" dirty="0"/>
              <a:t>Prénom</a:t>
            </a:r>
          </a:p>
          <a:p>
            <a:pPr marL="285750" indent="-285750">
              <a:buFont typeface="Arial" panose="020B0604020202020204" pitchFamily="34" charset="0"/>
              <a:buChar char="•"/>
            </a:pPr>
            <a:r>
              <a:rPr lang="fr-FR" sz="3200" dirty="0"/>
              <a:t>Ce que vous attendez du cours Analyse de risques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14136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4925" y="136526"/>
            <a:ext cx="5037803" cy="659887"/>
          </a:xfrm>
        </p:spPr>
        <p:txBody>
          <a:bodyPr/>
          <a:lstStyle/>
          <a:p>
            <a:r>
              <a:rPr lang="en-US" dirty="0"/>
              <a:t>AGENDA DU COURS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398207" y="2566219"/>
            <a:ext cx="5338916" cy="2877319"/>
          </a:xfrm>
        </p:spPr>
        <p:txBody>
          <a:bodyPr>
            <a:noAutofit/>
          </a:bodyPr>
          <a:lstStyle/>
          <a:p>
            <a:r>
              <a:rPr lang="fr-FR" sz="2000" b="1" dirty="0"/>
              <a:t>Introduction à l’analyse de risques </a:t>
            </a:r>
          </a:p>
          <a:p>
            <a:r>
              <a:rPr lang="fr-FR" sz="2000" b="1" dirty="0"/>
              <a:t>Processus d’analyse de risques</a:t>
            </a:r>
          </a:p>
          <a:p>
            <a:r>
              <a:rPr lang="fr-FR" sz="2000" b="1" dirty="0"/>
              <a:t>Identification des risques </a:t>
            </a:r>
          </a:p>
          <a:p>
            <a:r>
              <a:rPr lang="fr-FR" sz="2000" b="1" dirty="0"/>
              <a:t>Évaluation des risques</a:t>
            </a:r>
          </a:p>
          <a:p>
            <a:r>
              <a:rPr lang="fr-FR" sz="2000" b="1" dirty="0"/>
              <a:t>Mise en œuvre de la Gestion des risques </a:t>
            </a:r>
          </a:p>
          <a:p>
            <a:r>
              <a:rPr lang="fr-FR" sz="2000" b="1" dirty="0"/>
              <a:t>Communication sur les risques </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
        <p:nvSpPr>
          <p:cNvPr id="9" name="ZoneTexte 8">
            <a:extLst>
              <a:ext uri="{FF2B5EF4-FFF2-40B4-BE49-F238E27FC236}">
                <a16:creationId xmlns:a16="http://schemas.microsoft.com/office/drawing/2014/main" id="{A44A6789-11A8-9964-4D02-0EE7E393FC72}"/>
              </a:ext>
            </a:extLst>
          </p:cNvPr>
          <p:cNvSpPr txBox="1"/>
          <p:nvPr/>
        </p:nvSpPr>
        <p:spPr>
          <a:xfrm>
            <a:off x="114925" y="1109059"/>
            <a:ext cx="6680042" cy="1200329"/>
          </a:xfrm>
          <a:prstGeom prst="rect">
            <a:avLst/>
          </a:prstGeom>
          <a:noFill/>
        </p:spPr>
        <p:txBody>
          <a:bodyPr wrap="square" rtlCol="0">
            <a:spAutoFit/>
          </a:bodyPr>
          <a:lstStyle/>
          <a:p>
            <a:pPr algn="just"/>
            <a:r>
              <a:rPr lang="fr-FR" b="1" u="sng" dirty="0">
                <a:solidFill>
                  <a:schemeClr val="accent1"/>
                </a:solidFill>
              </a:rPr>
              <a:t>Objectif(s):</a:t>
            </a:r>
          </a:p>
          <a:p>
            <a:pPr algn="just"/>
            <a:r>
              <a:rPr lang="fr-FR" dirty="0">
                <a:solidFill>
                  <a:schemeClr val="accent1"/>
                </a:solidFill>
              </a:rPr>
              <a:t>Permettre aux étudiants d’acquérir </a:t>
            </a:r>
            <a:r>
              <a:rPr lang="fr-FR" b="1" u="sng" dirty="0">
                <a:solidFill>
                  <a:srgbClr val="FFFF00"/>
                </a:solidFill>
              </a:rPr>
              <a:t>les compétences </a:t>
            </a:r>
            <a:r>
              <a:rPr lang="fr-FR" dirty="0">
                <a:solidFill>
                  <a:schemeClr val="accent1"/>
                </a:solidFill>
              </a:rPr>
              <a:t>et </a:t>
            </a:r>
            <a:r>
              <a:rPr lang="fr-FR" b="1" u="sng" dirty="0">
                <a:solidFill>
                  <a:schemeClr val="accent2">
                    <a:lumMod val="75000"/>
                  </a:schemeClr>
                </a:solidFill>
              </a:rPr>
              <a:t>les connaissances </a:t>
            </a:r>
            <a:r>
              <a:rPr lang="fr-FR" dirty="0">
                <a:solidFill>
                  <a:schemeClr val="accent1"/>
                </a:solidFill>
              </a:rPr>
              <a:t>pour comprendre, évaluer et gérer les risques dans le cadre du pilotage d’un projet informatique.</a:t>
            </a:r>
            <a:endParaRPr lang="fr-MG" dirty="0">
              <a:solidFill>
                <a:schemeClr val="accent1"/>
              </a:solidFill>
            </a:endParaRPr>
          </a:p>
        </p:txBody>
      </p:sp>
    </p:spTree>
    <p:extLst>
      <p:ext uri="{BB962C8B-B14F-4D97-AF65-F5344CB8AC3E}">
        <p14:creationId xmlns:p14="http://schemas.microsoft.com/office/powerpoint/2010/main" val="17132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218163" y="509190"/>
            <a:ext cx="6696075" cy="582191"/>
          </a:xfrm>
        </p:spPr>
        <p:txBody>
          <a:bodyPr/>
          <a:lstStyle/>
          <a:p>
            <a:r>
              <a:rPr lang="en-US" dirty="0"/>
              <a:t>Mode d’evaluation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graphicFrame>
        <p:nvGraphicFramePr>
          <p:cNvPr id="8" name="Diagramme 7">
            <a:extLst>
              <a:ext uri="{FF2B5EF4-FFF2-40B4-BE49-F238E27FC236}">
                <a16:creationId xmlns:a16="http://schemas.microsoft.com/office/drawing/2014/main" id="{CBDE2241-3FF3-1435-6B90-4550A8B27835}"/>
              </a:ext>
            </a:extLst>
          </p:cNvPr>
          <p:cNvGraphicFramePr/>
          <p:nvPr>
            <p:extLst>
              <p:ext uri="{D42A27DB-BD31-4B8C-83A1-F6EECF244321}">
                <p14:modId xmlns:p14="http://schemas.microsoft.com/office/powerpoint/2010/main" val="2917441322"/>
              </p:ext>
            </p:extLst>
          </p:nvPr>
        </p:nvGraphicFramePr>
        <p:xfrm>
          <a:off x="5027611" y="2133327"/>
          <a:ext cx="6696076" cy="2591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Module 1</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365125"/>
          </a:xfrm>
        </p:spPr>
        <p:txBody>
          <a:bodyPr/>
          <a:lstStyle/>
          <a:p>
            <a:r>
              <a:rPr lang="fr-FR" sz="1600" b="1" dirty="0"/>
              <a:t>Introduction à l’analyse de risques </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625916"/>
          </a:xfrm>
        </p:spPr>
        <p:txBody>
          <a:bodyPr anchor="ctr"/>
          <a:lstStyle/>
          <a:p>
            <a:pPr algn="ctr"/>
            <a:r>
              <a:rPr lang="en-US" b="1" dirty="0" err="1"/>
              <a:t>Projet</a:t>
            </a:r>
            <a:r>
              <a:rPr lang="en-US" b="1" dirty="0"/>
              <a:t> VS RISQUES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12955" y="1238865"/>
            <a:ext cx="7388942" cy="4685511"/>
          </a:xfrm>
        </p:spPr>
        <p:txBody>
          <a:bodyPr>
            <a:normAutofit/>
          </a:bodyPr>
          <a:lstStyle/>
          <a:p>
            <a:pPr algn="just"/>
            <a:r>
              <a:rPr lang="en-US" sz="3600" dirty="0" err="1"/>
              <a:t>Lorsque</a:t>
            </a:r>
            <a:r>
              <a:rPr lang="en-US" sz="3600" dirty="0"/>
              <a:t> </a:t>
            </a:r>
            <a:r>
              <a:rPr lang="en-US" sz="3600" dirty="0" err="1"/>
              <a:t>vous</a:t>
            </a:r>
            <a:r>
              <a:rPr lang="en-US" sz="3600" dirty="0"/>
              <a:t> </a:t>
            </a:r>
            <a:r>
              <a:rPr lang="en-US" sz="3600" dirty="0" err="1"/>
              <a:t>entendez</a:t>
            </a:r>
            <a:r>
              <a:rPr lang="en-US" sz="3600" dirty="0"/>
              <a:t> </a:t>
            </a:r>
            <a:r>
              <a:rPr lang="en-US" sz="3600" b="1" dirty="0">
                <a:solidFill>
                  <a:schemeClr val="bg1">
                    <a:lumMod val="50000"/>
                  </a:schemeClr>
                </a:solidFill>
              </a:rPr>
              <a:t>“PROJET”</a:t>
            </a:r>
            <a:r>
              <a:rPr lang="en-US" sz="3600" dirty="0"/>
              <a:t>, </a:t>
            </a:r>
            <a:r>
              <a:rPr lang="en-US" sz="3600" dirty="0" err="1"/>
              <a:t>qu’est</a:t>
            </a:r>
            <a:r>
              <a:rPr lang="en-US" sz="3600" dirty="0"/>
              <a:t> </a:t>
            </a:r>
            <a:r>
              <a:rPr lang="en-US" sz="3600" dirty="0" err="1"/>
              <a:t>ce</a:t>
            </a:r>
            <a:r>
              <a:rPr lang="en-US" sz="3600" dirty="0"/>
              <a:t> qui </a:t>
            </a:r>
            <a:r>
              <a:rPr lang="en-US" sz="3600" dirty="0" err="1"/>
              <a:t>vous</a:t>
            </a:r>
            <a:r>
              <a:rPr lang="en-US" sz="3600" dirty="0"/>
              <a:t> </a:t>
            </a:r>
            <a:r>
              <a:rPr lang="en-US" sz="3600" dirty="0" err="1"/>
              <a:t>vient</a:t>
            </a:r>
            <a:r>
              <a:rPr lang="en-US" sz="3600" dirty="0"/>
              <a:t> à </a:t>
            </a:r>
            <a:r>
              <a:rPr lang="en-US" sz="3600" dirty="0" err="1"/>
              <a:t>l’esprit</a:t>
            </a:r>
            <a:r>
              <a:rPr lang="en-US" sz="3600" dirty="0"/>
              <a:t> </a:t>
            </a:r>
            <a:r>
              <a:rPr lang="en-US" sz="3600" dirty="0" err="1"/>
              <a:t>rapidement</a:t>
            </a:r>
            <a:r>
              <a:rPr lang="en-US" sz="3600" dirty="0"/>
              <a: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3523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955" y="612949"/>
            <a:ext cx="7388942" cy="625916"/>
          </a:xfrm>
        </p:spPr>
        <p:txBody>
          <a:bodyPr anchor="ctr"/>
          <a:lstStyle/>
          <a:p>
            <a:pPr algn="ctr"/>
            <a:r>
              <a:rPr lang="en-US" b="1" u="sng" dirty="0">
                <a:solidFill>
                  <a:schemeClr val="accent2"/>
                </a:solidFill>
              </a:rPr>
              <a:t>Définition et concepts clés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12955" y="1238865"/>
            <a:ext cx="7388942" cy="1666567"/>
          </a:xfrm>
        </p:spPr>
        <p:txBody>
          <a:bodyPr>
            <a:normAutofit/>
          </a:bodyPr>
          <a:lstStyle/>
          <a:p>
            <a:pPr algn="just"/>
            <a:r>
              <a:rPr lang="en-US" sz="2000" b="1" dirty="0" err="1">
                <a:solidFill>
                  <a:schemeClr val="bg1"/>
                </a:solidFill>
                <a:highlight>
                  <a:srgbClr val="808000"/>
                </a:highlight>
              </a:rPr>
              <a:t>Processus</a:t>
            </a:r>
            <a:r>
              <a:rPr lang="en-US" sz="2000" b="1" dirty="0">
                <a:solidFill>
                  <a:schemeClr val="bg1"/>
                </a:solidFill>
                <a:highlight>
                  <a:srgbClr val="808000"/>
                </a:highlight>
              </a:rPr>
              <a:t> unique </a:t>
            </a:r>
            <a:r>
              <a:rPr lang="en-US" sz="2000" dirty="0"/>
              <a:t>qui </a:t>
            </a:r>
            <a:r>
              <a:rPr lang="en-US" sz="2000" dirty="0" err="1"/>
              <a:t>consiste</a:t>
            </a:r>
            <a:r>
              <a:rPr lang="en-US" sz="2000" dirty="0"/>
              <a:t> </a:t>
            </a:r>
            <a:r>
              <a:rPr lang="en-US" sz="2000" dirty="0" err="1"/>
              <a:t>en</a:t>
            </a:r>
            <a:r>
              <a:rPr lang="en-US" sz="2000" dirty="0"/>
              <a:t> </a:t>
            </a:r>
            <a:r>
              <a:rPr lang="en-US" sz="2000" b="1" dirty="0">
                <a:solidFill>
                  <a:schemeClr val="bg1"/>
                </a:solidFill>
                <a:highlight>
                  <a:srgbClr val="808000"/>
                </a:highlight>
              </a:rPr>
              <a:t>un ensemble </a:t>
            </a:r>
            <a:r>
              <a:rPr lang="en-US" sz="2000" b="1" dirty="0" err="1">
                <a:solidFill>
                  <a:schemeClr val="bg1"/>
                </a:solidFill>
                <a:highlight>
                  <a:srgbClr val="808000"/>
                </a:highlight>
              </a:rPr>
              <a:t>d’activités</a:t>
            </a:r>
            <a:r>
              <a:rPr lang="en-US" sz="2000" b="1" dirty="0">
                <a:solidFill>
                  <a:schemeClr val="bg1"/>
                </a:solidFill>
                <a:highlight>
                  <a:srgbClr val="808000"/>
                </a:highlight>
              </a:rPr>
              <a:t>  </a:t>
            </a:r>
            <a:r>
              <a:rPr lang="en-US" sz="2000" b="1" dirty="0" err="1">
                <a:solidFill>
                  <a:schemeClr val="bg1"/>
                </a:solidFill>
                <a:highlight>
                  <a:srgbClr val="808000"/>
                </a:highlight>
              </a:rPr>
              <a:t>coordonnées</a:t>
            </a:r>
            <a:r>
              <a:rPr lang="en-US" sz="2000" b="1" dirty="0">
                <a:solidFill>
                  <a:schemeClr val="bg1"/>
                </a:solidFill>
                <a:highlight>
                  <a:srgbClr val="808000"/>
                </a:highlight>
              </a:rPr>
              <a:t> et </a:t>
            </a:r>
            <a:r>
              <a:rPr lang="en-US" sz="2000" b="1" dirty="0" err="1">
                <a:solidFill>
                  <a:schemeClr val="bg1"/>
                </a:solidFill>
                <a:highlight>
                  <a:srgbClr val="808000"/>
                </a:highlight>
              </a:rPr>
              <a:t>maîtrisées</a:t>
            </a:r>
            <a:r>
              <a:rPr lang="en-US" sz="2000" b="1" dirty="0">
                <a:solidFill>
                  <a:schemeClr val="bg1"/>
                </a:solidFill>
                <a:highlight>
                  <a:srgbClr val="808000"/>
                </a:highlight>
              </a:rPr>
              <a:t> </a:t>
            </a:r>
            <a:r>
              <a:rPr lang="en-US" sz="2000" dirty="0" err="1"/>
              <a:t>comportant</a:t>
            </a:r>
            <a:r>
              <a:rPr lang="en-US" sz="2000" dirty="0"/>
              <a:t> des </a:t>
            </a:r>
            <a:r>
              <a:rPr lang="en-US" sz="2000" b="1" dirty="0">
                <a:solidFill>
                  <a:schemeClr val="bg1"/>
                </a:solidFill>
                <a:highlight>
                  <a:srgbClr val="808000"/>
                </a:highlight>
              </a:rPr>
              <a:t>dates de début et de fin</a:t>
            </a:r>
            <a:r>
              <a:rPr lang="en-US" sz="2000" dirty="0"/>
              <a:t>, </a:t>
            </a:r>
            <a:r>
              <a:rPr lang="en-US" sz="2000" dirty="0" err="1"/>
              <a:t>entrepris</a:t>
            </a:r>
            <a:r>
              <a:rPr lang="en-US" sz="2000" dirty="0"/>
              <a:t> dans le but </a:t>
            </a:r>
            <a:r>
              <a:rPr lang="en-US" sz="2000" b="1" dirty="0" err="1">
                <a:solidFill>
                  <a:schemeClr val="bg1"/>
                </a:solidFill>
                <a:highlight>
                  <a:srgbClr val="808000"/>
                </a:highlight>
              </a:rPr>
              <a:t>d’atteindre</a:t>
            </a:r>
            <a:r>
              <a:rPr lang="en-US" sz="2000" b="1" dirty="0">
                <a:solidFill>
                  <a:schemeClr val="bg1"/>
                </a:solidFill>
                <a:highlight>
                  <a:srgbClr val="808000"/>
                </a:highlight>
              </a:rPr>
              <a:t> un </a:t>
            </a:r>
            <a:r>
              <a:rPr lang="en-US" sz="2000" b="1" dirty="0" err="1">
                <a:solidFill>
                  <a:schemeClr val="bg1"/>
                </a:solidFill>
                <a:highlight>
                  <a:srgbClr val="808000"/>
                </a:highlight>
              </a:rPr>
              <a:t>objectif</a:t>
            </a:r>
            <a:r>
              <a:rPr lang="en-US" sz="2000" b="1" dirty="0">
                <a:solidFill>
                  <a:schemeClr val="bg1"/>
                </a:solidFill>
                <a:highlight>
                  <a:srgbClr val="808000"/>
                </a:highlight>
              </a:rPr>
              <a:t> </a:t>
            </a:r>
            <a:r>
              <a:rPr lang="en-US" sz="2000" b="1" dirty="0" err="1">
                <a:solidFill>
                  <a:schemeClr val="bg1"/>
                </a:solidFill>
                <a:highlight>
                  <a:srgbClr val="808000"/>
                </a:highlight>
              </a:rPr>
              <a:t>conforme</a:t>
            </a:r>
            <a:r>
              <a:rPr lang="en-US" sz="2000" b="1" dirty="0">
                <a:solidFill>
                  <a:schemeClr val="bg1"/>
                </a:solidFill>
                <a:highlight>
                  <a:srgbClr val="808000"/>
                </a:highlight>
              </a:rPr>
              <a:t> à des exigences </a:t>
            </a:r>
            <a:r>
              <a:rPr lang="en-US" sz="2000" b="1" dirty="0" err="1">
                <a:solidFill>
                  <a:schemeClr val="bg1"/>
                </a:solidFill>
                <a:highlight>
                  <a:srgbClr val="808000"/>
                </a:highlight>
              </a:rPr>
              <a:t>spécifiques</a:t>
            </a:r>
            <a:r>
              <a:rPr lang="en-US" sz="2000" dirty="0"/>
              <a:t>, </a:t>
            </a:r>
            <a:r>
              <a:rPr lang="en-US" sz="2000" dirty="0" err="1"/>
              <a:t>incluant</a:t>
            </a:r>
            <a:r>
              <a:rPr lang="en-US" sz="2000" dirty="0"/>
              <a:t> </a:t>
            </a:r>
            <a:r>
              <a:rPr lang="en-US" sz="2000" b="1" dirty="0">
                <a:solidFill>
                  <a:schemeClr val="bg1"/>
                </a:solidFill>
                <a:highlight>
                  <a:srgbClr val="808000"/>
                </a:highlight>
              </a:rPr>
              <a:t>les </a:t>
            </a:r>
            <a:r>
              <a:rPr lang="en-US" sz="2000" b="1" dirty="0" err="1">
                <a:solidFill>
                  <a:schemeClr val="bg1"/>
                </a:solidFill>
                <a:highlight>
                  <a:srgbClr val="808000"/>
                </a:highlight>
              </a:rPr>
              <a:t>contraintes</a:t>
            </a:r>
            <a:r>
              <a:rPr lang="en-US" sz="2000" b="1" dirty="0">
                <a:solidFill>
                  <a:schemeClr val="bg1"/>
                </a:solidFill>
                <a:highlight>
                  <a:srgbClr val="808000"/>
                </a:highlight>
              </a:rPr>
              <a:t> de temps, de </a:t>
            </a:r>
            <a:r>
              <a:rPr lang="en-US" sz="2000" b="1" dirty="0" err="1">
                <a:solidFill>
                  <a:schemeClr val="bg1"/>
                </a:solidFill>
                <a:highlight>
                  <a:srgbClr val="808000"/>
                </a:highlight>
              </a:rPr>
              <a:t>coûts</a:t>
            </a:r>
            <a:r>
              <a:rPr lang="en-US" sz="2000" b="1" dirty="0">
                <a:solidFill>
                  <a:schemeClr val="bg1"/>
                </a:solidFill>
                <a:highlight>
                  <a:srgbClr val="808000"/>
                </a:highlight>
              </a:rPr>
              <a:t> et de </a:t>
            </a:r>
            <a:r>
              <a:rPr lang="en-US" sz="2000" b="1" dirty="0" err="1">
                <a:solidFill>
                  <a:schemeClr val="bg1"/>
                </a:solidFill>
                <a:highlight>
                  <a:srgbClr val="808000"/>
                </a:highlight>
              </a:rPr>
              <a:t>ressources</a:t>
            </a:r>
            <a:r>
              <a:rPr lang="en-US" sz="2000" b="1" dirty="0">
                <a:solidFill>
                  <a:schemeClr val="bg1"/>
                </a:solidFill>
                <a:highlight>
                  <a:srgbClr val="808000"/>
                </a:highlight>
              </a:rPr>
              <a:t> </a:t>
            </a:r>
            <a:r>
              <a:rPr lang="en-US" sz="2000" dirty="0"/>
              <a:t>(ISO 10006).</a:t>
            </a:r>
          </a:p>
          <a:p>
            <a:pPr algn="just"/>
            <a:endParaRPr lang="en-US" sz="20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7" name="ZoneTexte 6">
            <a:extLst>
              <a:ext uri="{FF2B5EF4-FFF2-40B4-BE49-F238E27FC236}">
                <a16:creationId xmlns:a16="http://schemas.microsoft.com/office/drawing/2014/main" id="{70FDB760-1917-2DBF-B071-A82A9548D518}"/>
              </a:ext>
            </a:extLst>
          </p:cNvPr>
          <p:cNvSpPr txBox="1"/>
          <p:nvPr/>
        </p:nvSpPr>
        <p:spPr>
          <a:xfrm>
            <a:off x="10427110" y="654090"/>
            <a:ext cx="1543664" cy="584775"/>
          </a:xfrm>
          <a:prstGeom prst="rect">
            <a:avLst/>
          </a:prstGeom>
          <a:noFill/>
        </p:spPr>
        <p:txBody>
          <a:bodyPr wrap="square">
            <a:spAutoFit/>
          </a:bodyPr>
          <a:lstStyle/>
          <a:p>
            <a:pPr algn="ctr"/>
            <a:r>
              <a:rPr lang="en-US" sz="3200" b="1" dirty="0">
                <a:solidFill>
                  <a:schemeClr val="bg2">
                    <a:lumMod val="10000"/>
                  </a:schemeClr>
                </a:solidFill>
              </a:rPr>
              <a:t>PROJET</a:t>
            </a:r>
            <a:endParaRPr lang="fr-MG" sz="3200" b="1" dirty="0">
              <a:solidFill>
                <a:schemeClr val="bg2">
                  <a:lumMod val="10000"/>
                </a:schemeClr>
              </a:solidFill>
            </a:endParaRPr>
          </a:p>
        </p:txBody>
      </p:sp>
      <p:sp>
        <p:nvSpPr>
          <p:cNvPr id="4" name="Rectangle : coins arrondis 3">
            <a:extLst>
              <a:ext uri="{FF2B5EF4-FFF2-40B4-BE49-F238E27FC236}">
                <a16:creationId xmlns:a16="http://schemas.microsoft.com/office/drawing/2014/main" id="{FB1836B3-F224-7698-DEEF-068164AB283B}"/>
              </a:ext>
            </a:extLst>
          </p:cNvPr>
          <p:cNvSpPr/>
          <p:nvPr/>
        </p:nvSpPr>
        <p:spPr>
          <a:xfrm>
            <a:off x="412955" y="3429001"/>
            <a:ext cx="2256503" cy="6710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TEMPORAIRE</a:t>
            </a:r>
            <a:endParaRPr lang="fr-MG" b="1" dirty="0"/>
          </a:p>
        </p:txBody>
      </p:sp>
      <p:sp>
        <p:nvSpPr>
          <p:cNvPr id="8" name="Rectangle : coins arrondis 7">
            <a:extLst>
              <a:ext uri="{FF2B5EF4-FFF2-40B4-BE49-F238E27FC236}">
                <a16:creationId xmlns:a16="http://schemas.microsoft.com/office/drawing/2014/main" id="{5FBB1C05-5127-235E-FEE6-179B1BAC31BF}"/>
              </a:ext>
            </a:extLst>
          </p:cNvPr>
          <p:cNvSpPr/>
          <p:nvPr/>
        </p:nvSpPr>
        <p:spPr>
          <a:xfrm>
            <a:off x="3075448" y="3429000"/>
            <a:ext cx="2256503" cy="6710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UNIQUE</a:t>
            </a:r>
            <a:endParaRPr lang="fr-MG" b="1" dirty="0"/>
          </a:p>
        </p:txBody>
      </p:sp>
      <p:sp>
        <p:nvSpPr>
          <p:cNvPr id="9" name="Rectangle : coins arrondis 8">
            <a:extLst>
              <a:ext uri="{FF2B5EF4-FFF2-40B4-BE49-F238E27FC236}">
                <a16:creationId xmlns:a16="http://schemas.microsoft.com/office/drawing/2014/main" id="{6F7367FB-0849-0A67-863F-4B60AA977F61}"/>
              </a:ext>
            </a:extLst>
          </p:cNvPr>
          <p:cNvSpPr/>
          <p:nvPr/>
        </p:nvSpPr>
        <p:spPr>
          <a:xfrm>
            <a:off x="5731799" y="3429000"/>
            <a:ext cx="2256503" cy="6710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OUTPUT/EXTRANT</a:t>
            </a:r>
            <a:endParaRPr lang="fr-MG" b="1" dirty="0"/>
          </a:p>
        </p:txBody>
      </p:sp>
      <p:sp>
        <p:nvSpPr>
          <p:cNvPr id="10" name="Rectangle : coins arrondis 9">
            <a:extLst>
              <a:ext uri="{FF2B5EF4-FFF2-40B4-BE49-F238E27FC236}">
                <a16:creationId xmlns:a16="http://schemas.microsoft.com/office/drawing/2014/main" id="{46F16CFD-730D-A955-0EC2-5FB2F44F7369}"/>
              </a:ext>
            </a:extLst>
          </p:cNvPr>
          <p:cNvSpPr/>
          <p:nvPr/>
        </p:nvSpPr>
        <p:spPr>
          <a:xfrm>
            <a:off x="8388150" y="3429000"/>
            <a:ext cx="2256503" cy="6710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CONTRAINTES</a:t>
            </a:r>
            <a:endParaRPr lang="fr-MG" b="1" dirty="0"/>
          </a:p>
        </p:txBody>
      </p:sp>
      <p:sp>
        <p:nvSpPr>
          <p:cNvPr id="11" name="ZoneTexte 10">
            <a:extLst>
              <a:ext uri="{FF2B5EF4-FFF2-40B4-BE49-F238E27FC236}">
                <a16:creationId xmlns:a16="http://schemas.microsoft.com/office/drawing/2014/main" id="{09F28A86-B864-DDF1-C4D9-D164FCFCBF32}"/>
              </a:ext>
            </a:extLst>
          </p:cNvPr>
          <p:cNvSpPr txBox="1"/>
          <p:nvPr/>
        </p:nvSpPr>
        <p:spPr>
          <a:xfrm>
            <a:off x="412955" y="4468761"/>
            <a:ext cx="2300748" cy="369332"/>
          </a:xfrm>
          <a:prstGeom prst="rect">
            <a:avLst/>
          </a:prstGeom>
          <a:noFill/>
        </p:spPr>
        <p:txBody>
          <a:bodyPr wrap="square" rtlCol="0" anchor="ctr">
            <a:spAutoFit/>
          </a:bodyPr>
          <a:lstStyle/>
          <a:p>
            <a:pPr algn="ctr"/>
            <a:r>
              <a:rPr lang="fr-FR" dirty="0">
                <a:solidFill>
                  <a:schemeClr val="bg1">
                    <a:lumMod val="50000"/>
                  </a:schemeClr>
                </a:solidFill>
              </a:rPr>
              <a:t>Début et Fin</a:t>
            </a:r>
            <a:endParaRPr lang="fr-MG" dirty="0">
              <a:solidFill>
                <a:schemeClr val="bg1">
                  <a:lumMod val="50000"/>
                </a:schemeClr>
              </a:solidFill>
            </a:endParaRPr>
          </a:p>
        </p:txBody>
      </p:sp>
      <p:sp>
        <p:nvSpPr>
          <p:cNvPr id="12" name="ZoneTexte 11">
            <a:extLst>
              <a:ext uri="{FF2B5EF4-FFF2-40B4-BE49-F238E27FC236}">
                <a16:creationId xmlns:a16="http://schemas.microsoft.com/office/drawing/2014/main" id="{3AFE0B02-41A0-367A-C65E-5336016F45F8}"/>
              </a:ext>
            </a:extLst>
          </p:cNvPr>
          <p:cNvSpPr txBox="1"/>
          <p:nvPr/>
        </p:nvSpPr>
        <p:spPr>
          <a:xfrm>
            <a:off x="3075448" y="4436495"/>
            <a:ext cx="2300748" cy="369332"/>
          </a:xfrm>
          <a:prstGeom prst="rect">
            <a:avLst/>
          </a:prstGeom>
          <a:noFill/>
        </p:spPr>
        <p:txBody>
          <a:bodyPr wrap="square" rtlCol="0" anchor="ctr">
            <a:spAutoFit/>
          </a:bodyPr>
          <a:lstStyle/>
          <a:p>
            <a:pPr algn="ctr"/>
            <a:r>
              <a:rPr lang="fr-FR" dirty="0">
                <a:solidFill>
                  <a:schemeClr val="bg1">
                    <a:lumMod val="50000"/>
                  </a:schemeClr>
                </a:solidFill>
              </a:rPr>
              <a:t>Pas routinier</a:t>
            </a:r>
            <a:endParaRPr lang="fr-MG" dirty="0">
              <a:solidFill>
                <a:schemeClr val="bg1">
                  <a:lumMod val="50000"/>
                </a:schemeClr>
              </a:solidFill>
            </a:endParaRPr>
          </a:p>
        </p:txBody>
      </p:sp>
      <p:sp>
        <p:nvSpPr>
          <p:cNvPr id="13" name="ZoneTexte 12">
            <a:extLst>
              <a:ext uri="{FF2B5EF4-FFF2-40B4-BE49-F238E27FC236}">
                <a16:creationId xmlns:a16="http://schemas.microsoft.com/office/drawing/2014/main" id="{E2427FF8-4A60-4B27-4FA2-C5CB8C3F54CE}"/>
              </a:ext>
            </a:extLst>
          </p:cNvPr>
          <p:cNvSpPr txBox="1"/>
          <p:nvPr/>
        </p:nvSpPr>
        <p:spPr>
          <a:xfrm>
            <a:off x="5731799" y="4446225"/>
            <a:ext cx="2300748" cy="369332"/>
          </a:xfrm>
          <a:prstGeom prst="rect">
            <a:avLst/>
          </a:prstGeom>
          <a:noFill/>
        </p:spPr>
        <p:txBody>
          <a:bodyPr wrap="square" rtlCol="0" anchor="ctr">
            <a:spAutoFit/>
          </a:bodyPr>
          <a:lstStyle/>
          <a:p>
            <a:pPr algn="ctr"/>
            <a:r>
              <a:rPr lang="fr-FR" dirty="0" err="1">
                <a:solidFill>
                  <a:schemeClr val="bg1">
                    <a:lumMod val="50000"/>
                  </a:schemeClr>
                </a:solidFill>
              </a:rPr>
              <a:t>Produit&amp;Service</a:t>
            </a:r>
            <a:endParaRPr lang="fr-MG" dirty="0">
              <a:solidFill>
                <a:schemeClr val="bg1">
                  <a:lumMod val="50000"/>
                </a:schemeClr>
              </a:solidFill>
            </a:endParaRPr>
          </a:p>
        </p:txBody>
      </p:sp>
      <p:sp>
        <p:nvSpPr>
          <p:cNvPr id="14" name="ZoneTexte 13">
            <a:extLst>
              <a:ext uri="{FF2B5EF4-FFF2-40B4-BE49-F238E27FC236}">
                <a16:creationId xmlns:a16="http://schemas.microsoft.com/office/drawing/2014/main" id="{7A549965-081D-7D1A-196F-CC702DCEE07F}"/>
              </a:ext>
            </a:extLst>
          </p:cNvPr>
          <p:cNvSpPr txBox="1"/>
          <p:nvPr/>
        </p:nvSpPr>
        <p:spPr>
          <a:xfrm>
            <a:off x="8388150" y="4381055"/>
            <a:ext cx="2300748" cy="646331"/>
          </a:xfrm>
          <a:prstGeom prst="rect">
            <a:avLst/>
          </a:prstGeom>
          <a:noFill/>
        </p:spPr>
        <p:txBody>
          <a:bodyPr wrap="square" rtlCol="0" anchor="ctr">
            <a:spAutoFit/>
          </a:bodyPr>
          <a:lstStyle/>
          <a:p>
            <a:pPr algn="ctr"/>
            <a:r>
              <a:rPr lang="fr-FR" dirty="0">
                <a:solidFill>
                  <a:schemeClr val="bg1">
                    <a:lumMod val="50000"/>
                  </a:schemeClr>
                </a:solidFill>
              </a:rPr>
              <a:t>Planning, Budget, Qualité, … </a:t>
            </a:r>
            <a:r>
              <a:rPr lang="fr-FR" dirty="0" err="1">
                <a:solidFill>
                  <a:schemeClr val="bg1">
                    <a:lumMod val="50000"/>
                  </a:schemeClr>
                </a:solidFill>
              </a:rPr>
              <a:t>etc</a:t>
            </a:r>
            <a:endParaRPr lang="fr-MG" dirty="0">
              <a:solidFill>
                <a:schemeClr val="bg1">
                  <a:lumMod val="50000"/>
                </a:schemeClr>
              </a:solidFill>
            </a:endParaRPr>
          </a:p>
        </p:txBody>
      </p:sp>
    </p:spTree>
    <p:extLst>
      <p:ext uri="{BB962C8B-B14F-4D97-AF65-F5344CB8AC3E}">
        <p14:creationId xmlns:p14="http://schemas.microsoft.com/office/powerpoint/2010/main" val="290995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955" y="612949"/>
            <a:ext cx="7388942" cy="625916"/>
          </a:xfrm>
        </p:spPr>
        <p:txBody>
          <a:bodyPr anchor="ctr"/>
          <a:lstStyle/>
          <a:p>
            <a:pPr algn="ctr"/>
            <a:r>
              <a:rPr lang="en-US" b="1" u="sng" dirty="0">
                <a:solidFill>
                  <a:schemeClr val="accent2"/>
                </a:solidFill>
              </a:rPr>
              <a:t>Définition et concepts clés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ANALYSE DE RISQUES_LICENCE3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7" name="ZoneTexte 6">
            <a:extLst>
              <a:ext uri="{FF2B5EF4-FFF2-40B4-BE49-F238E27FC236}">
                <a16:creationId xmlns:a16="http://schemas.microsoft.com/office/drawing/2014/main" id="{70FDB760-1917-2DBF-B071-A82A9548D518}"/>
              </a:ext>
            </a:extLst>
          </p:cNvPr>
          <p:cNvSpPr txBox="1"/>
          <p:nvPr/>
        </p:nvSpPr>
        <p:spPr>
          <a:xfrm>
            <a:off x="7356987" y="92522"/>
            <a:ext cx="3360174" cy="707886"/>
          </a:xfrm>
          <a:prstGeom prst="rect">
            <a:avLst/>
          </a:prstGeom>
          <a:noFill/>
        </p:spPr>
        <p:txBody>
          <a:bodyPr wrap="square">
            <a:spAutoFit/>
          </a:bodyPr>
          <a:lstStyle/>
          <a:p>
            <a:pPr algn="ctr"/>
            <a:r>
              <a:rPr lang="en-US" sz="2000" b="1" dirty="0">
                <a:solidFill>
                  <a:schemeClr val="bg2">
                    <a:lumMod val="10000"/>
                  </a:schemeClr>
                </a:solidFill>
              </a:rPr>
              <a:t>Caractéristiques d’un PROJET</a:t>
            </a:r>
            <a:endParaRPr lang="fr-MG" sz="2000" b="1" dirty="0">
              <a:solidFill>
                <a:schemeClr val="bg2">
                  <a:lumMod val="10000"/>
                </a:schemeClr>
              </a:solidFill>
            </a:endParaRPr>
          </a:p>
        </p:txBody>
      </p:sp>
      <p:sp>
        <p:nvSpPr>
          <p:cNvPr id="16" name="Espace réservé du texte 15">
            <a:extLst>
              <a:ext uri="{FF2B5EF4-FFF2-40B4-BE49-F238E27FC236}">
                <a16:creationId xmlns:a16="http://schemas.microsoft.com/office/drawing/2014/main" id="{DD2FDD1C-C5EF-3B87-636E-7211916784F2}"/>
              </a:ext>
            </a:extLst>
          </p:cNvPr>
          <p:cNvSpPr>
            <a:spLocks noGrp="1"/>
          </p:cNvSpPr>
          <p:nvPr>
            <p:ph type="body" idx="1"/>
          </p:nvPr>
        </p:nvSpPr>
        <p:spPr>
          <a:xfrm>
            <a:off x="412955" y="1238865"/>
            <a:ext cx="7123471" cy="4685511"/>
          </a:xfrm>
        </p:spPr>
        <p:txBody>
          <a:bodyPr>
            <a:normAutofit/>
          </a:bodyPr>
          <a:lstStyle/>
          <a:p>
            <a:pPr marL="285750" indent="-285750" algn="just">
              <a:buFont typeface="Arial" panose="020B0604020202020204" pitchFamily="34" charset="0"/>
              <a:buChar char="•"/>
            </a:pPr>
            <a:r>
              <a:rPr lang="fr-FR" sz="1800" dirty="0">
                <a:solidFill>
                  <a:schemeClr val="bg1">
                    <a:lumMod val="50000"/>
                  </a:schemeClr>
                </a:solidFill>
              </a:rPr>
              <a:t>Satisfaction d’une demande ou d’un besoin exprimé ou potentiel</a:t>
            </a:r>
          </a:p>
          <a:p>
            <a:pPr marL="285750" indent="-285750" algn="just">
              <a:buFont typeface="Arial" panose="020B0604020202020204" pitchFamily="34" charset="0"/>
              <a:buChar char="•"/>
            </a:pPr>
            <a:r>
              <a:rPr lang="fr-FR" sz="1800" dirty="0">
                <a:solidFill>
                  <a:schemeClr val="bg1">
                    <a:lumMod val="50000"/>
                  </a:schemeClr>
                </a:solidFill>
              </a:rPr>
              <a:t>Fixation d’objectifs spécifiques (en terme de délais, coûts, performance ou autre contraintes), précis et cohérents; période de temps limitée (un début et une fin clairement identifiés), marquée par l’atteinte des objectifs visés;</a:t>
            </a:r>
          </a:p>
          <a:p>
            <a:pPr marL="285750" indent="-285750" algn="just">
              <a:buFont typeface="Arial" panose="020B0604020202020204" pitchFamily="34" charset="0"/>
              <a:buChar char="•"/>
            </a:pPr>
            <a:r>
              <a:rPr lang="fr-FR" sz="1800" dirty="0">
                <a:solidFill>
                  <a:schemeClr val="bg1">
                    <a:lumMod val="50000"/>
                  </a:schemeClr>
                </a:solidFill>
              </a:rPr>
              <a:t>Caractère d’unicité (même si un grand nombre de ses composants sont identiques) et non répétitivité</a:t>
            </a:r>
          </a:p>
          <a:p>
            <a:pPr marL="285750" indent="-285750" algn="just">
              <a:buFont typeface="Arial" panose="020B0604020202020204" pitchFamily="34" charset="0"/>
              <a:buChar char="•"/>
            </a:pPr>
            <a:r>
              <a:rPr lang="fr-FR" sz="1800" dirty="0">
                <a:solidFill>
                  <a:schemeClr val="bg1">
                    <a:lumMod val="50000"/>
                  </a:schemeClr>
                </a:solidFill>
              </a:rPr>
              <a:t>Novation plus ou moins partielle, nécessitant un travail d’analyse spécifique et apportant des réponses nouvelles</a:t>
            </a:r>
          </a:p>
          <a:p>
            <a:pPr marL="285750" indent="-285750" algn="just">
              <a:buFont typeface="Arial" panose="020B0604020202020204" pitchFamily="34" charset="0"/>
              <a:buChar char="•"/>
            </a:pPr>
            <a:r>
              <a:rPr lang="fr-FR" sz="1800" dirty="0">
                <a:solidFill>
                  <a:schemeClr val="bg1">
                    <a:lumMod val="50000"/>
                  </a:schemeClr>
                </a:solidFill>
              </a:rPr>
              <a:t>Mobilisation de ressources, de moyens et de compétences multiples et hétérogènes sur une période plus ou moins longue</a:t>
            </a:r>
          </a:p>
          <a:p>
            <a:pPr marL="285750" indent="-285750" algn="just">
              <a:buFont typeface="Arial" panose="020B0604020202020204" pitchFamily="34" charset="0"/>
              <a:buChar char="•"/>
            </a:pPr>
            <a:r>
              <a:rPr lang="fr-FR" sz="1800" dirty="0">
                <a:solidFill>
                  <a:schemeClr val="bg1">
                    <a:lumMod val="50000"/>
                  </a:schemeClr>
                </a:solidFill>
              </a:rPr>
              <a:t>Mise en place de structures organisationnelles spécifiques, temporaires, le plus souvent évolutives</a:t>
            </a:r>
            <a:endParaRPr lang="fr-MG" sz="1800" dirty="0">
              <a:solidFill>
                <a:schemeClr val="bg1">
                  <a:lumMod val="50000"/>
                </a:schemeClr>
              </a:solidFill>
            </a:endParaRPr>
          </a:p>
        </p:txBody>
      </p:sp>
    </p:spTree>
    <p:extLst>
      <p:ext uri="{BB962C8B-B14F-4D97-AF65-F5344CB8AC3E}">
        <p14:creationId xmlns:p14="http://schemas.microsoft.com/office/powerpoint/2010/main" val="373095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 calcmode="lin" valueType="num">
                                      <p:cBhvr>
                                        <p:cTn id="15" dur="10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6">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6">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1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 calcmode="lin" valueType="num">
                                      <p:cBhvr>
                                        <p:cTn id="23" dur="10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6">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6">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1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p:cTn id="31" dur="1000" fill="hold"/>
                                        <p:tgtEl>
                                          <p:spTgt spid="16">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6">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6">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1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6">
                                            <p:txEl>
                                              <p:pRg st="4" end="4"/>
                                            </p:txEl>
                                          </p:spTgt>
                                        </p:tgtEl>
                                        <p:attrNameLst>
                                          <p:attrName>style.visibility</p:attrName>
                                        </p:attrNameLst>
                                      </p:cBhvr>
                                      <p:to>
                                        <p:strVal val="visible"/>
                                      </p:to>
                                    </p:set>
                                    <p:anim calcmode="lin" valueType="num">
                                      <p:cBhvr>
                                        <p:cTn id="39" dur="1000" fill="hold"/>
                                        <p:tgtEl>
                                          <p:spTgt spid="16">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16">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16">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1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6">
                                            <p:txEl>
                                              <p:pRg st="5" end="5"/>
                                            </p:txEl>
                                          </p:spTgt>
                                        </p:tgtEl>
                                        <p:attrNameLst>
                                          <p:attrName>style.visibility</p:attrName>
                                        </p:attrNameLst>
                                      </p:cBhvr>
                                      <p:to>
                                        <p:strVal val="visible"/>
                                      </p:to>
                                    </p:set>
                                    <p:anim calcmode="lin" valueType="num">
                                      <p:cBhvr>
                                        <p:cTn id="47" dur="1000" fill="hold"/>
                                        <p:tgtEl>
                                          <p:spTgt spid="16">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16">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16">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3.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1338</Words>
  <Application>Microsoft Office PowerPoint</Application>
  <PresentationFormat>Grand écran</PresentationFormat>
  <Paragraphs>239</Paragraphs>
  <Slides>25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Arial</vt:lpstr>
      <vt:lpstr>Calibri</vt:lpstr>
      <vt:lpstr>Tenorite</vt:lpstr>
      <vt:lpstr>Custom</vt:lpstr>
      <vt:lpstr>Analyse de risques </vt:lpstr>
      <vt:lpstr>ET SI NOUS NOUS PRESENTONS</vt:lpstr>
      <vt:lpstr>ET SI NOUS NOUS PRESENTONS</vt:lpstr>
      <vt:lpstr>AGENDA DU COURS</vt:lpstr>
      <vt:lpstr>Mode d’evaluation</vt:lpstr>
      <vt:lpstr>Module 1</vt:lpstr>
      <vt:lpstr>Projet VS RISQUES</vt:lpstr>
      <vt:lpstr>Définition et concepts clés</vt:lpstr>
      <vt:lpstr>Définition et concepts clés</vt:lpstr>
      <vt:lpstr>Présentation PowerPoint</vt:lpstr>
      <vt:lpstr>Présentation PowerPoint</vt:lpstr>
      <vt:lpstr>Projet VS RISQUES</vt:lpstr>
      <vt:lpstr>Définition et concepts clés</vt:lpstr>
      <vt:lpstr>Définition et concepts clés</vt:lpstr>
      <vt:lpstr>TRAVAUX PRATIQUES – PROJET PRATIQUE</vt:lpstr>
      <vt:lpstr>Présentation PowerPoint</vt:lpstr>
      <vt:lpstr>AREAS OF GROWTH</vt:lpstr>
      <vt:lpstr>BUSINESS OPPORTUNITIES ARE LIKE BUSES. THERE'S ALWAYS ANOTHER ONE COMING.​</vt:lpstr>
      <vt:lpstr>MEET OUR TEAM</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2023-09-05T22:33:03Z</dcterms:created>
  <dcterms:modified xsi:type="dcterms:W3CDTF">2023-10-19T18:04:29Z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