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D4D42-84D3-8C2F-0730-55D609D7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3C579F-B21F-4E95-71B2-8F1AC80AC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D0050-1A2B-6A4A-2C6D-6429E557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145CD-A7FD-3D11-DE47-5ACB877A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ADD81-3F3A-8B1E-07DD-12F79A96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3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80EC1-8966-43BE-5E72-2183B56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2C14D-30DE-27C1-1573-0515E7097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45D2-E63E-EEB0-886B-55922C33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82FDD-CA30-A719-E8A4-AE62A543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AC153-FC72-2F8C-48BC-5CBF708F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9F6B8-77E7-5C9C-F8F5-9C63CAA1F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18A18-1C2A-7DB7-5FE8-9B1F9DE80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8237D-C154-F44F-3D96-6B833DBF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35232D-2411-42D9-1E76-765E49C4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D43DC-4349-26FA-993C-C115F6F5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8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538F0-7CAB-FF99-B5AA-39D35AA9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04146-52DF-8457-F96D-0908AB71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8FC482-B34A-736A-1E36-2DB88991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31637-AFED-9177-C98D-C9CA8557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78A9B-F512-A7E4-EC97-1E685D06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5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F934E-148A-0EFC-75ED-6330BAD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89002-F917-F6B3-EEF7-2F2A5C66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444E3-03C2-F2D8-1C46-8616D5AC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DD9AF-CDDB-E8D5-28F6-E091D85C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B2866B-1996-82BC-380E-164090B0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FF41A-0BF2-6683-F504-B41B7676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DC251-A199-0D58-4C47-A897E8F6F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DCEB0B-A8EB-08D5-42ED-5C2FF778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9FAE4A-1F49-85F8-906E-3EBC6B6D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966A4-849E-C0C3-B559-00531F8A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F01EE6-FC72-A33C-8362-FF3CB602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7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C2306-60B6-9D12-B908-25669DC7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FE6E8C-180C-ED9F-8F55-F9B5CACF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A433F-E501-B45E-3F21-60E44C6CA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134829-47B8-F02A-0698-20DA36404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A1EFD4-783D-76CB-C18A-E0D0DA64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F5562C-252C-5DE5-613F-840AA2D1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9D34D8-D665-B59E-1306-FA4893DA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F617F7-2E2F-CA79-F139-C30E0E10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87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A2A18-03F8-A058-09B0-6CB801CC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B343-CDBA-FF7F-474E-59709463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F88966-2A83-0164-C270-D6778B35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677429-2819-F89D-BCCB-995C546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6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B051EB-339B-4C43-EB33-47C13219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B9ED36-FF93-3458-295A-0B2953E7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881E1-1DF4-7D74-B5BD-762BB007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33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4A511-1726-FCA4-3141-315AA01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6146E-7CBA-8C6D-5339-42D04C65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CDDB6A-0F06-A7FA-A9B3-57289E21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CE5705-E9E0-14A2-0AD8-02C39054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0B0160-47E9-F0CC-01FE-82136C83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CC930D-A6CD-D8E4-4245-51685B52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74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5BA6F-FA52-E689-E1E9-0A814344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A1C6F0-E4C5-A2F2-16E4-5A5B57D23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66017C-5CBE-0E91-1F7D-2D508DE5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35639F-9FDE-CAC1-A231-6C6D20F2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4A13C-A15D-6FDE-397C-35B508E0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797E37-7778-AB3A-8F1D-CFDA423E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4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4EA03F-C595-9AB9-A7EB-85E324DF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B683F-0254-23CA-8011-3B2FD181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AB405-316D-52E3-A13B-5FEC70C6F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5F2B5-0E2F-4800-94D0-36EF0B3C674D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822DD-1969-82AE-80F1-F4A7236D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756DC-11EC-ABD5-7E25-73CF52E38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3CE46-BE4D-49DB-82EF-C6B98683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84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5E991F60-2644-E1EB-36AB-3F005873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572000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CF393371-8532-890D-6B6E-BDF2AFCCB832}"/>
              </a:ext>
            </a:extLst>
          </p:cNvPr>
          <p:cNvSpPr/>
          <p:nvPr/>
        </p:nvSpPr>
        <p:spPr>
          <a:xfrm>
            <a:off x="4982332" y="86208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Dominando os Comandos Básicos do Linux</a:t>
            </a:r>
            <a:endParaRPr lang="en-US" sz="4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14E080B7-1CB7-A6DB-F3BA-FB2B41E943A8}"/>
              </a:ext>
            </a:extLst>
          </p:cNvPr>
          <p:cNvSpPr/>
          <p:nvPr/>
        </p:nvSpPr>
        <p:spPr>
          <a:xfrm>
            <a:off x="4982332" y="3040558"/>
            <a:ext cx="662944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Bem-vindos! Nesta apresentação, vamos mergulhar no mundo dos comandos básicos do Linux, abrindo as portas para um controle mais profundo do seu sistema. Prepare-se para desvendar os segredos do terminal e dominar as ferramentas essenciais para navegar e gerenciar seu ambiente Linux com eficiência.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1C6BDC-18AC-A416-0708-0EB57674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02" y="5309419"/>
            <a:ext cx="2396613" cy="2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ACB9A-C422-6E84-6E6F-7BABDCC2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85F8F6-E933-E6A4-E7A7-F52D5081E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02" y="5309419"/>
            <a:ext cx="2396613" cy="2423651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5F7326B6-6CCA-4ECC-75F2-8070AF222294}"/>
              </a:ext>
            </a:extLst>
          </p:cNvPr>
          <p:cNvSpPr/>
          <p:nvPr/>
        </p:nvSpPr>
        <p:spPr>
          <a:xfrm>
            <a:off x="746165" y="586264"/>
            <a:ext cx="8429268" cy="666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450" b="1" dirty="0" err="1">
                <a:solidFill>
                  <a:srgbClr val="F3F3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Listando</a:t>
            </a:r>
            <a:r>
              <a:rPr lang="en-US" sz="4150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 </a:t>
            </a:r>
            <a:r>
              <a:rPr lang="en-US" sz="4450" b="1" dirty="0">
                <a:solidFill>
                  <a:srgbClr val="F3F3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um </a:t>
            </a:r>
            <a:r>
              <a:rPr lang="en-US" sz="4450" b="1" dirty="0" err="1">
                <a:solidFill>
                  <a:srgbClr val="F3F3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Diretório</a:t>
            </a:r>
            <a:endParaRPr lang="en-US" sz="4450" b="1" dirty="0">
              <a:solidFill>
                <a:srgbClr val="F3F3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B14C851-8294-4C88-E8F2-B37138209774}"/>
              </a:ext>
            </a:extLst>
          </p:cNvPr>
          <p:cNvSpPr/>
          <p:nvPr/>
        </p:nvSpPr>
        <p:spPr>
          <a:xfrm>
            <a:off x="645582" y="1616378"/>
            <a:ext cx="11278686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O comando </a:t>
            </a:r>
            <a:r>
              <a:rPr lang="en-US" sz="1650" b="1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ls</a:t>
            </a:r>
            <a:r>
              <a:rPr lang="en-US" sz="165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 é seu aliado para listar os arquivos e diretórios dentro de um local específico. Você pode personalizar a exibição com opções como </a:t>
            </a:r>
            <a:r>
              <a:rPr lang="en-US" sz="1650" b="1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-l</a:t>
            </a:r>
            <a:r>
              <a:rPr lang="en-US" sz="165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 para informações detalhadas ou </a:t>
            </a:r>
            <a:r>
              <a:rPr lang="en-US" sz="1650" b="1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-a</a:t>
            </a:r>
            <a:r>
              <a:rPr lang="en-US" sz="165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 para mostrar arquivos ocultos.</a:t>
            </a:r>
            <a:endParaRPr lang="en-US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0F94FF4E-B2FC-3F5A-E43D-678FD29A7F82}"/>
              </a:ext>
            </a:extLst>
          </p:cNvPr>
          <p:cNvSpPr/>
          <p:nvPr/>
        </p:nvSpPr>
        <p:spPr>
          <a:xfrm>
            <a:off x="746165" y="2897656"/>
            <a:ext cx="1082635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Exemplo</a:t>
            </a:r>
            <a:endParaRPr lang="en-US" sz="2050" b="1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E5E4BF5-2CEA-2053-7D14-766AAD36FA83}"/>
              </a:ext>
            </a:extLst>
          </p:cNvPr>
          <p:cNvSpPr/>
          <p:nvPr/>
        </p:nvSpPr>
        <p:spPr>
          <a:xfrm>
            <a:off x="746165" y="3462898"/>
            <a:ext cx="3943822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Para listar todos os arquivos no diretório </a:t>
            </a:r>
            <a:r>
              <a:rPr lang="en-US" sz="1650" b="1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/home</a:t>
            </a:r>
            <a:r>
              <a:rPr lang="en-US" sz="165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, use o comando </a:t>
            </a:r>
            <a:r>
              <a:rPr lang="en-US" sz="1650" b="1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ls /home</a:t>
            </a:r>
            <a:r>
              <a:rPr lang="en-US" sz="1650" dirty="0">
                <a:solidFill>
                  <a:srgbClr val="D4D4D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.</a:t>
            </a:r>
            <a:endParaRPr lang="en-US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E67DC853-02FF-FFC4-9A22-5D343615372B}"/>
              </a:ext>
            </a:extLst>
          </p:cNvPr>
          <p:cNvSpPr/>
          <p:nvPr/>
        </p:nvSpPr>
        <p:spPr>
          <a:xfrm>
            <a:off x="7679347" y="2914523"/>
            <a:ext cx="1631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F3F3F2"/>
                </a:solidFill>
                <a:latin typeface="Arial" panose="020B0604020202020204" pitchFamily="34" charset="0"/>
                <a:ea typeface="IBM Plex Sans Medium" pitchFamily="34" charset="-122"/>
                <a:cs typeface="Arial" panose="020B0604020202020204" pitchFamily="34" charset="0"/>
              </a:rPr>
              <a:t>Visualização</a:t>
            </a:r>
            <a:endParaRPr lang="en-US" sz="2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7C7E4F3-D150-737D-0280-66B08D5D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74" y="3429000"/>
            <a:ext cx="4702164" cy="23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A7AF4-2C3F-206F-5F33-44B39BDA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113918"/>
            <a:ext cx="181651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Sudo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F75F2FD7-C0F9-AB16-28E0-999D150C0BDB}"/>
              </a:ext>
            </a:extLst>
          </p:cNvPr>
          <p:cNvSpPr/>
          <p:nvPr/>
        </p:nvSpPr>
        <p:spPr>
          <a:xfrm>
            <a:off x="292342" y="1178774"/>
            <a:ext cx="11496531" cy="646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comando </a:t>
            </a:r>
            <a:r>
              <a:rPr kumimoji="0" lang="pt-BR" altLang="pt-BR" sz="17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dá acesso temporário de administrador para executar tarefas que precisam de permissões especiais. Ele pede sua senha e realiza o comando com os privilégios necessários.</a:t>
            </a:r>
            <a:endParaRPr lang="en-US" sz="17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udo aptitude full-upgrade - Meme by deleted_b50e435bed1 :) Memedroid">
            <a:extLst>
              <a:ext uri="{FF2B5EF4-FFF2-40B4-BE49-F238E27FC236}">
                <a16:creationId xmlns:a16="http://schemas.microsoft.com/office/drawing/2014/main" id="{619AD917-FF14-5001-6ACA-6AE35243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09" y="2833268"/>
            <a:ext cx="4178710" cy="331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E24D8F-D6B9-ACEA-7C40-7D39FDA4B82A}"/>
              </a:ext>
            </a:extLst>
          </p:cNvPr>
          <p:cNvSpPr txBox="1"/>
          <p:nvPr/>
        </p:nvSpPr>
        <p:spPr>
          <a:xfrm>
            <a:off x="179438" y="3054814"/>
            <a:ext cx="6327551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i="0" dirty="0">
                <a:solidFill>
                  <a:schemeClr val="bg1"/>
                </a:solidFill>
                <a:effectLst/>
                <a:latin typeface="Aptos Display (Títulos)"/>
              </a:rPr>
              <a:t>Exemplo prático em uma empresa:</a:t>
            </a:r>
          </a:p>
          <a:p>
            <a:endParaRPr lang="pt-BR" dirty="0">
              <a:solidFill>
                <a:schemeClr val="bg2"/>
              </a:solidFill>
              <a:latin typeface="Google Sans"/>
              <a:ea typeface="Roboto" pitchFamily="34" charset="-122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pt-BR" sz="1750" dirty="0">
                <a:solidFill>
                  <a:schemeClr val="bg2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Instalação do navegador Google Chrome em computadores via terminal.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D9A90E-E180-6602-C29B-3717B49C1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02" y="5309419"/>
            <a:ext cx="2396613" cy="24236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8A2FC1-5C87-D5ED-3DCB-5D674EBE5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379" y="4521301"/>
            <a:ext cx="4075670" cy="3337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FC555FF-1B0C-A72B-6072-63F6FF14A2FE}"/>
              </a:ext>
            </a:extLst>
          </p:cNvPr>
          <p:cNvSpPr txBox="1"/>
          <p:nvPr/>
        </p:nvSpPr>
        <p:spPr>
          <a:xfrm>
            <a:off x="292342" y="5082389"/>
            <a:ext cx="6327551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sz="1750" dirty="0">
                <a:solidFill>
                  <a:schemeClr val="bg2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O </a:t>
            </a:r>
            <a:r>
              <a:rPr lang="pt-BR" sz="175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sudo</a:t>
            </a:r>
            <a:r>
              <a:rPr lang="pt-BR" sz="1750" dirty="0">
                <a:solidFill>
                  <a:schemeClr val="bg2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 garante que apenas quem tem permissão consiga instalar o programa;</a:t>
            </a:r>
          </a:p>
          <a:p>
            <a:pPr marL="285750" indent="-285750" algn="just">
              <a:buFontTx/>
              <a:buChar char="-"/>
            </a:pPr>
            <a:r>
              <a:rPr lang="pt-BR" sz="1750" dirty="0">
                <a:solidFill>
                  <a:schemeClr val="bg2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Após digitar o comando, o sistema pedirá a senha do usuário autorizado, reforçando a segurança.</a:t>
            </a:r>
          </a:p>
          <a:p>
            <a:pPr marL="285750" indent="-285750">
              <a:buFontTx/>
              <a:buChar char="-"/>
            </a:pPr>
            <a:endParaRPr lang="pt-BR" sz="1750" dirty="0">
              <a:solidFill>
                <a:srgbClr val="D4D4D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4721F52-533D-48A7-D0F9-A1763691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8" y="2021410"/>
            <a:ext cx="1169861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pt-BR" altLang="pt-BR" sz="17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usado em comandos administrativos para proteger o sistema. Ele evita que usuários comuns alterem configurações importantes, garantindo que só pessoas autorizadas façam mudanças. </a:t>
            </a:r>
          </a:p>
        </p:txBody>
      </p:sp>
    </p:spTree>
    <p:extLst>
      <p:ext uri="{BB962C8B-B14F-4D97-AF65-F5344CB8AC3E}">
        <p14:creationId xmlns:p14="http://schemas.microsoft.com/office/powerpoint/2010/main" val="248787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9BFBB8C-CD4C-09C1-D7E4-36178334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7452" cy="1325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Navegando pelo Sistema de Arquivos</a:t>
            </a:r>
            <a:endParaRPr lang="en-US" sz="44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8DCED1-7FEF-38DB-6255-2AAB4D5B988F}"/>
              </a:ext>
            </a:extLst>
          </p:cNvPr>
          <p:cNvSpPr txBox="1"/>
          <p:nvPr/>
        </p:nvSpPr>
        <p:spPr>
          <a:xfrm>
            <a:off x="688257" y="1537548"/>
            <a:ext cx="11002297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sistema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arquivos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do Linux é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organizado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uma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estrutura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hierárquica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com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diretórios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específicos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desempenhando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funções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importantes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Vamos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explorar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três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diretórios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8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chave</a:t>
            </a: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8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D67AA55-20C1-91FD-1A47-404787E6F452}"/>
              </a:ext>
            </a:extLst>
          </p:cNvPr>
          <p:cNvGrpSpPr/>
          <p:nvPr/>
        </p:nvGrpSpPr>
        <p:grpSpPr>
          <a:xfrm>
            <a:off x="535689" y="3297101"/>
            <a:ext cx="11154865" cy="2277789"/>
            <a:chOff x="907197" y="4170044"/>
            <a:chExt cx="13196830" cy="3125593"/>
          </a:xfrm>
        </p:grpSpPr>
        <p:sp>
          <p:nvSpPr>
            <p:cNvPr id="11" name="Shape 2">
              <a:extLst>
                <a:ext uri="{FF2B5EF4-FFF2-40B4-BE49-F238E27FC236}">
                  <a16:creationId xmlns:a16="http://schemas.microsoft.com/office/drawing/2014/main" id="{CEC259DB-3EB5-B52A-60B0-F7DFDC61DE67}"/>
                </a:ext>
              </a:extLst>
            </p:cNvPr>
            <p:cNvSpPr/>
            <p:nvPr/>
          </p:nvSpPr>
          <p:spPr>
            <a:xfrm>
              <a:off x="907197" y="4170044"/>
              <a:ext cx="4196358" cy="3125593"/>
            </a:xfrm>
            <a:prstGeom prst="roundRect">
              <a:avLst>
                <a:gd name="adj" fmla="val 1674"/>
              </a:avLst>
            </a:prstGeom>
            <a:solidFill>
              <a:srgbClr val="484B51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 3">
              <a:extLst>
                <a:ext uri="{FF2B5EF4-FFF2-40B4-BE49-F238E27FC236}">
                  <a16:creationId xmlns:a16="http://schemas.microsoft.com/office/drawing/2014/main" id="{9C35CC84-F42B-5433-371C-BBC13EB1E922}"/>
                </a:ext>
              </a:extLst>
            </p:cNvPr>
            <p:cNvSpPr/>
            <p:nvPr/>
          </p:nvSpPr>
          <p:spPr>
            <a:xfrm>
              <a:off x="1206696" y="4353010"/>
              <a:ext cx="2835235" cy="35432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0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/etc</a:t>
              </a:r>
              <a:endParaRPr lang="en-US" sz="2000" dirty="0"/>
            </a:p>
          </p:txBody>
        </p:sp>
        <p:sp>
          <p:nvSpPr>
            <p:cNvPr id="13" name="Text 4">
              <a:extLst>
                <a:ext uri="{FF2B5EF4-FFF2-40B4-BE49-F238E27FC236}">
                  <a16:creationId xmlns:a16="http://schemas.microsoft.com/office/drawing/2014/main" id="{44C149DE-9166-58C5-EF26-914555D78BC3}"/>
                </a:ext>
              </a:extLst>
            </p:cNvPr>
            <p:cNvSpPr/>
            <p:nvPr/>
          </p:nvSpPr>
          <p:spPr>
            <a:xfrm>
              <a:off x="1134011" y="4887278"/>
              <a:ext cx="3742730" cy="108870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Armazena arquivos de configuração do sistema, como configurações de rede, serviços e permissões.</a:t>
              </a:r>
              <a:endParaRPr lang="en-US" sz="1750" dirty="0"/>
            </a:p>
          </p:txBody>
        </p:sp>
        <p:sp>
          <p:nvSpPr>
            <p:cNvPr id="14" name="Shape 5">
              <a:extLst>
                <a:ext uri="{FF2B5EF4-FFF2-40B4-BE49-F238E27FC236}">
                  <a16:creationId xmlns:a16="http://schemas.microsoft.com/office/drawing/2014/main" id="{DAD17BA6-4FBD-4B0A-6218-4D5C8BEAAE8A}"/>
                </a:ext>
              </a:extLst>
            </p:cNvPr>
            <p:cNvSpPr/>
            <p:nvPr/>
          </p:nvSpPr>
          <p:spPr>
            <a:xfrm>
              <a:off x="5216962" y="4170045"/>
              <a:ext cx="4327278" cy="3125592"/>
            </a:xfrm>
            <a:prstGeom prst="roundRect">
              <a:avLst>
                <a:gd name="adj" fmla="val 1674"/>
              </a:avLst>
            </a:prstGeom>
            <a:solidFill>
              <a:srgbClr val="484B51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 6">
              <a:extLst>
                <a:ext uri="{FF2B5EF4-FFF2-40B4-BE49-F238E27FC236}">
                  <a16:creationId xmlns:a16="http://schemas.microsoft.com/office/drawing/2014/main" id="{6E0908CA-A9A5-FFC6-4ACD-8B89ADA12578}"/>
                </a:ext>
              </a:extLst>
            </p:cNvPr>
            <p:cNvSpPr/>
            <p:nvPr/>
          </p:nvSpPr>
          <p:spPr>
            <a:xfrm>
              <a:off x="5443776" y="439685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/bin</a:t>
              </a:r>
              <a:endParaRPr lang="en-US" sz="2200" dirty="0"/>
            </a:p>
          </p:txBody>
        </p:sp>
        <p:sp>
          <p:nvSpPr>
            <p:cNvPr id="16" name="Text 7">
              <a:extLst>
                <a:ext uri="{FF2B5EF4-FFF2-40B4-BE49-F238E27FC236}">
                  <a16:creationId xmlns:a16="http://schemas.microsoft.com/office/drawing/2014/main" id="{42498580-17FA-4F2D-8310-ADC20E9CC5BC}"/>
                </a:ext>
              </a:extLst>
            </p:cNvPr>
            <p:cNvSpPr/>
            <p:nvPr/>
          </p:nvSpPr>
          <p:spPr>
            <a:xfrm>
              <a:off x="5443776" y="4887278"/>
              <a:ext cx="374273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Contém comandos essenciais do sistema, disponíveis para todos os usuários.</a:t>
              </a:r>
              <a:endParaRPr lang="en-US" sz="1750" dirty="0"/>
            </a:p>
          </p:txBody>
        </p:sp>
        <p:sp>
          <p:nvSpPr>
            <p:cNvPr id="17" name="Shape 8">
              <a:extLst>
                <a:ext uri="{FF2B5EF4-FFF2-40B4-BE49-F238E27FC236}">
                  <a16:creationId xmlns:a16="http://schemas.microsoft.com/office/drawing/2014/main" id="{89C96017-0A58-279E-DD7F-EEF25E306A3E}"/>
                </a:ext>
              </a:extLst>
            </p:cNvPr>
            <p:cNvSpPr/>
            <p:nvPr/>
          </p:nvSpPr>
          <p:spPr>
            <a:xfrm>
              <a:off x="9640133" y="4170044"/>
              <a:ext cx="4463894" cy="3125590"/>
            </a:xfrm>
            <a:prstGeom prst="roundRect">
              <a:avLst>
                <a:gd name="adj" fmla="val 1674"/>
              </a:avLst>
            </a:prstGeom>
            <a:solidFill>
              <a:srgbClr val="484B51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 9">
              <a:extLst>
                <a:ext uri="{FF2B5EF4-FFF2-40B4-BE49-F238E27FC236}">
                  <a16:creationId xmlns:a16="http://schemas.microsoft.com/office/drawing/2014/main" id="{135E787F-61D8-8DC7-BE56-957D4643D55E}"/>
                </a:ext>
              </a:extLst>
            </p:cNvPr>
            <p:cNvSpPr/>
            <p:nvPr/>
          </p:nvSpPr>
          <p:spPr>
            <a:xfrm>
              <a:off x="9866948" y="439685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/home</a:t>
              </a:r>
              <a:endParaRPr lang="en-US" sz="2200" dirty="0"/>
            </a:p>
          </p:txBody>
        </p:sp>
        <p:sp>
          <p:nvSpPr>
            <p:cNvPr id="19" name="Text 10">
              <a:extLst>
                <a:ext uri="{FF2B5EF4-FFF2-40B4-BE49-F238E27FC236}">
                  <a16:creationId xmlns:a16="http://schemas.microsoft.com/office/drawing/2014/main" id="{180F32E8-EDD8-5CE6-4715-B71859B45437}"/>
                </a:ext>
              </a:extLst>
            </p:cNvPr>
            <p:cNvSpPr/>
            <p:nvPr/>
          </p:nvSpPr>
          <p:spPr>
            <a:xfrm>
              <a:off x="9866948" y="4887278"/>
              <a:ext cx="374273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Armazena os diretórios home dos usuários, onde cada usuário possui seu espaço para arquivos pessoais.</a:t>
              </a:r>
              <a:endParaRPr lang="en-US" sz="1750" dirty="0"/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AC1A7242-75FD-1102-E091-4C02D984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02" y="5309419"/>
            <a:ext cx="2396613" cy="2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2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E7DE4F-DD2A-6310-5F2A-DB89E50D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2" y="1114982"/>
            <a:ext cx="11539848" cy="42632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3131CE-DBC7-C086-B51A-73B13760F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02" y="5309419"/>
            <a:ext cx="2396613" cy="2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6407CFE-DDFE-C398-6FB4-FD72EC8D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77" y="213588"/>
            <a:ext cx="8537514" cy="54992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408A36-11F1-F5AC-1849-5CC712D8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157" y="5975901"/>
            <a:ext cx="5142607" cy="6685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69C868-0AF7-93D1-4A02-9E5C2C4E8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02" y="5309419"/>
            <a:ext cx="2396613" cy="2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0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EA701-0F4D-79A1-5892-669BB5E3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291" y="433950"/>
            <a:ext cx="10515600" cy="77541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Procurando</a:t>
            </a:r>
            <a:r>
              <a:rPr lang="en-US" sz="4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r>
              <a:rPr lang="en-US" sz="4400" dirty="0" err="1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por</a:t>
            </a:r>
            <a:r>
              <a:rPr lang="en-US" sz="4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r>
              <a:rPr lang="en-US" sz="4400" dirty="0" err="1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Textos</a:t>
            </a:r>
            <a:r>
              <a:rPr lang="en-US" sz="4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r>
              <a:rPr lang="en-US" sz="4400" dirty="0" err="1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Específicos</a:t>
            </a:r>
            <a:br>
              <a:rPr lang="en-US" sz="4400" dirty="0"/>
            </a:br>
            <a:endParaRPr lang="pt-BR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86BDEDA5-3466-2BF5-DF88-30157C3E15CF}"/>
              </a:ext>
            </a:extLst>
          </p:cNvPr>
          <p:cNvSpPr/>
          <p:nvPr/>
        </p:nvSpPr>
        <p:spPr>
          <a:xfrm>
            <a:off x="498822" y="1479874"/>
            <a:ext cx="113588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comando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grep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é a ferramenta ideal para encontrar um texto específico dentro de arquivos. Ele pode procurar em arquivos individuais ou em toda a estrutura de diretórios.</a:t>
            </a:r>
            <a:endParaRPr lang="en-US" sz="175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DC560E-7E14-B829-7C13-75F2A1B1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02" y="5309419"/>
            <a:ext cx="2396613" cy="2423651"/>
          </a:xfrm>
          <a:prstGeom prst="rect">
            <a:avLst/>
          </a:prstGeom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1D043B3A-083F-DAD1-38C0-EE12CF8E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8" y="2752542"/>
            <a:ext cx="566976" cy="566976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D85F6862-C987-0826-228A-AB99F25DD4DA}"/>
              </a:ext>
            </a:extLst>
          </p:cNvPr>
          <p:cNvSpPr/>
          <p:nvPr/>
        </p:nvSpPr>
        <p:spPr>
          <a:xfrm>
            <a:off x="567648" y="3546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Exemplo</a:t>
            </a:r>
            <a:endParaRPr lang="en-US" sz="22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10763F2D-B8A1-C4C7-AEF6-74DA4CFB28A2}"/>
              </a:ext>
            </a:extLst>
          </p:cNvPr>
          <p:cNvSpPr/>
          <p:nvPr/>
        </p:nvSpPr>
        <p:spPr>
          <a:xfrm>
            <a:off x="567648" y="4036750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Para procurar a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palavra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“conf" dentro de todos os arquivos no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diretório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</a:t>
            </a:r>
            <a:r>
              <a:rPr lang="en-US" sz="1750" b="1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etc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use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grep “conf" /</a:t>
            </a:r>
            <a:r>
              <a:rPr lang="en-US" sz="1750" b="1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etc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/*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E02133BA-808C-E4C0-3C73-14F6229AE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079" y="2752542"/>
            <a:ext cx="566976" cy="566976"/>
          </a:xfrm>
          <a:prstGeom prst="rect">
            <a:avLst/>
          </a:prstGeom>
        </p:spPr>
      </p:pic>
      <p:sp>
        <p:nvSpPr>
          <p:cNvPr id="16" name="Text 4">
            <a:extLst>
              <a:ext uri="{FF2B5EF4-FFF2-40B4-BE49-F238E27FC236}">
                <a16:creationId xmlns:a16="http://schemas.microsoft.com/office/drawing/2014/main" id="{B1DEB1C4-8902-4ECD-A510-12022E373694}"/>
              </a:ext>
            </a:extLst>
          </p:cNvPr>
          <p:cNvSpPr/>
          <p:nvPr/>
        </p:nvSpPr>
        <p:spPr>
          <a:xfrm>
            <a:off x="7259079" y="3546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Recursivo</a:t>
            </a:r>
            <a:endParaRPr lang="en-US" sz="2200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CC5E412D-8968-512E-72DD-015C9A76E18C}"/>
              </a:ext>
            </a:extLst>
          </p:cNvPr>
          <p:cNvSpPr/>
          <p:nvPr/>
        </p:nvSpPr>
        <p:spPr>
          <a:xfrm>
            <a:off x="7259079" y="4036750"/>
            <a:ext cx="436527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Para procurar em subdiretórios, utilize a opção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-r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por exemplo: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grep -r “conf" /</a:t>
            </a:r>
            <a:r>
              <a:rPr lang="en-US" sz="1750" b="1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etc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56516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64481D-328E-588A-796B-63A976C4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66" y="534629"/>
            <a:ext cx="8848444" cy="54531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34E6204-0695-C0EB-3CBE-41923FA5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02" y="5309419"/>
            <a:ext cx="2396613" cy="2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1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Aptos Display (Títulos)</vt:lpstr>
      <vt:lpstr>Arial</vt:lpstr>
      <vt:lpstr>Google Sans</vt:lpstr>
      <vt:lpstr>IBM Plex Sans Medium</vt:lpstr>
      <vt:lpstr>Roboto</vt:lpstr>
      <vt:lpstr>Tema do Office</vt:lpstr>
      <vt:lpstr>Apresentação do PowerPoint</vt:lpstr>
      <vt:lpstr>Apresentação do PowerPoint</vt:lpstr>
      <vt:lpstr>Sudo</vt:lpstr>
      <vt:lpstr>Navegando pelo Sistema de Arquivos</vt:lpstr>
      <vt:lpstr>Apresentação do PowerPoint</vt:lpstr>
      <vt:lpstr>Apresentação do PowerPoint</vt:lpstr>
      <vt:lpstr>Procurando por Textos Específicos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Ferreira</dc:creator>
  <cp:lastModifiedBy>Erykson Soares</cp:lastModifiedBy>
  <cp:revision>3</cp:revision>
  <dcterms:created xsi:type="dcterms:W3CDTF">2024-12-11T20:53:35Z</dcterms:created>
  <dcterms:modified xsi:type="dcterms:W3CDTF">2024-12-27T15:27:34Z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2024-12-26T20:37:18Z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7fd93d34-adf2-4ce2-b297-6cd59074bf35</vt:lpwstr>
  </property>
  <property fmtid="{D5CDD505-2E9C-101B-9397-08002B2CF9AE}" pid="7" name="MSIP_Label_defa4170-0d19-0005-0004-bc88714345d2_ActionId">
    <vt:lpwstr>6cdca915-1697-4cc7-b85c-2e77c6b6b4a6</vt:lpwstr>
  </property>
  <property fmtid="{D5CDD505-2E9C-101B-9397-08002B2CF9AE}" pid="8" name="MSIP_Label_defa4170-0d19-0005-0004-bc88714345d2_ContentBits">
    <vt:lpwstr>0</vt:lpwstr>
  </property>
</Properties>
</file>