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70" r:id="rId2"/>
    <p:sldId id="256" r:id="rId3"/>
    <p:sldId id="259" r:id="rId4"/>
    <p:sldId id="260" r:id="rId5"/>
    <p:sldId id="268" r:id="rId6"/>
    <p:sldId id="263" r:id="rId7"/>
    <p:sldId id="264" r:id="rId8"/>
    <p:sldId id="271" r:id="rId9"/>
    <p:sldId id="272" r:id="rId10"/>
    <p:sldId id="273" r:id="rId11"/>
    <p:sldId id="274" r:id="rId12"/>
    <p:sldId id="275"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3T13:22:27.723"/>
    </inkml:context>
    <inkml:brush xml:id="br0">
      <inkml:brushProperty name="width" value="0.05" units="cm"/>
      <inkml:brushProperty name="height" value="0.05" units="cm"/>
      <inkml:brushProperty name="color" value="#E71224"/>
    </inkml:brush>
  </inkml:definitions>
  <inkml:trace contextRef="#ctx0" brushRef="#br0">839 0 24575,'-93'0'0,"-38"0"0,-2 0 0,14 13 0,21 5 0,13 12 0,16 8 0,18 11 0,19 10 0,14 1 0,10-2 0,7-4 0,3-6 0,2-3 0,6-10 0,2-11-8191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3T13:22:30.056"/>
    </inkml:context>
    <inkml:brush xml:id="br0">
      <inkml:brushProperty name="width" value="0.05" units="cm"/>
      <inkml:brushProperty name="height" value="0.05" units="cm"/>
      <inkml:brushProperty name="color" value="#E71224"/>
    </inkml:brush>
  </inkml:definitions>
  <inkml:trace contextRef="#ctx0" brushRef="#br0">477 1 24575,'3'4'0,"0"0"0,0 1 0,0 0 0,0 0 0,-1-1 0,1 2 0,-1-1 0,-1 0 0,2 6 0,9 22 0,68 167 0,-18-42 0,-17-33 0,-32-84 0,1-2 0,38 76 0,-45-102 0,0 0 0,-1 1 0,-1 0 0,0 1 0,-1-1 0,-1 1 0,0-1 0,-1 1 0,0 0 0,-1 0 0,-1 0 0,-1 0 0,0 0 0,-1 0 0,0 0 0,-1 0 0,-1 0 0,-6 15 0,4-14 0,0-1 0,-2 0 0,0 0 0,0-1 0,-1 0 0,-1 0 0,0-1 0,-1-1 0,-1 1 0,1-2 0,-2 0 0,0 0 0,0-1 0,-1-1 0,0 0 0,-19 9 0,15-12 0,1-1 0,-1-1 0,-1 0 0,1-1 0,0-1 0,-1 0 0,0-2 0,1 0 0,-1-1 0,-22-5 0,38 6 0,1 0 0,-1 0 0,0 0 0,1-1 0,-1 0 0,1 1 0,-1-1 0,1 0 0,-1 0 0,1 0 0,0 0 0,-1-1 0,1 1 0,0-1 0,0 1 0,0-1 0,0 0 0,0 0 0,-2-3 0,4 4 0,0 1 0,-1-1 0,1 0 0,0 0 0,0 1 0,0-1 0,0 0 0,0 0 0,0 1 0,0-1 0,0 0 0,0 0 0,1 1 0,-1-1 0,0 0 0,0 1 0,1-1 0,-1 0 0,0 1 0,1-1 0,-1 0 0,0 1 0,1-1 0,0 0 0,28-17 0,-21 14 0,-1 2 0,1-1 0,0 1 0,0 0 0,0 1 0,0 0 0,0 0 0,0 1 0,1 0 0,-1 0 0,12 3 0,-16-2 0,0 0 0,-1 0 0,1 0 0,-1 1 0,0-1 0,1 1 0,-1 0 0,0 0 0,0 0 0,0 1 0,-1-1 0,1 1 0,0 0 0,-1-1 0,0 1 0,1 0 0,-1 0 0,0 1 0,-1-1 0,1 0 0,-1 1 0,1-1 0,-1 1 0,0-1 0,0 1 0,-1-1 0,1 1 0,0 6 0,-1 7 0,0 0 0,-1 0 0,-1 0 0,0 0 0,-1 0 0,-1 0 0,-12 31 0,-56 116 0,57-135 0,-22 43 0,-3-3 0,-3-1 0,-3-2 0,-87 94 0,119-143 0,1 0 0,1 0 0,1 1 0,0 0 0,1 1 0,1 0 0,1 1 0,1 0 0,0 0 0,-5 33 0,7-19 0,2 0 0,1 0 0,1 1 0,2-1 0,9 60 0,-3-53 0,1-1 0,2 0 0,15 41 0,-16-60 0,1 1 0,1-2 0,0 1 0,2-2 0,0 1 0,29 30 0,-15-22 0,2 0 0,1-2 0,1-2 0,54 33 0,-60-41 0,0-1 0,1-1 0,1-1 0,0-2 0,0-1 0,1-1 0,50 10 0,-5-6 26,49 7-1417,-89-18-5435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34807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228262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765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270305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030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678496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2762526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19587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52781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036262-B1C4-4140-9884-26535EC373DD}" type="datetimeFigureOut">
              <a:rPr lang="es-ES" smtClean="0"/>
              <a:t>03/08/2023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143476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5036262-B1C4-4140-9884-26535EC373DD}" type="datetimeFigureOut">
              <a:rPr lang="es-ES" smtClean="0"/>
              <a:t>03/08/2023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106789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036262-B1C4-4140-9884-26535EC373DD}" type="datetimeFigureOut">
              <a:rPr lang="es-ES" smtClean="0"/>
              <a:t>03/08/2023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13651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036262-B1C4-4140-9884-26535EC373DD}" type="datetimeFigureOut">
              <a:rPr lang="es-ES" smtClean="0"/>
              <a:t>03/08/2023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194603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36262-B1C4-4140-9884-26535EC373DD}" type="datetimeFigureOut">
              <a:rPr lang="es-ES" smtClean="0"/>
              <a:t>03/08/2023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229445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5036262-B1C4-4140-9884-26535EC373DD}" type="datetimeFigureOut">
              <a:rPr lang="es-ES" smtClean="0"/>
              <a:t>03/08/2023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155787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5036262-B1C4-4140-9884-26535EC373DD}" type="datetimeFigureOut">
              <a:rPr lang="es-ES" smtClean="0"/>
              <a:t>03/08/2023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332B63-5B32-4DA2-9FD6-0B83F1304FAB}" type="slidenum">
              <a:rPr lang="es-ES" smtClean="0"/>
              <a:t>‹Nº›</a:t>
            </a:fld>
            <a:endParaRPr lang="es-ES"/>
          </a:p>
        </p:txBody>
      </p:sp>
    </p:spTree>
    <p:extLst>
      <p:ext uri="{BB962C8B-B14F-4D97-AF65-F5344CB8AC3E}">
        <p14:creationId xmlns:p14="http://schemas.microsoft.com/office/powerpoint/2010/main" val="180224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036262-B1C4-4140-9884-26535EC373DD}" type="datetimeFigureOut">
              <a:rPr lang="es-ES" smtClean="0"/>
              <a:t>03/08/2023</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332B63-5B32-4DA2-9FD6-0B83F1304FAB}" type="slidenum">
              <a:rPr lang="es-ES" smtClean="0"/>
              <a:t>‹Nº›</a:t>
            </a:fld>
            <a:endParaRPr lang="es-ES"/>
          </a:p>
        </p:txBody>
      </p:sp>
    </p:spTree>
    <p:extLst>
      <p:ext uri="{BB962C8B-B14F-4D97-AF65-F5344CB8AC3E}">
        <p14:creationId xmlns:p14="http://schemas.microsoft.com/office/powerpoint/2010/main" val="371693258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8AEBA-D3A6-7812-02BE-639BC4D17139}"/>
              </a:ext>
            </a:extLst>
          </p:cNvPr>
          <p:cNvSpPr>
            <a:spLocks noGrp="1"/>
          </p:cNvSpPr>
          <p:nvPr>
            <p:ph type="title"/>
          </p:nvPr>
        </p:nvSpPr>
        <p:spPr>
          <a:xfrm>
            <a:off x="677333" y="609600"/>
            <a:ext cx="10154789" cy="1320800"/>
          </a:xfrm>
        </p:spPr>
        <p:txBody>
          <a:bodyPr/>
          <a:lstStyle/>
          <a:p>
            <a:r>
              <a:rPr lang="es-CO" dirty="0">
                <a:solidFill>
                  <a:schemeClr val="tx1"/>
                </a:solidFill>
              </a:rPr>
              <a:t>Resumen conferencia unidad 2</a:t>
            </a:r>
            <a:endParaRPr lang="es-CO" dirty="0"/>
          </a:p>
        </p:txBody>
      </p:sp>
      <p:sp>
        <p:nvSpPr>
          <p:cNvPr id="3" name="Marcador de contenido 2">
            <a:extLst>
              <a:ext uri="{FF2B5EF4-FFF2-40B4-BE49-F238E27FC236}">
                <a16:creationId xmlns:a16="http://schemas.microsoft.com/office/drawing/2014/main" id="{A816A303-B904-0D23-4528-ED0B5749ADE2}"/>
              </a:ext>
            </a:extLst>
          </p:cNvPr>
          <p:cNvSpPr>
            <a:spLocks noGrp="1"/>
          </p:cNvSpPr>
          <p:nvPr>
            <p:ph idx="1"/>
          </p:nvPr>
        </p:nvSpPr>
        <p:spPr>
          <a:xfrm>
            <a:off x="677334" y="2160589"/>
            <a:ext cx="10154788" cy="3880773"/>
          </a:xfrm>
        </p:spPr>
        <p:txBody>
          <a:bodyPr/>
          <a:lstStyle/>
          <a:p>
            <a:r>
              <a:rPr lang="es-CO" dirty="0"/>
              <a:t>Tema: unidad 2</a:t>
            </a:r>
          </a:p>
          <a:p>
            <a:r>
              <a:rPr lang="es-CO" dirty="0"/>
              <a:t>Fecha 3 de agosto de 2023</a:t>
            </a:r>
          </a:p>
          <a:p>
            <a:r>
              <a:rPr lang="es-CO" dirty="0"/>
              <a:t>Hora: 4:00 pm</a:t>
            </a:r>
          </a:p>
          <a:p>
            <a:r>
              <a:rPr lang="es-CO" dirty="0"/>
              <a:t>Resumen: Se explica la unidad 2 Redes en Java, </a:t>
            </a:r>
            <a:r>
              <a:rPr lang="es-ES" dirty="0"/>
              <a:t>Introducción a redes de computadores, </a:t>
            </a:r>
            <a:r>
              <a:rPr lang="es-CO" dirty="0"/>
              <a:t>TCP – </a:t>
            </a:r>
            <a:r>
              <a:rPr lang="es-CO" dirty="0" err="1"/>
              <a:t>Transmission</a:t>
            </a:r>
            <a:r>
              <a:rPr lang="es-CO" dirty="0"/>
              <a:t> Control </a:t>
            </a:r>
            <a:r>
              <a:rPr lang="es-CO" dirty="0" err="1"/>
              <a:t>Protocol</a:t>
            </a:r>
            <a:r>
              <a:rPr lang="es-CO" dirty="0"/>
              <a:t>, “</a:t>
            </a:r>
            <a:r>
              <a:rPr lang="es-CO" dirty="0" err="1"/>
              <a:t>User</a:t>
            </a:r>
            <a:r>
              <a:rPr lang="es-CO" dirty="0"/>
              <a:t> </a:t>
            </a:r>
            <a:r>
              <a:rPr lang="es-CO" dirty="0" err="1"/>
              <a:t>Datagram</a:t>
            </a:r>
            <a:r>
              <a:rPr lang="es-CO" dirty="0"/>
              <a:t> </a:t>
            </a:r>
            <a:r>
              <a:rPr lang="es-CO" dirty="0" err="1"/>
              <a:t>Protocol</a:t>
            </a:r>
            <a:r>
              <a:rPr lang="es-CO" dirty="0"/>
              <a:t>”. Se despejan las dudas e inquietudes.</a:t>
            </a:r>
          </a:p>
        </p:txBody>
      </p:sp>
    </p:spTree>
    <p:extLst>
      <p:ext uri="{BB962C8B-B14F-4D97-AF65-F5344CB8AC3E}">
        <p14:creationId xmlns:p14="http://schemas.microsoft.com/office/powerpoint/2010/main" val="308235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BE2E2BC-0212-3525-4F70-2B0F838CDEAD}"/>
              </a:ext>
            </a:extLst>
          </p:cNvPr>
          <p:cNvPicPr>
            <a:picLocks noChangeAspect="1"/>
          </p:cNvPicPr>
          <p:nvPr/>
        </p:nvPicPr>
        <p:blipFill>
          <a:blip r:embed="rId2"/>
          <a:stretch>
            <a:fillRect/>
          </a:stretch>
        </p:blipFill>
        <p:spPr>
          <a:xfrm>
            <a:off x="1160949" y="1975411"/>
            <a:ext cx="6353175" cy="3800475"/>
          </a:xfrm>
          <a:prstGeom prst="rect">
            <a:avLst/>
          </a:prstGeom>
        </p:spPr>
      </p:pic>
      <p:sp>
        <p:nvSpPr>
          <p:cNvPr id="7" name="CuadroTexto 6">
            <a:extLst>
              <a:ext uri="{FF2B5EF4-FFF2-40B4-BE49-F238E27FC236}">
                <a16:creationId xmlns:a16="http://schemas.microsoft.com/office/drawing/2014/main" id="{F3171DD4-D3BF-A6B9-5C70-9D11DAD80319}"/>
              </a:ext>
            </a:extLst>
          </p:cNvPr>
          <p:cNvSpPr txBox="1"/>
          <p:nvPr/>
        </p:nvSpPr>
        <p:spPr>
          <a:xfrm>
            <a:off x="4337536" y="620449"/>
            <a:ext cx="6105378" cy="923330"/>
          </a:xfrm>
          <a:prstGeom prst="rect">
            <a:avLst/>
          </a:prstGeom>
          <a:noFill/>
        </p:spPr>
        <p:txBody>
          <a:bodyPr wrap="square">
            <a:spAutoFit/>
          </a:bodyPr>
          <a:lstStyle/>
          <a:p>
            <a:r>
              <a:rPr lang="es-CO" b="0" i="0" dirty="0">
                <a:effectLst/>
                <a:latin typeface="jetbrainsmono"/>
              </a:rPr>
              <a:t>//Se obtiene el flujo entrante desde el cliente </a:t>
            </a:r>
            <a:r>
              <a:rPr lang="es-CO" b="0" i="0" dirty="0" err="1">
                <a:effectLst/>
                <a:latin typeface="jetbrainsmono"/>
              </a:rPr>
              <a:t>BufferedReader</a:t>
            </a:r>
            <a:r>
              <a:rPr lang="es-CO" b="0" i="0" dirty="0">
                <a:effectLst/>
                <a:latin typeface="jetbrainsmono"/>
              </a:rPr>
              <a:t> entrada = new </a:t>
            </a:r>
            <a:r>
              <a:rPr lang="es-CO" b="0" i="0" dirty="0" err="1">
                <a:effectLst/>
                <a:latin typeface="jetbrainsmono"/>
              </a:rPr>
              <a:t>BufferedReader</a:t>
            </a:r>
            <a:r>
              <a:rPr lang="es-CO" b="0" i="0" dirty="0">
                <a:effectLst/>
                <a:latin typeface="jetbrainsmono"/>
              </a:rPr>
              <a:t>(new </a:t>
            </a:r>
            <a:r>
              <a:rPr lang="es-CO" b="0" i="0" dirty="0" err="1">
                <a:effectLst/>
                <a:latin typeface="jetbrainsmono"/>
              </a:rPr>
              <a:t>InputStreamReader</a:t>
            </a:r>
            <a:r>
              <a:rPr lang="es-CO" b="0" i="0" dirty="0">
                <a:effectLst/>
                <a:latin typeface="jetbrainsmono"/>
              </a:rPr>
              <a:t>(</a:t>
            </a:r>
            <a:r>
              <a:rPr lang="es-CO" b="0" i="0" dirty="0" err="1">
                <a:effectLst/>
                <a:latin typeface="jetbrainsmono"/>
              </a:rPr>
              <a:t>cs.getInputStream</a:t>
            </a:r>
            <a:r>
              <a:rPr lang="es-CO" b="0" i="0" dirty="0">
                <a:effectLst/>
                <a:latin typeface="jetbrainsmono"/>
              </a:rPr>
              <a:t>()));</a:t>
            </a:r>
            <a:endParaRPr lang="es-CO" dirty="0"/>
          </a:p>
        </p:txBody>
      </p:sp>
      <p:cxnSp>
        <p:nvCxnSpPr>
          <p:cNvPr id="12" name="Conector recto de flecha 11">
            <a:extLst>
              <a:ext uri="{FF2B5EF4-FFF2-40B4-BE49-F238E27FC236}">
                <a16:creationId xmlns:a16="http://schemas.microsoft.com/office/drawing/2014/main" id="{E47107DA-AE0B-3A8F-D36B-4DDE0CD1416B}"/>
              </a:ext>
            </a:extLst>
          </p:cNvPr>
          <p:cNvCxnSpPr>
            <a:cxnSpLocks/>
          </p:cNvCxnSpPr>
          <p:nvPr/>
        </p:nvCxnSpPr>
        <p:spPr>
          <a:xfrm flipV="1">
            <a:off x="2902633" y="1307409"/>
            <a:ext cx="1162931" cy="9203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11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A0E85-BD2E-9B68-33BD-E66299E2793C}"/>
              </a:ext>
            </a:extLst>
          </p:cNvPr>
          <p:cNvSpPr>
            <a:spLocks noGrp="1"/>
          </p:cNvSpPr>
          <p:nvPr>
            <p:ph type="title"/>
          </p:nvPr>
        </p:nvSpPr>
        <p:spPr>
          <a:xfrm>
            <a:off x="677334" y="609600"/>
            <a:ext cx="3641448" cy="1320800"/>
          </a:xfrm>
        </p:spPr>
        <p:txBody>
          <a:bodyPr>
            <a:normAutofit fontScale="90000"/>
          </a:bodyPr>
          <a:lstStyle/>
          <a:p>
            <a:r>
              <a:rPr lang="es-ES" b="0" i="0" dirty="0">
                <a:solidFill>
                  <a:srgbClr val="5A5A5A"/>
                </a:solidFill>
                <a:effectLst/>
                <a:latin typeface="Lato" panose="020F0502020204030203" pitchFamily="34" charset="0"/>
              </a:rPr>
              <a:t>La clase Cliente, establecerá la conexión con el servidor usando un socket en localhost y el puerto 1234, una vez establece la conexión escribe dos mensajes en el servidor usando un ciclo </a:t>
            </a:r>
            <a:r>
              <a:rPr lang="es-ES" b="0" i="0" dirty="0" err="1">
                <a:solidFill>
                  <a:srgbClr val="5A5A5A"/>
                </a:solidFill>
                <a:effectLst/>
                <a:latin typeface="Lato" panose="020F0502020204030203" pitchFamily="34" charset="0"/>
              </a:rPr>
              <a:t>for</a:t>
            </a:r>
            <a:r>
              <a:rPr lang="es-ES" b="0" i="0" dirty="0">
                <a:solidFill>
                  <a:srgbClr val="5A5A5A"/>
                </a:solidFill>
                <a:effectLst/>
                <a:latin typeface="Lato" panose="020F0502020204030203" pitchFamily="34" charset="0"/>
              </a:rPr>
              <a:t> y cierra la conexión.</a:t>
            </a:r>
            <a:endParaRPr lang="es-CO" dirty="0"/>
          </a:p>
        </p:txBody>
      </p:sp>
      <p:pic>
        <p:nvPicPr>
          <p:cNvPr id="7" name="Imagen 6">
            <a:extLst>
              <a:ext uri="{FF2B5EF4-FFF2-40B4-BE49-F238E27FC236}">
                <a16:creationId xmlns:a16="http://schemas.microsoft.com/office/drawing/2014/main" id="{7CF05F96-7D65-6C80-B109-BE631F7148EC}"/>
              </a:ext>
            </a:extLst>
          </p:cNvPr>
          <p:cNvPicPr>
            <a:picLocks noChangeAspect="1"/>
          </p:cNvPicPr>
          <p:nvPr/>
        </p:nvPicPr>
        <p:blipFill>
          <a:blip r:embed="rId2"/>
          <a:stretch>
            <a:fillRect/>
          </a:stretch>
        </p:blipFill>
        <p:spPr>
          <a:xfrm>
            <a:off x="5086570" y="609600"/>
            <a:ext cx="5648325" cy="5743575"/>
          </a:xfrm>
          <a:prstGeom prst="rect">
            <a:avLst/>
          </a:prstGeom>
        </p:spPr>
      </p:pic>
    </p:spTree>
    <p:extLst>
      <p:ext uri="{BB962C8B-B14F-4D97-AF65-F5344CB8AC3E}">
        <p14:creationId xmlns:p14="http://schemas.microsoft.com/office/powerpoint/2010/main" val="426260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DD650-60A1-AA8C-D451-44D9729C7924}"/>
              </a:ext>
            </a:extLst>
          </p:cNvPr>
          <p:cNvSpPr>
            <a:spLocks noGrp="1"/>
          </p:cNvSpPr>
          <p:nvPr>
            <p:ph type="title"/>
          </p:nvPr>
        </p:nvSpPr>
        <p:spPr>
          <a:xfrm>
            <a:off x="677334" y="609600"/>
            <a:ext cx="5048217" cy="1320800"/>
          </a:xfrm>
        </p:spPr>
        <p:txBody>
          <a:bodyPr>
            <a:normAutofit fontScale="90000"/>
          </a:bodyPr>
          <a:lstStyle/>
          <a:p>
            <a:r>
              <a:rPr lang="es-ES" b="1" i="0" dirty="0">
                <a:solidFill>
                  <a:srgbClr val="4A4A4A"/>
                </a:solidFill>
                <a:effectLst/>
                <a:latin typeface="Lato" panose="020F0502020204030203" pitchFamily="34" charset="0"/>
              </a:rPr>
              <a:t>Código para usar el servidor con Sockets en Java</a:t>
            </a:r>
            <a:br>
              <a:rPr lang="es-ES" b="1" i="0" dirty="0">
                <a:solidFill>
                  <a:srgbClr val="4A4A4A"/>
                </a:solidFill>
                <a:effectLst/>
                <a:latin typeface="Lato" panose="020F0502020204030203" pitchFamily="34" charset="0"/>
              </a:rPr>
            </a:br>
            <a:br>
              <a:rPr lang="es-ES" b="0" i="0" dirty="0">
                <a:solidFill>
                  <a:srgbClr val="5A5A5A"/>
                </a:solidFill>
                <a:effectLst/>
                <a:latin typeface="Lato" panose="020F0502020204030203" pitchFamily="34" charset="0"/>
              </a:rPr>
            </a:br>
            <a:endParaRPr lang="es-CO" dirty="0"/>
          </a:p>
        </p:txBody>
      </p:sp>
      <p:pic>
        <p:nvPicPr>
          <p:cNvPr id="7" name="Imagen 6">
            <a:extLst>
              <a:ext uri="{FF2B5EF4-FFF2-40B4-BE49-F238E27FC236}">
                <a16:creationId xmlns:a16="http://schemas.microsoft.com/office/drawing/2014/main" id="{8CD82991-D450-71E6-F1B3-1B9C7E3899F6}"/>
              </a:ext>
            </a:extLst>
          </p:cNvPr>
          <p:cNvPicPr>
            <a:picLocks noChangeAspect="1"/>
          </p:cNvPicPr>
          <p:nvPr/>
        </p:nvPicPr>
        <p:blipFill>
          <a:blip r:embed="rId2"/>
          <a:stretch>
            <a:fillRect/>
          </a:stretch>
        </p:blipFill>
        <p:spPr>
          <a:xfrm>
            <a:off x="554281" y="2350843"/>
            <a:ext cx="4752975" cy="3000375"/>
          </a:xfrm>
          <a:prstGeom prst="rect">
            <a:avLst/>
          </a:prstGeom>
        </p:spPr>
      </p:pic>
      <p:pic>
        <p:nvPicPr>
          <p:cNvPr id="9" name="Imagen 8">
            <a:extLst>
              <a:ext uri="{FF2B5EF4-FFF2-40B4-BE49-F238E27FC236}">
                <a16:creationId xmlns:a16="http://schemas.microsoft.com/office/drawing/2014/main" id="{F605BA25-BC7A-A00F-CE4E-B8C8356CB9A2}"/>
              </a:ext>
            </a:extLst>
          </p:cNvPr>
          <p:cNvPicPr>
            <a:picLocks noChangeAspect="1"/>
          </p:cNvPicPr>
          <p:nvPr/>
        </p:nvPicPr>
        <p:blipFill>
          <a:blip r:embed="rId3"/>
          <a:stretch>
            <a:fillRect/>
          </a:stretch>
        </p:blipFill>
        <p:spPr>
          <a:xfrm>
            <a:off x="6515540" y="2331793"/>
            <a:ext cx="4467225" cy="3019425"/>
          </a:xfrm>
          <a:prstGeom prst="rect">
            <a:avLst/>
          </a:prstGeom>
        </p:spPr>
      </p:pic>
      <p:sp>
        <p:nvSpPr>
          <p:cNvPr id="10" name="Título 1">
            <a:extLst>
              <a:ext uri="{FF2B5EF4-FFF2-40B4-BE49-F238E27FC236}">
                <a16:creationId xmlns:a16="http://schemas.microsoft.com/office/drawing/2014/main" id="{66BD0348-F9C3-ABD2-B6ED-56AD41AEF271}"/>
              </a:ext>
            </a:extLst>
          </p:cNvPr>
          <p:cNvSpPr txBox="1">
            <a:spLocks/>
          </p:cNvSpPr>
          <p:nvPr/>
        </p:nvSpPr>
        <p:spPr>
          <a:xfrm>
            <a:off x="6466449" y="776824"/>
            <a:ext cx="5048217" cy="1320800"/>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ES" sz="12800" b="1" i="0" dirty="0">
                <a:solidFill>
                  <a:srgbClr val="4A4A4A"/>
                </a:solidFill>
                <a:effectLst/>
                <a:latin typeface="Lato" panose="020F0502020204030203" pitchFamily="34" charset="0"/>
              </a:rPr>
              <a:t>Código para usar el cliente con Sockets en Java</a:t>
            </a:r>
          </a:p>
          <a:p>
            <a:br>
              <a:rPr lang="es-ES" b="0" i="0" dirty="0">
                <a:solidFill>
                  <a:srgbClr val="5A5A5A"/>
                </a:solidFill>
                <a:effectLst/>
                <a:latin typeface="Lato" panose="020F0502020204030203" pitchFamily="34" charset="0"/>
              </a:rPr>
            </a:br>
            <a:br>
              <a:rPr lang="es-ES" b="1" dirty="0">
                <a:solidFill>
                  <a:srgbClr val="4A4A4A"/>
                </a:solidFill>
                <a:latin typeface="Lato" panose="020F0502020204030203" pitchFamily="34" charset="0"/>
              </a:rPr>
            </a:br>
            <a:br>
              <a:rPr lang="es-ES" dirty="0">
                <a:solidFill>
                  <a:srgbClr val="5A5A5A"/>
                </a:solidFill>
                <a:latin typeface="Lato" panose="020F0502020204030203" pitchFamily="34" charset="0"/>
              </a:rPr>
            </a:br>
            <a:endParaRPr lang="es-CO" dirty="0"/>
          </a:p>
        </p:txBody>
      </p:sp>
    </p:spTree>
    <p:extLst>
      <p:ext uri="{BB962C8B-B14F-4D97-AF65-F5344CB8AC3E}">
        <p14:creationId xmlns:p14="http://schemas.microsoft.com/office/powerpoint/2010/main" val="292561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5A8D438-09DB-C981-7ACC-02841D54B5E1}"/>
              </a:ext>
            </a:extLst>
          </p:cNvPr>
          <p:cNvPicPr>
            <a:picLocks noChangeAspect="1"/>
          </p:cNvPicPr>
          <p:nvPr/>
        </p:nvPicPr>
        <p:blipFill>
          <a:blip r:embed="rId2"/>
          <a:stretch>
            <a:fillRect/>
          </a:stretch>
        </p:blipFill>
        <p:spPr>
          <a:xfrm>
            <a:off x="4072084" y="1236272"/>
            <a:ext cx="6467475" cy="2809875"/>
          </a:xfrm>
          <a:prstGeom prst="rect">
            <a:avLst/>
          </a:prstGeom>
        </p:spPr>
      </p:pic>
      <p:pic>
        <p:nvPicPr>
          <p:cNvPr id="5" name="Imagen 4">
            <a:extLst>
              <a:ext uri="{FF2B5EF4-FFF2-40B4-BE49-F238E27FC236}">
                <a16:creationId xmlns:a16="http://schemas.microsoft.com/office/drawing/2014/main" id="{9CC8E064-4D83-3B97-7F71-6C911C2B7897}"/>
              </a:ext>
            </a:extLst>
          </p:cNvPr>
          <p:cNvPicPr>
            <a:picLocks noChangeAspect="1"/>
          </p:cNvPicPr>
          <p:nvPr/>
        </p:nvPicPr>
        <p:blipFill>
          <a:blip r:embed="rId3"/>
          <a:stretch>
            <a:fillRect/>
          </a:stretch>
        </p:blipFill>
        <p:spPr>
          <a:xfrm>
            <a:off x="4167334" y="4183453"/>
            <a:ext cx="6372225" cy="1438275"/>
          </a:xfrm>
          <a:prstGeom prst="rect">
            <a:avLst/>
          </a:prstGeom>
        </p:spPr>
      </p:pic>
      <p:pic>
        <p:nvPicPr>
          <p:cNvPr id="7" name="Imagen 6">
            <a:extLst>
              <a:ext uri="{FF2B5EF4-FFF2-40B4-BE49-F238E27FC236}">
                <a16:creationId xmlns:a16="http://schemas.microsoft.com/office/drawing/2014/main" id="{F9FD8DCA-E7A9-C415-4182-163821FF0D3C}"/>
              </a:ext>
            </a:extLst>
          </p:cNvPr>
          <p:cNvPicPr>
            <a:picLocks noChangeAspect="1"/>
          </p:cNvPicPr>
          <p:nvPr/>
        </p:nvPicPr>
        <p:blipFill>
          <a:blip r:embed="rId4"/>
          <a:stretch>
            <a:fillRect/>
          </a:stretch>
        </p:blipFill>
        <p:spPr>
          <a:xfrm>
            <a:off x="1324195" y="1421642"/>
            <a:ext cx="2200275" cy="3705225"/>
          </a:xfrm>
          <a:prstGeom prst="rect">
            <a:avLst/>
          </a:prstGeom>
        </p:spPr>
      </p:pic>
      <p:grpSp>
        <p:nvGrpSpPr>
          <p:cNvPr id="6" name="Grupo 5">
            <a:extLst>
              <a:ext uri="{FF2B5EF4-FFF2-40B4-BE49-F238E27FC236}">
                <a16:creationId xmlns:a16="http://schemas.microsoft.com/office/drawing/2014/main" id="{82305745-0DE5-7968-D260-55C4E221C44B}"/>
              </a:ext>
            </a:extLst>
          </p:cNvPr>
          <p:cNvGrpSpPr/>
          <p:nvPr/>
        </p:nvGrpSpPr>
        <p:grpSpPr>
          <a:xfrm>
            <a:off x="4330025" y="3770003"/>
            <a:ext cx="452880" cy="1379160"/>
            <a:chOff x="4330025" y="3770003"/>
            <a:chExt cx="452880" cy="1379160"/>
          </a:xfrm>
        </p:grpSpPr>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FC070245-C2B5-0682-2071-D7D9E0D1EF78}"/>
                    </a:ext>
                  </a:extLst>
                </p14:cNvPr>
                <p14:cNvContentPartPr/>
                <p14:nvPr/>
              </p14:nvContentPartPr>
              <p14:xfrm>
                <a:off x="4480865" y="3770003"/>
                <a:ext cx="302040" cy="191520"/>
              </p14:xfrm>
            </p:contentPart>
          </mc:Choice>
          <mc:Fallback>
            <p:pic>
              <p:nvPicPr>
                <p:cNvPr id="2" name="Entrada de lápiz 1">
                  <a:extLst>
                    <a:ext uri="{FF2B5EF4-FFF2-40B4-BE49-F238E27FC236}">
                      <a16:creationId xmlns:a16="http://schemas.microsoft.com/office/drawing/2014/main" id="{FC070245-C2B5-0682-2071-D7D9E0D1EF78}"/>
                    </a:ext>
                  </a:extLst>
                </p:cNvPr>
                <p:cNvPicPr/>
                <p:nvPr/>
              </p:nvPicPr>
              <p:blipFill>
                <a:blip r:embed="rId6"/>
                <a:stretch>
                  <a:fillRect/>
                </a:stretch>
              </p:blipFill>
              <p:spPr>
                <a:xfrm>
                  <a:off x="4472225" y="3761003"/>
                  <a:ext cx="3196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Entrada de lápiz 3">
                  <a:extLst>
                    <a:ext uri="{FF2B5EF4-FFF2-40B4-BE49-F238E27FC236}">
                      <a16:creationId xmlns:a16="http://schemas.microsoft.com/office/drawing/2014/main" id="{BD03685A-630E-D3C9-0E1D-66CE826A72E7}"/>
                    </a:ext>
                  </a:extLst>
                </p14:cNvPr>
                <p14:cNvContentPartPr/>
                <p14:nvPr/>
              </p14:nvContentPartPr>
              <p14:xfrm>
                <a:off x="4330025" y="3966563"/>
                <a:ext cx="311040" cy="1182600"/>
              </p14:xfrm>
            </p:contentPart>
          </mc:Choice>
          <mc:Fallback>
            <p:pic>
              <p:nvPicPr>
                <p:cNvPr id="4" name="Entrada de lápiz 3">
                  <a:extLst>
                    <a:ext uri="{FF2B5EF4-FFF2-40B4-BE49-F238E27FC236}">
                      <a16:creationId xmlns:a16="http://schemas.microsoft.com/office/drawing/2014/main" id="{BD03685A-630E-D3C9-0E1D-66CE826A72E7}"/>
                    </a:ext>
                  </a:extLst>
                </p:cNvPr>
                <p:cNvPicPr/>
                <p:nvPr/>
              </p:nvPicPr>
              <p:blipFill>
                <a:blip r:embed="rId8"/>
                <a:stretch>
                  <a:fillRect/>
                </a:stretch>
              </p:blipFill>
              <p:spPr>
                <a:xfrm>
                  <a:off x="4321025" y="3957923"/>
                  <a:ext cx="328680" cy="1200240"/>
                </a:xfrm>
                <a:prstGeom prst="rect">
                  <a:avLst/>
                </a:prstGeom>
              </p:spPr>
            </p:pic>
          </mc:Fallback>
        </mc:AlternateContent>
      </p:grpSp>
    </p:spTree>
    <p:extLst>
      <p:ext uri="{BB962C8B-B14F-4D97-AF65-F5344CB8AC3E}">
        <p14:creationId xmlns:p14="http://schemas.microsoft.com/office/powerpoint/2010/main" val="168617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9229B-9D5A-4228-8F80-B7F39D29DE3F}"/>
              </a:ext>
            </a:extLst>
          </p:cNvPr>
          <p:cNvSpPr>
            <a:spLocks noGrp="1"/>
          </p:cNvSpPr>
          <p:nvPr>
            <p:ph type="ctrTitle"/>
          </p:nvPr>
        </p:nvSpPr>
        <p:spPr/>
        <p:txBody>
          <a:bodyPr/>
          <a:lstStyle/>
          <a:p>
            <a:r>
              <a:rPr lang="es-ES" sz="4400" dirty="0"/>
              <a:t>Desarrollo de applets/aplicaciones con uso de base de datos, redes, </a:t>
            </a:r>
            <a:r>
              <a:rPr lang="es-ES" sz="4400" dirty="0" err="1"/>
              <a:t>servlets</a:t>
            </a:r>
            <a:r>
              <a:rPr lang="es-ES" sz="4400" dirty="0"/>
              <a:t> y multimedia</a:t>
            </a:r>
          </a:p>
        </p:txBody>
      </p:sp>
      <p:sp>
        <p:nvSpPr>
          <p:cNvPr id="3" name="Subtítulo 2">
            <a:extLst>
              <a:ext uri="{FF2B5EF4-FFF2-40B4-BE49-F238E27FC236}">
                <a16:creationId xmlns:a16="http://schemas.microsoft.com/office/drawing/2014/main" id="{B4B0523F-799E-4852-8E76-1C73A28E6A2E}"/>
              </a:ext>
            </a:extLst>
          </p:cNvPr>
          <p:cNvSpPr>
            <a:spLocks noGrp="1"/>
          </p:cNvSpPr>
          <p:nvPr>
            <p:ph type="subTitle" idx="1"/>
          </p:nvPr>
        </p:nvSpPr>
        <p:spPr/>
        <p:txBody>
          <a:bodyPr/>
          <a:lstStyle/>
          <a:p>
            <a:r>
              <a:rPr lang="es-ES" dirty="0"/>
              <a:t>Karen Vanessa Lozano Manrique</a:t>
            </a:r>
          </a:p>
        </p:txBody>
      </p:sp>
    </p:spTree>
    <p:extLst>
      <p:ext uri="{BB962C8B-B14F-4D97-AF65-F5344CB8AC3E}">
        <p14:creationId xmlns:p14="http://schemas.microsoft.com/office/powerpoint/2010/main" val="328723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7C1B7-00AA-44B2-8FBE-F9F3946D5C56}"/>
              </a:ext>
            </a:extLst>
          </p:cNvPr>
          <p:cNvSpPr>
            <a:spLocks noGrp="1"/>
          </p:cNvSpPr>
          <p:nvPr>
            <p:ph type="title"/>
          </p:nvPr>
        </p:nvSpPr>
        <p:spPr/>
        <p:txBody>
          <a:bodyPr/>
          <a:lstStyle/>
          <a:p>
            <a:pPr algn="ctr"/>
            <a:r>
              <a:rPr lang="es-ES" dirty="0"/>
              <a:t>índice</a:t>
            </a:r>
          </a:p>
        </p:txBody>
      </p:sp>
      <p:sp>
        <p:nvSpPr>
          <p:cNvPr id="3" name="Marcador de contenido 2">
            <a:extLst>
              <a:ext uri="{FF2B5EF4-FFF2-40B4-BE49-F238E27FC236}">
                <a16:creationId xmlns:a16="http://schemas.microsoft.com/office/drawing/2014/main" id="{1D14B9B2-642E-4177-9BD2-8896E4732C1E}"/>
              </a:ext>
            </a:extLst>
          </p:cNvPr>
          <p:cNvSpPr>
            <a:spLocks noGrp="1"/>
          </p:cNvSpPr>
          <p:nvPr>
            <p:ph idx="1"/>
          </p:nvPr>
        </p:nvSpPr>
        <p:spPr/>
        <p:txBody>
          <a:bodyPr/>
          <a:lstStyle/>
          <a:p>
            <a:pPr lvl="0"/>
            <a:r>
              <a:rPr lang="es-CO" sz="1800" b="1" dirty="0"/>
              <a:t>Introducción semana 2</a:t>
            </a:r>
          </a:p>
          <a:p>
            <a:pPr lvl="0"/>
            <a:r>
              <a:rPr lang="es-CO" b="1" dirty="0"/>
              <a:t>Explicación de actividades</a:t>
            </a:r>
            <a:endParaRPr lang="es-CO" sz="1800" b="1" dirty="0"/>
          </a:p>
          <a:p>
            <a:pPr lvl="0"/>
            <a:r>
              <a:rPr lang="es-CO" sz="1800" b="1" dirty="0"/>
              <a:t>Espacio de preguntas</a:t>
            </a:r>
          </a:p>
          <a:p>
            <a:endParaRPr lang="es-ES" dirty="0"/>
          </a:p>
        </p:txBody>
      </p:sp>
    </p:spTree>
    <p:extLst>
      <p:ext uri="{BB962C8B-B14F-4D97-AF65-F5344CB8AC3E}">
        <p14:creationId xmlns:p14="http://schemas.microsoft.com/office/powerpoint/2010/main" val="88479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B1485-6E8A-48AE-9059-C4FFD70771EE}"/>
              </a:ext>
            </a:extLst>
          </p:cNvPr>
          <p:cNvSpPr>
            <a:spLocks noGrp="1"/>
          </p:cNvSpPr>
          <p:nvPr>
            <p:ph type="title"/>
          </p:nvPr>
        </p:nvSpPr>
        <p:spPr/>
        <p:txBody>
          <a:bodyPr/>
          <a:lstStyle/>
          <a:p>
            <a:pPr algn="ctr"/>
            <a:r>
              <a:rPr lang="es-ES" dirty="0"/>
              <a:t>Introducción semana 2</a:t>
            </a:r>
          </a:p>
        </p:txBody>
      </p:sp>
      <p:graphicFrame>
        <p:nvGraphicFramePr>
          <p:cNvPr id="5" name="Tabla 5">
            <a:extLst>
              <a:ext uri="{FF2B5EF4-FFF2-40B4-BE49-F238E27FC236}">
                <a16:creationId xmlns:a16="http://schemas.microsoft.com/office/drawing/2014/main" id="{3F6EFD31-A0A4-4802-8AAB-2116487EB455}"/>
              </a:ext>
            </a:extLst>
          </p:cNvPr>
          <p:cNvGraphicFramePr>
            <a:graphicFrameLocks noGrp="1"/>
          </p:cNvGraphicFramePr>
          <p:nvPr>
            <p:ph idx="1"/>
            <p:extLst>
              <p:ext uri="{D42A27DB-BD31-4B8C-83A1-F6EECF244321}">
                <p14:modId xmlns:p14="http://schemas.microsoft.com/office/powerpoint/2010/main" val="792575356"/>
              </p:ext>
            </p:extLst>
          </p:nvPr>
        </p:nvGraphicFramePr>
        <p:xfrm>
          <a:off x="677862" y="2160588"/>
          <a:ext cx="9197658" cy="2045652"/>
        </p:xfrm>
        <a:graphic>
          <a:graphicData uri="http://schemas.openxmlformats.org/drawingml/2006/table">
            <a:tbl>
              <a:tblPr firstRow="1" bandRow="1">
                <a:tableStyleId>{5C22544A-7EE6-4342-B048-85BDC9FD1C3A}</a:tableStyleId>
              </a:tblPr>
              <a:tblGrid>
                <a:gridCol w="4598829">
                  <a:extLst>
                    <a:ext uri="{9D8B030D-6E8A-4147-A177-3AD203B41FA5}">
                      <a16:colId xmlns:a16="http://schemas.microsoft.com/office/drawing/2014/main" val="964729231"/>
                    </a:ext>
                  </a:extLst>
                </a:gridCol>
                <a:gridCol w="4598829">
                  <a:extLst>
                    <a:ext uri="{9D8B030D-6E8A-4147-A177-3AD203B41FA5}">
                      <a16:colId xmlns:a16="http://schemas.microsoft.com/office/drawing/2014/main" val="2027195355"/>
                    </a:ext>
                  </a:extLst>
                </a:gridCol>
              </a:tblGrid>
              <a:tr h="432848">
                <a:tc gridSpan="2">
                  <a:txBody>
                    <a:bodyPr/>
                    <a:lstStyle/>
                    <a:p>
                      <a:r>
                        <a:rPr lang="es-ES" dirty="0"/>
                        <a:t>Actividad de aprendizaje 1</a:t>
                      </a:r>
                    </a:p>
                  </a:txBody>
                  <a:tcPr/>
                </a:tc>
                <a:tc hMerge="1">
                  <a:txBody>
                    <a:bodyPr/>
                    <a:lstStyle/>
                    <a:p>
                      <a:endParaRPr lang="es-ES" dirty="0"/>
                    </a:p>
                  </a:txBody>
                  <a:tcPr/>
                </a:tc>
                <a:extLst>
                  <a:ext uri="{0D108BD9-81ED-4DB2-BD59-A6C34878D82A}">
                    <a16:rowId xmlns:a16="http://schemas.microsoft.com/office/drawing/2014/main" val="2222086081"/>
                  </a:ext>
                </a:extLst>
              </a:tr>
              <a:tr h="432848">
                <a:tc>
                  <a:txBody>
                    <a:bodyPr/>
                    <a:lstStyle/>
                    <a:p>
                      <a:r>
                        <a:rPr lang="es-ES" dirty="0"/>
                        <a:t>Fecha inicio</a:t>
                      </a:r>
                    </a:p>
                  </a:txBody>
                  <a:tcPr/>
                </a:tc>
                <a:tc>
                  <a:txBody>
                    <a:bodyPr/>
                    <a:lstStyle/>
                    <a:p>
                      <a:r>
                        <a:rPr lang="es-ES" dirty="0"/>
                        <a:t>1 agosto 2023</a:t>
                      </a:r>
                    </a:p>
                  </a:txBody>
                  <a:tcPr/>
                </a:tc>
                <a:extLst>
                  <a:ext uri="{0D108BD9-81ED-4DB2-BD59-A6C34878D82A}">
                    <a16:rowId xmlns:a16="http://schemas.microsoft.com/office/drawing/2014/main" val="852365274"/>
                  </a:ext>
                </a:extLst>
              </a:tr>
              <a:tr h="432848">
                <a:tc>
                  <a:txBody>
                    <a:bodyPr/>
                    <a:lstStyle/>
                    <a:p>
                      <a:r>
                        <a:rPr lang="es-ES" dirty="0"/>
                        <a:t>Fecha fin</a:t>
                      </a:r>
                    </a:p>
                  </a:txBody>
                  <a:tcPr/>
                </a:tc>
                <a:tc>
                  <a:txBody>
                    <a:bodyPr/>
                    <a:lstStyle/>
                    <a:p>
                      <a:r>
                        <a:rPr lang="es-ES" dirty="0"/>
                        <a:t>7 agosto 2023</a:t>
                      </a:r>
                    </a:p>
                  </a:txBody>
                  <a:tcPr/>
                </a:tc>
                <a:extLst>
                  <a:ext uri="{0D108BD9-81ED-4DB2-BD59-A6C34878D82A}">
                    <a16:rowId xmlns:a16="http://schemas.microsoft.com/office/drawing/2014/main" val="4049233093"/>
                  </a:ext>
                </a:extLst>
              </a:tr>
              <a:tr h="747108">
                <a:tc gridSpan="2">
                  <a:txBody>
                    <a:bodyPr/>
                    <a:lstStyle/>
                    <a:p>
                      <a:r>
                        <a:rPr lang="es-ES" sz="1800" b="0" i="0" kern="1200" dirty="0">
                          <a:solidFill>
                            <a:schemeClr val="dk1"/>
                          </a:solidFill>
                          <a:effectLst/>
                          <a:latin typeface="+mn-lt"/>
                          <a:ea typeface="+mn-ea"/>
                          <a:cs typeface="+mn-cs"/>
                        </a:rPr>
                        <a:t>Conocer y aplicar los elementos del trabajo con redes en la construcción de aplicaciones.</a:t>
                      </a:r>
                      <a:endParaRPr lang="es-ES" dirty="0"/>
                    </a:p>
                  </a:txBody>
                  <a:tcPr/>
                </a:tc>
                <a:tc hMerge="1">
                  <a:txBody>
                    <a:bodyPr/>
                    <a:lstStyle/>
                    <a:p>
                      <a:endParaRPr lang="es-ES" dirty="0"/>
                    </a:p>
                  </a:txBody>
                  <a:tcPr/>
                </a:tc>
                <a:extLst>
                  <a:ext uri="{0D108BD9-81ED-4DB2-BD59-A6C34878D82A}">
                    <a16:rowId xmlns:a16="http://schemas.microsoft.com/office/drawing/2014/main" val="3706985677"/>
                  </a:ext>
                </a:extLst>
              </a:tr>
            </a:tbl>
          </a:graphicData>
        </a:graphic>
      </p:graphicFrame>
    </p:spTree>
    <p:extLst>
      <p:ext uri="{BB962C8B-B14F-4D97-AF65-F5344CB8AC3E}">
        <p14:creationId xmlns:p14="http://schemas.microsoft.com/office/powerpoint/2010/main" val="41145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8DD8A-0DA3-548B-1A65-DD2B6DF63E49}"/>
              </a:ext>
            </a:extLst>
          </p:cNvPr>
          <p:cNvSpPr>
            <a:spLocks noGrp="1"/>
          </p:cNvSpPr>
          <p:nvPr>
            <p:ph type="title"/>
          </p:nvPr>
        </p:nvSpPr>
        <p:spPr/>
        <p:txBody>
          <a:bodyPr/>
          <a:lstStyle/>
          <a:p>
            <a:pPr algn="ctr"/>
            <a:r>
              <a:rPr lang="es-ES" dirty="0"/>
              <a:t>Introducción</a:t>
            </a:r>
            <a:endParaRPr lang="es-CO" dirty="0"/>
          </a:p>
        </p:txBody>
      </p:sp>
      <p:sp>
        <p:nvSpPr>
          <p:cNvPr id="3" name="Marcador de contenido 2">
            <a:extLst>
              <a:ext uri="{FF2B5EF4-FFF2-40B4-BE49-F238E27FC236}">
                <a16:creationId xmlns:a16="http://schemas.microsoft.com/office/drawing/2014/main" id="{526B52D1-72CE-AF2C-FCE3-77AA3E690B42}"/>
              </a:ext>
            </a:extLst>
          </p:cNvPr>
          <p:cNvSpPr>
            <a:spLocks noGrp="1"/>
          </p:cNvSpPr>
          <p:nvPr>
            <p:ph idx="1"/>
          </p:nvPr>
        </p:nvSpPr>
        <p:spPr/>
        <p:txBody>
          <a:bodyPr/>
          <a:lstStyle/>
          <a:p>
            <a:r>
              <a:rPr lang="es-ES" dirty="0"/>
              <a:t>En este Resultado de Aprendizaje aprenderá en primer lugar, algunos conceptos básicos de redes de computadores para luego abordar las clases comunes para el desarrollo de aplicaciones en Java que hacen parte del paquete java.net. </a:t>
            </a:r>
            <a:endParaRPr lang="es-CO" dirty="0"/>
          </a:p>
        </p:txBody>
      </p:sp>
    </p:spTree>
    <p:extLst>
      <p:ext uri="{BB962C8B-B14F-4D97-AF65-F5344CB8AC3E}">
        <p14:creationId xmlns:p14="http://schemas.microsoft.com/office/powerpoint/2010/main" val="149028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Imagen 2">
            <a:extLst>
              <a:ext uri="{FF2B5EF4-FFF2-40B4-BE49-F238E27FC236}">
                <a16:creationId xmlns:a16="http://schemas.microsoft.com/office/drawing/2014/main" id="{6294AED5-3B83-A388-2E77-ACC05C0B910E}"/>
              </a:ext>
            </a:extLst>
          </p:cNvPr>
          <p:cNvPicPr>
            <a:picLocks noChangeAspect="1"/>
          </p:cNvPicPr>
          <p:nvPr/>
        </p:nvPicPr>
        <p:blipFill>
          <a:blip r:embed="rId2"/>
          <a:stretch>
            <a:fillRect/>
          </a:stretch>
        </p:blipFill>
        <p:spPr>
          <a:xfrm>
            <a:off x="914400" y="473409"/>
            <a:ext cx="10086535" cy="5378752"/>
          </a:xfrm>
          <a:prstGeom prst="rect">
            <a:avLst/>
          </a:prstGeom>
        </p:spPr>
      </p:pic>
    </p:spTree>
    <p:extLst>
      <p:ext uri="{BB962C8B-B14F-4D97-AF65-F5344CB8AC3E}">
        <p14:creationId xmlns:p14="http://schemas.microsoft.com/office/powerpoint/2010/main" val="410690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DFF90B3-C8E2-6899-41DB-E622136004EC}"/>
              </a:ext>
            </a:extLst>
          </p:cNvPr>
          <p:cNvPicPr>
            <a:picLocks noChangeAspect="1"/>
          </p:cNvPicPr>
          <p:nvPr/>
        </p:nvPicPr>
        <p:blipFill>
          <a:blip r:embed="rId2"/>
          <a:stretch>
            <a:fillRect/>
          </a:stretch>
        </p:blipFill>
        <p:spPr>
          <a:xfrm>
            <a:off x="4395787" y="995362"/>
            <a:ext cx="3400425" cy="4867275"/>
          </a:xfrm>
          <a:prstGeom prst="rect">
            <a:avLst/>
          </a:prstGeom>
        </p:spPr>
      </p:pic>
    </p:spTree>
    <p:extLst>
      <p:ext uri="{BB962C8B-B14F-4D97-AF65-F5344CB8AC3E}">
        <p14:creationId xmlns:p14="http://schemas.microsoft.com/office/powerpoint/2010/main" val="376107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6F7DC-7A04-9183-5362-52617DC9A195}"/>
              </a:ext>
            </a:extLst>
          </p:cNvPr>
          <p:cNvSpPr>
            <a:spLocks noGrp="1"/>
          </p:cNvSpPr>
          <p:nvPr>
            <p:ph type="title"/>
          </p:nvPr>
        </p:nvSpPr>
        <p:spPr>
          <a:xfrm>
            <a:off x="677334" y="609600"/>
            <a:ext cx="3557041" cy="1320800"/>
          </a:xfrm>
        </p:spPr>
        <p:txBody>
          <a:bodyPr>
            <a:normAutofit fontScale="90000"/>
          </a:bodyPr>
          <a:lstStyle/>
          <a:p>
            <a:r>
              <a:rPr lang="es-ES" b="0" i="0" dirty="0">
                <a:solidFill>
                  <a:srgbClr val="5A5A5A"/>
                </a:solidFill>
                <a:effectLst/>
                <a:latin typeface="Lato" panose="020F0502020204030203" pitchFamily="34" charset="0"/>
              </a:rPr>
              <a:t>Crearemos una clase llamada </a:t>
            </a:r>
            <a:r>
              <a:rPr lang="es-ES" b="0" i="1" dirty="0" err="1">
                <a:solidFill>
                  <a:srgbClr val="000000"/>
                </a:solidFill>
                <a:effectLst/>
                <a:latin typeface="Lato" panose="020F0502020204030203" pitchFamily="34" charset="0"/>
              </a:rPr>
              <a:t>Conexion</a:t>
            </a:r>
            <a:r>
              <a:rPr lang="es-ES" b="0" i="0" dirty="0">
                <a:solidFill>
                  <a:srgbClr val="5A5A5A"/>
                </a:solidFill>
                <a:effectLst/>
                <a:latin typeface="Lato" panose="020F0502020204030203" pitchFamily="34" charset="0"/>
              </a:rPr>
              <a:t> en el paquete </a:t>
            </a:r>
            <a:r>
              <a:rPr lang="es-ES" b="0" i="1" dirty="0">
                <a:solidFill>
                  <a:srgbClr val="000000"/>
                </a:solidFill>
                <a:effectLst/>
                <a:latin typeface="Lato" panose="020F0502020204030203" pitchFamily="34" charset="0"/>
              </a:rPr>
              <a:t>sockets</a:t>
            </a:r>
            <a:r>
              <a:rPr lang="es-ES" b="0" i="0" dirty="0">
                <a:solidFill>
                  <a:srgbClr val="5A5A5A"/>
                </a:solidFill>
                <a:effectLst/>
                <a:latin typeface="Lato" panose="020F0502020204030203" pitchFamily="34" charset="0"/>
              </a:rPr>
              <a:t> que nos dará los datos que necesitaremos en el cliente y en el servidor</a:t>
            </a:r>
            <a:endParaRPr lang="es-CO" dirty="0"/>
          </a:p>
        </p:txBody>
      </p:sp>
      <p:pic>
        <p:nvPicPr>
          <p:cNvPr id="5" name="Imagen 4">
            <a:extLst>
              <a:ext uri="{FF2B5EF4-FFF2-40B4-BE49-F238E27FC236}">
                <a16:creationId xmlns:a16="http://schemas.microsoft.com/office/drawing/2014/main" id="{22A98E48-705B-7722-91C0-7C141588941C}"/>
              </a:ext>
            </a:extLst>
          </p:cNvPr>
          <p:cNvPicPr>
            <a:picLocks noChangeAspect="1"/>
          </p:cNvPicPr>
          <p:nvPr/>
        </p:nvPicPr>
        <p:blipFill>
          <a:blip r:embed="rId2"/>
          <a:stretch>
            <a:fillRect/>
          </a:stretch>
        </p:blipFill>
        <p:spPr>
          <a:xfrm>
            <a:off x="4776347" y="758703"/>
            <a:ext cx="6353175" cy="5762625"/>
          </a:xfrm>
          <a:prstGeom prst="rect">
            <a:avLst/>
          </a:prstGeom>
        </p:spPr>
      </p:pic>
    </p:spTree>
    <p:extLst>
      <p:ext uri="{BB962C8B-B14F-4D97-AF65-F5344CB8AC3E}">
        <p14:creationId xmlns:p14="http://schemas.microsoft.com/office/powerpoint/2010/main" val="17791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86449-077C-16CD-283D-8DEB415886D2}"/>
              </a:ext>
            </a:extLst>
          </p:cNvPr>
          <p:cNvSpPr>
            <a:spLocks noGrp="1"/>
          </p:cNvSpPr>
          <p:nvPr>
            <p:ph type="title"/>
          </p:nvPr>
        </p:nvSpPr>
        <p:spPr>
          <a:xfrm>
            <a:off x="677334" y="609600"/>
            <a:ext cx="3950937" cy="1320800"/>
          </a:xfrm>
        </p:spPr>
        <p:txBody>
          <a:bodyPr>
            <a:normAutofit fontScale="90000"/>
          </a:bodyPr>
          <a:lstStyle/>
          <a:p>
            <a:r>
              <a:rPr lang="es-ES" b="0" i="0" dirty="0">
                <a:solidFill>
                  <a:srgbClr val="5A5A5A"/>
                </a:solidFill>
                <a:effectLst/>
                <a:latin typeface="Lato" panose="020F0502020204030203" pitchFamily="34" charset="0"/>
              </a:rPr>
              <a:t>La clase </a:t>
            </a:r>
            <a:r>
              <a:rPr lang="es-ES" b="0" i="1" dirty="0">
                <a:solidFill>
                  <a:srgbClr val="000000"/>
                </a:solidFill>
                <a:effectLst/>
                <a:latin typeface="Lato" panose="020F0502020204030203" pitchFamily="34" charset="0"/>
              </a:rPr>
              <a:t>Servidor</a:t>
            </a:r>
            <a:r>
              <a:rPr lang="es-ES" b="0" i="0" dirty="0">
                <a:solidFill>
                  <a:srgbClr val="5A5A5A"/>
                </a:solidFill>
                <a:effectLst/>
                <a:latin typeface="Lato" panose="020F0502020204030203" pitchFamily="34" charset="0"/>
              </a:rPr>
              <a:t> básicamente estará a la espera de que un cliente se conecte a él usando el socket en el puerto 1234, recibirá los mensajes, los mostrará y cerrará la conexión, es todo.</a:t>
            </a:r>
            <a:endParaRPr lang="es-CO" dirty="0"/>
          </a:p>
        </p:txBody>
      </p:sp>
      <p:pic>
        <p:nvPicPr>
          <p:cNvPr id="5" name="Imagen 4">
            <a:extLst>
              <a:ext uri="{FF2B5EF4-FFF2-40B4-BE49-F238E27FC236}">
                <a16:creationId xmlns:a16="http://schemas.microsoft.com/office/drawing/2014/main" id="{15C3BA29-DB80-FAC3-8C15-D14C5FAF49A2}"/>
              </a:ext>
            </a:extLst>
          </p:cNvPr>
          <p:cNvPicPr>
            <a:picLocks noChangeAspect="1"/>
          </p:cNvPicPr>
          <p:nvPr/>
        </p:nvPicPr>
        <p:blipFill>
          <a:blip r:embed="rId2"/>
          <a:stretch>
            <a:fillRect/>
          </a:stretch>
        </p:blipFill>
        <p:spPr>
          <a:xfrm>
            <a:off x="5025023" y="344291"/>
            <a:ext cx="6334125" cy="5381625"/>
          </a:xfrm>
          <a:prstGeom prst="rect">
            <a:avLst/>
          </a:prstGeom>
        </p:spPr>
      </p:pic>
    </p:spTree>
    <p:extLst>
      <p:ext uri="{BB962C8B-B14F-4D97-AF65-F5344CB8AC3E}">
        <p14:creationId xmlns:p14="http://schemas.microsoft.com/office/powerpoint/2010/main" val="228800264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192</TotalTime>
  <Words>302</Words>
  <Application>Microsoft Office PowerPoint</Application>
  <PresentationFormat>Panorámica</PresentationFormat>
  <Paragraphs>27</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jetbrainsmono</vt:lpstr>
      <vt:lpstr>Lato</vt:lpstr>
      <vt:lpstr>Trebuchet MS</vt:lpstr>
      <vt:lpstr>Wingdings 3</vt:lpstr>
      <vt:lpstr>Faceta</vt:lpstr>
      <vt:lpstr>Resumen conferencia unidad 2</vt:lpstr>
      <vt:lpstr>Desarrollo de applets/aplicaciones con uso de base de datos, redes, servlets y multimedia</vt:lpstr>
      <vt:lpstr>índice</vt:lpstr>
      <vt:lpstr>Introducción semana 2</vt:lpstr>
      <vt:lpstr>Introducción</vt:lpstr>
      <vt:lpstr>Presentación de PowerPoint</vt:lpstr>
      <vt:lpstr>Presentación de PowerPoint</vt:lpstr>
      <vt:lpstr>Crearemos una clase llamada Conexion en el paquete sockets que nos dará los datos que necesitaremos en el cliente y en el servidor</vt:lpstr>
      <vt:lpstr>La clase Servidor básicamente estará a la espera de que un cliente se conecte a él usando el socket en el puerto 1234, recibirá los mensajes, los mostrará y cerrará la conexión, es todo.</vt:lpstr>
      <vt:lpstr>Presentación de PowerPoint</vt:lpstr>
      <vt:lpstr>La clase Cliente, establecerá la conexión con el servidor usando un socket en localhost y el puerto 1234, una vez establece la conexión escribe dos mensajes en el servidor usando un ciclo for y cierra la conexión.</vt:lpstr>
      <vt:lpstr>Código para usar el servidor con Sockets en Java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con manejo de proceso simultaneo y uso de menús: Java</dc:title>
  <dc:creator>KAREN VANESSA LOZANO MANRIQUE</dc:creator>
  <cp:lastModifiedBy>Karen Vanessa Lozano Manrique</cp:lastModifiedBy>
  <cp:revision>9</cp:revision>
  <dcterms:created xsi:type="dcterms:W3CDTF">2020-08-31T13:20:39Z</dcterms:created>
  <dcterms:modified xsi:type="dcterms:W3CDTF">2023-08-03T13:27:33Z</dcterms:modified>
</cp:coreProperties>
</file>