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84" r:id="rId3"/>
    <p:sldId id="258" r:id="rId4"/>
    <p:sldId id="285" r:id="rId5"/>
    <p:sldId id="288" r:id="rId6"/>
    <p:sldId id="263" r:id="rId7"/>
    <p:sldId id="290" r:id="rId8"/>
    <p:sldId id="298" r:id="rId9"/>
    <p:sldId id="292" r:id="rId10"/>
    <p:sldId id="293" r:id="rId11"/>
    <p:sldId id="291" r:id="rId12"/>
    <p:sldId id="297" r:id="rId13"/>
    <p:sldId id="295" r:id="rId14"/>
    <p:sldId id="296" r:id="rId15"/>
    <p:sldId id="299" r:id="rId16"/>
    <p:sldId id="300" r:id="rId17"/>
    <p:sldId id="301" r:id="rId18"/>
    <p:sldId id="305" r:id="rId19"/>
    <p:sldId id="269" r:id="rId20"/>
    <p:sldId id="302" r:id="rId21"/>
    <p:sldId id="303" r:id="rId22"/>
    <p:sldId id="304" r:id="rId23"/>
    <p:sldId id="306" r:id="rId24"/>
    <p:sldId id="307" r:id="rId25"/>
    <p:sldId id="274" r:id="rId26"/>
    <p:sldId id="308" r:id="rId27"/>
    <p:sldId id="309" r:id="rId28"/>
    <p:sldId id="310" r:id="rId29"/>
    <p:sldId id="311" r:id="rId30"/>
    <p:sldId id="312" r:id="rId31"/>
    <p:sldId id="313" r:id="rId32"/>
    <p:sldId id="315" r:id="rId33"/>
    <p:sldId id="316" r:id="rId34"/>
    <p:sldId id="317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7" r:id="rId53"/>
    <p:sldId id="338" r:id="rId54"/>
    <p:sldId id="339" r:id="rId55"/>
    <p:sldId id="340" r:id="rId56"/>
    <p:sldId id="342" r:id="rId57"/>
    <p:sldId id="341" r:id="rId58"/>
    <p:sldId id="282" r:id="rId5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00C0CB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99" autoAdjust="0"/>
  </p:normalViewPr>
  <p:slideViewPr>
    <p:cSldViewPr>
      <p:cViewPr>
        <p:scale>
          <a:sx n="40" d="100"/>
          <a:sy n="40" d="100"/>
        </p:scale>
        <p:origin x="-1878" y="-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7/09/25/strangler-applications-monolith-to-microservice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header_field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这是微服务的官方定义</a:t>
            </a:r>
            <a:endParaRPr lang="en-US" altLang="zh-CN" sz="1200" dirty="0" smtClean="0">
              <a:latin typeface="+mn-lt"/>
              <a:ea typeface="+mn-ea"/>
              <a:cs typeface="+mn-cs"/>
              <a:sym typeface="Calibr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+mn-lt"/>
              <a:ea typeface="+mn-ea"/>
              <a:cs typeface="+mn-cs"/>
              <a:sym typeface="Calibr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微服务的流行，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Martin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功不可没，这老头也是个奇人，特别擅长抽象归纳和制造概念</a:t>
            </a:r>
            <a:endParaRPr lang="zh-CN" altLang="en-US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Martin Fowler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是国际著名的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OO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专家，敏捷开发方法的创始人之一，现为</a:t>
            </a:r>
            <a:r>
              <a:rPr lang="en-US" altLang="zh-CN" sz="1200" dirty="0" err="1" smtClean="0">
                <a:latin typeface="+mn-lt"/>
                <a:ea typeface="+mn-ea"/>
                <a:cs typeface="+mn-cs"/>
                <a:sym typeface="Calibri"/>
              </a:rPr>
              <a:t>ThoughtWorks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公司的首席科学家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福勒（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Martin Fowler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），在面向对象分析设计、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UML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、模式、软件开发方法学、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XP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、重构等方面，都是世界顶级的专家，现为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Thought Works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公司的首席科学家。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Thought Works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是一家从事企业应用开发和集成的公司。早在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20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世纪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80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年代，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Fowler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就是使用对象技术构建多层企业应用的倡导者，他著有几本经典书籍：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《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企业应用架构模式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》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《UML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精粹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》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《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重构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》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等。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——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百度百科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哪种公司组织架构更加适合采用“微服务架构”？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See: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  <a:hlinkClick r:id="rId3"/>
              </a:rPr>
              <a:t>https://blogs.sap.com/2017/09/25/strangler-applications-monolith-to-microservices/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See: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http://www.infoq.com/cn/news/2015/04/micro-service-architecture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Museo Sans For Dell" pitchFamily="2" charset="0"/>
                <a:ea typeface="+mn-ea"/>
                <a:cs typeface="+mn-cs"/>
              </a:rPr>
              <a:t>微服务架构的设计模式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比如微信朋友圈，一个朋友圈页面有加载朋友信息，评论信息，图片等，就是采用了一个聚合器设计模式，将多个微服务的结果内容整合到了一个页面止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ffectLst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读的时候一定要等到有结果返回，所以只能用同步模式</a:t>
            </a:r>
            <a:endParaRPr lang="en-US" altLang="zh-CN" dirty="0" smtClean="0"/>
          </a:p>
          <a:p>
            <a:r>
              <a:rPr lang="zh-CN" altLang="en-US" dirty="0" smtClean="0"/>
              <a:t>写的时候，对于数据实时性不是特别高的数据，可以把写的内容先写到一个队列里，再将队列里的内容批量一次写到真正的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中，所以写可以用异步模式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资源就是网络上的一个实体，一段文本，一张图片或者一首歌曲。资源总是要通过一种载体来反应它的内容。文本可以用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TXT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，也可以用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HTML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或者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XML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、图片可以用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JPG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格式或者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PNG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格式，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JSON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是现在最常用的资源表现形式。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RESTful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风格的数据元操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CRUD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create,read,update,delete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）分别对应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方法：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GET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用来获取资源，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POST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用来新建资源（也可以用于更新资源），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PUT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用来更新资源，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DELETE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用来删除资源，这样就统一了数据操作的接口。</a:t>
            </a:r>
            <a:b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可以用一个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（统一资源定位符）指向资源，即每个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都对应一个特定的资源。要获取这个资源访问它的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就可以，因此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就成了每一个资源的地址或识别符。一般的，每个资源至少有一个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与之对应，最典型的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就是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。</a:t>
            </a:r>
            <a:b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无状态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所谓无状态的，即所有的资源，都可以通过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定位，而且这个定位与其他资源无关，也不会因为其他资源的变化而改变。有状态和无状态的区别，举个简单的例子说明一下。如查询员工的工资，如果查询工资是需要登录系统，进入查询工资的页面，执行相关操作后，获取工资的多少，则这种情况是有状态的，因为查询工资的每一步操作都依赖于前一步操作，只要前置操作不成功，后续操作就无法执行；如果输入一个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即可得到指定员工的工资，则这种情况是无状态的，因为获取工资不依赖于其他资源或状态，且这种情况下，员工工资是一个资源，由一个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与之对应，可以通过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中的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GET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方法得到资源，这是典型的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RESTful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风格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其中 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Method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表示请求方法；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Request-URI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是一个统一资源标识符；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HTTP-Version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表示请求的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协议版本；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CRLF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表示回车和换行（除了作为结尾的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CRLF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外，不允许出现单独的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CR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LF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字符）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HTTP-Version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表示服务器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HTTP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协议的版本；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Status-Code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表示服务器发回的响应状态代码；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Reason-Phrase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表示状态代码的文本描述。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1" i="0" dirty="0" smtClean="0">
                <a:latin typeface="+mn-lt"/>
                <a:ea typeface="+mn-ea"/>
                <a:cs typeface="+mn-cs"/>
                <a:sym typeface="Calibri"/>
              </a:rPr>
              <a:t>详细的状态代码信息请参考：</a:t>
            </a:r>
            <a:r>
              <a:rPr lang="en-US" altLang="zh-CN" sz="1200" b="1" i="0" u="none" strike="noStrike" dirty="0" smtClean="0">
                <a:latin typeface="+mn-lt"/>
                <a:ea typeface="+mn-ea"/>
                <a:cs typeface="+mn-cs"/>
                <a:sym typeface="Calibri"/>
                <a:hlinkClick r:id="rId3"/>
              </a:rPr>
              <a:t>https://en.wikipedia.org/wiki/List_of_HTTP_status_codes</a:t>
            </a:r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响应报头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Location: Location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响应报头域用于重定向接受者到一个新的位置。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Location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响应报头域常用在更换域名的时候。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Server: Server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响应报头域包含了服务器用来处理请求的软件信息。与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User-Agent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请求报头域是相对应的。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WWW-Authenticate: 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表明在请求获取这个实体时应当使用的认证模式。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WWW-Authenticate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响应报头域必须被包含在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401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（未授权的）响应消息中，客户端收到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401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响应消息时候，并发送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Authorization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报头域请求服务器对其进行验证时，服务端响应报头就包含该报头域。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 smtClean="0">
                <a:latin typeface="+mn-lt"/>
                <a:ea typeface="+mn-ea"/>
                <a:cs typeface="+mn-cs"/>
                <a:sym typeface="Calibri"/>
              </a:rPr>
              <a:t>详细的报头信息请参考：</a:t>
            </a:r>
            <a:r>
              <a:rPr lang="en-US" altLang="zh-CN" sz="1200" b="1" i="0" u="none" strike="noStrike" dirty="0" smtClean="0">
                <a:latin typeface="+mn-lt"/>
                <a:ea typeface="+mn-ea"/>
                <a:cs typeface="+mn-cs"/>
                <a:sym typeface="Calibri"/>
                <a:hlinkClick r:id="rId3"/>
              </a:rPr>
              <a:t>https://en.wikipedia.org/wiki/List_of_HTTP_header_fields</a:t>
            </a:r>
            <a:endParaRPr lang="en-US" altLang="zh-CN" sz="1200" b="1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轻量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从大小与开销两方面而言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都是轻量的。完整的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框架可以在一个大小只有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1MB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多的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JAR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文件里发布。并且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所需的处理开销也是微不足道的。此外，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是非侵入式的：典型地，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应用中的对象不依赖于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的特定类。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控制反转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通过一种称作控制反转（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）的技术促进了松耦合。当应用了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，一个对象依赖的其它对象会通过被动的方式传递进来，而不是这个对象自己创建或者查找依赖对象。你可以认为</a:t>
            </a:r>
            <a:r>
              <a:rPr lang="en-US" altLang="zh-CN" sz="1200" b="0" i="0" dirty="0" err="1" smtClean="0"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与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JNDI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相反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不是对象从容器中查找依赖，而是容器在对象初始化时不等对象请求就主动将依赖传递给它。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面向切面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提供了面向切面编程的丰富支持，允许通过分离应用的业务逻辑与系统级服务（例如审计（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auditing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）和事务（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transaction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）管理）进行内聚性的开发。应用对象只实现它们应该做的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完成业务逻辑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仅此而已。它们并不负责（甚至是意识）其它的系统级关注点，例如日志或事务支持。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容器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包含并管理应用对象的配置和生命周期，在这个意义上它是一种容器，你可以配置你的每个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如何被创建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基于一个可配置原型（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prototype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），你的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bean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可以创建一个单独的实例或者每次需要时都生成一个新的实例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以及它们是如何相互关联的。然而，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不应该被混同于传统的重量级的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EJB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容器，它们经常是庞大与笨重的，难以使用。</a:t>
            </a:r>
            <a:endParaRPr lang="en-US" altLang="zh-CN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sz="1200" b="0" i="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框架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——Spring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可以将简单的组件配置、组合成为复杂的应用。在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中，应用对象被声明式地组合，典型地是在一个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XML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文件里。</a:t>
            </a:r>
            <a:r>
              <a:rPr lang="en-US" altLang="zh-CN" sz="1200" b="0" i="0" dirty="0" smtClean="0">
                <a:latin typeface="+mn-lt"/>
                <a:ea typeface="+mn-ea"/>
                <a:cs typeface="+mn-cs"/>
                <a:sym typeface="Calibri"/>
              </a:rPr>
              <a:t>Spring</a:t>
            </a:r>
            <a:r>
              <a:rPr lang="zh-CN" altLang="en-US" sz="1200" b="0" i="0" dirty="0" smtClean="0">
                <a:latin typeface="+mn-lt"/>
                <a:ea typeface="+mn-ea"/>
                <a:cs typeface="+mn-cs"/>
                <a:sym typeface="Calibri"/>
              </a:rPr>
              <a:t>也提供了很多基础功能（事务管理、持久化框架集成等等），将应用逻辑的开发留给了你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前提条件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安装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JDK1.8,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设置好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JAVA_HOME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环境变量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2.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安装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Maven3(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我用的是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3.5.0), 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设置好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MAVEN_HOME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环境变量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3.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构建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Project,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运行命令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en-US" altLang="zh-CN" sz="1200" u="sng" dirty="0" err="1" smtClean="0">
                <a:latin typeface="+mn-lt"/>
                <a:ea typeface="+mn-ea"/>
                <a:cs typeface="+mn-cs"/>
                <a:sym typeface="Calibri"/>
              </a:rPr>
              <a:t>mvn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 clean package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4.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启动应用程序</a:t>
            </a: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进行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target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目录，　运行命令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 java -jar demo-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springboot-helloworld-1.0-SNAPSHOT.jar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5.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访问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URL,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将看到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spring-boot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输出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"Hello World!"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到浏览器上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http://localhost:8080</a:t>
            </a:r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dirty="0" smtClean="0">
                <a:latin typeface="+mn-lt"/>
                <a:ea typeface="+mn-ea"/>
                <a:cs typeface="+mn-cs"/>
                <a:sym typeface="Calibri"/>
              </a:rPr>
              <a:t>See http://spring.io/projects/spring-cloud</a:t>
            </a:r>
          </a:p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1" i="0"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根据业务功能和组织架构，对整个系统进行微服务的垂直拆分和水平拆分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Restful API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Swagger</a:t>
            </a:r>
            <a:r>
              <a:rPr lang="zh-CN" altLang="en-US" dirty="0" smtClean="0"/>
              <a:t>在线工具编辑</a:t>
            </a:r>
            <a:r>
              <a:rPr lang="en-US" altLang="zh-CN" dirty="0" smtClean="0"/>
              <a:t>Restful</a:t>
            </a:r>
            <a:r>
              <a:rPr lang="en-US" altLang="zh-CN" baseline="0" dirty="0" smtClean="0"/>
              <a:t> API</a:t>
            </a:r>
            <a:r>
              <a:rPr lang="zh-CN" altLang="en-US" baseline="0" dirty="0" smtClean="0"/>
              <a:t>文档，参见</a:t>
            </a:r>
            <a:r>
              <a:rPr lang="en-US" altLang="zh-CN" baseline="0" dirty="0" smtClean="0"/>
              <a:t>https://swagger.io/</a:t>
            </a:r>
          </a:p>
          <a:p>
            <a:r>
              <a:rPr lang="en-US" altLang="zh-CN" baseline="0" dirty="0" smtClean="0"/>
              <a:t>Restful API</a:t>
            </a:r>
            <a:r>
              <a:rPr lang="zh-CN" altLang="en-US" baseline="0" dirty="0" smtClean="0"/>
              <a:t>可以使用</a:t>
            </a:r>
            <a:r>
              <a:rPr lang="en-US" altLang="zh-CN" baseline="0" dirty="0" smtClean="0"/>
              <a:t>Swagger, Postman</a:t>
            </a:r>
            <a:r>
              <a:rPr lang="zh-CN" altLang="en-US" baseline="0" dirty="0" smtClean="0"/>
              <a:t>等工具进行测试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微服务适合于采用敏捷开发，每一个服务都应该是易于测试的，测试又分单元测试，契约测试，集成测试，压力测试等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微服务可以跟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很好地结合起来，同时可以借助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等工具，非常容易将微服务应用自动部署到云上及进行扩容。</a:t>
            </a:r>
            <a:endParaRPr lang="en-US" altLang="zh-CN" dirty="0" smtClean="0"/>
          </a:p>
          <a:p>
            <a:r>
              <a:rPr lang="zh-CN" altLang="en-US" dirty="0" smtClean="0"/>
              <a:t>一般微服务应用会分不同的</a:t>
            </a:r>
            <a:r>
              <a:rPr lang="en-US" altLang="zh-CN" dirty="0" smtClean="0"/>
              <a:t>Stage,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如测试用的</a:t>
            </a:r>
            <a:r>
              <a:rPr lang="en-US" altLang="zh-CN" baseline="0" dirty="0" smtClean="0"/>
              <a:t>Stage,</a:t>
            </a:r>
            <a:r>
              <a:rPr lang="zh-CN" altLang="en-US" baseline="0" dirty="0" smtClean="0"/>
              <a:t>产品</a:t>
            </a:r>
            <a:r>
              <a:rPr lang="en-US" altLang="zh-CN" baseline="0" dirty="0" smtClean="0"/>
              <a:t>Stage</a:t>
            </a:r>
            <a:r>
              <a:rPr lang="zh-CN" altLang="en-US" baseline="0" dirty="0" smtClean="0"/>
              <a:t>等。只有当测试用的</a:t>
            </a:r>
            <a:r>
              <a:rPr lang="en-US" altLang="zh-CN" baseline="0" dirty="0" smtClean="0"/>
              <a:t>Stage</a:t>
            </a:r>
            <a:r>
              <a:rPr lang="zh-CN" altLang="en-US" baseline="0" dirty="0" smtClean="0"/>
              <a:t>运行稳定，测试运行成功后，才能自动</a:t>
            </a:r>
            <a:r>
              <a:rPr lang="en-US" altLang="zh-CN" baseline="0" dirty="0" smtClean="0"/>
              <a:t>deploy</a:t>
            </a:r>
            <a:r>
              <a:rPr lang="zh-CN" altLang="en-US" baseline="0" dirty="0" smtClean="0"/>
              <a:t>到产品</a:t>
            </a:r>
            <a:r>
              <a:rPr lang="en-US" altLang="zh-CN" baseline="0" dirty="0" smtClean="0"/>
              <a:t>Stage</a:t>
            </a:r>
            <a:r>
              <a:rPr lang="zh-CN" altLang="en-US" baseline="0" dirty="0" smtClean="0"/>
              <a:t>上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通过此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Demo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熟悉微服务开发框架的使用和开发流程</a:t>
            </a:r>
            <a:endParaRPr lang="en-US" altLang="zh-CN" sz="1200" dirty="0" smtClean="0"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前提条件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安装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JDK1.8,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设置好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JAVA_HOME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环境变量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2.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安装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Maven3(</a:t>
            </a:r>
            <a:r>
              <a:rPr lang="zh-CN" altLang="en-US" sz="1200" u="sng" dirty="0" smtClean="0">
                <a:latin typeface="+mn-lt"/>
                <a:ea typeface="+mn-ea"/>
                <a:cs typeface="+mn-cs"/>
                <a:sym typeface="Calibri"/>
              </a:rPr>
              <a:t>我用的是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3.5.0), </a:t>
            </a:r>
            <a:r>
              <a:rPr lang="zh-CN" altLang="en-US" sz="1200" u="sng" dirty="0" smtClean="0">
                <a:latin typeface="+mn-lt"/>
                <a:ea typeface="+mn-ea"/>
                <a:cs typeface="+mn-cs"/>
                <a:sym typeface="Calibri"/>
              </a:rPr>
              <a:t>设置好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MAVEN_HOME</a:t>
            </a:r>
            <a:r>
              <a:rPr lang="zh-CN" altLang="en-US" sz="1200" u="sng" dirty="0" smtClean="0">
                <a:latin typeface="+mn-lt"/>
                <a:ea typeface="+mn-ea"/>
                <a:cs typeface="+mn-cs"/>
                <a:sym typeface="Calibri"/>
              </a:rPr>
              <a:t>环境变量</a:t>
            </a: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３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构建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Project,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运行命令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en-US" altLang="zh-CN" sz="1200" u="sng" dirty="0" err="1" smtClean="0">
                <a:latin typeface="+mn-lt"/>
                <a:ea typeface="+mn-ea"/>
                <a:cs typeface="+mn-cs"/>
                <a:sym typeface="Calibri"/>
              </a:rPr>
              <a:t>mvn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 clean package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4.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启动应用程序</a:t>
            </a: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进行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target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目录，　运行命令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: java -jar demo-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microservice-bookstore-1.0-SNAPSHOT.jar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5. 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访问以下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URL</a:t>
            </a: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查看微服务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book-service </a:t>
            </a:r>
            <a:r>
              <a:rPr lang="en-US" altLang="zh-CN" sz="1200" u="sng" dirty="0" err="1" smtClean="0">
                <a:latin typeface="+mn-lt"/>
                <a:ea typeface="+mn-ea"/>
                <a:cs typeface="+mn-cs"/>
                <a:sym typeface="Calibri"/>
              </a:rPr>
              <a:t>api</a:t>
            </a:r>
            <a:r>
              <a:rPr lang="zh-CN" altLang="en-US" sz="1200" u="sng" dirty="0" smtClean="0">
                <a:latin typeface="+mn-lt"/>
                <a:ea typeface="+mn-ea"/>
                <a:cs typeface="+mn-cs"/>
                <a:sym typeface="Calibri"/>
              </a:rPr>
              <a:t>文档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http://localhost:8090/v2/api-docs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使用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Swagger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测试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Restful API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http://localhost:8090/swagger-ui.html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列出所有书籍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http://localhost:8090/books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根据</a:t>
            </a:r>
            <a:r>
              <a:rPr lang="en-US" altLang="zh-CN" sz="1200" dirty="0" err="1" smtClean="0">
                <a:latin typeface="+mn-lt"/>
                <a:ea typeface="+mn-ea"/>
                <a:cs typeface="+mn-cs"/>
                <a:sym typeface="Calibri"/>
              </a:rPr>
              <a:t>bookId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=2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找书籍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http://localhost:8090/books/2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#Find books by </a:t>
            </a:r>
            <a:r>
              <a:rPr lang="en-US" altLang="zh-CN" sz="1200" u="sng" dirty="0" err="1" smtClean="0">
                <a:latin typeface="+mn-lt"/>
                <a:ea typeface="+mn-ea"/>
                <a:cs typeface="+mn-cs"/>
                <a:sym typeface="Calibri"/>
              </a:rPr>
              <a:t>keywork</a:t>
            </a:r>
            <a:r>
              <a:rPr lang="en-US" altLang="zh-CN" sz="1200" u="sng" dirty="0" smtClean="0">
                <a:latin typeface="+mn-lt"/>
                <a:ea typeface="+mn-ea"/>
                <a:cs typeface="+mn-cs"/>
                <a:sym typeface="Calibri"/>
              </a:rPr>
              <a:t> "Java"</a:t>
            </a:r>
          </a:p>
          <a:p>
            <a:endParaRPr lang="zh-CN" altLang="en-US" sz="1200" dirty="0" smtClean="0"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根据关键字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"Java"</a:t>
            </a:r>
            <a:r>
              <a:rPr lang="zh-CN" altLang="en-US" sz="1200" dirty="0" smtClean="0">
                <a:latin typeface="+mn-lt"/>
                <a:ea typeface="+mn-ea"/>
                <a:cs typeface="+mn-cs"/>
                <a:sym typeface="Calibri"/>
              </a:rPr>
              <a:t>找书籍</a:t>
            </a:r>
          </a:p>
          <a:p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http://</a:t>
            </a:r>
            <a:r>
              <a:rPr lang="en-US" altLang="zh-CN" sz="1200" dirty="0" smtClean="0">
                <a:latin typeface="+mn-lt"/>
                <a:ea typeface="+mn-ea"/>
                <a:cs typeface="+mn-cs"/>
                <a:sym typeface="Calibri"/>
              </a:rPr>
              <a:t>localhost:8090/books/search?keyword=Java</a:t>
            </a:r>
            <a:endParaRPr lang="en-US" altLang="zh-CN" sz="1200" dirty="0" smtClean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hape 16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1" name="Shape 16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第一种肯定是不行的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Calibri"/>
              </a:defRPr>
            </a:lvl1pPr>
            <a:lvl2pPr marL="718457" indent="-261257">
              <a:defRPr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defRPr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defRPr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defRPr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QQ8765/demo-projects/tree/master/demo-springboot-helloworl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QQ8765/demo-projects/tree/master/demo-springboot-helloworld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 3"/>
          <p:cNvSpPr/>
          <p:nvPr/>
        </p:nvSpPr>
        <p:spPr>
          <a:xfrm>
            <a:off x="-2" y="0"/>
            <a:ext cx="2437202" cy="6858000"/>
          </a:xfrm>
          <a:prstGeom prst="rect">
            <a:avLst/>
          </a:prstGeom>
          <a:solidFill>
            <a:srgbClr val="00C0C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矩形 4"/>
          <p:cNvSpPr/>
          <p:nvPr/>
        </p:nvSpPr>
        <p:spPr>
          <a:xfrm>
            <a:off x="2422310" y="0"/>
            <a:ext cx="2437201" cy="6858000"/>
          </a:xfrm>
          <a:prstGeom prst="rect">
            <a:avLst/>
          </a:prstGeom>
          <a:solidFill>
            <a:srgbClr val="34BA8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矩形 5"/>
          <p:cNvSpPr/>
          <p:nvPr/>
        </p:nvSpPr>
        <p:spPr>
          <a:xfrm>
            <a:off x="4859509" y="0"/>
            <a:ext cx="2437202" cy="6858000"/>
          </a:xfrm>
          <a:prstGeom prst="rect">
            <a:avLst/>
          </a:prstGeom>
          <a:solidFill>
            <a:srgbClr val="F8F68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矩形 6"/>
          <p:cNvSpPr/>
          <p:nvPr/>
        </p:nvSpPr>
        <p:spPr>
          <a:xfrm>
            <a:off x="7296335" y="0"/>
            <a:ext cx="2437201" cy="6858000"/>
          </a:xfrm>
          <a:prstGeom prst="rect">
            <a:avLst/>
          </a:prstGeom>
          <a:solidFill>
            <a:srgbClr val="E7CE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矩形 7"/>
          <p:cNvSpPr/>
          <p:nvPr/>
        </p:nvSpPr>
        <p:spPr>
          <a:xfrm>
            <a:off x="9696400" y="0"/>
            <a:ext cx="2495600" cy="6858000"/>
          </a:xfrm>
          <a:prstGeom prst="rect">
            <a:avLst/>
          </a:prstGeom>
          <a:solidFill>
            <a:srgbClr val="FF857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矩形 8"/>
          <p:cNvSpPr/>
          <p:nvPr/>
        </p:nvSpPr>
        <p:spPr>
          <a:xfrm>
            <a:off x="1700313" y="1589781"/>
            <a:ext cx="8755593" cy="36784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4" name="组合 10"/>
          <p:cNvGrpSpPr/>
          <p:nvPr/>
        </p:nvGrpSpPr>
        <p:grpSpPr>
          <a:xfrm>
            <a:off x="2165350" y="2641204"/>
            <a:ext cx="7859186" cy="1367456"/>
            <a:chOff x="0" y="0"/>
            <a:chExt cx="7859184" cy="1367455"/>
          </a:xfrm>
        </p:grpSpPr>
        <p:grpSp>
          <p:nvGrpSpPr>
            <p:cNvPr id="221" name="组合 18"/>
            <p:cNvGrpSpPr/>
            <p:nvPr/>
          </p:nvGrpSpPr>
          <p:grpSpPr>
            <a:xfrm>
              <a:off x="1092200" y="728133"/>
              <a:ext cx="5676901" cy="91017"/>
              <a:chOff x="0" y="0"/>
              <a:chExt cx="5676900" cy="91015"/>
            </a:xfrm>
          </p:grpSpPr>
          <p:sp>
            <p:nvSpPr>
              <p:cNvPr id="217" name="矩形 19"/>
              <p:cNvSpPr/>
              <p:nvPr/>
            </p:nvSpPr>
            <p:spPr>
              <a:xfrm>
                <a:off x="-1" y="0"/>
                <a:ext cx="1419226" cy="91016"/>
              </a:xfrm>
              <a:prstGeom prst="rect">
                <a:avLst/>
              </a:prstGeom>
              <a:solidFill>
                <a:srgbClr val="00C0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矩形 20"/>
              <p:cNvSpPr/>
              <p:nvPr/>
            </p:nvSpPr>
            <p:spPr>
              <a:xfrm>
                <a:off x="1419224" y="0"/>
                <a:ext cx="1419226" cy="91016"/>
              </a:xfrm>
              <a:prstGeom prst="rect">
                <a:avLst/>
              </a:prstGeom>
              <a:solidFill>
                <a:srgbClr val="34BA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矩形 21"/>
              <p:cNvSpPr/>
              <p:nvPr/>
            </p:nvSpPr>
            <p:spPr>
              <a:xfrm>
                <a:off x="2838450" y="0"/>
                <a:ext cx="1419226" cy="91016"/>
              </a:xfrm>
              <a:prstGeom prst="rect">
                <a:avLst/>
              </a:prstGeom>
              <a:solidFill>
                <a:srgbClr val="E7CE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0" name="矩形 22"/>
              <p:cNvSpPr/>
              <p:nvPr/>
            </p:nvSpPr>
            <p:spPr>
              <a:xfrm>
                <a:off x="4257675" y="0"/>
                <a:ext cx="1419226" cy="91016"/>
              </a:xfrm>
              <a:prstGeom prst="rect">
                <a:avLst/>
              </a:prstGeom>
              <a:solidFill>
                <a:srgbClr val="FF85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22" name="TextBox 27"/>
            <p:cNvSpPr txBox="1"/>
            <p:nvPr/>
          </p:nvSpPr>
          <p:spPr>
            <a:xfrm>
              <a:off x="0" y="0"/>
              <a:ext cx="7859184" cy="6617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700">
                  <a:solidFill>
                    <a:srgbClr val="00C0CB"/>
                  </a:solidFill>
                </a:defRPr>
              </a:pPr>
              <a:r>
                <a:rPr lang="zh-CN" altLang="en-US" dirty="0" smtClean="0"/>
                <a:t>微服务开发设计与实践</a:t>
              </a:r>
              <a:endParaRPr dirty="0">
                <a:solidFill>
                  <a:srgbClr val="FF8577"/>
                </a:solidFill>
              </a:endParaRPr>
            </a:p>
          </p:txBody>
        </p:sp>
        <p:sp>
          <p:nvSpPr>
            <p:cNvPr id="223" name="矩形 28"/>
            <p:cNvSpPr txBox="1"/>
            <p:nvPr/>
          </p:nvSpPr>
          <p:spPr>
            <a:xfrm>
              <a:off x="539749" y="867833"/>
              <a:ext cx="6781801" cy="499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50000"/>
                </a:lnSpc>
                <a:defRPr sz="1300">
                  <a:solidFill>
                    <a:srgbClr val="7F7F7F"/>
                  </a:solidFill>
                </a:defRPr>
              </a:lvl1pPr>
            </a:lstStyle>
            <a:p>
              <a:r>
                <a:rPr lang="en-US" sz="2000" dirty="0" smtClean="0"/>
                <a:t>XXX</a:t>
              </a:r>
              <a:endParaRPr sz="2000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traight Connector 47"/>
          <p:cNvSpPr/>
          <p:nvPr/>
        </p:nvSpPr>
        <p:spPr>
          <a:xfrm>
            <a:off x="574636" y="2289483"/>
            <a:ext cx="11042729" cy="2117"/>
          </a:xfrm>
          <a:prstGeom prst="line">
            <a:avLst/>
          </a:prstGeom>
          <a:ln w="6350">
            <a:solidFill>
              <a:srgbClr val="BFBFBF"/>
            </a:solidFill>
            <a:prstDash val="sysDash"/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" name="Group 70"/>
          <p:cNvGrpSpPr/>
          <p:nvPr/>
        </p:nvGrpSpPr>
        <p:grpSpPr>
          <a:xfrm>
            <a:off x="6862864" y="908720"/>
            <a:ext cx="2761528" cy="3290990"/>
            <a:chOff x="0" y="0"/>
            <a:chExt cx="2761527" cy="3290989"/>
          </a:xfrm>
        </p:grpSpPr>
        <p:sp>
          <p:nvSpPr>
            <p:cNvPr id="442" name="Oval 66"/>
            <p:cNvSpPr/>
            <p:nvPr/>
          </p:nvSpPr>
          <p:spPr>
            <a:xfrm>
              <a:off x="0" y="0"/>
              <a:ext cx="2761527" cy="2761527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E7CE39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443" name="Oval 50"/>
            <p:cNvSpPr/>
            <p:nvPr/>
          </p:nvSpPr>
          <p:spPr>
            <a:xfrm>
              <a:off x="122061" y="117642"/>
              <a:ext cx="2526241" cy="2526241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445" name="Rectangle 60"/>
            <p:cNvSpPr txBox="1"/>
            <p:nvPr/>
          </p:nvSpPr>
          <p:spPr>
            <a:xfrm>
              <a:off x="705457" y="2875493"/>
              <a:ext cx="1438852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dirty="0" smtClean="0"/>
                <a:t>微服务架构</a:t>
              </a:r>
              <a:endParaRPr lang="zh-CN" altLang="en-US" dirty="0"/>
            </a:p>
          </p:txBody>
        </p:sp>
        <p:grpSp>
          <p:nvGrpSpPr>
            <p:cNvPr id="13" name="Group 44"/>
            <p:cNvGrpSpPr/>
            <p:nvPr/>
          </p:nvGrpSpPr>
          <p:grpSpPr>
            <a:xfrm>
              <a:off x="825377" y="772481"/>
              <a:ext cx="1107160" cy="1265009"/>
              <a:chOff x="0" y="0"/>
              <a:chExt cx="1107159" cy="1265008"/>
            </a:xfrm>
          </p:grpSpPr>
          <p:sp>
            <p:nvSpPr>
              <p:cNvPr id="447" name="AutoShape 48"/>
              <p:cNvSpPr/>
              <p:nvPr/>
            </p:nvSpPr>
            <p:spPr>
              <a:xfrm>
                <a:off x="0" y="0"/>
                <a:ext cx="1107160" cy="1265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1" y="1350"/>
                    </a:cubicBezTo>
                    <a:cubicBezTo>
                      <a:pt x="15913" y="1350"/>
                      <a:pt x="20058" y="2709"/>
                      <a:pt x="20058" y="4387"/>
                    </a:cubicBezTo>
                    <a:cubicBezTo>
                      <a:pt x="20058" y="6064"/>
                      <a:pt x="15913" y="7425"/>
                      <a:pt x="10801" y="7425"/>
                    </a:cubicBezTo>
                    <a:moveTo>
                      <a:pt x="20058" y="9112"/>
                    </a:moveTo>
                    <a:lnTo>
                      <a:pt x="20055" y="9112"/>
                    </a:lnTo>
                    <a:cubicBezTo>
                      <a:pt x="20055" y="9119"/>
                      <a:pt x="20058" y="9127"/>
                      <a:pt x="20058" y="9133"/>
                    </a:cubicBezTo>
                    <a:cubicBezTo>
                      <a:pt x="20058" y="10801"/>
                      <a:pt x="15913" y="12151"/>
                      <a:pt x="10801" y="12151"/>
                    </a:cubicBezTo>
                    <a:cubicBezTo>
                      <a:pt x="5687" y="12151"/>
                      <a:pt x="1542" y="10801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1" y="8774"/>
                    </a:cubicBezTo>
                    <a:cubicBezTo>
                      <a:pt x="14329" y="8774"/>
                      <a:pt x="18036" y="8140"/>
                      <a:pt x="20058" y="6793"/>
                    </a:cubicBezTo>
                    <a:cubicBezTo>
                      <a:pt x="20058" y="6793"/>
                      <a:pt x="20058" y="9112"/>
                      <a:pt x="20058" y="9112"/>
                    </a:cubicBezTo>
                    <a:close/>
                    <a:moveTo>
                      <a:pt x="20058" y="13163"/>
                    </a:moveTo>
                    <a:lnTo>
                      <a:pt x="20055" y="13163"/>
                    </a:lnTo>
                    <a:cubicBezTo>
                      <a:pt x="20055" y="13170"/>
                      <a:pt x="20058" y="13178"/>
                      <a:pt x="20058" y="13184"/>
                    </a:cubicBezTo>
                    <a:cubicBezTo>
                      <a:pt x="20058" y="14851"/>
                      <a:pt x="15913" y="16201"/>
                      <a:pt x="10801" y="16201"/>
                    </a:cubicBezTo>
                    <a:cubicBezTo>
                      <a:pt x="5687" y="16201"/>
                      <a:pt x="1542" y="14851"/>
                      <a:pt x="1542" y="13184"/>
                    </a:cubicBezTo>
                    <a:cubicBezTo>
                      <a:pt x="1542" y="13178"/>
                      <a:pt x="1545" y="13170"/>
                      <a:pt x="1545" y="13163"/>
                    </a:cubicBezTo>
                    <a:lnTo>
                      <a:pt x="1542" y="13163"/>
                    </a:lnTo>
                    <a:lnTo>
                      <a:pt x="1542" y="10640"/>
                    </a:lnTo>
                    <a:cubicBezTo>
                      <a:pt x="3136" y="12078"/>
                      <a:pt x="6982" y="12826"/>
                      <a:pt x="10801" y="12826"/>
                    </a:cubicBezTo>
                    <a:cubicBezTo>
                      <a:pt x="14618" y="12826"/>
                      <a:pt x="18464" y="12078"/>
                      <a:pt x="20058" y="10640"/>
                    </a:cubicBezTo>
                    <a:cubicBezTo>
                      <a:pt x="20058" y="10640"/>
                      <a:pt x="20058" y="13163"/>
                      <a:pt x="20058" y="13163"/>
                    </a:cubicBezTo>
                    <a:close/>
                    <a:moveTo>
                      <a:pt x="20058" y="17213"/>
                    </a:moveTo>
                    <a:cubicBezTo>
                      <a:pt x="20058" y="18890"/>
                      <a:pt x="15913" y="20250"/>
                      <a:pt x="10801" y="20250"/>
                    </a:cubicBezTo>
                    <a:cubicBezTo>
                      <a:pt x="5687" y="20250"/>
                      <a:pt x="1542" y="18890"/>
                      <a:pt x="1542" y="17213"/>
                    </a:cubicBezTo>
                    <a:lnTo>
                      <a:pt x="1542" y="14691"/>
                    </a:lnTo>
                    <a:cubicBezTo>
                      <a:pt x="3136" y="16128"/>
                      <a:pt x="6982" y="16876"/>
                      <a:pt x="10801" y="16876"/>
                    </a:cubicBezTo>
                    <a:cubicBezTo>
                      <a:pt x="14618" y="16876"/>
                      <a:pt x="18464" y="16128"/>
                      <a:pt x="20058" y="14691"/>
                    </a:cubicBezTo>
                    <a:cubicBezTo>
                      <a:pt x="20058" y="14691"/>
                      <a:pt x="20058" y="17213"/>
                      <a:pt x="20058" y="17213"/>
                    </a:cubicBezTo>
                    <a:close/>
                    <a:moveTo>
                      <a:pt x="10801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3"/>
                    </a:lnTo>
                    <a:cubicBezTo>
                      <a:pt x="0" y="20227"/>
                      <a:pt x="5598" y="21600"/>
                      <a:pt x="10801" y="21600"/>
                    </a:cubicBezTo>
                    <a:cubicBezTo>
                      <a:pt x="16002" y="21600"/>
                      <a:pt x="21600" y="20227"/>
                      <a:pt x="21600" y="17213"/>
                    </a:cubicBezTo>
                    <a:lnTo>
                      <a:pt x="21600" y="4387"/>
                    </a:lnTo>
                    <a:cubicBezTo>
                      <a:pt x="21600" y="1372"/>
                      <a:pt x="16002" y="0"/>
                      <a:pt x="1080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8" name="AutoShape 49"/>
              <p:cNvSpPr/>
              <p:nvPr/>
            </p:nvSpPr>
            <p:spPr>
              <a:xfrm>
                <a:off x="869323" y="988272"/>
                <a:ext cx="80014" cy="77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9" name="AutoShape 50"/>
              <p:cNvSpPr/>
              <p:nvPr/>
            </p:nvSpPr>
            <p:spPr>
              <a:xfrm>
                <a:off x="869323" y="750389"/>
                <a:ext cx="80014" cy="80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0" name="AutoShape 51"/>
              <p:cNvSpPr/>
              <p:nvPr/>
            </p:nvSpPr>
            <p:spPr>
              <a:xfrm>
                <a:off x="869323" y="512513"/>
                <a:ext cx="80014" cy="80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4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45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56" name="TextBox 6"/>
          <p:cNvSpPr txBox="1"/>
          <p:nvPr/>
        </p:nvSpPr>
        <p:spPr>
          <a:xfrm>
            <a:off x="476250" y="96838"/>
            <a:ext cx="3870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解决单体架构的痛点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4" name="Group 70"/>
          <p:cNvGrpSpPr/>
          <p:nvPr/>
        </p:nvGrpSpPr>
        <p:grpSpPr>
          <a:xfrm>
            <a:off x="1894312" y="1057029"/>
            <a:ext cx="2761528" cy="3290990"/>
            <a:chOff x="0" y="0"/>
            <a:chExt cx="2761527" cy="3290989"/>
          </a:xfrm>
        </p:grpSpPr>
        <p:sp>
          <p:nvSpPr>
            <p:cNvPr id="55" name="Oval 66"/>
            <p:cNvSpPr/>
            <p:nvPr/>
          </p:nvSpPr>
          <p:spPr>
            <a:xfrm>
              <a:off x="0" y="0"/>
              <a:ext cx="2761527" cy="2761527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E7CE39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56" name="Oval 50"/>
            <p:cNvSpPr/>
            <p:nvPr/>
          </p:nvSpPr>
          <p:spPr>
            <a:xfrm>
              <a:off x="122061" y="117642"/>
              <a:ext cx="2526241" cy="2526241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64" name="Rectangle 60"/>
            <p:cNvSpPr txBox="1"/>
            <p:nvPr/>
          </p:nvSpPr>
          <p:spPr>
            <a:xfrm>
              <a:off x="840108" y="2875493"/>
              <a:ext cx="1169550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1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dirty="0" smtClean="0"/>
                <a:t>单体架构</a:t>
              </a:r>
              <a:endParaRPr lang="zh-CN" altLang="en-US" dirty="0"/>
            </a:p>
          </p:txBody>
        </p:sp>
        <p:grpSp>
          <p:nvGrpSpPr>
            <p:cNvPr id="58" name="Group 44"/>
            <p:cNvGrpSpPr/>
            <p:nvPr/>
          </p:nvGrpSpPr>
          <p:grpSpPr>
            <a:xfrm>
              <a:off x="825377" y="772481"/>
              <a:ext cx="1107160" cy="1265009"/>
              <a:chOff x="0" y="0"/>
              <a:chExt cx="1107159" cy="1265008"/>
            </a:xfrm>
          </p:grpSpPr>
          <p:sp>
            <p:nvSpPr>
              <p:cNvPr id="59" name="AutoShape 48"/>
              <p:cNvSpPr/>
              <p:nvPr/>
            </p:nvSpPr>
            <p:spPr>
              <a:xfrm>
                <a:off x="0" y="0"/>
                <a:ext cx="1107160" cy="1265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1" y="1350"/>
                    </a:cubicBezTo>
                    <a:cubicBezTo>
                      <a:pt x="15913" y="1350"/>
                      <a:pt x="20058" y="2709"/>
                      <a:pt x="20058" y="4387"/>
                    </a:cubicBezTo>
                    <a:cubicBezTo>
                      <a:pt x="20058" y="6064"/>
                      <a:pt x="15913" y="7425"/>
                      <a:pt x="10801" y="7425"/>
                    </a:cubicBezTo>
                    <a:moveTo>
                      <a:pt x="20058" y="9112"/>
                    </a:moveTo>
                    <a:lnTo>
                      <a:pt x="20055" y="9112"/>
                    </a:lnTo>
                    <a:cubicBezTo>
                      <a:pt x="20055" y="9119"/>
                      <a:pt x="20058" y="9127"/>
                      <a:pt x="20058" y="9133"/>
                    </a:cubicBezTo>
                    <a:cubicBezTo>
                      <a:pt x="20058" y="10801"/>
                      <a:pt x="15913" y="12151"/>
                      <a:pt x="10801" y="12151"/>
                    </a:cubicBezTo>
                    <a:cubicBezTo>
                      <a:pt x="5687" y="12151"/>
                      <a:pt x="1542" y="10801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1" y="8774"/>
                    </a:cubicBezTo>
                    <a:cubicBezTo>
                      <a:pt x="14329" y="8774"/>
                      <a:pt x="18036" y="8140"/>
                      <a:pt x="20058" y="6793"/>
                    </a:cubicBezTo>
                    <a:cubicBezTo>
                      <a:pt x="20058" y="6793"/>
                      <a:pt x="20058" y="9112"/>
                      <a:pt x="20058" y="9112"/>
                    </a:cubicBezTo>
                    <a:close/>
                    <a:moveTo>
                      <a:pt x="20058" y="13163"/>
                    </a:moveTo>
                    <a:lnTo>
                      <a:pt x="20055" y="13163"/>
                    </a:lnTo>
                    <a:cubicBezTo>
                      <a:pt x="20055" y="13170"/>
                      <a:pt x="20058" y="13178"/>
                      <a:pt x="20058" y="13184"/>
                    </a:cubicBezTo>
                    <a:cubicBezTo>
                      <a:pt x="20058" y="14851"/>
                      <a:pt x="15913" y="16201"/>
                      <a:pt x="10801" y="16201"/>
                    </a:cubicBezTo>
                    <a:cubicBezTo>
                      <a:pt x="5687" y="16201"/>
                      <a:pt x="1542" y="14851"/>
                      <a:pt x="1542" y="13184"/>
                    </a:cubicBezTo>
                    <a:cubicBezTo>
                      <a:pt x="1542" y="13178"/>
                      <a:pt x="1545" y="13170"/>
                      <a:pt x="1545" y="13163"/>
                    </a:cubicBezTo>
                    <a:lnTo>
                      <a:pt x="1542" y="13163"/>
                    </a:lnTo>
                    <a:lnTo>
                      <a:pt x="1542" y="10640"/>
                    </a:lnTo>
                    <a:cubicBezTo>
                      <a:pt x="3136" y="12078"/>
                      <a:pt x="6982" y="12826"/>
                      <a:pt x="10801" y="12826"/>
                    </a:cubicBezTo>
                    <a:cubicBezTo>
                      <a:pt x="14618" y="12826"/>
                      <a:pt x="18464" y="12078"/>
                      <a:pt x="20058" y="10640"/>
                    </a:cubicBezTo>
                    <a:cubicBezTo>
                      <a:pt x="20058" y="10640"/>
                      <a:pt x="20058" y="13163"/>
                      <a:pt x="20058" y="13163"/>
                    </a:cubicBezTo>
                    <a:close/>
                    <a:moveTo>
                      <a:pt x="20058" y="17213"/>
                    </a:moveTo>
                    <a:cubicBezTo>
                      <a:pt x="20058" y="18890"/>
                      <a:pt x="15913" y="20250"/>
                      <a:pt x="10801" y="20250"/>
                    </a:cubicBezTo>
                    <a:cubicBezTo>
                      <a:pt x="5687" y="20250"/>
                      <a:pt x="1542" y="18890"/>
                      <a:pt x="1542" y="17213"/>
                    </a:cubicBezTo>
                    <a:lnTo>
                      <a:pt x="1542" y="14691"/>
                    </a:lnTo>
                    <a:cubicBezTo>
                      <a:pt x="3136" y="16128"/>
                      <a:pt x="6982" y="16876"/>
                      <a:pt x="10801" y="16876"/>
                    </a:cubicBezTo>
                    <a:cubicBezTo>
                      <a:pt x="14618" y="16876"/>
                      <a:pt x="18464" y="16128"/>
                      <a:pt x="20058" y="14691"/>
                    </a:cubicBezTo>
                    <a:cubicBezTo>
                      <a:pt x="20058" y="14691"/>
                      <a:pt x="20058" y="17213"/>
                      <a:pt x="20058" y="17213"/>
                    </a:cubicBezTo>
                    <a:close/>
                    <a:moveTo>
                      <a:pt x="10801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3"/>
                    </a:lnTo>
                    <a:cubicBezTo>
                      <a:pt x="0" y="20227"/>
                      <a:pt x="5598" y="21600"/>
                      <a:pt x="10801" y="21600"/>
                    </a:cubicBezTo>
                    <a:cubicBezTo>
                      <a:pt x="16002" y="21600"/>
                      <a:pt x="21600" y="20227"/>
                      <a:pt x="21600" y="17213"/>
                    </a:cubicBezTo>
                    <a:lnTo>
                      <a:pt x="21600" y="4387"/>
                    </a:lnTo>
                    <a:cubicBezTo>
                      <a:pt x="21600" y="1372"/>
                      <a:pt x="16002" y="0"/>
                      <a:pt x="10801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0" name="AutoShape 49"/>
              <p:cNvSpPr/>
              <p:nvPr/>
            </p:nvSpPr>
            <p:spPr>
              <a:xfrm>
                <a:off x="869323" y="988272"/>
                <a:ext cx="80014" cy="77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1" name="AutoShape 50"/>
              <p:cNvSpPr/>
              <p:nvPr/>
            </p:nvSpPr>
            <p:spPr>
              <a:xfrm>
                <a:off x="869323" y="750389"/>
                <a:ext cx="80014" cy="80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2" name="AutoShape 51"/>
              <p:cNvSpPr/>
              <p:nvPr/>
            </p:nvSpPr>
            <p:spPr>
              <a:xfrm>
                <a:off x="869323" y="512513"/>
                <a:ext cx="80014" cy="80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69" y="21600"/>
                      <a:pt x="21600" y="16770"/>
                      <a:pt x="21600" y="10801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1"/>
                    </a:cubicBezTo>
                    <a:cubicBezTo>
                      <a:pt x="0" y="16770"/>
                      <a:pt x="4830" y="21600"/>
                      <a:pt x="10800" y="2160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65" name="Rectangle 42"/>
          <p:cNvSpPr txBox="1"/>
          <p:nvPr/>
        </p:nvSpPr>
        <p:spPr>
          <a:xfrm>
            <a:off x="2639616" y="4811287"/>
            <a:ext cx="7560840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现在主流的设计一般会采用基于微服务的架构。简单来说， 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微服务的目的是有效的拆分应用，实现敏捷开发和部署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 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微服务设计会把一个大型复杂的系统，按功能或业务拆分成一个个小的，易于部署和维护的服务。微服务设计的核心是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服务拆分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 advAuto="0"/>
      <p:bldP spid="11" grpId="0" animBg="1" advAuto="0"/>
      <p:bldP spid="5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3456384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网上商城系统按业务拆分成了三个单独的微服务。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每个服务可单独地部署在自己的应用服务器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(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如</a:t>
            </a:r>
            <a:r>
              <a:rPr lang="en-US" altLang="zh-CN" sz="2000" spc="75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WebLogic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, Tomcat)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内，有自己的进程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各功能模块可单独升级与扩容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一个功能模块的故障不会引起整个系统的崩溃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一个微服务设计样例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537" name="Picture 1" descr="C:\Users\hx\AppData\Local\YNote\data\xqiang1987@163.com\09990ec4c40b43c5a9bdb6be554e1da7\9269f9211d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840" y="908720"/>
            <a:ext cx="7042026" cy="440148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traight Connector 8"/>
          <p:cNvSpPr/>
          <p:nvPr/>
        </p:nvSpPr>
        <p:spPr>
          <a:xfrm flipH="1">
            <a:off x="6094946" y="908720"/>
            <a:ext cx="1054" cy="5372511"/>
          </a:xfrm>
          <a:prstGeom prst="line">
            <a:avLst/>
          </a:prstGeom>
          <a:ln w="12700">
            <a:solidFill>
              <a:srgbClr val="BFBFBF"/>
            </a:solidFill>
            <a:prstDash val="sysDot"/>
            <a:miter/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" name="Group 100"/>
          <p:cNvGrpSpPr/>
          <p:nvPr/>
        </p:nvGrpSpPr>
        <p:grpSpPr>
          <a:xfrm>
            <a:off x="5303912" y="3284984"/>
            <a:ext cx="1533006" cy="114303"/>
            <a:chOff x="0" y="0"/>
            <a:chExt cx="1533005" cy="114301"/>
          </a:xfrm>
        </p:grpSpPr>
        <p:sp>
          <p:nvSpPr>
            <p:cNvPr id="253" name="Straight Connector 48"/>
            <p:cNvSpPr/>
            <p:nvPr/>
          </p:nvSpPr>
          <p:spPr>
            <a:xfrm>
              <a:off x="-1" y="57910"/>
              <a:ext cx="1533006" cy="2118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Oval 51"/>
            <p:cNvSpPr/>
            <p:nvPr/>
          </p:nvSpPr>
          <p:spPr>
            <a:xfrm>
              <a:off x="713849" y="0"/>
              <a:ext cx="114303" cy="114302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" name="Group 99"/>
          <p:cNvGrpSpPr/>
          <p:nvPr/>
        </p:nvGrpSpPr>
        <p:grpSpPr>
          <a:xfrm>
            <a:off x="5325000" y="1628800"/>
            <a:ext cx="1533006" cy="114303"/>
            <a:chOff x="0" y="0"/>
            <a:chExt cx="1533005" cy="114301"/>
          </a:xfrm>
        </p:grpSpPr>
        <p:sp>
          <p:nvSpPr>
            <p:cNvPr id="256" name="Straight Connector 45"/>
            <p:cNvSpPr/>
            <p:nvPr/>
          </p:nvSpPr>
          <p:spPr>
            <a:xfrm>
              <a:off x="-1" y="51551"/>
              <a:ext cx="1533006" cy="2118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Oval 52"/>
            <p:cNvSpPr/>
            <p:nvPr/>
          </p:nvSpPr>
          <p:spPr>
            <a:xfrm>
              <a:off x="713849" y="0"/>
              <a:ext cx="114303" cy="114302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Group 101"/>
          <p:cNvGrpSpPr/>
          <p:nvPr/>
        </p:nvGrpSpPr>
        <p:grpSpPr>
          <a:xfrm>
            <a:off x="5325000" y="5474937"/>
            <a:ext cx="1533006" cy="114303"/>
            <a:chOff x="0" y="0"/>
            <a:chExt cx="1533005" cy="114301"/>
          </a:xfrm>
        </p:grpSpPr>
        <p:sp>
          <p:nvSpPr>
            <p:cNvPr id="259" name="Straight Connector 50"/>
            <p:cNvSpPr/>
            <p:nvPr/>
          </p:nvSpPr>
          <p:spPr>
            <a:xfrm>
              <a:off x="-1" y="57922"/>
              <a:ext cx="1533006" cy="2118"/>
            </a:xfrm>
            <a:prstGeom prst="line">
              <a:avLst/>
            </a:prstGeom>
            <a:noFill/>
            <a:ln w="12700" cap="flat">
              <a:solidFill>
                <a:srgbClr val="BFBFB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Oval 53"/>
            <p:cNvSpPr/>
            <p:nvPr/>
          </p:nvSpPr>
          <p:spPr>
            <a:xfrm>
              <a:off x="713849" y="0"/>
              <a:ext cx="114303" cy="114302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383113" y="3061593"/>
            <a:ext cx="4848791" cy="1304330"/>
            <a:chOff x="0" y="-1"/>
            <a:chExt cx="4848789" cy="1304329"/>
          </a:xfrm>
        </p:grpSpPr>
        <p:grpSp>
          <p:nvGrpSpPr>
            <p:cNvPr id="6" name="Group 88"/>
            <p:cNvGrpSpPr/>
            <p:nvPr/>
          </p:nvGrpSpPr>
          <p:grpSpPr>
            <a:xfrm>
              <a:off x="0" y="-1"/>
              <a:ext cx="3524276" cy="1304329"/>
              <a:chOff x="0" y="0"/>
              <a:chExt cx="3524275" cy="1304326"/>
            </a:xfrm>
          </p:grpSpPr>
          <p:sp>
            <p:nvSpPr>
              <p:cNvPr id="262" name="Rectangle 31"/>
              <p:cNvSpPr txBox="1"/>
              <p:nvPr/>
            </p:nvSpPr>
            <p:spPr>
              <a:xfrm>
                <a:off x="0" y="381002"/>
                <a:ext cx="3524275" cy="9233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r"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algn="l"/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开发团队能够针对某一个微服务采用特定的技术栈进行实现，每个微服务的技术实现可以不同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63" name="Rectangle 32"/>
              <p:cNvSpPr txBox="1"/>
              <p:nvPr/>
            </p:nvSpPr>
            <p:spPr>
              <a:xfrm>
                <a:off x="96263" y="0"/>
                <a:ext cx="2554542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易更换实现技术栈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7" name="Group 84"/>
            <p:cNvGrpSpPr/>
            <p:nvPr/>
          </p:nvGrpSpPr>
          <p:grpSpPr>
            <a:xfrm>
              <a:off x="4000527" y="95250"/>
              <a:ext cx="848262" cy="848219"/>
              <a:chOff x="0" y="0"/>
              <a:chExt cx="848261" cy="848217"/>
            </a:xfrm>
          </p:grpSpPr>
          <p:sp>
            <p:nvSpPr>
              <p:cNvPr id="265" name="Rectangle 22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34BA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66" name="Freeform 23"/>
              <p:cNvSpPr/>
              <p:nvPr/>
            </p:nvSpPr>
            <p:spPr>
              <a:xfrm>
                <a:off x="160087" y="214170"/>
                <a:ext cx="518777" cy="430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01" y="7033"/>
                    </a:moveTo>
                    <a:lnTo>
                      <a:pt x="19167" y="7176"/>
                    </a:lnTo>
                    <a:lnTo>
                      <a:pt x="18811" y="7535"/>
                    </a:lnTo>
                    <a:lnTo>
                      <a:pt x="18514" y="7894"/>
                    </a:lnTo>
                    <a:lnTo>
                      <a:pt x="18396" y="8611"/>
                    </a:lnTo>
                    <a:lnTo>
                      <a:pt x="18514" y="9114"/>
                    </a:lnTo>
                    <a:lnTo>
                      <a:pt x="18811" y="9616"/>
                    </a:lnTo>
                    <a:lnTo>
                      <a:pt x="19167" y="9903"/>
                    </a:lnTo>
                    <a:lnTo>
                      <a:pt x="19701" y="9975"/>
                    </a:lnTo>
                    <a:lnTo>
                      <a:pt x="20116" y="9903"/>
                    </a:lnTo>
                    <a:lnTo>
                      <a:pt x="20532" y="9616"/>
                    </a:lnTo>
                    <a:lnTo>
                      <a:pt x="20769" y="9114"/>
                    </a:lnTo>
                    <a:lnTo>
                      <a:pt x="20888" y="8611"/>
                    </a:lnTo>
                    <a:lnTo>
                      <a:pt x="20769" y="7894"/>
                    </a:lnTo>
                    <a:lnTo>
                      <a:pt x="20532" y="7535"/>
                    </a:lnTo>
                    <a:lnTo>
                      <a:pt x="20116" y="7176"/>
                    </a:lnTo>
                    <a:lnTo>
                      <a:pt x="19701" y="7033"/>
                    </a:lnTo>
                    <a:close/>
                    <a:moveTo>
                      <a:pt x="2077" y="7033"/>
                    </a:moveTo>
                    <a:lnTo>
                      <a:pt x="1484" y="7176"/>
                    </a:lnTo>
                    <a:lnTo>
                      <a:pt x="890" y="7894"/>
                    </a:lnTo>
                    <a:lnTo>
                      <a:pt x="771" y="8611"/>
                    </a:lnTo>
                    <a:lnTo>
                      <a:pt x="890" y="9114"/>
                    </a:lnTo>
                    <a:lnTo>
                      <a:pt x="1187" y="9616"/>
                    </a:lnTo>
                    <a:lnTo>
                      <a:pt x="1484" y="9903"/>
                    </a:lnTo>
                    <a:lnTo>
                      <a:pt x="2077" y="9975"/>
                    </a:lnTo>
                    <a:lnTo>
                      <a:pt x="2492" y="9903"/>
                    </a:lnTo>
                    <a:lnTo>
                      <a:pt x="2908" y="9616"/>
                    </a:lnTo>
                    <a:lnTo>
                      <a:pt x="3145" y="9114"/>
                    </a:lnTo>
                    <a:lnTo>
                      <a:pt x="3204" y="8611"/>
                    </a:lnTo>
                    <a:lnTo>
                      <a:pt x="3145" y="7894"/>
                    </a:lnTo>
                    <a:lnTo>
                      <a:pt x="2908" y="7535"/>
                    </a:lnTo>
                    <a:lnTo>
                      <a:pt x="2492" y="7176"/>
                    </a:lnTo>
                    <a:lnTo>
                      <a:pt x="2077" y="7033"/>
                    </a:lnTo>
                    <a:close/>
                    <a:moveTo>
                      <a:pt x="16022" y="4306"/>
                    </a:moveTo>
                    <a:lnTo>
                      <a:pt x="15607" y="4449"/>
                    </a:lnTo>
                    <a:lnTo>
                      <a:pt x="15310" y="4521"/>
                    </a:lnTo>
                    <a:lnTo>
                      <a:pt x="14954" y="4664"/>
                    </a:lnTo>
                    <a:lnTo>
                      <a:pt x="14716" y="4951"/>
                    </a:lnTo>
                    <a:lnTo>
                      <a:pt x="14538" y="5310"/>
                    </a:lnTo>
                    <a:lnTo>
                      <a:pt x="14301" y="5741"/>
                    </a:lnTo>
                    <a:lnTo>
                      <a:pt x="14182" y="6100"/>
                    </a:lnTo>
                    <a:lnTo>
                      <a:pt x="14182" y="7033"/>
                    </a:lnTo>
                    <a:lnTo>
                      <a:pt x="14301" y="7391"/>
                    </a:lnTo>
                    <a:lnTo>
                      <a:pt x="14538" y="7822"/>
                    </a:lnTo>
                    <a:lnTo>
                      <a:pt x="14954" y="8324"/>
                    </a:lnTo>
                    <a:lnTo>
                      <a:pt x="15310" y="8611"/>
                    </a:lnTo>
                    <a:lnTo>
                      <a:pt x="15607" y="8683"/>
                    </a:lnTo>
                    <a:lnTo>
                      <a:pt x="16378" y="8683"/>
                    </a:lnTo>
                    <a:lnTo>
                      <a:pt x="16675" y="8611"/>
                    </a:lnTo>
                    <a:lnTo>
                      <a:pt x="17031" y="8324"/>
                    </a:lnTo>
                    <a:lnTo>
                      <a:pt x="17327" y="8037"/>
                    </a:lnTo>
                    <a:lnTo>
                      <a:pt x="17565" y="7822"/>
                    </a:lnTo>
                    <a:lnTo>
                      <a:pt x="17624" y="7391"/>
                    </a:lnTo>
                    <a:lnTo>
                      <a:pt x="17743" y="7033"/>
                    </a:lnTo>
                    <a:lnTo>
                      <a:pt x="17862" y="6530"/>
                    </a:lnTo>
                    <a:lnTo>
                      <a:pt x="17743" y="6100"/>
                    </a:lnTo>
                    <a:lnTo>
                      <a:pt x="17624" y="5741"/>
                    </a:lnTo>
                    <a:lnTo>
                      <a:pt x="17565" y="5310"/>
                    </a:lnTo>
                    <a:lnTo>
                      <a:pt x="17327" y="4951"/>
                    </a:lnTo>
                    <a:lnTo>
                      <a:pt x="17031" y="4664"/>
                    </a:lnTo>
                    <a:lnTo>
                      <a:pt x="16675" y="4521"/>
                    </a:lnTo>
                    <a:lnTo>
                      <a:pt x="16378" y="4449"/>
                    </a:lnTo>
                    <a:lnTo>
                      <a:pt x="16022" y="4306"/>
                    </a:lnTo>
                    <a:close/>
                    <a:moveTo>
                      <a:pt x="21600" y="17797"/>
                    </a:moveTo>
                    <a:lnTo>
                      <a:pt x="19582" y="17797"/>
                    </a:lnTo>
                    <a:lnTo>
                      <a:pt x="19582" y="12630"/>
                    </a:lnTo>
                    <a:lnTo>
                      <a:pt x="19464" y="11984"/>
                    </a:lnTo>
                    <a:lnTo>
                      <a:pt x="19048" y="10908"/>
                    </a:lnTo>
                    <a:lnTo>
                      <a:pt x="19701" y="10764"/>
                    </a:lnTo>
                    <a:lnTo>
                      <a:pt x="19998" y="10908"/>
                    </a:lnTo>
                    <a:lnTo>
                      <a:pt x="20473" y="11051"/>
                    </a:lnTo>
                    <a:lnTo>
                      <a:pt x="20769" y="11338"/>
                    </a:lnTo>
                    <a:lnTo>
                      <a:pt x="21066" y="11553"/>
                    </a:lnTo>
                    <a:lnTo>
                      <a:pt x="21303" y="11984"/>
                    </a:lnTo>
                    <a:lnTo>
                      <a:pt x="21541" y="12343"/>
                    </a:lnTo>
                    <a:lnTo>
                      <a:pt x="21600" y="12773"/>
                    </a:lnTo>
                    <a:lnTo>
                      <a:pt x="21600" y="17797"/>
                    </a:lnTo>
                    <a:close/>
                    <a:moveTo>
                      <a:pt x="5697" y="4306"/>
                    </a:moveTo>
                    <a:lnTo>
                      <a:pt x="5281" y="4449"/>
                    </a:lnTo>
                    <a:lnTo>
                      <a:pt x="4925" y="4521"/>
                    </a:lnTo>
                    <a:lnTo>
                      <a:pt x="4629" y="4664"/>
                    </a:lnTo>
                    <a:lnTo>
                      <a:pt x="4391" y="4951"/>
                    </a:lnTo>
                    <a:lnTo>
                      <a:pt x="4213" y="5310"/>
                    </a:lnTo>
                    <a:lnTo>
                      <a:pt x="3976" y="5741"/>
                    </a:lnTo>
                    <a:lnTo>
                      <a:pt x="3857" y="6100"/>
                    </a:lnTo>
                    <a:lnTo>
                      <a:pt x="3857" y="7033"/>
                    </a:lnTo>
                    <a:lnTo>
                      <a:pt x="3976" y="7391"/>
                    </a:lnTo>
                    <a:lnTo>
                      <a:pt x="4213" y="7822"/>
                    </a:lnTo>
                    <a:lnTo>
                      <a:pt x="4629" y="8324"/>
                    </a:lnTo>
                    <a:lnTo>
                      <a:pt x="4925" y="8611"/>
                    </a:lnTo>
                    <a:lnTo>
                      <a:pt x="5281" y="8683"/>
                    </a:lnTo>
                    <a:lnTo>
                      <a:pt x="6053" y="8683"/>
                    </a:lnTo>
                    <a:lnTo>
                      <a:pt x="6349" y="8611"/>
                    </a:lnTo>
                    <a:lnTo>
                      <a:pt x="6646" y="8324"/>
                    </a:lnTo>
                    <a:lnTo>
                      <a:pt x="7002" y="8037"/>
                    </a:lnTo>
                    <a:lnTo>
                      <a:pt x="7240" y="7822"/>
                    </a:lnTo>
                    <a:lnTo>
                      <a:pt x="7299" y="7391"/>
                    </a:lnTo>
                    <a:lnTo>
                      <a:pt x="7418" y="7033"/>
                    </a:lnTo>
                    <a:lnTo>
                      <a:pt x="7536" y="6530"/>
                    </a:lnTo>
                    <a:lnTo>
                      <a:pt x="7418" y="6100"/>
                    </a:lnTo>
                    <a:lnTo>
                      <a:pt x="7299" y="5741"/>
                    </a:lnTo>
                    <a:lnTo>
                      <a:pt x="7240" y="5310"/>
                    </a:lnTo>
                    <a:lnTo>
                      <a:pt x="7002" y="4951"/>
                    </a:lnTo>
                    <a:lnTo>
                      <a:pt x="6646" y="4664"/>
                    </a:lnTo>
                    <a:lnTo>
                      <a:pt x="6349" y="4521"/>
                    </a:lnTo>
                    <a:lnTo>
                      <a:pt x="6053" y="4449"/>
                    </a:lnTo>
                    <a:lnTo>
                      <a:pt x="5697" y="4306"/>
                    </a:lnTo>
                    <a:close/>
                    <a:moveTo>
                      <a:pt x="2077" y="10764"/>
                    </a:moveTo>
                    <a:lnTo>
                      <a:pt x="2611" y="10908"/>
                    </a:lnTo>
                    <a:lnTo>
                      <a:pt x="2255" y="11984"/>
                    </a:lnTo>
                    <a:lnTo>
                      <a:pt x="2136" y="12630"/>
                    </a:lnTo>
                    <a:lnTo>
                      <a:pt x="2077" y="13132"/>
                    </a:lnTo>
                    <a:lnTo>
                      <a:pt x="2077" y="17797"/>
                    </a:lnTo>
                    <a:lnTo>
                      <a:pt x="0" y="17797"/>
                    </a:lnTo>
                    <a:lnTo>
                      <a:pt x="0" y="12773"/>
                    </a:lnTo>
                    <a:lnTo>
                      <a:pt x="119" y="12343"/>
                    </a:lnTo>
                    <a:lnTo>
                      <a:pt x="356" y="11984"/>
                    </a:lnTo>
                    <a:lnTo>
                      <a:pt x="534" y="11553"/>
                    </a:lnTo>
                    <a:lnTo>
                      <a:pt x="890" y="11338"/>
                    </a:lnTo>
                    <a:lnTo>
                      <a:pt x="1187" y="11051"/>
                    </a:lnTo>
                    <a:lnTo>
                      <a:pt x="1602" y="10908"/>
                    </a:lnTo>
                    <a:lnTo>
                      <a:pt x="2077" y="10764"/>
                    </a:lnTo>
                    <a:close/>
                    <a:moveTo>
                      <a:pt x="10859" y="0"/>
                    </a:moveTo>
                    <a:lnTo>
                      <a:pt x="10325" y="0"/>
                    </a:lnTo>
                    <a:lnTo>
                      <a:pt x="9791" y="287"/>
                    </a:lnTo>
                    <a:lnTo>
                      <a:pt x="9376" y="502"/>
                    </a:lnTo>
                    <a:lnTo>
                      <a:pt x="8960" y="933"/>
                    </a:lnTo>
                    <a:lnTo>
                      <a:pt x="8604" y="1435"/>
                    </a:lnTo>
                    <a:lnTo>
                      <a:pt x="8367" y="1938"/>
                    </a:lnTo>
                    <a:lnTo>
                      <a:pt x="8189" y="2583"/>
                    </a:lnTo>
                    <a:lnTo>
                      <a:pt x="8189" y="3875"/>
                    </a:lnTo>
                    <a:lnTo>
                      <a:pt x="8367" y="4449"/>
                    </a:lnTo>
                    <a:lnTo>
                      <a:pt x="8604" y="5095"/>
                    </a:lnTo>
                    <a:lnTo>
                      <a:pt x="8960" y="5454"/>
                    </a:lnTo>
                    <a:lnTo>
                      <a:pt x="9376" y="5813"/>
                    </a:lnTo>
                    <a:lnTo>
                      <a:pt x="9791" y="6243"/>
                    </a:lnTo>
                    <a:lnTo>
                      <a:pt x="10859" y="6530"/>
                    </a:lnTo>
                    <a:lnTo>
                      <a:pt x="11393" y="6387"/>
                    </a:lnTo>
                    <a:lnTo>
                      <a:pt x="11868" y="6243"/>
                    </a:lnTo>
                    <a:lnTo>
                      <a:pt x="12402" y="5813"/>
                    </a:lnTo>
                    <a:lnTo>
                      <a:pt x="12996" y="5095"/>
                    </a:lnTo>
                    <a:lnTo>
                      <a:pt x="13352" y="4449"/>
                    </a:lnTo>
                    <a:lnTo>
                      <a:pt x="13470" y="3875"/>
                    </a:lnTo>
                    <a:lnTo>
                      <a:pt x="13589" y="3229"/>
                    </a:lnTo>
                    <a:lnTo>
                      <a:pt x="13352" y="1938"/>
                    </a:lnTo>
                    <a:lnTo>
                      <a:pt x="12996" y="1435"/>
                    </a:lnTo>
                    <a:lnTo>
                      <a:pt x="12699" y="933"/>
                    </a:lnTo>
                    <a:lnTo>
                      <a:pt x="12402" y="502"/>
                    </a:lnTo>
                    <a:lnTo>
                      <a:pt x="11868" y="287"/>
                    </a:lnTo>
                    <a:lnTo>
                      <a:pt x="11393" y="0"/>
                    </a:lnTo>
                    <a:lnTo>
                      <a:pt x="10859" y="0"/>
                    </a:lnTo>
                    <a:close/>
                    <a:moveTo>
                      <a:pt x="18930" y="19519"/>
                    </a:moveTo>
                    <a:lnTo>
                      <a:pt x="15725" y="19519"/>
                    </a:lnTo>
                    <a:lnTo>
                      <a:pt x="15725" y="11697"/>
                    </a:lnTo>
                    <a:lnTo>
                      <a:pt x="15607" y="11051"/>
                    </a:lnTo>
                    <a:lnTo>
                      <a:pt x="15369" y="10405"/>
                    </a:lnTo>
                    <a:lnTo>
                      <a:pt x="15191" y="9759"/>
                    </a:lnTo>
                    <a:lnTo>
                      <a:pt x="15607" y="9616"/>
                    </a:lnTo>
                    <a:lnTo>
                      <a:pt x="16022" y="9616"/>
                    </a:lnTo>
                    <a:lnTo>
                      <a:pt x="17090" y="9903"/>
                    </a:lnTo>
                    <a:lnTo>
                      <a:pt x="17624" y="10262"/>
                    </a:lnTo>
                    <a:lnTo>
                      <a:pt x="18099" y="10692"/>
                    </a:lnTo>
                    <a:lnTo>
                      <a:pt x="18396" y="11195"/>
                    </a:lnTo>
                    <a:lnTo>
                      <a:pt x="18752" y="11841"/>
                    </a:lnTo>
                    <a:lnTo>
                      <a:pt x="18811" y="12486"/>
                    </a:lnTo>
                    <a:lnTo>
                      <a:pt x="18930" y="13132"/>
                    </a:lnTo>
                    <a:lnTo>
                      <a:pt x="18930" y="19519"/>
                    </a:lnTo>
                    <a:close/>
                    <a:moveTo>
                      <a:pt x="5934" y="12486"/>
                    </a:moveTo>
                    <a:lnTo>
                      <a:pt x="5934" y="19519"/>
                    </a:lnTo>
                    <a:lnTo>
                      <a:pt x="2670" y="19519"/>
                    </a:lnTo>
                    <a:lnTo>
                      <a:pt x="2670" y="13132"/>
                    </a:lnTo>
                    <a:lnTo>
                      <a:pt x="2789" y="12486"/>
                    </a:lnTo>
                    <a:lnTo>
                      <a:pt x="3026" y="11841"/>
                    </a:lnTo>
                    <a:lnTo>
                      <a:pt x="3204" y="11195"/>
                    </a:lnTo>
                    <a:lnTo>
                      <a:pt x="3560" y="10692"/>
                    </a:lnTo>
                    <a:lnTo>
                      <a:pt x="3976" y="10262"/>
                    </a:lnTo>
                    <a:lnTo>
                      <a:pt x="4510" y="9903"/>
                    </a:lnTo>
                    <a:lnTo>
                      <a:pt x="5044" y="9759"/>
                    </a:lnTo>
                    <a:lnTo>
                      <a:pt x="5697" y="9616"/>
                    </a:lnTo>
                    <a:lnTo>
                      <a:pt x="6112" y="9616"/>
                    </a:lnTo>
                    <a:lnTo>
                      <a:pt x="6468" y="9759"/>
                    </a:lnTo>
                    <a:lnTo>
                      <a:pt x="6231" y="10405"/>
                    </a:lnTo>
                    <a:lnTo>
                      <a:pt x="6053" y="11051"/>
                    </a:lnTo>
                    <a:lnTo>
                      <a:pt x="5934" y="11697"/>
                    </a:lnTo>
                    <a:lnTo>
                      <a:pt x="5934" y="12486"/>
                    </a:lnTo>
                    <a:close/>
                    <a:moveTo>
                      <a:pt x="6587" y="21600"/>
                    </a:moveTo>
                    <a:lnTo>
                      <a:pt x="15073" y="21600"/>
                    </a:lnTo>
                    <a:lnTo>
                      <a:pt x="15073" y="12486"/>
                    </a:lnTo>
                    <a:lnTo>
                      <a:pt x="14954" y="11410"/>
                    </a:lnTo>
                    <a:lnTo>
                      <a:pt x="14716" y="10405"/>
                    </a:lnTo>
                    <a:lnTo>
                      <a:pt x="14301" y="9616"/>
                    </a:lnTo>
                    <a:lnTo>
                      <a:pt x="13767" y="8827"/>
                    </a:lnTo>
                    <a:lnTo>
                      <a:pt x="13233" y="8181"/>
                    </a:lnTo>
                    <a:lnTo>
                      <a:pt x="12462" y="7822"/>
                    </a:lnTo>
                    <a:lnTo>
                      <a:pt x="11749" y="7391"/>
                    </a:lnTo>
                    <a:lnTo>
                      <a:pt x="10859" y="7248"/>
                    </a:lnTo>
                    <a:lnTo>
                      <a:pt x="10029" y="7391"/>
                    </a:lnTo>
                    <a:lnTo>
                      <a:pt x="9138" y="7822"/>
                    </a:lnTo>
                    <a:lnTo>
                      <a:pt x="8486" y="8181"/>
                    </a:lnTo>
                    <a:lnTo>
                      <a:pt x="7833" y="8827"/>
                    </a:lnTo>
                    <a:lnTo>
                      <a:pt x="7299" y="9616"/>
                    </a:lnTo>
                    <a:lnTo>
                      <a:pt x="6884" y="10405"/>
                    </a:lnTo>
                    <a:lnTo>
                      <a:pt x="6646" y="11410"/>
                    </a:lnTo>
                    <a:lnTo>
                      <a:pt x="6587" y="12486"/>
                    </a:lnTo>
                    <a:lnTo>
                      <a:pt x="6587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8" name="Group 93"/>
          <p:cNvGrpSpPr/>
          <p:nvPr/>
        </p:nvGrpSpPr>
        <p:grpSpPr>
          <a:xfrm>
            <a:off x="407368" y="1196752"/>
            <a:ext cx="4992807" cy="1027334"/>
            <a:chOff x="-144016" y="-1"/>
            <a:chExt cx="4992805" cy="1027332"/>
          </a:xfrm>
        </p:grpSpPr>
        <p:grpSp>
          <p:nvGrpSpPr>
            <p:cNvPr id="9" name="Group 89"/>
            <p:cNvGrpSpPr/>
            <p:nvPr/>
          </p:nvGrpSpPr>
          <p:grpSpPr>
            <a:xfrm>
              <a:off x="-144016" y="-1"/>
              <a:ext cx="3524276" cy="1027332"/>
              <a:chOff x="-144016" y="0"/>
              <a:chExt cx="3524275" cy="1027330"/>
            </a:xfrm>
          </p:grpSpPr>
          <p:sp>
            <p:nvSpPr>
              <p:cNvPr id="269" name="Rectangle 29"/>
              <p:cNvSpPr txBox="1"/>
              <p:nvPr/>
            </p:nvSpPr>
            <p:spPr>
              <a:xfrm>
                <a:off x="-144016" y="381003"/>
                <a:ext cx="3524275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r"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algn="l"/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各功能模块能被独立地开发，部署，测试，替换与升级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0" name="Rectangle 30"/>
              <p:cNvSpPr txBox="1"/>
              <p:nvPr/>
            </p:nvSpPr>
            <p:spPr>
              <a:xfrm>
                <a:off x="-72008" y="0"/>
                <a:ext cx="1938989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松耦合的模块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0" name="Group 83"/>
            <p:cNvGrpSpPr/>
            <p:nvPr/>
          </p:nvGrpSpPr>
          <p:grpSpPr>
            <a:xfrm>
              <a:off x="4000527" y="95250"/>
              <a:ext cx="848262" cy="848219"/>
              <a:chOff x="0" y="0"/>
              <a:chExt cx="848261" cy="848217"/>
            </a:xfrm>
          </p:grpSpPr>
          <p:sp>
            <p:nvSpPr>
              <p:cNvPr id="272" name="Rectangle 13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00C0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273" name="Freeform 100"/>
              <p:cNvSpPr/>
              <p:nvPr/>
            </p:nvSpPr>
            <p:spPr>
              <a:xfrm>
                <a:off x="190501" y="190501"/>
                <a:ext cx="404761" cy="456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17" y="14355"/>
                    </a:moveTo>
                    <a:lnTo>
                      <a:pt x="16238" y="14626"/>
                    </a:lnTo>
                    <a:lnTo>
                      <a:pt x="15626" y="14897"/>
                    </a:lnTo>
                    <a:lnTo>
                      <a:pt x="15089" y="15100"/>
                    </a:lnTo>
                    <a:lnTo>
                      <a:pt x="8043" y="11443"/>
                    </a:lnTo>
                    <a:lnTo>
                      <a:pt x="8043" y="10224"/>
                    </a:lnTo>
                    <a:lnTo>
                      <a:pt x="15089" y="6500"/>
                    </a:lnTo>
                    <a:lnTo>
                      <a:pt x="15626" y="6771"/>
                    </a:lnTo>
                    <a:lnTo>
                      <a:pt x="16238" y="7042"/>
                    </a:lnTo>
                    <a:lnTo>
                      <a:pt x="16928" y="7110"/>
                    </a:lnTo>
                    <a:lnTo>
                      <a:pt x="17617" y="7245"/>
                    </a:lnTo>
                    <a:lnTo>
                      <a:pt x="18306" y="7110"/>
                    </a:lnTo>
                    <a:lnTo>
                      <a:pt x="19149" y="6907"/>
                    </a:lnTo>
                    <a:lnTo>
                      <a:pt x="19838" y="6636"/>
                    </a:lnTo>
                    <a:lnTo>
                      <a:pt x="20911" y="5688"/>
                    </a:lnTo>
                    <a:lnTo>
                      <a:pt x="21217" y="5078"/>
                    </a:lnTo>
                    <a:lnTo>
                      <a:pt x="21523" y="4334"/>
                    </a:lnTo>
                    <a:lnTo>
                      <a:pt x="21600" y="3589"/>
                    </a:lnTo>
                    <a:lnTo>
                      <a:pt x="21523" y="2979"/>
                    </a:lnTo>
                    <a:lnTo>
                      <a:pt x="21217" y="2234"/>
                    </a:lnTo>
                    <a:lnTo>
                      <a:pt x="20911" y="1625"/>
                    </a:lnTo>
                    <a:lnTo>
                      <a:pt x="20374" y="1151"/>
                    </a:lnTo>
                    <a:lnTo>
                      <a:pt x="19838" y="609"/>
                    </a:lnTo>
                    <a:lnTo>
                      <a:pt x="19149" y="271"/>
                    </a:lnTo>
                    <a:lnTo>
                      <a:pt x="18306" y="135"/>
                    </a:lnTo>
                    <a:lnTo>
                      <a:pt x="17617" y="0"/>
                    </a:lnTo>
                    <a:lnTo>
                      <a:pt x="15932" y="271"/>
                    </a:lnTo>
                    <a:lnTo>
                      <a:pt x="15243" y="609"/>
                    </a:lnTo>
                    <a:lnTo>
                      <a:pt x="14706" y="1151"/>
                    </a:lnTo>
                    <a:lnTo>
                      <a:pt x="14094" y="1625"/>
                    </a:lnTo>
                    <a:lnTo>
                      <a:pt x="13864" y="2234"/>
                    </a:lnTo>
                    <a:lnTo>
                      <a:pt x="13557" y="2979"/>
                    </a:lnTo>
                    <a:lnTo>
                      <a:pt x="13404" y="3589"/>
                    </a:lnTo>
                    <a:lnTo>
                      <a:pt x="13557" y="4198"/>
                    </a:lnTo>
                    <a:lnTo>
                      <a:pt x="6511" y="7990"/>
                    </a:lnTo>
                    <a:lnTo>
                      <a:pt x="5974" y="7651"/>
                    </a:lnTo>
                    <a:lnTo>
                      <a:pt x="5209" y="7381"/>
                    </a:lnTo>
                    <a:lnTo>
                      <a:pt x="4672" y="7245"/>
                    </a:lnTo>
                    <a:lnTo>
                      <a:pt x="3140" y="7245"/>
                    </a:lnTo>
                    <a:lnTo>
                      <a:pt x="2298" y="7516"/>
                    </a:lnTo>
                    <a:lnTo>
                      <a:pt x="1762" y="7855"/>
                    </a:lnTo>
                    <a:lnTo>
                      <a:pt x="1072" y="8261"/>
                    </a:lnTo>
                    <a:lnTo>
                      <a:pt x="689" y="8870"/>
                    </a:lnTo>
                    <a:lnTo>
                      <a:pt x="230" y="9480"/>
                    </a:lnTo>
                    <a:lnTo>
                      <a:pt x="0" y="10089"/>
                    </a:lnTo>
                    <a:lnTo>
                      <a:pt x="0" y="11579"/>
                    </a:lnTo>
                    <a:lnTo>
                      <a:pt x="230" y="12188"/>
                    </a:lnTo>
                    <a:lnTo>
                      <a:pt x="689" y="12797"/>
                    </a:lnTo>
                    <a:lnTo>
                      <a:pt x="1072" y="13407"/>
                    </a:lnTo>
                    <a:lnTo>
                      <a:pt x="1762" y="13745"/>
                    </a:lnTo>
                    <a:lnTo>
                      <a:pt x="2298" y="14152"/>
                    </a:lnTo>
                    <a:lnTo>
                      <a:pt x="3140" y="14355"/>
                    </a:lnTo>
                    <a:lnTo>
                      <a:pt x="4672" y="14355"/>
                    </a:lnTo>
                    <a:lnTo>
                      <a:pt x="5209" y="14287"/>
                    </a:lnTo>
                    <a:lnTo>
                      <a:pt x="5974" y="14016"/>
                    </a:lnTo>
                    <a:lnTo>
                      <a:pt x="6511" y="13678"/>
                    </a:lnTo>
                    <a:lnTo>
                      <a:pt x="13557" y="17470"/>
                    </a:lnTo>
                    <a:lnTo>
                      <a:pt x="13404" y="18079"/>
                    </a:lnTo>
                    <a:lnTo>
                      <a:pt x="13557" y="18824"/>
                    </a:lnTo>
                    <a:lnTo>
                      <a:pt x="13864" y="19433"/>
                    </a:lnTo>
                    <a:lnTo>
                      <a:pt x="14094" y="20043"/>
                    </a:lnTo>
                    <a:lnTo>
                      <a:pt x="14706" y="20517"/>
                    </a:lnTo>
                    <a:lnTo>
                      <a:pt x="15243" y="20991"/>
                    </a:lnTo>
                    <a:lnTo>
                      <a:pt x="15932" y="21397"/>
                    </a:lnTo>
                    <a:lnTo>
                      <a:pt x="16774" y="21532"/>
                    </a:lnTo>
                    <a:lnTo>
                      <a:pt x="17617" y="21600"/>
                    </a:lnTo>
                    <a:lnTo>
                      <a:pt x="18306" y="21532"/>
                    </a:lnTo>
                    <a:lnTo>
                      <a:pt x="19149" y="21397"/>
                    </a:lnTo>
                    <a:lnTo>
                      <a:pt x="19838" y="20991"/>
                    </a:lnTo>
                    <a:lnTo>
                      <a:pt x="20911" y="20043"/>
                    </a:lnTo>
                    <a:lnTo>
                      <a:pt x="21523" y="18824"/>
                    </a:lnTo>
                    <a:lnTo>
                      <a:pt x="21600" y="18079"/>
                    </a:lnTo>
                    <a:lnTo>
                      <a:pt x="21523" y="17334"/>
                    </a:lnTo>
                    <a:lnTo>
                      <a:pt x="21217" y="16589"/>
                    </a:lnTo>
                    <a:lnTo>
                      <a:pt x="20911" y="15980"/>
                    </a:lnTo>
                    <a:lnTo>
                      <a:pt x="20374" y="15506"/>
                    </a:lnTo>
                    <a:lnTo>
                      <a:pt x="19838" y="14964"/>
                    </a:lnTo>
                    <a:lnTo>
                      <a:pt x="19149" y="14761"/>
                    </a:lnTo>
                    <a:lnTo>
                      <a:pt x="18306" y="14490"/>
                    </a:lnTo>
                    <a:lnTo>
                      <a:pt x="17617" y="143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1" name="Group 98"/>
          <p:cNvGrpSpPr/>
          <p:nvPr/>
        </p:nvGrpSpPr>
        <p:grpSpPr>
          <a:xfrm>
            <a:off x="6858004" y="5005809"/>
            <a:ext cx="4706489" cy="1581330"/>
            <a:chOff x="0" y="-1"/>
            <a:chExt cx="4706487" cy="1581328"/>
          </a:xfrm>
        </p:grpSpPr>
        <p:grpSp>
          <p:nvGrpSpPr>
            <p:cNvPr id="12" name="Group 92"/>
            <p:cNvGrpSpPr/>
            <p:nvPr/>
          </p:nvGrpSpPr>
          <p:grpSpPr>
            <a:xfrm>
              <a:off x="1182211" y="-1"/>
              <a:ext cx="3524276" cy="1581328"/>
              <a:chOff x="-151298" y="0"/>
              <a:chExt cx="3524275" cy="1581325"/>
            </a:xfrm>
          </p:grpSpPr>
          <p:sp>
            <p:nvSpPr>
              <p:cNvPr id="276" name="Rectangle 39"/>
              <p:cNvSpPr txBox="1"/>
              <p:nvPr/>
            </p:nvSpPr>
            <p:spPr>
              <a:xfrm>
                <a:off x="-151297" y="381002"/>
                <a:ext cx="3524274" cy="1200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微服务给多个其它服务和系统提供支持与重用，很容易对一些关键业务的微服务进行扩容，提高商业服务水平与降低商业运行成本。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77" name="Rectangle 40"/>
              <p:cNvSpPr txBox="1"/>
              <p:nvPr/>
            </p:nvSpPr>
            <p:spPr>
              <a:xfrm>
                <a:off x="-151298" y="0"/>
                <a:ext cx="1938989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可重用的服务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3" name="Group 85"/>
            <p:cNvGrpSpPr/>
            <p:nvPr/>
          </p:nvGrpSpPr>
          <p:grpSpPr>
            <a:xfrm>
              <a:off x="0" y="95250"/>
              <a:ext cx="848262" cy="848219"/>
              <a:chOff x="0" y="0"/>
              <a:chExt cx="848261" cy="848217"/>
            </a:xfrm>
          </p:grpSpPr>
          <p:sp>
            <p:nvSpPr>
              <p:cNvPr id="279" name="Rectangle 27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80" name="Freeform 107"/>
              <p:cNvSpPr/>
              <p:nvPr/>
            </p:nvSpPr>
            <p:spPr>
              <a:xfrm>
                <a:off x="190501" y="190501"/>
                <a:ext cx="487422" cy="419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22" y="12122"/>
                    </a:moveTo>
                    <a:lnTo>
                      <a:pt x="10706" y="0"/>
                    </a:lnTo>
                    <a:lnTo>
                      <a:pt x="315" y="12122"/>
                    </a:lnTo>
                    <a:lnTo>
                      <a:pt x="0" y="12637"/>
                    </a:lnTo>
                    <a:lnTo>
                      <a:pt x="0" y="13886"/>
                    </a:lnTo>
                    <a:lnTo>
                      <a:pt x="315" y="14400"/>
                    </a:lnTo>
                    <a:lnTo>
                      <a:pt x="819" y="14767"/>
                    </a:lnTo>
                    <a:lnTo>
                      <a:pt x="1826" y="14767"/>
                    </a:lnTo>
                    <a:lnTo>
                      <a:pt x="2267" y="14400"/>
                    </a:lnTo>
                    <a:lnTo>
                      <a:pt x="2645" y="13886"/>
                    </a:lnTo>
                    <a:lnTo>
                      <a:pt x="2645" y="21600"/>
                    </a:lnTo>
                    <a:lnTo>
                      <a:pt x="18955" y="21600"/>
                    </a:lnTo>
                    <a:lnTo>
                      <a:pt x="18955" y="13886"/>
                    </a:lnTo>
                    <a:lnTo>
                      <a:pt x="19270" y="14400"/>
                    </a:lnTo>
                    <a:lnTo>
                      <a:pt x="19774" y="14767"/>
                    </a:lnTo>
                    <a:lnTo>
                      <a:pt x="20781" y="14767"/>
                    </a:lnTo>
                    <a:lnTo>
                      <a:pt x="21222" y="14400"/>
                    </a:lnTo>
                    <a:lnTo>
                      <a:pt x="21474" y="13886"/>
                    </a:lnTo>
                    <a:lnTo>
                      <a:pt x="21600" y="13298"/>
                    </a:lnTo>
                    <a:lnTo>
                      <a:pt x="21474" y="12637"/>
                    </a:lnTo>
                    <a:lnTo>
                      <a:pt x="21222" y="12122"/>
                    </a:lnTo>
                    <a:close/>
                    <a:moveTo>
                      <a:pt x="17570" y="19984"/>
                    </a:moveTo>
                    <a:lnTo>
                      <a:pt x="13476" y="19984"/>
                    </a:lnTo>
                    <a:lnTo>
                      <a:pt x="13476" y="13739"/>
                    </a:lnTo>
                    <a:lnTo>
                      <a:pt x="8124" y="13739"/>
                    </a:lnTo>
                    <a:lnTo>
                      <a:pt x="8124" y="19984"/>
                    </a:lnTo>
                    <a:lnTo>
                      <a:pt x="3967" y="19984"/>
                    </a:lnTo>
                    <a:lnTo>
                      <a:pt x="3967" y="12416"/>
                    </a:lnTo>
                    <a:lnTo>
                      <a:pt x="10706" y="4408"/>
                    </a:lnTo>
                    <a:lnTo>
                      <a:pt x="17570" y="12416"/>
                    </a:lnTo>
                    <a:lnTo>
                      <a:pt x="17570" y="199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14" name="Group 97"/>
          <p:cNvGrpSpPr/>
          <p:nvPr/>
        </p:nvGrpSpPr>
        <p:grpSpPr>
          <a:xfrm>
            <a:off x="476210" y="5077817"/>
            <a:ext cx="4848791" cy="1304330"/>
            <a:chOff x="0" y="-1"/>
            <a:chExt cx="4848789" cy="1304329"/>
          </a:xfrm>
        </p:grpSpPr>
        <p:grpSp>
          <p:nvGrpSpPr>
            <p:cNvPr id="15" name="Group 87"/>
            <p:cNvGrpSpPr/>
            <p:nvPr/>
          </p:nvGrpSpPr>
          <p:grpSpPr>
            <a:xfrm>
              <a:off x="0" y="-1"/>
              <a:ext cx="3524276" cy="1304329"/>
              <a:chOff x="0" y="0"/>
              <a:chExt cx="3524275" cy="1304326"/>
            </a:xfrm>
          </p:grpSpPr>
          <p:sp>
            <p:nvSpPr>
              <p:cNvPr id="283" name="Rectangle 33"/>
              <p:cNvSpPr txBox="1"/>
              <p:nvPr/>
            </p:nvSpPr>
            <p:spPr>
              <a:xfrm>
                <a:off x="0" y="381002"/>
                <a:ext cx="3524275" cy="9233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r"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pPr algn="l"/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微服务适合按照商业业务功能和业务容量进行服务设计与切分，能紧密结合商业业务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84" name="Rectangle 34"/>
              <p:cNvSpPr txBox="1"/>
              <p:nvPr/>
            </p:nvSpPr>
            <p:spPr>
              <a:xfrm>
                <a:off x="75174" y="0"/>
                <a:ext cx="2554542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紧密结合商业业务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16" name="Group 86"/>
            <p:cNvGrpSpPr/>
            <p:nvPr/>
          </p:nvGrpSpPr>
          <p:grpSpPr>
            <a:xfrm>
              <a:off x="4000527" y="95250"/>
              <a:ext cx="848262" cy="848219"/>
              <a:chOff x="0" y="0"/>
              <a:chExt cx="848261" cy="848217"/>
            </a:xfrm>
          </p:grpSpPr>
          <p:sp>
            <p:nvSpPr>
              <p:cNvPr id="286" name="Rectangle 26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F8F6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grpSp>
            <p:nvGrpSpPr>
              <p:cNvPr id="17" name="Group 67"/>
              <p:cNvGrpSpPr/>
              <p:nvPr/>
            </p:nvGrpSpPr>
            <p:grpSpPr>
              <a:xfrm>
                <a:off x="95250" y="285752"/>
                <a:ext cx="670985" cy="237067"/>
                <a:chOff x="0" y="0"/>
                <a:chExt cx="670983" cy="237066"/>
              </a:xfrm>
            </p:grpSpPr>
            <p:sp>
              <p:nvSpPr>
                <p:cNvPr id="287" name="Freeform 19"/>
                <p:cNvSpPr/>
                <p:nvPr/>
              </p:nvSpPr>
              <p:spPr>
                <a:xfrm>
                  <a:off x="0" y="0"/>
                  <a:ext cx="309034" cy="2370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285" y="0"/>
                      </a:moveTo>
                      <a:lnTo>
                        <a:pt x="15016" y="0"/>
                      </a:lnTo>
                      <a:lnTo>
                        <a:pt x="15830" y="195"/>
                      </a:lnTo>
                      <a:lnTo>
                        <a:pt x="16644" y="486"/>
                      </a:lnTo>
                      <a:lnTo>
                        <a:pt x="18123" y="1265"/>
                      </a:lnTo>
                      <a:lnTo>
                        <a:pt x="18789" y="1751"/>
                      </a:lnTo>
                      <a:lnTo>
                        <a:pt x="19381" y="2530"/>
                      </a:lnTo>
                      <a:lnTo>
                        <a:pt x="20047" y="3114"/>
                      </a:lnTo>
                      <a:lnTo>
                        <a:pt x="20490" y="3795"/>
                      </a:lnTo>
                      <a:lnTo>
                        <a:pt x="20860" y="4573"/>
                      </a:lnTo>
                      <a:lnTo>
                        <a:pt x="21304" y="5449"/>
                      </a:lnTo>
                      <a:lnTo>
                        <a:pt x="21600" y="6130"/>
                      </a:lnTo>
                      <a:lnTo>
                        <a:pt x="17162" y="6130"/>
                      </a:lnTo>
                      <a:lnTo>
                        <a:pt x="16496" y="5643"/>
                      </a:lnTo>
                      <a:lnTo>
                        <a:pt x="15756" y="5157"/>
                      </a:lnTo>
                      <a:lnTo>
                        <a:pt x="15016" y="4962"/>
                      </a:lnTo>
                      <a:lnTo>
                        <a:pt x="14203" y="4768"/>
                      </a:lnTo>
                      <a:lnTo>
                        <a:pt x="8285" y="4768"/>
                      </a:lnTo>
                      <a:lnTo>
                        <a:pt x="7323" y="4962"/>
                      </a:lnTo>
                      <a:lnTo>
                        <a:pt x="6510" y="5254"/>
                      </a:lnTo>
                      <a:lnTo>
                        <a:pt x="5696" y="5838"/>
                      </a:lnTo>
                      <a:lnTo>
                        <a:pt x="5030" y="6616"/>
                      </a:lnTo>
                      <a:lnTo>
                        <a:pt x="4512" y="7492"/>
                      </a:lnTo>
                      <a:lnTo>
                        <a:pt x="4068" y="8368"/>
                      </a:lnTo>
                      <a:lnTo>
                        <a:pt x="3773" y="9632"/>
                      </a:lnTo>
                      <a:lnTo>
                        <a:pt x="3699" y="10800"/>
                      </a:lnTo>
                      <a:lnTo>
                        <a:pt x="3773" y="12065"/>
                      </a:lnTo>
                      <a:lnTo>
                        <a:pt x="4068" y="13135"/>
                      </a:lnTo>
                      <a:lnTo>
                        <a:pt x="4512" y="14205"/>
                      </a:lnTo>
                      <a:lnTo>
                        <a:pt x="5030" y="14984"/>
                      </a:lnTo>
                      <a:lnTo>
                        <a:pt x="5696" y="15762"/>
                      </a:lnTo>
                      <a:lnTo>
                        <a:pt x="6510" y="16346"/>
                      </a:lnTo>
                      <a:lnTo>
                        <a:pt x="7323" y="16735"/>
                      </a:lnTo>
                      <a:lnTo>
                        <a:pt x="8285" y="16832"/>
                      </a:lnTo>
                      <a:lnTo>
                        <a:pt x="14203" y="16832"/>
                      </a:lnTo>
                      <a:lnTo>
                        <a:pt x="15016" y="16735"/>
                      </a:lnTo>
                      <a:lnTo>
                        <a:pt x="15756" y="16443"/>
                      </a:lnTo>
                      <a:lnTo>
                        <a:pt x="16496" y="15957"/>
                      </a:lnTo>
                      <a:lnTo>
                        <a:pt x="17162" y="15373"/>
                      </a:lnTo>
                      <a:lnTo>
                        <a:pt x="21600" y="15373"/>
                      </a:lnTo>
                      <a:lnTo>
                        <a:pt x="21304" y="16249"/>
                      </a:lnTo>
                      <a:lnTo>
                        <a:pt x="20860" y="17027"/>
                      </a:lnTo>
                      <a:lnTo>
                        <a:pt x="20490" y="17805"/>
                      </a:lnTo>
                      <a:lnTo>
                        <a:pt x="20047" y="18389"/>
                      </a:lnTo>
                      <a:lnTo>
                        <a:pt x="19381" y="19070"/>
                      </a:lnTo>
                      <a:lnTo>
                        <a:pt x="18789" y="19751"/>
                      </a:lnTo>
                      <a:lnTo>
                        <a:pt x="18123" y="20335"/>
                      </a:lnTo>
                      <a:lnTo>
                        <a:pt x="17384" y="20822"/>
                      </a:lnTo>
                      <a:lnTo>
                        <a:pt x="16644" y="21114"/>
                      </a:lnTo>
                      <a:lnTo>
                        <a:pt x="15830" y="21405"/>
                      </a:lnTo>
                      <a:lnTo>
                        <a:pt x="14203" y="21600"/>
                      </a:lnTo>
                      <a:lnTo>
                        <a:pt x="8285" y="21600"/>
                      </a:lnTo>
                      <a:lnTo>
                        <a:pt x="7397" y="21503"/>
                      </a:lnTo>
                      <a:lnTo>
                        <a:pt x="6584" y="21405"/>
                      </a:lnTo>
                      <a:lnTo>
                        <a:pt x="5770" y="21114"/>
                      </a:lnTo>
                      <a:lnTo>
                        <a:pt x="5030" y="20822"/>
                      </a:lnTo>
                      <a:lnTo>
                        <a:pt x="4290" y="20335"/>
                      </a:lnTo>
                      <a:lnTo>
                        <a:pt x="3699" y="19751"/>
                      </a:lnTo>
                      <a:lnTo>
                        <a:pt x="3033" y="19070"/>
                      </a:lnTo>
                      <a:lnTo>
                        <a:pt x="2515" y="18389"/>
                      </a:lnTo>
                      <a:lnTo>
                        <a:pt x="1923" y="17708"/>
                      </a:lnTo>
                      <a:lnTo>
                        <a:pt x="1036" y="15957"/>
                      </a:lnTo>
                      <a:lnTo>
                        <a:pt x="666" y="14984"/>
                      </a:lnTo>
                      <a:lnTo>
                        <a:pt x="370" y="13914"/>
                      </a:lnTo>
                      <a:lnTo>
                        <a:pt x="222" y="12941"/>
                      </a:lnTo>
                      <a:lnTo>
                        <a:pt x="148" y="11870"/>
                      </a:lnTo>
                      <a:lnTo>
                        <a:pt x="0" y="10800"/>
                      </a:lnTo>
                      <a:lnTo>
                        <a:pt x="148" y="9730"/>
                      </a:lnTo>
                      <a:lnTo>
                        <a:pt x="222" y="8659"/>
                      </a:lnTo>
                      <a:lnTo>
                        <a:pt x="370" y="7589"/>
                      </a:lnTo>
                      <a:lnTo>
                        <a:pt x="666" y="6616"/>
                      </a:lnTo>
                      <a:lnTo>
                        <a:pt x="1036" y="5643"/>
                      </a:lnTo>
                      <a:lnTo>
                        <a:pt x="1479" y="4768"/>
                      </a:lnTo>
                      <a:lnTo>
                        <a:pt x="1923" y="3989"/>
                      </a:lnTo>
                      <a:lnTo>
                        <a:pt x="2515" y="3114"/>
                      </a:lnTo>
                      <a:lnTo>
                        <a:pt x="3033" y="2530"/>
                      </a:lnTo>
                      <a:lnTo>
                        <a:pt x="3699" y="1751"/>
                      </a:lnTo>
                      <a:lnTo>
                        <a:pt x="4290" y="1265"/>
                      </a:lnTo>
                      <a:lnTo>
                        <a:pt x="5770" y="486"/>
                      </a:lnTo>
                      <a:lnTo>
                        <a:pt x="6584" y="195"/>
                      </a:lnTo>
                      <a:lnTo>
                        <a:pt x="7397" y="0"/>
                      </a:lnTo>
                      <a:lnTo>
                        <a:pt x="82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3200">
                      <a:solidFill>
                        <a:srgbClr val="808080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88" name="Freeform 20"/>
                <p:cNvSpPr/>
                <p:nvPr/>
              </p:nvSpPr>
              <p:spPr>
                <a:xfrm>
                  <a:off x="364066" y="0"/>
                  <a:ext cx="306918" cy="2370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397" y="0"/>
                      </a:moveTo>
                      <a:lnTo>
                        <a:pt x="14203" y="0"/>
                      </a:lnTo>
                      <a:lnTo>
                        <a:pt x="15016" y="195"/>
                      </a:lnTo>
                      <a:lnTo>
                        <a:pt x="15756" y="486"/>
                      </a:lnTo>
                      <a:lnTo>
                        <a:pt x="16570" y="876"/>
                      </a:lnTo>
                      <a:lnTo>
                        <a:pt x="17310" y="1265"/>
                      </a:lnTo>
                      <a:lnTo>
                        <a:pt x="17901" y="1751"/>
                      </a:lnTo>
                      <a:lnTo>
                        <a:pt x="18567" y="2530"/>
                      </a:lnTo>
                      <a:lnTo>
                        <a:pt x="19085" y="3114"/>
                      </a:lnTo>
                      <a:lnTo>
                        <a:pt x="19677" y="3989"/>
                      </a:lnTo>
                      <a:lnTo>
                        <a:pt x="20121" y="4768"/>
                      </a:lnTo>
                      <a:lnTo>
                        <a:pt x="20564" y="5643"/>
                      </a:lnTo>
                      <a:lnTo>
                        <a:pt x="20934" y="6616"/>
                      </a:lnTo>
                      <a:lnTo>
                        <a:pt x="21230" y="7589"/>
                      </a:lnTo>
                      <a:lnTo>
                        <a:pt x="21526" y="9730"/>
                      </a:lnTo>
                      <a:lnTo>
                        <a:pt x="21600" y="10800"/>
                      </a:lnTo>
                      <a:lnTo>
                        <a:pt x="21526" y="11870"/>
                      </a:lnTo>
                      <a:lnTo>
                        <a:pt x="21378" y="12941"/>
                      </a:lnTo>
                      <a:lnTo>
                        <a:pt x="21230" y="13914"/>
                      </a:lnTo>
                      <a:lnTo>
                        <a:pt x="20934" y="14984"/>
                      </a:lnTo>
                      <a:lnTo>
                        <a:pt x="20564" y="15957"/>
                      </a:lnTo>
                      <a:lnTo>
                        <a:pt x="19677" y="17708"/>
                      </a:lnTo>
                      <a:lnTo>
                        <a:pt x="19085" y="18389"/>
                      </a:lnTo>
                      <a:lnTo>
                        <a:pt x="18567" y="19070"/>
                      </a:lnTo>
                      <a:lnTo>
                        <a:pt x="17901" y="19751"/>
                      </a:lnTo>
                      <a:lnTo>
                        <a:pt x="17310" y="20335"/>
                      </a:lnTo>
                      <a:lnTo>
                        <a:pt x="16570" y="20822"/>
                      </a:lnTo>
                      <a:lnTo>
                        <a:pt x="15756" y="21114"/>
                      </a:lnTo>
                      <a:lnTo>
                        <a:pt x="15016" y="21405"/>
                      </a:lnTo>
                      <a:lnTo>
                        <a:pt x="13389" y="21600"/>
                      </a:lnTo>
                      <a:lnTo>
                        <a:pt x="7397" y="21600"/>
                      </a:lnTo>
                      <a:lnTo>
                        <a:pt x="5770" y="21405"/>
                      </a:lnTo>
                      <a:lnTo>
                        <a:pt x="4956" y="21114"/>
                      </a:lnTo>
                      <a:lnTo>
                        <a:pt x="4216" y="20822"/>
                      </a:lnTo>
                      <a:lnTo>
                        <a:pt x="3477" y="20335"/>
                      </a:lnTo>
                      <a:lnTo>
                        <a:pt x="2811" y="19751"/>
                      </a:lnTo>
                      <a:lnTo>
                        <a:pt x="2219" y="19070"/>
                      </a:lnTo>
                      <a:lnTo>
                        <a:pt x="1553" y="18389"/>
                      </a:lnTo>
                      <a:lnTo>
                        <a:pt x="1110" y="17805"/>
                      </a:lnTo>
                      <a:lnTo>
                        <a:pt x="666" y="17027"/>
                      </a:lnTo>
                      <a:lnTo>
                        <a:pt x="296" y="16249"/>
                      </a:lnTo>
                      <a:lnTo>
                        <a:pt x="0" y="15373"/>
                      </a:lnTo>
                      <a:lnTo>
                        <a:pt x="4512" y="15373"/>
                      </a:lnTo>
                      <a:lnTo>
                        <a:pt x="5104" y="15957"/>
                      </a:lnTo>
                      <a:lnTo>
                        <a:pt x="5844" y="16443"/>
                      </a:lnTo>
                      <a:lnTo>
                        <a:pt x="6584" y="16735"/>
                      </a:lnTo>
                      <a:lnTo>
                        <a:pt x="7397" y="16832"/>
                      </a:lnTo>
                      <a:lnTo>
                        <a:pt x="13389" y="16832"/>
                      </a:lnTo>
                      <a:lnTo>
                        <a:pt x="14277" y="16735"/>
                      </a:lnTo>
                      <a:lnTo>
                        <a:pt x="15090" y="16346"/>
                      </a:lnTo>
                      <a:lnTo>
                        <a:pt x="15904" y="15762"/>
                      </a:lnTo>
                      <a:lnTo>
                        <a:pt x="16570" y="14984"/>
                      </a:lnTo>
                      <a:lnTo>
                        <a:pt x="17088" y="14205"/>
                      </a:lnTo>
                      <a:lnTo>
                        <a:pt x="17532" y="13135"/>
                      </a:lnTo>
                      <a:lnTo>
                        <a:pt x="17827" y="12065"/>
                      </a:lnTo>
                      <a:lnTo>
                        <a:pt x="17901" y="10800"/>
                      </a:lnTo>
                      <a:lnTo>
                        <a:pt x="17827" y="9632"/>
                      </a:lnTo>
                      <a:lnTo>
                        <a:pt x="17532" y="8368"/>
                      </a:lnTo>
                      <a:lnTo>
                        <a:pt x="17088" y="7492"/>
                      </a:lnTo>
                      <a:lnTo>
                        <a:pt x="16570" y="6616"/>
                      </a:lnTo>
                      <a:lnTo>
                        <a:pt x="15904" y="5838"/>
                      </a:lnTo>
                      <a:lnTo>
                        <a:pt x="15090" y="5254"/>
                      </a:lnTo>
                      <a:lnTo>
                        <a:pt x="14277" y="4962"/>
                      </a:lnTo>
                      <a:lnTo>
                        <a:pt x="13389" y="4768"/>
                      </a:lnTo>
                      <a:lnTo>
                        <a:pt x="7397" y="4768"/>
                      </a:lnTo>
                      <a:lnTo>
                        <a:pt x="6584" y="4962"/>
                      </a:lnTo>
                      <a:lnTo>
                        <a:pt x="5844" y="5157"/>
                      </a:lnTo>
                      <a:lnTo>
                        <a:pt x="5104" y="5643"/>
                      </a:lnTo>
                      <a:lnTo>
                        <a:pt x="4512" y="6130"/>
                      </a:lnTo>
                      <a:lnTo>
                        <a:pt x="0" y="6130"/>
                      </a:lnTo>
                      <a:lnTo>
                        <a:pt x="296" y="5449"/>
                      </a:lnTo>
                      <a:lnTo>
                        <a:pt x="666" y="4573"/>
                      </a:lnTo>
                      <a:lnTo>
                        <a:pt x="1110" y="3795"/>
                      </a:lnTo>
                      <a:lnTo>
                        <a:pt x="1553" y="3114"/>
                      </a:lnTo>
                      <a:lnTo>
                        <a:pt x="2219" y="2530"/>
                      </a:lnTo>
                      <a:lnTo>
                        <a:pt x="2811" y="1751"/>
                      </a:lnTo>
                      <a:lnTo>
                        <a:pt x="3477" y="1265"/>
                      </a:lnTo>
                      <a:lnTo>
                        <a:pt x="4956" y="486"/>
                      </a:lnTo>
                      <a:lnTo>
                        <a:pt x="5770" y="195"/>
                      </a:lnTo>
                      <a:lnTo>
                        <a:pt x="6584" y="0"/>
                      </a:lnTo>
                      <a:lnTo>
                        <a:pt x="73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3200">
                      <a:solidFill>
                        <a:srgbClr val="808080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89" name="Freeform 21"/>
                <p:cNvSpPr/>
                <p:nvPr/>
              </p:nvSpPr>
              <p:spPr>
                <a:xfrm>
                  <a:off x="213782" y="93133"/>
                  <a:ext cx="260352" cy="486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07" y="0"/>
                      </a:moveTo>
                      <a:lnTo>
                        <a:pt x="19668" y="0"/>
                      </a:lnTo>
                      <a:lnTo>
                        <a:pt x="20107" y="480"/>
                      </a:lnTo>
                      <a:lnTo>
                        <a:pt x="20459" y="960"/>
                      </a:lnTo>
                      <a:lnTo>
                        <a:pt x="20722" y="2400"/>
                      </a:lnTo>
                      <a:lnTo>
                        <a:pt x="21073" y="3360"/>
                      </a:lnTo>
                      <a:lnTo>
                        <a:pt x="21249" y="5280"/>
                      </a:lnTo>
                      <a:lnTo>
                        <a:pt x="21512" y="6720"/>
                      </a:lnTo>
                      <a:lnTo>
                        <a:pt x="21600" y="8640"/>
                      </a:lnTo>
                      <a:lnTo>
                        <a:pt x="21600" y="13440"/>
                      </a:lnTo>
                      <a:lnTo>
                        <a:pt x="21512" y="15360"/>
                      </a:lnTo>
                      <a:lnTo>
                        <a:pt x="21249" y="17280"/>
                      </a:lnTo>
                      <a:lnTo>
                        <a:pt x="21073" y="18720"/>
                      </a:lnTo>
                      <a:lnTo>
                        <a:pt x="20722" y="20160"/>
                      </a:lnTo>
                      <a:lnTo>
                        <a:pt x="20459" y="21120"/>
                      </a:lnTo>
                      <a:lnTo>
                        <a:pt x="20107" y="21600"/>
                      </a:lnTo>
                      <a:lnTo>
                        <a:pt x="1668" y="21600"/>
                      </a:lnTo>
                      <a:lnTo>
                        <a:pt x="1229" y="21120"/>
                      </a:lnTo>
                      <a:lnTo>
                        <a:pt x="878" y="20160"/>
                      </a:lnTo>
                      <a:lnTo>
                        <a:pt x="527" y="18720"/>
                      </a:lnTo>
                      <a:lnTo>
                        <a:pt x="351" y="17280"/>
                      </a:lnTo>
                      <a:lnTo>
                        <a:pt x="263" y="15360"/>
                      </a:lnTo>
                      <a:lnTo>
                        <a:pt x="0" y="13440"/>
                      </a:lnTo>
                      <a:lnTo>
                        <a:pt x="0" y="8640"/>
                      </a:lnTo>
                      <a:lnTo>
                        <a:pt x="263" y="6720"/>
                      </a:lnTo>
                      <a:lnTo>
                        <a:pt x="351" y="5280"/>
                      </a:lnTo>
                      <a:lnTo>
                        <a:pt x="527" y="3360"/>
                      </a:lnTo>
                      <a:lnTo>
                        <a:pt x="878" y="2400"/>
                      </a:lnTo>
                      <a:lnTo>
                        <a:pt x="1229" y="960"/>
                      </a:lnTo>
                      <a:lnTo>
                        <a:pt x="21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3200">
                      <a:solidFill>
                        <a:srgbClr val="808080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8" name="Group 94"/>
          <p:cNvGrpSpPr/>
          <p:nvPr/>
        </p:nvGrpSpPr>
        <p:grpSpPr>
          <a:xfrm>
            <a:off x="6816080" y="1196752"/>
            <a:ext cx="4857787" cy="1581331"/>
            <a:chOff x="0" y="-1"/>
            <a:chExt cx="4857785" cy="1581328"/>
          </a:xfrm>
        </p:grpSpPr>
        <p:grpSp>
          <p:nvGrpSpPr>
            <p:cNvPr id="19" name="Group 90"/>
            <p:cNvGrpSpPr/>
            <p:nvPr/>
          </p:nvGrpSpPr>
          <p:grpSpPr>
            <a:xfrm>
              <a:off x="1110203" y="-1"/>
              <a:ext cx="3747582" cy="1581328"/>
              <a:chOff x="-223306" y="0"/>
              <a:chExt cx="3747581" cy="1581326"/>
            </a:xfrm>
          </p:grpSpPr>
          <p:sp>
            <p:nvSpPr>
              <p:cNvPr id="293" name="Rectangle 35"/>
              <p:cNvSpPr txBox="1"/>
              <p:nvPr/>
            </p:nvSpPr>
            <p:spPr>
              <a:xfrm>
                <a:off x="-223306" y="381003"/>
                <a:ext cx="3747581" cy="1200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各微服务部署在自己的进程里，一个微服务的错误被隔离在自己的进程内，不能影响其他服务和整个系统的运行。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94" name="Rectangle 36"/>
              <p:cNvSpPr txBox="1"/>
              <p:nvPr/>
            </p:nvSpPr>
            <p:spPr>
              <a:xfrm>
                <a:off x="-208674" y="0"/>
                <a:ext cx="1323436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容错隔离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20" name="Group 82"/>
            <p:cNvGrpSpPr/>
            <p:nvPr/>
          </p:nvGrpSpPr>
          <p:grpSpPr>
            <a:xfrm>
              <a:off x="0" y="95250"/>
              <a:ext cx="848262" cy="848219"/>
              <a:chOff x="0" y="0"/>
              <a:chExt cx="848261" cy="848217"/>
            </a:xfrm>
          </p:grpSpPr>
          <p:sp>
            <p:nvSpPr>
              <p:cNvPr id="296" name="Rectangle 16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E7CE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grpSp>
            <p:nvGrpSpPr>
              <p:cNvPr id="21" name="Group 68"/>
              <p:cNvGrpSpPr/>
              <p:nvPr/>
            </p:nvGrpSpPr>
            <p:grpSpPr>
              <a:xfrm>
                <a:off x="210412" y="203621"/>
                <a:ext cx="449402" cy="450147"/>
                <a:chOff x="-7" y="2"/>
                <a:chExt cx="449400" cy="450146"/>
              </a:xfrm>
            </p:grpSpPr>
            <p:sp>
              <p:nvSpPr>
                <p:cNvPr id="297" name="AutoShape 7"/>
                <p:cNvSpPr/>
                <p:nvPr/>
              </p:nvSpPr>
              <p:spPr>
                <a:xfrm>
                  <a:off x="-8" y="2"/>
                  <a:ext cx="449402" cy="4501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058" h="19059" extrusionOk="0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98" name="AutoShape 8"/>
                <p:cNvSpPr/>
                <p:nvPr/>
              </p:nvSpPr>
              <p:spPr>
                <a:xfrm>
                  <a:off x="196655" y="196656"/>
                  <a:ext cx="56078" cy="560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059" h="19056" extrusionOk="0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99" name="AutoShape 9"/>
                <p:cNvSpPr/>
                <p:nvPr/>
              </p:nvSpPr>
              <p:spPr>
                <a:xfrm>
                  <a:off x="139811" y="140576"/>
                  <a:ext cx="168999" cy="169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060" h="19058" extrusionOk="0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90" y="3632"/>
                      </a:cubicBezTo>
                      <a:cubicBezTo>
                        <a:pt x="15142" y="4934"/>
                        <a:pt x="16729" y="8640"/>
                        <a:pt x="15426" y="11890"/>
                      </a:cubicBezTo>
                      <a:cubicBezTo>
                        <a:pt x="14125" y="15140"/>
                        <a:pt x="10420" y="16728"/>
                        <a:pt x="7169" y="15424"/>
                      </a:cubicBezTo>
                      <a:moveTo>
                        <a:pt x="13072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5" y="20329"/>
                        <a:pt x="16419" y="17955"/>
                        <a:pt x="18376" y="13070"/>
                      </a:cubicBezTo>
                      <a:cubicBezTo>
                        <a:pt x="20329" y="8186"/>
                        <a:pt x="17957" y="2641"/>
                        <a:pt x="13072" y="685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0" name="AutoShape 10"/>
                <p:cNvSpPr/>
                <p:nvPr/>
              </p:nvSpPr>
              <p:spPr>
                <a:xfrm>
                  <a:off x="252732" y="252730"/>
                  <a:ext cx="69904" cy="72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3" h="21043" extrusionOk="0">
                      <a:moveTo>
                        <a:pt x="20882" y="2826"/>
                      </a:moveTo>
                      <a:cubicBezTo>
                        <a:pt x="21313" y="1772"/>
                        <a:pt x="20788" y="573"/>
                        <a:pt x="19714" y="150"/>
                      </a:cubicBezTo>
                      <a:cubicBezTo>
                        <a:pt x="18637" y="-276"/>
                        <a:pt x="17415" y="239"/>
                        <a:pt x="16985" y="1297"/>
                      </a:cubicBezTo>
                      <a:lnTo>
                        <a:pt x="16981" y="1293"/>
                      </a:lnTo>
                      <a:cubicBezTo>
                        <a:pt x="13965" y="8693"/>
                        <a:pt x="8183" y="14185"/>
                        <a:pt x="1270" y="17090"/>
                      </a:cubicBezTo>
                      <a:cubicBezTo>
                        <a:pt x="208" y="17537"/>
                        <a:pt x="-287" y="18748"/>
                        <a:pt x="171" y="19790"/>
                      </a:cubicBezTo>
                      <a:cubicBezTo>
                        <a:pt x="630" y="20841"/>
                        <a:pt x="1864" y="21324"/>
                        <a:pt x="2925" y="20877"/>
                      </a:cubicBezTo>
                      <a:cubicBezTo>
                        <a:pt x="2962" y="20861"/>
                        <a:pt x="2983" y="20829"/>
                        <a:pt x="3015" y="20816"/>
                      </a:cubicBezTo>
                      <a:cubicBezTo>
                        <a:pt x="10875" y="17481"/>
                        <a:pt x="17452" y="11228"/>
                        <a:pt x="20878" y="2826"/>
                      </a:cubicBezTo>
                      <a:cubicBezTo>
                        <a:pt x="20878" y="2826"/>
                        <a:pt x="20882" y="2826"/>
                        <a:pt x="20882" y="28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1" name="AutoShape 11"/>
                <p:cNvSpPr/>
                <p:nvPr/>
              </p:nvSpPr>
              <p:spPr>
                <a:xfrm>
                  <a:off x="280385" y="281155"/>
                  <a:ext cx="100631" cy="102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01" h="21209" extrusionOk="0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2" name="AutoShape 12"/>
                <p:cNvSpPr/>
                <p:nvPr/>
              </p:nvSpPr>
              <p:spPr>
                <a:xfrm>
                  <a:off x="266560" y="267326"/>
                  <a:ext cx="85270" cy="868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21142" extrusionOk="0">
                      <a:moveTo>
                        <a:pt x="20036" y="122"/>
                      </a:moveTo>
                      <a:cubicBezTo>
                        <a:pt x="19143" y="-227"/>
                        <a:pt x="18135" y="195"/>
                        <a:pt x="17779" y="1071"/>
                      </a:cubicBezTo>
                      <a:cubicBezTo>
                        <a:pt x="14572" y="8936"/>
                        <a:pt x="8412" y="14779"/>
                        <a:pt x="1051" y="17868"/>
                      </a:cubicBezTo>
                      <a:lnTo>
                        <a:pt x="1054" y="17868"/>
                      </a:lnTo>
                      <a:cubicBezTo>
                        <a:pt x="172" y="18241"/>
                        <a:pt x="-238" y="19243"/>
                        <a:pt x="142" y="20109"/>
                      </a:cubicBezTo>
                      <a:cubicBezTo>
                        <a:pt x="522" y="20974"/>
                        <a:pt x="1543" y="21373"/>
                        <a:pt x="2425" y="21004"/>
                      </a:cubicBezTo>
                      <a:cubicBezTo>
                        <a:pt x="2459" y="20987"/>
                        <a:pt x="2476" y="20957"/>
                        <a:pt x="2514" y="20937"/>
                      </a:cubicBezTo>
                      <a:cubicBezTo>
                        <a:pt x="10652" y="17492"/>
                        <a:pt x="17460" y="11028"/>
                        <a:pt x="21003" y="2339"/>
                      </a:cubicBezTo>
                      <a:cubicBezTo>
                        <a:pt x="21362" y="1463"/>
                        <a:pt x="20928" y="472"/>
                        <a:pt x="20036" y="122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3" name="AutoShape 13"/>
                <p:cNvSpPr/>
                <p:nvPr/>
              </p:nvSpPr>
              <p:spPr>
                <a:xfrm>
                  <a:off x="125982" y="126750"/>
                  <a:ext cx="70674" cy="714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9" h="21045" extrusionOk="0">
                      <a:moveTo>
                        <a:pt x="20872" y="1248"/>
                      </a:moveTo>
                      <a:cubicBezTo>
                        <a:pt x="20412" y="197"/>
                        <a:pt x="19178" y="-281"/>
                        <a:pt x="18113" y="169"/>
                      </a:cubicBezTo>
                      <a:cubicBezTo>
                        <a:pt x="18076" y="181"/>
                        <a:pt x="18051" y="214"/>
                        <a:pt x="18022" y="226"/>
                      </a:cubicBezTo>
                      <a:cubicBezTo>
                        <a:pt x="10160" y="3562"/>
                        <a:pt x="3584" y="9820"/>
                        <a:pt x="153" y="18221"/>
                      </a:cubicBezTo>
                      <a:lnTo>
                        <a:pt x="149" y="18221"/>
                      </a:lnTo>
                      <a:cubicBezTo>
                        <a:pt x="-277" y="19279"/>
                        <a:pt x="243" y="20474"/>
                        <a:pt x="1321" y="20897"/>
                      </a:cubicBezTo>
                      <a:cubicBezTo>
                        <a:pt x="2399" y="21319"/>
                        <a:pt x="3621" y="20804"/>
                        <a:pt x="4047" y="19750"/>
                      </a:cubicBezTo>
                      <a:lnTo>
                        <a:pt x="4052" y="19750"/>
                      </a:lnTo>
                      <a:cubicBezTo>
                        <a:pt x="7069" y="12357"/>
                        <a:pt x="12857" y="6858"/>
                        <a:pt x="19765" y="3956"/>
                      </a:cubicBezTo>
                      <a:cubicBezTo>
                        <a:pt x="20831" y="3506"/>
                        <a:pt x="21323" y="2298"/>
                        <a:pt x="20872" y="1248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4" name="AutoShape 14"/>
                <p:cNvSpPr/>
                <p:nvPr/>
              </p:nvSpPr>
              <p:spPr>
                <a:xfrm>
                  <a:off x="69903" y="70670"/>
                  <a:ext cx="100631" cy="1021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99" h="21208" extrusionOk="0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9"/>
                      </a:cubicBezTo>
                      <a:cubicBezTo>
                        <a:pt x="-198" y="19958"/>
                        <a:pt x="172" y="20804"/>
                        <a:pt x="934" y="21102"/>
                      </a:cubicBezTo>
                      <a:cubicBezTo>
                        <a:pt x="1689" y="21402"/>
                        <a:pt x="2552" y="21042"/>
                        <a:pt x="2859" y="20293"/>
                      </a:cubicBezTo>
                      <a:cubicBezTo>
                        <a:pt x="6206" y="12097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05" name="AutoShape 15"/>
                <p:cNvSpPr/>
                <p:nvPr/>
              </p:nvSpPr>
              <p:spPr>
                <a:xfrm>
                  <a:off x="98327" y="98325"/>
                  <a:ext cx="85269" cy="875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21141" extrusionOk="0">
                      <a:moveTo>
                        <a:pt x="20075" y="3268"/>
                      </a:moveTo>
                      <a:cubicBezTo>
                        <a:pt x="20953" y="2899"/>
                        <a:pt x="21368" y="1900"/>
                        <a:pt x="20987" y="1031"/>
                      </a:cubicBezTo>
                      <a:cubicBezTo>
                        <a:pt x="20611" y="169"/>
                        <a:pt x="19589" y="-233"/>
                        <a:pt x="18707" y="139"/>
                      </a:cubicBezTo>
                      <a:cubicBezTo>
                        <a:pt x="18670" y="153"/>
                        <a:pt x="18649" y="186"/>
                        <a:pt x="18615" y="199"/>
                      </a:cubicBezTo>
                      <a:cubicBezTo>
                        <a:pt x="10481" y="3648"/>
                        <a:pt x="3673" y="10119"/>
                        <a:pt x="124" y="18803"/>
                      </a:cubicBezTo>
                      <a:cubicBezTo>
                        <a:pt x="-232" y="19679"/>
                        <a:pt x="205" y="20667"/>
                        <a:pt x="1094" y="21020"/>
                      </a:cubicBezTo>
                      <a:cubicBezTo>
                        <a:pt x="1983" y="21367"/>
                        <a:pt x="2991" y="20947"/>
                        <a:pt x="3354" y="20072"/>
                      </a:cubicBezTo>
                      <a:cubicBezTo>
                        <a:pt x="6561" y="12206"/>
                        <a:pt x="12717" y="6361"/>
                        <a:pt x="20075" y="3275"/>
                      </a:cubicBezTo>
                      <a:cubicBezTo>
                        <a:pt x="20075" y="3275"/>
                        <a:pt x="20075" y="3268"/>
                        <a:pt x="20075" y="32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22" name="Group 96"/>
          <p:cNvGrpSpPr/>
          <p:nvPr/>
        </p:nvGrpSpPr>
        <p:grpSpPr>
          <a:xfrm>
            <a:off x="6888088" y="2996952"/>
            <a:ext cx="4857787" cy="1581330"/>
            <a:chOff x="0" y="-1"/>
            <a:chExt cx="4857785" cy="1581328"/>
          </a:xfrm>
        </p:grpSpPr>
        <p:grpSp>
          <p:nvGrpSpPr>
            <p:cNvPr id="23" name="Group 91"/>
            <p:cNvGrpSpPr/>
            <p:nvPr/>
          </p:nvGrpSpPr>
          <p:grpSpPr>
            <a:xfrm>
              <a:off x="1080120" y="-1"/>
              <a:ext cx="3777665" cy="1581328"/>
              <a:chOff x="-253389" y="0"/>
              <a:chExt cx="3777664" cy="1581325"/>
            </a:xfrm>
          </p:grpSpPr>
          <p:sp>
            <p:nvSpPr>
              <p:cNvPr id="309" name="Rectangle 37"/>
              <p:cNvSpPr txBox="1"/>
              <p:nvPr/>
            </p:nvSpPr>
            <p:spPr>
              <a:xfrm>
                <a:off x="-253389" y="381002"/>
                <a:ext cx="3777664" cy="1200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808080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lvl1pPr>
              </a:lstStyle>
              <a:p>
                <a:r>
                  <a:rPr lang="zh-CN" altLang="en-US" sz="1800" dirty="0" smtClean="0">
                    <a:latin typeface="宋体" pitchFamily="2" charset="-122"/>
                    <a:ea typeface="宋体" pitchFamily="2" charset="-122"/>
                  </a:rPr>
                  <a:t>微服务部署在分布式环境中，适合分布式的团队开发。各团队只需专注于自己负责的微服务与接口提供商，而不需理解太多复杂的系统功能。</a:t>
                </a:r>
                <a:endParaRPr sz="1800" dirty="0"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10" name="Rectangle 38"/>
              <p:cNvSpPr txBox="1"/>
              <p:nvPr/>
            </p:nvSpPr>
            <p:spPr>
              <a:xfrm>
                <a:off x="-253389" y="0"/>
                <a:ext cx="2246766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rgbClr val="808080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容易维护与理解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0" y="95250"/>
              <a:ext cx="848262" cy="848219"/>
              <a:chOff x="0" y="0"/>
              <a:chExt cx="848261" cy="848217"/>
            </a:xfrm>
          </p:grpSpPr>
          <p:sp>
            <p:nvSpPr>
              <p:cNvPr id="312" name="Rectangle 23"/>
              <p:cNvSpPr/>
              <p:nvPr/>
            </p:nvSpPr>
            <p:spPr>
              <a:xfrm>
                <a:off x="-1" y="0"/>
                <a:ext cx="848263" cy="848218"/>
              </a:xfrm>
              <a:prstGeom prst="rect">
                <a:avLst/>
              </a:prstGeom>
              <a:solidFill>
                <a:srgbClr val="FF85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grpSp>
            <p:nvGrpSpPr>
              <p:cNvPr id="25" name="Group 78"/>
              <p:cNvGrpSpPr/>
              <p:nvPr/>
            </p:nvGrpSpPr>
            <p:grpSpPr>
              <a:xfrm>
                <a:off x="252838" y="190501"/>
                <a:ext cx="363273" cy="484893"/>
                <a:chOff x="0" y="0"/>
                <a:chExt cx="363272" cy="484892"/>
              </a:xfrm>
            </p:grpSpPr>
            <p:sp>
              <p:nvSpPr>
                <p:cNvPr id="313" name="AutoShape 115"/>
                <p:cNvSpPr/>
                <p:nvPr/>
              </p:nvSpPr>
              <p:spPr>
                <a:xfrm>
                  <a:off x="-1" y="-1"/>
                  <a:ext cx="363274" cy="484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00" y="12826"/>
                      </a:moveTo>
                      <a:lnTo>
                        <a:pt x="19800" y="15526"/>
                      </a:lnTo>
                      <a:cubicBezTo>
                        <a:pt x="19800" y="18130"/>
                        <a:pt x="16972" y="20250"/>
                        <a:pt x="13499" y="20250"/>
                      </a:cubicBezTo>
                      <a:lnTo>
                        <a:pt x="8099" y="20250"/>
                      </a:lnTo>
                      <a:cubicBezTo>
                        <a:pt x="4627" y="20250"/>
                        <a:pt x="1800" y="18130"/>
                        <a:pt x="1800" y="15526"/>
                      </a:cubicBezTo>
                      <a:lnTo>
                        <a:pt x="1800" y="10801"/>
                      </a:lnTo>
                      <a:cubicBezTo>
                        <a:pt x="1800" y="10427"/>
                        <a:pt x="2203" y="10124"/>
                        <a:pt x="2699" y="10124"/>
                      </a:cubicBezTo>
                      <a:lnTo>
                        <a:pt x="18899" y="10124"/>
                      </a:lnTo>
                      <a:cubicBezTo>
                        <a:pt x="19396" y="10124"/>
                        <a:pt x="19800" y="10427"/>
                        <a:pt x="19800" y="10801"/>
                      </a:cubicBezTo>
                      <a:cubicBezTo>
                        <a:pt x="19800" y="10801"/>
                        <a:pt x="19800" y="12826"/>
                        <a:pt x="19800" y="12826"/>
                      </a:cubicBezTo>
                      <a:close/>
                      <a:moveTo>
                        <a:pt x="14400" y="6075"/>
                      </a:moveTo>
                      <a:lnTo>
                        <a:pt x="14400" y="8774"/>
                      </a:lnTo>
                      <a:lnTo>
                        <a:pt x="7200" y="8774"/>
                      </a:lnTo>
                      <a:lnTo>
                        <a:pt x="7200" y="6075"/>
                      </a:lnTo>
                      <a:cubicBezTo>
                        <a:pt x="7200" y="4583"/>
                        <a:pt x="8811" y="3375"/>
                        <a:pt x="10800" y="3375"/>
                      </a:cubicBezTo>
                      <a:cubicBezTo>
                        <a:pt x="12788" y="3375"/>
                        <a:pt x="14400" y="4583"/>
                        <a:pt x="14400" y="6075"/>
                      </a:cubicBezTo>
                      <a:moveTo>
                        <a:pt x="4499" y="6075"/>
                      </a:moveTo>
                      <a:cubicBezTo>
                        <a:pt x="4499" y="3465"/>
                        <a:pt x="7320" y="1350"/>
                        <a:pt x="10800" y="1350"/>
                      </a:cubicBezTo>
                      <a:cubicBezTo>
                        <a:pt x="14279" y="1350"/>
                        <a:pt x="17100" y="3465"/>
                        <a:pt x="17100" y="6075"/>
                      </a:cubicBezTo>
                      <a:lnTo>
                        <a:pt x="17100" y="8774"/>
                      </a:lnTo>
                      <a:lnTo>
                        <a:pt x="15299" y="8774"/>
                      </a:lnTo>
                      <a:lnTo>
                        <a:pt x="15299" y="6076"/>
                      </a:lnTo>
                      <a:cubicBezTo>
                        <a:pt x="15299" y="4212"/>
                        <a:pt x="13285" y="2701"/>
                        <a:pt x="10800" y="2701"/>
                      </a:cubicBezTo>
                      <a:cubicBezTo>
                        <a:pt x="8314" y="2701"/>
                        <a:pt x="6299" y="4212"/>
                        <a:pt x="6299" y="6076"/>
                      </a:cubicBezTo>
                      <a:lnTo>
                        <a:pt x="6299" y="8774"/>
                      </a:lnTo>
                      <a:lnTo>
                        <a:pt x="4499" y="8774"/>
                      </a:lnTo>
                      <a:cubicBezTo>
                        <a:pt x="4499" y="8774"/>
                        <a:pt x="4499" y="6075"/>
                        <a:pt x="4499" y="6075"/>
                      </a:cubicBezTo>
                      <a:close/>
                      <a:moveTo>
                        <a:pt x="18899" y="8774"/>
                      </a:moveTo>
                      <a:lnTo>
                        <a:pt x="18899" y="6075"/>
                      </a:lnTo>
                      <a:cubicBezTo>
                        <a:pt x="18899" y="2719"/>
                        <a:pt x="15274" y="0"/>
                        <a:pt x="10800" y="0"/>
                      </a:cubicBezTo>
                      <a:cubicBezTo>
                        <a:pt x="6325" y="0"/>
                        <a:pt x="2699" y="2719"/>
                        <a:pt x="2699" y="6075"/>
                      </a:cubicBezTo>
                      <a:lnTo>
                        <a:pt x="2699" y="8774"/>
                      </a:lnTo>
                      <a:cubicBezTo>
                        <a:pt x="1208" y="8774"/>
                        <a:pt x="0" y="9681"/>
                        <a:pt x="0" y="10801"/>
                      </a:cubicBezTo>
                      <a:lnTo>
                        <a:pt x="0" y="15526"/>
                      </a:lnTo>
                      <a:cubicBezTo>
                        <a:pt x="0" y="18881"/>
                        <a:pt x="3625" y="21600"/>
                        <a:pt x="8099" y="21600"/>
                      </a:cubicBezTo>
                      <a:lnTo>
                        <a:pt x="13499" y="21600"/>
                      </a:lnTo>
                      <a:cubicBezTo>
                        <a:pt x="17974" y="21600"/>
                        <a:pt x="21600" y="18881"/>
                        <a:pt x="21600" y="15526"/>
                      </a:cubicBezTo>
                      <a:lnTo>
                        <a:pt x="21600" y="10801"/>
                      </a:lnTo>
                      <a:cubicBezTo>
                        <a:pt x="21600" y="9681"/>
                        <a:pt x="20391" y="8774"/>
                        <a:pt x="18899" y="8774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314" name="AutoShape 116"/>
                <p:cNvSpPr/>
                <p:nvPr/>
              </p:nvSpPr>
              <p:spPr>
                <a:xfrm>
                  <a:off x="151432" y="287969"/>
                  <a:ext cx="60408" cy="910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38" y="0"/>
                        <a:pt x="0" y="3226"/>
                        <a:pt x="0" y="7201"/>
                      </a:cubicBezTo>
                      <a:cubicBezTo>
                        <a:pt x="0" y="9390"/>
                        <a:pt x="1798" y="13537"/>
                        <a:pt x="3601" y="16821"/>
                      </a:cubicBezTo>
                      <a:cubicBezTo>
                        <a:pt x="5070" y="19493"/>
                        <a:pt x="6916" y="21600"/>
                        <a:pt x="10800" y="21600"/>
                      </a:cubicBezTo>
                      <a:cubicBezTo>
                        <a:pt x="15016" y="21600"/>
                        <a:pt x="16529" y="19514"/>
                        <a:pt x="18003" y="16858"/>
                      </a:cubicBezTo>
                      <a:cubicBezTo>
                        <a:pt x="19828" y="13567"/>
                        <a:pt x="21600" y="9397"/>
                        <a:pt x="21600" y="7201"/>
                      </a:cubicBezTo>
                      <a:cubicBezTo>
                        <a:pt x="21600" y="3226"/>
                        <a:pt x="16761" y="0"/>
                        <a:pt x="10800" y="0"/>
                      </a:cubicBezTo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609584">
                    <a:defRPr sz="4000">
                      <a:solidFill>
                        <a:srgbClr val="808080"/>
                      </a:solidFill>
                      <a:effectLst>
                        <a:outerShdw blurRad="38100" dist="38100" dir="2700000" rotWithShape="0">
                          <a:srgbClr val="000000"/>
                        </a:outerShdw>
                      </a:effectLst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26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18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21" name="TextBox 6"/>
          <p:cNvSpPr txBox="1"/>
          <p:nvPr/>
        </p:nvSpPr>
        <p:spPr>
          <a:xfrm>
            <a:off x="476250" y="96838"/>
            <a:ext cx="3870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微服务架构优点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3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 advAuto="0"/>
      <p:bldP spid="2" grpId="0" animBg="1" advAuto="0"/>
      <p:bldP spid="3" grpId="0" animBg="1" advAuto="0"/>
      <p:bldP spid="4" grpId="0" animBg="1" advAuto="0"/>
      <p:bldP spid="5" grpId="0" animBg="1" advAuto="0"/>
      <p:bldP spid="8" grpId="0" animBg="1" advAuto="0"/>
      <p:bldP spid="11" grpId="0" animBg="1" advAuto="0"/>
      <p:bldP spid="14" grpId="0" animBg="1" advAuto="0"/>
      <p:bldP spid="18" grpId="0" animBg="1" advAuto="0"/>
      <p:bldP spid="22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/>
              <a:t>单体架构与微服务架构</a:t>
            </a:r>
            <a:endParaRPr sz="3200" dirty="0"/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1" descr="C://Users/rxiao/AppData/Local/YNote/data/xqiang1987@163.com/814054736b9d4e4998387ed0dae79cd5/clip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764704"/>
            <a:ext cx="9865096" cy="5472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单体架构与微服务架构比较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Rectangle 3"/>
          <p:cNvSpPr/>
          <p:nvPr/>
        </p:nvSpPr>
        <p:spPr>
          <a:xfrm>
            <a:off x="799356" y="1628800"/>
            <a:ext cx="44325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所有功能、模块打包在一起，作为一个整体发布</a:t>
            </a:r>
            <a:r>
              <a:rPr lang="en-US" altLang="zh-CN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war, ear)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部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署在同一个进程里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扩容：复制多个实例在多台机上，每个实例包含所有的功能模块</a:t>
            </a:r>
            <a:endParaRPr lang="en-US" altLang="zh-CN" sz="2000" dirty="0" smtClean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模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块间互相影响，一损俱损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各模块不能单独升级，替换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一般采用同一技术平台和编程语言进行开发</a:t>
            </a:r>
            <a:endParaRPr lang="en-US" altLang="zh-CN" sz="2000" dirty="0" smtClean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进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程内通讯</a:t>
            </a:r>
            <a:endParaRPr lang="en-US" altLang="zh-CN" sz="2000" dirty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600056" y="1844824"/>
            <a:ext cx="48965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每个服务彼此独立，独立开发、部署</a:t>
            </a:r>
            <a:endParaRPr lang="en-US" altLang="zh-CN" sz="2000" dirty="0" smtClean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每个服务运行在自己的进程里</a:t>
            </a:r>
            <a:endParaRPr lang="en-US" altLang="zh-CN" sz="2000" dirty="0" smtClean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扩容：可以根据需求扩容某一个单独的</a:t>
            </a:r>
            <a:r>
              <a: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Service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各微服务间互相隔离，一个微服务的失败不影响其它</a:t>
            </a:r>
            <a:r>
              <a: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运行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各微服务可以单独升级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effectLst/>
                <a:latin typeface="宋体" pitchFamily="2" charset="-122"/>
                <a:ea typeface="宋体" pitchFamily="2" charset="-122"/>
              </a:rPr>
              <a:t>各微服务可以采用不同的技术平台和编程语言进行开发</a:t>
            </a:r>
            <a:endParaRPr lang="en-US" altLang="zh-CN" sz="2000" dirty="0" smtClean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进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程间通讯，如</a:t>
            </a:r>
            <a:r>
              <a: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Restful, RPC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分布式部署</a:t>
            </a:r>
            <a:endParaRPr lang="en-US" altLang="zh-CN" sz="2000" dirty="0">
              <a:solidFill>
                <a:schemeClr val="bg2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" name="Straight Connector 6"/>
          <p:cNvCxnSpPr/>
          <p:nvPr/>
        </p:nvCxnSpPr>
        <p:spPr>
          <a:xfrm>
            <a:off x="5879976" y="692696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5440" y="1124744"/>
            <a:ext cx="23685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单体架构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00056" y="1124744"/>
            <a:ext cx="23685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sz="24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微服务架构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微服务不是银弹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551384" y="1052736"/>
            <a:ext cx="106571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分布式系统的复杂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度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性能开销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跨进程、跨网络、多次调用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可靠性难度大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微服务多、调用失败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数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据一致性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最终一致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分布式事务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异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步通讯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提升吞吐量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提升实现复杂度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开发调试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工具开发调试分布式系统支持较差</a:t>
            </a:r>
            <a:r>
              <a:rPr lang="en-US" altLang="zh-CN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运维成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本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配置中心</a:t>
            </a:r>
            <a:endParaRPr lang="en-US" altLang="zh-CN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微服务部署到特定环境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多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slot,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test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staging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production 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日志采集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多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Instance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Server)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监控报警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进程监控、语义监控、错误日志监控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部署自动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化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微服务独立部署</a:t>
            </a:r>
            <a:endParaRPr lang="en-US" altLang="zh-CN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互联网高速发展、迭代速度快、部署频繁</a:t>
            </a:r>
            <a:endParaRPr lang="en-US" altLang="zh-CN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手动部署成本高，不再适用</a:t>
            </a:r>
            <a:endParaRPr lang="en-US" altLang="zh-CN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自动化部署流水线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Jenkins pipeline)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，降低部署成本，提高部署效率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服</a:t>
            </a: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务间依赖测试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服务间依赖管理</a:t>
            </a:r>
            <a: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</a:br>
            <a:endParaRPr lang="zh-CN" altLang="en-US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微服务不是银弹</a:t>
            </a:r>
            <a:endParaRPr lang="en-US" altLang="zh-CN" sz="28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3"/>
          <p:cNvSpPr/>
          <p:nvPr/>
        </p:nvSpPr>
        <p:spPr>
          <a:xfrm>
            <a:off x="755650" y="984250"/>
            <a:ext cx="7137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服务间依赖测试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接口测试，按照约定接口正常工作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契约</a:t>
            </a: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测试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，测试接口的服务方和消费方符合契约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接口多版本兼容性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微服务多，测试面临挑战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Clr>
                <a:schemeClr val="accent4"/>
              </a:buClr>
              <a:buSzPct val="70000"/>
            </a:pPr>
            <a:endParaRPr lang="zh-CN" altLang="en-US" sz="2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服务间依赖管理</a:t>
            </a: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多个微服务独立部署</a:t>
            </a:r>
            <a:endParaRPr lang="en-US" altLang="zh-CN" sz="2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清晰有效展示服务依赖关系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buClr>
                <a:schemeClr val="accent4"/>
              </a:buClr>
              <a:buSzPct val="70000"/>
            </a:pPr>
            <a:endParaRPr lang="zh-CN" altLang="en-US" sz="2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20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DevOps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组织架构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务不仅是架构模型，也是组织模型</a:t>
            </a: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628650" lvl="1" indent="-171450">
              <a:buClr>
                <a:schemeClr val="accent4"/>
              </a:buClr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践行</a:t>
            </a:r>
            <a:r>
              <a:rPr lang="en-US" altLang="zh-CN" sz="20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DevOps</a:t>
            </a:r>
            <a:r>
              <a: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构建全功能团队</a:t>
            </a:r>
            <a: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</a:br>
            <a:endParaRPr lang="zh-CN" altLang="en-US" sz="20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哪些场景不适用微服务</a:t>
            </a:r>
            <a:endParaRPr lang="en-US" altLang="zh-CN" sz="28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755650" y="1384300"/>
            <a:ext cx="88687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需求固定，用户群体小，规模小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如企业内部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OA, ERP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等系统）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微服务调用链路变长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跨多层与多进程调用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，多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1s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都不</a:t>
            </a:r>
            <a:r>
              <a:rPr lang="en-US" altLang="zh-CN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OK</a:t>
            </a: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（微服务分布式架构，进程间网络通讯耗时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如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如证券系统，机器策略交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易）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数据一致性要求很高</a:t>
            </a: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3456384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网上商城系统按业务拆分成了三个单独的微服务。</a:t>
            </a:r>
            <a:endParaRPr lang="en-US" altLang="zh-CN" sz="20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每个服务可单独地部署在自己的应用服务器</a:t>
            </a:r>
            <a:r>
              <a:rPr lang="en-US" altLang="zh-CN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(</a:t>
            </a: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如</a:t>
            </a:r>
            <a:r>
              <a:rPr lang="en-US" altLang="zh-CN" sz="2000" spc="75" dirty="0" err="1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WebLogic</a:t>
            </a:r>
            <a:r>
              <a:rPr lang="en-US" altLang="zh-CN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, Tomcat)</a:t>
            </a: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内，有自己的进程</a:t>
            </a:r>
            <a:endParaRPr lang="en-US" altLang="zh-CN" sz="20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各功能模块可单独升级与扩容</a:t>
            </a:r>
            <a:endParaRPr lang="en-US" altLang="zh-CN" sz="20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一个功能模块的故障不会引起整个系统的崩溃</a:t>
            </a:r>
            <a:endParaRPr lang="en-US" altLang="zh-CN" sz="20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  <a:sym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/>
              <a:t>一个微服务设计样例</a:t>
            </a:r>
            <a:endParaRPr sz="2800" dirty="0"/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537" name="Picture 1" descr="C:\Users\hx\AppData\Local\YNote\data\xqiang1987@163.com\09990ec4c40b43c5a9bdb6be554e1da7\9269f9211d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840" y="908720"/>
            <a:ext cx="7042026" cy="440148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TextBox 3"/>
          <p:cNvSpPr txBox="1"/>
          <p:nvPr/>
        </p:nvSpPr>
        <p:spPr>
          <a:xfrm>
            <a:off x="35983" y="-1911351"/>
            <a:ext cx="4771131" cy="1082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9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661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微服务拆分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7180724" cy="4324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微服务概念</a:t>
            </a:r>
            <a:endParaRPr lang="en-US" altLang="zh-CN" sz="25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单体架构与微服务架构</a:t>
            </a:r>
            <a:endParaRPr lang="en-US" altLang="zh-CN" sz="25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微服务拆分</a:t>
            </a:r>
            <a:endParaRPr lang="en-US" altLang="zh-CN" sz="25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微服务设计模式</a:t>
            </a:r>
            <a:endParaRPr lang="en-US" altLang="zh-CN" sz="25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Restful API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5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</a:rPr>
              <a:t>微服务开发框架与流程</a:t>
            </a:r>
            <a:endParaRPr lang="en-US" altLang="zh-CN" sz="25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</p:txBody>
      </p:sp>
      <p:grpSp>
        <p:nvGrpSpPr>
          <p:cNvPr id="11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3870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/>
              <a:t>目录</a:t>
            </a:r>
            <a:endParaRPr sz="2800" dirty="0"/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怎么拆分微服务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3"/>
          <p:cNvSpPr/>
          <p:nvPr/>
        </p:nvSpPr>
        <p:spPr>
          <a:xfrm>
            <a:off x="755650" y="1384300"/>
            <a:ext cx="9516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按代码行数，第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行代码拆分出一个微服务 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???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按业务、功能进行拆分</a:t>
            </a:r>
            <a:endParaRPr lang="en-US" altLang="zh-CN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示例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某二手商品交易平台功能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755650" y="1384300"/>
            <a:ext cx="7137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发布商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品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分类查询 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关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键词搜索 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推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荐商品 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消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息中心：私信、留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言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人中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心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订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单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支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付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等等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835605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公司组织架构 （二手商品交易平台功能）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Straight Connector 6"/>
          <p:cNvCxnSpPr/>
          <p:nvPr/>
        </p:nvCxnSpPr>
        <p:spPr>
          <a:xfrm>
            <a:off x="5519936" y="836712"/>
            <a:ext cx="0" cy="5184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5162" y="1196752"/>
            <a:ext cx="23685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sz="28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按职能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2064" y="1268760"/>
            <a:ext cx="236855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zh-CN" altLang="en-US" sz="28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按事业部</a:t>
            </a:r>
          </a:p>
        </p:txBody>
      </p:sp>
      <p:sp>
        <p:nvSpPr>
          <p:cNvPr id="13" name="Rectangle 1"/>
          <p:cNvSpPr/>
          <p:nvPr/>
        </p:nvSpPr>
        <p:spPr>
          <a:xfrm>
            <a:off x="695400" y="2151236"/>
            <a:ext cx="3456384" cy="413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公司</a:t>
            </a:r>
          </a:p>
        </p:txBody>
      </p:sp>
      <p:sp>
        <p:nvSpPr>
          <p:cNvPr id="14" name="Rectangle 5"/>
          <p:cNvSpPr/>
          <p:nvPr/>
        </p:nvSpPr>
        <p:spPr>
          <a:xfrm>
            <a:off x="779562" y="2729086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产品中心</a:t>
            </a:r>
          </a:p>
        </p:txBody>
      </p:sp>
      <p:sp>
        <p:nvSpPr>
          <p:cNvPr id="15" name="Rectangle 10"/>
          <p:cNvSpPr/>
          <p:nvPr/>
        </p:nvSpPr>
        <p:spPr>
          <a:xfrm>
            <a:off x="1661468" y="2729086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技术</a:t>
            </a: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中心</a:t>
            </a:r>
          </a:p>
        </p:txBody>
      </p:sp>
      <p:sp>
        <p:nvSpPr>
          <p:cNvPr id="16" name="Rectangle 11"/>
          <p:cNvSpPr/>
          <p:nvPr/>
        </p:nvSpPr>
        <p:spPr>
          <a:xfrm>
            <a:off x="2597572" y="2729086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运维</a:t>
            </a: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中心</a:t>
            </a:r>
          </a:p>
        </p:txBody>
      </p:sp>
      <p:sp>
        <p:nvSpPr>
          <p:cNvPr id="17" name="Rectangle 12"/>
          <p:cNvSpPr/>
          <p:nvPr/>
        </p:nvSpPr>
        <p:spPr>
          <a:xfrm>
            <a:off x="6672064" y="2195686"/>
            <a:ext cx="4104456" cy="369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公司</a:t>
            </a:r>
          </a:p>
        </p:txBody>
      </p:sp>
      <p:sp>
        <p:nvSpPr>
          <p:cNvPr id="23" name="Rectangle 19"/>
          <p:cNvSpPr/>
          <p:nvPr/>
        </p:nvSpPr>
        <p:spPr>
          <a:xfrm>
            <a:off x="3575720" y="2708920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。。。</a:t>
            </a:r>
          </a:p>
        </p:txBody>
      </p:sp>
      <p:sp>
        <p:nvSpPr>
          <p:cNvPr id="26" name="Rectangle 5"/>
          <p:cNvSpPr/>
          <p:nvPr/>
        </p:nvSpPr>
        <p:spPr>
          <a:xfrm>
            <a:off x="6612210" y="2801094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用户管理事业部</a:t>
            </a:r>
          </a:p>
        </p:txBody>
      </p:sp>
      <p:sp>
        <p:nvSpPr>
          <p:cNvPr id="27" name="Rectangle 10"/>
          <p:cNvSpPr/>
          <p:nvPr/>
        </p:nvSpPr>
        <p:spPr>
          <a:xfrm>
            <a:off x="7494116" y="2801094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二手房事业部</a:t>
            </a:r>
          </a:p>
        </p:txBody>
      </p:sp>
      <p:sp>
        <p:nvSpPr>
          <p:cNvPr id="28" name="Rectangle 11"/>
          <p:cNvSpPr/>
          <p:nvPr/>
        </p:nvSpPr>
        <p:spPr>
          <a:xfrm>
            <a:off x="8430220" y="2801094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二手车事业部</a:t>
            </a:r>
          </a:p>
        </p:txBody>
      </p:sp>
      <p:sp>
        <p:nvSpPr>
          <p:cNvPr id="29" name="Rectangle 19"/>
          <p:cNvSpPr/>
          <p:nvPr/>
        </p:nvSpPr>
        <p:spPr>
          <a:xfrm>
            <a:off x="9408368" y="2780928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订单管理事业部</a:t>
            </a:r>
          </a:p>
        </p:txBody>
      </p:sp>
      <p:sp>
        <p:nvSpPr>
          <p:cNvPr id="30" name="Rectangle 19"/>
          <p:cNvSpPr/>
          <p:nvPr/>
        </p:nvSpPr>
        <p:spPr>
          <a:xfrm>
            <a:off x="10200456" y="2780928"/>
            <a:ext cx="546100" cy="2860154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eaVert"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。。。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381642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按照公司的业务进行垂直拆分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按照每个业务进行逻辑分层水平拆分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怎么拆分微服务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340768"/>
            <a:ext cx="738474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90761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公司组织架构 （二手商品交易平台功能）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" name="Straight Connector 6"/>
          <p:cNvCxnSpPr/>
          <p:nvPr/>
        </p:nvCxnSpPr>
        <p:spPr>
          <a:xfrm>
            <a:off x="6960096" y="908720"/>
            <a:ext cx="0" cy="5184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5162" y="1196752"/>
            <a:ext cx="359268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zh-CN" altLang="en-US" sz="2800" b="1" dirty="0" smtClean="0">
                <a:solidFill>
                  <a:schemeClr val="bg2"/>
                </a:solidFill>
              </a:rPr>
              <a:t>按业务垂直拆分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8128" y="1268760"/>
            <a:ext cx="46085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</a:pPr>
            <a:r>
              <a:rPr lang="zh-CN" altLang="en-US" sz="2800" b="1" dirty="0" smtClean="0">
                <a:solidFill>
                  <a:schemeClr val="bg2"/>
                </a:solidFill>
              </a:rPr>
              <a:t>按功能水平拆分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5702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988840"/>
            <a:ext cx="345054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2" name="TextBox 3"/>
          <p:cNvSpPr txBox="1"/>
          <p:nvPr/>
        </p:nvSpPr>
        <p:spPr>
          <a:xfrm>
            <a:off x="35983" y="-1911351"/>
            <a:ext cx="4500394" cy="1082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9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4</a:t>
            </a:r>
          </a:p>
        </p:txBody>
      </p:sp>
      <p:sp>
        <p:nvSpPr>
          <p:cNvPr id="803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微服务设计模式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816080" y="1556792"/>
            <a:ext cx="4896544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服务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接收到请求后会与服务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进行通信，类似地，服务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会同服务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进行通信。所有服务都使用同步消息传递。在整个链式调用完成之前，客户端会一直阻塞。因此，服务调用链不宜过长，以免客户端长时间等待。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链式微服务设计模式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Picture 2" descr="https://res.infoq.com/news/2015/04/micro-service-architecture/zh/resources/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17599"/>
            <a:ext cx="6367568" cy="37515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600056" y="1556792"/>
            <a:ext cx="5112568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聚合器调用多个服务实现应用程序所需的功能。它可以是一个简单的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页面，将检索到的数据进行处理展示。它也可以是一个更高层次的组合微服务，对检索到的数据增加业务逻辑后进一步发布成一个新的微服务，这符合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DRY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原则。另外，每个服务都有自己的缓存和数据库。如果聚合器是一个组合服务，那么它也有自己的缓存和数据库。聚合器可以沿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轴和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Z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轴独立扩展。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聚合器微服务设计模式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2" descr="https://res.infoq.com/news/2015/04/micro-service-architecture/zh/resources/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117599"/>
            <a:ext cx="6088959" cy="4543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600056" y="1556792"/>
            <a:ext cx="5112568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部分微服务可能会共享缓存和数据库存储。不过，这只有在两个服务之间存在强耦合关系时才可以。对于基于微服务的新建应用程序而言，这是一种反模式。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适用场景：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读写分离，按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API CRUD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职能拆分成不同的微服务。比如：刷微博，读操作远远大于写操作时。</a:t>
            </a:r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数据共享微服务设计模式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Picture 2" descr="https://res.infoq.com/news/2015/04/micro-service-architecture/zh/resources/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066317"/>
            <a:ext cx="6258434" cy="4522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600056" y="1556792"/>
            <a:ext cx="5112568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虽然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设计模式非常流行，但它是同步的，会造成阻塞。因此部分基于微服务的架构可能会选择使用消息队列代替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请求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响应。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为什么使用异步消息通讯方式：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异步模式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request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不被阻塞，能提高系统吞吐量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异步消息传递微服务设计模式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2" descr="https://res.infoq.com/news/2015/04/micro-service-architecture/zh/resources/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980728"/>
            <a:ext cx="6408711" cy="4392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微服务概念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0" name="TextBox 3"/>
          <p:cNvSpPr txBox="1"/>
          <p:nvPr/>
        </p:nvSpPr>
        <p:spPr>
          <a:xfrm>
            <a:off x="35983" y="-1911351"/>
            <a:ext cx="3456123" cy="1082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9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1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191344" y="980728"/>
            <a:ext cx="6120680" cy="4628840"/>
            <a:chOff x="41733" y="0"/>
            <a:chExt cx="2125789" cy="4628839"/>
          </a:xfrm>
        </p:grpSpPr>
        <p:sp>
          <p:nvSpPr>
            <p:cNvPr id="500" name="Rectangle 32"/>
            <p:cNvSpPr txBox="1"/>
            <p:nvPr/>
          </p:nvSpPr>
          <p:spPr>
            <a:xfrm>
              <a:off x="41733" y="720080"/>
              <a:ext cx="2053782" cy="3908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同步模式调用时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如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Rest API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调用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r>
                <a:rPr lang="en-US" altLang="zh-CN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request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必须等待</a:t>
              </a:r>
              <a:r>
                <a:rPr lang="en-US" altLang="zh-CN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service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en-US" altLang="zh-CN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response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响应，否则会阻塞等待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优点：</a:t>
              </a:r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系统功能实现简单，不需要额外组件的帮助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缺点：</a:t>
              </a:r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调用链路长，任何一层出现性能瓶颈都会导致</a:t>
              </a:r>
              <a:r>
                <a:rPr lang="en-US" altLang="zh-CN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request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等待越时。系统吞吐量低</a:t>
              </a: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调用失败及多次重试仍失败，存在数据丢失风险</a:t>
              </a:r>
              <a:endParaRPr lang="zh-CN" altLang="en-US" sz="2000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02" name="Rectangle 34"/>
            <p:cNvSpPr txBox="1"/>
            <p:nvPr/>
          </p:nvSpPr>
          <p:spPr>
            <a:xfrm>
              <a:off x="95250" y="0"/>
              <a:ext cx="207227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800">
                  <a:solidFill>
                    <a:srgbClr val="34BA89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zh-CN" altLang="en-US" sz="3600" dirty="0" smtClean="0">
                  <a:latin typeface="宋体" pitchFamily="2" charset="-122"/>
                  <a:ea typeface="宋体" pitchFamily="2" charset="-122"/>
                </a:rPr>
                <a:t>同步模式</a:t>
              </a:r>
              <a:endParaRPr sz="3600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516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7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19" name="TextBox 6"/>
          <p:cNvSpPr txBox="1"/>
          <p:nvPr/>
        </p:nvSpPr>
        <p:spPr>
          <a:xfrm>
            <a:off x="476250" y="96838"/>
            <a:ext cx="475565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微服务同步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VS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异步模式</a:t>
            </a:r>
            <a:endParaRPr lang="en-US" altLang="zh-CN" sz="32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1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4" name="Group 47"/>
          <p:cNvGrpSpPr/>
          <p:nvPr/>
        </p:nvGrpSpPr>
        <p:grpSpPr>
          <a:xfrm>
            <a:off x="6312024" y="980728"/>
            <a:ext cx="6120680" cy="5244393"/>
            <a:chOff x="41733" y="0"/>
            <a:chExt cx="2125789" cy="5244392"/>
          </a:xfrm>
        </p:grpSpPr>
        <p:sp>
          <p:nvSpPr>
            <p:cNvPr id="25" name="Rectangle 32"/>
            <p:cNvSpPr txBox="1"/>
            <p:nvPr/>
          </p:nvSpPr>
          <p:spPr>
            <a:xfrm>
              <a:off x="41733" y="720080"/>
              <a:ext cx="2053782" cy="4524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加</a:t>
              </a:r>
              <a:r>
                <a:rPr lang="en-US" altLang="zh-CN" sz="2400" dirty="0" err="1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MQueue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，解藕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Service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的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client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端与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Server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端，数据放入</a:t>
              </a:r>
              <a:r>
                <a:rPr lang="en-US" altLang="zh-CN" sz="2400" dirty="0" err="1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MQueue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后</a:t>
              </a:r>
              <a:r>
                <a:rPr lang="en-US" altLang="zh-CN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,request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可立即返回</a:t>
              </a:r>
            </a:p>
            <a:p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优点：</a:t>
              </a:r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en-US" altLang="zh-CN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Request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不会被阻塞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提高系统吞吐量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消息保存在</a:t>
              </a:r>
              <a:r>
                <a:rPr lang="en-US" altLang="zh-CN" sz="2000" dirty="0" err="1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Mqueue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中，不易丢失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SzPct val="90000"/>
                <a:buFont typeface="Wingdings" pitchFamily="2" charset="2"/>
                <a:buChar char="l"/>
              </a:pPr>
              <a:r>
                <a:rPr lang="zh-CN" altLang="en-US" sz="24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缺点：</a:t>
              </a:r>
              <a:endPara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系统功能实现复杂，需要引入</a:t>
              </a:r>
              <a:r>
                <a:rPr lang="en-US" altLang="zh-CN" sz="2000" dirty="0" err="1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MQueue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  <a:p>
              <a:pPr marL="171450" indent="-171450">
                <a:buClr>
                  <a:schemeClr val="tx1"/>
                </a:buClr>
                <a:buSzPct val="70000"/>
                <a:buFont typeface="Wingdings" pitchFamily="2" charset="2"/>
                <a:buChar char="ü"/>
              </a:pP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消息去重问题，同一个消息可能被加入</a:t>
              </a:r>
              <a:r>
                <a:rPr lang="en-US" altLang="zh-CN" sz="2000" dirty="0" err="1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MQueue</a:t>
              </a:r>
              <a:r>
                <a:rPr lang="zh-CN" altLang="en-US" sz="2000" dirty="0" smtClean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中多次</a:t>
              </a:r>
              <a:endParaRPr lang="en-US" altLang="zh-CN" sz="20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Rectangle 34"/>
            <p:cNvSpPr txBox="1"/>
            <p:nvPr/>
          </p:nvSpPr>
          <p:spPr>
            <a:xfrm>
              <a:off x="95250" y="0"/>
              <a:ext cx="2072272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800">
                  <a:solidFill>
                    <a:srgbClr val="34BA89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zh-CN" altLang="en-US" sz="3600" dirty="0" smtClean="0">
                  <a:latin typeface="宋体" pitchFamily="2" charset="-122"/>
                  <a:ea typeface="宋体" pitchFamily="2" charset="-122"/>
                </a:rPr>
                <a:t>同步模式</a:t>
              </a:r>
              <a:endParaRPr sz="3600" dirty="0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2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同步、异步模式使用场景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3"/>
          <p:cNvSpPr/>
          <p:nvPr/>
        </p:nvSpPr>
        <p:spPr>
          <a:xfrm>
            <a:off x="755650" y="1384300"/>
            <a:ext cx="713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读操作  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 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同步模式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写操作 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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异步模式</a:t>
            </a:r>
            <a:endParaRPr lang="zh-CN" altLang="en-US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Restful API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-1179512"/>
            <a:ext cx="2368483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mpact" pitchFamily="34" charset="0"/>
              </a:rPr>
              <a:t>5</a:t>
            </a:r>
            <a:endParaRPr lang="zh-CN" altLang="en-US" sz="60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  API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551384" y="1052736"/>
            <a:ext cx="106571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REST -- Representational State Transfer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，英语的直译就是“表现层状态转移”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一句话描述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Restful API:</a:t>
            </a:r>
          </a:p>
          <a:p>
            <a:pPr marL="171450" indent="-171450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    URL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定位资源，用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动词（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GET,POST,PUT,DELETE)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描述操作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RESTful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由后台也就是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来提供服务，前端来调用。前端调用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向后台发起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请求，后台响应请求将处理结果反馈给前端。也就是说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RESTful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是典型的基于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的协议。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2000" b="1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各微服务间通过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Restful API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互相调用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20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Rectangle 88"/>
          <p:cNvSpPr txBox="1"/>
          <p:nvPr/>
        </p:nvSpPr>
        <p:spPr>
          <a:xfrm>
            <a:off x="551384" y="2420888"/>
            <a:ext cx="304802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资源就是网络上的一个实体， 总是要通过一种载体来反映它的内容。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3287688" y="1124744"/>
            <a:ext cx="5430848" cy="5430848"/>
            <a:chOff x="-1" y="0"/>
            <a:chExt cx="5430847" cy="5430846"/>
          </a:xfrm>
        </p:grpSpPr>
        <p:grpSp>
          <p:nvGrpSpPr>
            <p:cNvPr id="7" name="Diagram 87"/>
            <p:cNvGrpSpPr/>
            <p:nvPr/>
          </p:nvGrpSpPr>
          <p:grpSpPr>
            <a:xfrm>
              <a:off x="-1" y="0"/>
              <a:ext cx="5430847" cy="5430846"/>
              <a:chOff x="0" y="0"/>
              <a:chExt cx="5430845" cy="5430844"/>
            </a:xfrm>
          </p:grpSpPr>
          <p:sp>
            <p:nvSpPr>
              <p:cNvPr id="633" name="形状"/>
              <p:cNvSpPr/>
              <p:nvPr/>
            </p:nvSpPr>
            <p:spPr>
              <a:xfrm>
                <a:off x="0" y="0"/>
                <a:ext cx="5430845" cy="543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" y="9936"/>
                    </a:lnTo>
                    <a:lnTo>
                      <a:pt x="1080" y="10584"/>
                    </a:lnTo>
                    <a:lnTo>
                      <a:pt x="10584" y="10584"/>
                    </a:lnTo>
                    <a:lnTo>
                      <a:pt x="10584" y="1080"/>
                    </a:lnTo>
                    <a:lnTo>
                      <a:pt x="9936" y="1080"/>
                    </a:lnTo>
                    <a:lnTo>
                      <a:pt x="10800" y="0"/>
                    </a:lnTo>
                    <a:lnTo>
                      <a:pt x="11664" y="1080"/>
                    </a:lnTo>
                    <a:lnTo>
                      <a:pt x="11016" y="1080"/>
                    </a:lnTo>
                    <a:lnTo>
                      <a:pt x="11016" y="10584"/>
                    </a:lnTo>
                    <a:lnTo>
                      <a:pt x="20520" y="10584"/>
                    </a:lnTo>
                    <a:lnTo>
                      <a:pt x="20520" y="9936"/>
                    </a:lnTo>
                    <a:lnTo>
                      <a:pt x="21600" y="10800"/>
                    </a:lnTo>
                    <a:lnTo>
                      <a:pt x="20520" y="11664"/>
                    </a:lnTo>
                    <a:lnTo>
                      <a:pt x="20520" y="11016"/>
                    </a:lnTo>
                    <a:lnTo>
                      <a:pt x="11016" y="11016"/>
                    </a:lnTo>
                    <a:lnTo>
                      <a:pt x="11016" y="20520"/>
                    </a:lnTo>
                    <a:lnTo>
                      <a:pt x="11664" y="20520"/>
                    </a:lnTo>
                    <a:lnTo>
                      <a:pt x="10800" y="21600"/>
                    </a:lnTo>
                    <a:lnTo>
                      <a:pt x="9936" y="20520"/>
                    </a:lnTo>
                    <a:lnTo>
                      <a:pt x="10584" y="20520"/>
                    </a:lnTo>
                    <a:lnTo>
                      <a:pt x="10584" y="11016"/>
                    </a:lnTo>
                    <a:lnTo>
                      <a:pt x="1080" y="11016"/>
                    </a:lnTo>
                    <a:lnTo>
                      <a:pt x="1080" y="11664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latin typeface="宋体" pitchFamily="2" charset="-122"/>
                  <a:ea typeface="宋体" pitchFamily="2" charset="-122"/>
                </a:endParaRPr>
              </a:p>
            </p:txBody>
          </p:sp>
          <p:grpSp>
            <p:nvGrpSpPr>
              <p:cNvPr id="8" name="成组"/>
              <p:cNvGrpSpPr/>
              <p:nvPr/>
            </p:nvGrpSpPr>
            <p:grpSpPr>
              <a:xfrm>
                <a:off x="353005" y="353004"/>
                <a:ext cx="2172340" cy="2172339"/>
                <a:chOff x="0" y="0"/>
                <a:chExt cx="2172338" cy="2172338"/>
              </a:xfrm>
            </p:grpSpPr>
            <p:sp>
              <p:nvSpPr>
                <p:cNvPr id="634" name="圆形"/>
                <p:cNvSpPr/>
                <p:nvPr/>
              </p:nvSpPr>
              <p:spPr>
                <a:xfrm>
                  <a:off x="0" y="0"/>
                  <a:ext cx="2172338" cy="2172338"/>
                </a:xfrm>
                <a:prstGeom prst="ellipse">
                  <a:avLst/>
                </a:prstGeom>
                <a:solidFill>
                  <a:srgbClr val="34BA89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44500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635" name="文本"/>
                <p:cNvSpPr txBox="1"/>
                <p:nvPr/>
              </p:nvSpPr>
              <p:spPr>
                <a:xfrm>
                  <a:off x="318132" y="978446"/>
                  <a:ext cx="1536074" cy="215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ctr">
                  <a:spAutoFit/>
                </a:bodyPr>
                <a:lstStyle>
                  <a:lvl1pPr algn="ctr" defTabSz="444500">
                    <a:lnSpc>
                      <a:spcPct val="90000"/>
                    </a:lnSpc>
                    <a:spcBef>
                      <a:spcPts val="400"/>
                    </a:spcBef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9" name="成组"/>
              <p:cNvGrpSpPr/>
              <p:nvPr/>
            </p:nvGrpSpPr>
            <p:grpSpPr>
              <a:xfrm>
                <a:off x="2905503" y="353004"/>
                <a:ext cx="2172339" cy="2172339"/>
                <a:chOff x="0" y="0"/>
                <a:chExt cx="2172338" cy="2172338"/>
              </a:xfrm>
            </p:grpSpPr>
            <p:sp>
              <p:nvSpPr>
                <p:cNvPr id="637" name="圆形"/>
                <p:cNvSpPr/>
                <p:nvPr/>
              </p:nvSpPr>
              <p:spPr>
                <a:xfrm>
                  <a:off x="0" y="0"/>
                  <a:ext cx="2172338" cy="2172338"/>
                </a:xfrm>
                <a:prstGeom prst="ellipse">
                  <a:avLst/>
                </a:prstGeom>
                <a:solidFill>
                  <a:srgbClr val="FF8577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44500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638" name="文本"/>
                <p:cNvSpPr txBox="1"/>
                <p:nvPr/>
              </p:nvSpPr>
              <p:spPr>
                <a:xfrm>
                  <a:off x="318132" y="978446"/>
                  <a:ext cx="1536074" cy="215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ctr">
                  <a:spAutoFit/>
                </a:bodyPr>
                <a:lstStyle>
                  <a:lvl1pPr algn="ctr" defTabSz="444500">
                    <a:lnSpc>
                      <a:spcPct val="90000"/>
                    </a:lnSpc>
                    <a:spcBef>
                      <a:spcPts val="400"/>
                    </a:spcBef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10" name="成组"/>
              <p:cNvGrpSpPr/>
              <p:nvPr/>
            </p:nvGrpSpPr>
            <p:grpSpPr>
              <a:xfrm>
                <a:off x="353005" y="2905501"/>
                <a:ext cx="2172340" cy="2172340"/>
                <a:chOff x="0" y="0"/>
                <a:chExt cx="2172338" cy="2172338"/>
              </a:xfrm>
            </p:grpSpPr>
            <p:sp>
              <p:nvSpPr>
                <p:cNvPr id="640" name="圆形"/>
                <p:cNvSpPr/>
                <p:nvPr/>
              </p:nvSpPr>
              <p:spPr>
                <a:xfrm>
                  <a:off x="0" y="0"/>
                  <a:ext cx="2172338" cy="2172338"/>
                </a:xfrm>
                <a:prstGeom prst="ellipse">
                  <a:avLst/>
                </a:prstGeom>
                <a:solidFill>
                  <a:srgbClr val="E7CE39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44500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641" name="文本"/>
                <p:cNvSpPr txBox="1"/>
                <p:nvPr/>
              </p:nvSpPr>
              <p:spPr>
                <a:xfrm>
                  <a:off x="318132" y="978446"/>
                  <a:ext cx="1536074" cy="215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ctr">
                  <a:spAutoFit/>
                </a:bodyPr>
                <a:lstStyle>
                  <a:lvl1pPr algn="ctr" defTabSz="444500">
                    <a:lnSpc>
                      <a:spcPct val="90000"/>
                    </a:lnSpc>
                    <a:spcBef>
                      <a:spcPts val="400"/>
                    </a:spcBef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11" name="成组"/>
              <p:cNvGrpSpPr/>
              <p:nvPr/>
            </p:nvGrpSpPr>
            <p:grpSpPr>
              <a:xfrm>
                <a:off x="2905503" y="2905501"/>
                <a:ext cx="2172339" cy="2172340"/>
                <a:chOff x="0" y="0"/>
                <a:chExt cx="2172338" cy="2172338"/>
              </a:xfrm>
            </p:grpSpPr>
            <p:sp>
              <p:nvSpPr>
                <p:cNvPr id="643" name="圆形"/>
                <p:cNvSpPr/>
                <p:nvPr/>
              </p:nvSpPr>
              <p:spPr>
                <a:xfrm>
                  <a:off x="0" y="0"/>
                  <a:ext cx="2172338" cy="2172338"/>
                </a:xfrm>
                <a:prstGeom prst="ellipse">
                  <a:avLst/>
                </a:prstGeom>
                <a:solidFill>
                  <a:srgbClr val="00C0CB"/>
                </a:solidFill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44500">
                    <a:lnSpc>
                      <a:spcPct val="90000"/>
                    </a:lnSpc>
                    <a:spcBef>
                      <a:spcPts val="7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644" name="文本"/>
                <p:cNvSpPr txBox="1"/>
                <p:nvPr/>
              </p:nvSpPr>
              <p:spPr>
                <a:xfrm>
                  <a:off x="318132" y="978446"/>
                  <a:ext cx="1536074" cy="2154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38100" tIns="38100" rIns="38100" bIns="38100" numCol="1" anchor="ctr">
                  <a:spAutoFit/>
                </a:bodyPr>
                <a:lstStyle>
                  <a:lvl1pPr algn="ctr" defTabSz="444500">
                    <a:lnSpc>
                      <a:spcPct val="90000"/>
                    </a:lnSpc>
                    <a:spcBef>
                      <a:spcPts val="400"/>
                    </a:spcBef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</p:grpSp>
        </p:grpSp>
        <p:sp>
          <p:nvSpPr>
            <p:cNvPr id="647" name="Rectangle 17"/>
            <p:cNvSpPr txBox="1"/>
            <p:nvPr/>
          </p:nvSpPr>
          <p:spPr>
            <a:xfrm>
              <a:off x="442934" y="1068720"/>
              <a:ext cx="2100076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sz="4800" dirty="0" smtClean="0">
                  <a:latin typeface="宋体" pitchFamily="2" charset="-122"/>
                  <a:ea typeface="宋体" pitchFamily="2" charset="-122"/>
                </a:rPr>
                <a:t>资源</a:t>
              </a:r>
              <a:endParaRPr sz="48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0" name="Rectangle 20"/>
            <p:cNvSpPr txBox="1"/>
            <p:nvPr/>
          </p:nvSpPr>
          <p:spPr>
            <a:xfrm>
              <a:off x="2071314" y="2403053"/>
              <a:ext cx="1238259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>
                  <a:latin typeface="宋体" pitchFamily="2" charset="-122"/>
                  <a:ea typeface="宋体" pitchFamily="2" charset="-122"/>
                </a:rPr>
                <a:t>T</a:t>
              </a:r>
            </a:p>
          </p:txBody>
        </p:sp>
        <p:sp>
          <p:nvSpPr>
            <p:cNvPr id="39" name="Rectangle 17"/>
            <p:cNvSpPr txBox="1"/>
            <p:nvPr/>
          </p:nvSpPr>
          <p:spPr>
            <a:xfrm>
              <a:off x="3035221" y="1161053"/>
              <a:ext cx="210007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sz="3600" dirty="0" smtClean="0">
                  <a:latin typeface="宋体" pitchFamily="2" charset="-122"/>
                  <a:ea typeface="宋体" pitchFamily="2" charset="-122"/>
                </a:rPr>
                <a:t>统一接口</a:t>
              </a:r>
              <a:endParaRPr sz="36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Rectangle 17"/>
            <p:cNvSpPr txBox="1"/>
            <p:nvPr/>
          </p:nvSpPr>
          <p:spPr>
            <a:xfrm>
              <a:off x="298918" y="3733015"/>
              <a:ext cx="2100076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n-US" altLang="zh-CN" sz="4800" dirty="0" smtClean="0">
                  <a:latin typeface="宋体" pitchFamily="2" charset="-122"/>
                  <a:ea typeface="宋体" pitchFamily="2" charset="-122"/>
                </a:rPr>
                <a:t>URI</a:t>
              </a:r>
              <a:endParaRPr sz="48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Rectangle 17"/>
            <p:cNvSpPr txBox="1"/>
            <p:nvPr/>
          </p:nvSpPr>
          <p:spPr>
            <a:xfrm>
              <a:off x="2963213" y="3805023"/>
              <a:ext cx="210007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sz="3600" dirty="0" smtClean="0">
                  <a:latin typeface="宋体" pitchFamily="2" charset="-122"/>
                  <a:ea typeface="宋体" pitchFamily="2" charset="-122"/>
                </a:rPr>
                <a:t>无状态</a:t>
              </a:r>
              <a:endParaRPr sz="3600" dirty="0"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652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3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55" name="TextBox 6"/>
          <p:cNvSpPr txBox="1"/>
          <p:nvPr/>
        </p:nvSpPr>
        <p:spPr>
          <a:xfrm>
            <a:off x="476250" y="96838"/>
            <a:ext cx="3870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  API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四要素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57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Rectangle 88"/>
          <p:cNvSpPr txBox="1"/>
          <p:nvPr/>
        </p:nvSpPr>
        <p:spPr>
          <a:xfrm>
            <a:off x="8544272" y="2492896"/>
            <a:ext cx="304802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采用统一的，符合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规范的方法来完成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CRUD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Rectangle 88"/>
          <p:cNvSpPr txBox="1"/>
          <p:nvPr/>
        </p:nvSpPr>
        <p:spPr>
          <a:xfrm>
            <a:off x="551384" y="4725144"/>
            <a:ext cx="304802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每个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都对应一个特定的资源。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Rectangle 88"/>
          <p:cNvSpPr txBox="1"/>
          <p:nvPr/>
        </p:nvSpPr>
        <p:spPr>
          <a:xfrm>
            <a:off x="8544272" y="4797152"/>
            <a:ext cx="304802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无状态即所有的资源都可以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定位，而且这个定位与其他资源无关。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  API 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请求样例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767408" y="5013176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请求由三部分组成，分别是：请求行、消息报头、请求正文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请求行以一个方法符号开头，以空格分开，后面跟着请求的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和协议的版本。格式如下：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Method  Request-URI   HTTP-Version  CRLF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91" y="1196752"/>
            <a:ext cx="1071167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</a:rPr>
              <a:t>Restful  API </a:t>
            </a:r>
            <a:r>
              <a:rPr lang="zh-CN" altLang="en-US" sz="3200" dirty="0" smtClean="0">
                <a:solidFill>
                  <a:schemeClr val="bg2"/>
                </a:solidFill>
              </a:rPr>
              <a:t>请求方法</a:t>
            </a:r>
            <a:endParaRPr lang="en-US" altLang="zh-CN" sz="3200" dirty="0">
              <a:solidFill>
                <a:schemeClr val="bg2"/>
              </a:solidFill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335360" y="1052736"/>
            <a:ext cx="106571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GET     </a:t>
            </a:r>
            <a:r>
              <a:rPr lang="zh-CN" altLang="en-US" sz="2400" dirty="0" smtClean="0"/>
              <a:t>请求获取</a:t>
            </a:r>
            <a:r>
              <a:rPr lang="en-US" altLang="zh-CN" sz="2400" dirty="0" smtClean="0"/>
              <a:t>Request-URI</a:t>
            </a:r>
            <a:r>
              <a:rPr lang="zh-CN" altLang="en-US" sz="2400" dirty="0" smtClean="0"/>
              <a:t>所标识的资源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POST   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Request-URI</a:t>
            </a:r>
            <a:r>
              <a:rPr lang="zh-CN" altLang="en-US" sz="2400" dirty="0" smtClean="0"/>
              <a:t>所标识的资源后附加新的数据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HEAD    </a:t>
            </a:r>
            <a:r>
              <a:rPr lang="zh-CN" altLang="en-US" sz="2400" dirty="0" smtClean="0"/>
              <a:t>请求获取由</a:t>
            </a:r>
            <a:r>
              <a:rPr lang="en-US" altLang="zh-CN" sz="2400" dirty="0" smtClean="0"/>
              <a:t>Request-URI</a:t>
            </a:r>
            <a:r>
              <a:rPr lang="zh-CN" altLang="en-US" sz="2400" dirty="0" smtClean="0"/>
              <a:t>所标识的资源的响应消息报头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PUT     </a:t>
            </a:r>
            <a:r>
              <a:rPr lang="zh-CN" altLang="en-US" sz="2400" dirty="0" smtClean="0"/>
              <a:t>请求服务器存储一个资源，并用</a:t>
            </a:r>
            <a:r>
              <a:rPr lang="en-US" altLang="zh-CN" sz="2400" dirty="0" smtClean="0"/>
              <a:t>Request-URI</a:t>
            </a:r>
            <a:r>
              <a:rPr lang="zh-CN" altLang="en-US" sz="2400" dirty="0" smtClean="0"/>
              <a:t>作为其标识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DELETE  </a:t>
            </a:r>
            <a:r>
              <a:rPr lang="zh-CN" altLang="en-US" sz="2400" dirty="0" smtClean="0"/>
              <a:t>请求服务器删除</a:t>
            </a:r>
            <a:r>
              <a:rPr lang="en-US" altLang="zh-CN" sz="2400" dirty="0" smtClean="0"/>
              <a:t>Request-URI</a:t>
            </a:r>
            <a:r>
              <a:rPr lang="zh-CN" altLang="en-US" sz="2400" dirty="0" smtClean="0"/>
              <a:t>所标识的资源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TRACE   </a:t>
            </a:r>
            <a:r>
              <a:rPr lang="zh-CN" altLang="en-US" sz="2400" dirty="0" smtClean="0"/>
              <a:t>请求服务器回送收到的请求信息，主要用于测试或诊断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CONNECT </a:t>
            </a:r>
            <a:r>
              <a:rPr lang="zh-CN" altLang="en-US" sz="2400" dirty="0" smtClean="0"/>
              <a:t>预留将来使用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OPTIONS </a:t>
            </a:r>
            <a:r>
              <a:rPr lang="zh-CN" altLang="en-US" sz="2400" dirty="0" smtClean="0"/>
              <a:t>请求查询服务器的性能，或者查询与资源相关的选项和需求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bg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最常用的请求方法有是</a:t>
            </a:r>
            <a:r>
              <a:rPr lang="en-US" altLang="zh-CN" sz="2400" dirty="0" smtClean="0">
                <a:solidFill>
                  <a:schemeClr val="bg2"/>
                </a:solidFill>
              </a:rPr>
              <a:t> GET, POST</a:t>
            </a: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  API 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响应样例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839416" y="5733256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在接收和解释请求消息后，服务器返回一个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响应消息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02" y="764704"/>
            <a:ext cx="1043525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Restful  API 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响应样例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479376" y="1052736"/>
            <a:ext cx="106571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响应也是由三个部分组成，分别是：状态行、消息报头、响应正文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状态行格式：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HTTP-Version  Status-Code Reason-Phrase  CRLF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Status-Code(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状态码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状态代码有三位数字组成，第一个数字定义了响应的类别，且有五种可能取值：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</a:b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1xx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：指示信息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--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表示请求已接收，继续处理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</a:b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2xx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：成功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--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表示请求已被成功接收、理解、接受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</a:b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3xx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：重定向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--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要完成请求必须进行更进一步的操作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</a:b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4xx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：客户端错误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--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请求有语法错误或请求无法实现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</a:b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5xx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：服务器端错误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–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服务器未能实现合法的请求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常见的状态码有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sym typeface="Calibri"/>
              </a:rPr>
              <a:t>: 200, 302, 404 ,500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等</a:t>
            </a:r>
            <a:endParaRPr lang="en-US" altLang="zh-CN" sz="2400" dirty="0" smtClean="0">
              <a:latin typeface="宋体" pitchFamily="2" charset="-122"/>
              <a:ea typeface="宋体" pitchFamily="2" charset="-122"/>
              <a:sym typeface="Calibri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Http 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消息报头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479376" y="1052736"/>
            <a:ext cx="106571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消息报头包括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普通报头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请求报头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响应报头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实体报头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br>
              <a:rPr lang="zh-CN" altLang="en-US" sz="2400" dirty="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每一个报头域都是由 名字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+“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：”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空格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值 组成，消息报头域的名字是大小写无关的。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  <a:sym typeface="Calibri"/>
              </a:rPr>
              <a:t>常用的是请求报头和响应报头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  <a:sym typeface="Calibri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zh-CN" sz="2400" dirty="0" smtClean="0">
              <a:latin typeface="宋体" pitchFamily="2" charset="-122"/>
              <a:ea typeface="宋体" pitchFamily="2" charset="-122"/>
              <a:sym typeface="Calibri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请求报头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常用的有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: "Accept","Accept-Charset","Accept-Encoding","Authorization","Host", "User-Agent"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响应报头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响应报头允许服务器传递不能放在状态行中的附加响应信息，以及关于服务器的信息和对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Request-URI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所标识的资源进行下一步访问的信息。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常用的有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: "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Location","Server","WWW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-Authenticate"</a:t>
            </a:r>
            <a:endParaRPr lang="en-US" altLang="zh-CN" sz="2400" dirty="0" smtClean="0">
              <a:latin typeface="宋体" pitchFamily="2" charset="-122"/>
              <a:ea typeface="宋体" pitchFamily="2" charset="-122"/>
              <a:sym typeface="Calibri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10945216" cy="2831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bg2"/>
                </a:solidFill>
              </a:rPr>
              <a:t>In short, the </a:t>
            </a:r>
            <a:r>
              <a:rPr lang="en-US" altLang="zh-CN" sz="1600" dirty="0" err="1" smtClean="0">
                <a:solidFill>
                  <a:schemeClr val="bg2"/>
                </a:solidFill>
              </a:rPr>
              <a:t>microservice</a:t>
            </a:r>
            <a:r>
              <a:rPr lang="en-US" altLang="zh-CN" sz="1600" dirty="0" smtClean="0">
                <a:solidFill>
                  <a:schemeClr val="bg2"/>
                </a:solidFill>
              </a:rPr>
              <a:t> architectural style  is an approach to developing a single application as </a:t>
            </a:r>
            <a:r>
              <a:rPr lang="en-US" altLang="zh-CN" sz="1600" b="1" dirty="0" smtClean="0">
                <a:solidFill>
                  <a:schemeClr val="bg2"/>
                </a:solidFill>
              </a:rPr>
              <a:t>a suite of small services</a:t>
            </a:r>
            <a:r>
              <a:rPr lang="en-US" altLang="zh-CN" sz="1600" dirty="0" smtClean="0">
                <a:solidFill>
                  <a:schemeClr val="bg2"/>
                </a:solidFill>
              </a:rPr>
              <a:t>, each </a:t>
            </a:r>
            <a:r>
              <a:rPr lang="en-US" altLang="zh-CN" sz="1600" b="1" dirty="0" smtClean="0">
                <a:solidFill>
                  <a:schemeClr val="bg2"/>
                </a:solidFill>
              </a:rPr>
              <a:t>running in its own process</a:t>
            </a:r>
            <a:r>
              <a:rPr lang="en-US" altLang="zh-CN" sz="1600" dirty="0" smtClean="0">
                <a:solidFill>
                  <a:schemeClr val="bg2"/>
                </a:solidFill>
              </a:rPr>
              <a:t> and communicating with lightweight mechanisms, often an HTTP resource API. These services are built </a:t>
            </a:r>
            <a:r>
              <a:rPr lang="en-US" altLang="zh-CN" sz="1600" b="1" dirty="0" smtClean="0">
                <a:solidFill>
                  <a:schemeClr val="bg2"/>
                </a:solidFill>
              </a:rPr>
              <a:t>around business capabilities</a:t>
            </a:r>
            <a:r>
              <a:rPr lang="en-US" altLang="zh-CN" sz="1600" dirty="0" smtClean="0">
                <a:solidFill>
                  <a:schemeClr val="bg2"/>
                </a:solidFill>
              </a:rPr>
              <a:t> and </a:t>
            </a:r>
            <a:r>
              <a:rPr lang="en-US" altLang="zh-CN" sz="1600" b="1" dirty="0" smtClean="0">
                <a:solidFill>
                  <a:schemeClr val="bg2"/>
                </a:solidFill>
              </a:rPr>
              <a:t>independently deployable</a:t>
            </a:r>
            <a:r>
              <a:rPr lang="en-US" altLang="zh-CN" sz="1600" dirty="0" smtClean="0">
                <a:solidFill>
                  <a:schemeClr val="bg2"/>
                </a:solidFill>
              </a:rPr>
              <a:t> by fully automated deployment machinery. There is a bare minimum of </a:t>
            </a:r>
            <a:r>
              <a:rPr lang="en-US" altLang="zh-CN" sz="1600" b="1" dirty="0" smtClean="0">
                <a:solidFill>
                  <a:schemeClr val="bg2"/>
                </a:solidFill>
              </a:rPr>
              <a:t>centralized management</a:t>
            </a:r>
            <a:r>
              <a:rPr lang="en-US" altLang="zh-CN" sz="1600" dirty="0" smtClean="0">
                <a:solidFill>
                  <a:schemeClr val="bg2"/>
                </a:solidFill>
              </a:rPr>
              <a:t> of these services, which may be written in different programming languages and use different data storage technologies.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6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3870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2800" dirty="0" err="1" smtClean="0">
                <a:solidFill>
                  <a:srgbClr val="434D58"/>
                </a:solidFill>
                <a:latin typeface="ForoSans-Regular"/>
              </a:rPr>
              <a:t>Microservice</a:t>
            </a:r>
            <a:endParaRPr sz="2800" dirty="0"/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Picture 1" descr="C://Users/rxiao/AppData/Local/YNote/data/xqiang1987@163.com/7a44a17382364381ad41b7bd6648c9be/clip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717032"/>
            <a:ext cx="5544616" cy="21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微服务开发框架与流程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432" y="-1179512"/>
            <a:ext cx="2368483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mpact" pitchFamily="34" charset="0"/>
              </a:rPr>
              <a:t>6</a:t>
            </a:r>
            <a:endParaRPr lang="zh-CN" altLang="en-US" sz="60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认识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框架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领域一个轻量级控制反转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IoC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和面向切面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(AOP)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的容器框架。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框架使用基本的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JavaBean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代替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EJB,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是为了解决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JavaEE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企业应用开发的复杂性。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可以与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Struts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Hibernate/JPA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等框架结合使用，为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JavaEE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域提供一个以统一的、完整的解决方案。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认识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框架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领域一个轻量级控制反转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IoC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和面向切面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(AOP)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的容器框架。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框架使用基本的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JavaBean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代替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EJB,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是为了解决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JavaEE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企业应用开发的复杂性。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可以与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Struts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Hibernate/JPA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等框架结合使用，为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JavaEE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域提供一个以统一的、完整的解决方案。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1035077" y="2285992"/>
            <a:ext cx="2095515" cy="2355852"/>
            <a:chOff x="162088" y="0"/>
            <a:chExt cx="2095514" cy="2355850"/>
          </a:xfrm>
        </p:grpSpPr>
        <p:sp>
          <p:nvSpPr>
            <p:cNvPr id="227" name="Rectangle 25"/>
            <p:cNvSpPr/>
            <p:nvPr/>
          </p:nvSpPr>
          <p:spPr>
            <a:xfrm>
              <a:off x="174725" y="0"/>
              <a:ext cx="2079169" cy="2079169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Isosceles Triangle 26"/>
            <p:cNvSpPr/>
            <p:nvPr/>
          </p:nvSpPr>
          <p:spPr>
            <a:xfrm rot="10800000">
              <a:off x="162088" y="2070098"/>
              <a:ext cx="2095516" cy="285753"/>
            </a:xfrm>
            <a:prstGeom prst="triangle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0" name="Rectangle 29"/>
          <p:cNvSpPr/>
          <p:nvPr/>
        </p:nvSpPr>
        <p:spPr>
          <a:xfrm>
            <a:off x="3060616" y="2285992"/>
            <a:ext cx="2079169" cy="2079169"/>
          </a:xfrm>
          <a:prstGeom prst="rect">
            <a:avLst/>
          </a:prstGeom>
          <a:solidFill>
            <a:srgbClr val="34BA8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Rectangle 37"/>
          <p:cNvSpPr/>
          <p:nvPr/>
        </p:nvSpPr>
        <p:spPr>
          <a:xfrm>
            <a:off x="9234440" y="2276923"/>
            <a:ext cx="2079169" cy="20791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Rectangle 32"/>
          <p:cNvSpPr/>
          <p:nvPr/>
        </p:nvSpPr>
        <p:spPr>
          <a:xfrm>
            <a:off x="5159896" y="2285992"/>
            <a:ext cx="2088232" cy="20791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3" name="Rectangle 35"/>
          <p:cNvSpPr/>
          <p:nvPr/>
        </p:nvSpPr>
        <p:spPr>
          <a:xfrm>
            <a:off x="7176120" y="2285983"/>
            <a:ext cx="2079169" cy="207916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234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7" name="TextBox 6"/>
          <p:cNvSpPr txBox="1"/>
          <p:nvPr/>
        </p:nvSpPr>
        <p:spPr>
          <a:xfrm>
            <a:off x="476250" y="96838"/>
            <a:ext cx="3870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的特性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9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矩形 8"/>
          <p:cNvSpPr txBox="1"/>
          <p:nvPr/>
        </p:nvSpPr>
        <p:spPr>
          <a:xfrm>
            <a:off x="1364256" y="3059433"/>
            <a:ext cx="13146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7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轻量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矩形 8"/>
          <p:cNvSpPr txBox="1"/>
          <p:nvPr/>
        </p:nvSpPr>
        <p:spPr>
          <a:xfrm>
            <a:off x="3287688" y="3068960"/>
            <a:ext cx="15841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7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控制反转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3" name="矩形 8"/>
          <p:cNvSpPr txBox="1"/>
          <p:nvPr/>
        </p:nvSpPr>
        <p:spPr>
          <a:xfrm>
            <a:off x="5447928" y="3140968"/>
            <a:ext cx="15841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7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面向切面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矩形 8"/>
          <p:cNvSpPr txBox="1"/>
          <p:nvPr/>
        </p:nvSpPr>
        <p:spPr>
          <a:xfrm>
            <a:off x="7608168" y="3140968"/>
            <a:ext cx="15841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7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容器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矩形 8"/>
          <p:cNvSpPr txBox="1"/>
          <p:nvPr/>
        </p:nvSpPr>
        <p:spPr>
          <a:xfrm>
            <a:off x="9552384" y="3212976"/>
            <a:ext cx="15841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7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框架</a:t>
            </a:r>
            <a:endParaRPr sz="2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的基本组成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完善的轻量级核心框架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IOC(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依赖注入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功能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AOP(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控制反转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功能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集成数据持久层：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JPA, Hibernate, 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iBATIS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SQL Maps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 JDBC</a:t>
            </a: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通用的事务管理抽象层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灵活的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MVC Web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应用框架 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 MVC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的缺点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手动配置的地方多，配置太过复杂繁琐，难于编写和管理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需要依赖大量第三方库，依赖管理复杂，搭建应用程序架构容易导致第三方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library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冲突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认识</a:t>
            </a:r>
            <a:r>
              <a:rPr lang="en-US" altLang="zh-CN" sz="32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SpringBoot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是由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Pivotal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团队提供的全新框架，其设计目的是用来简化新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应用的初始搭建以及开发过程。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本身并不提供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框架的核心特性以及扩展功能，只是用于快速、敏捷地开发新一代基于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框架的应用程序。</a:t>
            </a: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并不是用来替代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的解决方案，而是和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框架紧密结合用于提升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开发者体验的工具。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695400" y="1700809"/>
            <a:ext cx="11496602" cy="758037"/>
            <a:chOff x="-1" y="1"/>
            <a:chExt cx="7195638" cy="758036"/>
          </a:xfrm>
        </p:grpSpPr>
        <p:sp>
          <p:nvSpPr>
            <p:cNvPr id="1360" name="Rectangle 28"/>
            <p:cNvSpPr txBox="1"/>
            <p:nvPr/>
          </p:nvSpPr>
          <p:spPr>
            <a:xfrm>
              <a:off x="2478810" y="1"/>
              <a:ext cx="4716827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Spring Boot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以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jar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包的形式来运行，运行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Spring Boot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项目只需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java -jar </a:t>
              </a:r>
              <a:r>
                <a:rPr lang="en-US" sz="2000" dirty="0" err="1" smtClean="0">
                  <a:latin typeface="宋体" pitchFamily="2" charset="-122"/>
                  <a:ea typeface="宋体" pitchFamily="2" charset="-122"/>
                </a:rPr>
                <a:t>xx.jar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类运行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非常方便</a:t>
              </a:r>
              <a:endParaRPr sz="2000" dirty="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-1" y="51418"/>
              <a:ext cx="2343604" cy="706619"/>
              <a:chOff x="0" y="0"/>
              <a:chExt cx="2343603" cy="706617"/>
            </a:xfrm>
          </p:grpSpPr>
          <p:sp>
            <p:nvSpPr>
              <p:cNvPr id="1361" name="Rectangle 8"/>
              <p:cNvSpPr/>
              <p:nvPr/>
            </p:nvSpPr>
            <p:spPr>
              <a:xfrm>
                <a:off x="0" y="0"/>
                <a:ext cx="2343603" cy="706617"/>
              </a:xfrm>
              <a:prstGeom prst="rect">
                <a:avLst/>
              </a:prstGeom>
              <a:solidFill>
                <a:srgbClr val="00C0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2" name="Rectangle 23"/>
              <p:cNvSpPr txBox="1"/>
              <p:nvPr/>
            </p:nvSpPr>
            <p:spPr>
              <a:xfrm>
                <a:off x="90139" y="164605"/>
                <a:ext cx="219077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独立运行的</a:t>
                </a:r>
                <a:r>
                  <a:rPr lang="en-US" altLang="zh-CN" sz="2400" dirty="0" smtClean="0">
                    <a:latin typeface="宋体" pitchFamily="2" charset="-122"/>
                    <a:ea typeface="宋体" pitchFamily="2" charset="-122"/>
                  </a:rPr>
                  <a:t>Spring</a:t>
                </a:r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项目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17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1395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FF85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396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FF85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/>
            </a:p>
          </p:txBody>
        </p:sp>
      </p:grpSp>
      <p:sp>
        <p:nvSpPr>
          <p:cNvPr id="1400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的核心功能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95400" y="2526947"/>
            <a:ext cx="11496602" cy="758037"/>
            <a:chOff x="-1" y="1"/>
            <a:chExt cx="7195638" cy="758036"/>
          </a:xfrm>
        </p:grpSpPr>
        <p:sp>
          <p:nvSpPr>
            <p:cNvPr id="51" name="Rectangle 28"/>
            <p:cNvSpPr txBox="1"/>
            <p:nvPr/>
          </p:nvSpPr>
          <p:spPr>
            <a:xfrm>
              <a:off x="2478810" y="1"/>
              <a:ext cx="47168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sz="1800" dirty="0" smtClean="0">
                  <a:latin typeface="宋体" pitchFamily="2" charset="-122"/>
                  <a:ea typeface="宋体" pitchFamily="2" charset="-122"/>
                </a:rPr>
                <a:t>Spring Boot</a:t>
              </a:r>
              <a:r>
                <a:rPr lang="zh-CN" altLang="en-US" sz="1800" dirty="0" smtClean="0">
                  <a:latin typeface="宋体" pitchFamily="2" charset="-122"/>
                  <a:ea typeface="宋体" pitchFamily="2" charset="-122"/>
                </a:rPr>
                <a:t>可以内嵌</a:t>
              </a:r>
              <a:r>
                <a:rPr lang="en-US" sz="1800" dirty="0" smtClean="0">
                  <a:latin typeface="宋体" pitchFamily="2" charset="-122"/>
                  <a:ea typeface="宋体" pitchFamily="2" charset="-122"/>
                </a:rPr>
                <a:t>Tomcat，</a:t>
              </a:r>
              <a:r>
                <a:rPr lang="zh-CN" altLang="en-US" sz="1800" dirty="0" smtClean="0">
                  <a:latin typeface="宋体" pitchFamily="2" charset="-122"/>
                  <a:ea typeface="宋体" pitchFamily="2" charset="-122"/>
                </a:rPr>
                <a:t>这样我们无需以</a:t>
              </a:r>
              <a:r>
                <a:rPr lang="en-US" sz="1800" dirty="0" smtClean="0">
                  <a:latin typeface="宋体" pitchFamily="2" charset="-122"/>
                  <a:ea typeface="宋体" pitchFamily="2" charset="-122"/>
                </a:rPr>
                <a:t>war</a:t>
              </a:r>
              <a:r>
                <a:rPr lang="zh-CN" altLang="en-US" sz="1800" dirty="0" smtClean="0">
                  <a:latin typeface="宋体" pitchFamily="2" charset="-122"/>
                  <a:ea typeface="宋体" pitchFamily="2" charset="-122"/>
                </a:rPr>
                <a:t>包的形式部署项目</a:t>
              </a:r>
              <a:endParaRPr sz="1800" dirty="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52" name="Group 47"/>
            <p:cNvGrpSpPr/>
            <p:nvPr/>
          </p:nvGrpSpPr>
          <p:grpSpPr>
            <a:xfrm>
              <a:off x="-1" y="51418"/>
              <a:ext cx="2343604" cy="706619"/>
              <a:chOff x="0" y="0"/>
              <a:chExt cx="2343603" cy="706617"/>
            </a:xfrm>
          </p:grpSpPr>
          <p:sp>
            <p:nvSpPr>
              <p:cNvPr id="53" name="Rectangle 8"/>
              <p:cNvSpPr/>
              <p:nvPr/>
            </p:nvSpPr>
            <p:spPr>
              <a:xfrm>
                <a:off x="0" y="0"/>
                <a:ext cx="2343603" cy="706617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Rectangle 23"/>
              <p:cNvSpPr txBox="1"/>
              <p:nvPr/>
            </p:nvSpPr>
            <p:spPr>
              <a:xfrm>
                <a:off x="90139" y="164605"/>
                <a:ext cx="219077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内嵌</a:t>
                </a:r>
                <a:r>
                  <a:rPr lang="en-US" altLang="zh-CN" sz="2400" dirty="0" err="1" smtClean="0">
                    <a:latin typeface="宋体" pitchFamily="2" charset="-122"/>
                    <a:ea typeface="宋体" pitchFamily="2" charset="-122"/>
                  </a:rPr>
                  <a:t>Servlet</a:t>
                </a:r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容器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55" name="Group 49"/>
          <p:cNvGrpSpPr/>
          <p:nvPr/>
        </p:nvGrpSpPr>
        <p:grpSpPr>
          <a:xfrm>
            <a:off x="551385" y="3356992"/>
            <a:ext cx="11640617" cy="758037"/>
            <a:chOff x="-90139" y="1"/>
            <a:chExt cx="7285776" cy="758036"/>
          </a:xfrm>
        </p:grpSpPr>
        <p:sp>
          <p:nvSpPr>
            <p:cNvPr id="56" name="Rectangle 28"/>
            <p:cNvSpPr txBox="1"/>
            <p:nvPr/>
          </p:nvSpPr>
          <p:spPr>
            <a:xfrm>
              <a:off x="2478810" y="1"/>
              <a:ext cx="4716827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Spring Boot 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通过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starter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提供许多默认的依赖，帮助简化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Maven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配置</a:t>
              </a:r>
              <a:endParaRPr sz="2000" dirty="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57" name="Group 47"/>
            <p:cNvGrpSpPr/>
            <p:nvPr/>
          </p:nvGrpSpPr>
          <p:grpSpPr>
            <a:xfrm>
              <a:off x="-90139" y="51418"/>
              <a:ext cx="2478809" cy="706619"/>
              <a:chOff x="-90138" y="0"/>
              <a:chExt cx="2478808" cy="706617"/>
            </a:xfrm>
          </p:grpSpPr>
          <p:sp>
            <p:nvSpPr>
              <p:cNvPr id="58" name="Rectangle 8"/>
              <p:cNvSpPr/>
              <p:nvPr/>
            </p:nvSpPr>
            <p:spPr>
              <a:xfrm>
                <a:off x="0" y="0"/>
                <a:ext cx="2388670" cy="70661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Rectangle 23"/>
              <p:cNvSpPr txBox="1"/>
              <p:nvPr/>
            </p:nvSpPr>
            <p:spPr>
              <a:xfrm>
                <a:off x="-90138" y="164605"/>
                <a:ext cx="2371053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n-US" altLang="zh-CN" sz="2400" dirty="0" smtClean="0">
                    <a:latin typeface="宋体" pitchFamily="2" charset="-122"/>
                    <a:ea typeface="宋体" pitchFamily="2" charset="-122"/>
                  </a:rPr>
                  <a:t>starter</a:t>
                </a:r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简化依赖管理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60" name="Group 49"/>
          <p:cNvGrpSpPr/>
          <p:nvPr/>
        </p:nvGrpSpPr>
        <p:grpSpPr>
          <a:xfrm>
            <a:off x="695400" y="4255139"/>
            <a:ext cx="11496602" cy="758037"/>
            <a:chOff x="-1" y="1"/>
            <a:chExt cx="7195638" cy="758036"/>
          </a:xfrm>
        </p:grpSpPr>
        <p:sp>
          <p:nvSpPr>
            <p:cNvPr id="61" name="Rectangle 28"/>
            <p:cNvSpPr txBox="1"/>
            <p:nvPr/>
          </p:nvSpPr>
          <p:spPr>
            <a:xfrm>
              <a:off x="2478810" y="1"/>
              <a:ext cx="471682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无需提供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XML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配置，在代码中依靠注解实现配置</a:t>
              </a:r>
              <a:endParaRPr sz="2000" dirty="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62" name="Group 47"/>
            <p:cNvGrpSpPr/>
            <p:nvPr/>
          </p:nvGrpSpPr>
          <p:grpSpPr>
            <a:xfrm>
              <a:off x="-1" y="51418"/>
              <a:ext cx="2343604" cy="706619"/>
              <a:chOff x="0" y="0"/>
              <a:chExt cx="2343603" cy="706617"/>
            </a:xfrm>
          </p:grpSpPr>
          <p:sp>
            <p:nvSpPr>
              <p:cNvPr id="63" name="Rectangle 8"/>
              <p:cNvSpPr/>
              <p:nvPr/>
            </p:nvSpPr>
            <p:spPr>
              <a:xfrm>
                <a:off x="0" y="0"/>
                <a:ext cx="2343603" cy="706617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Rectangle 23"/>
              <p:cNvSpPr txBox="1"/>
              <p:nvPr/>
            </p:nvSpPr>
            <p:spPr>
              <a:xfrm>
                <a:off x="90139" y="164605"/>
                <a:ext cx="219077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无代码生成和</a:t>
                </a:r>
                <a:r>
                  <a:rPr lang="en-US" altLang="zh-CN" sz="2400" dirty="0" smtClean="0">
                    <a:latin typeface="宋体" pitchFamily="2" charset="-122"/>
                    <a:ea typeface="宋体" pitchFamily="2" charset="-122"/>
                  </a:rPr>
                  <a:t>xml</a:t>
                </a:r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配置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65" name="Group 49"/>
          <p:cNvGrpSpPr/>
          <p:nvPr/>
        </p:nvGrpSpPr>
        <p:grpSpPr>
          <a:xfrm>
            <a:off x="695400" y="5119235"/>
            <a:ext cx="11496602" cy="758037"/>
            <a:chOff x="-1" y="1"/>
            <a:chExt cx="7195638" cy="758036"/>
          </a:xfrm>
        </p:grpSpPr>
        <p:sp>
          <p:nvSpPr>
            <p:cNvPr id="66" name="Rectangle 28"/>
            <p:cNvSpPr txBox="1"/>
            <p:nvPr/>
          </p:nvSpPr>
          <p:spPr>
            <a:xfrm>
              <a:off x="2478810" y="1"/>
              <a:ext cx="471682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808080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rPr lang="en-US" sz="2000" dirty="0" err="1" smtClean="0">
                  <a:latin typeface="宋体" pitchFamily="2" charset="-122"/>
                  <a:ea typeface="宋体" pitchFamily="2" charset="-122"/>
                </a:rPr>
                <a:t>SpringBoot</a:t>
              </a:r>
              <a:r>
                <a:rPr lang="zh-CN" altLang="en-US" sz="2000" dirty="0" smtClean="0">
                  <a:latin typeface="宋体" pitchFamily="2" charset="-122"/>
                  <a:ea typeface="宋体" pitchFamily="2" charset="-122"/>
                </a:rPr>
                <a:t>启动时自动扫描注解，加载并配置好</a:t>
              </a:r>
              <a:r>
                <a:rPr lang="en-US" sz="2000" dirty="0" smtClean="0">
                  <a:latin typeface="宋体" pitchFamily="2" charset="-122"/>
                  <a:ea typeface="宋体" pitchFamily="2" charset="-122"/>
                </a:rPr>
                <a:t>spring</a:t>
              </a:r>
              <a:endParaRPr sz="2000" dirty="0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67" name="Group 47"/>
            <p:cNvGrpSpPr/>
            <p:nvPr/>
          </p:nvGrpSpPr>
          <p:grpSpPr>
            <a:xfrm>
              <a:off x="-1" y="51418"/>
              <a:ext cx="2343604" cy="706619"/>
              <a:chOff x="0" y="0"/>
              <a:chExt cx="2343603" cy="706617"/>
            </a:xfrm>
          </p:grpSpPr>
          <p:sp>
            <p:nvSpPr>
              <p:cNvPr id="68" name="Rectangle 8"/>
              <p:cNvSpPr/>
              <p:nvPr/>
            </p:nvSpPr>
            <p:spPr>
              <a:xfrm>
                <a:off x="0" y="0"/>
                <a:ext cx="2343603" cy="706617"/>
              </a:xfrm>
              <a:prstGeom prst="rect">
                <a:avLst/>
              </a:prstGeom>
              <a:solidFill>
                <a:srgbClr val="00C0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9" name="Rectangle 23"/>
              <p:cNvSpPr txBox="1"/>
              <p:nvPr/>
            </p:nvSpPr>
            <p:spPr>
              <a:xfrm>
                <a:off x="90139" y="164605"/>
                <a:ext cx="219077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400" dirty="0" smtClean="0">
                    <a:latin typeface="宋体" pitchFamily="2" charset="-122"/>
                    <a:ea typeface="宋体" pitchFamily="2" charset="-122"/>
                  </a:rPr>
                  <a:t>自动配置</a:t>
                </a:r>
                <a:r>
                  <a:rPr lang="en-US" altLang="zh-CN" sz="2400" dirty="0" smtClean="0">
                    <a:latin typeface="宋体" pitchFamily="2" charset="-122"/>
                    <a:ea typeface="宋体" pitchFamily="2" charset="-122"/>
                  </a:rPr>
                  <a:t>Spring</a:t>
                </a:r>
                <a:endParaRPr sz="2400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50" grpId="0" animBg="1" advAuto="0"/>
      <p:bldP spid="55" grpId="0" animBg="1" advAuto="0"/>
      <p:bldP spid="60" grpId="0" animBg="1" advAuto="0"/>
      <p:bldP spid="6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入门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Demo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Spring-Boot “Hello-World” demo,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感受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Spring-Boot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开发应用及部署，启动应用多么简单</a:t>
            </a:r>
            <a:endParaRPr lang="en-US" altLang="zh-CN" sz="240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Demo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，详见代码：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  <a:hlinkClick r:id="rId3"/>
              </a:rPr>
              <a:t>https://github.com/XQQ8765/demo-projects/tree/master/demo-springboot-helloworld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认识</a:t>
            </a:r>
            <a:r>
              <a:rPr lang="en-US" altLang="zh-CN" sz="32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SpringCloud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是基于</a:t>
            </a:r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的一整套实现微服务的框架。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提供了微服务开发所需的配置管理、服务发现、断路器、智能路由、微代理、控制总线、全局锁、决策竞选、分布式会话和集群状态管理等组件。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跟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 boot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框架一起使用，会让开发微服务架构的云服务非常好的方便。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10945216" cy="3097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1" indent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i="1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</a:rPr>
              <a:t>前面的定义太过抽象与高大上，划重点</a:t>
            </a:r>
            <a:endParaRPr lang="en-US" altLang="zh-CN" sz="2400" i="1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由一系列独立的服务共同组成系统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每个服务单独部署，运行在自己的进程里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每个服务是为独立的业务开发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服务被分布式的部署在多个地方，但是能被中心化的管理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38703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微服务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3456384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75" dirty="0" err="1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SpringCloud</a:t>
            </a:r>
            <a:r>
              <a:rPr lang="zh-CN" altLang="en-US" sz="24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由诸多子项目组成，共同组合并提供</a:t>
            </a:r>
            <a:r>
              <a:rPr lang="en-US" altLang="zh-CN" sz="24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Java</a:t>
            </a:r>
            <a:r>
              <a:rPr lang="zh-CN" altLang="en-US" sz="2400" spc="75" dirty="0" smtClean="0">
                <a:solidFill>
                  <a:schemeClr val="bg2"/>
                </a:solidFill>
                <a:latin typeface="新宋体" pitchFamily="49" charset="-122"/>
                <a:ea typeface="新宋体" pitchFamily="49" charset="-122"/>
                <a:cs typeface="Arial" charset="0"/>
                <a:sym typeface="等线"/>
              </a:rPr>
              <a:t>界最流行的微服务架构</a:t>
            </a:r>
            <a:endParaRPr lang="en-US" altLang="zh-CN" sz="2400" spc="75" dirty="0" smtClean="0">
              <a:solidFill>
                <a:schemeClr val="bg2"/>
              </a:solidFill>
              <a:latin typeface="新宋体" pitchFamily="49" charset="-122"/>
              <a:ea typeface="新宋体" pitchFamily="49" charset="-122"/>
              <a:cs typeface="Arial" charset="0"/>
              <a:sym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sz="32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组件架构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848" y="1196752"/>
            <a:ext cx="6477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335360" y="1052736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：配置管理开发工具包，可以让你把配置放到远程服务器，目前支持本地存储、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Subversion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Bus</a:t>
            </a:r>
            <a:r>
              <a:rPr lang="zh-CN" altLang="en-US" sz="2400" dirty="0" smtClean="0"/>
              <a:t>：事件、消息总线，用于在集群（例如，配置变化事件）中传播状态变化，可与</a:t>
            </a:r>
            <a:r>
              <a:rPr lang="en-US" altLang="zh-CN" sz="2400" dirty="0" smtClean="0"/>
              <a:t>Spring Cloud 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联合实现热部署。 </a:t>
            </a: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Netflix</a:t>
            </a:r>
            <a:r>
              <a:rPr lang="zh-CN" altLang="en-US" sz="2400" dirty="0" smtClean="0"/>
              <a:t>：针对多种</a:t>
            </a:r>
            <a:r>
              <a:rPr lang="en-US" altLang="zh-CN" sz="2400" dirty="0" smtClean="0"/>
              <a:t>Netflix</a:t>
            </a:r>
            <a:r>
              <a:rPr lang="zh-CN" altLang="en-US" sz="2400" dirty="0" smtClean="0"/>
              <a:t>组件提供的开发工具包，其中包括</a:t>
            </a:r>
            <a:r>
              <a:rPr lang="en-US" altLang="zh-CN" sz="2400" dirty="0" smtClean="0"/>
              <a:t>Eureka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Zuul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Archaius</a:t>
            </a:r>
            <a:r>
              <a:rPr lang="zh-CN" altLang="en-US" sz="2400" dirty="0" smtClean="0"/>
              <a:t>等。 </a:t>
            </a:r>
            <a:endParaRPr lang="en-US" altLang="zh-CN" sz="2400" dirty="0" smtClean="0"/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sz="32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子项目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335360" y="1052736"/>
            <a:ext cx="10657184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Netflix Eureka</a:t>
            </a:r>
            <a:r>
              <a:rPr lang="zh-CN" altLang="en-US" sz="2400" dirty="0" smtClean="0"/>
              <a:t>：云端负载均衡，一个基于 </a:t>
            </a:r>
            <a:r>
              <a:rPr lang="en-US" altLang="zh-CN" sz="2400" dirty="0" smtClean="0"/>
              <a:t>REST </a:t>
            </a:r>
            <a:r>
              <a:rPr lang="zh-CN" altLang="en-US" sz="2400" dirty="0" smtClean="0"/>
              <a:t>的服务，用于定位服务，以实现云端的负载均衡和中间层服务器的故障转移。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Netflix </a:t>
            </a:r>
            <a:r>
              <a:rPr lang="en-US" altLang="zh-CN" sz="2400" dirty="0" err="1" smtClean="0"/>
              <a:t>Hystrix</a:t>
            </a:r>
            <a:r>
              <a:rPr lang="zh-CN" altLang="en-US" sz="2400" dirty="0" smtClean="0"/>
              <a:t>：容错管理工具，旨在通过控制服务和第三方库的节点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从而对延迟和故障提供更强大的容错能力。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Netflix </a:t>
            </a:r>
            <a:r>
              <a:rPr lang="en-US" altLang="zh-CN" sz="2400" dirty="0" err="1" smtClean="0"/>
              <a:t>Zuul</a:t>
            </a:r>
            <a:r>
              <a:rPr lang="zh-CN" altLang="en-US" sz="2400" dirty="0" smtClean="0"/>
              <a:t>：边缘服务工具，是提供动态路由，监控，弹性，安全等的边缘服务。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Netflix </a:t>
            </a:r>
            <a:r>
              <a:rPr lang="en-US" altLang="zh-CN" sz="2400" dirty="0" err="1" smtClean="0"/>
              <a:t>Archaius</a:t>
            </a:r>
            <a:r>
              <a:rPr lang="zh-CN" altLang="en-US" sz="2400" dirty="0" smtClean="0"/>
              <a:t>：配置管理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，包含一系列配置管理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，提供动态类型化属性、线程安全配置操作、轮询框架、回调机制等功能。</a:t>
            </a:r>
            <a:endParaRPr lang="en-US" altLang="zh-CN" sz="2400" dirty="0" smtClean="0"/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sz="32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en-US" sz="3200" dirty="0" smtClean="0">
                <a:latin typeface="宋体" pitchFamily="2" charset="-122"/>
                <a:ea typeface="宋体" pitchFamily="2" charset="-122"/>
              </a:rPr>
              <a:t> Netflix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子项目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335360" y="1052736"/>
            <a:ext cx="10657184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for Cloud Foundry</a:t>
            </a:r>
            <a:r>
              <a:rPr lang="zh-CN" altLang="en-US" sz="2400" dirty="0" smtClean="0"/>
              <a:t>：通过</a:t>
            </a:r>
            <a:r>
              <a:rPr lang="en-US" altLang="zh-CN" sz="2400" dirty="0" smtClean="0"/>
              <a:t>Oauth2</a:t>
            </a:r>
            <a:r>
              <a:rPr lang="zh-CN" altLang="en-US" sz="2400" dirty="0" smtClean="0"/>
              <a:t>协议绑定服务到</a:t>
            </a:r>
            <a:r>
              <a:rPr lang="en-US" altLang="zh-CN" sz="2400" dirty="0" err="1" smtClean="0"/>
              <a:t>CloudFoundry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CloudFoundry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VMware</a:t>
            </a:r>
            <a:r>
              <a:rPr lang="zh-CN" altLang="en-US" sz="2400" dirty="0" smtClean="0"/>
              <a:t>推出的开源</a:t>
            </a:r>
            <a:r>
              <a:rPr lang="en-US" altLang="zh-CN" sz="2400" dirty="0" err="1" smtClean="0"/>
              <a:t>PaaS</a:t>
            </a:r>
            <a:r>
              <a:rPr lang="zh-CN" altLang="en-US" sz="2400" dirty="0" smtClean="0"/>
              <a:t>云平台。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Sleuth</a:t>
            </a:r>
            <a:r>
              <a:rPr lang="zh-CN" altLang="en-US" sz="2400" dirty="0" smtClean="0"/>
              <a:t>：日志收集工具包，封装了</a:t>
            </a:r>
            <a:r>
              <a:rPr lang="en-US" altLang="zh-CN" sz="2400" dirty="0" err="1" smtClean="0"/>
              <a:t>Dapper,Zipkin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HTrace</a:t>
            </a:r>
            <a:r>
              <a:rPr lang="zh-CN" altLang="en-US" sz="2400" dirty="0" smtClean="0"/>
              <a:t>操作。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Data Flow</a:t>
            </a:r>
            <a:r>
              <a:rPr lang="zh-CN" altLang="en-US" sz="2400" dirty="0" smtClean="0"/>
              <a:t>：大数据操作工具，通过命令行方式操作数据流。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Security</a:t>
            </a:r>
            <a:r>
              <a:rPr lang="zh-CN" altLang="en-US" sz="2400" dirty="0" smtClean="0"/>
              <a:t>：安全工具包，为你的应用程序添加安全控制，主要是指</a:t>
            </a:r>
            <a:r>
              <a:rPr lang="en-US" altLang="zh-CN" sz="2400" dirty="0" smtClean="0"/>
              <a:t>OAuth2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sz="32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子项目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3"/>
          <p:cNvSpPr/>
          <p:nvPr/>
        </p:nvSpPr>
        <p:spPr>
          <a:xfrm>
            <a:off x="335360" y="1052736"/>
            <a:ext cx="10657184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Consul</a:t>
            </a:r>
            <a:r>
              <a:rPr lang="zh-CN" altLang="en-US" sz="2400" dirty="0" smtClean="0"/>
              <a:t>：封装了</a:t>
            </a:r>
            <a:r>
              <a:rPr lang="en-US" altLang="zh-CN" sz="2400" dirty="0" smtClean="0"/>
              <a:t>Consul</a:t>
            </a:r>
            <a:r>
              <a:rPr lang="zh-CN" altLang="en-US" sz="2400" dirty="0" smtClean="0"/>
              <a:t>操作，</a:t>
            </a:r>
            <a:r>
              <a:rPr lang="en-US" altLang="zh-CN" sz="2400" dirty="0" smtClean="0"/>
              <a:t>consul</a:t>
            </a:r>
            <a:r>
              <a:rPr lang="zh-CN" altLang="en-US" sz="2400" dirty="0" smtClean="0"/>
              <a:t>是一个服务发现与配置工具，与</a:t>
            </a:r>
            <a:r>
              <a:rPr lang="en-US" altLang="zh-CN" sz="2400" dirty="0" err="1" smtClean="0"/>
              <a:t>Docker</a:t>
            </a:r>
            <a:r>
              <a:rPr lang="zh-CN" altLang="en-US" sz="2400" dirty="0" smtClean="0"/>
              <a:t>容器可以无缝集成。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Zookeeper</a:t>
            </a:r>
            <a:r>
              <a:rPr lang="zh-CN" altLang="en-US" sz="2400" dirty="0" smtClean="0"/>
              <a:t>：操作</a:t>
            </a:r>
            <a:r>
              <a:rPr lang="en-US" altLang="zh-CN" sz="2400" dirty="0" smtClean="0"/>
              <a:t>Zookeeper</a:t>
            </a:r>
            <a:r>
              <a:rPr lang="zh-CN" altLang="en-US" sz="2400" dirty="0" smtClean="0"/>
              <a:t>的工具包，用于使用</a:t>
            </a:r>
            <a:r>
              <a:rPr lang="en-US" altLang="zh-CN" sz="2400" dirty="0" smtClean="0"/>
              <a:t>zookeeper</a:t>
            </a:r>
            <a:r>
              <a:rPr lang="zh-CN" altLang="en-US" sz="2400" dirty="0" smtClean="0"/>
              <a:t>方式的服务注册和发现。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Stream</a:t>
            </a:r>
            <a:r>
              <a:rPr lang="zh-CN" altLang="en-US" sz="2400" dirty="0" smtClean="0"/>
              <a:t>：数据流操作开发包，封装了与</a:t>
            </a:r>
            <a:r>
              <a:rPr lang="en-US" altLang="zh-CN" sz="2400" dirty="0" err="1" smtClean="0"/>
              <a:t>Redis,Rabbit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等发送接收消息。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Spring Cloud CLI</a:t>
            </a:r>
            <a:r>
              <a:rPr lang="zh-CN" altLang="en-US" sz="2400" dirty="0" smtClean="0"/>
              <a:t>：基于 </a:t>
            </a:r>
            <a:r>
              <a:rPr lang="en-US" altLang="zh-CN" sz="2400" dirty="0" smtClean="0"/>
              <a:t>Spring Boot CLI</a:t>
            </a:r>
            <a:r>
              <a:rPr lang="zh-CN" altLang="en-US" sz="2400" dirty="0" smtClean="0"/>
              <a:t>，可以让你以命令行方式快速建立云组件。</a:t>
            </a:r>
            <a:endParaRPr lang="en-US" altLang="zh-CN" sz="2400" dirty="0" smtClean="0"/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sz="3200" dirty="0" err="1" smtClean="0"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子项目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SpringCloud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的特性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365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约定优于配置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开箱即用、快速启动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适用于各种环境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轻量级的组件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组件支持丰富，功能齐全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8334391" y="1809738"/>
            <a:ext cx="2428895" cy="1550919"/>
            <a:chOff x="-1" y="0"/>
            <a:chExt cx="2428894" cy="1550917"/>
          </a:xfrm>
        </p:grpSpPr>
        <p:sp>
          <p:nvSpPr>
            <p:cNvPr id="371" name="Bent Arrow 21"/>
            <p:cNvSpPr/>
            <p:nvPr/>
          </p:nvSpPr>
          <p:spPr>
            <a:xfrm>
              <a:off x="-1" y="0"/>
              <a:ext cx="2428894" cy="15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150"/>
                  </a:lnTo>
                  <a:cubicBezTo>
                    <a:pt x="0" y="6931"/>
                    <a:pt x="2702" y="2700"/>
                    <a:pt x="6034" y="2700"/>
                  </a:cubicBezTo>
                  <a:lnTo>
                    <a:pt x="18152" y="2700"/>
                  </a:lnTo>
                  <a:lnTo>
                    <a:pt x="18152" y="0"/>
                  </a:lnTo>
                  <a:lnTo>
                    <a:pt x="21600" y="5400"/>
                  </a:lnTo>
                  <a:lnTo>
                    <a:pt x="18152" y="10800"/>
                  </a:lnTo>
                  <a:lnTo>
                    <a:pt x="18152" y="8100"/>
                  </a:lnTo>
                  <a:lnTo>
                    <a:pt x="6034" y="8100"/>
                  </a:lnTo>
                  <a:cubicBezTo>
                    <a:pt x="4606" y="8100"/>
                    <a:pt x="3448" y="9913"/>
                    <a:pt x="3448" y="12150"/>
                  </a:cubicBezTo>
                  <a:lnTo>
                    <a:pt x="3448" y="21600"/>
                  </a:lnTo>
                  <a:close/>
                </a:path>
              </a:pathLst>
            </a:custGeom>
            <a:solidFill>
              <a:srgbClr val="E7CE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  <a:endParaRPr/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000130" y="666754"/>
              <a:ext cx="488903" cy="427161"/>
              <a:chOff x="0" y="0"/>
              <a:chExt cx="488901" cy="427159"/>
            </a:xfrm>
          </p:grpSpPr>
          <p:sp>
            <p:nvSpPr>
              <p:cNvPr id="373" name="AutoShape 43"/>
              <p:cNvSpPr/>
              <p:nvPr/>
            </p:nvSpPr>
            <p:spPr>
              <a:xfrm>
                <a:off x="0" y="0"/>
                <a:ext cx="488902" cy="3512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solidFill>
                <a:srgbClr val="E7CE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74" name="AutoShape 44"/>
              <p:cNvSpPr/>
              <p:nvPr/>
            </p:nvSpPr>
            <p:spPr>
              <a:xfrm>
                <a:off x="443014" y="152679"/>
                <a:ext cx="30036" cy="16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63"/>
                    </a:moveTo>
                    <a:lnTo>
                      <a:pt x="0" y="19637"/>
                    </a:lnTo>
                    <a:cubicBezTo>
                      <a:pt x="0" y="20722"/>
                      <a:pt x="4841" y="21600"/>
                      <a:pt x="10800" y="21600"/>
                    </a:cubicBezTo>
                    <a:cubicBezTo>
                      <a:pt x="16758" y="21600"/>
                      <a:pt x="21600" y="20722"/>
                      <a:pt x="21600" y="19637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solidFill>
                <a:srgbClr val="E7CE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75" name="AutoShape 45"/>
              <p:cNvSpPr/>
              <p:nvPr/>
            </p:nvSpPr>
            <p:spPr>
              <a:xfrm>
                <a:off x="427162" y="335390"/>
                <a:ext cx="61740" cy="9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1"/>
                    </a:cubicBezTo>
                    <a:cubicBezTo>
                      <a:pt x="0" y="18373"/>
                      <a:pt x="4838" y="21600"/>
                      <a:pt x="10800" y="21600"/>
                    </a:cubicBezTo>
                    <a:cubicBezTo>
                      <a:pt x="16761" y="21600"/>
                      <a:pt x="21600" y="18373"/>
                      <a:pt x="21600" y="14401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solidFill>
                <a:srgbClr val="E7CE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4" name="Group 36"/>
          <p:cNvGrpSpPr/>
          <p:nvPr/>
        </p:nvGrpSpPr>
        <p:grpSpPr>
          <a:xfrm>
            <a:off x="1047716" y="3360656"/>
            <a:ext cx="2428894" cy="2506932"/>
            <a:chOff x="0" y="0"/>
            <a:chExt cx="2428893" cy="2506930"/>
          </a:xfrm>
        </p:grpSpPr>
        <p:sp>
          <p:nvSpPr>
            <p:cNvPr id="378" name="Bent Arrow 18"/>
            <p:cNvSpPr/>
            <p:nvPr/>
          </p:nvSpPr>
          <p:spPr>
            <a:xfrm>
              <a:off x="0" y="0"/>
              <a:ext cx="2428893" cy="15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150"/>
                  </a:lnTo>
                  <a:cubicBezTo>
                    <a:pt x="0" y="6931"/>
                    <a:pt x="2702" y="2700"/>
                    <a:pt x="6034" y="2700"/>
                  </a:cubicBezTo>
                  <a:lnTo>
                    <a:pt x="18152" y="2700"/>
                  </a:lnTo>
                  <a:lnTo>
                    <a:pt x="18152" y="0"/>
                  </a:lnTo>
                  <a:lnTo>
                    <a:pt x="21600" y="5400"/>
                  </a:lnTo>
                  <a:lnTo>
                    <a:pt x="18152" y="10800"/>
                  </a:lnTo>
                  <a:lnTo>
                    <a:pt x="18152" y="8100"/>
                  </a:lnTo>
                  <a:lnTo>
                    <a:pt x="6034" y="8100"/>
                  </a:lnTo>
                  <a:cubicBezTo>
                    <a:pt x="4606" y="8100"/>
                    <a:pt x="3448" y="9913"/>
                    <a:pt x="3448" y="12150"/>
                  </a:cubicBezTo>
                  <a:lnTo>
                    <a:pt x="3448" y="21600"/>
                  </a:lnTo>
                  <a:close/>
                </a:path>
              </a:pathLst>
            </a:cu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379" name="Rectangle 14"/>
            <p:cNvSpPr txBox="1"/>
            <p:nvPr/>
          </p:nvSpPr>
          <p:spPr>
            <a:xfrm>
              <a:off x="439772" y="1306604"/>
              <a:ext cx="1944215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sz="2400" dirty="0" smtClean="0">
                  <a:latin typeface="宋体" pitchFamily="2" charset="-122"/>
                  <a:ea typeface="宋体" pitchFamily="2" charset="-122"/>
                </a:rPr>
                <a:t>调研系统需求，拆分微服务</a:t>
              </a:r>
              <a:endParaRPr sz="24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80" name="AutoShape 112"/>
            <p:cNvSpPr/>
            <p:nvPr/>
          </p:nvSpPr>
          <p:spPr>
            <a:xfrm>
              <a:off x="952505" y="735100"/>
              <a:ext cx="488047" cy="48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600" extrusionOk="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30"/>
                  </a:moveTo>
                  <a:cubicBezTo>
                    <a:pt x="5813" y="18425"/>
                    <a:pt x="5454" y="17482"/>
                    <a:pt x="4730" y="16740"/>
                  </a:cubicBezTo>
                  <a:cubicBezTo>
                    <a:pt x="4046" y="16035"/>
                    <a:pt x="3150" y="15629"/>
                    <a:pt x="2257" y="15593"/>
                  </a:cubicBezTo>
                  <a:lnTo>
                    <a:pt x="2911" y="13158"/>
                  </a:lnTo>
                  <a:cubicBezTo>
                    <a:pt x="2959" y="12996"/>
                    <a:pt x="3052" y="12836"/>
                    <a:pt x="3168" y="12696"/>
                  </a:cubicBezTo>
                  <a:cubicBezTo>
                    <a:pt x="4485" y="11727"/>
                    <a:pt x="6512" y="12013"/>
                    <a:pt x="7920" y="13461"/>
                  </a:cubicBezTo>
                  <a:cubicBezTo>
                    <a:pt x="9409" y="14991"/>
                    <a:pt x="9639" y="17231"/>
                    <a:pt x="8492" y="18569"/>
                  </a:cubicBezTo>
                  <a:cubicBezTo>
                    <a:pt x="8416" y="18610"/>
                    <a:pt x="8339" y="18649"/>
                    <a:pt x="8256" y="18676"/>
                  </a:cubicBezTo>
                  <a:cubicBezTo>
                    <a:pt x="8256" y="18676"/>
                    <a:pt x="5828" y="19330"/>
                    <a:pt x="5828" y="19330"/>
                  </a:cubicBezTo>
                  <a:close/>
                  <a:moveTo>
                    <a:pt x="2737" y="20165"/>
                  </a:moveTo>
                  <a:cubicBezTo>
                    <a:pt x="2665" y="20182"/>
                    <a:pt x="2443" y="20240"/>
                    <a:pt x="2291" y="20250"/>
                  </a:cubicBezTo>
                  <a:cubicBezTo>
                    <a:pt x="1751" y="20245"/>
                    <a:pt x="1313" y="19793"/>
                    <a:pt x="1313" y="19238"/>
                  </a:cubicBezTo>
                  <a:cubicBezTo>
                    <a:pt x="1321" y="19125"/>
                    <a:pt x="1365" y="18930"/>
                    <a:pt x="1380" y="18858"/>
                  </a:cubicBezTo>
                  <a:lnTo>
                    <a:pt x="2071" y="16284"/>
                  </a:lnTo>
                  <a:cubicBezTo>
                    <a:pt x="2822" y="16262"/>
                    <a:pt x="3630" y="16563"/>
                    <a:pt x="4265" y="17216"/>
                  </a:cubicBezTo>
                  <a:cubicBezTo>
                    <a:pt x="4911" y="17879"/>
                    <a:pt x="5214" y="18726"/>
                    <a:pt x="5181" y="19505"/>
                  </a:cubicBezTo>
                  <a:cubicBezTo>
                    <a:pt x="5181" y="19505"/>
                    <a:pt x="2737" y="20165"/>
                    <a:pt x="2737" y="20165"/>
                  </a:cubicBezTo>
                  <a:close/>
                  <a:moveTo>
                    <a:pt x="6888" y="11180"/>
                  </a:moveTo>
                  <a:cubicBezTo>
                    <a:pt x="6280" y="10928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80"/>
                    <a:pt x="6888" y="11180"/>
                  </a:cubicBezTo>
                  <a:close/>
                  <a:moveTo>
                    <a:pt x="9717" y="13673"/>
                  </a:moveTo>
                  <a:cubicBezTo>
                    <a:pt x="9473" y="13259"/>
                    <a:pt x="9194" y="12860"/>
                    <a:pt x="8848" y="12506"/>
                  </a:cubicBezTo>
                  <a:cubicBezTo>
                    <a:pt x="8447" y="12094"/>
                    <a:pt x="7986" y="11771"/>
                    <a:pt x="7507" y="11499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3"/>
                    <a:pt x="9717" y="13673"/>
                  </a:cubicBezTo>
                  <a:close/>
                  <a:moveTo>
                    <a:pt x="10519" y="16062"/>
                  </a:moveTo>
                  <a:cubicBezTo>
                    <a:pt x="10465" y="15453"/>
                    <a:pt x="10298" y="14855"/>
                    <a:pt x="10047" y="14289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5"/>
                  </a:cubicBezTo>
                  <a:cubicBezTo>
                    <a:pt x="15604" y="11291"/>
                    <a:pt x="15598" y="11294"/>
                    <a:pt x="15593" y="11299"/>
                  </a:cubicBezTo>
                  <a:lnTo>
                    <a:pt x="15602" y="11307"/>
                  </a:lnTo>
                  <a:lnTo>
                    <a:pt x="10525" y="16566"/>
                  </a:lnTo>
                  <a:cubicBezTo>
                    <a:pt x="10527" y="16398"/>
                    <a:pt x="10534" y="16233"/>
                    <a:pt x="10519" y="16062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8"/>
                  </a:lnTo>
                  <a:cubicBezTo>
                    <a:pt x="1998" y="11967"/>
                    <a:pt x="1771" y="12365"/>
                    <a:pt x="1645" y="12798"/>
                  </a:cubicBezTo>
                  <a:lnTo>
                    <a:pt x="102" y="18542"/>
                  </a:lnTo>
                  <a:cubicBezTo>
                    <a:pt x="100" y="18558"/>
                    <a:pt x="0" y="19009"/>
                    <a:pt x="0" y="19238"/>
                  </a:cubicBezTo>
                  <a:cubicBezTo>
                    <a:pt x="0" y="20542"/>
                    <a:pt x="1030" y="21600"/>
                    <a:pt x="2302" y="21600"/>
                  </a:cubicBezTo>
                  <a:cubicBezTo>
                    <a:pt x="2554" y="21600"/>
                    <a:pt x="3044" y="21476"/>
                    <a:pt x="3062" y="21474"/>
                  </a:cubicBezTo>
                  <a:lnTo>
                    <a:pt x="8630" y="19970"/>
                  </a:lnTo>
                  <a:cubicBezTo>
                    <a:pt x="9054" y="19840"/>
                    <a:pt x="9439" y="19605"/>
                    <a:pt x="9750" y="19284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09584">
                <a:defRPr sz="40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5905497" y="2412871"/>
            <a:ext cx="2428895" cy="1550919"/>
            <a:chOff x="-1" y="0"/>
            <a:chExt cx="2428894" cy="1550917"/>
          </a:xfrm>
        </p:grpSpPr>
        <p:sp>
          <p:nvSpPr>
            <p:cNvPr id="382" name="Bent Arrow 20"/>
            <p:cNvSpPr/>
            <p:nvPr/>
          </p:nvSpPr>
          <p:spPr>
            <a:xfrm>
              <a:off x="-1" y="0"/>
              <a:ext cx="2428894" cy="15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150"/>
                  </a:lnTo>
                  <a:cubicBezTo>
                    <a:pt x="0" y="6931"/>
                    <a:pt x="2702" y="2700"/>
                    <a:pt x="6034" y="2700"/>
                  </a:cubicBezTo>
                  <a:lnTo>
                    <a:pt x="18152" y="2700"/>
                  </a:lnTo>
                  <a:lnTo>
                    <a:pt x="18152" y="0"/>
                  </a:lnTo>
                  <a:lnTo>
                    <a:pt x="21600" y="5400"/>
                  </a:lnTo>
                  <a:lnTo>
                    <a:pt x="18152" y="10800"/>
                  </a:lnTo>
                  <a:lnTo>
                    <a:pt x="18152" y="8100"/>
                  </a:lnTo>
                  <a:lnTo>
                    <a:pt x="6034" y="8100"/>
                  </a:lnTo>
                  <a:cubicBezTo>
                    <a:pt x="4606" y="8100"/>
                    <a:pt x="3448" y="9913"/>
                    <a:pt x="3448" y="12150"/>
                  </a:cubicBezTo>
                  <a:lnTo>
                    <a:pt x="3448" y="21600"/>
                  </a:lnTo>
                  <a:close/>
                </a:path>
              </a:pathLst>
            </a:custGeom>
            <a:solidFill>
              <a:srgbClr val="F8F6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  <a:endParaRPr/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1047757" y="635125"/>
              <a:ext cx="335392" cy="488880"/>
              <a:chOff x="0" y="0"/>
              <a:chExt cx="335390" cy="488878"/>
            </a:xfrm>
          </p:grpSpPr>
          <p:sp>
            <p:nvSpPr>
              <p:cNvPr id="384" name="AutoShape 113"/>
              <p:cNvSpPr/>
              <p:nvPr/>
            </p:nvSpPr>
            <p:spPr>
              <a:xfrm>
                <a:off x="-1" y="-1"/>
                <a:ext cx="335392" cy="48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6" y="14176"/>
                    </a:moveTo>
                    <a:lnTo>
                      <a:pt x="6223" y="14176"/>
                    </a:lnTo>
                    <a:cubicBezTo>
                      <a:pt x="5734" y="13447"/>
                      <a:pt x="5147" y="12717"/>
                      <a:pt x="4568" y="12004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2"/>
                    </a:cubicBezTo>
                    <a:cubicBezTo>
                      <a:pt x="16455" y="12724"/>
                      <a:pt x="15873" y="13450"/>
                      <a:pt x="15386" y="14176"/>
                    </a:cubicBezTo>
                    <a:moveTo>
                      <a:pt x="10800" y="20250"/>
                    </a:moveTo>
                    <a:cubicBezTo>
                      <a:pt x="9805" y="20250"/>
                      <a:pt x="9347" y="20172"/>
                      <a:pt x="8839" y="19407"/>
                    </a:cubicBezTo>
                    <a:lnTo>
                      <a:pt x="13000" y="19049"/>
                    </a:lnTo>
                    <a:cubicBezTo>
                      <a:pt x="12398" y="20165"/>
                      <a:pt x="11959" y="20250"/>
                      <a:pt x="10800" y="20250"/>
                    </a:cubicBezTo>
                    <a:moveTo>
                      <a:pt x="7595" y="16814"/>
                    </a:moveTo>
                    <a:cubicBezTo>
                      <a:pt x="7417" y="16408"/>
                      <a:pt x="7215" y="15979"/>
                      <a:pt x="6991" y="15526"/>
                    </a:cubicBezTo>
                    <a:lnTo>
                      <a:pt x="14616" y="15526"/>
                    </a:lnTo>
                    <a:cubicBezTo>
                      <a:pt x="14496" y="15768"/>
                      <a:pt x="14375" y="16011"/>
                      <a:pt x="14270" y="16240"/>
                    </a:cubicBezTo>
                    <a:cubicBezTo>
                      <a:pt x="14270" y="16240"/>
                      <a:pt x="7595" y="16814"/>
                      <a:pt x="7595" y="16814"/>
                    </a:cubicBezTo>
                    <a:close/>
                    <a:moveTo>
                      <a:pt x="13345" y="18344"/>
                    </a:moveTo>
                    <a:lnTo>
                      <a:pt x="8476" y="18763"/>
                    </a:lnTo>
                    <a:cubicBezTo>
                      <a:pt x="8303" y="18417"/>
                      <a:pt x="8116" y="18012"/>
                      <a:pt x="7890" y="17484"/>
                    </a:cubicBezTo>
                    <a:cubicBezTo>
                      <a:pt x="7887" y="17478"/>
                      <a:pt x="7883" y="17470"/>
                      <a:pt x="7881" y="17463"/>
                    </a:cubicBezTo>
                    <a:lnTo>
                      <a:pt x="13957" y="16942"/>
                    </a:lnTo>
                    <a:cubicBezTo>
                      <a:pt x="13871" y="17141"/>
                      <a:pt x="13778" y="17351"/>
                      <a:pt x="13698" y="17538"/>
                    </a:cubicBezTo>
                    <a:cubicBezTo>
                      <a:pt x="13569" y="17842"/>
                      <a:pt x="13453" y="18105"/>
                      <a:pt x="13345" y="18344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30"/>
                      <a:pt x="4939" y="15563"/>
                    </a:cubicBezTo>
                    <a:cubicBezTo>
                      <a:pt x="6906" y="19340"/>
                      <a:pt x="6688" y="21600"/>
                      <a:pt x="10800" y="21600"/>
                    </a:cubicBezTo>
                    <a:cubicBezTo>
                      <a:pt x="14972" y="21600"/>
                      <a:pt x="14692" y="19350"/>
                      <a:pt x="16660" y="15578"/>
                    </a:cubicBezTo>
                    <a:cubicBezTo>
                      <a:pt x="17983" y="13040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F8F6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85" name="AutoShape 114"/>
              <p:cNvSpPr/>
              <p:nvPr/>
            </p:nvSpPr>
            <p:spPr>
              <a:xfrm>
                <a:off x="75921" y="76755"/>
                <a:ext cx="99282" cy="99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F8F6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7" name="Group 46"/>
          <p:cNvGrpSpPr/>
          <p:nvPr/>
        </p:nvGrpSpPr>
        <p:grpSpPr>
          <a:xfrm>
            <a:off x="3476607" y="1904988"/>
            <a:ext cx="2428894" cy="2489613"/>
            <a:chOff x="0" y="-1"/>
            <a:chExt cx="2428893" cy="2489611"/>
          </a:xfrm>
        </p:grpSpPr>
        <p:sp>
          <p:nvSpPr>
            <p:cNvPr id="388" name="Bent Arrow 19"/>
            <p:cNvSpPr/>
            <p:nvPr/>
          </p:nvSpPr>
          <p:spPr>
            <a:xfrm>
              <a:off x="0" y="938693"/>
              <a:ext cx="2428893" cy="15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150"/>
                  </a:lnTo>
                  <a:cubicBezTo>
                    <a:pt x="0" y="6931"/>
                    <a:pt x="2702" y="2700"/>
                    <a:pt x="6034" y="2700"/>
                  </a:cubicBezTo>
                  <a:lnTo>
                    <a:pt x="18152" y="2700"/>
                  </a:lnTo>
                  <a:lnTo>
                    <a:pt x="18152" y="0"/>
                  </a:lnTo>
                  <a:lnTo>
                    <a:pt x="21600" y="5400"/>
                  </a:lnTo>
                  <a:lnTo>
                    <a:pt x="18152" y="10800"/>
                  </a:lnTo>
                  <a:lnTo>
                    <a:pt x="18152" y="8100"/>
                  </a:lnTo>
                  <a:lnTo>
                    <a:pt x="6034" y="8100"/>
                  </a:lnTo>
                  <a:cubicBezTo>
                    <a:pt x="4606" y="8100"/>
                    <a:pt x="3448" y="9913"/>
                    <a:pt x="3448" y="12150"/>
                  </a:cubicBezTo>
                  <a:lnTo>
                    <a:pt x="3448" y="21600"/>
                  </a:lnTo>
                  <a:close/>
                </a:path>
              </a:pathLst>
            </a:cu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390" name="AutoShape 29"/>
            <p:cNvSpPr/>
            <p:nvPr/>
          </p:nvSpPr>
          <p:spPr>
            <a:xfrm>
              <a:off x="904881" y="1619261"/>
              <a:ext cx="488057" cy="44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0497" extrusionOk="0">
                  <a:moveTo>
                    <a:pt x="18899" y="1863"/>
                  </a:moveTo>
                  <a:cubicBezTo>
                    <a:pt x="16637" y="-621"/>
                    <a:pt x="12969" y="-621"/>
                    <a:pt x="10708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9" y="8860"/>
                  </a:lnTo>
                  <a:cubicBezTo>
                    <a:pt x="18336" y="7479"/>
                    <a:pt x="18336" y="5242"/>
                    <a:pt x="17079" y="3862"/>
                  </a:cubicBezTo>
                  <a:cubicBezTo>
                    <a:pt x="15822" y="2482"/>
                    <a:pt x="13784" y="2482"/>
                    <a:pt x="12528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8" y="4861"/>
                  </a:lnTo>
                  <a:cubicBezTo>
                    <a:pt x="14191" y="4035"/>
                    <a:pt x="15415" y="4035"/>
                    <a:pt x="16168" y="4861"/>
                  </a:cubicBezTo>
                  <a:cubicBezTo>
                    <a:pt x="16921" y="5688"/>
                    <a:pt x="16921" y="7034"/>
                    <a:pt x="16168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6" y="2963"/>
                  </a:lnTo>
                  <a:cubicBezTo>
                    <a:pt x="13286" y="1030"/>
                    <a:pt x="16140" y="1030"/>
                    <a:pt x="17897" y="2963"/>
                  </a:cubicBezTo>
                  <a:cubicBezTo>
                    <a:pt x="19658" y="4896"/>
                    <a:pt x="19658" y="8027"/>
                    <a:pt x="17898" y="9959"/>
                  </a:cubicBezTo>
                  <a:lnTo>
                    <a:pt x="10930" y="17611"/>
                  </a:lnTo>
                  <a:cubicBezTo>
                    <a:pt x="10678" y="17888"/>
                    <a:pt x="10678" y="18334"/>
                    <a:pt x="10930" y="18610"/>
                  </a:cubicBezTo>
                  <a:cubicBezTo>
                    <a:pt x="11182" y="18887"/>
                    <a:pt x="11589" y="18887"/>
                    <a:pt x="11840" y="18610"/>
                  </a:cubicBezTo>
                  <a:lnTo>
                    <a:pt x="18899" y="10859"/>
                  </a:lnTo>
                  <a:cubicBezTo>
                    <a:pt x="21161" y="8375"/>
                    <a:pt x="21161" y="4347"/>
                    <a:pt x="18899" y="1863"/>
                  </a:cubicBezTo>
                </a:path>
              </a:pathLst>
            </a:cu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09584">
                <a:defRPr sz="40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</a:defRPr>
              </a:pPr>
              <a:endParaRPr/>
            </a:p>
          </p:txBody>
        </p:sp>
        <p:grpSp>
          <p:nvGrpSpPr>
            <p:cNvPr id="8" name="Group 39"/>
            <p:cNvGrpSpPr/>
            <p:nvPr/>
          </p:nvGrpSpPr>
          <p:grpSpPr>
            <a:xfrm>
              <a:off x="912204" y="-1"/>
              <a:ext cx="564395" cy="1019988"/>
              <a:chOff x="0" y="0"/>
              <a:chExt cx="564394" cy="1019986"/>
            </a:xfrm>
          </p:grpSpPr>
          <p:sp>
            <p:nvSpPr>
              <p:cNvPr id="391" name="Freeform 71"/>
              <p:cNvSpPr/>
              <p:nvPr/>
            </p:nvSpPr>
            <p:spPr>
              <a:xfrm>
                <a:off x="237998" y="-1"/>
                <a:ext cx="170001" cy="17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4688" y="847"/>
                    </a:lnTo>
                    <a:lnTo>
                      <a:pt x="18576" y="2965"/>
                    </a:lnTo>
                    <a:lnTo>
                      <a:pt x="21168" y="6776"/>
                    </a:lnTo>
                    <a:lnTo>
                      <a:pt x="21600" y="10588"/>
                    </a:lnTo>
                    <a:lnTo>
                      <a:pt x="21168" y="15247"/>
                    </a:lnTo>
                    <a:lnTo>
                      <a:pt x="18576" y="18212"/>
                    </a:lnTo>
                    <a:lnTo>
                      <a:pt x="14688" y="20753"/>
                    </a:lnTo>
                    <a:lnTo>
                      <a:pt x="10800" y="21600"/>
                    </a:lnTo>
                    <a:lnTo>
                      <a:pt x="6912" y="20753"/>
                    </a:lnTo>
                    <a:lnTo>
                      <a:pt x="3024" y="18212"/>
                    </a:lnTo>
                    <a:lnTo>
                      <a:pt x="432" y="15247"/>
                    </a:lnTo>
                    <a:lnTo>
                      <a:pt x="0" y="10588"/>
                    </a:lnTo>
                    <a:lnTo>
                      <a:pt x="432" y="6776"/>
                    </a:lnTo>
                    <a:lnTo>
                      <a:pt x="3024" y="2965"/>
                    </a:lnTo>
                    <a:lnTo>
                      <a:pt x="6912" y="847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34BA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392" name="Freeform 72"/>
              <p:cNvSpPr/>
              <p:nvPr/>
            </p:nvSpPr>
            <p:spPr>
              <a:xfrm>
                <a:off x="0" y="0"/>
                <a:ext cx="564395" cy="1019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84" y="6746"/>
                    </a:moveTo>
                    <a:lnTo>
                      <a:pt x="19244" y="5597"/>
                    </a:lnTo>
                    <a:lnTo>
                      <a:pt x="18458" y="4951"/>
                    </a:lnTo>
                    <a:lnTo>
                      <a:pt x="17542" y="4521"/>
                    </a:lnTo>
                    <a:lnTo>
                      <a:pt x="17018" y="4377"/>
                    </a:lnTo>
                    <a:lnTo>
                      <a:pt x="17018" y="4306"/>
                    </a:lnTo>
                    <a:lnTo>
                      <a:pt x="15185" y="4019"/>
                    </a:lnTo>
                    <a:lnTo>
                      <a:pt x="13091" y="3875"/>
                    </a:lnTo>
                    <a:lnTo>
                      <a:pt x="10604" y="4019"/>
                    </a:lnTo>
                    <a:lnTo>
                      <a:pt x="8771" y="4162"/>
                    </a:lnTo>
                    <a:lnTo>
                      <a:pt x="6153" y="4162"/>
                    </a:lnTo>
                    <a:lnTo>
                      <a:pt x="4451" y="4019"/>
                    </a:lnTo>
                    <a:lnTo>
                      <a:pt x="3535" y="2870"/>
                    </a:lnTo>
                    <a:lnTo>
                      <a:pt x="3011" y="1794"/>
                    </a:lnTo>
                    <a:lnTo>
                      <a:pt x="3011" y="1650"/>
                    </a:lnTo>
                    <a:lnTo>
                      <a:pt x="2618" y="144"/>
                    </a:lnTo>
                    <a:lnTo>
                      <a:pt x="2356" y="0"/>
                    </a:lnTo>
                    <a:lnTo>
                      <a:pt x="1833" y="0"/>
                    </a:lnTo>
                    <a:lnTo>
                      <a:pt x="1571" y="144"/>
                    </a:lnTo>
                    <a:lnTo>
                      <a:pt x="1571" y="215"/>
                    </a:lnTo>
                    <a:lnTo>
                      <a:pt x="1833" y="1005"/>
                    </a:lnTo>
                    <a:lnTo>
                      <a:pt x="1178" y="1005"/>
                    </a:lnTo>
                    <a:lnTo>
                      <a:pt x="393" y="1292"/>
                    </a:lnTo>
                    <a:lnTo>
                      <a:pt x="262" y="1579"/>
                    </a:lnTo>
                    <a:lnTo>
                      <a:pt x="0" y="2081"/>
                    </a:lnTo>
                    <a:lnTo>
                      <a:pt x="393" y="3229"/>
                    </a:lnTo>
                    <a:lnTo>
                      <a:pt x="1440" y="4306"/>
                    </a:lnTo>
                    <a:lnTo>
                      <a:pt x="1833" y="5023"/>
                    </a:lnTo>
                    <a:lnTo>
                      <a:pt x="2095" y="5310"/>
                    </a:lnTo>
                    <a:lnTo>
                      <a:pt x="2880" y="5454"/>
                    </a:lnTo>
                    <a:lnTo>
                      <a:pt x="5236" y="5813"/>
                    </a:lnTo>
                    <a:lnTo>
                      <a:pt x="6415" y="5956"/>
                    </a:lnTo>
                    <a:lnTo>
                      <a:pt x="7855" y="5956"/>
                    </a:lnTo>
                    <a:lnTo>
                      <a:pt x="7855" y="20524"/>
                    </a:lnTo>
                    <a:lnTo>
                      <a:pt x="7985" y="20954"/>
                    </a:lnTo>
                    <a:lnTo>
                      <a:pt x="8247" y="21169"/>
                    </a:lnTo>
                    <a:lnTo>
                      <a:pt x="9033" y="21456"/>
                    </a:lnTo>
                    <a:lnTo>
                      <a:pt x="9687" y="21600"/>
                    </a:lnTo>
                    <a:lnTo>
                      <a:pt x="10473" y="21456"/>
                    </a:lnTo>
                    <a:lnTo>
                      <a:pt x="11127" y="21169"/>
                    </a:lnTo>
                    <a:lnTo>
                      <a:pt x="11651" y="20954"/>
                    </a:lnTo>
                    <a:lnTo>
                      <a:pt x="11651" y="13276"/>
                    </a:lnTo>
                    <a:lnTo>
                      <a:pt x="11782" y="12989"/>
                    </a:lnTo>
                    <a:lnTo>
                      <a:pt x="11782" y="12845"/>
                    </a:lnTo>
                    <a:lnTo>
                      <a:pt x="12829" y="12845"/>
                    </a:lnTo>
                    <a:lnTo>
                      <a:pt x="13091" y="12989"/>
                    </a:lnTo>
                    <a:lnTo>
                      <a:pt x="13091" y="20524"/>
                    </a:lnTo>
                    <a:lnTo>
                      <a:pt x="13222" y="20954"/>
                    </a:lnTo>
                    <a:lnTo>
                      <a:pt x="13484" y="21169"/>
                    </a:lnTo>
                    <a:lnTo>
                      <a:pt x="14269" y="21456"/>
                    </a:lnTo>
                    <a:lnTo>
                      <a:pt x="14924" y="21600"/>
                    </a:lnTo>
                    <a:lnTo>
                      <a:pt x="15578" y="21456"/>
                    </a:lnTo>
                    <a:lnTo>
                      <a:pt x="16364" y="21169"/>
                    </a:lnTo>
                    <a:lnTo>
                      <a:pt x="16625" y="20954"/>
                    </a:lnTo>
                    <a:lnTo>
                      <a:pt x="16887" y="20524"/>
                    </a:lnTo>
                    <a:lnTo>
                      <a:pt x="16887" y="12486"/>
                    </a:lnTo>
                    <a:lnTo>
                      <a:pt x="17804" y="11984"/>
                    </a:lnTo>
                    <a:lnTo>
                      <a:pt x="18720" y="11410"/>
                    </a:lnTo>
                    <a:lnTo>
                      <a:pt x="19636" y="10908"/>
                    </a:lnTo>
                    <a:lnTo>
                      <a:pt x="20422" y="10262"/>
                    </a:lnTo>
                    <a:lnTo>
                      <a:pt x="21076" y="9329"/>
                    </a:lnTo>
                    <a:lnTo>
                      <a:pt x="21338" y="8970"/>
                    </a:lnTo>
                    <a:lnTo>
                      <a:pt x="21600" y="8540"/>
                    </a:lnTo>
                    <a:lnTo>
                      <a:pt x="21600" y="8037"/>
                    </a:lnTo>
                    <a:lnTo>
                      <a:pt x="21076" y="7678"/>
                    </a:lnTo>
                    <a:lnTo>
                      <a:pt x="20684" y="6746"/>
                    </a:lnTo>
                    <a:close/>
                    <a:moveTo>
                      <a:pt x="18196" y="8540"/>
                    </a:moveTo>
                    <a:lnTo>
                      <a:pt x="16887" y="10118"/>
                    </a:lnTo>
                    <a:lnTo>
                      <a:pt x="16887" y="6602"/>
                    </a:lnTo>
                    <a:lnTo>
                      <a:pt x="17804" y="7535"/>
                    </a:lnTo>
                    <a:lnTo>
                      <a:pt x="18458" y="8468"/>
                    </a:lnTo>
                    <a:lnTo>
                      <a:pt x="18196" y="854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393" name="Freeform 73"/>
              <p:cNvSpPr/>
              <p:nvPr/>
            </p:nvSpPr>
            <p:spPr>
              <a:xfrm>
                <a:off x="0" y="0"/>
                <a:ext cx="564395" cy="1019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84" y="6746"/>
                    </a:moveTo>
                    <a:lnTo>
                      <a:pt x="19244" y="5597"/>
                    </a:lnTo>
                    <a:lnTo>
                      <a:pt x="18458" y="4951"/>
                    </a:lnTo>
                    <a:lnTo>
                      <a:pt x="17542" y="4521"/>
                    </a:lnTo>
                    <a:lnTo>
                      <a:pt x="17018" y="4377"/>
                    </a:lnTo>
                    <a:lnTo>
                      <a:pt x="17018" y="4306"/>
                    </a:lnTo>
                    <a:lnTo>
                      <a:pt x="15185" y="4019"/>
                    </a:lnTo>
                    <a:lnTo>
                      <a:pt x="13091" y="3875"/>
                    </a:lnTo>
                    <a:lnTo>
                      <a:pt x="10604" y="4019"/>
                    </a:lnTo>
                    <a:lnTo>
                      <a:pt x="8771" y="4162"/>
                    </a:lnTo>
                    <a:lnTo>
                      <a:pt x="6153" y="4162"/>
                    </a:lnTo>
                    <a:lnTo>
                      <a:pt x="4451" y="4019"/>
                    </a:lnTo>
                    <a:lnTo>
                      <a:pt x="3535" y="2870"/>
                    </a:lnTo>
                    <a:lnTo>
                      <a:pt x="3011" y="1794"/>
                    </a:lnTo>
                    <a:lnTo>
                      <a:pt x="3011" y="1650"/>
                    </a:lnTo>
                    <a:lnTo>
                      <a:pt x="2618" y="144"/>
                    </a:lnTo>
                    <a:lnTo>
                      <a:pt x="2356" y="0"/>
                    </a:lnTo>
                    <a:lnTo>
                      <a:pt x="1833" y="0"/>
                    </a:lnTo>
                    <a:lnTo>
                      <a:pt x="1571" y="144"/>
                    </a:lnTo>
                    <a:lnTo>
                      <a:pt x="1571" y="215"/>
                    </a:lnTo>
                    <a:lnTo>
                      <a:pt x="1833" y="1005"/>
                    </a:lnTo>
                    <a:lnTo>
                      <a:pt x="1178" y="1005"/>
                    </a:lnTo>
                    <a:lnTo>
                      <a:pt x="393" y="1292"/>
                    </a:lnTo>
                    <a:lnTo>
                      <a:pt x="262" y="1579"/>
                    </a:lnTo>
                    <a:lnTo>
                      <a:pt x="0" y="2081"/>
                    </a:lnTo>
                    <a:lnTo>
                      <a:pt x="393" y="3229"/>
                    </a:lnTo>
                    <a:lnTo>
                      <a:pt x="1440" y="4306"/>
                    </a:lnTo>
                    <a:lnTo>
                      <a:pt x="1833" y="5023"/>
                    </a:lnTo>
                    <a:lnTo>
                      <a:pt x="2095" y="5310"/>
                    </a:lnTo>
                    <a:lnTo>
                      <a:pt x="2880" y="5454"/>
                    </a:lnTo>
                    <a:lnTo>
                      <a:pt x="5236" y="5813"/>
                    </a:lnTo>
                    <a:lnTo>
                      <a:pt x="6415" y="5956"/>
                    </a:lnTo>
                    <a:lnTo>
                      <a:pt x="7855" y="5956"/>
                    </a:lnTo>
                    <a:lnTo>
                      <a:pt x="7855" y="20524"/>
                    </a:lnTo>
                    <a:lnTo>
                      <a:pt x="7985" y="20954"/>
                    </a:lnTo>
                    <a:lnTo>
                      <a:pt x="8247" y="21169"/>
                    </a:lnTo>
                    <a:lnTo>
                      <a:pt x="9033" y="21456"/>
                    </a:lnTo>
                    <a:lnTo>
                      <a:pt x="9687" y="21600"/>
                    </a:lnTo>
                    <a:lnTo>
                      <a:pt x="10473" y="21456"/>
                    </a:lnTo>
                    <a:lnTo>
                      <a:pt x="11127" y="21169"/>
                    </a:lnTo>
                    <a:lnTo>
                      <a:pt x="11651" y="20954"/>
                    </a:lnTo>
                    <a:lnTo>
                      <a:pt x="11651" y="13276"/>
                    </a:lnTo>
                    <a:lnTo>
                      <a:pt x="11782" y="12989"/>
                    </a:lnTo>
                    <a:lnTo>
                      <a:pt x="11782" y="12845"/>
                    </a:lnTo>
                    <a:lnTo>
                      <a:pt x="12829" y="12845"/>
                    </a:lnTo>
                    <a:lnTo>
                      <a:pt x="13091" y="12989"/>
                    </a:lnTo>
                    <a:lnTo>
                      <a:pt x="13091" y="20524"/>
                    </a:lnTo>
                    <a:lnTo>
                      <a:pt x="13222" y="20954"/>
                    </a:lnTo>
                    <a:lnTo>
                      <a:pt x="13484" y="21169"/>
                    </a:lnTo>
                    <a:lnTo>
                      <a:pt x="14269" y="21456"/>
                    </a:lnTo>
                    <a:lnTo>
                      <a:pt x="14924" y="21600"/>
                    </a:lnTo>
                    <a:lnTo>
                      <a:pt x="15578" y="21456"/>
                    </a:lnTo>
                    <a:lnTo>
                      <a:pt x="16364" y="21169"/>
                    </a:lnTo>
                    <a:lnTo>
                      <a:pt x="16625" y="20954"/>
                    </a:lnTo>
                    <a:lnTo>
                      <a:pt x="16887" y="20524"/>
                    </a:lnTo>
                    <a:lnTo>
                      <a:pt x="16887" y="12486"/>
                    </a:lnTo>
                    <a:lnTo>
                      <a:pt x="17804" y="11984"/>
                    </a:lnTo>
                    <a:lnTo>
                      <a:pt x="18720" y="11410"/>
                    </a:lnTo>
                    <a:lnTo>
                      <a:pt x="19636" y="10908"/>
                    </a:lnTo>
                    <a:lnTo>
                      <a:pt x="20422" y="10262"/>
                    </a:lnTo>
                    <a:lnTo>
                      <a:pt x="21076" y="9329"/>
                    </a:lnTo>
                    <a:lnTo>
                      <a:pt x="21338" y="8970"/>
                    </a:lnTo>
                    <a:lnTo>
                      <a:pt x="21600" y="8540"/>
                    </a:lnTo>
                    <a:lnTo>
                      <a:pt x="21600" y="8037"/>
                    </a:lnTo>
                    <a:lnTo>
                      <a:pt x="21076" y="7678"/>
                    </a:lnTo>
                    <a:lnTo>
                      <a:pt x="20684" y="6746"/>
                    </a:lnTo>
                  </a:path>
                </a:pathLst>
              </a:custGeom>
              <a:solidFill>
                <a:srgbClr val="34BA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394" name="Freeform 74"/>
              <p:cNvSpPr/>
              <p:nvPr/>
            </p:nvSpPr>
            <p:spPr>
              <a:xfrm>
                <a:off x="441996" y="312794"/>
                <a:ext cx="40800" cy="17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0" y="11902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2600" y="5731"/>
                    </a:lnTo>
                    <a:lnTo>
                      <a:pt x="21600" y="11461"/>
                    </a:lnTo>
                    <a:lnTo>
                      <a:pt x="18000" y="11902"/>
                    </a:ln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  <p:sp>
            <p:nvSpPr>
              <p:cNvPr id="395" name="Line 75"/>
              <p:cNvSpPr/>
              <p:nvPr/>
            </p:nvSpPr>
            <p:spPr>
              <a:xfrm>
                <a:off x="479846" y="398243"/>
                <a:ext cx="12701" cy="12701"/>
              </a:xfrm>
              <a:prstGeom prst="lin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0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401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06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微服务开发流程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Rectangle 14"/>
          <p:cNvSpPr txBox="1"/>
          <p:nvPr/>
        </p:nvSpPr>
        <p:spPr>
          <a:xfrm>
            <a:off x="3935760" y="4077072"/>
            <a:ext cx="194421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设计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Restful API</a:t>
            </a:r>
            <a:endParaRPr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Rectangle 14"/>
          <p:cNvSpPr txBox="1"/>
          <p:nvPr/>
        </p:nvSpPr>
        <p:spPr>
          <a:xfrm>
            <a:off x="6384032" y="3645024"/>
            <a:ext cx="19442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开发及测试</a:t>
            </a:r>
            <a:endParaRPr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Rectangle 14"/>
          <p:cNvSpPr txBox="1"/>
          <p:nvPr/>
        </p:nvSpPr>
        <p:spPr>
          <a:xfrm>
            <a:off x="8760296" y="2996952"/>
            <a:ext cx="194421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部署及上线</a:t>
            </a:r>
            <a:endParaRPr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4" grpId="0" animBg="1" advAuto="0"/>
      <p:bldP spid="5" grpId="0" animBg="1" advAuto="0"/>
      <p:bldP spid="7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Spring Cloud</a:t>
            </a:r>
            <a:r>
              <a:rPr lang="zh-CN" altLang="en-US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微服务</a:t>
            </a:r>
            <a:r>
              <a:rPr lang="en-US" altLang="zh-CN" sz="32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Demo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AutoShape 2" descr="https://wiki.labs.quest.com/download/attachments/214621253/image2017-12-5_9-39-53.png?version=1&amp;modificationDate=151243799418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196752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“Book-Service” Demo,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熟悉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Spring Cloud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开发一个微服务，及用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”Swagger”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浏览及测试微服务的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Restful API</a:t>
            </a:r>
          </a:p>
          <a:p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Demo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，详见代码：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latin typeface="宋体" pitchFamily="2" charset="-122"/>
                <a:ea typeface="宋体" pitchFamily="2" charset="-122"/>
                <a:hlinkClick r:id="rId3"/>
              </a:rPr>
              <a:t>https://github.com/XQQ8765/demo-projects/tree/master/demo-springboot-helloworld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矩形 6"/>
          <p:cNvGrpSpPr/>
          <p:nvPr/>
        </p:nvGrpSpPr>
        <p:grpSpPr>
          <a:xfrm>
            <a:off x="6341" y="1128563"/>
            <a:ext cx="12179314" cy="1013983"/>
            <a:chOff x="-2" y="-2"/>
            <a:chExt cx="12179313" cy="1013981"/>
          </a:xfrm>
        </p:grpSpPr>
        <p:sp>
          <p:nvSpPr>
            <p:cNvPr id="1666" name="矩形"/>
            <p:cNvSpPr/>
            <p:nvPr/>
          </p:nvSpPr>
          <p:spPr>
            <a:xfrm>
              <a:off x="-2" y="-2"/>
              <a:ext cx="12179313" cy="1013981"/>
            </a:xfrm>
            <a:prstGeom prst="rect">
              <a:avLst/>
            </a:prstGeom>
            <a:solidFill>
              <a:srgbClr val="00B0F0"/>
            </a:solidFill>
            <a:ln w="3175" cap="flat">
              <a:noFill/>
              <a:miter lim="400000"/>
            </a:ln>
            <a:effectLst/>
          </p:spPr>
          <p:txBody>
            <a:bodyPr wrap="square" lIns="45671" tIns="45671" rIns="45671" bIns="45671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667" name="更多资源请关注微信公众号：学苑君"/>
            <p:cNvSpPr txBox="1"/>
            <p:nvPr/>
          </p:nvSpPr>
          <p:spPr>
            <a:xfrm>
              <a:off x="-2" y="168433"/>
              <a:ext cx="12179313" cy="677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 spc="169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4400" dirty="0" smtClean="0">
                  <a:latin typeface="宋体" pitchFamily="2" charset="-122"/>
                  <a:ea typeface="宋体" pitchFamily="2" charset="-122"/>
                </a:rPr>
                <a:t>谢谢</a:t>
              </a:r>
              <a:endParaRPr sz="4400" dirty="0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/>
          <p:nvPr/>
        </p:nvSpPr>
        <p:spPr>
          <a:xfrm>
            <a:off x="0" y="2889250"/>
            <a:ext cx="12192000" cy="599017"/>
          </a:xfrm>
          <a:prstGeom prst="rect">
            <a:avLst/>
          </a:prstGeom>
          <a:solidFill>
            <a:srgbClr val="1D8AC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矩形 4"/>
          <p:cNvSpPr txBox="1"/>
          <p:nvPr/>
        </p:nvSpPr>
        <p:spPr>
          <a:xfrm>
            <a:off x="4770966" y="2874433"/>
            <a:ext cx="69045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单体架构与微服务架构</a:t>
            </a:r>
            <a:endParaRPr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4" name="TextBox 3"/>
          <p:cNvSpPr txBox="1"/>
          <p:nvPr/>
        </p:nvSpPr>
        <p:spPr>
          <a:xfrm>
            <a:off x="35983" y="-1911351"/>
            <a:ext cx="4521881" cy="1082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69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10945216" cy="2708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基于传统的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Java Web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开发技术所开发出来的应用都是单体架构，而不是微服务架构。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单体架构有如下特点：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整体打包 － 所有功能打包在一个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Jar/War/Ear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里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整个应用部署在同一个应用服务器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(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如</a:t>
            </a:r>
            <a:r>
              <a:rPr lang="en-US" altLang="zh-CN" sz="2000" spc="75" dirty="0" err="1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WebLogic</a:t>
            </a:r>
            <a:r>
              <a:rPr lang="en-US" altLang="zh-CN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, Tomcat)</a:t>
            </a: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内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整个应用位于同一个进程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spc="75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  <a:cs typeface="Arial" charset="0"/>
                <a:sym typeface="等线"/>
              </a:rPr>
              <a:t>各功能模块不能单独部署，升级等</a:t>
            </a:r>
            <a:endParaRPr lang="en-US" altLang="zh-CN" sz="20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单体架构－传统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应用方式</a:t>
            </a:r>
            <a:endParaRPr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25" name="Picture 1" descr="C:\Users\hx\AppData\Local\YNote\data\xqiang1987@163.com\50ff144bff4b4da1b116a273c0e39197\b4b16b2008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4192" y="2204864"/>
            <a:ext cx="3567683" cy="43148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21"/>
          <p:cNvSpPr txBox="1"/>
          <p:nvPr/>
        </p:nvSpPr>
        <p:spPr>
          <a:xfrm>
            <a:off x="623392" y="1556792"/>
            <a:ext cx="10945216" cy="3200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300">
                <a:solidFill>
                  <a:srgbClr val="80808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altLang="zh-CN" sz="24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  <a:p>
            <a:pPr marL="228600" indent="-228600">
              <a:buAutoNum type="arabicPeriod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创业初期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（同一语言开发，招人成本低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初期人员少，可快速开发与部署）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性能要求极高，多</a:t>
            </a:r>
            <a:r>
              <a:rPr lang="en-US" altLang="zh-CN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1s</a:t>
            </a:r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都不行</a:t>
            </a:r>
            <a:endParaRPr lang="en-US" altLang="zh-CN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（微服务分布式架构，进程间网络通讯耗时）</a:t>
            </a:r>
          </a:p>
          <a:p>
            <a:endParaRPr lang="zh-CN" altLang="en-US" sz="2400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altLang="zh-CN" sz="2400" spc="75" dirty="0" smtClean="0">
              <a:solidFill>
                <a:schemeClr val="bg2"/>
              </a:solidFill>
              <a:latin typeface="宋体" pitchFamily="2" charset="-122"/>
              <a:ea typeface="宋体" pitchFamily="2" charset="-122"/>
              <a:cs typeface="Arial" charset="0"/>
              <a:sym typeface="等线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36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00C0C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6" name="TextBox 6"/>
          <p:cNvSpPr txBox="1"/>
          <p:nvPr/>
        </p:nvSpPr>
        <p:spPr>
          <a:xfrm>
            <a:off x="476250" y="96838"/>
            <a:ext cx="597979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单体架构适用场景</a:t>
            </a:r>
            <a:endParaRPr lang="en-US" altLang="zh-CN" sz="3200" dirty="0">
              <a:solidFill>
                <a:schemeClr val="bg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3046686" y="2667008"/>
            <a:ext cx="2860108" cy="2471052"/>
            <a:chOff x="221229" y="43"/>
            <a:chExt cx="2860106" cy="2471051"/>
          </a:xfrm>
        </p:grpSpPr>
        <p:sp>
          <p:nvSpPr>
            <p:cNvPr id="466" name="Straight Connector 34"/>
            <p:cNvSpPr/>
            <p:nvPr/>
          </p:nvSpPr>
          <p:spPr>
            <a:xfrm flipH="1" flipV="1">
              <a:off x="225697" y="43"/>
              <a:ext cx="1425586" cy="5443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" name="Group 33"/>
            <p:cNvGrpSpPr/>
            <p:nvPr/>
          </p:nvGrpSpPr>
          <p:grpSpPr>
            <a:xfrm>
              <a:off x="221229" y="5484"/>
              <a:ext cx="2860106" cy="2465610"/>
              <a:chOff x="221229" y="0"/>
              <a:chExt cx="2860105" cy="2465609"/>
            </a:xfrm>
          </p:grpSpPr>
          <p:sp>
            <p:nvSpPr>
              <p:cNvPr id="467" name="Isosceles Triangle 7"/>
              <p:cNvSpPr/>
              <p:nvPr/>
            </p:nvSpPr>
            <p:spPr>
              <a:xfrm>
                <a:off x="221229" y="0"/>
                <a:ext cx="2860105" cy="2465609"/>
              </a:xfrm>
              <a:prstGeom prst="triangl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468" name="AutoShape 112"/>
              <p:cNvSpPr/>
              <p:nvPr/>
            </p:nvSpPr>
            <p:spPr>
              <a:xfrm>
                <a:off x="1365529" y="1137553"/>
                <a:ext cx="488048" cy="48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9" h="21600" extrusionOk="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30"/>
                    </a:moveTo>
                    <a:cubicBezTo>
                      <a:pt x="5813" y="18425"/>
                      <a:pt x="5454" y="17482"/>
                      <a:pt x="4730" y="16740"/>
                    </a:cubicBezTo>
                    <a:cubicBezTo>
                      <a:pt x="4046" y="16035"/>
                      <a:pt x="3150" y="15629"/>
                      <a:pt x="2257" y="15593"/>
                    </a:cubicBezTo>
                    <a:lnTo>
                      <a:pt x="2911" y="13158"/>
                    </a:lnTo>
                    <a:cubicBezTo>
                      <a:pt x="2959" y="12996"/>
                      <a:pt x="3052" y="12836"/>
                      <a:pt x="3168" y="12696"/>
                    </a:cubicBezTo>
                    <a:cubicBezTo>
                      <a:pt x="4485" y="11727"/>
                      <a:pt x="6512" y="12013"/>
                      <a:pt x="7920" y="13461"/>
                    </a:cubicBezTo>
                    <a:cubicBezTo>
                      <a:pt x="9409" y="14991"/>
                      <a:pt x="9639" y="17231"/>
                      <a:pt x="8492" y="18569"/>
                    </a:cubicBezTo>
                    <a:cubicBezTo>
                      <a:pt x="8416" y="18610"/>
                      <a:pt x="8339" y="18649"/>
                      <a:pt x="8256" y="18676"/>
                    </a:cubicBezTo>
                    <a:cubicBezTo>
                      <a:pt x="8256" y="18676"/>
                      <a:pt x="5828" y="19330"/>
                      <a:pt x="5828" y="19330"/>
                    </a:cubicBezTo>
                    <a:close/>
                    <a:moveTo>
                      <a:pt x="2737" y="20165"/>
                    </a:moveTo>
                    <a:cubicBezTo>
                      <a:pt x="2665" y="20182"/>
                      <a:pt x="2443" y="20240"/>
                      <a:pt x="2291" y="20250"/>
                    </a:cubicBezTo>
                    <a:cubicBezTo>
                      <a:pt x="1751" y="20245"/>
                      <a:pt x="1313" y="19793"/>
                      <a:pt x="1313" y="19238"/>
                    </a:cubicBezTo>
                    <a:cubicBezTo>
                      <a:pt x="1321" y="19125"/>
                      <a:pt x="1365" y="18930"/>
                      <a:pt x="1380" y="18858"/>
                    </a:cubicBezTo>
                    <a:lnTo>
                      <a:pt x="2071" y="16284"/>
                    </a:lnTo>
                    <a:cubicBezTo>
                      <a:pt x="2822" y="16262"/>
                      <a:pt x="3630" y="16563"/>
                      <a:pt x="4265" y="17216"/>
                    </a:cubicBezTo>
                    <a:cubicBezTo>
                      <a:pt x="4911" y="17879"/>
                      <a:pt x="5214" y="18726"/>
                      <a:pt x="5181" y="19505"/>
                    </a:cubicBezTo>
                    <a:cubicBezTo>
                      <a:pt x="5181" y="19505"/>
                      <a:pt x="2737" y="20165"/>
                      <a:pt x="2737" y="20165"/>
                    </a:cubicBezTo>
                    <a:close/>
                    <a:moveTo>
                      <a:pt x="6888" y="11180"/>
                    </a:moveTo>
                    <a:cubicBezTo>
                      <a:pt x="6280" y="10928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80"/>
                      <a:pt x="6888" y="11180"/>
                    </a:cubicBezTo>
                    <a:close/>
                    <a:moveTo>
                      <a:pt x="9717" y="13673"/>
                    </a:moveTo>
                    <a:cubicBezTo>
                      <a:pt x="9473" y="13259"/>
                      <a:pt x="9194" y="12860"/>
                      <a:pt x="8848" y="12506"/>
                    </a:cubicBezTo>
                    <a:cubicBezTo>
                      <a:pt x="8447" y="12094"/>
                      <a:pt x="7986" y="11771"/>
                      <a:pt x="7507" y="11499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3"/>
                      <a:pt x="9717" y="13673"/>
                    </a:cubicBezTo>
                    <a:close/>
                    <a:moveTo>
                      <a:pt x="10519" y="16062"/>
                    </a:moveTo>
                    <a:cubicBezTo>
                      <a:pt x="10465" y="15453"/>
                      <a:pt x="10298" y="14855"/>
                      <a:pt x="10047" y="14289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5"/>
                    </a:cubicBezTo>
                    <a:cubicBezTo>
                      <a:pt x="15604" y="11291"/>
                      <a:pt x="15598" y="11294"/>
                      <a:pt x="15593" y="11299"/>
                    </a:cubicBezTo>
                    <a:lnTo>
                      <a:pt x="15602" y="11307"/>
                    </a:lnTo>
                    <a:lnTo>
                      <a:pt x="10525" y="16566"/>
                    </a:lnTo>
                    <a:cubicBezTo>
                      <a:pt x="10527" y="16398"/>
                      <a:pt x="10534" y="16233"/>
                      <a:pt x="10519" y="16062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8"/>
                    </a:lnTo>
                    <a:cubicBezTo>
                      <a:pt x="1998" y="11967"/>
                      <a:pt x="1771" y="12365"/>
                      <a:pt x="1645" y="12798"/>
                    </a:cubicBezTo>
                    <a:lnTo>
                      <a:pt x="102" y="18542"/>
                    </a:lnTo>
                    <a:cubicBezTo>
                      <a:pt x="100" y="18558"/>
                      <a:pt x="0" y="19009"/>
                      <a:pt x="0" y="19238"/>
                    </a:cubicBezTo>
                    <a:cubicBezTo>
                      <a:pt x="0" y="20542"/>
                      <a:pt x="1030" y="21600"/>
                      <a:pt x="2302" y="21600"/>
                    </a:cubicBezTo>
                    <a:cubicBezTo>
                      <a:pt x="2554" y="21600"/>
                      <a:pt x="3044" y="21476"/>
                      <a:pt x="3062" y="21474"/>
                    </a:cubicBezTo>
                    <a:lnTo>
                      <a:pt x="8630" y="19970"/>
                    </a:lnTo>
                    <a:cubicBezTo>
                      <a:pt x="9054" y="19840"/>
                      <a:pt x="9439" y="19605"/>
                      <a:pt x="9750" y="19284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69" name="Rectangle 39"/>
              <p:cNvSpPr txBox="1"/>
              <p:nvPr/>
            </p:nvSpPr>
            <p:spPr>
              <a:xfrm>
                <a:off x="1254318" y="1692654"/>
                <a:ext cx="759179" cy="492440"/>
              </a:xfrm>
              <a:prstGeom prst="rect">
                <a:avLst/>
              </a:prstGeom>
              <a:ln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zh-CN" altLang="en-US" sz="2600" dirty="0" smtClean="0"/>
                  <a:t>优点</a:t>
                </a:r>
                <a:endParaRPr sz="2600" dirty="0"/>
              </a:p>
            </p:txBody>
          </p:sp>
        </p:grpSp>
      </p:grpSp>
      <p:grpSp>
        <p:nvGrpSpPr>
          <p:cNvPr id="4" name="Group 46"/>
          <p:cNvGrpSpPr/>
          <p:nvPr/>
        </p:nvGrpSpPr>
        <p:grpSpPr>
          <a:xfrm>
            <a:off x="6095999" y="2667009"/>
            <a:ext cx="2860108" cy="2471050"/>
            <a:chOff x="221229" y="46"/>
            <a:chExt cx="2860106" cy="2471049"/>
          </a:xfrm>
        </p:grpSpPr>
        <p:sp>
          <p:nvSpPr>
            <p:cNvPr id="472" name="Straight Connector 38"/>
            <p:cNvSpPr/>
            <p:nvPr/>
          </p:nvSpPr>
          <p:spPr>
            <a:xfrm flipV="1">
              <a:off x="1651281" y="46"/>
              <a:ext cx="1329043" cy="5442"/>
            </a:xfrm>
            <a:prstGeom prst="line">
              <a:avLst/>
            </a:prstGeom>
            <a:ln>
              <a:tailEnd type="oval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221229" y="5486"/>
              <a:ext cx="2860106" cy="2465609"/>
              <a:chOff x="221229" y="0"/>
              <a:chExt cx="2860105" cy="2465608"/>
            </a:xfrm>
          </p:grpSpPr>
          <p:sp>
            <p:nvSpPr>
              <p:cNvPr id="473" name="Isosceles Triangle 9"/>
              <p:cNvSpPr/>
              <p:nvPr/>
            </p:nvSpPr>
            <p:spPr>
              <a:xfrm>
                <a:off x="221229" y="0"/>
                <a:ext cx="2860105" cy="2465608"/>
              </a:xfrm>
              <a:prstGeom prst="triangl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808080"/>
                    </a:solidFill>
                  </a:defRPr>
                </a:pPr>
                <a:endParaRPr/>
              </a:p>
            </p:txBody>
          </p:sp>
          <p:sp>
            <p:nvSpPr>
              <p:cNvPr id="474" name="AutoShape 59"/>
              <p:cNvSpPr/>
              <p:nvPr/>
            </p:nvSpPr>
            <p:spPr>
              <a:xfrm>
                <a:off x="1364222" y="1042302"/>
                <a:ext cx="488890" cy="488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3" h="21600" extrusionOk="0">
                    <a:moveTo>
                      <a:pt x="16978" y="19987"/>
                    </a:moveTo>
                    <a:lnTo>
                      <a:pt x="11228" y="17681"/>
                    </a:lnTo>
                    <a:cubicBezTo>
                      <a:pt x="11090" y="17627"/>
                      <a:pt x="10948" y="17609"/>
                      <a:pt x="10808" y="17601"/>
                    </a:cubicBezTo>
                    <a:lnTo>
                      <a:pt x="19662" y="3837"/>
                    </a:lnTo>
                    <a:cubicBezTo>
                      <a:pt x="19662" y="3837"/>
                      <a:pt x="16978" y="19987"/>
                      <a:pt x="16978" y="19987"/>
                    </a:cubicBezTo>
                    <a:close/>
                    <a:moveTo>
                      <a:pt x="6860" y="16245"/>
                    </a:moveTo>
                    <a:cubicBezTo>
                      <a:pt x="6859" y="16243"/>
                      <a:pt x="6856" y="16241"/>
                      <a:pt x="6855" y="16239"/>
                    </a:cubicBezTo>
                    <a:lnTo>
                      <a:pt x="19608" y="2552"/>
                    </a:lnTo>
                    <a:lnTo>
                      <a:pt x="8736" y="19537"/>
                    </a:lnTo>
                    <a:cubicBezTo>
                      <a:pt x="8736" y="19537"/>
                      <a:pt x="6860" y="16245"/>
                      <a:pt x="6860" y="16245"/>
                    </a:cubicBezTo>
                    <a:close/>
                    <a:moveTo>
                      <a:pt x="2112" y="14025"/>
                    </a:moveTo>
                    <a:lnTo>
                      <a:pt x="17714" y="3595"/>
                    </a:lnTo>
                    <a:lnTo>
                      <a:pt x="6370" y="15771"/>
                    </a:lnTo>
                    <a:cubicBezTo>
                      <a:pt x="6310" y="15735"/>
                      <a:pt x="6257" y="15688"/>
                      <a:pt x="6191" y="15661"/>
                    </a:cubicBezTo>
                    <a:cubicBezTo>
                      <a:pt x="6191" y="15661"/>
                      <a:pt x="2112" y="14025"/>
                      <a:pt x="2112" y="14025"/>
                    </a:cubicBezTo>
                    <a:close/>
                    <a:moveTo>
                      <a:pt x="21236" y="108"/>
                    </a:moveTo>
                    <a:cubicBezTo>
                      <a:pt x="21125" y="35"/>
                      <a:pt x="20998" y="0"/>
                      <a:pt x="20870" y="0"/>
                    </a:cubicBezTo>
                    <a:cubicBezTo>
                      <a:pt x="20740" y="0"/>
                      <a:pt x="20610" y="36"/>
                      <a:pt x="20497" y="113"/>
                    </a:cubicBezTo>
                    <a:lnTo>
                      <a:pt x="300" y="13614"/>
                    </a:lnTo>
                    <a:cubicBezTo>
                      <a:pt x="92" y="13752"/>
                      <a:pt x="-22" y="13996"/>
                      <a:pt x="4" y="14245"/>
                    </a:cubicBezTo>
                    <a:cubicBezTo>
                      <a:pt x="29" y="14495"/>
                      <a:pt x="191" y="14709"/>
                      <a:pt x="423" y="14802"/>
                    </a:cubicBezTo>
                    <a:lnTo>
                      <a:pt x="5690" y="16915"/>
                    </a:lnTo>
                    <a:lnTo>
                      <a:pt x="8167" y="21260"/>
                    </a:lnTo>
                    <a:cubicBezTo>
                      <a:pt x="8285" y="21469"/>
                      <a:pt x="8506" y="21598"/>
                      <a:pt x="8744" y="21600"/>
                    </a:cubicBezTo>
                    <a:lnTo>
                      <a:pt x="8752" y="21600"/>
                    </a:lnTo>
                    <a:cubicBezTo>
                      <a:pt x="8988" y="21600"/>
                      <a:pt x="9207" y="21475"/>
                      <a:pt x="9329" y="21272"/>
                    </a:cubicBezTo>
                    <a:lnTo>
                      <a:pt x="10727" y="18935"/>
                    </a:lnTo>
                    <a:lnTo>
                      <a:pt x="17255" y="21552"/>
                    </a:lnTo>
                    <a:cubicBezTo>
                      <a:pt x="17334" y="21585"/>
                      <a:pt x="17420" y="21600"/>
                      <a:pt x="17504" y="21600"/>
                    </a:cubicBezTo>
                    <a:cubicBezTo>
                      <a:pt x="17619" y="21600"/>
                      <a:pt x="17733" y="21572"/>
                      <a:pt x="17834" y="21513"/>
                    </a:cubicBezTo>
                    <a:cubicBezTo>
                      <a:pt x="18012" y="21413"/>
                      <a:pt x="18135" y="21239"/>
                      <a:pt x="18169" y="21036"/>
                    </a:cubicBezTo>
                    <a:lnTo>
                      <a:pt x="21535" y="785"/>
                    </a:lnTo>
                    <a:cubicBezTo>
                      <a:pt x="21578" y="520"/>
                      <a:pt x="21461" y="254"/>
                      <a:pt x="21236" y="108"/>
                    </a:cubicBezTo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lIns="45719" tIns="45719" rIns="45719" bIns="45719" numCol="1" anchor="ctr">
                <a:noAutofit/>
              </a:bodyPr>
              <a:lstStyle/>
              <a:p>
                <a:pPr defTabSz="609584">
                  <a:defRPr sz="4000">
                    <a:solidFill>
                      <a:srgbClr val="808080"/>
                    </a:solidFill>
                    <a:effectLst>
                      <a:outerShdw blurRad="38100" dist="38100" dir="2700000" rotWithShape="0">
                        <a:srgbClr val="000000"/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6" name="Group 36"/>
          <p:cNvGrpSpPr/>
          <p:nvPr/>
        </p:nvGrpSpPr>
        <p:grpSpPr>
          <a:xfrm>
            <a:off x="5159896" y="2060848"/>
            <a:ext cx="1656184" cy="3079499"/>
            <a:chOff x="37290" y="60609"/>
            <a:chExt cx="1656183" cy="3079497"/>
          </a:xfrm>
        </p:grpSpPr>
        <p:sp>
          <p:nvSpPr>
            <p:cNvPr id="478" name="Isosceles Triangle 8"/>
            <p:cNvSpPr/>
            <p:nvPr/>
          </p:nvSpPr>
          <p:spPr>
            <a:xfrm>
              <a:off x="116138" y="1845736"/>
              <a:ext cx="1501470" cy="1294370"/>
            </a:xfrm>
            <a:prstGeom prst="triangle">
              <a:avLst/>
            </a:prstGeom>
            <a:solidFill>
              <a:srgbClr val="E7CE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483" name="Straight Connector 28"/>
            <p:cNvSpPr/>
            <p:nvPr/>
          </p:nvSpPr>
          <p:spPr>
            <a:xfrm flipV="1">
              <a:off x="866872" y="669929"/>
              <a:ext cx="11243" cy="1175807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Rectangle 41"/>
            <p:cNvSpPr txBox="1"/>
            <p:nvPr/>
          </p:nvSpPr>
          <p:spPr>
            <a:xfrm>
              <a:off x="37290" y="60609"/>
              <a:ext cx="165618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zh-CN" altLang="en-US" sz="2400" dirty="0" smtClean="0"/>
                <a:t>单体架构</a:t>
              </a:r>
              <a:endParaRPr sz="2400" dirty="0"/>
            </a:p>
          </p:txBody>
        </p:sp>
      </p:grpSp>
      <p:sp>
        <p:nvSpPr>
          <p:cNvPr id="486" name="Rectangle 42"/>
          <p:cNvSpPr txBox="1"/>
          <p:nvPr/>
        </p:nvSpPr>
        <p:spPr>
          <a:xfrm>
            <a:off x="90287" y="1484784"/>
            <a:ext cx="3485433" cy="65556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开发简单直接，集中式管理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适合项目初期和初创期，能够快速出产品原型成果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适合于比较小的应用，容易开发和部署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采用同一种语言和工具开发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功能都在一地，没有分布式调用的程序开销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"/>
          <p:cNvGrpSpPr/>
          <p:nvPr/>
        </p:nvGrpSpPr>
        <p:grpSpPr>
          <a:xfrm>
            <a:off x="280988" y="-1"/>
            <a:ext cx="106362" cy="720726"/>
            <a:chOff x="0" y="0"/>
            <a:chExt cx="106361" cy="720725"/>
          </a:xfrm>
        </p:grpSpPr>
        <p:sp>
          <p:nvSpPr>
            <p:cNvPr id="493" name="矩形 4"/>
            <p:cNvSpPr/>
            <p:nvPr/>
          </p:nvSpPr>
          <p:spPr>
            <a:xfrm>
              <a:off x="0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494" name="矩形 5"/>
            <p:cNvSpPr/>
            <p:nvPr/>
          </p:nvSpPr>
          <p:spPr>
            <a:xfrm>
              <a:off x="60367" y="-1"/>
              <a:ext cx="45995" cy="720726"/>
            </a:xfrm>
            <a:prstGeom prst="rect">
              <a:avLst/>
            </a:prstGeom>
            <a:solidFill>
              <a:srgbClr val="34BA8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808080"/>
                  </a:solidFill>
                </a:defRPr>
              </a:pPr>
              <a:endParaRPr/>
            </a:p>
          </p:txBody>
        </p:sp>
      </p:grpSp>
      <p:sp>
        <p:nvSpPr>
          <p:cNvPr id="496" name="TextBox 6"/>
          <p:cNvSpPr txBox="1"/>
          <p:nvPr/>
        </p:nvSpPr>
        <p:spPr>
          <a:xfrm>
            <a:off x="476250" y="96838"/>
            <a:ext cx="387032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单体架构优缺点</a:t>
            </a:r>
          </a:p>
          <a:p>
            <a:endParaRPr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8" name="直接连接符 7"/>
          <p:cNvSpPr/>
          <p:nvPr/>
        </p:nvSpPr>
        <p:spPr>
          <a:xfrm>
            <a:off x="520700" y="681037"/>
            <a:ext cx="3511551" cy="1588"/>
          </a:xfrm>
          <a:prstGeom prst="line">
            <a:avLst/>
          </a:prstGeom>
          <a:ln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Rectangle 39"/>
          <p:cNvSpPr txBox="1"/>
          <p:nvPr/>
        </p:nvSpPr>
        <p:spPr>
          <a:xfrm>
            <a:off x="7248128" y="4293096"/>
            <a:ext cx="759181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zh-CN" altLang="en-US" sz="2600" dirty="0" smtClean="0"/>
              <a:t>缺点</a:t>
            </a:r>
            <a:endParaRPr sz="2600" dirty="0"/>
          </a:p>
        </p:txBody>
      </p:sp>
      <p:sp>
        <p:nvSpPr>
          <p:cNvPr id="36" name="Rectangle 42"/>
          <p:cNvSpPr txBox="1"/>
          <p:nvPr/>
        </p:nvSpPr>
        <p:spPr>
          <a:xfrm>
            <a:off x="8760296" y="1340768"/>
            <a:ext cx="3485433" cy="71711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所有模块代码在一起，开发过程容易产生冲突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代码维护难，功能耦合严重，修改代码容易牵一发而动全身</a:t>
            </a: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构建时间长，任何小修改必须重新构建整个项目</a:t>
            </a: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功能模块依赖严重，稳定性不一个微不足道的小问题，可以导致整个应用挂掉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不能对某一功能模块单独扩容</a:t>
            </a: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l"/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4" grpId="0" advAuto="0"/>
      <p:bldP spid="6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6742</Words>
  <Application>Microsoft Office PowerPoint</Application>
  <PresentationFormat>自定义</PresentationFormat>
  <Paragraphs>491</Paragraphs>
  <Slides>58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hx</cp:lastModifiedBy>
  <cp:revision>273</cp:revision>
  <dcterms:modified xsi:type="dcterms:W3CDTF">2018-11-24T13:54:10Z</dcterms:modified>
</cp:coreProperties>
</file>