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58" r:id="rId4"/>
    <p:sldId id="260" r:id="rId5"/>
    <p:sldId id="259" r:id="rId6"/>
    <p:sldId id="262" r:id="rId7"/>
    <p:sldId id="263" r:id="rId8"/>
    <p:sldId id="272" r:id="rId9"/>
    <p:sldId id="273" r:id="rId10"/>
    <p:sldId id="271"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200B3F0-A9BC-48CE-8EB6-ECE965069900}" type="datetimeFigureOut">
              <a:rPr lang="en-US" smtClean="0"/>
              <a:pPr/>
              <a:t>10/21/2013</a:t>
            </a:fld>
            <a:endParaRPr lang="en-US" dirty="0"/>
          </a:p>
        </p:txBody>
      </p:sp>
      <p:sp>
        <p:nvSpPr>
          <p:cNvPr id="17" name="页脚占位符 16"/>
          <p:cNvSpPr>
            <a:spLocks noGrp="1"/>
          </p:cNvSpPr>
          <p:nvPr>
            <p:ph type="ftr" sz="quarter" idx="11"/>
          </p:nvPr>
        </p:nvSpPr>
        <p:spPr/>
        <p:txBody>
          <a:bodyPr/>
          <a:lstStyle>
            <a:extLst/>
          </a:lstStyle>
          <a:p>
            <a:r>
              <a:rPr lang="en-US" smtClean="0"/>
              <a:t>
              </a:t>
            </a:r>
            <a:endParaRPr lang="en-US" dirty="0"/>
          </a:p>
        </p:txBody>
      </p:sp>
      <p:sp>
        <p:nvSpPr>
          <p:cNvPr id="29" name="灯片编号占位符 28"/>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54D2318-CE40-42F6-962A-4C6D6CF697DB}" type="datetimeFigureOut">
              <a:rPr lang="en-US" smtClean="0"/>
              <a:pPr/>
              <a:t>10/21/2013</a:t>
            </a:fld>
            <a:endParaRPr lang="en-US" dirty="0"/>
          </a:p>
        </p:txBody>
      </p:sp>
      <p:sp>
        <p:nvSpPr>
          <p:cNvPr id="5" name="页脚占位符 4"/>
          <p:cNvSpPr>
            <a:spLocks noGrp="1"/>
          </p:cNvSpPr>
          <p:nvPr>
            <p:ph type="ftr" sz="quarter" idx="11"/>
          </p:nvPr>
        </p:nvSpPr>
        <p:spPr/>
        <p:txBody>
          <a:bodyPr/>
          <a:lstStyle>
            <a:extLst/>
          </a:lstStyle>
          <a:p>
            <a:r>
              <a:rPr lang="en-US" smtClean="0"/>
              <a:t>
              </a:t>
            </a:r>
            <a:endParaRPr lang="en-US" dirty="0"/>
          </a:p>
        </p:txBody>
      </p:sp>
      <p:sp>
        <p:nvSpPr>
          <p:cNvPr id="6" name="灯片编号占位符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40"/>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4B320A-89BA-47B2-A525-92E8D10B06E4}" type="datetimeFigureOut">
              <a:rPr lang="en-US" smtClean="0"/>
              <a:pPr/>
              <a:t>10/21/2013</a:t>
            </a:fld>
            <a:endParaRPr lang="en-US" dirty="0"/>
          </a:p>
        </p:txBody>
      </p:sp>
      <p:sp>
        <p:nvSpPr>
          <p:cNvPr id="5" name="页脚占位符 4"/>
          <p:cNvSpPr>
            <a:spLocks noGrp="1"/>
          </p:cNvSpPr>
          <p:nvPr>
            <p:ph type="ftr" sz="quarter" idx="11"/>
          </p:nvPr>
        </p:nvSpPr>
        <p:spPr/>
        <p:txBody>
          <a:bodyPr/>
          <a:lstStyle>
            <a:extLst/>
          </a:lstStyle>
          <a:p>
            <a:r>
              <a:rPr lang="en-US" smtClean="0"/>
              <a:t>
              </a:t>
            </a:r>
            <a:endParaRPr lang="en-US" dirty="0"/>
          </a:p>
        </p:txBody>
      </p:sp>
      <p:sp>
        <p:nvSpPr>
          <p:cNvPr id="6" name="灯片编号占位符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B20712A-F861-4AB0-A754-4F5A2033CD4B}" type="datetimeFigureOut">
              <a:rPr lang="en-US" smtClean="0"/>
              <a:pPr/>
              <a:t>10/21/2013</a:t>
            </a:fld>
            <a:endParaRPr lang="en-US" dirty="0"/>
          </a:p>
        </p:txBody>
      </p:sp>
      <p:sp>
        <p:nvSpPr>
          <p:cNvPr id="5" name="页脚占位符 4"/>
          <p:cNvSpPr>
            <a:spLocks noGrp="1"/>
          </p:cNvSpPr>
          <p:nvPr>
            <p:ph type="ftr" sz="quarter" idx="11"/>
          </p:nvPr>
        </p:nvSpPr>
        <p:spPr/>
        <p:txBody>
          <a:bodyPr/>
          <a:lstStyle>
            <a:extLst/>
          </a:lstStyle>
          <a:p>
            <a:r>
              <a:rPr lang="en-US" smtClean="0"/>
              <a:t>
              </a:t>
            </a:r>
            <a:endParaRPr lang="en-US" dirty="0"/>
          </a:p>
        </p:txBody>
      </p:sp>
      <p:sp>
        <p:nvSpPr>
          <p:cNvPr id="6" name="灯片编号占位符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24507B7-F2DC-4B2C-B14D-58A9766807A2}" type="datetimeFigureOut">
              <a:rPr lang="en-US" smtClean="0"/>
              <a:pPr/>
              <a:t>10/21/2013</a:t>
            </a:fld>
            <a:endParaRPr lang="en-US" dirty="0"/>
          </a:p>
        </p:txBody>
      </p:sp>
      <p:sp>
        <p:nvSpPr>
          <p:cNvPr id="5" name="页脚占位符 4"/>
          <p:cNvSpPr>
            <a:spLocks noGrp="1"/>
          </p:cNvSpPr>
          <p:nvPr>
            <p:ph type="ftr" sz="quarter" idx="11"/>
          </p:nvPr>
        </p:nvSpPr>
        <p:spPr/>
        <p:txBody>
          <a:bodyPr/>
          <a:lstStyle>
            <a:extLst/>
          </a:lstStyle>
          <a:p>
            <a:r>
              <a:rPr lang="en-US" smtClean="0"/>
              <a:t>
              </a:t>
            </a:r>
            <a:endParaRPr lang="en-US" dirty="0"/>
          </a:p>
        </p:txBody>
      </p:sp>
      <p:sp>
        <p:nvSpPr>
          <p:cNvPr id="6" name="灯片编号占位符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04A483D-5CB4-4842-8F2F-05D5276ACF63}" type="datetimeFigureOut">
              <a:rPr lang="en-US" smtClean="0"/>
              <a:pPr/>
              <a:t>10/21/2013</a:t>
            </a:fld>
            <a:endParaRPr lang="en-US" dirty="0"/>
          </a:p>
        </p:txBody>
      </p:sp>
      <p:sp>
        <p:nvSpPr>
          <p:cNvPr id="6" name="页脚占位符 5"/>
          <p:cNvSpPr>
            <a:spLocks noGrp="1"/>
          </p:cNvSpPr>
          <p:nvPr>
            <p:ph type="ftr" sz="quarter" idx="11"/>
          </p:nvPr>
        </p:nvSpPr>
        <p:spPr/>
        <p:txBody>
          <a:bodyPr/>
          <a:lstStyle>
            <a:extLst/>
          </a:lstStyle>
          <a:p>
            <a:r>
              <a:rPr lang="en-US" smtClean="0"/>
              <a:t>
              </a:t>
            </a:r>
            <a:endParaRPr lang="en-US" dirty="0"/>
          </a:p>
        </p:txBody>
      </p:sp>
      <p:sp>
        <p:nvSpPr>
          <p:cNvPr id="7" name="灯片编号占位符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D1CE32E-9DC0-47C8-A657-48F5C3E4A10B}" type="datetimeFigureOut">
              <a:rPr lang="en-US" smtClean="0"/>
              <a:pPr/>
              <a:t>10/21/2013</a:t>
            </a:fld>
            <a:endParaRPr lang="en-US" dirty="0"/>
          </a:p>
        </p:txBody>
      </p:sp>
      <p:sp>
        <p:nvSpPr>
          <p:cNvPr id="8" name="页脚占位符 7"/>
          <p:cNvSpPr>
            <a:spLocks noGrp="1"/>
          </p:cNvSpPr>
          <p:nvPr>
            <p:ph type="ftr" sz="quarter" idx="11"/>
          </p:nvPr>
        </p:nvSpPr>
        <p:spPr/>
        <p:txBody>
          <a:bodyPr/>
          <a:lstStyle>
            <a:extLst/>
          </a:lstStyle>
          <a:p>
            <a:r>
              <a:rPr lang="en-US" smtClean="0"/>
              <a:t>
              </a:t>
            </a:r>
            <a:endParaRPr lang="en-US" dirty="0"/>
          </a:p>
        </p:txBody>
      </p:sp>
      <p:sp>
        <p:nvSpPr>
          <p:cNvPr id="9" name="灯片编号占位符 8"/>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BDF5C0D-8C3A-4771-A43D-83937FC700D4}" type="datetimeFigureOut">
              <a:rPr lang="en-US" smtClean="0"/>
              <a:pPr/>
              <a:t>10/21/2013</a:t>
            </a:fld>
            <a:endParaRPr lang="en-US" dirty="0"/>
          </a:p>
        </p:txBody>
      </p:sp>
      <p:sp>
        <p:nvSpPr>
          <p:cNvPr id="4" name="页脚占位符 3"/>
          <p:cNvSpPr>
            <a:spLocks noGrp="1"/>
          </p:cNvSpPr>
          <p:nvPr>
            <p:ph type="ftr" sz="quarter" idx="11"/>
          </p:nvPr>
        </p:nvSpPr>
        <p:spPr/>
        <p:txBody>
          <a:bodyPr/>
          <a:lstStyle>
            <a:extLst/>
          </a:lstStyle>
          <a:p>
            <a:r>
              <a:rPr lang="en-US" smtClean="0"/>
              <a:t>
              </a:t>
            </a:r>
            <a:endParaRPr lang="en-US" dirty="0"/>
          </a:p>
        </p:txBody>
      </p:sp>
      <p:sp>
        <p:nvSpPr>
          <p:cNvPr id="5" name="灯片编号占位符 4"/>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0203D2D6-FCC2-425A-A4A7-8058E8C01CB1}" type="datetimeFigureOut">
              <a:rPr lang="en-US" smtClean="0"/>
              <a:pPr/>
              <a:t>10/21/2013</a:t>
            </a:fld>
            <a:endParaRPr lang="en-US" dirty="0"/>
          </a:p>
        </p:txBody>
      </p:sp>
      <p:sp>
        <p:nvSpPr>
          <p:cNvPr id="3" name="页脚占位符 2"/>
          <p:cNvSpPr>
            <a:spLocks noGrp="1"/>
          </p:cNvSpPr>
          <p:nvPr>
            <p:ph type="ftr" sz="quarter" idx="11"/>
          </p:nvPr>
        </p:nvSpPr>
        <p:spPr/>
        <p:txBody>
          <a:bodyPr/>
          <a:lstStyle>
            <a:extLst/>
          </a:lstStyle>
          <a:p>
            <a:r>
              <a:rPr lang="en-US" smtClean="0"/>
              <a:t>
              </a:t>
            </a:r>
            <a:endParaRPr lang="en-US" dirty="0"/>
          </a:p>
        </p:txBody>
      </p:sp>
      <p:sp>
        <p:nvSpPr>
          <p:cNvPr id="4" name="灯片编号占位符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8CF2683-E6E7-4CC3-9EEE-7854DD4F3545}" type="datetimeFigureOut">
              <a:rPr lang="en-US" smtClean="0"/>
              <a:pPr/>
              <a:t>10/21/2013</a:t>
            </a:fld>
            <a:endParaRPr lang="en-US" dirty="0"/>
          </a:p>
        </p:txBody>
      </p:sp>
      <p:sp>
        <p:nvSpPr>
          <p:cNvPr id="6" name="页脚占位符 5"/>
          <p:cNvSpPr>
            <a:spLocks noGrp="1"/>
          </p:cNvSpPr>
          <p:nvPr>
            <p:ph type="ftr" sz="quarter" idx="11"/>
          </p:nvPr>
        </p:nvSpPr>
        <p:spPr/>
        <p:txBody>
          <a:bodyPr/>
          <a:lstStyle>
            <a:extLst/>
          </a:lstStyle>
          <a:p>
            <a:r>
              <a:rPr lang="en-US" smtClean="0"/>
              <a:t>
              </a:t>
            </a:r>
            <a:endParaRPr lang="en-US" dirty="0"/>
          </a:p>
        </p:txBody>
      </p:sp>
      <p:sp>
        <p:nvSpPr>
          <p:cNvPr id="7" name="灯片编号占位符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7E120F81-B39D-4CBB-8BF3-5D6E395D0F72}" type="datetimeFigureOut">
              <a:rPr lang="en-US" smtClean="0"/>
              <a:pPr/>
              <a:t>10/21/2013</a:t>
            </a:fld>
            <a:endParaRPr lang="en-US" dirty="0"/>
          </a:p>
        </p:txBody>
      </p:sp>
      <p:sp>
        <p:nvSpPr>
          <p:cNvPr id="6" name="页脚占位符 5"/>
          <p:cNvSpPr>
            <a:spLocks noGrp="1"/>
          </p:cNvSpPr>
          <p:nvPr>
            <p:ph type="ftr" sz="quarter" idx="11"/>
          </p:nvPr>
        </p:nvSpPr>
        <p:spPr>
          <a:xfrm>
            <a:off x="1219200" y="55499"/>
            <a:ext cx="7416800" cy="365125"/>
          </a:xfrm>
        </p:spPr>
        <p:txBody>
          <a:bodyPr/>
          <a:lstStyle>
            <a:extLst/>
          </a:lstStyle>
          <a:p>
            <a:r>
              <a:rPr lang="en-US" smtClean="0"/>
              <a:t>
              </a:t>
            </a:r>
            <a:endParaRPr lang="en-US" dirty="0"/>
          </a:p>
        </p:txBody>
      </p:sp>
      <p:sp>
        <p:nvSpPr>
          <p:cNvPr id="7" name="灯片编号占位符 6"/>
          <p:cNvSpPr>
            <a:spLocks noGrp="1"/>
          </p:cNvSpPr>
          <p:nvPr>
            <p:ph type="sldNum" sz="quarter" idx="12"/>
          </p:nvPr>
        </p:nvSpPr>
        <p:spPr>
          <a:xfrm>
            <a:off x="11480800" y="55499"/>
            <a:ext cx="609600" cy="365125"/>
          </a:xfrm>
        </p:spPr>
        <p:txBody>
          <a:bodyPr/>
          <a:lstStyle>
            <a:extLst/>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564B320A-89BA-47B2-A525-92E8D10B06E4}" type="datetimeFigureOut">
              <a:rPr lang="en-US" smtClean="0"/>
              <a:pPr/>
              <a:t>10/21/2013</a:t>
            </a:fld>
            <a:endParaRPr lang="en-US" dirty="0"/>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smtClean="0"/>
              <a:t>
              </a:t>
            </a:r>
            <a:endParaRPr lang="en-US" dirty="0"/>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rry-cn/De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baike.baidu.com/link?url=G-WxANNhmFcFLkUoWeYGFn3i11YFNxHYPMSwX_jfRQVE5HF0CPrqXDODCUD9HuEp" TargetMode="External"/><Relationship Id="rId3" Type="http://schemas.openxmlformats.org/officeDocument/2006/relationships/hyperlink" Target="https://npmjs.org/" TargetMode="External"/><Relationship Id="rId7" Type="http://schemas.openxmlformats.org/officeDocument/2006/relationships/hyperlink" Target="http://baike.baidu.com/link?url=_uhJQTbexNH_XzcktviX73ztVvRM_KLuH7GYk1t-1bEeF-Xc0Myu-XcqQsoVEqMz8wM1D7j8Y7cNSoGPPYlYC_" TargetMode="External"/><Relationship Id="rId2" Type="http://schemas.openxmlformats.org/officeDocument/2006/relationships/hyperlink" Target="http://nodejs.org/" TargetMode="External"/><Relationship Id="rId1" Type="http://schemas.openxmlformats.org/officeDocument/2006/relationships/slideLayout" Target="../slideLayouts/slideLayout2.xml"/><Relationship Id="rId6" Type="http://schemas.openxmlformats.org/officeDocument/2006/relationships/hyperlink" Target="http://www.imagemagick.org/script/index.php" TargetMode="External"/><Relationship Id="rId5" Type="http://schemas.openxmlformats.org/officeDocument/2006/relationships/hyperlink" Target="http://coffeescript.org/" TargetMode="External"/><Relationship Id="rId4" Type="http://schemas.openxmlformats.org/officeDocument/2006/relationships/hyperlink" Target="http://expressj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underscorejs.org/" TargetMode="External"/><Relationship Id="rId2" Type="http://schemas.openxmlformats.org/officeDocument/2006/relationships/hyperlink" Target="http://mongoose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red5.org/" TargetMode="External"/><Relationship Id="rId2" Type="http://schemas.openxmlformats.org/officeDocument/2006/relationships/hyperlink" Target="http://www.mongodb.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NodeJS&#20171;&#32461;.pp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anose="020B0503020204020204" pitchFamily="34" charset="-122"/>
                <a:ea typeface="微软雅黑" panose="020B0503020204020204" pitchFamily="34" charset="-122"/>
              </a:rPr>
              <a:t>TTM</a:t>
            </a:r>
            <a:r>
              <a:rPr lang="zh-CN" altLang="en-US" dirty="0" smtClean="0">
                <a:latin typeface="微软雅黑" panose="020B0503020204020204" pitchFamily="34" charset="-122"/>
                <a:ea typeface="微软雅黑" panose="020B0503020204020204" pitchFamily="34" charset="-122"/>
              </a:rPr>
              <a:t>项目演示</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dirty="0" smtClean="0"/>
              <a:t>——</a:t>
            </a:r>
            <a:r>
              <a:rPr lang="zh-CN" altLang="en-US" dirty="0" smtClean="0"/>
              <a:t>介绍</a:t>
            </a:r>
            <a:r>
              <a:rPr lang="en-US" altLang="zh-CN" dirty="0" smtClean="0"/>
              <a:t>NodeJS</a:t>
            </a:r>
            <a:r>
              <a:rPr lang="zh-CN" altLang="en-US" dirty="0" smtClean="0"/>
              <a:t>，</a:t>
            </a:r>
            <a:r>
              <a:rPr lang="en-US" altLang="zh-CN" dirty="0" smtClean="0"/>
              <a:t>MongoDB</a:t>
            </a:r>
            <a:r>
              <a:rPr lang="zh-CN" altLang="en-US" dirty="0" smtClean="0"/>
              <a:t>，以及在项目中的一些</a:t>
            </a:r>
            <a:r>
              <a:rPr lang="en-US" altLang="zh-CN" dirty="0" smtClean="0"/>
              <a:t>JS</a:t>
            </a:r>
            <a:r>
              <a:rPr lang="zh-CN" altLang="en-US" dirty="0" smtClean="0"/>
              <a:t>插件</a:t>
            </a:r>
            <a:endParaRPr lang="en-US" altLang="zh-CN" dirty="0" smtClean="0"/>
          </a:p>
          <a:p>
            <a:r>
              <a:rPr lang="en-US" altLang="zh-CN" dirty="0" err="1" smtClean="0"/>
              <a:t>Git</a:t>
            </a:r>
            <a:r>
              <a:rPr lang="zh-CN" altLang="en-US" dirty="0" smtClean="0"/>
              <a:t>地址</a:t>
            </a:r>
            <a:r>
              <a:rPr lang="en-US" altLang="zh-CN" dirty="0" smtClean="0"/>
              <a:t> </a:t>
            </a:r>
            <a:r>
              <a:rPr lang="en-US" altLang="zh-CN" dirty="0" smtClean="0">
                <a:hlinkClick r:id="rId2"/>
              </a:rPr>
              <a:t>https</a:t>
            </a:r>
            <a:r>
              <a:rPr lang="en-US" altLang="zh-CN" dirty="0">
                <a:hlinkClick r:id="rId2"/>
              </a:rPr>
              <a:t>://github.com/Terry-cn/Demo</a:t>
            </a:r>
            <a:endParaRPr lang="zh-CN" altLang="en-US" dirty="0"/>
          </a:p>
        </p:txBody>
      </p:sp>
    </p:spTree>
    <p:extLst>
      <p:ext uri="{BB962C8B-B14F-4D97-AF65-F5344CB8AC3E}">
        <p14:creationId xmlns:p14="http://schemas.microsoft.com/office/powerpoint/2010/main" val="633537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不适用场合</a:t>
            </a:r>
            <a:endParaRPr lang="zh-CN" altLang="en-US" dirty="0"/>
          </a:p>
        </p:txBody>
      </p:sp>
      <p:sp>
        <p:nvSpPr>
          <p:cNvPr id="3" name="内容占位符 2"/>
          <p:cNvSpPr>
            <a:spLocks noGrp="1"/>
          </p:cNvSpPr>
          <p:nvPr>
            <p:ph idx="1"/>
          </p:nvPr>
        </p:nvSpPr>
        <p:spPr/>
        <p:txBody>
          <a:bodyPr>
            <a:normAutofit/>
          </a:bodyPr>
          <a:lstStyle/>
          <a:p>
            <a:r>
              <a:rPr lang="zh-CN" altLang="en-US" dirty="0" smtClean="0"/>
              <a:t>高度事务性的系统：</a:t>
            </a:r>
            <a:endParaRPr lang="en-US" altLang="zh-CN" dirty="0" smtClean="0"/>
          </a:p>
          <a:p>
            <a:pPr lvl="1"/>
            <a:r>
              <a:rPr lang="zh-CN" altLang="en-US" dirty="0" smtClean="0"/>
              <a:t>例如银行或会计系统。传统的关系型数据库目前还是更适用于需要大量原子性复杂事务的应用程序。</a:t>
            </a:r>
          </a:p>
          <a:p>
            <a:r>
              <a:rPr lang="zh-CN" altLang="en-US" dirty="0" smtClean="0"/>
              <a:t>传统的商业智能应用：</a:t>
            </a:r>
            <a:endParaRPr lang="en-US" altLang="zh-CN" dirty="0" smtClean="0"/>
          </a:p>
          <a:p>
            <a:pPr lvl="1"/>
            <a:r>
              <a:rPr lang="zh-CN" altLang="en-US" dirty="0" smtClean="0"/>
              <a:t>针对特定问题的</a:t>
            </a:r>
            <a:r>
              <a:rPr lang="en-US" altLang="zh-CN" dirty="0" smtClean="0"/>
              <a:t>BI</a:t>
            </a:r>
            <a:r>
              <a:rPr lang="zh-CN" altLang="en-US" dirty="0" smtClean="0"/>
              <a:t>数据库会对产生高度优化的查询方式。对于此类应用，数据仓库可能是更合适的选择。</a:t>
            </a:r>
          </a:p>
          <a:p>
            <a:r>
              <a:rPr lang="zh-CN" altLang="en-US" dirty="0" smtClean="0"/>
              <a:t>需要</a:t>
            </a:r>
            <a:r>
              <a:rPr lang="en-US" altLang="zh-CN" dirty="0" smtClean="0"/>
              <a:t>SQL</a:t>
            </a:r>
            <a:r>
              <a:rPr lang="zh-CN" altLang="en-US" dirty="0" smtClean="0"/>
              <a:t>的问题  </a:t>
            </a:r>
          </a:p>
          <a:p>
            <a:r>
              <a:rPr lang="en-US" altLang="zh-CN" dirty="0" smtClean="0"/>
              <a:t>MongoDB</a:t>
            </a:r>
            <a:r>
              <a:rPr lang="zh-CN" altLang="en-US" dirty="0" smtClean="0"/>
              <a:t>无法控制数据写入磁盘的顺序，这样将导致</a:t>
            </a:r>
            <a:r>
              <a:rPr lang="en-US" altLang="zh-CN" dirty="0" smtClean="0"/>
              <a:t>MongoDB</a:t>
            </a:r>
            <a:r>
              <a:rPr lang="zh-CN" altLang="en-US" dirty="0" smtClean="0"/>
              <a:t>无法实现</a:t>
            </a:r>
            <a:r>
              <a:rPr lang="en-US" altLang="zh-CN" dirty="0" err="1" smtClean="0"/>
              <a:t>writeahead</a:t>
            </a:r>
            <a:r>
              <a:rPr lang="zh-CN" altLang="en-US" dirty="0" smtClean="0"/>
              <a:t>日志的特性。</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中使用的</a:t>
            </a:r>
            <a:r>
              <a:rPr lang="en-US" altLang="zh-CN" dirty="0" err="1" smtClean="0"/>
              <a:t>Mongodb</a:t>
            </a:r>
            <a:endParaRPr lang="zh-CN" altLang="en-US" dirty="0"/>
          </a:p>
        </p:txBody>
      </p:sp>
      <p:sp>
        <p:nvSpPr>
          <p:cNvPr id="3" name="内容占位符 2"/>
          <p:cNvSpPr>
            <a:spLocks noGrp="1"/>
          </p:cNvSpPr>
          <p:nvPr>
            <p:ph idx="1"/>
          </p:nvPr>
        </p:nvSpPr>
        <p:spPr/>
        <p:txBody>
          <a:bodyPr/>
          <a:lstStyle/>
          <a:p>
            <a:r>
              <a:rPr lang="en-US" altLang="zh-CN" dirty="0" smtClean="0"/>
              <a:t>Mongoose</a:t>
            </a:r>
            <a:r>
              <a:rPr lang="zh-CN" altLang="en-US" dirty="0" smtClean="0"/>
              <a:t>是</a:t>
            </a:r>
            <a:r>
              <a:rPr lang="en-US" altLang="zh-CN" dirty="0" err="1" smtClean="0"/>
              <a:t>NodeJS</a:t>
            </a:r>
            <a:r>
              <a:rPr lang="zh-CN" altLang="en-US" dirty="0" smtClean="0"/>
              <a:t>的一个高雅的</a:t>
            </a:r>
            <a:r>
              <a:rPr lang="en-US" altLang="zh-CN" dirty="0" err="1" smtClean="0"/>
              <a:t>Mongodb</a:t>
            </a:r>
            <a:r>
              <a:rPr lang="zh-CN" altLang="en-US" dirty="0" smtClean="0"/>
              <a:t>建模工具。</a:t>
            </a:r>
            <a:endParaRPr lang="en-US" altLang="zh-CN" dirty="0" smtClean="0"/>
          </a:p>
          <a:p>
            <a:r>
              <a:rPr lang="zh-CN" altLang="en-US" dirty="0" smtClean="0"/>
              <a:t>创建一个</a:t>
            </a:r>
            <a:r>
              <a:rPr lang="en-US" altLang="zh-CN" dirty="0" smtClean="0"/>
              <a:t>Schema</a:t>
            </a:r>
            <a:r>
              <a:rPr lang="zh-CN" altLang="en-US" dirty="0" smtClean="0"/>
              <a:t>就可以完成一个表的所有操作。</a:t>
            </a:r>
            <a:endParaRPr lang="en-US" altLang="zh-CN" dirty="0" smtClean="0"/>
          </a:p>
        </p:txBody>
      </p:sp>
    </p:spTree>
    <p:extLst>
      <p:ext uri="{BB962C8B-B14F-4D97-AF65-F5344CB8AC3E}">
        <p14:creationId xmlns:p14="http://schemas.microsoft.com/office/powerpoint/2010/main" val="86209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中用到的</a:t>
            </a:r>
            <a:r>
              <a:rPr lang="en-US" altLang="zh-CN" dirty="0" smtClean="0"/>
              <a:t>JS</a:t>
            </a:r>
            <a:r>
              <a:rPr lang="zh-CN" altLang="en-US" dirty="0" smtClean="0"/>
              <a:t>插件</a:t>
            </a:r>
            <a:endParaRPr lang="zh-CN" altLang="en-US" dirty="0"/>
          </a:p>
        </p:txBody>
      </p:sp>
      <p:sp>
        <p:nvSpPr>
          <p:cNvPr id="3" name="内容占位符 2"/>
          <p:cNvSpPr>
            <a:spLocks noGrp="1"/>
          </p:cNvSpPr>
          <p:nvPr>
            <p:ph idx="1"/>
          </p:nvPr>
        </p:nvSpPr>
        <p:spPr/>
        <p:txBody>
          <a:bodyPr>
            <a:normAutofit fontScale="92500"/>
          </a:bodyPr>
          <a:lstStyle/>
          <a:p>
            <a:pPr>
              <a:buFont typeface="+mj-lt"/>
              <a:buAutoNum type="arabicPeriod"/>
            </a:pPr>
            <a:r>
              <a:rPr lang="en-US" altLang="zh-CN" u="sng" dirty="0" err="1" smtClean="0"/>
              <a:t>RequireJS</a:t>
            </a:r>
            <a:endParaRPr lang="en-US" altLang="zh-CN" u="sng" dirty="0" smtClean="0"/>
          </a:p>
          <a:p>
            <a:pPr marL="454914" lvl="1" indent="0">
              <a:buNone/>
            </a:pPr>
            <a:r>
              <a:rPr lang="en-US" altLang="zh-CN" dirty="0" smtClean="0"/>
              <a:t>Require.JS </a:t>
            </a:r>
            <a:r>
              <a:rPr lang="zh-CN" altLang="en-US" dirty="0"/>
              <a:t>（前身是 </a:t>
            </a:r>
            <a:r>
              <a:rPr lang="en-US" altLang="zh-CN" dirty="0" err="1"/>
              <a:t>RunJS</a:t>
            </a:r>
            <a:r>
              <a:rPr lang="en-US" altLang="zh-CN" dirty="0"/>
              <a:t>) </a:t>
            </a:r>
            <a:r>
              <a:rPr lang="zh-CN" altLang="en-US" dirty="0"/>
              <a:t>是一个根据需要来加载 </a:t>
            </a:r>
            <a:r>
              <a:rPr lang="en-US" altLang="zh-CN" dirty="0" err="1"/>
              <a:t>js</a:t>
            </a:r>
            <a:r>
              <a:rPr lang="en-US" altLang="zh-CN" dirty="0"/>
              <a:t> </a:t>
            </a:r>
            <a:r>
              <a:rPr lang="zh-CN" altLang="en-US" dirty="0"/>
              <a:t>文件的 </a:t>
            </a:r>
            <a:r>
              <a:rPr lang="en-US" altLang="zh-CN" dirty="0"/>
              <a:t>JavaScript </a:t>
            </a:r>
            <a:r>
              <a:rPr lang="zh-CN" altLang="en-US" dirty="0"/>
              <a:t>框架，可避免不必要的</a:t>
            </a:r>
            <a:r>
              <a:rPr lang="en-US" altLang="zh-CN" dirty="0" err="1"/>
              <a:t>js</a:t>
            </a:r>
            <a:r>
              <a:rPr lang="zh-CN" altLang="en-US" dirty="0"/>
              <a:t>文件加载，提升网页浏览速度。</a:t>
            </a:r>
            <a:endParaRPr lang="en-US" altLang="zh-CN" u="sng" dirty="0" smtClean="0"/>
          </a:p>
          <a:p>
            <a:pPr>
              <a:buFont typeface="+mj-lt"/>
              <a:buAutoNum type="arabicPeriod"/>
            </a:pPr>
            <a:r>
              <a:rPr lang="en-US" altLang="zh-CN" u="sng" dirty="0" smtClean="0"/>
              <a:t>Backbone</a:t>
            </a:r>
          </a:p>
          <a:p>
            <a:pPr marL="397764" lvl="1" indent="0">
              <a:buNone/>
            </a:pPr>
            <a:r>
              <a:rPr lang="en-US" altLang="zh-CN" dirty="0"/>
              <a:t>backbone</a:t>
            </a:r>
            <a:r>
              <a:rPr lang="zh-CN" altLang="en-US" dirty="0"/>
              <a:t>是一种帮助开发重量级的</a:t>
            </a:r>
            <a:r>
              <a:rPr lang="en-US" altLang="zh-CN" dirty="0" err="1"/>
              <a:t>javascript</a:t>
            </a:r>
            <a:r>
              <a:rPr lang="zh-CN" altLang="en-US" dirty="0"/>
              <a:t>应用的框架。</a:t>
            </a:r>
          </a:p>
          <a:p>
            <a:pPr marL="397764" lvl="1" indent="0">
              <a:buNone/>
            </a:pPr>
            <a:r>
              <a:rPr lang="zh-CN" altLang="en-US" dirty="0"/>
              <a:t>主要提供了</a:t>
            </a:r>
            <a:r>
              <a:rPr lang="en-US" altLang="zh-CN" dirty="0"/>
              <a:t>3</a:t>
            </a:r>
            <a:r>
              <a:rPr lang="zh-CN" altLang="en-US" dirty="0"/>
              <a:t>个东西：</a:t>
            </a:r>
            <a:r>
              <a:rPr lang="en-US" altLang="zh-CN" dirty="0"/>
              <a:t>1</a:t>
            </a:r>
            <a:r>
              <a:rPr lang="zh-CN" altLang="en-US" dirty="0"/>
              <a:t>、</a:t>
            </a:r>
            <a:r>
              <a:rPr lang="en-US" altLang="zh-CN" dirty="0"/>
              <a:t>models(</a:t>
            </a:r>
            <a:r>
              <a:rPr lang="zh-CN" altLang="en-US" dirty="0"/>
              <a:t>模型</a:t>
            </a:r>
            <a:r>
              <a:rPr lang="en-US" altLang="zh-CN" dirty="0"/>
              <a:t>) 2</a:t>
            </a:r>
            <a:r>
              <a:rPr lang="zh-CN" altLang="en-US" dirty="0"/>
              <a:t>、</a:t>
            </a:r>
            <a:r>
              <a:rPr lang="en-US" altLang="zh-CN" dirty="0"/>
              <a:t>collections(</a:t>
            </a:r>
            <a:r>
              <a:rPr lang="zh-CN" altLang="en-US" dirty="0"/>
              <a:t>集合</a:t>
            </a:r>
            <a:r>
              <a:rPr lang="en-US" altLang="zh-CN" dirty="0"/>
              <a:t>) 3</a:t>
            </a:r>
            <a:r>
              <a:rPr lang="zh-CN" altLang="en-US" dirty="0"/>
              <a:t>、</a:t>
            </a:r>
            <a:r>
              <a:rPr lang="en-US" altLang="zh-CN" dirty="0"/>
              <a:t>views(</a:t>
            </a:r>
            <a:r>
              <a:rPr lang="zh-CN" altLang="en-US" dirty="0"/>
              <a:t>视图</a:t>
            </a:r>
            <a:r>
              <a:rPr lang="en-US" altLang="zh-CN" dirty="0" smtClean="0"/>
              <a:t>)</a:t>
            </a:r>
            <a:endParaRPr lang="en-US" altLang="zh-CN" u="sng" dirty="0" smtClean="0"/>
          </a:p>
          <a:p>
            <a:pPr>
              <a:buFont typeface="+mj-lt"/>
              <a:buAutoNum type="arabicPeriod"/>
            </a:pPr>
            <a:r>
              <a:rPr lang="en-US" altLang="zh-CN" u="sng" dirty="0" smtClean="0"/>
              <a:t>Handlebars</a:t>
            </a:r>
          </a:p>
          <a:p>
            <a:pPr marL="454914" lvl="1" indent="0">
              <a:buNone/>
            </a:pPr>
            <a:r>
              <a:rPr lang="en-US" altLang="zh-CN" dirty="0"/>
              <a:t>handlebars </a:t>
            </a:r>
            <a:r>
              <a:rPr lang="zh-CN" altLang="en-US" dirty="0"/>
              <a:t>使用了模版，只要你定义一个模版，提供一个</a:t>
            </a:r>
            <a:r>
              <a:rPr lang="en-US" altLang="zh-CN" dirty="0" err="1"/>
              <a:t>json</a:t>
            </a:r>
            <a:r>
              <a:rPr lang="zh-CN" altLang="en-US" dirty="0"/>
              <a:t>对象，</a:t>
            </a:r>
            <a:r>
              <a:rPr lang="en-US" altLang="zh-CN" dirty="0"/>
              <a:t>handlebars </a:t>
            </a:r>
            <a:r>
              <a:rPr lang="zh-CN" altLang="en-US" dirty="0"/>
              <a:t>就能吧</a:t>
            </a:r>
            <a:r>
              <a:rPr lang="en-US" altLang="zh-CN" dirty="0" err="1"/>
              <a:t>json</a:t>
            </a:r>
            <a:r>
              <a:rPr lang="zh-CN" altLang="en-US" dirty="0"/>
              <a:t>对象放到你定的模版中</a:t>
            </a:r>
            <a:r>
              <a:rPr lang="en-US" altLang="zh-CN" dirty="0" smtClean="0"/>
              <a:t>Underscore</a:t>
            </a:r>
          </a:p>
          <a:p>
            <a:pPr>
              <a:buFont typeface="+mj-lt"/>
              <a:buAutoNum type="arabicPeriod"/>
            </a:pPr>
            <a:r>
              <a:rPr lang="en-US" altLang="zh-CN" dirty="0" smtClean="0"/>
              <a:t>Bootstrap</a:t>
            </a:r>
          </a:p>
          <a:p>
            <a:pPr>
              <a:buFont typeface="+mj-lt"/>
              <a:buAutoNum type="arabicPeriod"/>
            </a:pPr>
            <a:endParaRPr lang="en-US" altLang="zh-CN" dirty="0" smtClean="0"/>
          </a:p>
          <a:p>
            <a:pPr>
              <a:buFont typeface="+mj-lt"/>
              <a:buAutoNum type="arabicPeriod"/>
            </a:pPr>
            <a:endParaRPr lang="en-US" altLang="zh-CN" dirty="0" smtClean="0"/>
          </a:p>
          <a:p>
            <a:endParaRPr lang="zh-CN" altLang="en-US" dirty="0"/>
          </a:p>
        </p:txBody>
      </p:sp>
    </p:spTree>
    <p:extLst>
      <p:ext uri="{BB962C8B-B14F-4D97-AF65-F5344CB8AC3E}">
        <p14:creationId xmlns:p14="http://schemas.microsoft.com/office/powerpoint/2010/main" val="147007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中用到的</a:t>
            </a:r>
            <a:r>
              <a:rPr lang="en-US" altLang="zh-CN" dirty="0" smtClean="0"/>
              <a:t>JS</a:t>
            </a:r>
            <a:r>
              <a:rPr lang="zh-CN" altLang="en-US" dirty="0" smtClean="0"/>
              <a:t>插件</a:t>
            </a:r>
            <a:endParaRPr lang="zh-CN" altLang="en-US" dirty="0"/>
          </a:p>
        </p:txBody>
      </p:sp>
      <p:sp>
        <p:nvSpPr>
          <p:cNvPr id="3" name="内容占位符 2"/>
          <p:cNvSpPr>
            <a:spLocks noGrp="1"/>
          </p:cNvSpPr>
          <p:nvPr>
            <p:ph idx="1"/>
          </p:nvPr>
        </p:nvSpPr>
        <p:spPr/>
        <p:txBody>
          <a:bodyPr>
            <a:normAutofit/>
          </a:bodyPr>
          <a:lstStyle/>
          <a:p>
            <a:pPr marL="582930" indent="-514350">
              <a:buFont typeface="+mj-lt"/>
              <a:buAutoNum type="arabicPeriod" startAt="6"/>
            </a:pPr>
            <a:r>
              <a:rPr lang="en-US" altLang="zh-CN" dirty="0" smtClean="0"/>
              <a:t>I8next    </a:t>
            </a:r>
            <a:r>
              <a:rPr lang="zh-CN" altLang="en-US" dirty="0" smtClean="0"/>
              <a:t>多语言插件</a:t>
            </a:r>
            <a:endParaRPr lang="en-US" altLang="zh-CN" dirty="0"/>
          </a:p>
          <a:p>
            <a:pPr>
              <a:buFont typeface="+mj-lt"/>
              <a:buAutoNum type="arabicPeriod" startAt="6"/>
            </a:pPr>
            <a:r>
              <a:rPr lang="en-US" altLang="zh-CN" dirty="0" err="1" smtClean="0"/>
              <a:t>Alertify</a:t>
            </a:r>
            <a:r>
              <a:rPr lang="en-US" altLang="zh-CN" dirty="0" smtClean="0"/>
              <a:t>  </a:t>
            </a:r>
            <a:r>
              <a:rPr lang="zh-CN" altLang="en-US" dirty="0" smtClean="0"/>
              <a:t>警告框和确认框</a:t>
            </a:r>
            <a:endParaRPr lang="en-US" altLang="zh-CN" dirty="0"/>
          </a:p>
          <a:p>
            <a:pPr>
              <a:buFont typeface="+mj-lt"/>
              <a:buAutoNum type="arabicPeriod" startAt="6"/>
            </a:pPr>
            <a:r>
              <a:rPr lang="en-US" altLang="zh-CN" dirty="0" err="1" smtClean="0"/>
              <a:t>Colorbox</a:t>
            </a:r>
            <a:r>
              <a:rPr lang="en-US" altLang="zh-CN" dirty="0" smtClean="0"/>
              <a:t>   </a:t>
            </a:r>
            <a:r>
              <a:rPr lang="zh-CN" altLang="en-US" dirty="0" smtClean="0"/>
              <a:t>模态框</a:t>
            </a:r>
            <a:endParaRPr lang="en-US" altLang="zh-CN" dirty="0"/>
          </a:p>
          <a:p>
            <a:pPr>
              <a:buFont typeface="+mj-lt"/>
              <a:buAutoNum type="arabicPeriod" startAt="6"/>
            </a:pPr>
            <a:r>
              <a:rPr lang="en-US" altLang="zh-CN" dirty="0" err="1" smtClean="0"/>
              <a:t>Lazyload</a:t>
            </a:r>
            <a:r>
              <a:rPr lang="en-US" altLang="zh-CN" dirty="0" smtClean="0"/>
              <a:t>   </a:t>
            </a:r>
            <a:r>
              <a:rPr lang="zh-CN" altLang="en-US" dirty="0" smtClean="0"/>
              <a:t>图片延迟加载插件</a:t>
            </a:r>
            <a:endParaRPr lang="en-US" altLang="zh-CN" dirty="0"/>
          </a:p>
          <a:p>
            <a:pPr>
              <a:buFont typeface="+mj-lt"/>
              <a:buAutoNum type="arabicPeriod" startAt="6"/>
            </a:pPr>
            <a:r>
              <a:rPr lang="en-US" altLang="zh-CN" dirty="0" err="1" smtClean="0"/>
              <a:t>Jcrop</a:t>
            </a:r>
            <a:r>
              <a:rPr lang="en-US" altLang="zh-CN" dirty="0" smtClean="0"/>
              <a:t>    </a:t>
            </a:r>
            <a:r>
              <a:rPr lang="zh-CN" altLang="en-US" dirty="0" smtClean="0"/>
              <a:t>图片裁切</a:t>
            </a:r>
            <a:endParaRPr lang="en-US" altLang="zh-CN" dirty="0"/>
          </a:p>
          <a:p>
            <a:pPr>
              <a:buFont typeface="+mj-lt"/>
              <a:buAutoNum type="arabicPeriod" startAt="6"/>
            </a:pPr>
            <a:r>
              <a:rPr lang="en-US" altLang="zh-CN" dirty="0" smtClean="0"/>
              <a:t>Uniform  </a:t>
            </a:r>
            <a:r>
              <a:rPr lang="zh-CN" altLang="en-US" dirty="0" smtClean="0"/>
              <a:t>美化</a:t>
            </a:r>
            <a:r>
              <a:rPr lang="en-US" altLang="zh-CN" dirty="0" smtClean="0"/>
              <a:t>form</a:t>
            </a:r>
            <a:r>
              <a:rPr lang="zh-CN" altLang="en-US" dirty="0" smtClean="0"/>
              <a:t>表单控件</a:t>
            </a:r>
            <a:endParaRPr lang="en-US" altLang="zh-CN" dirty="0"/>
          </a:p>
          <a:p>
            <a:pPr>
              <a:buFont typeface="+mj-lt"/>
              <a:buAutoNum type="arabicPeriod" startAt="6"/>
            </a:pPr>
            <a:r>
              <a:rPr lang="en-US" altLang="zh-CN" dirty="0" smtClean="0"/>
              <a:t>Validate  form</a:t>
            </a:r>
            <a:r>
              <a:rPr lang="zh-CN" altLang="en-US" dirty="0" smtClean="0"/>
              <a:t>表单验证</a:t>
            </a:r>
            <a:endParaRPr lang="en-US" altLang="zh-CN" dirty="0"/>
          </a:p>
          <a:p>
            <a:pPr>
              <a:buFont typeface="+mj-lt"/>
              <a:buAutoNum type="arabicPeriod" startAt="6"/>
            </a:pPr>
            <a:r>
              <a:rPr lang="en-US" altLang="zh-CN" dirty="0" smtClean="0"/>
              <a:t>Popcorn  </a:t>
            </a:r>
            <a:r>
              <a:rPr lang="zh-CN" altLang="en-US" dirty="0" smtClean="0"/>
              <a:t>根据视频播放时间线显示相关内容</a:t>
            </a:r>
            <a:endParaRPr lang="en-US" altLang="zh-CN" dirty="0"/>
          </a:p>
          <a:p>
            <a:pPr>
              <a:buFont typeface="+mj-lt"/>
              <a:buAutoNum type="arabicPeriod" startAt="6"/>
            </a:pPr>
            <a:endParaRPr lang="en-US" altLang="zh-CN" dirty="0" smtClean="0"/>
          </a:p>
          <a:p>
            <a:pPr>
              <a:buFont typeface="+mj-lt"/>
              <a:buAutoNum type="arabicPeriod" startAt="6"/>
            </a:pPr>
            <a:endParaRPr lang="en-US" altLang="zh-CN" dirty="0" smtClean="0"/>
          </a:p>
          <a:p>
            <a:endParaRPr lang="zh-CN" altLang="en-US" dirty="0"/>
          </a:p>
        </p:txBody>
      </p:sp>
    </p:spTree>
    <p:extLst>
      <p:ext uri="{BB962C8B-B14F-4D97-AF65-F5344CB8AC3E}">
        <p14:creationId xmlns:p14="http://schemas.microsoft.com/office/powerpoint/2010/main" val="322175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项目介绍</a:t>
            </a:r>
            <a:endParaRPr lang="zh-CN" altLang="en-US" dirty="0"/>
          </a:p>
        </p:txBody>
      </p:sp>
      <p:sp>
        <p:nvSpPr>
          <p:cNvPr id="3" name="内容占位符 2"/>
          <p:cNvSpPr>
            <a:spLocks noGrp="1"/>
          </p:cNvSpPr>
          <p:nvPr>
            <p:ph idx="1"/>
          </p:nvPr>
        </p:nvSpPr>
        <p:spPr/>
        <p:txBody>
          <a:bodyPr/>
          <a:lstStyle/>
          <a:p>
            <a:r>
              <a:rPr lang="zh-CN" altLang="en-US" dirty="0" smtClean="0"/>
              <a:t>本项目还在进行中，客户的构想是一个教学的视频网站，用户可以录制上传视频，然后邀请其他用户来评论，评论的用户可以选择视频播放的时间点，持续时间等等。</a:t>
            </a:r>
            <a:endParaRPr lang="en-US" altLang="zh-CN" dirty="0" smtClean="0"/>
          </a:p>
          <a:p>
            <a:r>
              <a:rPr lang="zh-CN" altLang="en-US" dirty="0" smtClean="0"/>
              <a:t>评论最后会显示在视频播放页面，评论会跟随视频播放而显示相关的评论。</a:t>
            </a:r>
            <a:endParaRPr lang="en-US" altLang="zh-CN" dirty="0" smtClean="0"/>
          </a:p>
          <a:p>
            <a:r>
              <a:rPr lang="zh-CN" altLang="en-US" dirty="0" smtClean="0"/>
              <a:t>相关的视频和图片文件会上传到亚马逊的</a:t>
            </a:r>
            <a:r>
              <a:rPr lang="en-US" altLang="zh-CN" dirty="0" smtClean="0"/>
              <a:t>S3</a:t>
            </a:r>
            <a:r>
              <a:rPr lang="zh-CN" altLang="en-US" dirty="0" smtClean="0"/>
              <a:t>服务上。</a:t>
            </a:r>
            <a:endParaRPr lang="zh-CN" altLang="en-US" dirty="0"/>
          </a:p>
        </p:txBody>
      </p:sp>
    </p:spTree>
    <p:extLst>
      <p:ext uri="{BB962C8B-B14F-4D97-AF65-F5344CB8AC3E}">
        <p14:creationId xmlns:p14="http://schemas.microsoft.com/office/powerpoint/2010/main" val="3742542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运行环境</a:t>
            </a:r>
            <a:endParaRPr lang="zh-CN" altLang="en-US" dirty="0"/>
          </a:p>
        </p:txBody>
      </p:sp>
      <p:sp>
        <p:nvSpPr>
          <p:cNvPr id="3" name="内容占位符 2"/>
          <p:cNvSpPr>
            <a:spLocks noGrp="1"/>
          </p:cNvSpPr>
          <p:nvPr>
            <p:ph idx="1"/>
          </p:nvPr>
        </p:nvSpPr>
        <p:spPr>
          <a:xfrm>
            <a:off x="1219199" y="1783560"/>
            <a:ext cx="10685755" cy="4572000"/>
          </a:xfrm>
        </p:spPr>
        <p:txBody>
          <a:bodyPr>
            <a:normAutofit/>
          </a:bodyPr>
          <a:lstStyle/>
          <a:p>
            <a:pPr marL="0" indent="0">
              <a:buNone/>
            </a:pPr>
            <a:r>
              <a:rPr lang="en-US" altLang="zh-CN" b="1" dirty="0" smtClean="0"/>
              <a:t>TTM</a:t>
            </a:r>
            <a:r>
              <a:rPr lang="zh-CN" altLang="en-US" b="1" dirty="0" smtClean="0"/>
              <a:t>运行需要安装的软件（</a:t>
            </a:r>
            <a:r>
              <a:rPr lang="en-US" altLang="zh-CN" b="1" dirty="0" smtClean="0"/>
              <a:t>Windows</a:t>
            </a:r>
            <a:r>
              <a:rPr lang="zh-CN" altLang="en-US" b="1" dirty="0" smtClean="0"/>
              <a:t>平台）</a:t>
            </a:r>
            <a:endParaRPr lang="en-US" altLang="zh-CN" b="1" dirty="0" smtClean="0"/>
          </a:p>
          <a:p>
            <a:pPr>
              <a:buFont typeface="+mj-lt"/>
              <a:buAutoNum type="arabicPeriod"/>
            </a:pPr>
            <a:r>
              <a:rPr lang="en-US" altLang="zh-CN" dirty="0" smtClean="0">
                <a:hlinkClick r:id="rId2"/>
              </a:rPr>
              <a:t>NodeJS</a:t>
            </a:r>
            <a:r>
              <a:rPr lang="en-US" altLang="zh-CN" dirty="0" smtClean="0"/>
              <a:t> </a:t>
            </a:r>
            <a:r>
              <a:rPr lang="zh-CN" altLang="en-US" dirty="0" smtClean="0"/>
              <a:t>（</a:t>
            </a:r>
            <a:r>
              <a:rPr lang="en-US" altLang="zh-CN" dirty="0" smtClean="0">
                <a:hlinkClick r:id="rId3"/>
              </a:rPr>
              <a:t>npm</a:t>
            </a:r>
            <a:r>
              <a:rPr lang="zh-CN" altLang="en-US" dirty="0" smtClean="0"/>
              <a:t>安装如下插件）</a:t>
            </a:r>
            <a:endParaRPr lang="en-US" altLang="zh-CN" dirty="0" smtClean="0"/>
          </a:p>
          <a:p>
            <a:pPr marL="800100" lvl="1" indent="-342900">
              <a:buFont typeface="+mj-lt"/>
              <a:buAutoNum type="alphaLcParenR"/>
            </a:pPr>
            <a:r>
              <a:rPr lang="en-US" altLang="zh-CN" dirty="0" smtClean="0">
                <a:hlinkClick r:id="rId4"/>
              </a:rPr>
              <a:t>Express</a:t>
            </a:r>
            <a:r>
              <a:rPr lang="en-US" altLang="zh-CN" dirty="0" smtClean="0"/>
              <a:t>               —— NodeJS</a:t>
            </a:r>
            <a:r>
              <a:rPr lang="zh-CN" altLang="en-US" dirty="0" smtClean="0"/>
              <a:t>的一个</a:t>
            </a:r>
            <a:r>
              <a:rPr lang="en-US" altLang="zh-CN" dirty="0" smtClean="0"/>
              <a:t>Web</a:t>
            </a:r>
            <a:r>
              <a:rPr lang="zh-CN" altLang="en-US" dirty="0" smtClean="0"/>
              <a:t>框架</a:t>
            </a:r>
            <a:endParaRPr lang="en-US" altLang="zh-CN" dirty="0" smtClean="0"/>
          </a:p>
          <a:p>
            <a:pPr marL="800100" lvl="1" indent="-342900">
              <a:buFont typeface="+mj-lt"/>
              <a:buAutoNum type="alphaLcParenR"/>
            </a:pPr>
            <a:r>
              <a:rPr lang="en-US" altLang="zh-CN" dirty="0" smtClean="0">
                <a:hlinkClick r:id="rId5"/>
              </a:rPr>
              <a:t>Coffeescript</a:t>
            </a:r>
            <a:r>
              <a:rPr lang="en-US" altLang="zh-CN" dirty="0" smtClean="0"/>
              <a:t>      ——</a:t>
            </a:r>
            <a:r>
              <a:rPr lang="zh-CN" altLang="en-US" dirty="0" smtClean="0"/>
              <a:t>一种语言类似</a:t>
            </a:r>
            <a:r>
              <a:rPr lang="en-US" altLang="zh-CN" dirty="0" smtClean="0"/>
              <a:t>Python,</a:t>
            </a:r>
            <a:r>
              <a:rPr lang="zh-CN" altLang="en-US" dirty="0" smtClean="0"/>
              <a:t>能编译成</a:t>
            </a:r>
            <a:r>
              <a:rPr lang="en-US" altLang="zh-CN" dirty="0" smtClean="0"/>
              <a:t>JavaScript</a:t>
            </a:r>
            <a:r>
              <a:rPr lang="zh-CN" altLang="en-US" dirty="0" smtClean="0"/>
              <a:t>。</a:t>
            </a:r>
            <a:endParaRPr lang="en-US" altLang="zh-CN" dirty="0" smtClean="0"/>
          </a:p>
          <a:p>
            <a:pPr marL="800100" lvl="1" indent="-342900">
              <a:buFont typeface="+mj-lt"/>
              <a:buAutoNum type="alphaLcParenR"/>
            </a:pPr>
            <a:r>
              <a:rPr lang="en-US" altLang="zh-CN" dirty="0" smtClean="0">
                <a:hlinkClick r:id="rId6"/>
              </a:rPr>
              <a:t>Imagemagick</a:t>
            </a:r>
            <a:r>
              <a:rPr lang="en-US" altLang="zh-CN" dirty="0" smtClean="0"/>
              <a:t>   —— </a:t>
            </a:r>
            <a:r>
              <a:rPr lang="zh-CN" altLang="en-US" dirty="0" smtClean="0"/>
              <a:t>图片处理模块，强大的图像处理的工具</a:t>
            </a:r>
            <a:endParaRPr lang="en-US" altLang="zh-CN" dirty="0" smtClean="0"/>
          </a:p>
          <a:p>
            <a:pPr marL="800100" lvl="1" indent="-342900">
              <a:buNone/>
            </a:pPr>
            <a:r>
              <a:rPr lang="en-US" altLang="zh-CN" dirty="0" smtClean="0"/>
              <a:t>				          </a:t>
            </a:r>
            <a:r>
              <a:rPr lang="zh-CN" altLang="en-US" dirty="0" smtClean="0"/>
              <a:t>需要安装插件</a:t>
            </a:r>
            <a:r>
              <a:rPr lang="en-US" dirty="0" smtClean="0">
                <a:hlinkClick r:id="rId7"/>
              </a:rPr>
              <a:t>ImageMagick</a:t>
            </a:r>
            <a:r>
              <a:rPr lang="zh-CN" altLang="en-US" dirty="0" smtClean="0"/>
              <a:t>）</a:t>
            </a:r>
            <a:endParaRPr lang="en-US" altLang="zh-CN" dirty="0" smtClean="0"/>
          </a:p>
          <a:p>
            <a:pPr marL="800100" lvl="1" indent="-342900">
              <a:buFont typeface="+mj-lt"/>
              <a:buAutoNum type="alphaLcParenR"/>
            </a:pPr>
            <a:r>
              <a:rPr lang="en-US" altLang="zh-CN" dirty="0" smtClean="0"/>
              <a:t>Fluent-ffmpeg ——</a:t>
            </a:r>
            <a:r>
              <a:rPr lang="zh-CN" altLang="en-US" dirty="0" smtClean="0"/>
              <a:t>进行视频转换</a:t>
            </a:r>
            <a:r>
              <a:rPr lang="en-US" altLang="zh-CN" dirty="0" smtClean="0"/>
              <a:t>,</a:t>
            </a:r>
            <a:r>
              <a:rPr lang="zh-CN" altLang="en-US" dirty="0" smtClean="0"/>
              <a:t>获取视频缩略图，基于</a:t>
            </a:r>
            <a:r>
              <a:rPr lang="en-US" altLang="zh-CN" dirty="0" smtClean="0">
                <a:hlinkClick r:id="rId8"/>
              </a:rPr>
              <a:t>ffmpeg</a:t>
            </a:r>
            <a:endParaRPr lang="en-US" altLang="zh-CN" dirty="0" smtClean="0"/>
          </a:p>
          <a:p>
            <a:pPr marL="800100" lvl="1" indent="-342900">
              <a:buFont typeface="+mj-lt"/>
              <a:buAutoNum type="alphaLcParenR"/>
            </a:pPr>
            <a:r>
              <a:rPr lang="en-US" altLang="zh-CN" dirty="0" smtClean="0"/>
              <a:t>Crypto                 ——</a:t>
            </a:r>
            <a:r>
              <a:rPr lang="zh-CN" altLang="en-US" dirty="0" smtClean="0"/>
              <a:t>加密模块</a:t>
            </a:r>
            <a:endParaRPr lang="en-US" altLang="zh-CN" dirty="0" smtClean="0"/>
          </a:p>
          <a:p>
            <a:pPr marL="800100" lvl="1" indent="-342900">
              <a:buFont typeface="+mj-lt"/>
              <a:buAutoNum type="alphaLcParenR"/>
            </a:pPr>
            <a:r>
              <a:rPr lang="en-US" altLang="zh-CN" dirty="0" smtClean="0"/>
              <a:t>Formidable       ——</a:t>
            </a:r>
            <a:r>
              <a:rPr lang="zh-CN" altLang="en-US" dirty="0" smtClean="0"/>
              <a:t>文件上传模块</a:t>
            </a:r>
            <a:endParaRPr lang="en-US" altLang="zh-CN" dirty="0" smtClean="0"/>
          </a:p>
          <a:p>
            <a:pPr marL="800100" lvl="1" indent="-342900">
              <a:buNone/>
            </a:pPr>
            <a:endParaRPr lang="en-US" altLang="zh-CN" dirty="0"/>
          </a:p>
          <a:p>
            <a:pPr marL="800100" lvl="1" indent="-342900">
              <a:buFont typeface="+mj-lt"/>
              <a:buAutoNum type="alphaLcParenR"/>
            </a:pPr>
            <a:endParaRPr lang="en-US" altLang="zh-CN" dirty="0" smtClean="0"/>
          </a:p>
          <a:p>
            <a:pPr marL="800100" lvl="1" indent="-342900">
              <a:buFont typeface="+mj-lt"/>
              <a:buAutoNum type="alphaLcParenR"/>
            </a:pPr>
            <a:endParaRPr lang="en-US" altLang="zh-CN" dirty="0"/>
          </a:p>
          <a:p>
            <a:pPr marL="800100" lvl="1" indent="-342900">
              <a:buFont typeface="+mj-lt"/>
              <a:buAutoNum type="alphaLcParenR"/>
            </a:pPr>
            <a:endParaRPr lang="en-US" altLang="zh-CN" dirty="0" smtClean="0"/>
          </a:p>
          <a:p>
            <a:pPr marL="800100" lvl="1" indent="-342900">
              <a:buFont typeface="+mj-lt"/>
              <a:buAutoNum type="alphaLcParenR"/>
            </a:pPr>
            <a:endParaRPr lang="en-US" altLang="zh-CN" dirty="0"/>
          </a:p>
          <a:p>
            <a:pPr marL="800100" lvl="1" indent="-342900">
              <a:buFont typeface="+mj-lt"/>
              <a:buAutoNum type="alphaLcParenR"/>
            </a:pPr>
            <a:endParaRPr lang="en-US" altLang="zh-CN" dirty="0" smtClean="0"/>
          </a:p>
          <a:p>
            <a:pPr marL="800100" lvl="1" indent="-342900">
              <a:buFont typeface="+mj-lt"/>
              <a:buAutoNum type="alphaLcParenR"/>
            </a:pPr>
            <a:endParaRPr lang="en-US" altLang="zh-CN" dirty="0"/>
          </a:p>
          <a:p>
            <a:pPr marL="457200" lvl="1" indent="0">
              <a:buNone/>
            </a:pPr>
            <a:endParaRPr lang="en-US" altLang="zh-CN" dirty="0" smtClean="0"/>
          </a:p>
          <a:p>
            <a:endParaRPr lang="zh-CN" altLang="en-US" dirty="0"/>
          </a:p>
        </p:txBody>
      </p:sp>
    </p:spTree>
    <p:extLst>
      <p:ext uri="{BB962C8B-B14F-4D97-AF65-F5344CB8AC3E}">
        <p14:creationId xmlns:p14="http://schemas.microsoft.com/office/powerpoint/2010/main" val="2002153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运行环境</a:t>
            </a:r>
            <a:endParaRPr lang="zh-CN" altLang="en-US" dirty="0"/>
          </a:p>
        </p:txBody>
      </p:sp>
      <p:sp>
        <p:nvSpPr>
          <p:cNvPr id="3" name="内容占位符 2"/>
          <p:cNvSpPr>
            <a:spLocks noGrp="1"/>
          </p:cNvSpPr>
          <p:nvPr>
            <p:ph idx="1"/>
          </p:nvPr>
        </p:nvSpPr>
        <p:spPr/>
        <p:txBody>
          <a:bodyPr>
            <a:normAutofit/>
          </a:bodyPr>
          <a:lstStyle/>
          <a:p>
            <a:pPr marL="800100" lvl="1" indent="-342900">
              <a:buFont typeface="+mj-lt"/>
              <a:buAutoNum type="alphaLcParenR" startAt="6"/>
            </a:pPr>
            <a:r>
              <a:rPr lang="en-US" altLang="zh-CN" dirty="0" smtClean="0"/>
              <a:t>Knox	 	—— </a:t>
            </a:r>
            <a:r>
              <a:rPr lang="zh-CN" altLang="en-US" dirty="0" smtClean="0"/>
              <a:t>亚马逊</a:t>
            </a:r>
            <a:r>
              <a:rPr lang="en-US" altLang="zh-CN" dirty="0" smtClean="0"/>
              <a:t>S3</a:t>
            </a:r>
            <a:r>
              <a:rPr lang="zh-CN" altLang="en-US" dirty="0" smtClean="0"/>
              <a:t>服务客户端模块</a:t>
            </a:r>
            <a:endParaRPr lang="en-US" altLang="zh-CN" dirty="0"/>
          </a:p>
          <a:p>
            <a:pPr marL="800100" lvl="1" indent="-342900">
              <a:buFont typeface="+mj-lt"/>
              <a:buAutoNum type="alphaLcParenR" startAt="6"/>
            </a:pPr>
            <a:r>
              <a:rPr lang="en-US" altLang="zh-CN" dirty="0" smtClean="0"/>
              <a:t>Log4js                ——</a:t>
            </a:r>
            <a:r>
              <a:rPr lang="zh-CN" altLang="en-US" dirty="0" smtClean="0"/>
              <a:t>日志模块，与</a:t>
            </a:r>
            <a:r>
              <a:rPr lang="en-US" altLang="zh-CN" dirty="0" smtClean="0"/>
              <a:t>Log4j</a:t>
            </a:r>
            <a:r>
              <a:rPr lang="zh-CN" altLang="en-US" dirty="0" smtClean="0"/>
              <a:t>和</a:t>
            </a:r>
            <a:r>
              <a:rPr lang="en-US" altLang="zh-CN" dirty="0" smtClean="0"/>
              <a:t>Log4net</a:t>
            </a:r>
            <a:r>
              <a:rPr lang="zh-CN" altLang="en-US" dirty="0" smtClean="0"/>
              <a:t>类似</a:t>
            </a:r>
            <a:endParaRPr lang="en-US" altLang="zh-CN" dirty="0"/>
          </a:p>
          <a:p>
            <a:pPr marL="800100" lvl="1" indent="-342900">
              <a:buFont typeface="+mj-lt"/>
              <a:buAutoNum type="alphaLcParenR" startAt="6"/>
            </a:pPr>
            <a:r>
              <a:rPr lang="en-US" altLang="zh-CN" dirty="0" smtClean="0">
                <a:hlinkClick r:id="rId2"/>
              </a:rPr>
              <a:t>Mongoose</a:t>
            </a:r>
            <a:r>
              <a:rPr lang="en-US" altLang="zh-CN" dirty="0" smtClean="0"/>
              <a:t>	——NodeJS</a:t>
            </a:r>
            <a:r>
              <a:rPr lang="zh-CN" altLang="en-US" dirty="0" smtClean="0"/>
              <a:t>中操作</a:t>
            </a:r>
            <a:r>
              <a:rPr lang="en-US" altLang="zh-CN" dirty="0" err="1" smtClean="0"/>
              <a:t>Mongodb</a:t>
            </a:r>
            <a:r>
              <a:rPr lang="zh-CN" altLang="en-US" dirty="0" smtClean="0"/>
              <a:t>的模块，相当于</a:t>
            </a:r>
            <a:r>
              <a:rPr lang="en-US" altLang="zh-CN" dirty="0" smtClean="0"/>
              <a:t>ORM</a:t>
            </a:r>
            <a:endParaRPr lang="en-US" altLang="zh-CN" dirty="0"/>
          </a:p>
          <a:p>
            <a:pPr marL="800100" lvl="1" indent="-342900">
              <a:buFont typeface="+mj-lt"/>
              <a:buAutoNum type="alphaLcParenR" startAt="6"/>
            </a:pPr>
            <a:r>
              <a:rPr lang="en-US" altLang="zh-CN" dirty="0" err="1" smtClean="0"/>
              <a:t>Nodemailer</a:t>
            </a:r>
            <a:r>
              <a:rPr lang="en-US" altLang="zh-CN" dirty="0" smtClean="0"/>
              <a:t>	——</a:t>
            </a:r>
            <a:r>
              <a:rPr lang="zh-CN" altLang="en-US" dirty="0" smtClean="0"/>
              <a:t>邮件发送模块</a:t>
            </a:r>
            <a:endParaRPr lang="en-US" altLang="zh-CN" dirty="0"/>
          </a:p>
          <a:p>
            <a:pPr marL="800100" lvl="1" indent="-342900">
              <a:buFont typeface="+mj-lt"/>
              <a:buAutoNum type="alphaLcParenR" startAt="6"/>
            </a:pPr>
            <a:r>
              <a:rPr lang="en-US" altLang="zh-CN" dirty="0" smtClean="0">
                <a:hlinkClick r:id="rId3"/>
              </a:rPr>
              <a:t>Underscore</a:t>
            </a:r>
            <a:r>
              <a:rPr lang="en-US" altLang="zh-CN" dirty="0" smtClean="0"/>
              <a:t>	——</a:t>
            </a:r>
            <a:r>
              <a:rPr lang="zh-CN" altLang="en-US" dirty="0" smtClean="0"/>
              <a:t>主要涉及对</a:t>
            </a:r>
            <a:r>
              <a:rPr lang="en-US" dirty="0" err="1" smtClean="0"/>
              <a:t>Collection、Object、Array、Function</a:t>
            </a:r>
            <a:r>
              <a:rPr lang="zh-CN" altLang="en-US" dirty="0" smtClean="0"/>
              <a:t>的操作</a:t>
            </a:r>
            <a:endParaRPr lang="en-US" altLang="zh-CN" dirty="0"/>
          </a:p>
          <a:p>
            <a:pPr marL="800100" lvl="1" indent="-342900">
              <a:buFont typeface="+mj-lt"/>
              <a:buAutoNum type="alphaLcParenR" startAt="6"/>
            </a:pPr>
            <a:endParaRPr lang="en-US" altLang="zh-CN" dirty="0"/>
          </a:p>
          <a:p>
            <a:pPr marL="800100" lvl="1" indent="-342900">
              <a:buFont typeface="+mj-lt"/>
              <a:buAutoNum type="alphaLcParenR" startAt="6"/>
            </a:pPr>
            <a:endParaRPr lang="en-US" altLang="zh-CN" dirty="0" smtClean="0"/>
          </a:p>
          <a:p>
            <a:pPr marL="800100" lvl="1" indent="-342900">
              <a:buFont typeface="+mj-lt"/>
              <a:buAutoNum type="alphaLcParenR" startAt="6"/>
            </a:pPr>
            <a:endParaRPr lang="en-US" altLang="zh-CN" dirty="0"/>
          </a:p>
          <a:p>
            <a:pPr marL="800100" lvl="1" indent="-342900">
              <a:buFont typeface="+mj-lt"/>
              <a:buAutoNum type="alphaLcParenR" startAt="6"/>
            </a:pPr>
            <a:endParaRPr lang="en-US" altLang="zh-CN" dirty="0" smtClean="0"/>
          </a:p>
          <a:p>
            <a:pPr marL="800100" lvl="1" indent="-342900">
              <a:buFont typeface="+mj-lt"/>
              <a:buAutoNum type="alphaLcParenR" startAt="6"/>
            </a:pPr>
            <a:endParaRPr lang="en-US" altLang="zh-CN" dirty="0"/>
          </a:p>
          <a:p>
            <a:pPr marL="800100" lvl="1" indent="-342900">
              <a:buFont typeface="+mj-lt"/>
              <a:buAutoNum type="alphaLcParenR" startAt="6"/>
            </a:pPr>
            <a:endParaRPr lang="en-US" altLang="zh-CN" dirty="0" smtClean="0"/>
          </a:p>
          <a:p>
            <a:pPr marL="800100" lvl="1" indent="-342900">
              <a:buFont typeface="+mj-lt"/>
              <a:buAutoNum type="alphaLcParenR" startAt="6"/>
            </a:pPr>
            <a:endParaRPr lang="en-US" altLang="zh-CN" dirty="0"/>
          </a:p>
          <a:p>
            <a:pPr marL="457200" lvl="1" indent="0">
              <a:buNone/>
            </a:pPr>
            <a:endParaRPr lang="en-US" altLang="zh-CN" dirty="0" smtClean="0"/>
          </a:p>
          <a:p>
            <a:endParaRPr lang="zh-CN" altLang="en-US" dirty="0"/>
          </a:p>
        </p:txBody>
      </p:sp>
    </p:spTree>
    <p:extLst>
      <p:ext uri="{BB962C8B-B14F-4D97-AF65-F5344CB8AC3E}">
        <p14:creationId xmlns:p14="http://schemas.microsoft.com/office/powerpoint/2010/main" val="2609436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TTM</a:t>
            </a:r>
            <a:r>
              <a:rPr lang="zh-CN" altLang="en-US" dirty="0" smtClean="0"/>
              <a:t>运行环境</a:t>
            </a:r>
            <a:endParaRPr lang="zh-CN" altLang="en-US" dirty="0"/>
          </a:p>
        </p:txBody>
      </p:sp>
      <p:sp>
        <p:nvSpPr>
          <p:cNvPr id="3" name="内容占位符 2"/>
          <p:cNvSpPr>
            <a:spLocks noGrp="1"/>
          </p:cNvSpPr>
          <p:nvPr>
            <p:ph idx="1"/>
          </p:nvPr>
        </p:nvSpPr>
        <p:spPr/>
        <p:txBody>
          <a:bodyPr>
            <a:normAutofit/>
          </a:bodyPr>
          <a:lstStyle/>
          <a:p>
            <a:pPr>
              <a:buFont typeface="+mj-lt"/>
              <a:buAutoNum type="arabicPeriod" startAt="2"/>
            </a:pPr>
            <a:r>
              <a:rPr lang="en-US" altLang="zh-CN" dirty="0" smtClean="0">
                <a:hlinkClick r:id="rId2"/>
              </a:rPr>
              <a:t>MongoDB</a:t>
            </a:r>
            <a:r>
              <a:rPr lang="en-US" altLang="zh-CN" dirty="0" smtClean="0"/>
              <a:t>  </a:t>
            </a:r>
            <a:r>
              <a:rPr lang="zh-CN" altLang="en-US" dirty="0" smtClean="0"/>
              <a:t>非关系型数据库，</a:t>
            </a:r>
            <a:r>
              <a:rPr lang="en-US" altLang="zh-CN" dirty="0" err="1" smtClean="0"/>
              <a:t>NoSQL</a:t>
            </a:r>
            <a:r>
              <a:rPr lang="zh-CN" altLang="en-US" dirty="0" smtClean="0"/>
              <a:t>中的一种</a:t>
            </a:r>
            <a:endParaRPr lang="en-US" altLang="zh-CN" dirty="0"/>
          </a:p>
          <a:p>
            <a:pPr>
              <a:buFont typeface="+mj-lt"/>
              <a:buAutoNum type="arabicPeriod" startAt="2"/>
            </a:pPr>
            <a:r>
              <a:rPr lang="en-US" altLang="zh-CN" dirty="0" err="1" smtClean="0"/>
              <a:t>ImageMagick</a:t>
            </a:r>
            <a:r>
              <a:rPr lang="en-US" altLang="zh-CN" dirty="0"/>
              <a:t> </a:t>
            </a:r>
            <a:r>
              <a:rPr lang="en-US" altLang="zh-CN" dirty="0" smtClean="0"/>
              <a:t> </a:t>
            </a:r>
            <a:r>
              <a:rPr lang="zh-CN" altLang="en-US" dirty="0" smtClean="0"/>
              <a:t>一</a:t>
            </a:r>
            <a:r>
              <a:rPr lang="zh-CN" altLang="en-US" dirty="0"/>
              <a:t>个强大的图片处理工具，包含视频处理插件</a:t>
            </a:r>
            <a:r>
              <a:rPr lang="en-US" altLang="zh-CN" dirty="0" err="1" smtClean="0"/>
              <a:t>ffMpeg</a:t>
            </a:r>
            <a:endParaRPr lang="en-US" altLang="zh-CN" dirty="0" smtClean="0"/>
          </a:p>
          <a:p>
            <a:pPr>
              <a:buFont typeface="+mj-lt"/>
              <a:buAutoNum type="arabicPeriod" startAt="2"/>
            </a:pPr>
            <a:r>
              <a:rPr lang="en-US" altLang="zh-CN" dirty="0" smtClean="0">
                <a:hlinkClick r:id="rId3"/>
              </a:rPr>
              <a:t>Red5</a:t>
            </a:r>
            <a:r>
              <a:rPr lang="en-US" altLang="zh-CN" dirty="0" smtClean="0"/>
              <a:t>   </a:t>
            </a:r>
            <a:r>
              <a:rPr lang="zh-CN" altLang="zh-CN" dirty="0" smtClean="0"/>
              <a:t>线</a:t>
            </a:r>
            <a:r>
              <a:rPr lang="zh-CN" altLang="zh-CN" dirty="0"/>
              <a:t>视频</a:t>
            </a:r>
            <a:r>
              <a:rPr lang="zh-CN" altLang="zh-CN" dirty="0" smtClean="0"/>
              <a:t>录制软件</a:t>
            </a:r>
            <a:r>
              <a:rPr lang="en-US" altLang="zh-CN" dirty="0" smtClean="0"/>
              <a:t>,</a:t>
            </a:r>
            <a:r>
              <a:rPr lang="zh-CN" altLang="en-US" dirty="0" smtClean="0"/>
              <a:t>流媒体服务器</a:t>
            </a:r>
            <a:endParaRPr lang="en-US" altLang="zh-CN" dirty="0" smtClean="0"/>
          </a:p>
          <a:p>
            <a:pPr>
              <a:buFont typeface="+mj-lt"/>
              <a:buAutoNum type="arabicPeriod" startAt="2"/>
            </a:pPr>
            <a:r>
              <a:rPr lang="en-US" altLang="zh-CN" dirty="0" err="1" smtClean="0"/>
              <a:t>Git</a:t>
            </a:r>
            <a:r>
              <a:rPr lang="en-US" altLang="zh-CN" dirty="0" smtClean="0"/>
              <a:t>  </a:t>
            </a:r>
            <a:r>
              <a:rPr lang="zh-CN" altLang="zh-CN" dirty="0" smtClean="0"/>
              <a:t>源代码</a:t>
            </a:r>
            <a:r>
              <a:rPr lang="zh-CN" altLang="zh-CN" dirty="0"/>
              <a:t>版本管理</a:t>
            </a:r>
            <a:r>
              <a:rPr lang="zh-CN" altLang="zh-CN" dirty="0" smtClean="0"/>
              <a:t>工具</a:t>
            </a:r>
            <a:endParaRPr lang="en-US" altLang="zh-CN" dirty="0" smtClean="0"/>
          </a:p>
        </p:txBody>
      </p:sp>
    </p:spTree>
    <p:extLst>
      <p:ext uri="{BB962C8B-B14F-4D97-AF65-F5344CB8AC3E}">
        <p14:creationId xmlns:p14="http://schemas.microsoft.com/office/powerpoint/2010/main" val="1826131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r>
              <a:rPr lang="zh-CN" altLang="en-US" dirty="0" smtClean="0"/>
              <a:t>介绍</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pres?slideindex=1&amp;slidetitle="/>
              </a:rPr>
              <a:t>NodeJS</a:t>
            </a:r>
            <a:r>
              <a:rPr lang="zh-CN" altLang="en-US" dirty="0" smtClean="0">
                <a:hlinkClick r:id="rId2" action="ppaction://hlinkpres?slideindex=1&amp;slidetitle="/>
              </a:rPr>
              <a:t>介绍</a:t>
            </a:r>
            <a:r>
              <a:rPr lang="en-US" altLang="zh-CN" dirty="0" smtClean="0">
                <a:hlinkClick r:id="rId2" action="ppaction://hlinkpres?slideindex=1&amp;slidetitle="/>
              </a:rPr>
              <a:t>.</a:t>
            </a:r>
            <a:r>
              <a:rPr lang="en-US" altLang="zh-CN" dirty="0" err="1" smtClean="0">
                <a:hlinkClick r:id="rId2" action="ppaction://hlinkpres?slideindex=1&amp;slidetitle="/>
              </a:rPr>
              <a:t>pptx</a:t>
            </a:r>
            <a:endParaRPr lang="en-US" altLang="zh-CN" dirty="0" smtClean="0"/>
          </a:p>
          <a:p>
            <a:r>
              <a:rPr lang="zh-CN" altLang="en-US" dirty="0" smtClean="0"/>
              <a:t>如何用</a:t>
            </a:r>
            <a:r>
              <a:rPr lang="en-US" altLang="zh-CN" dirty="0" smtClean="0"/>
              <a:t>NodeJS</a:t>
            </a:r>
            <a:r>
              <a:rPr lang="zh-CN" altLang="en-US" dirty="0" smtClean="0"/>
              <a:t>搭建</a:t>
            </a:r>
            <a:r>
              <a:rPr lang="en-US" altLang="zh-CN" dirty="0" smtClean="0"/>
              <a:t>Web</a:t>
            </a:r>
            <a:r>
              <a:rPr lang="zh-CN" altLang="en-US" dirty="0" smtClean="0"/>
              <a:t>应用服务</a:t>
            </a:r>
            <a:endParaRPr lang="en-US" altLang="zh-CN" dirty="0" smtClean="0"/>
          </a:p>
          <a:p>
            <a:r>
              <a:rPr lang="zh-CN" altLang="en-US" dirty="0" smtClean="0"/>
              <a:t>运用</a:t>
            </a:r>
            <a:r>
              <a:rPr lang="en-US" altLang="zh-CN" dirty="0" smtClean="0"/>
              <a:t>Express</a:t>
            </a:r>
            <a:r>
              <a:rPr lang="zh-CN" altLang="en-US" dirty="0" smtClean="0"/>
              <a:t>搭建</a:t>
            </a:r>
            <a:r>
              <a:rPr lang="en-US" altLang="zh-CN" dirty="0" smtClean="0"/>
              <a:t>Web</a:t>
            </a:r>
            <a:r>
              <a:rPr lang="zh-CN" altLang="en-US" dirty="0" smtClean="0"/>
              <a:t>应用</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4606" y="367933"/>
            <a:ext cx="2287794" cy="1058531"/>
          </a:xfrm>
          <a:prstGeom prst="rect">
            <a:avLst/>
          </a:prstGeom>
        </p:spPr>
      </p:pic>
    </p:spTree>
    <p:extLst>
      <p:ext uri="{BB962C8B-B14F-4D97-AF65-F5344CB8AC3E}">
        <p14:creationId xmlns:p14="http://schemas.microsoft.com/office/powerpoint/2010/main" val="308302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pPr marL="1097280" indent="-1028700">
              <a:buFont typeface="+mj-ea"/>
              <a:buAutoNum type="ea1JpnChsDbPeriod"/>
            </a:pPr>
            <a:r>
              <a:rPr lang="en-US" altLang="zh-CN" sz="4800" dirty="0" err="1" smtClean="0"/>
              <a:t>mongodb</a:t>
            </a:r>
            <a:r>
              <a:rPr lang="zh-CN" altLang="en-US" sz="4800" dirty="0" smtClean="0"/>
              <a:t>的特性</a:t>
            </a:r>
            <a:endParaRPr lang="en-US" altLang="zh-CN" sz="4800" dirty="0" smtClean="0"/>
          </a:p>
          <a:p>
            <a:pPr marL="1097280" indent="-1028700">
              <a:buFont typeface="+mj-ea"/>
              <a:buAutoNum type="ea1JpnChsDbPeriod"/>
            </a:pPr>
            <a:r>
              <a:rPr lang="zh-CN" altLang="en-US" sz="4800" dirty="0" smtClean="0"/>
              <a:t>适用场合</a:t>
            </a:r>
            <a:endParaRPr lang="en-US" altLang="zh-CN" sz="4800" dirty="0" smtClean="0"/>
          </a:p>
          <a:p>
            <a:pPr marL="1097280" indent="-1028700">
              <a:buFont typeface="+mj-ea"/>
              <a:buAutoNum type="ea1JpnChsDbPeriod"/>
            </a:pPr>
            <a:r>
              <a:rPr lang="zh-CN" altLang="en-US" sz="4800" dirty="0" smtClean="0"/>
              <a:t>不适用场合</a:t>
            </a:r>
            <a:endParaRPr lang="zh-CN" altLang="en-US" sz="4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175" y="397764"/>
            <a:ext cx="2562225" cy="1028700"/>
          </a:xfrm>
          <a:prstGeom prst="rect">
            <a:avLst/>
          </a:prstGeom>
        </p:spPr>
      </p:pic>
    </p:spTree>
    <p:extLst>
      <p:ext uri="{BB962C8B-B14F-4D97-AF65-F5344CB8AC3E}">
        <p14:creationId xmlns:p14="http://schemas.microsoft.com/office/powerpoint/2010/main" val="259407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的特性</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数据在内存中通过后台线程写入磁盘。</a:t>
            </a:r>
          </a:p>
          <a:p>
            <a:r>
              <a:rPr lang="zh-CN" altLang="en-US" dirty="0" smtClean="0"/>
              <a:t>采用无模式结构进行存储，意味着可以拥有任何其需要的任何长度的数据。</a:t>
            </a:r>
          </a:p>
          <a:p>
            <a:r>
              <a:rPr lang="zh-CN" altLang="en-US" dirty="0" smtClean="0"/>
              <a:t>大部分无模式存储都不能完全支持</a:t>
            </a:r>
            <a:r>
              <a:rPr lang="en-US" altLang="zh-CN" dirty="0" smtClean="0"/>
              <a:t>CAID</a:t>
            </a:r>
            <a:r>
              <a:rPr lang="zh-CN" altLang="en-US" dirty="0" smtClean="0"/>
              <a:t>（原子性、隔离性、最终一致性、持久性）。 </a:t>
            </a:r>
          </a:p>
          <a:p>
            <a:r>
              <a:rPr lang="zh-CN" altLang="en-US" dirty="0" smtClean="0"/>
              <a:t>要持久化文档必须与</a:t>
            </a:r>
            <a:r>
              <a:rPr lang="en-US" altLang="zh-CN" dirty="0" smtClean="0"/>
              <a:t>collection</a:t>
            </a:r>
            <a:r>
              <a:rPr lang="zh-CN" altLang="en-US" dirty="0" smtClean="0"/>
              <a:t>关联在一起，类似于模式。 </a:t>
            </a:r>
          </a:p>
          <a:p>
            <a:r>
              <a:rPr lang="zh-CN" altLang="en-US" dirty="0" smtClean="0"/>
              <a:t>可以进行实时插入。 </a:t>
            </a:r>
          </a:p>
          <a:p>
            <a:r>
              <a:rPr lang="zh-CN" altLang="en-US" dirty="0" smtClean="0"/>
              <a:t>自动处理碎片，以支持云计算层次的扩展性。</a:t>
            </a:r>
          </a:p>
          <a:p>
            <a:r>
              <a:rPr lang="zh-CN" altLang="en-US" dirty="0" smtClean="0"/>
              <a:t>文件存储格式为</a:t>
            </a:r>
            <a:r>
              <a:rPr lang="en-US" altLang="zh-CN" dirty="0" smtClean="0"/>
              <a:t>BSON</a:t>
            </a:r>
            <a:r>
              <a:rPr lang="zh-CN" altLang="en-US" dirty="0" smtClean="0"/>
              <a:t>（一种</a:t>
            </a:r>
            <a:r>
              <a:rPr lang="en-US" altLang="zh-CN" dirty="0" smtClean="0"/>
              <a:t>JSON</a:t>
            </a:r>
            <a:r>
              <a:rPr lang="zh-CN" altLang="en-US" dirty="0" smtClean="0"/>
              <a:t>的扩展）。</a:t>
            </a:r>
          </a:p>
          <a:p>
            <a:r>
              <a:rPr lang="zh-CN" altLang="en-US" dirty="0" smtClean="0"/>
              <a:t>支持二进制数据及大型对象（如照片或图片）。</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适用场合</a:t>
            </a:r>
            <a:endParaRPr lang="zh-CN" altLang="en-US" dirty="0"/>
          </a:p>
        </p:txBody>
      </p:sp>
      <p:sp>
        <p:nvSpPr>
          <p:cNvPr id="3" name="内容占位符 2"/>
          <p:cNvSpPr>
            <a:spLocks noGrp="1"/>
          </p:cNvSpPr>
          <p:nvPr>
            <p:ph idx="1"/>
          </p:nvPr>
        </p:nvSpPr>
        <p:spPr>
          <a:xfrm>
            <a:off x="1096370" y="1305888"/>
            <a:ext cx="10790830" cy="5326923"/>
          </a:xfrm>
        </p:spPr>
        <p:txBody>
          <a:bodyPr>
            <a:noAutofit/>
          </a:bodyPr>
          <a:lstStyle/>
          <a:p>
            <a:r>
              <a:rPr lang="zh-CN" altLang="en-US" sz="2400" b="1" dirty="0" smtClean="0"/>
              <a:t>网站数据</a:t>
            </a:r>
            <a:r>
              <a:rPr lang="zh-CN" altLang="en-US" sz="2400" dirty="0" smtClean="0"/>
              <a:t>：</a:t>
            </a:r>
            <a:endParaRPr lang="en-US" altLang="zh-CN" sz="2400" dirty="0" smtClean="0"/>
          </a:p>
          <a:p>
            <a:pPr lvl="1"/>
            <a:r>
              <a:rPr lang="en-US" altLang="zh-CN" sz="2000" dirty="0" smtClean="0"/>
              <a:t>Mongo</a:t>
            </a:r>
            <a:r>
              <a:rPr lang="zh-CN" altLang="en-US" sz="2000" dirty="0" smtClean="0"/>
              <a:t>非常适合实时的插入，更新与查询，并具备网站实时数据存储所需的复制及高度伸缩性。 </a:t>
            </a:r>
            <a:endParaRPr lang="zh-CN" altLang="en-US" sz="2400" dirty="0" smtClean="0"/>
          </a:p>
          <a:p>
            <a:r>
              <a:rPr lang="zh-CN" altLang="en-US" sz="2400" dirty="0" smtClean="0"/>
              <a:t>缓存：</a:t>
            </a:r>
            <a:endParaRPr lang="en-US" altLang="zh-CN" sz="2400" dirty="0" smtClean="0"/>
          </a:p>
          <a:p>
            <a:pPr lvl="1"/>
            <a:r>
              <a:rPr lang="zh-CN" altLang="en-US" sz="2000" dirty="0" smtClean="0"/>
              <a:t>由于性能很高，</a:t>
            </a:r>
            <a:r>
              <a:rPr lang="en-US" altLang="zh-CN" sz="2000" dirty="0" smtClean="0"/>
              <a:t>Mongo</a:t>
            </a:r>
            <a:r>
              <a:rPr lang="zh-CN" altLang="en-US" sz="2000" dirty="0" smtClean="0"/>
              <a:t>也适合作为信息基础设施的缓存层。在系统重启之后，由</a:t>
            </a:r>
            <a:r>
              <a:rPr lang="en-US" altLang="zh-CN" sz="2000" dirty="0" smtClean="0"/>
              <a:t>Mongo</a:t>
            </a:r>
            <a:r>
              <a:rPr lang="zh-CN" altLang="en-US" sz="2000" dirty="0" smtClean="0"/>
              <a:t>搭建的持久化缓存层可以避免下层的数据源过载。</a:t>
            </a:r>
            <a:endParaRPr lang="zh-CN" altLang="en-US" sz="2400" dirty="0" smtClean="0"/>
          </a:p>
          <a:p>
            <a:r>
              <a:rPr lang="zh-CN" altLang="en-US" sz="2400" dirty="0" smtClean="0"/>
              <a:t>大尺寸，低价值的数据：</a:t>
            </a:r>
            <a:endParaRPr lang="en-US" altLang="zh-CN" sz="2400" dirty="0" smtClean="0"/>
          </a:p>
          <a:p>
            <a:pPr lvl="1"/>
            <a:r>
              <a:rPr lang="zh-CN" altLang="en-US" sz="2000" dirty="0" smtClean="0"/>
              <a:t>使用传统的关系型数据库存储一些数据时可能会比较昂贵，在此之前，很多时候程序员往往会选择传统的文件进行存储。</a:t>
            </a:r>
            <a:endParaRPr lang="zh-CN" altLang="en-US" sz="2400" dirty="0" smtClean="0"/>
          </a:p>
          <a:p>
            <a:r>
              <a:rPr lang="zh-CN" altLang="en-US" sz="2400" dirty="0" smtClean="0"/>
              <a:t>高伸缩性的场景：</a:t>
            </a:r>
            <a:endParaRPr lang="en-US" altLang="zh-CN" sz="2400" dirty="0" smtClean="0"/>
          </a:p>
          <a:p>
            <a:pPr lvl="1"/>
            <a:r>
              <a:rPr lang="en-US" altLang="zh-CN" sz="2000" dirty="0" smtClean="0"/>
              <a:t>Mongo</a:t>
            </a:r>
            <a:r>
              <a:rPr lang="zh-CN" altLang="en-US" sz="2000" dirty="0" smtClean="0"/>
              <a:t>非常适合由数十或数百台服务器组成的数据库。</a:t>
            </a:r>
            <a:r>
              <a:rPr lang="en-US" altLang="zh-CN" sz="2000" dirty="0" smtClean="0"/>
              <a:t>Mongo</a:t>
            </a:r>
            <a:r>
              <a:rPr lang="zh-CN" altLang="en-US" sz="2000" dirty="0" smtClean="0"/>
              <a:t>的路线图中已经包含对</a:t>
            </a:r>
            <a:r>
              <a:rPr lang="en-US" altLang="zh-CN" sz="2000" dirty="0" err="1" smtClean="0"/>
              <a:t>MapReduce</a:t>
            </a:r>
            <a:r>
              <a:rPr lang="zh-CN" altLang="en-US" sz="2000" dirty="0" smtClean="0"/>
              <a:t>引擎的内置支持。</a:t>
            </a:r>
            <a:endParaRPr lang="zh-CN" altLang="en-US" sz="2400" dirty="0" smtClean="0"/>
          </a:p>
          <a:p>
            <a:r>
              <a:rPr lang="zh-CN" altLang="en-US" sz="2400" dirty="0" smtClean="0"/>
              <a:t>用于对象及</a:t>
            </a:r>
            <a:r>
              <a:rPr lang="en-US" altLang="zh-CN" sz="2400" dirty="0" smtClean="0"/>
              <a:t>JSON</a:t>
            </a:r>
            <a:r>
              <a:rPr lang="zh-CN" altLang="en-US" sz="2400" dirty="0" smtClean="0"/>
              <a:t>数据的存储：</a:t>
            </a:r>
            <a:endParaRPr lang="en-US" altLang="zh-CN" sz="2400" dirty="0" smtClean="0"/>
          </a:p>
          <a:p>
            <a:pPr lvl="1"/>
            <a:r>
              <a:rPr lang="en-US" altLang="zh-CN" sz="2000" dirty="0" smtClean="0"/>
              <a:t>Mongo</a:t>
            </a:r>
            <a:r>
              <a:rPr lang="zh-CN" altLang="en-US" sz="2000" dirty="0" smtClean="0"/>
              <a:t>的</a:t>
            </a:r>
            <a:r>
              <a:rPr lang="en-US" altLang="zh-CN" sz="2000" dirty="0" smtClean="0"/>
              <a:t>BSON</a:t>
            </a:r>
            <a:r>
              <a:rPr lang="zh-CN" altLang="en-US" sz="2000" dirty="0" smtClean="0"/>
              <a:t>数据格式非常适合文档化格式的存储及查询。 </a:t>
            </a:r>
            <a:endParaRPr lang="zh-CN" alt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302</TotalTime>
  <Words>579</Words>
  <Application>Microsoft Office PowerPoint</Application>
  <PresentationFormat>宽屏</PresentationFormat>
  <Paragraphs>100</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华文楷体</vt:lpstr>
      <vt:lpstr>宋体</vt:lpstr>
      <vt:lpstr>微软雅黑</vt:lpstr>
      <vt:lpstr>Consolas</vt:lpstr>
      <vt:lpstr>Corbel</vt:lpstr>
      <vt:lpstr>Wingdings</vt:lpstr>
      <vt:lpstr>Wingdings 2</vt:lpstr>
      <vt:lpstr>Wingdings 3</vt:lpstr>
      <vt:lpstr>穿越</vt:lpstr>
      <vt:lpstr>TTM项目演示</vt:lpstr>
      <vt:lpstr>TTM项目介绍</vt:lpstr>
      <vt:lpstr>TTM运行环境</vt:lpstr>
      <vt:lpstr>TTM运行环境</vt:lpstr>
      <vt:lpstr>TTM运行环境</vt:lpstr>
      <vt:lpstr>NodeJS介绍</vt:lpstr>
      <vt:lpstr>Mongodb介绍</vt:lpstr>
      <vt:lpstr>mongodb的特性 </vt:lpstr>
      <vt:lpstr>适用场合</vt:lpstr>
      <vt:lpstr>不适用场合</vt:lpstr>
      <vt:lpstr>TTM中使用的Mongodb</vt:lpstr>
      <vt:lpstr>TTM中用到的JS插件</vt:lpstr>
      <vt:lpstr>TTM中用到的JS插件</vt:lpstr>
    </vt:vector>
  </TitlesOfParts>
  <Company>nova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TTM项目演示</dc:title>
  <dc:creator>李春涛</dc:creator>
  <cp:lastModifiedBy>李春涛</cp:lastModifiedBy>
  <cp:revision>27</cp:revision>
  <dcterms:created xsi:type="dcterms:W3CDTF">2013-10-11T02:55:45Z</dcterms:created>
  <dcterms:modified xsi:type="dcterms:W3CDTF">2013-10-21T06:31:10Z</dcterms:modified>
</cp:coreProperties>
</file>