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9" r:id="rId3"/>
    <p:sldId id="295" r:id="rId4"/>
    <p:sldId id="297" r:id="rId5"/>
    <p:sldId id="296" r:id="rId6"/>
    <p:sldId id="298" r:id="rId7"/>
    <p:sldId id="299" r:id="rId8"/>
    <p:sldId id="303" r:id="rId9"/>
    <p:sldId id="300" r:id="rId10"/>
    <p:sldId id="301" r:id="rId11"/>
    <p:sldId id="302" r:id="rId12"/>
    <p:sldId id="278" r:id="rId13"/>
  </p:sldIdLst>
  <p:sldSz cx="9144000" cy="5143500" type="screen16x9"/>
  <p:notesSz cx="6858000" cy="9144000"/>
  <p:embeddedFontLst>
    <p:embeddedFont>
      <p:font typeface="Source Sans Pro" panose="020B0503030403020204" pitchFamily="34" charset="0"/>
      <p:regular r:id="rId15"/>
      <p:bold r:id="rId16"/>
      <p:italic r:id="rId17"/>
      <p:boldItalic r:id="rId18"/>
    </p:embeddedFont>
    <p:embeddedFont>
      <p:font typeface="Oswald" panose="02020500000000000000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39" autoAdjust="0"/>
  </p:normalViewPr>
  <p:slideViewPr>
    <p:cSldViewPr snapToGrid="0">
      <p:cViewPr varScale="1">
        <p:scale>
          <a:sx n="102" d="100"/>
          <a:sy n="102" d="100"/>
        </p:scale>
        <p:origin x="8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012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855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981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874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536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5685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927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0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632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SCIENCE</a:t>
            </a:r>
            <a:br>
              <a:rPr lang="en-US" dirty="0"/>
            </a:br>
            <a:r>
              <a:rPr lang="en-US" dirty="0"/>
              <a:t>SEMI-PRODUCT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796355" y="-151048"/>
            <a:ext cx="7309120" cy="9060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>
              <a:spcBef>
                <a:spcPts val="600"/>
              </a:spcBef>
            </a:pP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</a:rPr>
              <a:t>Performance of each SVM model with train data.</a:t>
            </a: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857500" y="1331375"/>
            <a:ext cx="6284900" cy="1719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endParaRPr dirty="0"/>
          </a:p>
          <a:p>
            <a:pPr marL="101600" lvl="0" indent="0">
              <a:spcBef>
                <a:spcPts val="0"/>
              </a:spcBef>
              <a:buNone/>
            </a:pPr>
            <a:endParaRPr lang="en-US" altLang="zh-TW" dirty="0"/>
          </a:p>
          <a:p>
            <a:pPr marL="101600" lvl="0" indent="0">
              <a:spcBef>
                <a:spcPts val="0"/>
              </a:spcBef>
              <a:buNone/>
            </a:pPr>
            <a:endParaRPr lang="en-US" altLang="zh-TW" dirty="0"/>
          </a:p>
          <a:p>
            <a:pPr lvl="0">
              <a:spcBef>
                <a:spcPts val="0"/>
              </a:spcBef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6" name="Google Shape;579;p25">
            <a:extLst>
              <a:ext uri="{FF2B5EF4-FFF2-40B4-BE49-F238E27FC236}">
                <a16:creationId xmlns:a16="http://schemas.microsoft.com/office/drawing/2014/main" id="{6A3BB975-2555-484B-923F-797BF6D4BF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4919897"/>
              </p:ext>
            </p:extLst>
          </p:nvPr>
        </p:nvGraphicFramePr>
        <p:xfrm>
          <a:off x="1633320" y="3627622"/>
          <a:ext cx="2541789" cy="1264890"/>
        </p:xfrm>
        <a:graphic>
          <a:graphicData uri="http://schemas.openxmlformats.org/drawingml/2006/table">
            <a:tbl>
              <a:tblPr>
                <a:noFill/>
                <a:tableStyleId>{891A1956-3D7E-41C0-9DF7-105A978C6925}</a:tableStyleId>
              </a:tblPr>
              <a:tblGrid>
                <a:gridCol w="847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70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True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Predict</a:t>
                      </a:r>
                      <a:endParaRPr sz="14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-1</a:t>
                      </a:r>
                      <a:endParaRPr sz="16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16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6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2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-1</a:t>
                      </a:r>
                      <a:endParaRPr sz="1400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1169</a:t>
                      </a:r>
                      <a:endParaRPr sz="14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75</a:t>
                      </a:r>
                      <a:endParaRPr sz="14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2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1400" dirty="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400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1400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4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Google Shape;579;p25">
            <a:extLst>
              <a:ext uri="{FF2B5EF4-FFF2-40B4-BE49-F238E27FC236}">
                <a16:creationId xmlns:a16="http://schemas.microsoft.com/office/drawing/2014/main" id="{06CDB9E4-00E1-4C99-9C42-772587686C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2506472"/>
              </p:ext>
            </p:extLst>
          </p:nvPr>
        </p:nvGraphicFramePr>
        <p:xfrm>
          <a:off x="1633321" y="755002"/>
          <a:ext cx="2541789" cy="1264890"/>
        </p:xfrm>
        <a:graphic>
          <a:graphicData uri="http://schemas.openxmlformats.org/drawingml/2006/table">
            <a:tbl>
              <a:tblPr>
                <a:noFill/>
                <a:tableStyleId>{891A1956-3D7E-41C0-9DF7-105A978C6925}</a:tableStyleId>
              </a:tblPr>
              <a:tblGrid>
                <a:gridCol w="847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True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Predict</a:t>
                      </a:r>
                      <a:endParaRPr sz="14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-1</a:t>
                      </a:r>
                      <a:endParaRPr sz="16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16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6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2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-1</a:t>
                      </a:r>
                      <a:endParaRPr sz="1400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1168</a:t>
                      </a:r>
                      <a:endParaRPr sz="14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</a:t>
                      </a:r>
                      <a:endParaRPr sz="14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2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1400" dirty="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400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4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77</a:t>
                      </a:r>
                      <a:endParaRPr sz="14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Google Shape;579;p25">
            <a:extLst>
              <a:ext uri="{FF2B5EF4-FFF2-40B4-BE49-F238E27FC236}">
                <a16:creationId xmlns:a16="http://schemas.microsoft.com/office/drawing/2014/main" id="{9EA5D9F2-5F9B-49DE-92A5-DD698A064D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6647895"/>
              </p:ext>
            </p:extLst>
          </p:nvPr>
        </p:nvGraphicFramePr>
        <p:xfrm>
          <a:off x="1633320" y="2191312"/>
          <a:ext cx="2541789" cy="1264890"/>
        </p:xfrm>
        <a:graphic>
          <a:graphicData uri="http://schemas.openxmlformats.org/drawingml/2006/table">
            <a:tbl>
              <a:tblPr>
                <a:noFill/>
                <a:tableStyleId>{891A1956-3D7E-41C0-9DF7-105A978C6925}</a:tableStyleId>
              </a:tblPr>
              <a:tblGrid>
                <a:gridCol w="847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511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True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Predict</a:t>
                      </a:r>
                      <a:endParaRPr sz="14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-1</a:t>
                      </a:r>
                      <a:endParaRPr sz="16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16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6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2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-1</a:t>
                      </a:r>
                      <a:endParaRPr sz="1400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1169</a:t>
                      </a:r>
                      <a:endParaRPr sz="14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1400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63</a:t>
                      </a:r>
                      <a:endParaRPr sz="14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2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1400" dirty="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400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1400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4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1400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22</a:t>
                      </a:r>
                      <a:endParaRPr sz="14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52FA5CFA-5C59-46DF-8ABF-9578F7622233}"/>
              </a:ext>
            </a:extLst>
          </p:cNvPr>
          <p:cNvSpPr txBox="1"/>
          <p:nvPr/>
        </p:nvSpPr>
        <p:spPr>
          <a:xfrm>
            <a:off x="4238979" y="1115597"/>
            <a:ext cx="39971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>
                <a:solidFill>
                  <a:schemeClr val="accent1">
                    <a:lumMod val="50000"/>
                  </a:schemeClr>
                </a:solidFill>
                <a:latin typeface="Source Sans Pro"/>
                <a:ea typeface="Source Sans Pro"/>
                <a:sym typeface="Source Sans Pro"/>
              </a:rPr>
              <a:t>Linear </a:t>
            </a:r>
            <a:r>
              <a:rPr lang="zh-TW" altLang="en-US" sz="1800" b="1" dirty="0">
                <a:solidFill>
                  <a:schemeClr val="accent1">
                    <a:lumMod val="50000"/>
                  </a:schemeClr>
                </a:solidFill>
                <a:latin typeface="Source Sans Pro"/>
                <a:sym typeface="Source Sans Pro"/>
              </a:rPr>
              <a:t>：</a:t>
            </a:r>
            <a:r>
              <a:rPr lang="en-US" altLang="zh-TW" sz="1800" b="1" dirty="0">
                <a:solidFill>
                  <a:schemeClr val="accent1">
                    <a:lumMod val="50000"/>
                  </a:schemeClr>
                </a:solidFill>
                <a:latin typeface="Source Sans Pro"/>
                <a:sym typeface="Source Sans Pro"/>
              </a:rPr>
              <a:t>F1 score = 0.992823</a:t>
            </a:r>
            <a:endParaRPr lang="en-US" altLang="zh-TW" sz="1800" b="1" dirty="0">
              <a:solidFill>
                <a:schemeClr val="accent1">
                  <a:lumMod val="50000"/>
                </a:schemeClr>
              </a:solidFill>
              <a:latin typeface="Source Sans Pro"/>
              <a:ea typeface="Source Sans Pro"/>
              <a:sym typeface="Source Sans Pro"/>
            </a:endParaRPr>
          </a:p>
          <a:p>
            <a:endParaRPr lang="en-US" altLang="zh-TW" sz="1800" b="1" dirty="0">
              <a:solidFill>
                <a:schemeClr val="accent1">
                  <a:lumMod val="50000"/>
                </a:schemeClr>
              </a:solidFill>
              <a:latin typeface="Source Sans Pro"/>
              <a:ea typeface="Source Sans Pro"/>
              <a:sym typeface="Source Sans Pro"/>
            </a:endParaRPr>
          </a:p>
          <a:p>
            <a:endParaRPr lang="en-US" altLang="zh-TW" sz="1800" b="1" dirty="0">
              <a:solidFill>
                <a:schemeClr val="accent1">
                  <a:lumMod val="50000"/>
                </a:schemeClr>
              </a:solidFill>
              <a:latin typeface="Source Sans Pro"/>
              <a:ea typeface="Source Sans Pro"/>
              <a:sym typeface="Source Sans Pro"/>
            </a:endParaRPr>
          </a:p>
          <a:p>
            <a:endParaRPr lang="en-US" altLang="zh-TW" sz="1800" b="1" dirty="0">
              <a:solidFill>
                <a:schemeClr val="accent1">
                  <a:lumMod val="50000"/>
                </a:schemeClr>
              </a:solidFill>
              <a:latin typeface="Source Sans Pro"/>
              <a:ea typeface="Source Sans Pro"/>
              <a:sym typeface="Source Sans Pro"/>
            </a:endParaRPr>
          </a:p>
          <a:p>
            <a:endParaRPr lang="en-US" altLang="zh-TW" sz="1800" b="1" dirty="0">
              <a:solidFill>
                <a:schemeClr val="accent1">
                  <a:lumMod val="50000"/>
                </a:schemeClr>
              </a:solidFill>
              <a:latin typeface="Source Sans Pro"/>
              <a:ea typeface="Source Sans Pro"/>
              <a:sym typeface="Source Sans Pro"/>
            </a:endParaRPr>
          </a:p>
          <a:p>
            <a:endParaRPr lang="en-US" altLang="zh-TW" sz="1800" b="1" dirty="0">
              <a:solidFill>
                <a:schemeClr val="accent1">
                  <a:lumMod val="50000"/>
                </a:schemeClr>
              </a:solidFill>
              <a:latin typeface="Source Sans Pro"/>
              <a:ea typeface="Source Sans Pro"/>
              <a:sym typeface="Source Sans Pro"/>
            </a:endParaRPr>
          </a:p>
          <a:p>
            <a:r>
              <a:rPr lang="en-US" altLang="zh-TW" sz="1800" b="1" dirty="0">
                <a:solidFill>
                  <a:schemeClr val="accent1">
                    <a:lumMod val="50000"/>
                  </a:schemeClr>
                </a:solidFill>
                <a:latin typeface="Source Sans Pro"/>
                <a:ea typeface="Source Sans Pro"/>
                <a:sym typeface="Source Sans Pro"/>
              </a:rPr>
              <a:t>Polynomial</a:t>
            </a:r>
            <a:r>
              <a:rPr lang="zh-TW" altLang="en-US" sz="1800" b="1" dirty="0">
                <a:solidFill>
                  <a:schemeClr val="accent1">
                    <a:lumMod val="50000"/>
                  </a:schemeClr>
                </a:solidFill>
                <a:latin typeface="Source Sans Pro"/>
                <a:sym typeface="Source Sans Pro"/>
              </a:rPr>
              <a:t>：</a:t>
            </a:r>
            <a:r>
              <a:rPr lang="en-US" altLang="zh-TW" sz="1800" b="1" dirty="0">
                <a:solidFill>
                  <a:schemeClr val="accent1">
                    <a:lumMod val="50000"/>
                  </a:schemeClr>
                </a:solidFill>
                <a:latin typeface="Source Sans Pro"/>
                <a:sym typeface="Source Sans Pro"/>
              </a:rPr>
              <a:t> F1 score = 0.9497608</a:t>
            </a:r>
            <a:endParaRPr lang="en-US" altLang="zh-TW" sz="1800" b="1" dirty="0">
              <a:solidFill>
                <a:schemeClr val="accent1">
                  <a:lumMod val="50000"/>
                </a:schemeClr>
              </a:solidFill>
              <a:latin typeface="Source Sans Pro"/>
              <a:ea typeface="Source Sans Pro"/>
              <a:sym typeface="Source Sans Pro"/>
            </a:endParaRPr>
          </a:p>
          <a:p>
            <a:endParaRPr lang="en-US" altLang="zh-TW" sz="1800" b="1" dirty="0">
              <a:solidFill>
                <a:schemeClr val="accent1">
                  <a:lumMod val="50000"/>
                </a:schemeClr>
              </a:solidFill>
              <a:latin typeface="Source Sans Pro"/>
              <a:ea typeface="Source Sans Pro"/>
              <a:sym typeface="Source Sans Pro"/>
            </a:endParaRPr>
          </a:p>
          <a:p>
            <a:endParaRPr lang="en-US" altLang="zh-TW" sz="1800" b="1" dirty="0">
              <a:solidFill>
                <a:schemeClr val="accent1">
                  <a:lumMod val="50000"/>
                </a:schemeClr>
              </a:solidFill>
              <a:latin typeface="Source Sans Pro"/>
              <a:ea typeface="Source Sans Pro"/>
              <a:sym typeface="Source Sans Pro"/>
            </a:endParaRPr>
          </a:p>
          <a:p>
            <a:endParaRPr lang="en-US" altLang="zh-TW" sz="1800" b="1" dirty="0">
              <a:solidFill>
                <a:schemeClr val="accent1">
                  <a:lumMod val="50000"/>
                </a:schemeClr>
              </a:solidFill>
              <a:latin typeface="Source Sans Pro"/>
              <a:ea typeface="Source Sans Pro"/>
              <a:sym typeface="Source Sans Pro"/>
            </a:endParaRPr>
          </a:p>
          <a:p>
            <a:endParaRPr lang="en-US" altLang="zh-TW" sz="1800" b="1" dirty="0">
              <a:solidFill>
                <a:schemeClr val="accent1">
                  <a:lumMod val="50000"/>
                </a:schemeClr>
              </a:solidFill>
              <a:latin typeface="Source Sans Pro"/>
              <a:ea typeface="Source Sans Pro"/>
              <a:sym typeface="Source Sans Pro"/>
            </a:endParaRPr>
          </a:p>
          <a:p>
            <a:r>
              <a:rPr lang="en-US" altLang="zh-TW" sz="1800" b="1" dirty="0">
                <a:solidFill>
                  <a:schemeClr val="accent1">
                    <a:lumMod val="50000"/>
                  </a:schemeClr>
                </a:solidFill>
                <a:latin typeface="Source Sans Pro"/>
                <a:ea typeface="Source Sans Pro"/>
                <a:sym typeface="Source Sans Pro"/>
              </a:rPr>
              <a:t>Radial</a:t>
            </a:r>
            <a:r>
              <a:rPr lang="zh-TW" altLang="en-US" sz="1800" b="1" dirty="0">
                <a:solidFill>
                  <a:schemeClr val="accent1">
                    <a:lumMod val="50000"/>
                  </a:schemeClr>
                </a:solidFill>
                <a:latin typeface="Source Sans Pro"/>
                <a:sym typeface="Source Sans Pro"/>
              </a:rPr>
              <a:t>：</a:t>
            </a:r>
            <a:r>
              <a:rPr lang="en-US" altLang="zh-TW" sz="1800" b="1" dirty="0">
                <a:solidFill>
                  <a:schemeClr val="accent1">
                    <a:lumMod val="50000"/>
                  </a:schemeClr>
                </a:solidFill>
                <a:latin typeface="Source Sans Pro"/>
                <a:sym typeface="Source Sans Pro"/>
              </a:rPr>
              <a:t> F1 score = 0.9401914</a:t>
            </a:r>
            <a:endParaRPr lang="en-US" altLang="zh-TW" sz="1800" b="1" dirty="0">
              <a:solidFill>
                <a:schemeClr val="accent1">
                  <a:lumMod val="50000"/>
                </a:schemeClr>
              </a:solidFill>
              <a:latin typeface="Source Sans Pro"/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890535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706300" y="634125"/>
            <a:ext cx="7288641" cy="9060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>
              <a:spcBef>
                <a:spcPts val="600"/>
              </a:spcBef>
            </a:pPr>
            <a:r>
              <a:rPr lang="en-US" altLang="zh-TW" sz="2800" dirty="0">
                <a:solidFill>
                  <a:schemeClr val="accent1">
                    <a:lumMod val="50000"/>
                  </a:schemeClr>
                </a:solidFill>
              </a:rPr>
              <a:t>Test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Pick the best performance of Model to test</a:t>
            </a:r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857500" y="1331375"/>
            <a:ext cx="6284900" cy="1719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endParaRPr dirty="0"/>
          </a:p>
          <a:p>
            <a:pPr lvl="0">
              <a:spcBef>
                <a:spcPts val="0"/>
              </a:spcBef>
            </a:pPr>
            <a:endParaRPr lang="en-US" altLang="zh-TW" dirty="0"/>
          </a:p>
          <a:p>
            <a:pPr lvl="0">
              <a:spcBef>
                <a:spcPts val="0"/>
              </a:spcBef>
            </a:pPr>
            <a:endParaRPr lang="en-US" altLang="zh-TW" b="1" dirty="0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spcBef>
                <a:spcPts val="0"/>
              </a:spcBef>
            </a:pPr>
            <a:endParaRPr lang="en-US" altLang="zh-TW" b="1" dirty="0">
              <a:solidFill>
                <a:schemeClr val="accent1">
                  <a:lumMod val="50000"/>
                </a:schemeClr>
              </a:solidFill>
            </a:endParaRPr>
          </a:p>
          <a:p>
            <a:pPr marL="101600" lvl="0" indent="0">
              <a:spcBef>
                <a:spcPts val="0"/>
              </a:spcBef>
              <a:buNone/>
            </a:pPr>
            <a:endParaRPr lang="en-US" altLang="zh-TW" dirty="0"/>
          </a:p>
          <a:p>
            <a:pPr marL="101600" lvl="0" indent="0">
              <a:spcBef>
                <a:spcPts val="0"/>
              </a:spcBef>
              <a:buNone/>
            </a:pPr>
            <a:endParaRPr lang="en-US" altLang="zh-TW" dirty="0"/>
          </a:p>
          <a:p>
            <a:pPr lvl="0">
              <a:spcBef>
                <a:spcPts val="0"/>
              </a:spcBef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2EF60C-8D01-4D9D-967F-0BBD2C9148BC}"/>
              </a:ext>
            </a:extLst>
          </p:cNvPr>
          <p:cNvSpPr/>
          <p:nvPr/>
        </p:nvSpPr>
        <p:spPr>
          <a:xfrm>
            <a:off x="4402723" y="2417862"/>
            <a:ext cx="3385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altLang="zh-TW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-1</a:t>
            </a:r>
          </a:p>
        </p:txBody>
      </p:sp>
      <p:graphicFrame>
        <p:nvGraphicFramePr>
          <p:cNvPr id="7" name="Google Shape;579;p25">
            <a:extLst>
              <a:ext uri="{FF2B5EF4-FFF2-40B4-BE49-F238E27FC236}">
                <a16:creationId xmlns:a16="http://schemas.microsoft.com/office/drawing/2014/main" id="{8509895B-CD78-45E5-9334-E6F3A4E7C5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2188355"/>
              </p:ext>
            </p:extLst>
          </p:nvPr>
        </p:nvGraphicFramePr>
        <p:xfrm>
          <a:off x="1008393" y="1604980"/>
          <a:ext cx="2541789" cy="1264890"/>
        </p:xfrm>
        <a:graphic>
          <a:graphicData uri="http://schemas.openxmlformats.org/drawingml/2006/table">
            <a:tbl>
              <a:tblPr>
                <a:noFill/>
                <a:tableStyleId>{891A1956-3D7E-41C0-9DF7-105A978C6925}</a:tableStyleId>
              </a:tblPr>
              <a:tblGrid>
                <a:gridCol w="847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True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Predict</a:t>
                      </a:r>
                      <a:endParaRPr sz="14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-1</a:t>
                      </a:r>
                      <a:endParaRPr sz="16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16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6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2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-1</a:t>
                      </a:r>
                      <a:endParaRPr sz="1400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272</a:t>
                      </a:r>
                      <a:endParaRPr sz="14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sz="14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2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1400" dirty="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400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22</a:t>
                      </a:r>
                      <a:endParaRPr sz="14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sz="14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F8B80807-667D-4376-861D-0A9C062D4EC9}"/>
              </a:ext>
            </a:extLst>
          </p:cNvPr>
          <p:cNvSpPr/>
          <p:nvPr/>
        </p:nvSpPr>
        <p:spPr>
          <a:xfrm>
            <a:off x="3914230" y="2009214"/>
            <a:ext cx="25090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chemeClr val="accent1">
                    <a:lumMod val="50000"/>
                  </a:schemeClr>
                </a:solidFill>
                <a:latin typeface="Source Sans Pro"/>
                <a:sym typeface="Source Sans Pro"/>
              </a:rPr>
              <a:t>F1 score = 0.9704944</a:t>
            </a:r>
            <a:endParaRPr lang="zh-TW" altLang="en-US" sz="2000" dirty="0"/>
          </a:p>
        </p:txBody>
      </p:sp>
      <p:sp>
        <p:nvSpPr>
          <p:cNvPr id="9" name="Google Shape;499;p18">
            <a:extLst>
              <a:ext uri="{FF2B5EF4-FFF2-40B4-BE49-F238E27FC236}">
                <a16:creationId xmlns:a16="http://schemas.microsoft.com/office/drawing/2014/main" id="{96C85353-5229-43DB-9CEA-9BD7CB21A52F}"/>
              </a:ext>
            </a:extLst>
          </p:cNvPr>
          <p:cNvSpPr txBox="1">
            <a:spLocks/>
          </p:cNvSpPr>
          <p:nvPr/>
        </p:nvSpPr>
        <p:spPr>
          <a:xfrm>
            <a:off x="706299" y="3295475"/>
            <a:ext cx="7288641" cy="90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US" altLang="zh-TW" sz="2800" dirty="0">
                <a:solidFill>
                  <a:schemeClr val="accent1">
                    <a:lumMod val="50000"/>
                  </a:schemeClr>
                </a:solidFill>
              </a:rPr>
              <a:t>Conclusion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After use test set to verify the accuracy of the fit model. The outcome shows 97% accuracy means that the model is fitting well.</a:t>
            </a:r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64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138350" y="25717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400" dirty="0"/>
              <a:t>THANKS!</a:t>
            </a:r>
            <a:endParaRPr sz="14400" dirty="0"/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3130150" y="424630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sz="4400" dirty="0"/>
              <a:t>PART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DATA CLEANING</a:t>
            </a:r>
            <a:br>
              <a:rPr lang="en-US" altLang="zh-TW" dirty="0"/>
            </a:b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570800" y="3358800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800229" y="724811"/>
            <a:ext cx="7288641" cy="9060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>
              <a:spcBef>
                <a:spcPts val="600"/>
              </a:spcBef>
            </a:pPr>
            <a:r>
              <a:rPr lang="en-US" altLang="zh-TW" sz="2800" dirty="0">
                <a:solidFill>
                  <a:schemeClr val="accent1">
                    <a:lumMod val="50000"/>
                  </a:schemeClr>
                </a:solidFill>
              </a:rPr>
              <a:t>Step 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Import data in the coding program and overview the </a:t>
            </a:r>
            <a:r>
              <a:rPr lang="en-US" altLang="zh-TW" dirty="0">
                <a:solidFill>
                  <a:schemeClr val="accent2"/>
                </a:solidFill>
              </a:rPr>
              <a:t>data structure.</a:t>
            </a: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946249" y="14105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endParaRPr lang="en-US" altLang="zh-TW" dirty="0"/>
          </a:p>
          <a:p>
            <a:pPr>
              <a:spcBef>
                <a:spcPts val="0"/>
              </a:spcBef>
            </a:pPr>
            <a:r>
              <a:rPr lang="en-US" altLang="zh-TW" dirty="0"/>
              <a:t>Over here we can found that there </a:t>
            </a:r>
            <a:r>
              <a:rPr lang="en-US" altLang="zh-TW" dirty="0" smtClean="0"/>
              <a:t>are </a:t>
            </a:r>
            <a:r>
              <a:rPr lang="en-US" altLang="zh-TW" dirty="0"/>
              <a:t>1567 observations and </a:t>
            </a:r>
            <a:r>
              <a:rPr lang="en-US" altLang="zh-TW" dirty="0" smtClean="0"/>
              <a:t>592 columns(1 label and 591 variables) </a:t>
            </a:r>
            <a:r>
              <a:rPr lang="en-US" altLang="zh-TW" dirty="0"/>
              <a:t>in the data.</a:t>
            </a:r>
          </a:p>
          <a:p>
            <a:pPr lvl="0">
              <a:spcBef>
                <a:spcPts val="0"/>
              </a:spcBef>
            </a:pPr>
            <a:endParaRPr lang="en-US" dirty="0"/>
          </a:p>
          <a:p>
            <a:pPr lvl="0">
              <a:spcBef>
                <a:spcPts val="0"/>
              </a:spcBef>
            </a:pPr>
            <a:r>
              <a:rPr lang="en-US" dirty="0"/>
              <a:t>The structure </a:t>
            </a:r>
            <a:r>
              <a:rPr lang="en-US" dirty="0" smtClean="0"/>
              <a:t>of </a:t>
            </a:r>
            <a:r>
              <a:rPr lang="en-US" dirty="0"/>
              <a:t>data is a data frame and type of all of variable are numerical.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570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720700" y="554031"/>
            <a:ext cx="7288641" cy="9060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>
              <a:spcBef>
                <a:spcPts val="600"/>
              </a:spcBef>
            </a:pPr>
            <a:r>
              <a:rPr lang="en-US" altLang="zh-TW" sz="2800" dirty="0">
                <a:solidFill>
                  <a:schemeClr val="accent1">
                    <a:lumMod val="50000"/>
                  </a:schemeClr>
                </a:solidFill>
              </a:rPr>
              <a:t>Step 2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Remove the </a:t>
            </a:r>
            <a:r>
              <a:rPr lang="en-US" altLang="zh-TW" dirty="0" smtClean="0"/>
              <a:t>variables </a:t>
            </a:r>
            <a:r>
              <a:rPr lang="en-US" altLang="zh-TW" dirty="0"/>
              <a:t>which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have no variance.</a:t>
            </a:r>
            <a:endParaRPr lang="en-US" altLang="zh-TW" dirty="0"/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18250" y="1151999"/>
            <a:ext cx="6604248" cy="1741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spcBef>
                <a:spcPts val="0"/>
              </a:spcBef>
              <a:buNone/>
            </a:pPr>
            <a:endParaRPr lang="en-US" altLang="zh-TW" dirty="0"/>
          </a:p>
          <a:p>
            <a:pPr lvl="0">
              <a:spcBef>
                <a:spcPts val="0"/>
              </a:spcBef>
            </a:pPr>
            <a:r>
              <a:rPr lang="en-US" altLang="zh-TW" dirty="0"/>
              <a:t>First we remove the first column from the data</a:t>
            </a:r>
            <a:r>
              <a:rPr lang="en-US" altLang="zh-TW" dirty="0" smtClean="0"/>
              <a:t>. Because </a:t>
            </a:r>
            <a:r>
              <a:rPr lang="en-US" altLang="zh-TW" dirty="0"/>
              <a:t>it is the label.</a:t>
            </a:r>
          </a:p>
          <a:p>
            <a:pPr lvl="0">
              <a:spcBef>
                <a:spcPts val="0"/>
              </a:spcBef>
            </a:pPr>
            <a:endParaRPr lang="en-US" altLang="zh-TW" dirty="0"/>
          </a:p>
          <a:p>
            <a:pPr lvl="0">
              <a:spcBef>
                <a:spcPts val="0"/>
              </a:spcBef>
            </a:pPr>
            <a:r>
              <a:rPr lang="en-US" altLang="zh-TW" dirty="0"/>
              <a:t>Remove the </a:t>
            </a:r>
            <a:r>
              <a:rPr lang="en-US" altLang="zh-TW" dirty="0" smtClean="0"/>
              <a:t>variables which </a:t>
            </a: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</a:rPr>
              <a:t>variance equal to 0 </a:t>
            </a:r>
            <a:r>
              <a:rPr lang="en-US" altLang="zh-TW" dirty="0"/>
              <a:t>in the original scale. </a:t>
            </a:r>
          </a:p>
          <a:p>
            <a:pPr lvl="0">
              <a:spcBef>
                <a:spcPts val="0"/>
              </a:spcBef>
            </a:pPr>
            <a:endParaRPr lang="en-US" altLang="zh-TW" dirty="0"/>
          </a:p>
          <a:p>
            <a:pPr lvl="0">
              <a:spcBef>
                <a:spcPts val="0"/>
              </a:spcBef>
            </a:pPr>
            <a:r>
              <a:rPr lang="en-US" dirty="0"/>
              <a:t>After this process there </a:t>
            </a:r>
            <a:r>
              <a:rPr lang="en-US" dirty="0" smtClean="0"/>
              <a:t>are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475 variable left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584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706300" y="634125"/>
            <a:ext cx="7288641" cy="9060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>
              <a:spcBef>
                <a:spcPts val="600"/>
              </a:spcBef>
            </a:pPr>
            <a:r>
              <a:rPr lang="en-US" altLang="zh-TW" sz="2800" dirty="0">
                <a:solidFill>
                  <a:schemeClr val="accent1">
                    <a:lumMod val="50000"/>
                  </a:schemeClr>
                </a:solidFill>
              </a:rPr>
              <a:t>Step 3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Library the packages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the detecting the missing rate </a:t>
            </a:r>
            <a:r>
              <a:rPr lang="en-US" altLang="zh-TW" dirty="0"/>
              <a:t>in </a:t>
            </a:r>
            <a:r>
              <a:rPr lang="en-US" altLang="zh-TW" dirty="0" smtClean="0"/>
              <a:t>each </a:t>
            </a:r>
            <a:r>
              <a:rPr lang="en-US" altLang="zh-TW" dirty="0"/>
              <a:t>variable and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remove</a:t>
            </a:r>
            <a:r>
              <a:rPr lang="en-US" altLang="zh-TW" dirty="0"/>
              <a:t> the variable with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high missing rate.</a:t>
            </a: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998341" y="1403999"/>
            <a:ext cx="6280859" cy="1719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endParaRPr dirty="0"/>
          </a:p>
          <a:p>
            <a:pPr lvl="0">
              <a:spcBef>
                <a:spcPts val="0"/>
              </a:spcBef>
            </a:pPr>
            <a:endParaRPr lang="en-US" altLang="zh-TW" dirty="0"/>
          </a:p>
          <a:p>
            <a:pPr lvl="0">
              <a:spcBef>
                <a:spcPts val="0"/>
              </a:spcBef>
            </a:pP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</a:rPr>
              <a:t>Remove</a:t>
            </a:r>
            <a:r>
              <a:rPr lang="en-US" altLang="zh-TW" dirty="0"/>
              <a:t> the variable which </a:t>
            </a: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</a:rPr>
              <a:t>missing rate over 45 %.</a:t>
            </a:r>
            <a:endParaRPr lang="en-US" altLang="zh-TW" b="1" dirty="0"/>
          </a:p>
          <a:p>
            <a:pPr lvl="0">
              <a:spcBef>
                <a:spcPts val="0"/>
              </a:spcBef>
            </a:pPr>
            <a:endParaRPr lang="en-US" altLang="zh-TW" dirty="0"/>
          </a:p>
          <a:p>
            <a:pPr>
              <a:spcBef>
                <a:spcPts val="0"/>
              </a:spcBef>
            </a:pPr>
            <a:r>
              <a:rPr lang="en-US" altLang="zh-TW" dirty="0"/>
              <a:t>After this process there </a:t>
            </a:r>
            <a:r>
              <a:rPr lang="en-US" altLang="zh-TW" dirty="0" smtClean="0"/>
              <a:t>are </a:t>
            </a: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</a:rPr>
              <a:t>443 variable left</a:t>
            </a:r>
            <a:r>
              <a:rPr lang="en-US" altLang="zh-TW" dirty="0"/>
              <a:t>.</a:t>
            </a:r>
          </a:p>
          <a:p>
            <a:pPr lvl="0">
              <a:spcBef>
                <a:spcPts val="0"/>
              </a:spcBef>
            </a:pPr>
            <a:endParaRPr lang="en-US" altLang="zh-TW" dirty="0"/>
          </a:p>
          <a:p>
            <a:pPr lvl="0">
              <a:spcBef>
                <a:spcPts val="0"/>
              </a:spcBef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726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504700" y="555549"/>
            <a:ext cx="7811300" cy="9060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>
              <a:spcBef>
                <a:spcPts val="600"/>
              </a:spcBef>
            </a:pPr>
            <a:r>
              <a:rPr lang="en-US" altLang="zh-TW" sz="2800" dirty="0">
                <a:solidFill>
                  <a:schemeClr val="accent1">
                    <a:lumMod val="50000"/>
                  </a:schemeClr>
                </a:solidFill>
              </a:rPr>
              <a:t>Step 4</a:t>
            </a:r>
            <a:br>
              <a:rPr lang="en-US" altLang="zh-TW" sz="2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Standardize</a:t>
            </a:r>
            <a:r>
              <a:rPr lang="en-US" altLang="zh-TW" dirty="0"/>
              <a:t> the variables and remove the </a:t>
            </a:r>
            <a:r>
              <a:rPr lang="en-US" altLang="zh-TW" dirty="0" smtClean="0"/>
              <a:t>variables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with the low variance.</a:t>
            </a: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976741" y="873474"/>
            <a:ext cx="6064859" cy="1719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endParaRPr dirty="0"/>
          </a:p>
          <a:p>
            <a:pPr lvl="0">
              <a:spcBef>
                <a:spcPts val="0"/>
              </a:spcBef>
            </a:pPr>
            <a:endParaRPr lang="en-US" altLang="zh-TW" dirty="0"/>
          </a:p>
          <a:p>
            <a:pPr lvl="0">
              <a:spcBef>
                <a:spcPts val="0"/>
              </a:spcBef>
            </a:pPr>
            <a:r>
              <a:rPr lang="en-US" altLang="zh-TW" dirty="0"/>
              <a:t>Because of the </a:t>
            </a:r>
            <a:r>
              <a:rPr lang="en-US" altLang="zh-TW" b="1" dirty="0" smtClean="0">
                <a:solidFill>
                  <a:schemeClr val="accent1">
                    <a:lumMod val="50000"/>
                  </a:schemeClr>
                </a:solidFill>
              </a:rPr>
              <a:t>unit scale </a:t>
            </a: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</a:rPr>
              <a:t>of variables are different</a:t>
            </a:r>
            <a:r>
              <a:rPr lang="en-US" altLang="zh-TW" dirty="0"/>
              <a:t>, so we need to </a:t>
            </a: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</a:rPr>
              <a:t>standardize</a:t>
            </a:r>
            <a:r>
              <a:rPr lang="en-US" altLang="zh-TW" dirty="0"/>
              <a:t> data to eliminate the unit </a:t>
            </a:r>
            <a:r>
              <a:rPr lang="en-US" altLang="zh-TW" dirty="0" smtClean="0"/>
              <a:t>issue then compare which variance is respectively low.</a:t>
            </a:r>
            <a:endParaRPr lang="en-US" altLang="zh-TW" dirty="0"/>
          </a:p>
          <a:p>
            <a:pPr lvl="0">
              <a:spcBef>
                <a:spcPts val="0"/>
              </a:spcBef>
            </a:pPr>
            <a:r>
              <a:rPr lang="en-US" altLang="zh-TW" dirty="0"/>
              <a:t>Formula : </a:t>
            </a:r>
          </a:p>
          <a:p>
            <a:pPr lvl="0">
              <a:spcBef>
                <a:spcPts val="0"/>
              </a:spcBef>
            </a:pPr>
            <a:endParaRPr lang="en-US" altLang="zh-TW" b="1" dirty="0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/>
              <a:t>After standardize we calculate the variance  of the data and set a </a:t>
            </a: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low variance threshold (var &lt; 0.005 ).</a:t>
            </a:r>
          </a:p>
          <a:p>
            <a:pPr lvl="0">
              <a:spcBef>
                <a:spcPts val="0"/>
              </a:spcBef>
            </a:pPr>
            <a:endParaRPr lang="en-US" altLang="zh-TW" dirty="0"/>
          </a:p>
          <a:p>
            <a:pPr>
              <a:spcBef>
                <a:spcPts val="0"/>
              </a:spcBef>
            </a:pPr>
            <a:r>
              <a:rPr lang="en-US" altLang="zh-TW" dirty="0"/>
              <a:t>After this process there is </a:t>
            </a: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</a:rPr>
              <a:t>443 variable left</a:t>
            </a:r>
            <a:r>
              <a:rPr lang="en-US" altLang="zh-TW" dirty="0"/>
              <a:t>.</a:t>
            </a:r>
          </a:p>
          <a:p>
            <a:pPr lvl="0">
              <a:spcBef>
                <a:spcPts val="0"/>
              </a:spcBef>
            </a:pPr>
            <a:endParaRPr lang="en-US" altLang="zh-TW" dirty="0"/>
          </a:p>
          <a:p>
            <a:pPr lvl="0">
              <a:spcBef>
                <a:spcPts val="0"/>
              </a:spcBef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009AA51-B79A-4C55-880C-53C4D0E02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378" y="2971235"/>
            <a:ext cx="4880100" cy="50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0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706300" y="634125"/>
            <a:ext cx="7288641" cy="9060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>
              <a:spcBef>
                <a:spcPts val="600"/>
              </a:spcBef>
            </a:pPr>
            <a:r>
              <a:rPr lang="en-US" altLang="zh-TW" sz="2800" dirty="0">
                <a:solidFill>
                  <a:schemeClr val="accent1">
                    <a:lumMod val="50000"/>
                  </a:schemeClr>
                </a:solidFill>
              </a:rPr>
              <a:t>Step 5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Data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 imputation </a:t>
            </a:r>
            <a:r>
              <a:rPr lang="en-US" altLang="zh-TW" dirty="0" smtClean="0"/>
              <a:t>and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split </a:t>
            </a:r>
            <a:r>
              <a:rPr lang="en-US" altLang="zh-TW" dirty="0"/>
              <a:t>data </a:t>
            </a:r>
            <a:r>
              <a:rPr lang="en-US" altLang="zh-TW" dirty="0" smtClean="0"/>
              <a:t>.</a:t>
            </a:r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857499" y="1331375"/>
            <a:ext cx="6697543" cy="1719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endParaRPr dirty="0"/>
          </a:p>
          <a:p>
            <a:pPr lvl="0">
              <a:spcBef>
                <a:spcPts val="0"/>
              </a:spcBef>
            </a:pPr>
            <a:r>
              <a:rPr lang="en-US" altLang="zh-TW" dirty="0" smtClean="0"/>
              <a:t>We use the </a:t>
            </a:r>
            <a:r>
              <a:rPr lang="en-US" altLang="zh-TW" dirty="0" err="1" smtClean="0"/>
              <a:t>kNN</a:t>
            </a:r>
            <a:r>
              <a:rPr lang="en-US" altLang="zh-TW" dirty="0" smtClean="0"/>
              <a:t> methods to </a:t>
            </a:r>
            <a:r>
              <a:rPr lang="en-US" altLang="zh-TW" dirty="0"/>
              <a:t>processing </a:t>
            </a:r>
            <a:r>
              <a:rPr lang="en-US" altLang="zh-TW" dirty="0" smtClean="0"/>
              <a:t>data imputation with k  = 5.</a:t>
            </a:r>
            <a:endParaRPr lang="en-US" altLang="zh-TW" dirty="0"/>
          </a:p>
          <a:p>
            <a:pPr lvl="0">
              <a:spcBef>
                <a:spcPts val="0"/>
              </a:spcBef>
            </a:pPr>
            <a:endParaRPr lang="en-US" altLang="zh-TW" b="1" dirty="0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spcBef>
                <a:spcPts val="0"/>
              </a:spcBef>
            </a:pPr>
            <a:endParaRPr lang="en-US" altLang="zh-TW" b="1" dirty="0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/>
              <a:t>We divided data into train and test set </a:t>
            </a: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</a:rPr>
              <a:t>by 0.2</a:t>
            </a:r>
            <a:r>
              <a:rPr lang="en-US" altLang="zh-TW" dirty="0"/>
              <a:t>.</a:t>
            </a:r>
          </a:p>
          <a:p>
            <a:pPr lvl="0">
              <a:spcBef>
                <a:spcPts val="0"/>
              </a:spcBef>
            </a:pPr>
            <a:endParaRPr lang="en-US" altLang="zh-TW" dirty="0"/>
          </a:p>
          <a:p>
            <a:pPr lvl="0">
              <a:spcBef>
                <a:spcPts val="0"/>
              </a:spcBef>
            </a:pPr>
            <a:endParaRPr lang="en-US" altLang="zh-TW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spcBef>
                <a:spcPts val="0"/>
              </a:spcBef>
            </a:pPr>
            <a:endParaRPr lang="en-US" altLang="zh-TW" dirty="0" smtClean="0"/>
          </a:p>
          <a:p>
            <a:pPr lvl="0">
              <a:spcBef>
                <a:spcPts val="0"/>
              </a:spcBef>
            </a:pPr>
            <a:endParaRPr lang="en-US" altLang="zh-TW" dirty="0" smtClean="0"/>
          </a:p>
          <a:p>
            <a:pPr lvl="0">
              <a:spcBef>
                <a:spcPts val="0"/>
              </a:spcBef>
            </a:pPr>
            <a:endParaRPr lang="en-US" altLang="zh-TW" dirty="0"/>
          </a:p>
          <a:p>
            <a:pPr marL="101600" lvl="0" indent="0">
              <a:spcBef>
                <a:spcPts val="0"/>
              </a:spcBef>
              <a:buNone/>
            </a:pPr>
            <a:endParaRPr lang="en-US" altLang="zh-TW" dirty="0"/>
          </a:p>
          <a:p>
            <a:pPr lvl="0">
              <a:spcBef>
                <a:spcPts val="0"/>
              </a:spcBef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7BFE25A-C67B-46DE-87B0-79DF02EC7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506" y="3359717"/>
            <a:ext cx="5408888" cy="104736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506" y="2449101"/>
            <a:ext cx="2994920" cy="4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50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950150" y="372790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sz="4400" dirty="0"/>
              <a:t>PART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MODEL FITTING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570800" y="3358800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8233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927679" y="626925"/>
            <a:ext cx="7288641" cy="9060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>
              <a:spcBef>
                <a:spcPts val="600"/>
              </a:spcBef>
            </a:pPr>
            <a:r>
              <a:rPr lang="en-US" altLang="zh-TW" sz="2800" dirty="0">
                <a:solidFill>
                  <a:schemeClr val="accent1">
                    <a:lumMod val="50000"/>
                  </a:schemeClr>
                </a:solidFill>
              </a:rPr>
              <a:t>FITTING MODEL : Support-Vector-Machine (SVM)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143370" y="1259375"/>
            <a:ext cx="6284900" cy="1719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dirty="0"/>
              <a:t>I were try the three different </a:t>
            </a:r>
            <a:r>
              <a:rPr lang="en-US" altLang="zh-TW" dirty="0" smtClean="0"/>
              <a:t>kernels (Linear</a:t>
            </a:r>
            <a:r>
              <a:rPr lang="en-US" altLang="zh-TW" dirty="0"/>
              <a:t>, Polynomial(non-linear), </a:t>
            </a:r>
            <a:r>
              <a:rPr lang="en-US" altLang="zh-TW" dirty="0" smtClean="0"/>
              <a:t>Radial(cycle) in </a:t>
            </a:r>
            <a:r>
              <a:rPr lang="en-US" altLang="zh-TW" dirty="0"/>
              <a:t>the process .</a:t>
            </a:r>
          </a:p>
          <a:p>
            <a:pPr marL="101600" lvl="0" indent="0">
              <a:spcBef>
                <a:spcPts val="0"/>
              </a:spcBef>
              <a:buNone/>
            </a:pPr>
            <a:endParaRPr lang="en-US" altLang="zh-TW" dirty="0"/>
          </a:p>
          <a:p>
            <a:pPr lvl="0">
              <a:spcBef>
                <a:spcPts val="0"/>
              </a:spcBef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6" name="Google Shape;579;p25">
            <a:extLst>
              <a:ext uri="{FF2B5EF4-FFF2-40B4-BE49-F238E27FC236}">
                <a16:creationId xmlns:a16="http://schemas.microsoft.com/office/drawing/2014/main" id="{47ACB8D1-1BA1-4D5A-A80D-EBB9AFD516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7862441"/>
              </p:ext>
            </p:extLst>
          </p:nvPr>
        </p:nvGraphicFramePr>
        <p:xfrm>
          <a:off x="1998620" y="2360297"/>
          <a:ext cx="4574400" cy="1851290"/>
        </p:xfrm>
        <a:graphic>
          <a:graphicData uri="http://schemas.openxmlformats.org/drawingml/2006/table">
            <a:tbl>
              <a:tblPr>
                <a:noFill/>
                <a:tableStyleId>{891A1956-3D7E-41C0-9DF7-105A978C6925}</a:tableStyleId>
              </a:tblPr>
              <a:tblGrid>
                <a:gridCol w="15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0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True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Predict</a:t>
                      </a:r>
                      <a:endParaRPr sz="18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-1</a:t>
                      </a:r>
                      <a:endParaRPr sz="20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20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20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-1</a:t>
                      </a:r>
                      <a:endParaRPr sz="1800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1168</a:t>
                      </a:r>
                      <a:endParaRPr sz="18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</a:t>
                      </a:r>
                      <a:endParaRPr sz="18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1800" dirty="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800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8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77</a:t>
                      </a:r>
                      <a:endParaRPr sz="18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242175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320</Words>
  <Application>Microsoft Office PowerPoint</Application>
  <PresentationFormat>如螢幕大小 (16:9)</PresentationFormat>
  <Paragraphs>137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Source Sans Pro</vt:lpstr>
      <vt:lpstr>Oswald</vt:lpstr>
      <vt:lpstr>Arial</vt:lpstr>
      <vt:lpstr>Quince template</vt:lpstr>
      <vt:lpstr>DATA SCIENCE SEMI-PRODUCT</vt:lpstr>
      <vt:lpstr>PART DATA CLEANING </vt:lpstr>
      <vt:lpstr>Step 1 Import data in the coding program and overview the data structure.</vt:lpstr>
      <vt:lpstr>Step 2 Remove the variables which have no variance.</vt:lpstr>
      <vt:lpstr>Step 3 Library the packages the detecting the missing rate in each variable and remove the variable with high missing rate.</vt:lpstr>
      <vt:lpstr>Step 4 Standardize the variables and remove the variables with the low variance.</vt:lpstr>
      <vt:lpstr>Step 5 Data imputation and split data .</vt:lpstr>
      <vt:lpstr>PART MODEL FITTING</vt:lpstr>
      <vt:lpstr>FITTING MODEL : Support-Vector-Machine (SVM) </vt:lpstr>
      <vt:lpstr> Performance of each SVM model with train data.</vt:lpstr>
      <vt:lpstr>Test  Pick the best performance of Model to test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SEMI-PRODUCT</dc:title>
  <cp:lastModifiedBy>鄭可雍</cp:lastModifiedBy>
  <cp:revision>22</cp:revision>
  <dcterms:modified xsi:type="dcterms:W3CDTF">2021-11-15T06:01:14Z</dcterms:modified>
</cp:coreProperties>
</file>