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comments/comment4.xml" ContentType="application/vnd.openxmlformats-officedocument.presentationml.comments+xml"/>
  <Override PartName="/ppt/tags/tag52.xml" ContentType="application/vnd.openxmlformats-officedocument.presentationml.tag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Default Extension="wdp" ContentType="image/vnd.ms-photo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omments/comment3.xml" ContentType="application/vnd.openxmlformats-officedocument.presentationml.comments+xml"/>
  <Override PartName="/ppt/tags/tag26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tags/tag45.xml" ContentType="application/vnd.openxmlformats-officedocument.presentationml.tags+xml"/>
  <Override PartName="/ppt/tags/tag3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0"/>
  </p:notesMasterIdLst>
  <p:sldIdLst>
    <p:sldId id="256" r:id="rId2"/>
    <p:sldId id="257" r:id="rId3"/>
    <p:sldId id="441" r:id="rId4"/>
    <p:sldId id="470" r:id="rId5"/>
    <p:sldId id="573" r:id="rId6"/>
    <p:sldId id="440" r:id="rId7"/>
    <p:sldId id="574" r:id="rId8"/>
    <p:sldId id="661" r:id="rId9"/>
    <p:sldId id="660" r:id="rId10"/>
    <p:sldId id="576" r:id="rId11"/>
    <p:sldId id="668" r:id="rId12"/>
    <p:sldId id="577" r:id="rId13"/>
    <p:sldId id="669" r:id="rId14"/>
    <p:sldId id="667" r:id="rId15"/>
    <p:sldId id="580" r:id="rId16"/>
    <p:sldId id="578" r:id="rId17"/>
    <p:sldId id="579" r:id="rId18"/>
    <p:sldId id="583" r:id="rId19"/>
    <p:sldId id="646" r:id="rId20"/>
    <p:sldId id="588" r:id="rId21"/>
    <p:sldId id="581" r:id="rId22"/>
    <p:sldId id="647" r:id="rId23"/>
    <p:sldId id="584" r:id="rId24"/>
    <p:sldId id="585" r:id="rId25"/>
    <p:sldId id="586" r:id="rId26"/>
    <p:sldId id="587" r:id="rId27"/>
    <p:sldId id="716" r:id="rId28"/>
    <p:sldId id="729" r:id="rId29"/>
    <p:sldId id="728" r:id="rId30"/>
    <p:sldId id="717" r:id="rId31"/>
    <p:sldId id="681" r:id="rId32"/>
    <p:sldId id="698" r:id="rId33"/>
    <p:sldId id="724" r:id="rId34"/>
    <p:sldId id="589" r:id="rId35"/>
    <p:sldId id="676" r:id="rId36"/>
    <p:sldId id="677" r:id="rId37"/>
    <p:sldId id="590" r:id="rId38"/>
    <p:sldId id="678" r:id="rId39"/>
    <p:sldId id="679" r:id="rId40"/>
    <p:sldId id="680" r:id="rId41"/>
    <p:sldId id="472" r:id="rId42"/>
    <p:sldId id="725" r:id="rId43"/>
    <p:sldId id="699" r:id="rId44"/>
    <p:sldId id="673" r:id="rId45"/>
    <p:sldId id="672" r:id="rId46"/>
    <p:sldId id="666" r:id="rId47"/>
    <p:sldId id="700" r:id="rId48"/>
    <p:sldId id="701" r:id="rId49"/>
    <p:sldId id="702" r:id="rId50"/>
    <p:sldId id="670" r:id="rId51"/>
    <p:sldId id="671" r:id="rId52"/>
    <p:sldId id="471" r:id="rId53"/>
    <p:sldId id="568" r:id="rId54"/>
    <p:sldId id="664" r:id="rId55"/>
    <p:sldId id="665" r:id="rId56"/>
    <p:sldId id="683" r:id="rId57"/>
    <p:sldId id="446" r:id="rId58"/>
    <p:sldId id="596" r:id="rId59"/>
    <p:sldId id="703" r:id="rId60"/>
    <p:sldId id="685" r:id="rId61"/>
    <p:sldId id="692" r:id="rId62"/>
    <p:sldId id="691" r:id="rId63"/>
    <p:sldId id="704" r:id="rId64"/>
    <p:sldId id="674" r:id="rId65"/>
    <p:sldId id="706" r:id="rId66"/>
    <p:sldId id="707" r:id="rId67"/>
    <p:sldId id="652" r:id="rId68"/>
    <p:sldId id="708" r:id="rId69"/>
    <p:sldId id="658" r:id="rId70"/>
    <p:sldId id="688" r:id="rId71"/>
    <p:sldId id="651" r:id="rId72"/>
    <p:sldId id="709" r:id="rId73"/>
    <p:sldId id="731" r:id="rId74"/>
    <p:sldId id="697" r:id="rId75"/>
    <p:sldId id="710" r:id="rId76"/>
    <p:sldId id="656" r:id="rId77"/>
    <p:sldId id="711" r:id="rId78"/>
    <p:sldId id="712" r:id="rId79"/>
    <p:sldId id="713" r:id="rId80"/>
    <p:sldId id="732" r:id="rId81"/>
    <p:sldId id="714" r:id="rId82"/>
    <p:sldId id="715" r:id="rId83"/>
    <p:sldId id="705" r:id="rId84"/>
    <p:sldId id="727" r:id="rId85"/>
    <p:sldId id="718" r:id="rId86"/>
    <p:sldId id="719" r:id="rId87"/>
    <p:sldId id="689" r:id="rId88"/>
    <p:sldId id="720" r:id="rId89"/>
    <p:sldId id="721" r:id="rId90"/>
    <p:sldId id="682" r:id="rId91"/>
    <p:sldId id="722" r:id="rId92"/>
    <p:sldId id="723" r:id="rId93"/>
    <p:sldId id="687" r:id="rId94"/>
    <p:sldId id="694" r:id="rId95"/>
    <p:sldId id="695" r:id="rId96"/>
    <p:sldId id="696" r:id="rId97"/>
    <p:sldId id="734" r:id="rId98"/>
    <p:sldId id="733" r:id="rId99"/>
    <p:sldId id="749" r:id="rId100"/>
    <p:sldId id="735" r:id="rId101"/>
    <p:sldId id="746" r:id="rId102"/>
    <p:sldId id="737" r:id="rId103"/>
    <p:sldId id="738" r:id="rId104"/>
    <p:sldId id="739" r:id="rId105"/>
    <p:sldId id="740" r:id="rId106"/>
    <p:sldId id="741" r:id="rId107"/>
    <p:sldId id="742" r:id="rId108"/>
    <p:sldId id="750" r:id="rId109"/>
    <p:sldId id="743" r:id="rId110"/>
    <p:sldId id="745" r:id="rId111"/>
    <p:sldId id="744" r:id="rId112"/>
    <p:sldId id="747" r:id="rId113"/>
    <p:sldId id="748" r:id="rId114"/>
    <p:sldId id="760" r:id="rId115"/>
    <p:sldId id="761" r:id="rId116"/>
    <p:sldId id="762" r:id="rId117"/>
    <p:sldId id="764" r:id="rId118"/>
    <p:sldId id="755" r:id="rId119"/>
  </p:sldIdLst>
  <p:sldSz cx="9906000" cy="6858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00D4C853-7198-4548-AB7E-1951BCC6019D}">
          <p14:sldIdLst>
            <p14:sldId id="256"/>
            <p14:sldId id="257"/>
            <p14:sldId id="441"/>
            <p14:sldId id="470"/>
            <p14:sldId id="573"/>
            <p14:sldId id="440"/>
            <p14:sldId id="574"/>
          </p14:sldIdLst>
        </p14:section>
        <p14:section name="┗ 공통" id="{00014D7F-C02E-420B-A08E-947148C9FFC5}">
          <p14:sldIdLst>
            <p14:sldId id="661"/>
            <p14:sldId id="660"/>
          </p14:sldIdLst>
        </p14:section>
        <p14:section name="(임시) 포탈" id="{DEC19BCE-5907-4EC7-97D1-D314DEF492C4}">
          <p14:sldIdLst>
            <p14:sldId id="576"/>
            <p14:sldId id="668"/>
            <p14:sldId id="577"/>
            <p14:sldId id="669"/>
            <p14:sldId id="667"/>
            <p14:sldId id="580"/>
          </p14:sldIdLst>
        </p14:section>
        <p14:section name="┗ 로그인/회원가입" id="{317F7322-4C80-4613-A4D8-5442280EEB40}">
          <p14:sldIdLst>
            <p14:sldId id="578"/>
            <p14:sldId id="579"/>
            <p14:sldId id="583"/>
            <p14:sldId id="646"/>
            <p14:sldId id="588"/>
            <p14:sldId id="581"/>
            <p14:sldId id="647"/>
            <p14:sldId id="584"/>
            <p14:sldId id="585"/>
            <p14:sldId id="586"/>
            <p14:sldId id="587"/>
          </p14:sldIdLst>
        </p14:section>
        <p14:section name="┗ 연구노트" id="{06987470-3979-4461-B2F4-CD8243ED0C86}">
          <p14:sldIdLst>
            <p14:sldId id="716"/>
            <p14:sldId id="729"/>
            <p14:sldId id="728"/>
            <p14:sldId id="717"/>
          </p14:sldIdLst>
        </p14:section>
        <p14:section name="┗ 고객문의관리" id="{1DEC83C2-6C5E-4FCD-9AA4-4E7088338D1F}">
          <p14:sldIdLst>
            <p14:sldId id="681"/>
            <p14:sldId id="698"/>
          </p14:sldIdLst>
        </p14:section>
        <p14:section name="┗ 의료기관관리" id="{280D5488-DDDC-4786-95F7-0CFA222D3633}">
          <p14:sldIdLst>
            <p14:sldId id="724"/>
            <p14:sldId id="589"/>
            <p14:sldId id="676"/>
            <p14:sldId id="677"/>
          </p14:sldIdLst>
        </p14:section>
        <p14:section name="┗ 회원관리" id="{69EB7321-FE51-4E09-87E8-60DED6C253F7}">
          <p14:sldIdLst>
            <p14:sldId id="590"/>
            <p14:sldId id="678"/>
            <p14:sldId id="679"/>
          </p14:sldIdLst>
        </p14:section>
        <p14:section name="┗ 운영자관리" id="{AFE34F39-FC07-4445-B8D7-7560C3D6F8D1}">
          <p14:sldIdLst>
            <p14:sldId id="680"/>
          </p14:sldIdLst>
        </p14:section>
        <p14:section name="사전문진_환자용" id="{D6C2BB10-E9B4-4C0F-A10C-BECB74A54893}">
          <p14:sldIdLst>
            <p14:sldId id="472"/>
            <p14:sldId id="725"/>
            <p14:sldId id="699"/>
            <p14:sldId id="673"/>
            <p14:sldId id="672"/>
            <p14:sldId id="666"/>
            <p14:sldId id="700"/>
            <p14:sldId id="701"/>
            <p14:sldId id="702"/>
            <p14:sldId id="670"/>
            <p14:sldId id="671"/>
          </p14:sldIdLst>
        </p14:section>
        <p14:section name="사전문진_의사용" id="{E8F41B8E-27EA-4B20-9CEB-D716479CEE0B}">
          <p14:sldIdLst>
            <p14:sldId id="471"/>
            <p14:sldId id="568"/>
            <p14:sldId id="664"/>
            <p14:sldId id="665"/>
            <p14:sldId id="683"/>
            <p14:sldId id="446"/>
            <p14:sldId id="596"/>
          </p14:sldIdLst>
        </p14:section>
        <p14:section name="┗ Dashboard" id="{0D340FFC-B4B2-4770-BD3C-655DB94F4A29}">
          <p14:sldIdLst>
            <p14:sldId id="703"/>
            <p14:sldId id="685"/>
            <p14:sldId id="692"/>
            <p14:sldId id="691"/>
          </p14:sldIdLst>
        </p14:section>
        <p14:section name="┗ 진료관리" id="{82B88B24-8398-4673-9722-07DE9056523E}">
          <p14:sldIdLst>
            <p14:sldId id="704"/>
            <p14:sldId id="674"/>
            <p14:sldId id="706"/>
            <p14:sldId id="707"/>
            <p14:sldId id="652"/>
            <p14:sldId id="708"/>
            <p14:sldId id="658"/>
            <p14:sldId id="688"/>
            <p14:sldId id="651"/>
          </p14:sldIdLst>
        </p14:section>
        <p14:section name="┖ ┖ 처방" id="{89D71EBA-78C9-456D-9140-6B4162C1FBD4}">
          <p14:sldIdLst>
            <p14:sldId id="709"/>
            <p14:sldId id="731"/>
            <p14:sldId id="697"/>
            <p14:sldId id="710"/>
            <p14:sldId id="656"/>
            <p14:sldId id="711"/>
            <p14:sldId id="712"/>
            <p14:sldId id="713"/>
            <p14:sldId id="732"/>
            <p14:sldId id="714"/>
            <p14:sldId id="715"/>
          </p14:sldIdLst>
        </p14:section>
        <p14:section name="┗ 환자관리" id="{E0E2D933-7039-4F6B-94EF-4551B81AE2D5}">
          <p14:sldIdLst>
            <p14:sldId id="705"/>
            <p14:sldId id="727"/>
          </p14:sldIdLst>
        </p14:section>
        <p14:section name="┗ 문진이력" id="{FCC4D932-91D6-4147-A0B6-CD6002309012}">
          <p14:sldIdLst>
            <p14:sldId id="718"/>
            <p14:sldId id="719"/>
            <p14:sldId id="689"/>
          </p14:sldIdLst>
        </p14:section>
        <p14:section name="┗ 처방관리" id="{E9A793DA-6A62-4BE3-8C7E-0FB2A3D12C9E}">
          <p14:sldIdLst>
            <p14:sldId id="720"/>
            <p14:sldId id="721"/>
            <p14:sldId id="682"/>
          </p14:sldIdLst>
        </p14:section>
        <p14:section name="설정" id="{EC4BA3D6-F318-419C-9431-156430E47E8F}">
          <p14:sldIdLst>
            <p14:sldId id="722"/>
            <p14:sldId id="723"/>
          </p14:sldIdLst>
        </p14:section>
        <p14:section name="┗ 통계" id="{59430CE2-0F1D-4B4C-8E85-C85DD0EC08F4}">
          <p14:sldIdLst>
            <p14:sldId id="687"/>
            <p14:sldId id="694"/>
            <p14:sldId id="695"/>
            <p14:sldId id="696"/>
          </p14:sldIdLst>
        </p14:section>
        <p14:section name="220908 변경사항" id="{F4F3EBE7-3B76-4631-85C0-345EC5F7C742}">
          <p14:sldIdLst>
            <p14:sldId id="734"/>
            <p14:sldId id="733"/>
            <p14:sldId id="749"/>
            <p14:sldId id="735"/>
            <p14:sldId id="746"/>
            <p14:sldId id="737"/>
            <p14:sldId id="738"/>
            <p14:sldId id="739"/>
            <p14:sldId id="740"/>
            <p14:sldId id="741"/>
            <p14:sldId id="742"/>
            <p14:sldId id="750"/>
            <p14:sldId id="743"/>
            <p14:sldId id="745"/>
            <p14:sldId id="744"/>
            <p14:sldId id="747"/>
            <p14:sldId id="748"/>
          </p14:sldIdLst>
        </p14:section>
        <p14:section name="220926 추가" id="{A69E9B7C-F24A-4705-B3A2-CCC2104B2421}">
          <p14:sldIdLst>
            <p14:sldId id="760"/>
            <p14:sldId id="761"/>
            <p14:sldId id="762"/>
            <p14:sldId id="764"/>
            <p14:sldId id="755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194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91" userDrawn="1">
          <p15:clr>
            <a:srgbClr val="A4A3A4"/>
          </p15:clr>
        </p15:guide>
        <p15:guide id="4" pos="3672" userDrawn="1">
          <p15:clr>
            <a:srgbClr val="A4A3A4"/>
          </p15:clr>
        </p15:guide>
        <p15:guide id="5" pos="60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 현" initials="서현" lastIdx="49" clrIdx="0">
    <p:extLst>
      <p:ext uri="{19B8F6BF-5375-455C-9EA6-DF929625EA0E}">
        <p15:presenceInfo xmlns:p15="http://schemas.microsoft.com/office/powerpoint/2012/main" xmlns="" userId="0853a0d63c483f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A8B2"/>
    <a:srgbClr val="EAF8FA"/>
    <a:srgbClr val="DFEEF9"/>
    <a:srgbClr val="D0F1F4"/>
    <a:srgbClr val="EEE6E4"/>
    <a:srgbClr val="F2F2F2"/>
    <a:srgbClr val="75C0C6"/>
    <a:srgbClr val="991000"/>
    <a:srgbClr val="BB1C09"/>
    <a:srgbClr val="6666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129" autoAdjust="0"/>
    <p:restoredTop sz="82070" autoAdjust="0"/>
  </p:normalViewPr>
  <p:slideViewPr>
    <p:cSldViewPr snapToGrid="0">
      <p:cViewPr varScale="1">
        <p:scale>
          <a:sx n="79" d="100"/>
          <a:sy n="79" d="100"/>
        </p:scale>
        <p:origin x="-150" y="-96"/>
      </p:cViewPr>
      <p:guideLst>
        <p:guide orient="horz" pos="2160"/>
        <p:guide orient="horz" pos="391"/>
        <p:guide pos="194"/>
        <p:guide pos="3672"/>
        <p:guide pos="6040"/>
      </p:guideLst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5T17:58:30.235" idx="21">
    <p:pos x="3004" y="1677"/>
    <p:text>약관 어떤거 넣을지... 결정해야 할거같아요.</p:text>
    <p:extLst>
      <p:ext uri="{C676402C-5697-4E1C-873F-D02D1690AC5C}">
        <p15:threadingInfo xmlns:p15="http://schemas.microsoft.com/office/powerpoint/2012/main" xmlns="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5T18:03:49.436" idx="22">
    <p:pos x="3004" y="1652"/>
    <p:text>초기화 비밀번호 보내고, 그걸로 로그인해서 재설정하도록.</p:text>
    <p:extLst>
      <p:ext uri="{C676402C-5697-4E1C-873F-D02D1690AC5C}">
        <p15:threadingInfo xmlns:p15="http://schemas.microsoft.com/office/powerpoint/2012/main" xmlns="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5T18:14:26.208" idx="47">
    <p:pos x="3325" y="2279"/>
    <p:text>상태값 정리</p:text>
    <p:extLst>
      <p:ext uri="{C676402C-5697-4E1C-873F-D02D1690AC5C}">
        <p15:threadingInfo xmlns:p15="http://schemas.microsoft.com/office/powerpoint/2012/main" xmlns="" timeZoneBias="-540"/>
      </p:ext>
    </p:extLst>
  </p:cm>
  <p:cm authorId="1" dt="2022-01-05T18:26:27.827" idx="48">
    <p:pos x="4585" y="1666"/>
    <p:text>간호사가 연락처, 주소 입력하는 걸로.</p:text>
    <p:extLst>
      <p:ext uri="{C676402C-5697-4E1C-873F-D02D1690AC5C}">
        <p15:threadingInfo xmlns:p15="http://schemas.microsoft.com/office/powerpoint/2012/main" xmlns="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0T02:03:15.667" idx="49">
    <p:pos x="4555" y="1146"/>
    <p:text>키워드 입력 후 엔터 또는 검색아이콘 선택시 검색실행.</p:text>
    <p:extLst>
      <p:ext uri="{C676402C-5697-4E1C-873F-D02D1690AC5C}">
        <p15:threadingInfo xmlns:p15="http://schemas.microsoft.com/office/powerpoint/2012/main" xmlns="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36D6028-B2F4-431A-966D-BC90884E90C2}" type="datetimeFigureOut">
              <a:rPr lang="ko-KR" altLang="en-US" smtClean="0"/>
              <a:pPr/>
              <a:t>2022-09-27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3F8705D-69C9-4D70-AC65-F48B46367E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6940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705D-69C9-4D70-AC65-F48B46367E1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8430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705D-69C9-4D70-AC65-F48B46367E17}" type="slidenum">
              <a:rPr lang="ko-KR" altLang="en-US" smtClean="0"/>
              <a:pPr/>
              <a:t>106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6244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705D-69C9-4D70-AC65-F48B46367E17}" type="slidenum">
              <a:rPr lang="ko-KR" altLang="en-US" smtClean="0"/>
              <a:pPr/>
              <a:t>107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972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/>
              <a:t>1) 0811 </a:t>
            </a:r>
            <a:r>
              <a:rPr lang="ko-KR" altLang="en-US" sz="800" dirty="0"/>
              <a:t>변경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모바일웹</a:t>
            </a: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705D-69C9-4D70-AC65-F48B46367E1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805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/>
              <a:t>1) 0811 </a:t>
            </a:r>
            <a:r>
              <a:rPr lang="ko-KR" altLang="en-US" sz="800" dirty="0"/>
              <a:t>변경 </a:t>
            </a:r>
            <a:r>
              <a:rPr lang="ko-KR" altLang="en-US" sz="800" dirty="0" err="1"/>
              <a:t>탕전쇼핑몰로</a:t>
            </a:r>
            <a:r>
              <a:rPr lang="ko-KR" altLang="en-US" sz="800" dirty="0"/>
              <a:t> 바로가기로 처리</a:t>
            </a:r>
            <a:r>
              <a:rPr lang="en-US" altLang="ko-KR" sz="8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705D-69C9-4D70-AC65-F48B46367E1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641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/>
              <a:t>1) 0811 </a:t>
            </a:r>
            <a:r>
              <a:rPr lang="ko-KR" altLang="en-US" sz="800" dirty="0"/>
              <a:t>변경 </a:t>
            </a:r>
            <a:r>
              <a:rPr lang="ko-KR" altLang="en-US" sz="800" dirty="0" err="1"/>
              <a:t>탕전쇼핑몰로</a:t>
            </a:r>
            <a:r>
              <a:rPr lang="ko-KR" altLang="en-US" sz="800" dirty="0"/>
              <a:t> 바로가기로 처리</a:t>
            </a:r>
            <a:r>
              <a:rPr lang="en-US" altLang="ko-KR" sz="8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705D-69C9-4D70-AC65-F48B46367E1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32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r>
              <a:rPr lang="en-US" altLang="ko-KR" sz="800" dirty="0"/>
              <a:t>Q. </a:t>
            </a:r>
            <a:r>
              <a:rPr lang="ko-KR" altLang="en-US" sz="800" dirty="0" err="1"/>
              <a:t>티옴차트는</a:t>
            </a:r>
            <a:r>
              <a:rPr lang="ko-KR" altLang="en-US" sz="800" dirty="0"/>
              <a:t> 초진환자에 한해</a:t>
            </a:r>
            <a:r>
              <a:rPr lang="en-US" altLang="ko-KR" sz="800" dirty="0"/>
              <a:t>, 1</a:t>
            </a:r>
            <a:r>
              <a:rPr lang="ko-KR" altLang="en-US" sz="800" dirty="0"/>
              <a:t>회성으로 작성되는 것인가</a:t>
            </a:r>
            <a:r>
              <a:rPr lang="en-US" altLang="ko-KR" sz="800" dirty="0"/>
              <a:t>? </a:t>
            </a:r>
            <a:br>
              <a:rPr lang="en-US" altLang="ko-KR" sz="800" dirty="0"/>
            </a:br>
            <a:r>
              <a:rPr lang="en-US" altLang="ko-KR" sz="800" dirty="0"/>
              <a:t>&gt; (0811) YES. But</a:t>
            </a:r>
            <a:r>
              <a:rPr lang="ko-KR" altLang="en-US" sz="800" dirty="0"/>
              <a:t> 최종작성시점으로부터 </a:t>
            </a:r>
            <a:r>
              <a:rPr lang="en-US" altLang="ko-KR" sz="800" dirty="0"/>
              <a:t>X</a:t>
            </a:r>
            <a:r>
              <a:rPr lang="ko-KR" altLang="en-US" sz="800" dirty="0"/>
              <a:t>년 넘은 경우에는 한번 더 작성하게 함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/>
              <a:t>환자별로 결과는 누적되어야 함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705D-69C9-4D70-AC65-F48B46367E17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741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한약관리 </a:t>
            </a:r>
            <a:r>
              <a:rPr lang="en-US" altLang="ko-KR" dirty="0"/>
              <a:t>&gt; </a:t>
            </a:r>
            <a:r>
              <a:rPr lang="ko-KR" altLang="en-US" dirty="0"/>
              <a:t>바로가기로 처리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705D-69C9-4D70-AC65-F48B46367E17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545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r>
              <a:rPr lang="en-US" altLang="ko-KR" sz="800" dirty="0"/>
              <a:t>Q. </a:t>
            </a:r>
            <a:r>
              <a:rPr lang="ko-KR" altLang="en-US" sz="800" dirty="0" err="1"/>
              <a:t>티옴차트는</a:t>
            </a:r>
            <a:r>
              <a:rPr lang="ko-KR" altLang="en-US" sz="800" dirty="0"/>
              <a:t> 초진환자에 한해</a:t>
            </a:r>
            <a:r>
              <a:rPr lang="en-US" altLang="ko-KR" sz="800" dirty="0"/>
              <a:t>, 1</a:t>
            </a:r>
            <a:r>
              <a:rPr lang="ko-KR" altLang="en-US" sz="800" dirty="0"/>
              <a:t>회성으로 작성되는 것인가</a:t>
            </a:r>
            <a:r>
              <a:rPr lang="en-US" altLang="ko-KR" sz="800" dirty="0"/>
              <a:t>? </a:t>
            </a:r>
            <a:br>
              <a:rPr lang="en-US" altLang="ko-KR" sz="800" dirty="0"/>
            </a:br>
            <a:r>
              <a:rPr lang="en-US" altLang="ko-KR" sz="800" dirty="0"/>
              <a:t>&gt; (0811) YES. But</a:t>
            </a:r>
            <a:r>
              <a:rPr lang="ko-KR" altLang="en-US" sz="800" dirty="0"/>
              <a:t> 최종작성시점으로부터 </a:t>
            </a:r>
            <a:r>
              <a:rPr lang="en-US" altLang="ko-KR" sz="800" dirty="0"/>
              <a:t>X</a:t>
            </a:r>
            <a:r>
              <a:rPr lang="ko-KR" altLang="en-US" sz="800" dirty="0"/>
              <a:t>년 넘은 경우에는 한번 더 작성하게 함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/>
              <a:t>환자별로 결과는 누적되어야 함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705D-69C9-4D70-AC65-F48B46367E17}" type="slidenum">
              <a:rPr lang="ko-KR" altLang="en-US" smtClean="0"/>
              <a:pPr/>
              <a:t>99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4615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705D-69C9-4D70-AC65-F48B46367E17}" type="slidenum">
              <a:rPr lang="ko-KR" altLang="en-US" smtClean="0"/>
              <a:pPr/>
              <a:t>104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942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705D-69C9-4D70-AC65-F48B46367E17}" type="slidenum">
              <a:rPr lang="ko-KR" altLang="en-US" smtClean="0"/>
              <a:pPr/>
              <a:t>105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0543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5C80-3016-44EA-A9C2-4423EA5EE8B7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8317-DAA7-47B0-8CBA-5D7476BA566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2EDF73E7-3ABF-4A99-B926-B58804E87971}"/>
              </a:ext>
            </a:extLst>
          </p:cNvPr>
          <p:cNvCxnSpPr/>
          <p:nvPr userDrawn="1"/>
        </p:nvCxnSpPr>
        <p:spPr>
          <a:xfrm>
            <a:off x="133350" y="76923"/>
            <a:ext cx="0" cy="322897"/>
          </a:xfrm>
          <a:prstGeom prst="line">
            <a:avLst/>
          </a:prstGeom>
          <a:ln w="76200">
            <a:solidFill>
              <a:srgbClr val="2CA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C000950-137D-4B11-90AC-12A20C247E22}"/>
              </a:ext>
            </a:extLst>
          </p:cNvPr>
          <p:cNvCxnSpPr/>
          <p:nvPr userDrawn="1"/>
        </p:nvCxnSpPr>
        <p:spPr>
          <a:xfrm>
            <a:off x="92075" y="481156"/>
            <a:ext cx="97218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5167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(이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3763992068"/>
              </p:ext>
            </p:extLst>
          </p:nvPr>
        </p:nvGraphicFramePr>
        <p:xfrm>
          <a:off x="162253" y="125412"/>
          <a:ext cx="9573488" cy="423268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5387" y="330668"/>
            <a:ext cx="1500353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04F02F8-CD77-4207-B022-FDFB2624E67E}"/>
              </a:ext>
            </a:extLst>
          </p:cNvPr>
          <p:cNvSpPr/>
          <p:nvPr userDrawn="1"/>
        </p:nvSpPr>
        <p:spPr>
          <a:xfrm>
            <a:off x="145863" y="582486"/>
            <a:ext cx="7515412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이전페이지에 이어서 ▲</a:t>
            </a:r>
          </a:p>
        </p:txBody>
      </p:sp>
    </p:spTree>
    <p:extLst>
      <p:ext uri="{BB962C8B-B14F-4D97-AF65-F5344CB8AC3E}">
        <p14:creationId xmlns:p14="http://schemas.microsoft.com/office/powerpoint/2010/main" xmlns="" val="25992321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5C80-3016-44EA-A9C2-4423EA5EE8B7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8317-DAA7-47B0-8CBA-5D7476BA56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7036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1543110199"/>
              </p:ext>
            </p:extLst>
          </p:nvPr>
        </p:nvGraphicFramePr>
        <p:xfrm>
          <a:off x="162253" y="125412"/>
          <a:ext cx="9573488" cy="630664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5387" y="330668"/>
            <a:ext cx="1500353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D61E65A-8EF5-457A-9FF5-C11CA7A0C6D2}"/>
              </a:ext>
            </a:extLst>
          </p:cNvPr>
          <p:cNvSpPr/>
          <p:nvPr/>
        </p:nvSpPr>
        <p:spPr>
          <a:xfrm>
            <a:off x="275572" y="701458"/>
            <a:ext cx="7340252" cy="54801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4ED1202-1936-490E-9AFF-EFFEB8122E22}"/>
              </a:ext>
            </a:extLst>
          </p:cNvPr>
          <p:cNvGrpSpPr/>
          <p:nvPr/>
        </p:nvGrpSpPr>
        <p:grpSpPr>
          <a:xfrm>
            <a:off x="7299831" y="907093"/>
            <a:ext cx="165100" cy="165100"/>
            <a:chOff x="10293350" y="3306046"/>
            <a:chExt cx="165100" cy="1651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97687DF5-A726-43C7-8112-F351136450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350" y="3306046"/>
              <a:ext cx="165100" cy="1651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4BE2E865-3C0C-44CC-8F27-B333AEC642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293350" y="3306046"/>
              <a:ext cx="165100" cy="1651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5E00239-5351-4479-80F0-59B36FD8E925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429038" y="904235"/>
            <a:ext cx="2484655" cy="170816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ko-KR" altLang="en-US" sz="1200" b="1" dirty="0" smtClean="0">
                <a:latin typeface="+mj-ea"/>
                <a:ea typeface="+mj-ea"/>
              </a:defRPr>
            </a:lvl1pPr>
            <a:lvl2pPr>
              <a:defRPr lang="ko-KR" altLang="en-US" sz="1800" dirty="0" smtClean="0">
                <a:latin typeface="+mn-lt"/>
                <a:ea typeface="+mn-ea"/>
              </a:defRPr>
            </a:lvl2pPr>
            <a:lvl3pPr>
              <a:defRPr lang="ko-KR" altLang="en-US" sz="1800" dirty="0" smtClean="0">
                <a:latin typeface="+mn-lt"/>
                <a:ea typeface="+mn-ea"/>
              </a:defRPr>
            </a:lvl3pPr>
            <a:lvl4pPr>
              <a:defRPr lang="ko-KR" altLang="en-US" sz="1800" dirty="0" smtClean="0">
                <a:latin typeface="+mn-lt"/>
                <a:ea typeface="+mn-ea"/>
              </a:defRPr>
            </a:lvl4pPr>
            <a:lvl5pPr>
              <a:defRPr lang="ko-KR" altLang="en-US" sz="1800" dirty="0">
                <a:latin typeface="+mn-lt"/>
                <a:ea typeface="+mn-ea"/>
              </a:defRPr>
            </a:lvl5pPr>
          </a:lstStyle>
          <a:p>
            <a:pPr lvl="0" defTabSz="457200" latinLnBrk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87879B45-EAEC-4D8B-A871-8CB87D45BDFD}"/>
              </a:ext>
            </a:extLst>
          </p:cNvPr>
          <p:cNvSpPr/>
          <p:nvPr userDrawn="1"/>
        </p:nvSpPr>
        <p:spPr>
          <a:xfrm>
            <a:off x="8169162" y="701458"/>
            <a:ext cx="1198485" cy="119848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MO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77148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설계@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577263E-B93F-4520-96BA-3E6F7F0D0148}"/>
              </a:ext>
            </a:extLst>
          </p:cNvPr>
          <p:cNvSpPr/>
          <p:nvPr userDrawn="1"/>
        </p:nvSpPr>
        <p:spPr>
          <a:xfrm>
            <a:off x="732663" y="836337"/>
            <a:ext cx="2654534" cy="56882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1788200155"/>
              </p:ext>
            </p:extLst>
          </p:nvPr>
        </p:nvGraphicFramePr>
        <p:xfrm>
          <a:off x="162253" y="125412"/>
          <a:ext cx="9573488" cy="423268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5387" y="330668"/>
            <a:ext cx="1500353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00AFA62C-47AD-4B31-913E-C4C81C6AFB2E}"/>
              </a:ext>
            </a:extLst>
          </p:cNvPr>
          <p:cNvSpPr/>
          <p:nvPr userDrawn="1"/>
        </p:nvSpPr>
        <p:spPr>
          <a:xfrm>
            <a:off x="8169162" y="701458"/>
            <a:ext cx="1198485" cy="119848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MO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928300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설계@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577263E-B93F-4520-96BA-3E6F7F0D0148}"/>
              </a:ext>
            </a:extLst>
          </p:cNvPr>
          <p:cNvSpPr/>
          <p:nvPr userDrawn="1"/>
        </p:nvSpPr>
        <p:spPr>
          <a:xfrm>
            <a:off x="732663" y="836337"/>
            <a:ext cx="2654534" cy="56882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1318462180"/>
              </p:ext>
            </p:extLst>
          </p:nvPr>
        </p:nvGraphicFramePr>
        <p:xfrm>
          <a:off x="162253" y="125412"/>
          <a:ext cx="9573488" cy="423268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5387" y="330668"/>
            <a:ext cx="1500353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00AFA62C-47AD-4B31-913E-C4C81C6AFB2E}"/>
              </a:ext>
            </a:extLst>
          </p:cNvPr>
          <p:cNvSpPr/>
          <p:nvPr userDrawn="1"/>
        </p:nvSpPr>
        <p:spPr>
          <a:xfrm>
            <a:off x="8169162" y="701458"/>
            <a:ext cx="1198485" cy="119848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MO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7A4E26-8B50-4D8D-900A-D3FF8A93164D}"/>
              </a:ext>
            </a:extLst>
          </p:cNvPr>
          <p:cNvSpPr/>
          <p:nvPr userDrawn="1"/>
        </p:nvSpPr>
        <p:spPr>
          <a:xfrm>
            <a:off x="4500664" y="836337"/>
            <a:ext cx="2654534" cy="56882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09559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설계@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577263E-B93F-4520-96BA-3E6F7F0D0148}"/>
              </a:ext>
            </a:extLst>
          </p:cNvPr>
          <p:cNvSpPr/>
          <p:nvPr userDrawn="1"/>
        </p:nvSpPr>
        <p:spPr>
          <a:xfrm>
            <a:off x="732663" y="836337"/>
            <a:ext cx="2654534" cy="56882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204077944"/>
              </p:ext>
            </p:extLst>
          </p:nvPr>
        </p:nvGraphicFramePr>
        <p:xfrm>
          <a:off x="162253" y="125412"/>
          <a:ext cx="9573488" cy="630664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5387" y="330668"/>
            <a:ext cx="1500353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00AFA62C-47AD-4B31-913E-C4C81C6AFB2E}"/>
              </a:ext>
            </a:extLst>
          </p:cNvPr>
          <p:cNvSpPr/>
          <p:nvPr userDrawn="1"/>
        </p:nvSpPr>
        <p:spPr>
          <a:xfrm>
            <a:off x="8169162" y="701458"/>
            <a:ext cx="1198485" cy="119848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MO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9FF4887-FC11-419E-8898-6AE48C9FF514}"/>
              </a:ext>
            </a:extLst>
          </p:cNvPr>
          <p:cNvSpPr/>
          <p:nvPr userDrawn="1"/>
        </p:nvSpPr>
        <p:spPr>
          <a:xfrm>
            <a:off x="732663" y="836337"/>
            <a:ext cx="2654534" cy="3626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xmlns="" id="{BC441D4C-D08F-4072-9E11-05072DA92E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85" y="931128"/>
            <a:ext cx="2414290" cy="192822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F14CD61-0909-41BE-9929-F8120C70CD6D}"/>
              </a:ext>
            </a:extLst>
          </p:cNvPr>
          <p:cNvSpPr/>
          <p:nvPr userDrawn="1"/>
        </p:nvSpPr>
        <p:spPr>
          <a:xfrm>
            <a:off x="732663" y="6161972"/>
            <a:ext cx="2654534" cy="3626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xmlns="" id="{B18599E9-2F75-43E6-80EE-B198697698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8411" y="6286498"/>
            <a:ext cx="2403038" cy="133352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467839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설계@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577263E-B93F-4520-96BA-3E6F7F0D0148}"/>
              </a:ext>
            </a:extLst>
          </p:cNvPr>
          <p:cNvSpPr/>
          <p:nvPr userDrawn="1"/>
        </p:nvSpPr>
        <p:spPr>
          <a:xfrm>
            <a:off x="732663" y="836337"/>
            <a:ext cx="2654534" cy="56882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2345621792"/>
              </p:ext>
            </p:extLst>
          </p:nvPr>
        </p:nvGraphicFramePr>
        <p:xfrm>
          <a:off x="162253" y="125412"/>
          <a:ext cx="9573488" cy="423268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5387" y="330668"/>
            <a:ext cx="1500353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00AFA62C-47AD-4B31-913E-C4C81C6AFB2E}"/>
              </a:ext>
            </a:extLst>
          </p:cNvPr>
          <p:cNvSpPr/>
          <p:nvPr userDrawn="1"/>
        </p:nvSpPr>
        <p:spPr>
          <a:xfrm>
            <a:off x="8169162" y="701458"/>
            <a:ext cx="1198485" cy="119848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MO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7A4E26-8B50-4D8D-900A-D3FF8A93164D}"/>
              </a:ext>
            </a:extLst>
          </p:cNvPr>
          <p:cNvSpPr/>
          <p:nvPr userDrawn="1"/>
        </p:nvSpPr>
        <p:spPr>
          <a:xfrm>
            <a:off x="4500664" y="836337"/>
            <a:ext cx="2654534" cy="56882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CA38E28-E7BF-419F-B0B9-7E678DEA6AB0}"/>
              </a:ext>
            </a:extLst>
          </p:cNvPr>
          <p:cNvSpPr/>
          <p:nvPr userDrawn="1"/>
        </p:nvSpPr>
        <p:spPr>
          <a:xfrm>
            <a:off x="732663" y="836337"/>
            <a:ext cx="2654534" cy="3626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B52D06C6-9AE5-473E-851D-2085379225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85" y="931128"/>
            <a:ext cx="2414290" cy="192822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4C5FC61-9A79-4BC2-BAEE-F5DE4AB957F6}"/>
              </a:ext>
            </a:extLst>
          </p:cNvPr>
          <p:cNvSpPr/>
          <p:nvPr userDrawn="1"/>
        </p:nvSpPr>
        <p:spPr>
          <a:xfrm>
            <a:off x="4500664" y="6161972"/>
            <a:ext cx="2654534" cy="3626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xmlns="" id="{01589394-A2C0-4256-AF4F-AF8B33FBD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6412" y="6286498"/>
            <a:ext cx="2403038" cy="133352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909BD5C-A946-4E0D-815F-D9C34A271F25}"/>
              </a:ext>
            </a:extLst>
          </p:cNvPr>
          <p:cNvSpPr/>
          <p:nvPr userDrawn="1"/>
        </p:nvSpPr>
        <p:spPr>
          <a:xfrm>
            <a:off x="4510959" y="831040"/>
            <a:ext cx="2644239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◀ 왼쪽화면에 이어서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2627AE4-B69D-45EC-96B0-B686BAD34CFB}"/>
              </a:ext>
            </a:extLst>
          </p:cNvPr>
          <p:cNvSpPr/>
          <p:nvPr userDrawn="1"/>
        </p:nvSpPr>
        <p:spPr>
          <a:xfrm>
            <a:off x="742958" y="6402449"/>
            <a:ext cx="2644239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오른쪽화면에 이어서 ▶</a:t>
            </a:r>
          </a:p>
        </p:txBody>
      </p:sp>
    </p:spTree>
    <p:extLst>
      <p:ext uri="{BB962C8B-B14F-4D97-AF65-F5344CB8AC3E}">
        <p14:creationId xmlns:p14="http://schemas.microsoft.com/office/powerpoint/2010/main" xmlns="" val="293611835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설계@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577263E-B93F-4520-96BA-3E6F7F0D0148}"/>
              </a:ext>
            </a:extLst>
          </p:cNvPr>
          <p:cNvSpPr/>
          <p:nvPr userDrawn="1"/>
        </p:nvSpPr>
        <p:spPr>
          <a:xfrm>
            <a:off x="732663" y="836337"/>
            <a:ext cx="2654534" cy="56882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295404428"/>
              </p:ext>
            </p:extLst>
          </p:nvPr>
        </p:nvGraphicFramePr>
        <p:xfrm>
          <a:off x="162253" y="125412"/>
          <a:ext cx="9573488" cy="423268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5387" y="330668"/>
            <a:ext cx="1500353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00AFA62C-47AD-4B31-913E-C4C81C6AFB2E}"/>
              </a:ext>
            </a:extLst>
          </p:cNvPr>
          <p:cNvSpPr/>
          <p:nvPr userDrawn="1"/>
        </p:nvSpPr>
        <p:spPr>
          <a:xfrm>
            <a:off x="8169162" y="701458"/>
            <a:ext cx="1198485" cy="119848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MO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7A4E26-8B50-4D8D-900A-D3FF8A93164D}"/>
              </a:ext>
            </a:extLst>
          </p:cNvPr>
          <p:cNvSpPr/>
          <p:nvPr userDrawn="1"/>
        </p:nvSpPr>
        <p:spPr>
          <a:xfrm>
            <a:off x="4500664" y="836337"/>
            <a:ext cx="2654534" cy="56882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CA38E28-E7BF-419F-B0B9-7E678DEA6AB0}"/>
              </a:ext>
            </a:extLst>
          </p:cNvPr>
          <p:cNvSpPr/>
          <p:nvPr userDrawn="1"/>
        </p:nvSpPr>
        <p:spPr>
          <a:xfrm>
            <a:off x="732663" y="836337"/>
            <a:ext cx="2654534" cy="3626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B52D06C6-9AE5-473E-851D-2085379225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85" y="931128"/>
            <a:ext cx="2414290" cy="192822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909BD5C-A946-4E0D-815F-D9C34A271F25}"/>
              </a:ext>
            </a:extLst>
          </p:cNvPr>
          <p:cNvSpPr/>
          <p:nvPr userDrawn="1"/>
        </p:nvSpPr>
        <p:spPr>
          <a:xfrm>
            <a:off x="4510959" y="831040"/>
            <a:ext cx="2644239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◀ 왼쪽화면에 이어서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2627AE4-B69D-45EC-96B0-B686BAD34CFB}"/>
              </a:ext>
            </a:extLst>
          </p:cNvPr>
          <p:cNvSpPr/>
          <p:nvPr userDrawn="1"/>
        </p:nvSpPr>
        <p:spPr>
          <a:xfrm>
            <a:off x="742958" y="6402449"/>
            <a:ext cx="2644239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오른쪽화면에 이어서 ▶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A3A6046-7525-4F57-A397-A1AC5666285C}"/>
              </a:ext>
            </a:extLst>
          </p:cNvPr>
          <p:cNvSpPr/>
          <p:nvPr userDrawn="1"/>
        </p:nvSpPr>
        <p:spPr>
          <a:xfrm>
            <a:off x="4510959" y="6397152"/>
            <a:ext cx="2644239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다음페이지에 이어서 ▼</a:t>
            </a:r>
          </a:p>
        </p:txBody>
      </p:sp>
    </p:spTree>
    <p:extLst>
      <p:ext uri="{BB962C8B-B14F-4D97-AF65-F5344CB8AC3E}">
        <p14:creationId xmlns:p14="http://schemas.microsoft.com/office/powerpoint/2010/main" xmlns="" val="353684041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설계@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577263E-B93F-4520-96BA-3E6F7F0D0148}"/>
              </a:ext>
            </a:extLst>
          </p:cNvPr>
          <p:cNvSpPr/>
          <p:nvPr userDrawn="1"/>
        </p:nvSpPr>
        <p:spPr>
          <a:xfrm>
            <a:off x="732663" y="836337"/>
            <a:ext cx="2654534" cy="56882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3387934417"/>
              </p:ext>
            </p:extLst>
          </p:nvPr>
        </p:nvGraphicFramePr>
        <p:xfrm>
          <a:off x="162253" y="125412"/>
          <a:ext cx="9573488" cy="423268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5387" y="330668"/>
            <a:ext cx="1500353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00AFA62C-47AD-4B31-913E-C4C81C6AFB2E}"/>
              </a:ext>
            </a:extLst>
          </p:cNvPr>
          <p:cNvSpPr/>
          <p:nvPr userDrawn="1"/>
        </p:nvSpPr>
        <p:spPr>
          <a:xfrm>
            <a:off x="8169162" y="701458"/>
            <a:ext cx="1198485" cy="119848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MO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7A4E26-8B50-4D8D-900A-D3FF8A93164D}"/>
              </a:ext>
            </a:extLst>
          </p:cNvPr>
          <p:cNvSpPr/>
          <p:nvPr userDrawn="1"/>
        </p:nvSpPr>
        <p:spPr>
          <a:xfrm>
            <a:off x="4500664" y="836337"/>
            <a:ext cx="2654534" cy="56882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DCB16A5-41BC-4865-A58E-F0957CD56226}"/>
              </a:ext>
            </a:extLst>
          </p:cNvPr>
          <p:cNvSpPr/>
          <p:nvPr userDrawn="1"/>
        </p:nvSpPr>
        <p:spPr>
          <a:xfrm>
            <a:off x="742958" y="831040"/>
            <a:ext cx="2644239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이전페이지에 이어서 ▲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E88FCCC-BB31-4EE3-9071-6DAB3ECAB656}"/>
              </a:ext>
            </a:extLst>
          </p:cNvPr>
          <p:cNvSpPr/>
          <p:nvPr userDrawn="1"/>
        </p:nvSpPr>
        <p:spPr>
          <a:xfrm>
            <a:off x="4510959" y="831040"/>
            <a:ext cx="2644239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◀ 왼쪽화면에 이어서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C88D3C6-6554-448B-93D4-F4CEF9109FF0}"/>
              </a:ext>
            </a:extLst>
          </p:cNvPr>
          <p:cNvSpPr/>
          <p:nvPr userDrawn="1"/>
        </p:nvSpPr>
        <p:spPr>
          <a:xfrm>
            <a:off x="742958" y="6402449"/>
            <a:ext cx="2644239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오른쪽화면에 이어서 ▶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940301D-E6D0-4BC4-B5AD-4D168A32D714}"/>
              </a:ext>
            </a:extLst>
          </p:cNvPr>
          <p:cNvSpPr/>
          <p:nvPr userDrawn="1"/>
        </p:nvSpPr>
        <p:spPr>
          <a:xfrm>
            <a:off x="4510959" y="6397152"/>
            <a:ext cx="2644239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다음페이지에 이어서 ▼</a:t>
            </a:r>
          </a:p>
        </p:txBody>
      </p:sp>
    </p:spTree>
    <p:extLst>
      <p:ext uri="{BB962C8B-B14F-4D97-AF65-F5344CB8AC3E}">
        <p14:creationId xmlns:p14="http://schemas.microsoft.com/office/powerpoint/2010/main" xmlns="" val="373389206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설계@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577263E-B93F-4520-96BA-3E6F7F0D0148}"/>
              </a:ext>
            </a:extLst>
          </p:cNvPr>
          <p:cNvSpPr/>
          <p:nvPr userDrawn="1"/>
        </p:nvSpPr>
        <p:spPr>
          <a:xfrm>
            <a:off x="732663" y="836337"/>
            <a:ext cx="2654534" cy="56882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834085131"/>
              </p:ext>
            </p:extLst>
          </p:nvPr>
        </p:nvGraphicFramePr>
        <p:xfrm>
          <a:off x="162253" y="125412"/>
          <a:ext cx="9573488" cy="423268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5387" y="330668"/>
            <a:ext cx="1500353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00AFA62C-47AD-4B31-913E-C4C81C6AFB2E}"/>
              </a:ext>
            </a:extLst>
          </p:cNvPr>
          <p:cNvSpPr/>
          <p:nvPr userDrawn="1"/>
        </p:nvSpPr>
        <p:spPr>
          <a:xfrm>
            <a:off x="8169162" y="701458"/>
            <a:ext cx="1198485" cy="119848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MO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7A4E26-8B50-4D8D-900A-D3FF8A93164D}"/>
              </a:ext>
            </a:extLst>
          </p:cNvPr>
          <p:cNvSpPr/>
          <p:nvPr userDrawn="1"/>
        </p:nvSpPr>
        <p:spPr>
          <a:xfrm>
            <a:off x="4500664" y="836337"/>
            <a:ext cx="2654534" cy="56882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DCB16A5-41BC-4865-A58E-F0957CD56226}"/>
              </a:ext>
            </a:extLst>
          </p:cNvPr>
          <p:cNvSpPr/>
          <p:nvPr userDrawn="1"/>
        </p:nvSpPr>
        <p:spPr>
          <a:xfrm>
            <a:off x="742958" y="831040"/>
            <a:ext cx="2644239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이전페이지에 이어서 ▲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E88FCCC-BB31-4EE3-9071-6DAB3ECAB656}"/>
              </a:ext>
            </a:extLst>
          </p:cNvPr>
          <p:cNvSpPr/>
          <p:nvPr userDrawn="1"/>
        </p:nvSpPr>
        <p:spPr>
          <a:xfrm>
            <a:off x="4510959" y="831040"/>
            <a:ext cx="2644239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◀ 왼쪽화면에 이어서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C88D3C6-6554-448B-93D4-F4CEF9109FF0}"/>
              </a:ext>
            </a:extLst>
          </p:cNvPr>
          <p:cNvSpPr/>
          <p:nvPr userDrawn="1"/>
        </p:nvSpPr>
        <p:spPr>
          <a:xfrm>
            <a:off x="742958" y="6392924"/>
            <a:ext cx="2644239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오른쪽화면에 이어서 ▶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DBC21C6-0618-44C0-9A6C-673F6BCBF844}"/>
              </a:ext>
            </a:extLst>
          </p:cNvPr>
          <p:cNvSpPr/>
          <p:nvPr userDrawn="1"/>
        </p:nvSpPr>
        <p:spPr>
          <a:xfrm>
            <a:off x="4500664" y="6161972"/>
            <a:ext cx="2654534" cy="3626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xmlns="" id="{449B6EB0-7878-4B58-9589-B1983FB4D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6412" y="6286498"/>
            <a:ext cx="2403038" cy="133352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360807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5C80-3016-44EA-A9C2-4423EA5EE8B7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8317-DAA7-47B0-8CBA-5D7476BA566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2EDF73E7-3ABF-4A99-B926-B58804E87971}"/>
              </a:ext>
            </a:extLst>
          </p:cNvPr>
          <p:cNvCxnSpPr/>
          <p:nvPr userDrawn="1"/>
        </p:nvCxnSpPr>
        <p:spPr>
          <a:xfrm>
            <a:off x="133350" y="76923"/>
            <a:ext cx="0" cy="322897"/>
          </a:xfrm>
          <a:prstGeom prst="line">
            <a:avLst/>
          </a:prstGeom>
          <a:ln w="76200">
            <a:solidFill>
              <a:srgbClr val="2CA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C000950-137D-4B11-90AC-12A20C247E22}"/>
              </a:ext>
            </a:extLst>
          </p:cNvPr>
          <p:cNvCxnSpPr/>
          <p:nvPr userDrawn="1"/>
        </p:nvCxnSpPr>
        <p:spPr>
          <a:xfrm>
            <a:off x="92075" y="481156"/>
            <a:ext cx="97218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6371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설계@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577263E-B93F-4520-96BA-3E6F7F0D0148}"/>
              </a:ext>
            </a:extLst>
          </p:cNvPr>
          <p:cNvSpPr/>
          <p:nvPr userDrawn="1"/>
        </p:nvSpPr>
        <p:spPr>
          <a:xfrm>
            <a:off x="731638" y="836337"/>
            <a:ext cx="2654534" cy="56882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3527285861"/>
              </p:ext>
            </p:extLst>
          </p:nvPr>
        </p:nvGraphicFramePr>
        <p:xfrm>
          <a:off x="162253" y="125412"/>
          <a:ext cx="9573488" cy="423268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5387" y="330668"/>
            <a:ext cx="1500353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00AFA62C-47AD-4B31-913E-C4C81C6AFB2E}"/>
              </a:ext>
            </a:extLst>
          </p:cNvPr>
          <p:cNvSpPr/>
          <p:nvPr userDrawn="1"/>
        </p:nvSpPr>
        <p:spPr>
          <a:xfrm>
            <a:off x="8169162" y="701458"/>
            <a:ext cx="1198485" cy="119848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MO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DCB16A5-41BC-4865-A58E-F0957CD56226}"/>
              </a:ext>
            </a:extLst>
          </p:cNvPr>
          <p:cNvSpPr/>
          <p:nvPr userDrawn="1"/>
        </p:nvSpPr>
        <p:spPr>
          <a:xfrm>
            <a:off x="742958" y="831040"/>
            <a:ext cx="2644239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이전페이지에 이어서 ▲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DBC21C6-0618-44C0-9A6C-673F6BCBF844}"/>
              </a:ext>
            </a:extLst>
          </p:cNvPr>
          <p:cNvSpPr/>
          <p:nvPr userDrawn="1"/>
        </p:nvSpPr>
        <p:spPr>
          <a:xfrm>
            <a:off x="731638" y="6161972"/>
            <a:ext cx="2654534" cy="3626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xmlns="" id="{449B6EB0-7878-4B58-9589-B1983FB4D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6361" y="6286498"/>
            <a:ext cx="2403038" cy="133352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2079656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2CA8B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470649" y="6367888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432551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4B616E8-E11A-40FC-81C0-7A503097962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BF83D3FC-EE0B-4A9D-A809-3DA29CF018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2506" y="4437063"/>
            <a:ext cx="8420100" cy="1439862"/>
          </a:xfrm>
        </p:spPr>
        <p:txBody>
          <a:bodyPr>
            <a:normAutofit/>
          </a:bodyPr>
          <a:lstStyle>
            <a:lvl1pPr marL="285750" indent="-285750">
              <a:buFont typeface="Wingdings" panose="05000000000000000000" pitchFamily="2" charset="2"/>
              <a:buChar char="ü"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E56FD7D-0E6C-42FF-9082-F651331F1609}"/>
              </a:ext>
            </a:extLst>
          </p:cNvPr>
          <p:cNvCxnSpPr/>
          <p:nvPr userDrawn="1"/>
        </p:nvCxnSpPr>
        <p:spPr>
          <a:xfrm>
            <a:off x="782506" y="4437063"/>
            <a:ext cx="84201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80628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8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3064B44-52A8-443C-B86D-62A49431F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605" t="22124" b="1008"/>
          <a:stretch/>
        </p:blipFill>
        <p:spPr>
          <a:xfrm>
            <a:off x="0" y="0"/>
            <a:ext cx="69942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557" y="1039927"/>
            <a:ext cx="5592891" cy="839660"/>
          </a:xfrm>
        </p:spPr>
        <p:txBody>
          <a:bodyPr anchor="b"/>
          <a:lstStyle>
            <a:lvl1pPr algn="l">
              <a:defRPr sz="4000">
                <a:solidFill>
                  <a:srgbClr val="2CA8B2"/>
                </a:solidFill>
              </a:defRPr>
            </a:lvl1pPr>
          </a:lstStyle>
          <a:p>
            <a:r>
              <a:rPr lang="ko-KR" altLang="en-US" dirty="0" err="1"/>
              <a:t>문서명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7556" y="2105470"/>
            <a:ext cx="5592891" cy="43453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서비스명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5C80-3016-44EA-A9C2-4423EA5EE8B7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8317-DAA7-47B0-8CBA-5D7476BA566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ACABD706-122E-4B2C-A694-6AC0CB39BF50}"/>
              </a:ext>
            </a:extLst>
          </p:cNvPr>
          <p:cNvCxnSpPr>
            <a:cxnSpLocks/>
          </p:cNvCxnSpPr>
          <p:nvPr userDrawn="1"/>
        </p:nvCxnSpPr>
        <p:spPr>
          <a:xfrm flipH="1">
            <a:off x="547559" y="1992529"/>
            <a:ext cx="5592892" cy="0"/>
          </a:xfrm>
          <a:prstGeom prst="line">
            <a:avLst/>
          </a:prstGeom>
          <a:ln w="76200">
            <a:solidFill>
              <a:srgbClr val="2CA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4485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2C27DC-C966-48D1-B78B-7541869F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E4A85AD-7B60-4B2B-B5F9-F71118D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5C80-3016-44EA-A9C2-4423EA5EE8B7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5E59DB5-B591-4F23-92F7-4F229960D5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E8317-DAA7-47B0-8CBA-5D7476BA566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FF7B412-6AB6-4B48-8464-DDA21EE481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19379"/>
            <a:ext cx="7048500" cy="7048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C8F092B-D174-4BEB-9701-DE9D276B18D5}"/>
              </a:ext>
            </a:extLst>
          </p:cNvPr>
          <p:cNvSpPr/>
          <p:nvPr userDrawn="1"/>
        </p:nvSpPr>
        <p:spPr>
          <a:xfrm>
            <a:off x="8510270" y="4124960"/>
            <a:ext cx="1127760" cy="320040"/>
          </a:xfrm>
          <a:prstGeom prst="rect">
            <a:avLst/>
          </a:prstGeom>
          <a:solidFill>
            <a:srgbClr val="991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991000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8CCB6F8-2CDA-4BF3-9F9F-39E3AE8DBA45}"/>
              </a:ext>
            </a:extLst>
          </p:cNvPr>
          <p:cNvSpPr/>
          <p:nvPr userDrawn="1"/>
        </p:nvSpPr>
        <p:spPr>
          <a:xfrm>
            <a:off x="8510270" y="4513580"/>
            <a:ext cx="1127760" cy="320040"/>
          </a:xfrm>
          <a:prstGeom prst="rect">
            <a:avLst/>
          </a:prstGeom>
          <a:solidFill>
            <a:srgbClr val="BB1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BB1C09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6260DF-DF47-4DCA-9590-864AB9DA9C14}"/>
              </a:ext>
            </a:extLst>
          </p:cNvPr>
          <p:cNvSpPr/>
          <p:nvPr userDrawn="1"/>
        </p:nvSpPr>
        <p:spPr>
          <a:xfrm>
            <a:off x="8510270" y="4902200"/>
            <a:ext cx="1127760" cy="320040"/>
          </a:xfrm>
          <a:prstGeom prst="rect">
            <a:avLst/>
          </a:prstGeom>
          <a:solidFill>
            <a:srgbClr val="2CA8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2CA8B2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B8DBE25-DC80-4EF6-982A-CFE1D2D41C4C}"/>
              </a:ext>
            </a:extLst>
          </p:cNvPr>
          <p:cNvSpPr/>
          <p:nvPr userDrawn="1"/>
        </p:nvSpPr>
        <p:spPr>
          <a:xfrm>
            <a:off x="8510270" y="5290820"/>
            <a:ext cx="1127760" cy="320040"/>
          </a:xfrm>
          <a:prstGeom prst="rect">
            <a:avLst/>
          </a:prstGeom>
          <a:solidFill>
            <a:srgbClr val="75C0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75C0C6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5FE3D00-7420-43C3-B60D-4AC772EF68D3}"/>
              </a:ext>
            </a:extLst>
          </p:cNvPr>
          <p:cNvSpPr/>
          <p:nvPr userDrawn="1"/>
        </p:nvSpPr>
        <p:spPr>
          <a:xfrm>
            <a:off x="8510270" y="5679440"/>
            <a:ext cx="1127760" cy="320040"/>
          </a:xfrm>
          <a:prstGeom prst="rect">
            <a:avLst/>
          </a:prstGeom>
          <a:solidFill>
            <a:srgbClr val="EEE6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EEE6E4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0D39338-F812-41EB-8ABB-744AF48F015E}"/>
              </a:ext>
            </a:extLst>
          </p:cNvPr>
          <p:cNvSpPr/>
          <p:nvPr userDrawn="1"/>
        </p:nvSpPr>
        <p:spPr>
          <a:xfrm>
            <a:off x="8510270" y="6068060"/>
            <a:ext cx="1127760" cy="320040"/>
          </a:xfrm>
          <a:prstGeom prst="rect">
            <a:avLst/>
          </a:prstGeom>
          <a:solidFill>
            <a:srgbClr val="F8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F8F2F2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47B6D82-6152-4746-9B80-C777021A6E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9309" y="3168663"/>
            <a:ext cx="2438382" cy="346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3433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플로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5C80-3016-44EA-A9C2-4423EA5EE8B7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8317-DAA7-47B0-8CBA-5D7476BA566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2EDF73E7-3ABF-4A99-B926-B58804E87971}"/>
              </a:ext>
            </a:extLst>
          </p:cNvPr>
          <p:cNvCxnSpPr/>
          <p:nvPr userDrawn="1"/>
        </p:nvCxnSpPr>
        <p:spPr>
          <a:xfrm>
            <a:off x="133350" y="76923"/>
            <a:ext cx="0" cy="322897"/>
          </a:xfrm>
          <a:prstGeom prst="line">
            <a:avLst/>
          </a:prstGeom>
          <a:ln w="76200">
            <a:solidFill>
              <a:srgbClr val="2CA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C000950-137D-4B11-90AC-12A20C247E22}"/>
              </a:ext>
            </a:extLst>
          </p:cNvPr>
          <p:cNvCxnSpPr/>
          <p:nvPr userDrawn="1"/>
        </p:nvCxnSpPr>
        <p:spPr>
          <a:xfrm>
            <a:off x="92075" y="481156"/>
            <a:ext cx="97218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636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5C80-3016-44EA-A9C2-4423EA5EE8B7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8317-DAA7-47B0-8CBA-5D7476BA566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2EDF73E7-3ABF-4A99-B926-B58804E87971}"/>
              </a:ext>
            </a:extLst>
          </p:cNvPr>
          <p:cNvCxnSpPr/>
          <p:nvPr userDrawn="1"/>
        </p:nvCxnSpPr>
        <p:spPr>
          <a:xfrm>
            <a:off x="133350" y="76923"/>
            <a:ext cx="0" cy="322897"/>
          </a:xfrm>
          <a:prstGeom prst="line">
            <a:avLst/>
          </a:prstGeom>
          <a:ln w="76200">
            <a:solidFill>
              <a:srgbClr val="2CA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C000950-137D-4B11-90AC-12A20C247E22}"/>
              </a:ext>
            </a:extLst>
          </p:cNvPr>
          <p:cNvCxnSpPr/>
          <p:nvPr userDrawn="1"/>
        </p:nvCxnSpPr>
        <p:spPr>
          <a:xfrm>
            <a:off x="92075" y="481156"/>
            <a:ext cx="97218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4713A8F-BD60-4E7D-A2D8-FEDE8C4322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19" y="559640"/>
            <a:ext cx="9539605" cy="123111"/>
          </a:xfr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5545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2361027548"/>
              </p:ext>
            </p:extLst>
          </p:nvPr>
        </p:nvGraphicFramePr>
        <p:xfrm>
          <a:off x="162253" y="125412"/>
          <a:ext cx="9573488" cy="630664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5387" y="330668"/>
            <a:ext cx="1500353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D61E65A-8EF5-457A-9FF5-C11CA7A0C6D2}"/>
              </a:ext>
            </a:extLst>
          </p:cNvPr>
          <p:cNvSpPr/>
          <p:nvPr/>
        </p:nvSpPr>
        <p:spPr>
          <a:xfrm>
            <a:off x="275572" y="701458"/>
            <a:ext cx="7340252" cy="59355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4ED1202-1936-490E-9AFF-EFFEB8122E22}"/>
              </a:ext>
            </a:extLst>
          </p:cNvPr>
          <p:cNvGrpSpPr/>
          <p:nvPr/>
        </p:nvGrpSpPr>
        <p:grpSpPr>
          <a:xfrm>
            <a:off x="7299831" y="907093"/>
            <a:ext cx="165100" cy="165100"/>
            <a:chOff x="10293350" y="3306046"/>
            <a:chExt cx="165100" cy="1651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97687DF5-A726-43C7-8112-F351136450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350" y="3306046"/>
              <a:ext cx="165100" cy="1651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4BE2E865-3C0C-44CC-8F27-B333AEC642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293350" y="3306046"/>
              <a:ext cx="165100" cy="1651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5E00239-5351-4479-80F0-59B36FD8E925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429038" y="904235"/>
            <a:ext cx="2484655" cy="170816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ko-KR" altLang="en-US" sz="1200" b="1" dirty="0" smtClean="0">
                <a:latin typeface="+mj-ea"/>
                <a:ea typeface="+mj-ea"/>
              </a:defRPr>
            </a:lvl1pPr>
            <a:lvl2pPr>
              <a:defRPr lang="ko-KR" altLang="en-US" sz="1800" dirty="0" smtClean="0">
                <a:latin typeface="+mn-lt"/>
                <a:ea typeface="+mn-ea"/>
              </a:defRPr>
            </a:lvl2pPr>
            <a:lvl3pPr>
              <a:defRPr lang="ko-KR" altLang="en-US" sz="1800" dirty="0" smtClean="0">
                <a:latin typeface="+mn-lt"/>
                <a:ea typeface="+mn-ea"/>
              </a:defRPr>
            </a:lvl3pPr>
            <a:lvl4pPr>
              <a:defRPr lang="ko-KR" altLang="en-US" sz="1800" dirty="0" smtClean="0">
                <a:latin typeface="+mn-lt"/>
                <a:ea typeface="+mn-ea"/>
              </a:defRPr>
            </a:lvl4pPr>
            <a:lvl5pPr>
              <a:defRPr lang="ko-KR" altLang="en-US" sz="1800" dirty="0">
                <a:latin typeface="+mn-lt"/>
                <a:ea typeface="+mn-ea"/>
              </a:defRPr>
            </a:lvl5pPr>
          </a:lstStyle>
          <a:p>
            <a:pPr lvl="0" defTabSz="457200" latinLnBrk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33764380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3670664935"/>
              </p:ext>
            </p:extLst>
          </p:nvPr>
        </p:nvGraphicFramePr>
        <p:xfrm>
          <a:off x="162253" y="125412"/>
          <a:ext cx="9573488" cy="423268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5387" y="330668"/>
            <a:ext cx="1500353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D61E65A-8EF5-457A-9FF5-C11CA7A0C6D2}"/>
              </a:ext>
            </a:extLst>
          </p:cNvPr>
          <p:cNvSpPr/>
          <p:nvPr/>
        </p:nvSpPr>
        <p:spPr>
          <a:xfrm>
            <a:off x="275572" y="701458"/>
            <a:ext cx="7340252" cy="61565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4ED1202-1936-490E-9AFF-EFFEB8122E22}"/>
              </a:ext>
            </a:extLst>
          </p:cNvPr>
          <p:cNvGrpSpPr/>
          <p:nvPr/>
        </p:nvGrpSpPr>
        <p:grpSpPr>
          <a:xfrm>
            <a:off x="7299831" y="907093"/>
            <a:ext cx="165100" cy="165100"/>
            <a:chOff x="10293350" y="3306046"/>
            <a:chExt cx="165100" cy="1651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97687DF5-A726-43C7-8112-F351136450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350" y="3306046"/>
              <a:ext cx="165100" cy="1651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4BE2E865-3C0C-44CC-8F27-B333AEC642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293350" y="3306046"/>
              <a:ext cx="165100" cy="1651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5E00239-5351-4479-80F0-59B36FD8E925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429038" y="904235"/>
            <a:ext cx="2484655" cy="170816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ko-KR" altLang="en-US" sz="1200" b="1" dirty="0" smtClean="0">
                <a:latin typeface="+mj-ea"/>
                <a:ea typeface="+mj-ea"/>
              </a:defRPr>
            </a:lvl1pPr>
            <a:lvl2pPr>
              <a:defRPr lang="ko-KR" altLang="en-US" sz="1800" dirty="0" smtClean="0">
                <a:latin typeface="+mn-lt"/>
                <a:ea typeface="+mn-ea"/>
              </a:defRPr>
            </a:lvl2pPr>
            <a:lvl3pPr>
              <a:defRPr lang="ko-KR" altLang="en-US" sz="1800" dirty="0" smtClean="0">
                <a:latin typeface="+mn-lt"/>
                <a:ea typeface="+mn-ea"/>
              </a:defRPr>
            </a:lvl3pPr>
            <a:lvl4pPr>
              <a:defRPr lang="ko-KR" altLang="en-US" sz="1800" dirty="0" smtClean="0">
                <a:latin typeface="+mn-lt"/>
                <a:ea typeface="+mn-ea"/>
              </a:defRPr>
            </a:lvl4pPr>
            <a:lvl5pPr>
              <a:defRPr lang="ko-KR" altLang="en-US" sz="1800" dirty="0">
                <a:latin typeface="+mn-lt"/>
                <a:ea typeface="+mn-ea"/>
              </a:defRPr>
            </a:lvl5pPr>
          </a:lstStyle>
          <a:p>
            <a:pPr lvl="0" defTabSz="457200" latinLnBrk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287400517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1867754480"/>
              </p:ext>
            </p:extLst>
          </p:nvPr>
        </p:nvGraphicFramePr>
        <p:xfrm>
          <a:off x="162253" y="125412"/>
          <a:ext cx="9573488" cy="630664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5387" y="330668"/>
            <a:ext cx="1500353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D61E65A-8EF5-457A-9FF5-C11CA7A0C6D2}"/>
              </a:ext>
            </a:extLst>
          </p:cNvPr>
          <p:cNvSpPr/>
          <p:nvPr/>
        </p:nvSpPr>
        <p:spPr>
          <a:xfrm>
            <a:off x="275572" y="701458"/>
            <a:ext cx="7340252" cy="58231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4ED1202-1936-490E-9AFF-EFFEB8122E22}"/>
              </a:ext>
            </a:extLst>
          </p:cNvPr>
          <p:cNvGrpSpPr/>
          <p:nvPr/>
        </p:nvGrpSpPr>
        <p:grpSpPr>
          <a:xfrm>
            <a:off x="7299831" y="907093"/>
            <a:ext cx="165100" cy="165100"/>
            <a:chOff x="10293350" y="3306046"/>
            <a:chExt cx="165100" cy="1651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97687DF5-A726-43C7-8112-F351136450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350" y="3306046"/>
              <a:ext cx="165100" cy="1651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4BE2E865-3C0C-44CC-8F27-B333AEC642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293350" y="3306046"/>
              <a:ext cx="165100" cy="1651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5E00239-5351-4479-80F0-59B36FD8E925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429038" y="904235"/>
            <a:ext cx="2484655" cy="170816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ko-KR" altLang="en-US" sz="1200" b="1" dirty="0" smtClean="0">
                <a:latin typeface="+mj-ea"/>
                <a:ea typeface="+mj-ea"/>
              </a:defRPr>
            </a:lvl1pPr>
            <a:lvl2pPr>
              <a:defRPr lang="ko-KR" altLang="en-US" sz="1800" dirty="0" smtClean="0">
                <a:latin typeface="+mn-lt"/>
                <a:ea typeface="+mn-ea"/>
              </a:defRPr>
            </a:lvl2pPr>
            <a:lvl3pPr>
              <a:defRPr lang="ko-KR" altLang="en-US" sz="1800" dirty="0" smtClean="0">
                <a:latin typeface="+mn-lt"/>
                <a:ea typeface="+mn-ea"/>
              </a:defRPr>
            </a:lvl3pPr>
            <a:lvl4pPr>
              <a:defRPr lang="ko-KR" altLang="en-US" sz="1800" dirty="0" smtClean="0">
                <a:latin typeface="+mn-lt"/>
                <a:ea typeface="+mn-ea"/>
              </a:defRPr>
            </a:lvl4pPr>
            <a:lvl5pPr>
              <a:defRPr lang="ko-KR" altLang="en-US" sz="1800" dirty="0">
                <a:latin typeface="+mn-lt"/>
                <a:ea typeface="+mn-ea"/>
              </a:defRPr>
            </a:lvl5pPr>
          </a:lstStyle>
          <a:p>
            <a:pPr lvl="0" defTabSz="457200" latinLnBrk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250878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2099378288"/>
              </p:ext>
            </p:extLst>
          </p:nvPr>
        </p:nvGraphicFramePr>
        <p:xfrm>
          <a:off x="162253" y="125412"/>
          <a:ext cx="9573488" cy="407990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4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60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3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04756" y="330668"/>
            <a:ext cx="1430984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32250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(다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864542712"/>
              </p:ext>
            </p:extLst>
          </p:nvPr>
        </p:nvGraphicFramePr>
        <p:xfrm>
          <a:off x="162253" y="125412"/>
          <a:ext cx="9573488" cy="423268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5387" y="330668"/>
            <a:ext cx="1500353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A3EFDBC-97DC-4F0C-B12F-754BEFD2EB4B}"/>
              </a:ext>
            </a:extLst>
          </p:cNvPr>
          <p:cNvSpPr/>
          <p:nvPr userDrawn="1"/>
        </p:nvSpPr>
        <p:spPr>
          <a:xfrm>
            <a:off x="145863" y="6696455"/>
            <a:ext cx="7515412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다음페이지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xmlns="" val="70417782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(이전/다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xmlns="" id="{ED51A16D-F9E4-4909-81DD-DD265ABDE25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2902266211"/>
              </p:ext>
            </p:extLst>
          </p:nvPr>
        </p:nvGraphicFramePr>
        <p:xfrm>
          <a:off x="162253" y="125412"/>
          <a:ext cx="9573488" cy="423268"/>
        </p:xfrm>
        <a:graphic>
          <a:graphicData uri="http://schemas.openxmlformats.org/drawingml/2006/table">
            <a:tbl>
              <a:tblPr/>
              <a:tblGrid>
                <a:gridCol w="73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레벨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|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5634" marR="105634" marT="35746" marB="3574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50C1FE0-7C7E-4CB1-8279-7F26B7A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9" y="132190"/>
            <a:ext cx="6820683" cy="200467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75752B09-9AA0-4D1E-A987-838B06B5B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013" y="333376"/>
            <a:ext cx="6820683" cy="200025"/>
          </a:xfrm>
        </p:spPr>
        <p:txBody>
          <a:bodyPr anchor="ctr"/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66537E-ADFA-4EE9-867A-EEC34CC9A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5387" y="330668"/>
            <a:ext cx="1500353" cy="202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C022D19-8210-47E5-9C8A-7328C21004A3}"/>
              </a:ext>
            </a:extLst>
          </p:cNvPr>
          <p:cNvSpPr/>
          <p:nvPr userDrawn="1"/>
        </p:nvSpPr>
        <p:spPr>
          <a:xfrm>
            <a:off x="145863" y="6696455"/>
            <a:ext cx="7515412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다음페이지 계속 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416E1D0-A596-4564-BA0D-35848E3E0C1D}"/>
              </a:ext>
            </a:extLst>
          </p:cNvPr>
          <p:cNvSpPr/>
          <p:nvPr userDrawn="1"/>
        </p:nvSpPr>
        <p:spPr>
          <a:xfrm>
            <a:off x="145863" y="582486"/>
            <a:ext cx="7515412" cy="141225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이전페이지에 이어서 ▲</a:t>
            </a:r>
          </a:p>
        </p:txBody>
      </p:sp>
    </p:spTree>
    <p:extLst>
      <p:ext uri="{BB962C8B-B14F-4D97-AF65-F5344CB8AC3E}">
        <p14:creationId xmlns:p14="http://schemas.microsoft.com/office/powerpoint/2010/main" xmlns="" val="424777327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1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895" y="86763"/>
            <a:ext cx="8543925" cy="315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75" y="559640"/>
            <a:ext cx="9721849" cy="561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295" y="6512767"/>
            <a:ext cx="2228850" cy="208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5C85C80-3016-44EA-A9C2-4423EA5EE8B7}" type="datetimeFigureOut">
              <a:rPr lang="ko-KR" altLang="en-US" smtClean="0"/>
              <a:pPr/>
              <a:t>2022-09-27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4" y="6512767"/>
            <a:ext cx="2228850" cy="2293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D6E8317-DAA7-47B0-8CBA-5D7476BA56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D847F04-C9C4-4406-94BE-061F10EF5F0F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62188" y="6530942"/>
            <a:ext cx="494522" cy="17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860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81" r:id="rId3"/>
    <p:sldLayoutId id="2147483680" r:id="rId4"/>
    <p:sldLayoutId id="2147483697" r:id="rId5"/>
    <p:sldLayoutId id="2147483696" r:id="rId6"/>
    <p:sldLayoutId id="2147483682" r:id="rId7"/>
    <p:sldLayoutId id="2147483677" r:id="rId8"/>
    <p:sldLayoutId id="2147483679" r:id="rId9"/>
    <p:sldLayoutId id="2147483678" r:id="rId10"/>
    <p:sldLayoutId id="2147483667" r:id="rId11"/>
    <p:sldLayoutId id="2147483683" r:id="rId12"/>
    <p:sldLayoutId id="2147483684" r:id="rId13"/>
    <p:sldLayoutId id="2147483691" r:id="rId14"/>
    <p:sldLayoutId id="2147483694" r:id="rId15"/>
    <p:sldLayoutId id="2147483688" r:id="rId16"/>
    <p:sldLayoutId id="2147483693" r:id="rId17"/>
    <p:sldLayoutId id="2147483689" r:id="rId18"/>
    <p:sldLayoutId id="2147483690" r:id="rId19"/>
    <p:sldLayoutId id="2147483695" r:id="rId20"/>
    <p:sldLayoutId id="2147483674" r:id="rId21"/>
    <p:sldLayoutId id="2147483661" r:id="rId22"/>
    <p:sldLayoutId id="2147483675" r:id="rId23"/>
    <p:sldLayoutId id="2147483698" r:id="rId2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pos="58" userDrawn="1">
          <p15:clr>
            <a:srgbClr val="F26B43"/>
          </p15:clr>
        </p15:guide>
        <p15:guide id="4" pos="6182" userDrawn="1">
          <p15:clr>
            <a:srgbClr val="F26B43"/>
          </p15:clr>
        </p15:guide>
        <p15:guide id="5" orient="horz" pos="51" userDrawn="1">
          <p15:clr>
            <a:srgbClr val="F26B43"/>
          </p15:clr>
        </p15:guide>
        <p15:guide id="6" orient="horz" pos="42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../media/image13.png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tags" Target="../tags/tag40.xml"/><Relationship Id="rId39" Type="http://schemas.openxmlformats.org/officeDocument/2006/relationships/tags" Target="../tags/tag53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34" Type="http://schemas.openxmlformats.org/officeDocument/2006/relationships/tags" Target="../tags/tag48.xml"/><Relationship Id="rId42" Type="http://schemas.openxmlformats.org/officeDocument/2006/relationships/image" Target="../media/image16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tags" Target="../tags/tag39.xml"/><Relationship Id="rId33" Type="http://schemas.openxmlformats.org/officeDocument/2006/relationships/tags" Target="../tags/tag47.xml"/><Relationship Id="rId38" Type="http://schemas.openxmlformats.org/officeDocument/2006/relationships/tags" Target="../tags/tag52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29" Type="http://schemas.openxmlformats.org/officeDocument/2006/relationships/tags" Target="../tags/tag43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tags" Target="../tags/tag38.xml"/><Relationship Id="rId32" Type="http://schemas.openxmlformats.org/officeDocument/2006/relationships/tags" Target="../tags/tag46.xml"/><Relationship Id="rId37" Type="http://schemas.openxmlformats.org/officeDocument/2006/relationships/tags" Target="../tags/tag51.xml"/><Relationship Id="rId40" Type="http://schemas.openxmlformats.org/officeDocument/2006/relationships/tags" Target="../tags/tag54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28" Type="http://schemas.openxmlformats.org/officeDocument/2006/relationships/tags" Target="../tags/tag42.xml"/><Relationship Id="rId36" Type="http://schemas.openxmlformats.org/officeDocument/2006/relationships/tags" Target="../tags/tag50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tags" Target="../tags/tag45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Relationship Id="rId27" Type="http://schemas.openxmlformats.org/officeDocument/2006/relationships/tags" Target="../tags/tag41.xml"/><Relationship Id="rId30" Type="http://schemas.openxmlformats.org/officeDocument/2006/relationships/tags" Target="../tags/tag44.xml"/><Relationship Id="rId35" Type="http://schemas.openxmlformats.org/officeDocument/2006/relationships/tags" Target="../tags/tag4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9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microsoft.com/office/2007/relationships/hdphoto" Target="../media/hdphoto4.wdp"/><Relationship Id="rId4" Type="http://schemas.openxmlformats.org/officeDocument/2006/relationships/image" Target="../media/image26.png"/></Relationships>
</file>

<file path=ppt/slides/_rels/slide9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2E1800-1146-4323-9A9B-86AEE9FFF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1825E55-FDD4-4673-8B41-4EAD15FA4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한방진료차트 구축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B02C8CFD-6B86-438C-83A7-07DE56A39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3390149"/>
              </p:ext>
            </p:extLst>
          </p:nvPr>
        </p:nvGraphicFramePr>
        <p:xfrm>
          <a:off x="547556" y="4461849"/>
          <a:ext cx="3956697" cy="1293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45">
                  <a:extLst>
                    <a:ext uri="{9D8B030D-6E8A-4147-A177-3AD203B41FA5}">
                      <a16:colId xmlns:a16="http://schemas.microsoft.com/office/drawing/2014/main" xmlns="" val="3045727638"/>
                    </a:ext>
                  </a:extLst>
                </a:gridCol>
                <a:gridCol w="3018352">
                  <a:extLst>
                    <a:ext uri="{9D8B030D-6E8A-4147-A177-3AD203B41FA5}">
                      <a16:colId xmlns:a16="http://schemas.microsoft.com/office/drawing/2014/main" xmlns="" val="3249532394"/>
                    </a:ext>
                  </a:extLst>
                </a:gridCol>
              </a:tblGrid>
              <a:tr h="25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E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바른한약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TIOM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a typeface="나눔바른고딕" panose="020B0603020101020101" pitchFamily="50" charset="-127"/>
                        </a:rPr>
                        <a:t>차트 서비스구축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7498547"/>
                  </a:ext>
                </a:extLst>
              </a:tr>
              <a:tr h="25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E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바른한약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1991153"/>
                  </a:ext>
                </a:extLst>
              </a:tr>
              <a:tr h="25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E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658591"/>
                  </a:ext>
                </a:extLst>
              </a:tr>
              <a:tr h="25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E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박지은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0141351"/>
                  </a:ext>
                </a:extLst>
              </a:tr>
              <a:tr h="25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E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작업중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197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5631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B6509995-44B5-4AEE-8226-B5B2E4249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 </a:t>
            </a:r>
            <a:r>
              <a:rPr lang="ko-KR" altLang="en-US" dirty="0"/>
              <a:t>포탈관리자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63170AD-7322-42BC-8F31-D2DE316C22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11532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14435C-F37D-3AAE-6C15-26BB0CA1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퍼블수정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공통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7A2DF39-27DC-29A2-32E7-3C36D9D85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2F2288B-DC0E-E80A-6ED9-3D2316EC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938878"/>
            <a:ext cx="8010003" cy="53594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C0D8F38-283F-099C-9E80-5E78D4AE2FF6}"/>
              </a:ext>
            </a:extLst>
          </p:cNvPr>
          <p:cNvCxnSpPr>
            <a:cxnSpLocks/>
          </p:cNvCxnSpPr>
          <p:nvPr/>
        </p:nvCxnSpPr>
        <p:spPr>
          <a:xfrm>
            <a:off x="831271" y="938878"/>
            <a:ext cx="0" cy="5359484"/>
          </a:xfrm>
          <a:prstGeom prst="line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xmlns="" id="{A237A822-DD37-72D8-7435-1CD55206E70F}"/>
              </a:ext>
            </a:extLst>
          </p:cNvPr>
          <p:cNvSpPr/>
          <p:nvPr/>
        </p:nvSpPr>
        <p:spPr>
          <a:xfrm>
            <a:off x="866775" y="4237985"/>
            <a:ext cx="1491270" cy="813084"/>
          </a:xfrm>
          <a:prstGeom prst="wedgeRoundRectCallout">
            <a:avLst>
              <a:gd name="adj1" fmla="val -50782"/>
              <a:gd name="adj2" fmla="val 74470"/>
              <a:gd name="adj3" fmla="val 16667"/>
            </a:avLst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메뉴바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영역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xmlns="" id="{01CB4E3E-27D9-8FA9-106A-76795C4A49FC}"/>
              </a:ext>
            </a:extLst>
          </p:cNvPr>
          <p:cNvSpPr/>
          <p:nvPr/>
        </p:nvSpPr>
        <p:spPr>
          <a:xfrm>
            <a:off x="2240624" y="152059"/>
            <a:ext cx="1491270" cy="345811"/>
          </a:xfrm>
          <a:prstGeom prst="wedgeRoundRectCallout">
            <a:avLst>
              <a:gd name="adj1" fmla="val -57595"/>
              <a:gd name="adj2" fmla="val -24688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모든 화면 공통적용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F0B8A502-C77A-6B8C-F84D-077B2EA40EB4}"/>
              </a:ext>
            </a:extLst>
          </p:cNvPr>
          <p:cNvGrpSpPr/>
          <p:nvPr/>
        </p:nvGrpSpPr>
        <p:grpSpPr>
          <a:xfrm>
            <a:off x="3597350" y="1721403"/>
            <a:ext cx="2945217" cy="506573"/>
            <a:chOff x="3597350" y="2217589"/>
            <a:chExt cx="2945217" cy="50657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1C43F1A4-38CB-652F-79FB-4A92CFD340A2}"/>
                </a:ext>
              </a:extLst>
            </p:cNvPr>
            <p:cNvSpPr/>
            <p:nvPr/>
          </p:nvSpPr>
          <p:spPr>
            <a:xfrm>
              <a:off x="3650512" y="2265314"/>
              <a:ext cx="2892055" cy="4111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28D8A786-A9FC-ED09-3FA6-2584BE7A6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278"/>
            <a:stretch/>
          </p:blipFill>
          <p:spPr>
            <a:xfrm>
              <a:off x="3597350" y="2217589"/>
              <a:ext cx="1140798" cy="50657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CAB72F92-0E0F-9253-F769-528F885622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016"/>
            <a:stretch/>
          </p:blipFill>
          <p:spPr>
            <a:xfrm>
              <a:off x="4947523" y="2217589"/>
              <a:ext cx="616634" cy="506573"/>
            </a:xfrm>
            <a:prstGeom prst="rect">
              <a:avLst/>
            </a:prstGeom>
          </p:spPr>
        </p:pic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BF88ABBC-70B7-DB9B-2718-053862F90A08}"/>
                </a:ext>
              </a:extLst>
            </p:cNvPr>
            <p:cNvCxnSpPr>
              <a:stCxn id="30" idx="1"/>
              <a:endCxn id="28" idx="3"/>
            </p:cNvCxnSpPr>
            <p:nvPr/>
          </p:nvCxnSpPr>
          <p:spPr>
            <a:xfrm>
              <a:off x="4947523" y="2470876"/>
              <a:ext cx="159504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F0CC8366-14B7-696E-2876-67E4401FDC60}"/>
                </a:ext>
              </a:extLst>
            </p:cNvPr>
            <p:cNvSpPr/>
            <p:nvPr/>
          </p:nvSpPr>
          <p:spPr>
            <a:xfrm>
              <a:off x="6294474" y="2244049"/>
              <a:ext cx="248093" cy="24809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  <a:latin typeface="+mj-ea"/>
                  <a:ea typeface="+mj-ea"/>
                </a:rPr>
                <a:t>ico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1FE66AFD-64F3-9734-0825-6C7D3F12D0CF}"/>
                </a:ext>
              </a:extLst>
            </p:cNvPr>
            <p:cNvSpPr/>
            <p:nvPr/>
          </p:nvSpPr>
          <p:spPr>
            <a:xfrm>
              <a:off x="4640683" y="2244049"/>
              <a:ext cx="248093" cy="24809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  <a:latin typeface="+mj-ea"/>
                  <a:ea typeface="+mj-ea"/>
                </a:rPr>
                <a:t>ico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EA69ED97-5B8B-664F-8FDC-256D89B3A65E}"/>
                </a:ext>
              </a:extLst>
            </p:cNvPr>
            <p:cNvSpPr/>
            <p:nvPr/>
          </p:nvSpPr>
          <p:spPr>
            <a:xfrm>
              <a:off x="4947523" y="2492142"/>
              <a:ext cx="1595044" cy="12345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97EA630-297B-D7AD-45C7-A588BA866817}"/>
              </a:ext>
            </a:extLst>
          </p:cNvPr>
          <p:cNvSpPr/>
          <p:nvPr/>
        </p:nvSpPr>
        <p:spPr>
          <a:xfrm>
            <a:off x="6542567" y="1594884"/>
            <a:ext cx="1396410" cy="75845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15609035-7E28-66FF-DB83-875D1CE877DD}"/>
              </a:ext>
            </a:extLst>
          </p:cNvPr>
          <p:cNvSpPr/>
          <p:nvPr/>
        </p:nvSpPr>
        <p:spPr>
          <a:xfrm>
            <a:off x="6595729" y="1769128"/>
            <a:ext cx="1279452" cy="411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E5FE8B9-6F13-D458-2CBF-52EDB9BBC4B0}"/>
              </a:ext>
            </a:extLst>
          </p:cNvPr>
          <p:cNvSpPr/>
          <p:nvPr/>
        </p:nvSpPr>
        <p:spPr>
          <a:xfrm>
            <a:off x="6595729" y="1769126"/>
            <a:ext cx="1279452" cy="15182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  <a:latin typeface="+mj-ea"/>
                <a:ea typeface="+mj-ea"/>
              </a:rPr>
              <a:t>진료일자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98FD8A-5D88-BE60-6E4C-23616FCEC247}"/>
              </a:ext>
            </a:extLst>
          </p:cNvPr>
          <p:cNvSpPr txBox="1"/>
          <p:nvPr/>
        </p:nvSpPr>
        <p:spPr>
          <a:xfrm>
            <a:off x="6643576" y="1988865"/>
            <a:ext cx="118375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2022-08-09  </a:t>
            </a:r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39" name="말풍선: 모서리가 둥근 사각형 38">
            <a:extLst>
              <a:ext uri="{FF2B5EF4-FFF2-40B4-BE49-F238E27FC236}">
                <a16:creationId xmlns:a16="http://schemas.microsoft.com/office/drawing/2014/main" xmlns="" id="{A7DFDF8F-C355-A7D8-927B-FE8DD2B145C6}"/>
              </a:ext>
            </a:extLst>
          </p:cNvPr>
          <p:cNvSpPr/>
          <p:nvPr/>
        </p:nvSpPr>
        <p:spPr>
          <a:xfrm>
            <a:off x="7849111" y="1463707"/>
            <a:ext cx="1491270" cy="388000"/>
          </a:xfrm>
          <a:prstGeom prst="wedgeRoundRectCallout">
            <a:avLst>
              <a:gd name="adj1" fmla="val -50782"/>
              <a:gd name="adj2" fmla="val 74470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셀렉트박스로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변경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일자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선택시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하단 정보가 해당 일자 진료정보로 변경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40" name="말풍선: 모서리가 둥근 사각형 39">
            <a:extLst>
              <a:ext uri="{FF2B5EF4-FFF2-40B4-BE49-F238E27FC236}">
                <a16:creationId xmlns:a16="http://schemas.microsoft.com/office/drawing/2014/main" xmlns="" id="{C2A62C81-67DA-2D1E-4807-D559446E0646}"/>
              </a:ext>
            </a:extLst>
          </p:cNvPr>
          <p:cNvSpPr/>
          <p:nvPr/>
        </p:nvSpPr>
        <p:spPr>
          <a:xfrm>
            <a:off x="4707954" y="1319429"/>
            <a:ext cx="1491270" cy="388000"/>
          </a:xfrm>
          <a:prstGeom prst="wedgeRoundRectCallout">
            <a:avLst>
              <a:gd name="adj1" fmla="val -50782"/>
              <a:gd name="adj2" fmla="val 74470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>
                <a:solidFill>
                  <a:srgbClr val="FFFF00"/>
                </a:solidFill>
                <a:latin typeface="+mj-ea"/>
                <a:ea typeface="+mj-ea"/>
              </a:rPr>
              <a:t>환자정보수정팝업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xmlns="" id="{D3068673-9159-E901-2C15-D21325219946}"/>
              </a:ext>
            </a:extLst>
          </p:cNvPr>
          <p:cNvSpPr/>
          <p:nvPr/>
        </p:nvSpPr>
        <p:spPr>
          <a:xfrm>
            <a:off x="6323659" y="1319429"/>
            <a:ext cx="1491270" cy="388000"/>
          </a:xfrm>
          <a:prstGeom prst="wedgeRoundRectCallout">
            <a:avLst>
              <a:gd name="adj1" fmla="val -50782"/>
              <a:gd name="adj2" fmla="val 74470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내원목적선택팝업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42" name="말풍선: 모서리가 둥근 사각형 41">
            <a:extLst>
              <a:ext uri="{FF2B5EF4-FFF2-40B4-BE49-F238E27FC236}">
                <a16:creationId xmlns:a16="http://schemas.microsoft.com/office/drawing/2014/main" xmlns="" id="{E6D3C916-A1AE-77C0-100F-A6AD755A0935}"/>
              </a:ext>
            </a:extLst>
          </p:cNvPr>
          <p:cNvSpPr/>
          <p:nvPr/>
        </p:nvSpPr>
        <p:spPr>
          <a:xfrm>
            <a:off x="6323659" y="2177076"/>
            <a:ext cx="1491270" cy="388000"/>
          </a:xfrm>
          <a:prstGeom prst="wedgeRoundRectCallout">
            <a:avLst>
              <a:gd name="adj1" fmla="val -61715"/>
              <a:gd name="adj2" fmla="val -80816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선택한 항목 노출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영역너비 넘을 경우 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… 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처리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2795B930-19DB-A746-EA97-D1A99548D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822" y="2565399"/>
            <a:ext cx="1971578" cy="3425825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EB1ECFFD-42AD-FBF2-B50B-E9770998CED4}"/>
              </a:ext>
            </a:extLst>
          </p:cNvPr>
          <p:cNvCxnSpPr>
            <a:cxnSpLocks/>
          </p:cNvCxnSpPr>
          <p:nvPr/>
        </p:nvCxnSpPr>
        <p:spPr>
          <a:xfrm>
            <a:off x="274319" y="3685610"/>
            <a:ext cx="8010003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xmlns="" id="{FC3D625E-D659-FE17-D0BA-6CBFC1D46C7E}"/>
              </a:ext>
            </a:extLst>
          </p:cNvPr>
          <p:cNvSpPr/>
          <p:nvPr/>
        </p:nvSpPr>
        <p:spPr>
          <a:xfrm>
            <a:off x="7849111" y="2674875"/>
            <a:ext cx="1491270" cy="813084"/>
          </a:xfrm>
          <a:prstGeom prst="wedgeRoundRectCallout">
            <a:avLst>
              <a:gd name="adj1" fmla="val -50782"/>
              <a:gd name="adj2" fmla="val 74470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너비가 지금 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1900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인데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… 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어디서 산출된 숫자인가요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?</a:t>
            </a:r>
          </a:p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설계 전체 뒤져봐도 너비와 관련된 문구는 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1440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이 최대입니다만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50" name="말풍선: 모서리가 둥근 사각형 49">
            <a:extLst>
              <a:ext uri="{FF2B5EF4-FFF2-40B4-BE49-F238E27FC236}">
                <a16:creationId xmlns:a16="http://schemas.microsoft.com/office/drawing/2014/main" xmlns="" id="{B5FE8C03-75FE-DB52-1923-5948547A5CE2}"/>
              </a:ext>
            </a:extLst>
          </p:cNvPr>
          <p:cNvSpPr/>
          <p:nvPr/>
        </p:nvSpPr>
        <p:spPr>
          <a:xfrm>
            <a:off x="8002770" y="4520443"/>
            <a:ext cx="1491270" cy="813084"/>
          </a:xfrm>
          <a:prstGeom prst="wedgeRoundRectCallout">
            <a:avLst>
              <a:gd name="adj1" fmla="val -50782"/>
              <a:gd name="adj2" fmla="val 74470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그림자 깔아서 본 화면과 구분되게 해주세요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FF534163-5BE8-073D-82A5-021BFD074BF3}"/>
              </a:ext>
            </a:extLst>
          </p:cNvPr>
          <p:cNvSpPr/>
          <p:nvPr/>
        </p:nvSpPr>
        <p:spPr>
          <a:xfrm>
            <a:off x="7947112" y="5968408"/>
            <a:ext cx="459698" cy="32995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13B1009-68A4-3187-A644-2E7BB3F7CD53}"/>
              </a:ext>
            </a:extLst>
          </p:cNvPr>
          <p:cNvSpPr/>
          <p:nvPr/>
        </p:nvSpPr>
        <p:spPr>
          <a:xfrm>
            <a:off x="6323271" y="876926"/>
            <a:ext cx="1652636" cy="342033"/>
          </a:xfrm>
          <a:prstGeom prst="rect">
            <a:avLst/>
          </a:prstGeom>
          <a:solidFill>
            <a:srgbClr val="FFFF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말풍선: 모서리가 둥근 사각형 57">
            <a:extLst>
              <a:ext uri="{FF2B5EF4-FFF2-40B4-BE49-F238E27FC236}">
                <a16:creationId xmlns:a16="http://schemas.microsoft.com/office/drawing/2014/main" xmlns="" id="{77EB69C2-B35B-54BF-5840-5B4126761EF7}"/>
              </a:ext>
            </a:extLst>
          </p:cNvPr>
          <p:cNvSpPr/>
          <p:nvPr/>
        </p:nvSpPr>
        <p:spPr>
          <a:xfrm>
            <a:off x="7849111" y="483167"/>
            <a:ext cx="1491270" cy="388000"/>
          </a:xfrm>
          <a:prstGeom prst="wedgeRoundRectCallout">
            <a:avLst>
              <a:gd name="adj1" fmla="val -50782"/>
              <a:gd name="adj2" fmla="val 74470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맞춰주세요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60" name="말풍선: 모서리가 둥근 사각형 59">
            <a:extLst>
              <a:ext uri="{FF2B5EF4-FFF2-40B4-BE49-F238E27FC236}">
                <a16:creationId xmlns:a16="http://schemas.microsoft.com/office/drawing/2014/main" xmlns="" id="{597DBA70-419F-32E6-1CB6-7BEC480607FB}"/>
              </a:ext>
            </a:extLst>
          </p:cNvPr>
          <p:cNvSpPr/>
          <p:nvPr/>
        </p:nvSpPr>
        <p:spPr>
          <a:xfrm>
            <a:off x="8002770" y="5553188"/>
            <a:ext cx="1491270" cy="388000"/>
          </a:xfrm>
          <a:prstGeom prst="wedgeRoundRectCallout">
            <a:avLst>
              <a:gd name="adj1" fmla="val -50782"/>
              <a:gd name="adj2" fmla="val 74470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맞춰주세요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E33013E5-1F93-4CDB-D186-A4090F0F2D10}"/>
              </a:ext>
            </a:extLst>
          </p:cNvPr>
          <p:cNvCxnSpPr>
            <a:cxnSpLocks/>
          </p:cNvCxnSpPr>
          <p:nvPr/>
        </p:nvCxnSpPr>
        <p:spPr>
          <a:xfrm>
            <a:off x="7938975" y="740740"/>
            <a:ext cx="0" cy="57557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0D48D71-E333-A8CF-D7CB-643856DE51DB}"/>
              </a:ext>
            </a:extLst>
          </p:cNvPr>
          <p:cNvSpPr/>
          <p:nvPr/>
        </p:nvSpPr>
        <p:spPr>
          <a:xfrm>
            <a:off x="1304925" y="5956327"/>
            <a:ext cx="7229474" cy="342033"/>
          </a:xfrm>
          <a:prstGeom prst="rect">
            <a:avLst/>
          </a:prstGeom>
          <a:solidFill>
            <a:srgbClr val="FFFF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CB901DB3-161B-2B8E-99F7-6AD6AA42FFE3}"/>
              </a:ext>
            </a:extLst>
          </p:cNvPr>
          <p:cNvSpPr/>
          <p:nvPr/>
        </p:nvSpPr>
        <p:spPr>
          <a:xfrm>
            <a:off x="1541859" y="6011856"/>
            <a:ext cx="1081137" cy="342033"/>
          </a:xfrm>
          <a:prstGeom prst="rect">
            <a:avLst/>
          </a:prstGeom>
          <a:solidFill>
            <a:srgbClr val="FFFF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처방전인쇄</a:t>
            </a:r>
          </a:p>
        </p:txBody>
      </p:sp>
      <p:sp>
        <p:nvSpPr>
          <p:cNvPr id="68" name="말풍선: 모서리가 둥근 사각형 67">
            <a:extLst>
              <a:ext uri="{FF2B5EF4-FFF2-40B4-BE49-F238E27FC236}">
                <a16:creationId xmlns:a16="http://schemas.microsoft.com/office/drawing/2014/main" xmlns="" id="{9DCB7AE1-E6CD-B0BE-9064-BF31542580B3}"/>
              </a:ext>
            </a:extLst>
          </p:cNvPr>
          <p:cNvSpPr/>
          <p:nvPr/>
        </p:nvSpPr>
        <p:spPr>
          <a:xfrm>
            <a:off x="2190304" y="5553188"/>
            <a:ext cx="1491270" cy="388000"/>
          </a:xfrm>
          <a:prstGeom prst="wedgeRoundRectCallout">
            <a:avLst>
              <a:gd name="adj1" fmla="val -50782"/>
              <a:gd name="adj2" fmla="val 74470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맞춰주세요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5187C29D-429C-E8E9-16D7-5501ECD15239}"/>
              </a:ext>
            </a:extLst>
          </p:cNvPr>
          <p:cNvCxnSpPr>
            <a:cxnSpLocks/>
          </p:cNvCxnSpPr>
          <p:nvPr/>
        </p:nvCxnSpPr>
        <p:spPr>
          <a:xfrm>
            <a:off x="1525475" y="740740"/>
            <a:ext cx="0" cy="57557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59558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5D9AE0-BCA3-B8E6-6D35-E068FD20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퍼블수정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공통</a:t>
            </a:r>
            <a:r>
              <a:rPr lang="en-US" altLang="ko-KR" dirty="0"/>
              <a:t>, </a:t>
            </a:r>
            <a:r>
              <a:rPr lang="ko-KR" altLang="en-US" dirty="0" err="1"/>
              <a:t>내원목적팝업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484F7F7-42B0-D08A-5A13-49A8F33B26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600F74E-DFC2-F586-0DE2-9F8A5AE8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1136650"/>
            <a:ext cx="2289975" cy="5003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60121F5-D7F5-8116-7CE2-9C3E864D97B5}"/>
              </a:ext>
            </a:extLst>
          </p:cNvPr>
          <p:cNvSpPr/>
          <p:nvPr/>
        </p:nvSpPr>
        <p:spPr>
          <a:xfrm>
            <a:off x="514556" y="1900770"/>
            <a:ext cx="1879393" cy="298406"/>
          </a:xfrm>
          <a:prstGeom prst="rect">
            <a:avLst/>
          </a:pr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삭제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0DA0BCF5-C4BA-84FB-A3C4-6F7E24D43D37}"/>
              </a:ext>
            </a:extLst>
          </p:cNvPr>
          <p:cNvCxnSpPr>
            <a:cxnSpLocks/>
          </p:cNvCxnSpPr>
          <p:nvPr/>
        </p:nvCxnSpPr>
        <p:spPr>
          <a:xfrm flipV="1">
            <a:off x="1409700" y="1708150"/>
            <a:ext cx="0" cy="1028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xmlns="" id="{36F7F0DE-659D-3F90-AD04-97128C521634}"/>
              </a:ext>
            </a:extLst>
          </p:cNvPr>
          <p:cNvSpPr/>
          <p:nvPr/>
        </p:nvSpPr>
        <p:spPr>
          <a:xfrm>
            <a:off x="1499096" y="2112053"/>
            <a:ext cx="1975291" cy="522514"/>
          </a:xfrm>
          <a:prstGeom prst="wedgeRoundRectCallout">
            <a:avLst>
              <a:gd name="adj1" fmla="val -43531"/>
              <a:gd name="adj2" fmla="val -68055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UI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위로 이동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xmlns="" id="{643D9EC9-CAA1-93F9-92BE-A4009279669E}"/>
              </a:ext>
            </a:extLst>
          </p:cNvPr>
          <p:cNvSpPr/>
          <p:nvPr/>
        </p:nvSpPr>
        <p:spPr>
          <a:xfrm>
            <a:off x="2031695" y="4223434"/>
            <a:ext cx="1975291" cy="522514"/>
          </a:xfrm>
          <a:prstGeom prst="wedgeRoundRectCallout">
            <a:avLst>
              <a:gd name="adj1" fmla="val -43531"/>
              <a:gd name="adj2" fmla="val -68055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기타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선택시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아래쪽에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직접입력란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노출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DBB8709-262C-5BB6-CB05-6742464AC9DB}"/>
              </a:ext>
            </a:extLst>
          </p:cNvPr>
          <p:cNvSpPr/>
          <p:nvPr/>
        </p:nvSpPr>
        <p:spPr>
          <a:xfrm>
            <a:off x="274320" y="5199846"/>
            <a:ext cx="2289974" cy="438953"/>
          </a:xfrm>
          <a:prstGeom prst="rect">
            <a:avLst/>
          </a:pr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삭제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E991BE8-52D5-611C-C44C-6E35C4A18602}"/>
              </a:ext>
            </a:extLst>
          </p:cNvPr>
          <p:cNvSpPr/>
          <p:nvPr/>
        </p:nvSpPr>
        <p:spPr>
          <a:xfrm>
            <a:off x="1149350" y="5886450"/>
            <a:ext cx="488950" cy="206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확인</a:t>
            </a: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xmlns="" id="{786DC7A7-697F-F8A2-4B6E-87CBA4A410E3}"/>
              </a:ext>
            </a:extLst>
          </p:cNvPr>
          <p:cNvSpPr/>
          <p:nvPr/>
        </p:nvSpPr>
        <p:spPr>
          <a:xfrm>
            <a:off x="2031695" y="3253575"/>
            <a:ext cx="1975291" cy="522514"/>
          </a:xfrm>
          <a:prstGeom prst="wedgeRoundRectCallout">
            <a:avLst>
              <a:gd name="adj1" fmla="val -43531"/>
              <a:gd name="adj2" fmla="val -68055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드래그앤드랍으로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위 아래로 선택항목 이동가능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AED2CC3-7461-C12A-8FD4-B045DAB37E41}"/>
              </a:ext>
            </a:extLst>
          </p:cNvPr>
          <p:cNvSpPr txBox="1"/>
          <p:nvPr/>
        </p:nvSpPr>
        <p:spPr>
          <a:xfrm>
            <a:off x="5232400" y="1036552"/>
            <a:ext cx="51296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[ </a:t>
            </a:r>
            <a:r>
              <a:rPr lang="ko-KR" altLang="en-US" sz="800" dirty="0">
                <a:latin typeface="+mj-ea"/>
                <a:ea typeface="+mj-ea"/>
              </a:rPr>
              <a:t>항목명 </a:t>
            </a:r>
            <a:r>
              <a:rPr lang="en-US" altLang="ko-KR" sz="800" dirty="0">
                <a:latin typeface="+mj-ea"/>
                <a:ea typeface="+mj-ea"/>
              </a:rPr>
              <a:t>] </a:t>
            </a:r>
          </a:p>
          <a:p>
            <a:pPr algn="l"/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만성기침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비염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숨참</a:t>
            </a:r>
            <a:endParaRPr lang="en-US" altLang="ko-KR" sz="800" dirty="0">
              <a:latin typeface="+mj-ea"/>
              <a:ea typeface="+mj-ea"/>
            </a:endParaRPr>
          </a:p>
          <a:p>
            <a:r>
              <a:rPr lang="ko-KR" altLang="en-US" sz="800" dirty="0">
                <a:latin typeface="+mj-ea"/>
                <a:ea typeface="+mj-ea"/>
              </a:rPr>
              <a:t>흉부불편감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불면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감정장애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 err="1">
                <a:latin typeface="+mj-ea"/>
                <a:ea typeface="+mj-ea"/>
              </a:rPr>
              <a:t>틱장애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기타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xmlns="" id="{56383956-0EF5-A7CE-2C78-0F1FF20E33EB}"/>
              </a:ext>
            </a:extLst>
          </p:cNvPr>
          <p:cNvSpPr/>
          <p:nvPr/>
        </p:nvSpPr>
        <p:spPr>
          <a:xfrm>
            <a:off x="5810746" y="859038"/>
            <a:ext cx="2717304" cy="849111"/>
          </a:xfrm>
          <a:prstGeom prst="wedgeRoundRectCallout">
            <a:avLst>
              <a:gd name="adj1" fmla="val -59897"/>
              <a:gd name="adj2" fmla="val -20285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다중선택 가능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환자선택값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,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의사선택값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분리하여 저장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진료화면 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&gt; 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내원목적에서는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..</a:t>
            </a:r>
          </a:p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의사선택값이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없는 경우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환자선택값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노출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의사선택값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있는 경우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의사선택값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노출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xmlns="" id="{5B1EA56B-4257-6AA5-CCC0-C38CD088E285}"/>
              </a:ext>
            </a:extLst>
          </p:cNvPr>
          <p:cNvSpPr/>
          <p:nvPr/>
        </p:nvSpPr>
        <p:spPr>
          <a:xfrm>
            <a:off x="5810746" y="2035351"/>
            <a:ext cx="1975291" cy="522514"/>
          </a:xfrm>
          <a:prstGeom prst="wedgeRoundRectCallout">
            <a:avLst>
              <a:gd name="adj1" fmla="val -64427"/>
              <a:gd name="adj2" fmla="val -23090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기타선택시 하단으로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직접입력란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노출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Max 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한글 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30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글자입력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84059212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9173823E-4472-7570-BA35-7C26AAC660F4}"/>
              </a:ext>
            </a:extLst>
          </p:cNvPr>
          <p:cNvSpPr/>
          <p:nvPr/>
        </p:nvSpPr>
        <p:spPr>
          <a:xfrm>
            <a:off x="6258781" y="839718"/>
            <a:ext cx="3487731" cy="22153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650F4B-DA63-EFA1-F03A-1D0EFFD2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퍼블수정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안진탭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1BE4B34-C91B-AACF-540B-A3919E0910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06851A4-7F74-078D-DACD-44A0D18A8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 r="22206"/>
          <a:stretch/>
        </p:blipFill>
        <p:spPr>
          <a:xfrm>
            <a:off x="175895" y="928577"/>
            <a:ext cx="6018689" cy="45356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8C1AB42-D353-A9CC-81F9-FA7718C80FEF}"/>
              </a:ext>
            </a:extLst>
          </p:cNvPr>
          <p:cNvSpPr/>
          <p:nvPr/>
        </p:nvSpPr>
        <p:spPr>
          <a:xfrm>
            <a:off x="3217870" y="2977115"/>
            <a:ext cx="1481722" cy="2487133"/>
          </a:xfrm>
          <a:prstGeom prst="rect">
            <a:avLst/>
          </a:pr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다음페이지 </a:t>
            </a:r>
            <a:endParaRPr lang="en-US" altLang="ko-KR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인체도 참조</a:t>
            </a: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68C369A-A756-4233-322E-3428DEB19B17}"/>
              </a:ext>
            </a:extLst>
          </p:cNvPr>
          <p:cNvSpPr/>
          <p:nvPr/>
        </p:nvSpPr>
        <p:spPr>
          <a:xfrm>
            <a:off x="439227" y="2877879"/>
            <a:ext cx="2693833" cy="2586370"/>
          </a:xfrm>
          <a:prstGeom prst="rect">
            <a:avLst/>
          </a:pr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오른쪽 참조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DED9C44-1715-2648-9720-6762AC994576}"/>
              </a:ext>
            </a:extLst>
          </p:cNvPr>
          <p:cNvSpPr txBox="1"/>
          <p:nvPr/>
        </p:nvSpPr>
        <p:spPr>
          <a:xfrm>
            <a:off x="6488726" y="1491736"/>
            <a:ext cx="3077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붉은기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622A20E9-6F34-1731-B51B-951DB0EDF061}"/>
              </a:ext>
            </a:extLst>
          </p:cNvPr>
          <p:cNvGrpSpPr/>
          <p:nvPr/>
        </p:nvGrpSpPr>
        <p:grpSpPr>
          <a:xfrm>
            <a:off x="6897554" y="1456850"/>
            <a:ext cx="2429498" cy="208690"/>
            <a:chOff x="6897554" y="1658052"/>
            <a:chExt cx="1765002" cy="20869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A7C1C502-07F9-5192-3213-A6B7F531EF5A}"/>
                </a:ext>
              </a:extLst>
            </p:cNvPr>
            <p:cNvSpPr/>
            <p:nvPr/>
          </p:nvSpPr>
          <p:spPr>
            <a:xfrm>
              <a:off x="6897554" y="1658052"/>
              <a:ext cx="588334" cy="20869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  <a:latin typeface="+mj-ea"/>
                  <a:ea typeface="+mj-ea"/>
                </a:rPr>
                <a:t>약간그렇다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053D4B01-DC60-FE32-E732-544AF46A2EF2}"/>
                </a:ext>
              </a:extLst>
            </p:cNvPr>
            <p:cNvSpPr/>
            <p:nvPr/>
          </p:nvSpPr>
          <p:spPr>
            <a:xfrm>
              <a:off x="7485888" y="1658052"/>
              <a:ext cx="588334" cy="20869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그렇다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80913A7-946D-AE7D-27F0-1F2A445CFC18}"/>
                </a:ext>
              </a:extLst>
            </p:cNvPr>
            <p:cNvSpPr/>
            <p:nvPr/>
          </p:nvSpPr>
          <p:spPr>
            <a:xfrm>
              <a:off x="8074222" y="1658052"/>
              <a:ext cx="588334" cy="20869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  <a:latin typeface="+mj-ea"/>
                  <a:ea typeface="+mj-ea"/>
                </a:rPr>
                <a:t>매우그렇다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BE6B948B-2FFD-C792-BE4B-0D899CB230F2}"/>
              </a:ext>
            </a:extLst>
          </p:cNvPr>
          <p:cNvGrpSpPr/>
          <p:nvPr/>
        </p:nvGrpSpPr>
        <p:grpSpPr>
          <a:xfrm>
            <a:off x="6488726" y="869016"/>
            <a:ext cx="2838326" cy="365132"/>
            <a:chOff x="6488726" y="869016"/>
            <a:chExt cx="2838326" cy="3651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ECB804F-E588-FFAB-2663-D7CE4AC602D9}"/>
                </a:ext>
              </a:extLst>
            </p:cNvPr>
            <p:cNvSpPr txBox="1"/>
            <p:nvPr/>
          </p:nvSpPr>
          <p:spPr>
            <a:xfrm>
              <a:off x="6488726" y="869016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 err="1">
                  <a:latin typeface="+mj-ea"/>
                  <a:ea typeface="+mj-ea"/>
                </a:rPr>
                <a:t>면색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46C86FE9-6CC3-A5C4-FAA4-68CA69D0BF92}"/>
                </a:ext>
              </a:extLst>
            </p:cNvPr>
            <p:cNvSpPr txBox="1"/>
            <p:nvPr/>
          </p:nvSpPr>
          <p:spPr>
            <a:xfrm>
              <a:off x="6488726" y="1111037"/>
              <a:ext cx="30777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>
                  <a:latin typeface="+mj-ea"/>
                  <a:ea typeface="+mj-ea"/>
                </a:rPr>
                <a:t>짙은편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39F952F-8912-06E5-8FD1-B6E3256688A9}"/>
                </a:ext>
              </a:extLst>
            </p:cNvPr>
            <p:cNvSpPr txBox="1"/>
            <p:nvPr/>
          </p:nvSpPr>
          <p:spPr>
            <a:xfrm>
              <a:off x="9019275" y="1111037"/>
              <a:ext cx="30777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옅은편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585AFC61-1F44-C4A2-57D5-BA9DA353F7BE}"/>
                </a:ext>
              </a:extLst>
            </p:cNvPr>
            <p:cNvCxnSpPr/>
            <p:nvPr/>
          </p:nvCxnSpPr>
          <p:spPr>
            <a:xfrm>
              <a:off x="6897554" y="1172592"/>
              <a:ext cx="20621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0976E87B-CB87-97C4-CE72-00E54C6CA4E3}"/>
                </a:ext>
              </a:extLst>
            </p:cNvPr>
            <p:cNvSpPr/>
            <p:nvPr/>
          </p:nvSpPr>
          <p:spPr>
            <a:xfrm>
              <a:off x="6982047" y="1125213"/>
              <a:ext cx="92148" cy="921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537ECC55-CF67-8577-6E90-8DB3FA42246D}"/>
                </a:ext>
              </a:extLst>
            </p:cNvPr>
            <p:cNvSpPr/>
            <p:nvPr/>
          </p:nvSpPr>
          <p:spPr>
            <a:xfrm>
              <a:off x="7282004" y="1125213"/>
              <a:ext cx="92148" cy="921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C4C59F63-9DDD-6D5F-5FFD-0E1D36CA6132}"/>
                </a:ext>
              </a:extLst>
            </p:cNvPr>
            <p:cNvSpPr/>
            <p:nvPr/>
          </p:nvSpPr>
          <p:spPr>
            <a:xfrm>
              <a:off x="7581961" y="1125213"/>
              <a:ext cx="92148" cy="921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D8F59260-8250-FBA2-CECF-ACACAB338A9A}"/>
                </a:ext>
              </a:extLst>
            </p:cNvPr>
            <p:cNvSpPr/>
            <p:nvPr/>
          </p:nvSpPr>
          <p:spPr>
            <a:xfrm>
              <a:off x="8181875" y="1125213"/>
              <a:ext cx="92148" cy="921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302F8BF0-1F8E-B839-5B46-AB7E005E44D2}"/>
                </a:ext>
              </a:extLst>
            </p:cNvPr>
            <p:cNvSpPr/>
            <p:nvPr/>
          </p:nvSpPr>
          <p:spPr>
            <a:xfrm>
              <a:off x="8481832" y="1125213"/>
              <a:ext cx="92148" cy="921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6499295C-DDA5-F7EA-22AA-9462BF05C093}"/>
                </a:ext>
              </a:extLst>
            </p:cNvPr>
            <p:cNvSpPr/>
            <p:nvPr/>
          </p:nvSpPr>
          <p:spPr>
            <a:xfrm>
              <a:off x="8781791" y="1125213"/>
              <a:ext cx="92148" cy="921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5884CC0-27F2-1C39-0603-EE220DB7B70A}"/>
              </a:ext>
            </a:extLst>
          </p:cNvPr>
          <p:cNvSpPr txBox="1"/>
          <p:nvPr/>
        </p:nvSpPr>
        <p:spPr>
          <a:xfrm>
            <a:off x="6488726" y="1804561"/>
            <a:ext cx="4985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기타</a:t>
            </a:r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선택</a:t>
            </a:r>
            <a:r>
              <a:rPr lang="en-US" altLang="ko-KR" sz="800" dirty="0">
                <a:latin typeface="+mj-ea"/>
                <a:ea typeface="+mj-ea"/>
              </a:rPr>
              <a:t>0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5BE434BA-7EDD-D60D-92A4-83C4D0AC1C06}"/>
              </a:ext>
            </a:extLst>
          </p:cNvPr>
          <p:cNvGrpSpPr/>
          <p:nvPr/>
        </p:nvGrpSpPr>
        <p:grpSpPr>
          <a:xfrm>
            <a:off x="6897554" y="1769675"/>
            <a:ext cx="2429498" cy="208690"/>
            <a:chOff x="6897554" y="1658052"/>
            <a:chExt cx="1765002" cy="20869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9FE9B0C-DB2B-038D-D175-64274550EF50}"/>
                </a:ext>
              </a:extLst>
            </p:cNvPr>
            <p:cNvSpPr/>
            <p:nvPr/>
          </p:nvSpPr>
          <p:spPr>
            <a:xfrm>
              <a:off x="6897554" y="1658052"/>
              <a:ext cx="588334" cy="20869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미간주름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F393270-F453-0DB8-BA2A-C6CA64E768CD}"/>
                </a:ext>
              </a:extLst>
            </p:cNvPr>
            <p:cNvSpPr/>
            <p:nvPr/>
          </p:nvSpPr>
          <p:spPr>
            <a:xfrm>
              <a:off x="7485888" y="1658052"/>
              <a:ext cx="588334" cy="20869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입술건조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5CEB91B-3D86-8F73-22BA-592A801E21FF}"/>
                </a:ext>
              </a:extLst>
            </p:cNvPr>
            <p:cNvSpPr/>
            <p:nvPr/>
          </p:nvSpPr>
          <p:spPr>
            <a:xfrm>
              <a:off x="8074222" y="1658052"/>
              <a:ext cx="588334" cy="20869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  <a:latin typeface="+mj-ea"/>
                  <a:ea typeface="+mj-ea"/>
                </a:rPr>
                <a:t>안구황색침착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4" name="말풍선: 모서리가 둥근 사각형 43">
            <a:extLst>
              <a:ext uri="{FF2B5EF4-FFF2-40B4-BE49-F238E27FC236}">
                <a16:creationId xmlns:a16="http://schemas.microsoft.com/office/drawing/2014/main" xmlns="" id="{97F0DEAE-9D49-3FEA-05C1-43C380A71384}"/>
              </a:ext>
            </a:extLst>
          </p:cNvPr>
          <p:cNvSpPr/>
          <p:nvPr/>
        </p:nvSpPr>
        <p:spPr>
          <a:xfrm>
            <a:off x="4933259" y="1769675"/>
            <a:ext cx="1491270" cy="208690"/>
          </a:xfrm>
          <a:prstGeom prst="wedgeRoundRectCallout">
            <a:avLst>
              <a:gd name="adj1" fmla="val 59493"/>
              <a:gd name="adj2" fmla="val -4087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답변 다중선택가능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xmlns="" id="{F5E990F0-D5FC-89AC-1C02-C1DF63A6ED0F}"/>
              </a:ext>
            </a:extLst>
          </p:cNvPr>
          <p:cNvSpPr/>
          <p:nvPr/>
        </p:nvSpPr>
        <p:spPr>
          <a:xfrm>
            <a:off x="4933259" y="1471330"/>
            <a:ext cx="1491270" cy="208690"/>
          </a:xfrm>
          <a:prstGeom prst="wedgeRoundRectCallout">
            <a:avLst>
              <a:gd name="adj1" fmla="val 59493"/>
              <a:gd name="adj2" fmla="val -4087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답변 택일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46" name="말풍선: 모서리가 둥근 사각형 45">
            <a:extLst>
              <a:ext uri="{FF2B5EF4-FFF2-40B4-BE49-F238E27FC236}">
                <a16:creationId xmlns:a16="http://schemas.microsoft.com/office/drawing/2014/main" xmlns="" id="{D1CA2F94-6D8D-9306-B5B8-523234941028}"/>
              </a:ext>
            </a:extLst>
          </p:cNvPr>
          <p:cNvSpPr/>
          <p:nvPr/>
        </p:nvSpPr>
        <p:spPr>
          <a:xfrm>
            <a:off x="4933259" y="1066942"/>
            <a:ext cx="1491270" cy="208690"/>
          </a:xfrm>
          <a:prstGeom prst="wedgeRoundRectCallout">
            <a:avLst>
              <a:gd name="adj1" fmla="val 59493"/>
              <a:gd name="adj2" fmla="val -4087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답변택일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,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디폴트없음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D83ECA8B-4A6C-BC3F-2264-A4BC242BA612}"/>
              </a:ext>
            </a:extLst>
          </p:cNvPr>
          <p:cNvGrpSpPr/>
          <p:nvPr/>
        </p:nvGrpSpPr>
        <p:grpSpPr>
          <a:xfrm>
            <a:off x="6488726" y="2269116"/>
            <a:ext cx="2735733" cy="580609"/>
            <a:chOff x="6488726" y="869016"/>
            <a:chExt cx="2735733" cy="58060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07D7BF3-E785-6940-282E-B190D6E14328}"/>
                </a:ext>
              </a:extLst>
            </p:cNvPr>
            <p:cNvSpPr txBox="1"/>
            <p:nvPr/>
          </p:nvSpPr>
          <p:spPr>
            <a:xfrm>
              <a:off x="6488726" y="869016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성향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F0F4E166-2020-2B83-0F66-7225CAAAF280}"/>
                </a:ext>
              </a:extLst>
            </p:cNvPr>
            <p:cNvSpPr txBox="1"/>
            <p:nvPr/>
          </p:nvSpPr>
          <p:spPr>
            <a:xfrm>
              <a:off x="6488726" y="1111037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양적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0022D2C2-F1BD-4A7A-1C20-9E8915E6047C}"/>
                </a:ext>
              </a:extLst>
            </p:cNvPr>
            <p:cNvSpPr txBox="1"/>
            <p:nvPr/>
          </p:nvSpPr>
          <p:spPr>
            <a:xfrm>
              <a:off x="9019275" y="1111037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음적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41131C0C-F0DA-4EC3-29C6-E0758BD69CB1}"/>
                </a:ext>
              </a:extLst>
            </p:cNvPr>
            <p:cNvCxnSpPr/>
            <p:nvPr/>
          </p:nvCxnSpPr>
          <p:spPr>
            <a:xfrm>
              <a:off x="6897554" y="1172592"/>
              <a:ext cx="20621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682E9360-E224-CCE6-759B-26C0B5C0B115}"/>
                </a:ext>
              </a:extLst>
            </p:cNvPr>
            <p:cNvSpPr/>
            <p:nvPr/>
          </p:nvSpPr>
          <p:spPr>
            <a:xfrm>
              <a:off x="6982047" y="1125213"/>
              <a:ext cx="92148" cy="921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79699D07-7A37-137B-E6A6-F96A89E72AB5}"/>
                </a:ext>
              </a:extLst>
            </p:cNvPr>
            <p:cNvSpPr/>
            <p:nvPr/>
          </p:nvSpPr>
          <p:spPr>
            <a:xfrm>
              <a:off x="7282004" y="1125213"/>
              <a:ext cx="92148" cy="921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C10E5C3D-F387-A119-B92D-A491715492CB}"/>
                </a:ext>
              </a:extLst>
            </p:cNvPr>
            <p:cNvSpPr/>
            <p:nvPr/>
          </p:nvSpPr>
          <p:spPr>
            <a:xfrm>
              <a:off x="7581961" y="1125213"/>
              <a:ext cx="92148" cy="921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D012C11A-6A6D-31C1-A0BC-FBC15FB0C874}"/>
                </a:ext>
              </a:extLst>
            </p:cNvPr>
            <p:cNvSpPr/>
            <p:nvPr/>
          </p:nvSpPr>
          <p:spPr>
            <a:xfrm>
              <a:off x="7819445" y="1062740"/>
              <a:ext cx="217094" cy="21709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E6E8D930-697B-853F-D0B4-B4B65C0AC6C7}"/>
                </a:ext>
              </a:extLst>
            </p:cNvPr>
            <p:cNvSpPr/>
            <p:nvPr/>
          </p:nvSpPr>
          <p:spPr>
            <a:xfrm>
              <a:off x="8181875" y="1125213"/>
              <a:ext cx="92148" cy="921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594AA20A-E738-6DEC-67BE-34915FE783F3}"/>
                </a:ext>
              </a:extLst>
            </p:cNvPr>
            <p:cNvSpPr/>
            <p:nvPr/>
          </p:nvSpPr>
          <p:spPr>
            <a:xfrm>
              <a:off x="8481832" y="1125213"/>
              <a:ext cx="92148" cy="921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EA1D5000-A4BD-171E-D006-7BD8FF956BFF}"/>
                </a:ext>
              </a:extLst>
            </p:cNvPr>
            <p:cNvSpPr/>
            <p:nvPr/>
          </p:nvSpPr>
          <p:spPr>
            <a:xfrm>
              <a:off x="8781791" y="1125213"/>
              <a:ext cx="92148" cy="921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50A088E0-1202-7261-AB56-0284A825A08C}"/>
                </a:ext>
              </a:extLst>
            </p:cNvPr>
            <p:cNvSpPr txBox="1"/>
            <p:nvPr/>
          </p:nvSpPr>
          <p:spPr>
            <a:xfrm>
              <a:off x="7823399" y="1326514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교잡</a:t>
              </a:r>
            </a:p>
          </p:txBody>
        </p:sp>
      </p:grpSp>
      <p:sp>
        <p:nvSpPr>
          <p:cNvPr id="64" name="말풍선: 모서리가 둥근 사각형 63">
            <a:extLst>
              <a:ext uri="{FF2B5EF4-FFF2-40B4-BE49-F238E27FC236}">
                <a16:creationId xmlns:a16="http://schemas.microsoft.com/office/drawing/2014/main" xmlns="" id="{0D137F86-6262-FC35-573D-00683E1797EC}"/>
              </a:ext>
            </a:extLst>
          </p:cNvPr>
          <p:cNvSpPr/>
          <p:nvPr/>
        </p:nvSpPr>
        <p:spPr>
          <a:xfrm>
            <a:off x="4933259" y="2425558"/>
            <a:ext cx="1491270" cy="208690"/>
          </a:xfrm>
          <a:prstGeom prst="wedgeRoundRectCallout">
            <a:avLst>
              <a:gd name="adj1" fmla="val 59493"/>
              <a:gd name="adj2" fmla="val -4087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답변 다중선택가능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, ‘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교잡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’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디폴트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DF30014-D64B-0475-D8A5-010B3A594509}"/>
              </a:ext>
            </a:extLst>
          </p:cNvPr>
          <p:cNvSpPr/>
          <p:nvPr/>
        </p:nvSpPr>
        <p:spPr>
          <a:xfrm>
            <a:off x="6258781" y="3300005"/>
            <a:ext cx="3487731" cy="22153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89022EF-425A-0590-A390-A4F5EC377577}"/>
              </a:ext>
            </a:extLst>
          </p:cNvPr>
          <p:cNvSpPr txBox="1"/>
          <p:nvPr/>
        </p:nvSpPr>
        <p:spPr>
          <a:xfrm>
            <a:off x="6488726" y="3573739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latin typeface="+mj-ea"/>
                <a:ea typeface="+mj-ea"/>
              </a:rPr>
              <a:t>촉진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F5CC96A4-496C-DF0F-261D-FF688C33D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353" y="3798385"/>
            <a:ext cx="1365035" cy="160276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69BC0F4C-18E0-CCA6-8739-CCC1DA957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508" y="3798385"/>
            <a:ext cx="1470069" cy="1464235"/>
          </a:xfrm>
          <a:prstGeom prst="rect">
            <a:avLst/>
          </a:prstGeom>
        </p:spPr>
      </p:pic>
      <p:sp>
        <p:nvSpPr>
          <p:cNvPr id="79" name="말풍선: 모서리가 둥근 사각형 78">
            <a:extLst>
              <a:ext uri="{FF2B5EF4-FFF2-40B4-BE49-F238E27FC236}">
                <a16:creationId xmlns:a16="http://schemas.microsoft.com/office/drawing/2014/main" xmlns="" id="{69648A6E-5362-57EB-57A9-2F697B457ABF}"/>
              </a:ext>
            </a:extLst>
          </p:cNvPr>
          <p:cNvSpPr/>
          <p:nvPr/>
        </p:nvSpPr>
        <p:spPr>
          <a:xfrm>
            <a:off x="438723" y="2410477"/>
            <a:ext cx="1491270" cy="208690"/>
          </a:xfrm>
          <a:prstGeom prst="wedgeRoundRectCallout">
            <a:avLst>
              <a:gd name="adj1" fmla="val -35572"/>
              <a:gd name="adj2" fmla="val 91018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형색성정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54782FF-C3F2-E6F6-C6A1-3EA71C246673}"/>
              </a:ext>
            </a:extLst>
          </p:cNvPr>
          <p:cNvSpPr/>
          <p:nvPr/>
        </p:nvSpPr>
        <p:spPr>
          <a:xfrm>
            <a:off x="3217869" y="2632053"/>
            <a:ext cx="2748803" cy="245826"/>
          </a:xfrm>
          <a:prstGeom prst="rect">
            <a:avLst/>
          </a:pr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삭제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EA75BCCB-0D0C-F2D0-F401-CBBEE86A747F}"/>
              </a:ext>
            </a:extLst>
          </p:cNvPr>
          <p:cNvSpPr/>
          <p:nvPr/>
        </p:nvSpPr>
        <p:spPr>
          <a:xfrm>
            <a:off x="5019675" y="2676994"/>
            <a:ext cx="946997" cy="1559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인체도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크게보기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83B612E-563A-4849-EA86-C92EC1717C32}"/>
              </a:ext>
            </a:extLst>
          </p:cNvPr>
          <p:cNvSpPr/>
          <p:nvPr/>
        </p:nvSpPr>
        <p:spPr>
          <a:xfrm>
            <a:off x="4763788" y="2977115"/>
            <a:ext cx="1379361" cy="2487133"/>
          </a:xfrm>
          <a:prstGeom prst="rect">
            <a:avLst/>
          </a:pr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오른쪽 참조</a:t>
            </a:r>
          </a:p>
        </p:txBody>
      </p:sp>
      <p:sp>
        <p:nvSpPr>
          <p:cNvPr id="86" name="말풍선: 모서리가 둥근 사각형 85">
            <a:extLst>
              <a:ext uri="{FF2B5EF4-FFF2-40B4-BE49-F238E27FC236}">
                <a16:creationId xmlns:a16="http://schemas.microsoft.com/office/drawing/2014/main" xmlns="" id="{30CA13BE-8F1A-8FA9-8844-1F302A315698}"/>
              </a:ext>
            </a:extLst>
          </p:cNvPr>
          <p:cNvSpPr/>
          <p:nvPr/>
        </p:nvSpPr>
        <p:spPr>
          <a:xfrm>
            <a:off x="4933259" y="2899611"/>
            <a:ext cx="1491270" cy="208690"/>
          </a:xfrm>
          <a:prstGeom prst="wedgeRoundRectCallout">
            <a:avLst>
              <a:gd name="adj1" fmla="val 8715"/>
              <a:gd name="adj2" fmla="val -125038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선택시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인체도 팝업버튼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81BCD972-E903-E2C6-1715-BA9D449698F2}"/>
              </a:ext>
            </a:extLst>
          </p:cNvPr>
          <p:cNvCxnSpPr/>
          <p:nvPr/>
        </p:nvCxnSpPr>
        <p:spPr>
          <a:xfrm flipV="1">
            <a:off x="2253343" y="2090057"/>
            <a:ext cx="4227010" cy="1338943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CDED756B-58E2-3147-2E8E-0D51D190B739}"/>
              </a:ext>
            </a:extLst>
          </p:cNvPr>
          <p:cNvCxnSpPr>
            <a:cxnSpLocks/>
          </p:cNvCxnSpPr>
          <p:nvPr/>
        </p:nvCxnSpPr>
        <p:spPr>
          <a:xfrm>
            <a:off x="5347607" y="4484672"/>
            <a:ext cx="1346303" cy="105808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F545B534-4481-9C15-1295-6F9CD6137E30}"/>
              </a:ext>
            </a:extLst>
          </p:cNvPr>
          <p:cNvSpPr txBox="1"/>
          <p:nvPr/>
        </p:nvSpPr>
        <p:spPr>
          <a:xfrm>
            <a:off x="438723" y="5599850"/>
            <a:ext cx="3077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 err="1">
                <a:latin typeface="+mj-ea"/>
                <a:ea typeface="+mj-ea"/>
              </a:rPr>
              <a:t>주증상</a:t>
            </a:r>
            <a:endParaRPr lang="ko-KR" altLang="en-US" sz="800" b="1" dirty="0">
              <a:latin typeface="+mj-ea"/>
              <a:ea typeface="+mj-ea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D90110F2-2AC6-24C8-0E7B-495547D81A02}"/>
              </a:ext>
            </a:extLst>
          </p:cNvPr>
          <p:cNvCxnSpPr/>
          <p:nvPr/>
        </p:nvCxnSpPr>
        <p:spPr>
          <a:xfrm>
            <a:off x="438723" y="5796643"/>
            <a:ext cx="57044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CC7583E2-3679-6C86-45CF-A7B13A75E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41" y="5815450"/>
            <a:ext cx="5862240" cy="832678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25BB92F-5713-D84B-F6AE-7F7590985B3D}"/>
              </a:ext>
            </a:extLst>
          </p:cNvPr>
          <p:cNvSpPr/>
          <p:nvPr/>
        </p:nvSpPr>
        <p:spPr>
          <a:xfrm>
            <a:off x="5188621" y="5592772"/>
            <a:ext cx="946997" cy="1559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CC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추가</a:t>
            </a:r>
          </a:p>
        </p:txBody>
      </p:sp>
      <p:sp>
        <p:nvSpPr>
          <p:cNvPr id="99" name="말풍선: 모서리가 둥근 사각형 98">
            <a:extLst>
              <a:ext uri="{FF2B5EF4-FFF2-40B4-BE49-F238E27FC236}">
                <a16:creationId xmlns:a16="http://schemas.microsoft.com/office/drawing/2014/main" xmlns="" id="{4C1888A3-C317-7865-D286-DBA19B1BE459}"/>
              </a:ext>
            </a:extLst>
          </p:cNvPr>
          <p:cNvSpPr/>
          <p:nvPr/>
        </p:nvSpPr>
        <p:spPr>
          <a:xfrm>
            <a:off x="4933259" y="5847914"/>
            <a:ext cx="1491270" cy="353748"/>
          </a:xfrm>
          <a:prstGeom prst="wedgeRoundRectCallout">
            <a:avLst>
              <a:gd name="adj1" fmla="val 8715"/>
              <a:gd name="adj2" fmla="val -125038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선택시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아래 테이블 아래로 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1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개씩 추가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795717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A89DC5-5AAD-2239-2DFF-F8986EFC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퍼블수정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인체도 팝업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DA203CA-EF16-C2E4-642F-36990C0EE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DF186E0-4178-80A0-22F3-C37CD90E714A}"/>
              </a:ext>
            </a:extLst>
          </p:cNvPr>
          <p:cNvSpPr/>
          <p:nvPr/>
        </p:nvSpPr>
        <p:spPr>
          <a:xfrm>
            <a:off x="274319" y="822960"/>
            <a:ext cx="4419601" cy="594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7FD43A5-5A78-0EAD-9B1F-A78D7B1C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07" y="1102995"/>
            <a:ext cx="1573624" cy="410146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xmlns="" id="{92F0569E-3278-04B7-232A-71B19B1ED7D7}"/>
              </a:ext>
            </a:extLst>
          </p:cNvPr>
          <p:cNvSpPr/>
          <p:nvPr/>
        </p:nvSpPr>
        <p:spPr>
          <a:xfrm>
            <a:off x="472439" y="1824990"/>
            <a:ext cx="906780" cy="90678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945172B6-F811-8B0F-A22A-044A6141562D}"/>
              </a:ext>
            </a:extLst>
          </p:cNvPr>
          <p:cNvSpPr/>
          <p:nvPr/>
        </p:nvSpPr>
        <p:spPr>
          <a:xfrm>
            <a:off x="3541077" y="1824990"/>
            <a:ext cx="906780" cy="90678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6ECBA60-4CB3-F2F9-6754-0FD89AE2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8" y="1720372"/>
            <a:ext cx="600281" cy="11160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B08E523-9207-D2B9-7BE2-64CD09D58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47113" y="1720372"/>
            <a:ext cx="600281" cy="11160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AB8234C-F4CA-1EC7-70D8-75C5CBFBDCB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6359" y="5323404"/>
            <a:ext cx="1793116" cy="1447833"/>
          </a:xfrm>
          <a:prstGeom prst="rect">
            <a:avLst/>
          </a:prstGeo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xmlns="" id="{A4EFADBC-69AA-D2FC-A714-853C71255AA3}"/>
              </a:ext>
            </a:extLst>
          </p:cNvPr>
          <p:cNvSpPr/>
          <p:nvPr/>
        </p:nvSpPr>
        <p:spPr>
          <a:xfrm>
            <a:off x="4659779" y="2278379"/>
            <a:ext cx="1975291" cy="928970"/>
          </a:xfrm>
          <a:prstGeom prst="wedgeRoundRectCallout">
            <a:avLst>
              <a:gd name="adj1" fmla="val -63141"/>
              <a:gd name="adj2" fmla="val 17014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이런 느낌으로 앞에서 표시한 부위에 표시가 된 상태로 화면이 열림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이 화면에서는 수정조작 불가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 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앞에서 표시된 대로 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read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만 가능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&gt; 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현재 고객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작성중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다음페이지 참조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26621EF-6D33-D259-9286-C01EEE8F97E3}"/>
              </a:ext>
            </a:extLst>
          </p:cNvPr>
          <p:cNvSpPr/>
          <p:nvPr/>
        </p:nvSpPr>
        <p:spPr>
          <a:xfrm>
            <a:off x="600843" y="2211385"/>
            <a:ext cx="720282" cy="342033"/>
          </a:xfrm>
          <a:prstGeom prst="rect">
            <a:avLst/>
          </a:prstGeom>
          <a:solidFill>
            <a:srgbClr val="FFFF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318A03-D913-2304-E6CA-9B249BB7217F}"/>
              </a:ext>
            </a:extLst>
          </p:cNvPr>
          <p:cNvSpPr/>
          <p:nvPr/>
        </p:nvSpPr>
        <p:spPr>
          <a:xfrm>
            <a:off x="1928674" y="2731149"/>
            <a:ext cx="1012645" cy="342033"/>
          </a:xfrm>
          <a:prstGeom prst="rect">
            <a:avLst/>
          </a:prstGeom>
          <a:solidFill>
            <a:srgbClr val="FFFF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xmlns="" id="{AEE144FF-FAEA-7F87-3989-60516B77A66E}"/>
              </a:ext>
            </a:extLst>
          </p:cNvPr>
          <p:cNvSpPr/>
          <p:nvPr/>
        </p:nvSpPr>
        <p:spPr>
          <a:xfrm>
            <a:off x="4659779" y="3429000"/>
            <a:ext cx="1975291" cy="522514"/>
          </a:xfrm>
          <a:prstGeom prst="wedgeRoundRectCallout">
            <a:avLst>
              <a:gd name="adj1" fmla="val -63141"/>
              <a:gd name="adj2" fmla="val 17014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인체도 이미지는 저작권문제 없는 것으로 사용해주시면 됩니다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9896604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800AC8-202F-B5A8-DF75-8F1A1817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인체도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C9B3A20-9CF9-950D-BBFE-C34C6BB76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7E05AA1-7270-9AC5-BCF8-D635C08FD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58" y="1362076"/>
            <a:ext cx="1456223" cy="3795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316D91B-9C40-8E84-E9AF-643CF15A8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373" y="1362076"/>
            <a:ext cx="1456223" cy="37954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824956B-6D10-DFF0-AB9E-21795DC28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88" y="1362076"/>
            <a:ext cx="1456223" cy="37954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AC186CA-9AB7-D7F7-B37B-B0F88FB1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03" y="1362076"/>
            <a:ext cx="1456223" cy="3795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5B6323-532C-C033-5A20-218448CF3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818" y="1362076"/>
            <a:ext cx="1456223" cy="3795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1989FE-28BD-990D-7909-805E7AFED535}"/>
              </a:ext>
            </a:extLst>
          </p:cNvPr>
          <p:cNvSpPr txBox="1"/>
          <p:nvPr/>
        </p:nvSpPr>
        <p:spPr>
          <a:xfrm>
            <a:off x="2377191" y="935356"/>
            <a:ext cx="1154162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상완이두근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FAE244-932E-F677-A7D6-595EB7B2E6E3}"/>
              </a:ext>
            </a:extLst>
          </p:cNvPr>
          <p:cNvSpPr txBox="1"/>
          <p:nvPr/>
        </p:nvSpPr>
        <p:spPr>
          <a:xfrm>
            <a:off x="4340415" y="935356"/>
            <a:ext cx="1154163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상완삼두근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6C19E9-18C5-8E2B-6B9A-8E466749FCFE}"/>
              </a:ext>
            </a:extLst>
          </p:cNvPr>
          <p:cNvSpPr txBox="1"/>
          <p:nvPr/>
        </p:nvSpPr>
        <p:spPr>
          <a:xfrm>
            <a:off x="6188223" y="935356"/>
            <a:ext cx="1384995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심하좁은부위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78FD47C-E8E5-883D-C0A8-745C5D63F2C2}"/>
              </a:ext>
            </a:extLst>
          </p:cNvPr>
          <p:cNvSpPr txBox="1"/>
          <p:nvPr/>
        </p:nvSpPr>
        <p:spPr>
          <a:xfrm>
            <a:off x="8151447" y="935356"/>
            <a:ext cx="1384995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심하넓은부위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25DA159-6791-CCC0-4C1E-A5A43BCFFB31}"/>
              </a:ext>
            </a:extLst>
          </p:cNvPr>
          <p:cNvSpPr txBox="1"/>
          <p:nvPr/>
        </p:nvSpPr>
        <p:spPr>
          <a:xfrm>
            <a:off x="873592" y="935356"/>
            <a:ext cx="461666" cy="276999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예시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0C35B38E-C687-6B3B-E3F8-891DE3699FD0}"/>
              </a:ext>
            </a:extLst>
          </p:cNvPr>
          <p:cNvSpPr/>
          <p:nvPr/>
        </p:nvSpPr>
        <p:spPr>
          <a:xfrm>
            <a:off x="369558" y="2225040"/>
            <a:ext cx="415302" cy="46482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B77AA571-F2E5-9F84-D647-A629E4C097AD}"/>
              </a:ext>
            </a:extLst>
          </p:cNvPr>
          <p:cNvSpPr/>
          <p:nvPr/>
        </p:nvSpPr>
        <p:spPr>
          <a:xfrm>
            <a:off x="1335258" y="2225040"/>
            <a:ext cx="415302" cy="46482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9A7A1A48-7C56-9B5C-72D4-18735EF28322}"/>
              </a:ext>
            </a:extLst>
          </p:cNvPr>
          <p:cNvSpPr/>
          <p:nvPr/>
        </p:nvSpPr>
        <p:spPr>
          <a:xfrm>
            <a:off x="2473752" y="2349670"/>
            <a:ext cx="192596" cy="21556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D92AFA6-75D2-CAC8-0B37-91D60596E741}"/>
              </a:ext>
            </a:extLst>
          </p:cNvPr>
          <p:cNvSpPr/>
          <p:nvPr/>
        </p:nvSpPr>
        <p:spPr>
          <a:xfrm>
            <a:off x="3384219" y="2349670"/>
            <a:ext cx="192596" cy="21556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68B9A565-4C8D-C998-CA2D-CBB10060F850}"/>
              </a:ext>
            </a:extLst>
          </p:cNvPr>
          <p:cNvSpPr/>
          <p:nvPr/>
        </p:nvSpPr>
        <p:spPr>
          <a:xfrm>
            <a:off x="4303069" y="2225040"/>
            <a:ext cx="415302" cy="464820"/>
          </a:xfrm>
          <a:prstGeom prst="ellipse">
            <a:avLst/>
          </a:prstGeom>
          <a:pattFill prst="wdDnDiag">
            <a:fgClr>
              <a:srgbClr val="00B0F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8DE23061-94BF-7987-5222-9F1FC3C6030B}"/>
              </a:ext>
            </a:extLst>
          </p:cNvPr>
          <p:cNvSpPr/>
          <p:nvPr/>
        </p:nvSpPr>
        <p:spPr>
          <a:xfrm>
            <a:off x="5268769" y="2225040"/>
            <a:ext cx="415302" cy="464820"/>
          </a:xfrm>
          <a:prstGeom prst="ellipse">
            <a:avLst/>
          </a:prstGeom>
          <a:pattFill prst="wdDnDiag">
            <a:fgClr>
              <a:srgbClr val="00B0F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xmlns="" id="{70B06CA8-30CF-6D51-D6F9-7A5F9F6F5FA2}"/>
              </a:ext>
            </a:extLst>
          </p:cNvPr>
          <p:cNvSpPr/>
          <p:nvPr/>
        </p:nvSpPr>
        <p:spPr>
          <a:xfrm>
            <a:off x="6806491" y="2497256"/>
            <a:ext cx="275246" cy="237280"/>
          </a:xfrm>
          <a:prstGeom prst="triangl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xmlns="" id="{021304EB-E95D-23E0-0572-09B7040D0053}"/>
              </a:ext>
            </a:extLst>
          </p:cNvPr>
          <p:cNvSpPr/>
          <p:nvPr/>
        </p:nvSpPr>
        <p:spPr>
          <a:xfrm>
            <a:off x="8654828" y="2457450"/>
            <a:ext cx="476202" cy="408072"/>
          </a:xfrm>
          <a:prstGeom prst="triangl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689390E-56CF-6F1D-1364-333A0B8BC227}"/>
              </a:ext>
            </a:extLst>
          </p:cNvPr>
          <p:cNvSpPr txBox="1"/>
          <p:nvPr/>
        </p:nvSpPr>
        <p:spPr>
          <a:xfrm>
            <a:off x="369558" y="5633686"/>
            <a:ext cx="126156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인체도는 앞면만 사용할 것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앞뒤가 구분되도록 할 것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파란 동그라미는 </a:t>
            </a:r>
          </a:p>
        </p:txBody>
      </p:sp>
    </p:spTree>
    <p:extLst>
      <p:ext uri="{BB962C8B-B14F-4D97-AF65-F5344CB8AC3E}">
        <p14:creationId xmlns:p14="http://schemas.microsoft.com/office/powerpoint/2010/main" xmlns="" val="19450037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800AC8-202F-B5A8-DF75-8F1A1817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인체도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C9B3A20-9CF9-950D-BBFE-C34C6BB76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7E05AA1-7270-9AC5-BCF8-D635C08FD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58" y="1362076"/>
            <a:ext cx="1456223" cy="3795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316D91B-9C40-8E84-E9AF-643CF15A8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373" y="1362076"/>
            <a:ext cx="1456223" cy="37954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824956B-6D10-DFF0-AB9E-21795DC28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88" y="1362076"/>
            <a:ext cx="1456223" cy="37954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AC186CA-9AB7-D7F7-B37B-B0F88FB1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03" y="1362076"/>
            <a:ext cx="1456223" cy="3795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5B6323-532C-C033-5A20-218448CF3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818" y="1362076"/>
            <a:ext cx="1456223" cy="3795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1989FE-28BD-990D-7909-805E7AFED535}"/>
              </a:ext>
            </a:extLst>
          </p:cNvPr>
          <p:cNvSpPr txBox="1"/>
          <p:nvPr/>
        </p:nvSpPr>
        <p:spPr>
          <a:xfrm>
            <a:off x="2377191" y="935356"/>
            <a:ext cx="692497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우협하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FAE244-932E-F677-A7D6-595EB7B2E6E3}"/>
              </a:ext>
            </a:extLst>
          </p:cNvPr>
          <p:cNvSpPr txBox="1"/>
          <p:nvPr/>
        </p:nvSpPr>
        <p:spPr>
          <a:xfrm>
            <a:off x="4571247" y="935356"/>
            <a:ext cx="692498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좌협하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6C19E9-18C5-8E2B-6B9A-8E466749FCFE}"/>
              </a:ext>
            </a:extLst>
          </p:cNvPr>
          <p:cNvSpPr txBox="1"/>
          <p:nvPr/>
        </p:nvSpPr>
        <p:spPr>
          <a:xfrm>
            <a:off x="6419055" y="935356"/>
            <a:ext cx="923330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늑골들림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78FD47C-E8E5-883D-C0A8-745C5D63F2C2}"/>
              </a:ext>
            </a:extLst>
          </p:cNvPr>
          <p:cNvSpPr txBox="1"/>
          <p:nvPr/>
        </p:nvSpPr>
        <p:spPr>
          <a:xfrm>
            <a:off x="8497695" y="935356"/>
            <a:ext cx="692497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복직근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25DA159-6791-CCC0-4C1E-A5A43BCFFB31}"/>
              </a:ext>
            </a:extLst>
          </p:cNvPr>
          <p:cNvSpPr txBox="1"/>
          <p:nvPr/>
        </p:nvSpPr>
        <p:spPr>
          <a:xfrm>
            <a:off x="873592" y="935356"/>
            <a:ext cx="461666" cy="276999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예시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0C35B38E-C687-6B3B-E3F8-891DE3699FD0}"/>
              </a:ext>
            </a:extLst>
          </p:cNvPr>
          <p:cNvSpPr/>
          <p:nvPr/>
        </p:nvSpPr>
        <p:spPr>
          <a:xfrm>
            <a:off x="369558" y="2225040"/>
            <a:ext cx="415302" cy="46482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B77AA571-F2E5-9F84-D647-A629E4C097AD}"/>
              </a:ext>
            </a:extLst>
          </p:cNvPr>
          <p:cNvSpPr/>
          <p:nvPr/>
        </p:nvSpPr>
        <p:spPr>
          <a:xfrm>
            <a:off x="1335258" y="2225040"/>
            <a:ext cx="415302" cy="46482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A7595A6-B5FD-DABF-BCD8-4971BC4AC4ED}"/>
              </a:ext>
            </a:extLst>
          </p:cNvPr>
          <p:cNvSpPr/>
          <p:nvPr/>
        </p:nvSpPr>
        <p:spPr>
          <a:xfrm rot="2700000">
            <a:off x="2791641" y="2434689"/>
            <a:ext cx="168973" cy="46482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774C2B88-AEE5-6646-9F0B-88DAF3CCC8B2}"/>
              </a:ext>
            </a:extLst>
          </p:cNvPr>
          <p:cNvSpPr/>
          <p:nvPr/>
        </p:nvSpPr>
        <p:spPr>
          <a:xfrm rot="18900000">
            <a:off x="5098110" y="2516054"/>
            <a:ext cx="91588" cy="247372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xmlns="" id="{BED1F84E-C2DB-D2E0-D7FA-47DB6212251B}"/>
              </a:ext>
            </a:extLst>
          </p:cNvPr>
          <p:cNvSpPr/>
          <p:nvPr/>
        </p:nvSpPr>
        <p:spPr>
          <a:xfrm rot="19800000">
            <a:off x="6680226" y="2352378"/>
            <a:ext cx="156336" cy="22457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xmlns="" id="{4542ABE6-51DB-9D70-61A0-8B7A9CC43933}"/>
              </a:ext>
            </a:extLst>
          </p:cNvPr>
          <p:cNvSpPr/>
          <p:nvPr/>
        </p:nvSpPr>
        <p:spPr>
          <a:xfrm rot="1800000">
            <a:off x="7032695" y="2352378"/>
            <a:ext cx="156336" cy="22457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F48D5EE4-6ECA-7B64-9F83-8F4627C1F958}"/>
              </a:ext>
            </a:extLst>
          </p:cNvPr>
          <p:cNvCxnSpPr>
            <a:cxnSpLocks/>
          </p:cNvCxnSpPr>
          <p:nvPr/>
        </p:nvCxnSpPr>
        <p:spPr>
          <a:xfrm>
            <a:off x="9030636" y="2759581"/>
            <a:ext cx="0" cy="3889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ABEFA913-C438-4516-7176-3EABEBCEC741}"/>
              </a:ext>
            </a:extLst>
          </p:cNvPr>
          <p:cNvCxnSpPr>
            <a:cxnSpLocks/>
          </p:cNvCxnSpPr>
          <p:nvPr/>
        </p:nvCxnSpPr>
        <p:spPr>
          <a:xfrm>
            <a:off x="8719820" y="2759581"/>
            <a:ext cx="0" cy="3889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8B9F623F-D47B-521B-9BE5-C660DC6E15CF}"/>
              </a:ext>
            </a:extLst>
          </p:cNvPr>
          <p:cNvCxnSpPr>
            <a:cxnSpLocks/>
          </p:cNvCxnSpPr>
          <p:nvPr/>
        </p:nvCxnSpPr>
        <p:spPr>
          <a:xfrm>
            <a:off x="8969267" y="2759581"/>
            <a:ext cx="0" cy="3889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962EC01A-9A45-3ECA-F038-E7EB56FF2239}"/>
              </a:ext>
            </a:extLst>
          </p:cNvPr>
          <p:cNvCxnSpPr>
            <a:cxnSpLocks/>
          </p:cNvCxnSpPr>
          <p:nvPr/>
        </p:nvCxnSpPr>
        <p:spPr>
          <a:xfrm>
            <a:off x="8793463" y="2759581"/>
            <a:ext cx="0" cy="3889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431122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800AC8-202F-B5A8-DF75-8F1A1817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인체도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C9B3A20-9CF9-950D-BBFE-C34C6BB76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7E05AA1-7270-9AC5-BCF8-D635C08FD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58" y="1362076"/>
            <a:ext cx="1456223" cy="3795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316D91B-9C40-8E84-E9AF-643CF15A8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373" y="1362076"/>
            <a:ext cx="1456223" cy="37954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824956B-6D10-DFF0-AB9E-21795DC28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88" y="1362076"/>
            <a:ext cx="1456223" cy="37954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AC186CA-9AB7-D7F7-B37B-B0F88FB1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03" y="1362076"/>
            <a:ext cx="1456223" cy="3795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5B6323-532C-C033-5A20-218448CF3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818" y="1362076"/>
            <a:ext cx="1456223" cy="3795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1989FE-28BD-990D-7909-805E7AFED535}"/>
              </a:ext>
            </a:extLst>
          </p:cNvPr>
          <p:cNvSpPr txBox="1"/>
          <p:nvPr/>
        </p:nvSpPr>
        <p:spPr>
          <a:xfrm>
            <a:off x="2377191" y="935356"/>
            <a:ext cx="692497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우제하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FAE244-932E-F677-A7D6-595EB7B2E6E3}"/>
              </a:ext>
            </a:extLst>
          </p:cNvPr>
          <p:cNvSpPr txBox="1"/>
          <p:nvPr/>
        </p:nvSpPr>
        <p:spPr>
          <a:xfrm>
            <a:off x="4571247" y="935356"/>
            <a:ext cx="692498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좌제하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6C19E9-18C5-8E2B-6B9A-8E466749FCFE}"/>
              </a:ext>
            </a:extLst>
          </p:cNvPr>
          <p:cNvSpPr txBox="1"/>
          <p:nvPr/>
        </p:nvSpPr>
        <p:spPr>
          <a:xfrm>
            <a:off x="6188223" y="935356"/>
            <a:ext cx="1384995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복피찰과발적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78FD47C-E8E5-883D-C0A8-745C5D63F2C2}"/>
              </a:ext>
            </a:extLst>
          </p:cNvPr>
          <p:cNvSpPr txBox="1"/>
          <p:nvPr/>
        </p:nvSpPr>
        <p:spPr>
          <a:xfrm>
            <a:off x="8497694" y="935356"/>
            <a:ext cx="692498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비복근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25DA159-6791-CCC0-4C1E-A5A43BCFFB31}"/>
              </a:ext>
            </a:extLst>
          </p:cNvPr>
          <p:cNvSpPr txBox="1"/>
          <p:nvPr/>
        </p:nvSpPr>
        <p:spPr>
          <a:xfrm>
            <a:off x="873592" y="935356"/>
            <a:ext cx="461666" cy="276999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예시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0C35B38E-C687-6B3B-E3F8-891DE3699FD0}"/>
              </a:ext>
            </a:extLst>
          </p:cNvPr>
          <p:cNvSpPr/>
          <p:nvPr/>
        </p:nvSpPr>
        <p:spPr>
          <a:xfrm>
            <a:off x="369558" y="2225040"/>
            <a:ext cx="415302" cy="46482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B77AA571-F2E5-9F84-D647-A629E4C097AD}"/>
              </a:ext>
            </a:extLst>
          </p:cNvPr>
          <p:cNvSpPr/>
          <p:nvPr/>
        </p:nvSpPr>
        <p:spPr>
          <a:xfrm>
            <a:off x="1335258" y="2225040"/>
            <a:ext cx="415302" cy="46482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509547DB-4088-B709-9C74-787F1F0282AD}"/>
              </a:ext>
            </a:extLst>
          </p:cNvPr>
          <p:cNvSpPr/>
          <p:nvPr/>
        </p:nvSpPr>
        <p:spPr>
          <a:xfrm>
            <a:off x="5044121" y="2974459"/>
            <a:ext cx="151288" cy="16932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99530B43-7E8D-504D-1E0D-B4D884AFDDC4}"/>
              </a:ext>
            </a:extLst>
          </p:cNvPr>
          <p:cNvSpPr/>
          <p:nvPr/>
        </p:nvSpPr>
        <p:spPr>
          <a:xfrm>
            <a:off x="2795449" y="2974459"/>
            <a:ext cx="151288" cy="16932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9FDADFAF-8252-1EC4-7C96-B78F6219FBF4}"/>
              </a:ext>
            </a:extLst>
          </p:cNvPr>
          <p:cNvSpPr/>
          <p:nvPr/>
        </p:nvSpPr>
        <p:spPr>
          <a:xfrm>
            <a:off x="8426366" y="4173101"/>
            <a:ext cx="384174" cy="484858"/>
          </a:xfrm>
          <a:prstGeom prst="ellipse">
            <a:avLst/>
          </a:prstGeom>
          <a:pattFill prst="wdDnDiag">
            <a:fgClr>
              <a:srgbClr val="00B0F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01C518D4-216B-9E8E-E73E-C91E46BEA04A}"/>
              </a:ext>
            </a:extLst>
          </p:cNvPr>
          <p:cNvSpPr/>
          <p:nvPr/>
        </p:nvSpPr>
        <p:spPr>
          <a:xfrm>
            <a:off x="8943891" y="4173101"/>
            <a:ext cx="384174" cy="484858"/>
          </a:xfrm>
          <a:prstGeom prst="ellipse">
            <a:avLst/>
          </a:prstGeom>
          <a:pattFill prst="wdDnDiag">
            <a:fgClr>
              <a:srgbClr val="00B0F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F3C157B-43C6-BB74-4446-012EC91F3475}"/>
              </a:ext>
            </a:extLst>
          </p:cNvPr>
          <p:cNvGrpSpPr/>
          <p:nvPr/>
        </p:nvGrpSpPr>
        <p:grpSpPr>
          <a:xfrm rot="5400000">
            <a:off x="6813476" y="2210118"/>
            <a:ext cx="253344" cy="283189"/>
            <a:chOff x="6711281" y="5631186"/>
            <a:chExt cx="315485" cy="396097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AC3D12A2-7DF6-6BF3-73CA-A2D512BE61E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11283" y="5631184"/>
              <a:ext cx="315482" cy="3154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50476158-387E-0F2E-50FF-DE583DDF0D4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19267" y="5761906"/>
              <a:ext cx="230984" cy="2309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00F9273F-9B38-2AC4-3311-891948857F5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19387" y="5885343"/>
              <a:ext cx="141820" cy="1420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90287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800AC8-202F-B5A8-DF75-8F1A1817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인체도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C9B3A20-9CF9-950D-BBFE-C34C6BB76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7E05AA1-7270-9AC5-BCF8-D635C08FD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58" y="1362076"/>
            <a:ext cx="1456223" cy="3795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316D91B-9C40-8E84-E9AF-643CF15A8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373" y="1362076"/>
            <a:ext cx="1456223" cy="3795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1989FE-28BD-990D-7909-805E7AFED535}"/>
              </a:ext>
            </a:extLst>
          </p:cNvPr>
          <p:cNvSpPr txBox="1"/>
          <p:nvPr/>
        </p:nvSpPr>
        <p:spPr>
          <a:xfrm>
            <a:off x="2377191" y="935356"/>
            <a:ext cx="1615827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경골상함요부종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25DA159-6791-CCC0-4C1E-A5A43BCFFB31}"/>
              </a:ext>
            </a:extLst>
          </p:cNvPr>
          <p:cNvSpPr txBox="1"/>
          <p:nvPr/>
        </p:nvSpPr>
        <p:spPr>
          <a:xfrm>
            <a:off x="873592" y="935356"/>
            <a:ext cx="461666" cy="276999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예시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0C35B38E-C687-6B3B-E3F8-891DE3699FD0}"/>
              </a:ext>
            </a:extLst>
          </p:cNvPr>
          <p:cNvSpPr/>
          <p:nvPr/>
        </p:nvSpPr>
        <p:spPr>
          <a:xfrm>
            <a:off x="369558" y="2225040"/>
            <a:ext cx="415302" cy="46482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B77AA571-F2E5-9F84-D647-A629E4C097AD}"/>
              </a:ext>
            </a:extLst>
          </p:cNvPr>
          <p:cNvSpPr/>
          <p:nvPr/>
        </p:nvSpPr>
        <p:spPr>
          <a:xfrm>
            <a:off x="1335258" y="2225040"/>
            <a:ext cx="415302" cy="46482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5C5288CA-4D63-79F6-E6BC-F27098301227}"/>
              </a:ext>
            </a:extLst>
          </p:cNvPr>
          <p:cNvSpPr/>
          <p:nvPr/>
        </p:nvSpPr>
        <p:spPr>
          <a:xfrm>
            <a:off x="3209303" y="4610336"/>
            <a:ext cx="120027" cy="128917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1DE5250-7A21-0AD2-31C9-27E6CE85C44D}"/>
              </a:ext>
            </a:extLst>
          </p:cNvPr>
          <p:cNvSpPr/>
          <p:nvPr/>
        </p:nvSpPr>
        <p:spPr>
          <a:xfrm>
            <a:off x="2716711" y="4610336"/>
            <a:ext cx="120027" cy="128917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28DAE5BF-7001-D553-77A6-8FEA24156506}"/>
              </a:ext>
            </a:extLst>
          </p:cNvPr>
          <p:cNvCxnSpPr/>
          <p:nvPr/>
        </p:nvCxnSpPr>
        <p:spPr>
          <a:xfrm>
            <a:off x="3547136" y="4062636"/>
            <a:ext cx="0" cy="8223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8B46160-5B67-CF97-B285-5E0571346971}"/>
              </a:ext>
            </a:extLst>
          </p:cNvPr>
          <p:cNvCxnSpPr/>
          <p:nvPr/>
        </p:nvCxnSpPr>
        <p:spPr>
          <a:xfrm>
            <a:off x="3479630" y="4062636"/>
            <a:ext cx="1350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9F839D0-DDB2-794D-3A2F-6C85DD42CB06}"/>
              </a:ext>
            </a:extLst>
          </p:cNvPr>
          <p:cNvCxnSpPr/>
          <p:nvPr/>
        </p:nvCxnSpPr>
        <p:spPr>
          <a:xfrm>
            <a:off x="3479630" y="4266689"/>
            <a:ext cx="1350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F7DDE9D-5ED5-7031-5969-62699A14AD33}"/>
              </a:ext>
            </a:extLst>
          </p:cNvPr>
          <p:cNvCxnSpPr/>
          <p:nvPr/>
        </p:nvCxnSpPr>
        <p:spPr>
          <a:xfrm>
            <a:off x="3479630" y="4470742"/>
            <a:ext cx="1350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22BEEA56-226C-3756-49CE-2FC19F031366}"/>
              </a:ext>
            </a:extLst>
          </p:cNvPr>
          <p:cNvCxnSpPr/>
          <p:nvPr/>
        </p:nvCxnSpPr>
        <p:spPr>
          <a:xfrm>
            <a:off x="3479630" y="4674795"/>
            <a:ext cx="1350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52D15F1-01BD-9662-87E0-12D07BEAE869}"/>
              </a:ext>
            </a:extLst>
          </p:cNvPr>
          <p:cNvCxnSpPr/>
          <p:nvPr/>
        </p:nvCxnSpPr>
        <p:spPr>
          <a:xfrm>
            <a:off x="3479630" y="4878846"/>
            <a:ext cx="1350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2027988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E9F8A9-5B08-5445-5849-52E59382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후보처방전 </a:t>
            </a:r>
            <a:r>
              <a:rPr lang="ko-KR" altLang="en-US" dirty="0" err="1"/>
              <a:t>산출로직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8EB8DAB-0718-9698-4469-685ABAC70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5982509-D8CA-2AB9-1D58-B97D07F428AA}"/>
              </a:ext>
            </a:extLst>
          </p:cNvPr>
          <p:cNvSpPr/>
          <p:nvPr/>
        </p:nvSpPr>
        <p:spPr>
          <a:xfrm>
            <a:off x="1618531" y="1338956"/>
            <a:ext cx="993904" cy="28808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49AF3113-18CC-A827-65FA-494381A92AEF}"/>
              </a:ext>
            </a:extLst>
          </p:cNvPr>
          <p:cNvSpPr/>
          <p:nvPr/>
        </p:nvSpPr>
        <p:spPr>
          <a:xfrm>
            <a:off x="3892947" y="4995260"/>
            <a:ext cx="993904" cy="28808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F483298-394A-904A-ED46-BA1EB158FFAB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>
            <a:off x="2115483" y="1627042"/>
            <a:ext cx="0" cy="10050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94">
            <a:extLst>
              <a:ext uri="{FF2B5EF4-FFF2-40B4-BE49-F238E27FC236}">
                <a16:creationId xmlns:a16="http://schemas.microsoft.com/office/drawing/2014/main" xmlns="" id="{6584B1CD-B9B0-00FA-C57A-18885CE63485}"/>
              </a:ext>
            </a:extLst>
          </p:cNvPr>
          <p:cNvSpPr txBox="1"/>
          <p:nvPr/>
        </p:nvSpPr>
        <p:spPr>
          <a:xfrm>
            <a:off x="1839440" y="3127550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endParaRPr lang="ko-KR" altLang="en-US" sz="800" dirty="0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94">
            <a:extLst>
              <a:ext uri="{FF2B5EF4-FFF2-40B4-BE49-F238E27FC236}">
                <a16:creationId xmlns:a16="http://schemas.microsoft.com/office/drawing/2014/main" xmlns="" id="{B0E9F7DD-948A-A7DD-CC16-7247AD132425}"/>
              </a:ext>
            </a:extLst>
          </p:cNvPr>
          <p:cNvSpPr txBox="1"/>
          <p:nvPr/>
        </p:nvSpPr>
        <p:spPr>
          <a:xfrm>
            <a:off x="2518893" y="264747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해당시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DD4D76C7-1600-1943-5552-8FF3EFB61006}"/>
              </a:ext>
            </a:extLst>
          </p:cNvPr>
          <p:cNvGrpSpPr/>
          <p:nvPr/>
        </p:nvGrpSpPr>
        <p:grpSpPr>
          <a:xfrm>
            <a:off x="1618531" y="2632083"/>
            <a:ext cx="993904" cy="965976"/>
            <a:chOff x="4816614" y="2199812"/>
            <a:chExt cx="993904" cy="965976"/>
          </a:xfrm>
        </p:grpSpPr>
        <p:cxnSp>
          <p:nvCxnSpPr>
            <p:cNvPr id="34" name="연결선: 꺾임 6">
              <a:extLst>
                <a:ext uri="{FF2B5EF4-FFF2-40B4-BE49-F238E27FC236}">
                  <a16:creationId xmlns:a16="http://schemas.microsoft.com/office/drawing/2014/main" xmlns="" id="{830A6A1E-77F5-0C90-E2F2-A0D79B0B083E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5313561" y="2713226"/>
              <a:ext cx="5" cy="452562"/>
            </a:xfrm>
            <a:prstGeom prst="straightConnector1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다이아몬드 34">
              <a:extLst>
                <a:ext uri="{FF2B5EF4-FFF2-40B4-BE49-F238E27FC236}">
                  <a16:creationId xmlns:a16="http://schemas.microsoft.com/office/drawing/2014/main" xmlns="" id="{6EFC24FB-B2D8-82A4-EEBF-69509D92F822}"/>
                </a:ext>
              </a:extLst>
            </p:cNvPr>
            <p:cNvSpPr/>
            <p:nvPr/>
          </p:nvSpPr>
          <p:spPr>
            <a:xfrm>
              <a:off x="4816614" y="2199812"/>
              <a:ext cx="993904" cy="513414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마황</a:t>
              </a:r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r/o </a:t>
              </a:r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로직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EB3DA1B-834A-9AB6-495B-C76720247B7B}"/>
              </a:ext>
            </a:extLst>
          </p:cNvPr>
          <p:cNvSpPr/>
          <p:nvPr/>
        </p:nvSpPr>
        <p:spPr>
          <a:xfrm>
            <a:off x="1618531" y="3616006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마황제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처방전만 돌림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373A3E3-5DE9-63E8-AF84-3FE6B87FD735}"/>
              </a:ext>
            </a:extLst>
          </p:cNvPr>
          <p:cNvSpPr/>
          <p:nvPr/>
        </p:nvSpPr>
        <p:spPr>
          <a:xfrm>
            <a:off x="3892947" y="2666409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비마황제 처방만 돌림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92A84E8-2023-F7F5-1AAA-910B775E3F55}"/>
              </a:ext>
            </a:extLst>
          </p:cNvPr>
          <p:cNvSpPr txBox="1"/>
          <p:nvPr/>
        </p:nvSpPr>
        <p:spPr>
          <a:xfrm>
            <a:off x="6530502" y="2647475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C5A8BC5-EC8E-A6E5-D41E-CCEFA957EC97}"/>
              </a:ext>
            </a:extLst>
          </p:cNvPr>
          <p:cNvSpPr txBox="1"/>
          <p:nvPr/>
        </p:nvSpPr>
        <p:spPr>
          <a:xfrm>
            <a:off x="998608" y="1110837"/>
            <a:ext cx="22153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안진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문진의 모든 필수항목이 선택된 상태일 것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D4803478-9551-E627-C54C-B8DD85453F37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 flipV="1">
            <a:off x="2612435" y="2877502"/>
            <a:ext cx="1280512" cy="112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E1FE57D8-50E4-4D59-F7CF-2951336E333B}"/>
              </a:ext>
            </a:extLst>
          </p:cNvPr>
          <p:cNvCxnSpPr>
            <a:stCxn id="44" idx="2"/>
            <a:endCxn id="11" idx="0"/>
          </p:cNvCxnSpPr>
          <p:nvPr/>
        </p:nvCxnSpPr>
        <p:spPr>
          <a:xfrm>
            <a:off x="4389899" y="3088595"/>
            <a:ext cx="0" cy="19066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171D880C-2214-0850-F382-BA6589AE0AAC}"/>
              </a:ext>
            </a:extLst>
          </p:cNvPr>
          <p:cNvCxnSpPr>
            <a:stCxn id="36" idx="2"/>
            <a:endCxn id="11" idx="1"/>
          </p:cNvCxnSpPr>
          <p:nvPr/>
        </p:nvCxnSpPr>
        <p:spPr>
          <a:xfrm rot="16200000" flipH="1">
            <a:off x="2453660" y="3700015"/>
            <a:ext cx="1101111" cy="177746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88E4B66-40C0-BCEC-BDFC-19DF1B3B2BE9}"/>
              </a:ext>
            </a:extLst>
          </p:cNvPr>
          <p:cNvSpPr txBox="1"/>
          <p:nvPr/>
        </p:nvSpPr>
        <p:spPr>
          <a:xfrm>
            <a:off x="226827" y="2815946"/>
            <a:ext cx="12968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마황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 err="1">
                <a:latin typeface="+mj-ea"/>
                <a:ea typeface="+mj-ea"/>
              </a:rPr>
              <a:t>ro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 err="1">
                <a:latin typeface="+mj-ea"/>
                <a:ea typeface="+mj-ea"/>
              </a:rPr>
              <a:t>엑셀값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v220727.xlsx</a:t>
            </a:r>
          </a:p>
        </p:txBody>
      </p:sp>
    </p:spTree>
    <p:extLst>
      <p:ext uri="{BB962C8B-B14F-4D97-AF65-F5344CB8AC3E}">
        <p14:creationId xmlns:p14="http://schemas.microsoft.com/office/powerpoint/2010/main" xmlns="" val="412676353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56CB1B-DABD-15C5-7551-15656826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퍼블수정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처방탭</a:t>
            </a:r>
            <a:r>
              <a:rPr lang="ko-KR" altLang="en-US" dirty="0"/>
              <a:t>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0CFD869-D0C7-B4A5-3BB9-61D8867CF3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55BA5D2-1179-88D7-8214-83AA79AD7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519"/>
          <a:stretch/>
        </p:blipFill>
        <p:spPr>
          <a:xfrm>
            <a:off x="274319" y="682751"/>
            <a:ext cx="5984158" cy="76576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E4D671F-3E16-623E-DAB7-B263E71EEDF4}"/>
              </a:ext>
            </a:extLst>
          </p:cNvPr>
          <p:cNvGrpSpPr/>
          <p:nvPr/>
        </p:nvGrpSpPr>
        <p:grpSpPr>
          <a:xfrm>
            <a:off x="647701" y="1753442"/>
            <a:ext cx="1619662" cy="208690"/>
            <a:chOff x="6522832" y="1848552"/>
            <a:chExt cx="1176666" cy="20869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D0C8895D-DE2E-72C2-74F5-E14D0D279185}"/>
                </a:ext>
              </a:extLst>
            </p:cNvPr>
            <p:cNvSpPr/>
            <p:nvPr/>
          </p:nvSpPr>
          <p:spPr>
            <a:xfrm>
              <a:off x="6522832" y="1848552"/>
              <a:ext cx="588334" cy="20869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정인적방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8EC46A08-0014-EC39-72CC-D8E7F251956B}"/>
                </a:ext>
              </a:extLst>
            </p:cNvPr>
            <p:cNvSpPr/>
            <p:nvPr/>
          </p:nvSpPr>
          <p:spPr>
            <a:xfrm>
              <a:off x="7111164" y="1848552"/>
              <a:ext cx="588334" cy="20869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프로토콜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E79FC1E-C39B-BAC5-7D50-0CF9DE710C8C}"/>
              </a:ext>
            </a:extLst>
          </p:cNvPr>
          <p:cNvSpPr/>
          <p:nvPr/>
        </p:nvSpPr>
        <p:spPr>
          <a:xfrm>
            <a:off x="551746" y="1671888"/>
            <a:ext cx="1877129" cy="342033"/>
          </a:xfrm>
          <a:prstGeom prst="rect">
            <a:avLst/>
          </a:prstGeom>
          <a:solidFill>
            <a:srgbClr val="FFFF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xmlns="" id="{11E4537C-F1DA-48D3-9AEB-480F457EC386}"/>
              </a:ext>
            </a:extLst>
          </p:cNvPr>
          <p:cNvSpPr/>
          <p:nvPr/>
        </p:nvSpPr>
        <p:spPr>
          <a:xfrm>
            <a:off x="2524829" y="1426881"/>
            <a:ext cx="1975291" cy="522514"/>
          </a:xfrm>
          <a:prstGeom prst="wedgeRoundRectCallout">
            <a:avLst>
              <a:gd name="adj1" fmla="val -63141"/>
              <a:gd name="adj2" fmla="val 17014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버튼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선택시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해당 로직으로 처방전 산출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0F29D9D-FF1C-7AC7-D862-9E81FD140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" y="2021114"/>
            <a:ext cx="5984158" cy="151424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861FD695-58D1-EDD8-92CF-CBB86AAA5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9" y="3449301"/>
            <a:ext cx="5984158" cy="2203829"/>
          </a:xfrm>
          <a:prstGeom prst="rect">
            <a:avLst/>
          </a:prstGeom>
        </p:spPr>
      </p:pic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xmlns="" id="{3B75CA52-AB3E-CBBA-EEEF-BE41B4A0D6C6}"/>
              </a:ext>
            </a:extLst>
          </p:cNvPr>
          <p:cNvSpPr/>
          <p:nvPr/>
        </p:nvSpPr>
        <p:spPr>
          <a:xfrm>
            <a:off x="5798707" y="2466910"/>
            <a:ext cx="1975291" cy="522514"/>
          </a:xfrm>
          <a:prstGeom prst="wedgeRoundRectCallout">
            <a:avLst>
              <a:gd name="adj1" fmla="val -63141"/>
              <a:gd name="adj2" fmla="val 17014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후보처방군 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UI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변경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다음페이지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xmlns="" id="{D630F4AB-8E1C-3041-57F2-EB842D8C9A02}"/>
              </a:ext>
            </a:extLst>
          </p:cNvPr>
          <p:cNvSpPr/>
          <p:nvPr/>
        </p:nvSpPr>
        <p:spPr>
          <a:xfrm>
            <a:off x="5798707" y="4444110"/>
            <a:ext cx="1975291" cy="522514"/>
          </a:xfrm>
          <a:prstGeom prst="wedgeRoundRectCallout">
            <a:avLst>
              <a:gd name="adj1" fmla="val -63141"/>
              <a:gd name="adj2" fmla="val 17014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기존 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‘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적인적방 처방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＇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팝업에 있던 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UI</a:t>
            </a:r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xmlns="" id="{239BB1E6-CC6A-71AE-F741-4B7DE9E9CC91}"/>
              </a:ext>
            </a:extLst>
          </p:cNvPr>
          <p:cNvSpPr/>
          <p:nvPr/>
        </p:nvSpPr>
        <p:spPr>
          <a:xfrm>
            <a:off x="5798707" y="3464143"/>
            <a:ext cx="1975291" cy="522514"/>
          </a:xfrm>
          <a:prstGeom prst="wedgeRoundRectCallout">
            <a:avLst>
              <a:gd name="adj1" fmla="val -63141"/>
              <a:gd name="adj2" fmla="val 17014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0.5   /  1  /  1.5  /  2  /  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B9AE102-C741-9493-327B-6443E03FCE32}"/>
              </a:ext>
            </a:extLst>
          </p:cNvPr>
          <p:cNvSpPr/>
          <p:nvPr/>
        </p:nvSpPr>
        <p:spPr>
          <a:xfrm>
            <a:off x="440871" y="5653130"/>
            <a:ext cx="5706836" cy="25750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j-ea"/>
                <a:ea typeface="+mj-ea"/>
              </a:rPr>
              <a:t>처방총량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1F08F0D-6C96-6787-8C68-E5C34E404550}"/>
              </a:ext>
            </a:extLst>
          </p:cNvPr>
          <p:cNvSpPr/>
          <p:nvPr/>
        </p:nvSpPr>
        <p:spPr>
          <a:xfrm>
            <a:off x="4034897" y="5704684"/>
            <a:ext cx="710293" cy="1755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7C1DC30-D6D0-8B6E-C4E0-AAA9B88BA50E}"/>
              </a:ext>
            </a:extLst>
          </p:cNvPr>
          <p:cNvSpPr txBox="1"/>
          <p:nvPr/>
        </p:nvSpPr>
        <p:spPr>
          <a:xfrm>
            <a:off x="4826833" y="5730882"/>
            <a:ext cx="16190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첩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8BFA6D6-148C-7ADA-B4F6-3A9C894C4A6A}"/>
              </a:ext>
            </a:extLst>
          </p:cNvPr>
          <p:cNvSpPr/>
          <p:nvPr/>
        </p:nvSpPr>
        <p:spPr>
          <a:xfrm>
            <a:off x="5047594" y="5704684"/>
            <a:ext cx="710293" cy="1755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30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B7C5EAB-6F75-42D9-0324-7DE7E2FA54E2}"/>
              </a:ext>
            </a:extLst>
          </p:cNvPr>
          <p:cNvSpPr txBox="1"/>
          <p:nvPr/>
        </p:nvSpPr>
        <p:spPr>
          <a:xfrm>
            <a:off x="5839530" y="5730882"/>
            <a:ext cx="2420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일 분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53F9187A-7F31-0E58-C996-203E0B6843FF}"/>
              </a:ext>
            </a:extLst>
          </p:cNvPr>
          <p:cNvCxnSpPr>
            <a:cxnSpLocks/>
          </p:cNvCxnSpPr>
          <p:nvPr/>
        </p:nvCxnSpPr>
        <p:spPr>
          <a:xfrm>
            <a:off x="506186" y="1664694"/>
            <a:ext cx="56741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4AF6BA0-97DE-E840-C177-6B31E242CAF0}"/>
              </a:ext>
            </a:extLst>
          </p:cNvPr>
          <p:cNvSpPr txBox="1"/>
          <p:nvPr/>
        </p:nvSpPr>
        <p:spPr>
          <a:xfrm>
            <a:off x="506186" y="1469986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 err="1">
                <a:latin typeface="+mj-ea"/>
                <a:ea typeface="+mj-ea"/>
              </a:rPr>
              <a:t>로직선택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46" name="말풍선: 모서리가 둥근 사각형 45">
            <a:extLst>
              <a:ext uri="{FF2B5EF4-FFF2-40B4-BE49-F238E27FC236}">
                <a16:creationId xmlns:a16="http://schemas.microsoft.com/office/drawing/2014/main" xmlns="" id="{9C43DEA3-7518-F45A-629D-485E472A8352}"/>
              </a:ext>
            </a:extLst>
          </p:cNvPr>
          <p:cNvSpPr/>
          <p:nvPr/>
        </p:nvSpPr>
        <p:spPr>
          <a:xfrm>
            <a:off x="7656390" y="928099"/>
            <a:ext cx="1975291" cy="522514"/>
          </a:xfrm>
          <a:prstGeom prst="wedgeRoundRectCallout">
            <a:avLst>
              <a:gd name="adj1" fmla="val -63141"/>
              <a:gd name="adj2" fmla="val 17014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기존의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처방팝업은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800" b="1" u="sng" dirty="0">
                <a:solidFill>
                  <a:srgbClr val="FFFF00"/>
                </a:solidFill>
                <a:latin typeface="+mj-ea"/>
                <a:ea typeface="+mj-ea"/>
              </a:rPr>
              <a:t>삭제</a:t>
            </a:r>
            <a:endParaRPr lang="en-US" altLang="ko-KR" sz="800" b="1" u="sng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xmlns="" id="{611CEB4D-160D-F3BF-B891-1EA033277BC5}"/>
              </a:ext>
            </a:extLst>
          </p:cNvPr>
          <p:cNvSpPr txBox="1">
            <a:spLocks/>
          </p:cNvSpPr>
          <p:nvPr/>
        </p:nvSpPr>
        <p:spPr>
          <a:xfrm>
            <a:off x="274319" y="6509986"/>
            <a:ext cx="9539605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다음페이지 계속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B6B6934-6E31-F8AF-39FC-464DADAAF92D}"/>
              </a:ext>
            </a:extLst>
          </p:cNvPr>
          <p:cNvSpPr/>
          <p:nvPr/>
        </p:nvSpPr>
        <p:spPr>
          <a:xfrm>
            <a:off x="2937731" y="4180532"/>
            <a:ext cx="357919" cy="1021298"/>
          </a:xfrm>
          <a:prstGeom prst="rect">
            <a:avLst/>
          </a:pr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삭제</a:t>
            </a:r>
          </a:p>
        </p:txBody>
      </p: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xmlns="" id="{E368FB3E-308F-2888-A4AE-DF281B216DE3}"/>
              </a:ext>
            </a:extLst>
          </p:cNvPr>
          <p:cNvSpPr/>
          <p:nvPr/>
        </p:nvSpPr>
        <p:spPr>
          <a:xfrm>
            <a:off x="1490310" y="5278669"/>
            <a:ext cx="1975291" cy="522514"/>
          </a:xfrm>
          <a:prstGeom prst="wedgeRoundRectCallout">
            <a:avLst>
              <a:gd name="adj1" fmla="val -63784"/>
              <a:gd name="adj2" fmla="val -89930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한글명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병기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예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) 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인삼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人蔘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90897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3F47326-9674-9C54-DF03-97BEBA84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포탈 </a:t>
            </a:r>
            <a:r>
              <a:rPr lang="en-US" altLang="ko-KR" dirty="0"/>
              <a:t>– </a:t>
            </a:r>
            <a:r>
              <a:rPr lang="ko-KR" altLang="en-US" dirty="0"/>
              <a:t>준차트의 관계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3C40CED-29DD-E9DB-FDCE-A7DE0B746FEE}"/>
              </a:ext>
            </a:extLst>
          </p:cNvPr>
          <p:cNvSpPr/>
          <p:nvPr/>
        </p:nvSpPr>
        <p:spPr>
          <a:xfrm>
            <a:off x="3928057" y="1624453"/>
            <a:ext cx="1918952" cy="47007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포탈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25B904D-8389-3709-B971-1CCD1BB08BFE}"/>
              </a:ext>
            </a:extLst>
          </p:cNvPr>
          <p:cNvSpPr/>
          <p:nvPr/>
        </p:nvSpPr>
        <p:spPr>
          <a:xfrm>
            <a:off x="4958366" y="3522373"/>
            <a:ext cx="1918952" cy="47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바른건재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온라인 한약재 쇼핑몰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D9838E6-B855-0805-BF30-2E4ED41E34EE}"/>
              </a:ext>
            </a:extLst>
          </p:cNvPr>
          <p:cNvSpPr/>
          <p:nvPr/>
        </p:nvSpPr>
        <p:spPr>
          <a:xfrm>
            <a:off x="875764" y="3522373"/>
            <a:ext cx="1918952" cy="47007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준차트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온라인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한방차트서비스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AC5B5F6-E25D-28A5-5BD4-AC83FFE3DE31}"/>
              </a:ext>
            </a:extLst>
          </p:cNvPr>
          <p:cNvSpPr/>
          <p:nvPr/>
        </p:nvSpPr>
        <p:spPr>
          <a:xfrm>
            <a:off x="2917065" y="3522373"/>
            <a:ext cx="1918952" cy="47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바른한약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온라인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원외탕전원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F84E66D-6266-CDBB-5B6E-FD61802DDBA2}"/>
              </a:ext>
            </a:extLst>
          </p:cNvPr>
          <p:cNvSpPr/>
          <p:nvPr/>
        </p:nvSpPr>
        <p:spPr>
          <a:xfrm>
            <a:off x="6999667" y="3522373"/>
            <a:ext cx="1918952" cy="47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준아카데미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교육용 동영상서비스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B2B47FF0-C506-975E-EC2C-AE677F6A15E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5709418" y="1272647"/>
            <a:ext cx="1427841" cy="3071610"/>
          </a:xfrm>
          <a:prstGeom prst="bentConnector3">
            <a:avLst>
              <a:gd name="adj1" fmla="val 8382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56E20C06-6060-38F4-94A7-31C265099D75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2647467" y="1282306"/>
            <a:ext cx="1427841" cy="3052293"/>
          </a:xfrm>
          <a:prstGeom prst="bentConnector3">
            <a:avLst>
              <a:gd name="adj1" fmla="val 8427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30D00F4-E824-FA69-7ED2-BD64D2CA1BBC}"/>
              </a:ext>
            </a:extLst>
          </p:cNvPr>
          <p:cNvSpPr txBox="1"/>
          <p:nvPr/>
        </p:nvSpPr>
        <p:spPr>
          <a:xfrm>
            <a:off x="5018468" y="2195298"/>
            <a:ext cx="127278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로그인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아이디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 err="1">
                <a:latin typeface="+mj-ea"/>
                <a:ea typeface="+mj-ea"/>
              </a:rPr>
              <a:t>비번찾기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회원가입</a:t>
            </a:r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의료기관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종사자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br>
              <a:rPr lang="en-US" altLang="ko-KR" sz="800" dirty="0">
                <a:latin typeface="+mj-ea"/>
                <a:ea typeface="+mj-ea"/>
              </a:rPr>
            </a:br>
            <a:r>
              <a:rPr lang="ko-KR" altLang="en-US" sz="800" dirty="0">
                <a:latin typeface="+mj-ea"/>
                <a:ea typeface="+mj-ea"/>
              </a:rPr>
              <a:t>회원관리</a:t>
            </a:r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가입승인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삭제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등급관리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strike="sngStrike" dirty="0">
                <a:latin typeface="+mj-ea"/>
                <a:ea typeface="+mj-ea"/>
              </a:rPr>
              <a:t>포인트관리</a:t>
            </a:r>
            <a:endParaRPr lang="en-US" altLang="ko-KR" sz="800" strike="sngStrike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0C44CEE-389C-EA75-172D-8B39BD7003B2}"/>
              </a:ext>
            </a:extLst>
          </p:cNvPr>
          <p:cNvSpPr txBox="1"/>
          <p:nvPr/>
        </p:nvSpPr>
        <p:spPr>
          <a:xfrm>
            <a:off x="875764" y="4100397"/>
            <a:ext cx="26657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포탈회원이 이용가능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>
                <a:latin typeface="+mj-ea"/>
                <a:ea typeface="+mj-ea"/>
              </a:rPr>
              <a:t>직접처방</a:t>
            </a:r>
            <a:r>
              <a:rPr lang="en-US" altLang="ko-KR" sz="800" dirty="0">
                <a:latin typeface="+mj-ea"/>
                <a:ea typeface="+mj-ea"/>
              </a:rPr>
              <a:t>’</a:t>
            </a:r>
            <a:r>
              <a:rPr lang="ko-KR" altLang="en-US" sz="800" dirty="0">
                <a:latin typeface="+mj-ea"/>
                <a:ea typeface="+mj-ea"/>
              </a:rPr>
              <a:t>은 모든 승인회원이 이용가능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>
                <a:latin typeface="+mj-ea"/>
                <a:ea typeface="+mj-ea"/>
              </a:rPr>
              <a:t>정인적방</a:t>
            </a:r>
            <a:r>
              <a:rPr lang="en-US" altLang="ko-KR" sz="800" dirty="0">
                <a:latin typeface="+mj-ea"/>
                <a:ea typeface="+mj-ea"/>
              </a:rPr>
              <a:t>’</a:t>
            </a:r>
            <a:r>
              <a:rPr lang="ko-KR" altLang="en-US" sz="800" dirty="0">
                <a:latin typeface="+mj-ea"/>
                <a:ea typeface="+mj-ea"/>
              </a:rPr>
              <a:t>은 회원등급에 따라 결과노출범위가 달라짐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F4AF202-CC2E-8608-83B6-894DA38C877D}"/>
              </a:ext>
            </a:extLst>
          </p:cNvPr>
          <p:cNvSpPr txBox="1"/>
          <p:nvPr/>
        </p:nvSpPr>
        <p:spPr>
          <a:xfrm>
            <a:off x="6877318" y="2195298"/>
            <a:ext cx="5834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b="1" dirty="0">
                <a:latin typeface="+mj-ea"/>
                <a:ea typeface="+mj-ea"/>
              </a:rPr>
              <a:t>*</a:t>
            </a:r>
            <a:r>
              <a:rPr lang="ko-KR" altLang="en-US" sz="800" b="1" dirty="0">
                <a:latin typeface="+mj-ea"/>
                <a:ea typeface="+mj-ea"/>
              </a:rPr>
              <a:t>회원등급</a:t>
            </a:r>
            <a:endParaRPr lang="en-US" altLang="ko-KR" sz="800" b="1" dirty="0">
              <a:latin typeface="+mj-ea"/>
              <a:ea typeface="+mj-ea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800" dirty="0">
                <a:latin typeface="+mj-ea"/>
                <a:ea typeface="+mj-ea"/>
              </a:rPr>
              <a:t>일반회원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800" dirty="0" err="1">
                <a:latin typeface="+mj-ea"/>
                <a:ea typeface="+mj-ea"/>
              </a:rPr>
              <a:t>적방회원</a:t>
            </a:r>
            <a:endParaRPr lang="en-US" altLang="ko-KR" sz="800" dirty="0">
              <a:latin typeface="+mj-ea"/>
              <a:ea typeface="+mj-ea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xmlns="" id="{E23A5DD9-3EB6-EAC8-CC8F-6FC13FE2792D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1835241" y="1859493"/>
            <a:ext cx="2092817" cy="166288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00F741F-B9C0-0A82-9684-2A88A9ED962A}"/>
              </a:ext>
            </a:extLst>
          </p:cNvPr>
          <p:cNvSpPr txBox="1"/>
          <p:nvPr/>
        </p:nvSpPr>
        <p:spPr>
          <a:xfrm>
            <a:off x="993663" y="2133742"/>
            <a:ext cx="16831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latin typeface="+mj-ea"/>
                <a:ea typeface="+mj-ea"/>
              </a:rPr>
              <a:t>포탈에서 회원가입한 다음</a:t>
            </a:r>
            <a:r>
              <a:rPr lang="en-US" altLang="ko-KR" sz="800" b="1" dirty="0">
                <a:latin typeface="+mj-ea"/>
                <a:ea typeface="+mj-ea"/>
              </a:rPr>
              <a:t>,</a:t>
            </a:r>
          </a:p>
          <a:p>
            <a:pPr algn="l"/>
            <a:r>
              <a:rPr lang="ko-KR" altLang="en-US" sz="800" b="1" dirty="0">
                <a:latin typeface="+mj-ea"/>
                <a:ea typeface="+mj-ea"/>
              </a:rPr>
              <a:t>포인트로 </a:t>
            </a:r>
            <a:r>
              <a:rPr lang="en-US" altLang="ko-KR" sz="800" b="1" dirty="0">
                <a:latin typeface="+mj-ea"/>
                <a:ea typeface="+mj-ea"/>
              </a:rPr>
              <a:t>‘</a:t>
            </a:r>
            <a:r>
              <a:rPr lang="ko-KR" altLang="en-US" sz="800" b="1" dirty="0" err="1">
                <a:latin typeface="+mj-ea"/>
                <a:ea typeface="+mj-ea"/>
              </a:rPr>
              <a:t>적방회원</a:t>
            </a:r>
            <a:r>
              <a:rPr lang="en-US" altLang="ko-KR" sz="800" b="1" dirty="0">
                <a:latin typeface="+mj-ea"/>
                <a:ea typeface="+mj-ea"/>
              </a:rPr>
              <a:t>’ </a:t>
            </a:r>
            <a:r>
              <a:rPr lang="ko-KR" altLang="en-US" sz="800" b="1" dirty="0">
                <a:latin typeface="+mj-ea"/>
                <a:ea typeface="+mj-ea"/>
              </a:rPr>
              <a:t>자격을 구매하면</a:t>
            </a:r>
            <a:endParaRPr lang="en-US" altLang="ko-KR" sz="800" b="1" dirty="0">
              <a:latin typeface="+mj-ea"/>
              <a:ea typeface="+mj-ea"/>
            </a:endParaRPr>
          </a:p>
          <a:p>
            <a:pPr algn="l"/>
            <a:r>
              <a:rPr lang="en-US" altLang="ko-KR" sz="800" b="1" dirty="0">
                <a:latin typeface="+mj-ea"/>
                <a:ea typeface="+mj-ea"/>
              </a:rPr>
              <a:t>‘</a:t>
            </a:r>
            <a:r>
              <a:rPr lang="ko-KR" altLang="en-US" sz="800" b="1" dirty="0" err="1">
                <a:latin typeface="+mj-ea"/>
                <a:ea typeface="+mj-ea"/>
              </a:rPr>
              <a:t>적방회원</a:t>
            </a:r>
            <a:r>
              <a:rPr lang="en-US" altLang="ko-KR" sz="800" b="1" dirty="0">
                <a:latin typeface="+mj-ea"/>
                <a:ea typeface="+mj-ea"/>
              </a:rPr>
              <a:t>’</a:t>
            </a:r>
            <a:r>
              <a:rPr lang="ko-KR" altLang="en-US" sz="800" b="1" dirty="0">
                <a:latin typeface="+mj-ea"/>
                <a:ea typeface="+mj-ea"/>
              </a:rPr>
              <a:t>이 되는 구조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F922A7D-078A-5E9D-6DE9-2B740C21C0EB}"/>
              </a:ext>
            </a:extLst>
          </p:cNvPr>
          <p:cNvSpPr txBox="1"/>
          <p:nvPr/>
        </p:nvSpPr>
        <p:spPr>
          <a:xfrm>
            <a:off x="875764" y="4678420"/>
            <a:ext cx="167674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latin typeface="+mj-ea"/>
                <a:ea typeface="+mj-ea"/>
              </a:rPr>
              <a:t>차트에서는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회원의 상태만 따져서</a:t>
            </a:r>
            <a:endParaRPr lang="en-US" altLang="ko-KR" sz="800" b="1" dirty="0">
              <a:latin typeface="+mj-ea"/>
              <a:ea typeface="+mj-ea"/>
            </a:endParaRPr>
          </a:p>
          <a:p>
            <a:r>
              <a:rPr lang="ko-KR" altLang="en-US" sz="800" b="1" dirty="0">
                <a:latin typeface="+mj-ea"/>
                <a:ea typeface="+mj-ea"/>
              </a:rPr>
              <a:t>구분하여 결과값을 노출하면 됨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 err="1">
                <a:latin typeface="+mj-ea"/>
                <a:ea typeface="+mj-ea"/>
              </a:rPr>
              <a:t>정상회원이냐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ko-KR" altLang="en-US" sz="800" dirty="0">
                <a:latin typeface="+mj-ea"/>
                <a:ea typeface="+mj-ea"/>
              </a:rPr>
              <a:t>정상 </a:t>
            </a:r>
            <a:r>
              <a:rPr lang="en-US" altLang="ko-KR" sz="800" dirty="0">
                <a:latin typeface="+mj-ea"/>
                <a:ea typeface="+mj-ea"/>
              </a:rPr>
              <a:t>/ </a:t>
            </a:r>
            <a:r>
              <a:rPr lang="ko-KR" altLang="en-US" sz="800" dirty="0">
                <a:latin typeface="+mj-ea"/>
                <a:ea typeface="+mj-ea"/>
              </a:rPr>
              <a:t>정지</a:t>
            </a:r>
            <a:r>
              <a:rPr lang="en-US" altLang="ko-KR" sz="800" dirty="0">
                <a:latin typeface="+mj-ea"/>
                <a:ea typeface="+mj-ea"/>
              </a:rPr>
              <a:t/>
            </a:r>
            <a:br>
              <a:rPr lang="en-US" altLang="ko-KR" sz="800" dirty="0">
                <a:latin typeface="+mj-ea"/>
                <a:ea typeface="+mj-ea"/>
              </a:rPr>
            </a:br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등급이 뭐냐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ko-KR" altLang="en-US" sz="800" dirty="0">
                <a:latin typeface="+mj-ea"/>
                <a:ea typeface="+mj-ea"/>
              </a:rPr>
              <a:t>일반회원 </a:t>
            </a:r>
            <a:r>
              <a:rPr lang="en-US" altLang="ko-KR" sz="800" dirty="0">
                <a:latin typeface="+mj-ea"/>
                <a:ea typeface="+mj-ea"/>
              </a:rPr>
              <a:t>/ </a:t>
            </a:r>
            <a:r>
              <a:rPr lang="ko-KR" altLang="en-US" sz="800" dirty="0" err="1">
                <a:latin typeface="+mj-ea"/>
                <a:ea typeface="+mj-ea"/>
              </a:rPr>
              <a:t>적방회원</a:t>
            </a:r>
            <a:endParaRPr lang="en-US" altLang="ko-KR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320823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179EC1-FF08-64C4-91CD-03F65BA5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퍼블수정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처방탭</a:t>
            </a:r>
            <a:r>
              <a:rPr lang="ko-KR" altLang="en-US" dirty="0"/>
              <a:t> </a:t>
            </a:r>
            <a:r>
              <a:rPr lang="en-US" altLang="ko-KR" dirty="0"/>
              <a:t>2/2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598CE0-CF7E-5D58-E1DA-D486476D2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앞에서 계속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2CD5CD9-924E-AA4A-8BF1-99CF68F2C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10" b="4863"/>
          <a:stretch/>
        </p:blipFill>
        <p:spPr>
          <a:xfrm>
            <a:off x="274319" y="2698008"/>
            <a:ext cx="5984158" cy="3536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0549C4A-0D81-9E20-E793-15C07E34D471}"/>
              </a:ext>
            </a:extLst>
          </p:cNvPr>
          <p:cNvCxnSpPr>
            <a:cxnSpLocks/>
          </p:cNvCxnSpPr>
          <p:nvPr/>
        </p:nvCxnSpPr>
        <p:spPr>
          <a:xfrm>
            <a:off x="506186" y="2624852"/>
            <a:ext cx="56741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2CBA02A-DA00-0149-F0FD-85D5F35C2CB0}"/>
              </a:ext>
            </a:extLst>
          </p:cNvPr>
          <p:cNvSpPr txBox="1"/>
          <p:nvPr/>
        </p:nvSpPr>
        <p:spPr>
          <a:xfrm>
            <a:off x="506186" y="2430144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>
                <a:latin typeface="+mj-ea"/>
                <a:ea typeface="+mj-ea"/>
              </a:rPr>
              <a:t>배송정보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7E73A7E9-A5AC-5286-EC94-4D016B8954EF}"/>
              </a:ext>
            </a:extLst>
          </p:cNvPr>
          <p:cNvCxnSpPr>
            <a:cxnSpLocks/>
          </p:cNvCxnSpPr>
          <p:nvPr/>
        </p:nvCxnSpPr>
        <p:spPr>
          <a:xfrm>
            <a:off x="506186" y="948452"/>
            <a:ext cx="56741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368E3A2-4D40-B0F9-E7B5-7162AA5AD723}"/>
              </a:ext>
            </a:extLst>
          </p:cNvPr>
          <p:cNvSpPr txBox="1"/>
          <p:nvPr/>
        </p:nvSpPr>
        <p:spPr>
          <a:xfrm>
            <a:off x="506186" y="753744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>
                <a:latin typeface="+mj-ea"/>
                <a:ea typeface="+mj-ea"/>
              </a:rPr>
              <a:t>처방메모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1E215F8-E188-E3B5-264B-BEAEC15F1C6A}"/>
              </a:ext>
            </a:extLst>
          </p:cNvPr>
          <p:cNvSpPr/>
          <p:nvPr/>
        </p:nvSpPr>
        <p:spPr>
          <a:xfrm>
            <a:off x="506186" y="1009650"/>
            <a:ext cx="5674178" cy="1120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657AA87-FCE0-3316-404B-3F0E5FEEC1D8}"/>
              </a:ext>
            </a:extLst>
          </p:cNvPr>
          <p:cNvSpPr txBox="1"/>
          <p:nvPr/>
        </p:nvSpPr>
        <p:spPr>
          <a:xfrm>
            <a:off x="5795643" y="2142149"/>
            <a:ext cx="38472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(0/1000)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892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822C3C-6A87-46A2-A186-110F0CEF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퍼블수정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처방탭</a:t>
            </a:r>
            <a:r>
              <a:rPr lang="en-US" altLang="ko-KR" dirty="0"/>
              <a:t>,</a:t>
            </a:r>
            <a:r>
              <a:rPr lang="ko-KR" altLang="en-US" dirty="0"/>
              <a:t> 후보처방테이블 </a:t>
            </a:r>
            <a:r>
              <a:rPr lang="en-US" altLang="ko-KR" dirty="0"/>
              <a:t>UI</a:t>
            </a:r>
            <a:r>
              <a:rPr lang="ko-KR" altLang="en-US" dirty="0"/>
              <a:t>변경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81A9C6-C244-E91F-A52E-4C8125B2C2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AC564DD0-8800-4383-AA7C-599DA024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84" y="1162548"/>
            <a:ext cx="4402394" cy="15890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3FCB061D-9547-029A-11DE-EB18488DC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22" y="1162548"/>
            <a:ext cx="4402394" cy="15890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A096967-2611-DFAB-F10D-DC84F2D78AEE}"/>
              </a:ext>
            </a:extLst>
          </p:cNvPr>
          <p:cNvSpPr txBox="1"/>
          <p:nvPr/>
        </p:nvSpPr>
        <p:spPr>
          <a:xfrm>
            <a:off x="376084" y="978193"/>
            <a:ext cx="9425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 err="1">
                <a:latin typeface="+mj-ea"/>
                <a:ea typeface="+mj-ea"/>
              </a:rPr>
              <a:t>정인적방인</a:t>
            </a:r>
            <a:r>
              <a:rPr lang="ko-KR" altLang="en-US" sz="1000" b="1" dirty="0">
                <a:latin typeface="+mj-ea"/>
                <a:ea typeface="+mj-ea"/>
              </a:rPr>
              <a:t> 경우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D8B5561-DF4E-70F7-FFF8-BEE0A9DA45C9}"/>
              </a:ext>
            </a:extLst>
          </p:cNvPr>
          <p:cNvSpPr txBox="1"/>
          <p:nvPr/>
        </p:nvSpPr>
        <p:spPr>
          <a:xfrm>
            <a:off x="5127522" y="978193"/>
            <a:ext cx="9425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>
                <a:latin typeface="+mj-ea"/>
                <a:ea typeface="+mj-ea"/>
              </a:rPr>
              <a:t>프로토콜인 경우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A0EEB6F-6867-FF53-A657-F78410199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9959193"/>
              </p:ext>
            </p:extLst>
          </p:nvPr>
        </p:nvGraphicFramePr>
        <p:xfrm>
          <a:off x="376084" y="3143864"/>
          <a:ext cx="4247534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549">
                  <a:extLst>
                    <a:ext uri="{9D8B030D-6E8A-4147-A177-3AD203B41FA5}">
                      <a16:colId xmlns:a16="http://schemas.microsoft.com/office/drawing/2014/main" xmlns="" val="3562738476"/>
                    </a:ext>
                  </a:extLst>
                </a:gridCol>
                <a:gridCol w="979155">
                  <a:extLst>
                    <a:ext uri="{9D8B030D-6E8A-4147-A177-3AD203B41FA5}">
                      <a16:colId xmlns:a16="http://schemas.microsoft.com/office/drawing/2014/main" xmlns="" val="2705242728"/>
                    </a:ext>
                  </a:extLst>
                </a:gridCol>
                <a:gridCol w="2381122">
                  <a:extLst>
                    <a:ext uri="{9D8B030D-6E8A-4147-A177-3AD203B41FA5}">
                      <a16:colId xmlns:a16="http://schemas.microsoft.com/office/drawing/2014/main" xmlns="" val="2788791865"/>
                    </a:ext>
                  </a:extLst>
                </a:gridCol>
                <a:gridCol w="548708">
                  <a:extLst>
                    <a:ext uri="{9D8B030D-6E8A-4147-A177-3AD203B41FA5}">
                      <a16:colId xmlns:a16="http://schemas.microsoft.com/office/drawing/2014/main" xmlns="" val="57925665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chemeClr val="bg1"/>
                          </a:solidFill>
                          <a:effectLst/>
                        </a:rPr>
                        <a:t>적합도</a:t>
                      </a:r>
                      <a:endParaRPr lang="ko-KR" altLang="en-US" sz="8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chemeClr val="bg1"/>
                          </a:solidFill>
                          <a:effectLst/>
                        </a:rPr>
                        <a:t>처방명</a:t>
                      </a:r>
                      <a:endParaRPr lang="ko-KR" altLang="en-US" sz="8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chemeClr val="bg1"/>
                          </a:solidFill>
                          <a:effectLst/>
                        </a:rPr>
                        <a:t>처방내용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68158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sng" strike="noStrike" dirty="0">
                          <a:solidFill>
                            <a:schemeClr val="accen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800" b="0" i="0" u="sng" strike="noStrike" dirty="0" err="1">
                          <a:solidFill>
                            <a:schemeClr val="accen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반하사심탕</a:t>
                      </a:r>
                      <a:endParaRPr lang="en-US" altLang="ko-KR" sz="800" b="0" i="0" u="sng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인삼 </a:t>
                      </a:r>
                      <a:r>
                        <a:rPr lang="en-US" altLang="ko-KR" sz="800" u="none" strike="noStrike">
                          <a:effectLst/>
                        </a:rPr>
                        <a:t>6,</a:t>
                      </a:r>
                      <a:r>
                        <a:rPr lang="ko-KR" altLang="en-US" sz="800" u="none" strike="noStrike">
                          <a:effectLst/>
                        </a:rPr>
                        <a:t>황기 </a:t>
                      </a:r>
                      <a:r>
                        <a:rPr lang="en-US" altLang="ko-KR" sz="800" u="none" strike="noStrike">
                          <a:effectLst/>
                        </a:rPr>
                        <a:t>1, </a:t>
                      </a:r>
                      <a:r>
                        <a:rPr lang="ko-KR" altLang="en-US" sz="800" u="none" strike="noStrike">
                          <a:effectLst/>
                        </a:rPr>
                        <a:t>반하 </a:t>
                      </a:r>
                      <a:r>
                        <a:rPr lang="en-US" altLang="ko-KR" sz="800" u="none" strike="noStrike">
                          <a:effectLst/>
                        </a:rPr>
                        <a:t>10, </a:t>
                      </a:r>
                      <a:r>
                        <a:rPr lang="ko-KR" altLang="en-US" sz="800" u="none" strike="noStrike">
                          <a:effectLst/>
                        </a:rPr>
                        <a:t>약재명 용량</a:t>
                      </a:r>
                      <a:r>
                        <a:rPr lang="en-US" altLang="ko-KR" sz="800" u="none" strike="noStrike">
                          <a:effectLst/>
                        </a:rPr>
                        <a:t>(g)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sng" strike="noStrike" dirty="0">
                          <a:solidFill>
                            <a:schemeClr val="accen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en-US" altLang="ko-KR" sz="800" b="0" i="0" u="sng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96221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소청룡탕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인삼 </a:t>
                      </a:r>
                      <a:r>
                        <a:rPr lang="en-US" altLang="ko-KR" sz="800" u="none" strike="noStrike" dirty="0">
                          <a:effectLst/>
                        </a:rPr>
                        <a:t>6,</a:t>
                      </a:r>
                      <a:r>
                        <a:rPr lang="ko-KR" altLang="en-US" sz="800" u="none" strike="noStrike" dirty="0">
                          <a:effectLst/>
                        </a:rPr>
                        <a:t>황기 </a:t>
                      </a:r>
                      <a:r>
                        <a:rPr lang="en-US" altLang="ko-KR" sz="800" u="none" strike="noStrike" dirty="0">
                          <a:effectLst/>
                        </a:rPr>
                        <a:t>1, </a:t>
                      </a:r>
                      <a:r>
                        <a:rPr lang="ko-KR" altLang="en-US" sz="800" u="none" strike="noStrike" dirty="0">
                          <a:effectLst/>
                        </a:rPr>
                        <a:t>반하 </a:t>
                      </a:r>
                      <a:r>
                        <a:rPr lang="en-US" altLang="ko-KR" sz="800" u="none" strike="noStrike" dirty="0">
                          <a:effectLst/>
                        </a:rPr>
                        <a:t>11,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약재명</a:t>
                      </a:r>
                      <a:r>
                        <a:rPr lang="ko-KR" altLang="en-US" sz="800" u="none" strike="noStrike" dirty="0">
                          <a:effectLst/>
                        </a:rPr>
                        <a:t> 용량</a:t>
                      </a:r>
                      <a:r>
                        <a:rPr lang="en-US" altLang="ko-KR" sz="800" u="none" strike="noStrike" dirty="0">
                          <a:effectLst/>
                        </a:rPr>
                        <a:t>(g)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02309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해당하는 처방이 없습니다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87701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처방명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인삼 </a:t>
                      </a:r>
                      <a:r>
                        <a:rPr lang="en-US" altLang="ko-KR" sz="800" u="none" strike="noStrike">
                          <a:effectLst/>
                        </a:rPr>
                        <a:t>6,</a:t>
                      </a:r>
                      <a:r>
                        <a:rPr lang="ko-KR" altLang="en-US" sz="800" u="none" strike="noStrike">
                          <a:effectLst/>
                        </a:rPr>
                        <a:t>황기 </a:t>
                      </a:r>
                      <a:r>
                        <a:rPr lang="en-US" altLang="ko-KR" sz="800" u="none" strike="noStrike">
                          <a:effectLst/>
                        </a:rPr>
                        <a:t>1, </a:t>
                      </a:r>
                      <a:r>
                        <a:rPr lang="ko-KR" altLang="en-US" sz="800" u="none" strike="noStrike">
                          <a:effectLst/>
                        </a:rPr>
                        <a:t>반하 </a:t>
                      </a:r>
                      <a:r>
                        <a:rPr lang="en-US" altLang="ko-KR" sz="800" u="none" strike="noStrike">
                          <a:effectLst/>
                        </a:rPr>
                        <a:t>13, </a:t>
                      </a:r>
                      <a:r>
                        <a:rPr lang="ko-KR" altLang="en-US" sz="800" u="none" strike="noStrike">
                          <a:effectLst/>
                        </a:rPr>
                        <a:t>약재명 용량</a:t>
                      </a:r>
                      <a:r>
                        <a:rPr lang="en-US" altLang="ko-KR" sz="800" u="none" strike="noStrike">
                          <a:effectLst/>
                        </a:rPr>
                        <a:t>(g)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59418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처방명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인삼 </a:t>
                      </a:r>
                      <a:r>
                        <a:rPr lang="en-US" altLang="ko-KR" sz="800" u="none" strike="noStrike">
                          <a:effectLst/>
                        </a:rPr>
                        <a:t>6,</a:t>
                      </a:r>
                      <a:r>
                        <a:rPr lang="ko-KR" altLang="en-US" sz="800" u="none" strike="noStrike">
                          <a:effectLst/>
                        </a:rPr>
                        <a:t>황기 </a:t>
                      </a:r>
                      <a:r>
                        <a:rPr lang="en-US" altLang="ko-KR" sz="800" u="none" strike="noStrike">
                          <a:effectLst/>
                        </a:rPr>
                        <a:t>1, </a:t>
                      </a:r>
                      <a:r>
                        <a:rPr lang="ko-KR" altLang="en-US" sz="800" u="none" strike="noStrike">
                          <a:effectLst/>
                        </a:rPr>
                        <a:t>반하 </a:t>
                      </a:r>
                      <a:r>
                        <a:rPr lang="en-US" altLang="ko-KR" sz="800" u="none" strike="noStrike">
                          <a:effectLst/>
                        </a:rPr>
                        <a:t>14, </a:t>
                      </a:r>
                      <a:r>
                        <a:rPr lang="ko-KR" altLang="en-US" sz="800" u="none" strike="noStrike">
                          <a:effectLst/>
                        </a:rPr>
                        <a:t>약재명 용량</a:t>
                      </a:r>
                      <a:r>
                        <a:rPr lang="en-US" altLang="ko-KR" sz="800" u="none" strike="noStrike">
                          <a:effectLst/>
                        </a:rPr>
                        <a:t>(g)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0013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처방명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인삼 </a:t>
                      </a:r>
                      <a:r>
                        <a:rPr lang="en-US" altLang="ko-KR" sz="800" u="none" strike="noStrike">
                          <a:effectLst/>
                        </a:rPr>
                        <a:t>6,</a:t>
                      </a:r>
                      <a:r>
                        <a:rPr lang="ko-KR" altLang="en-US" sz="800" u="none" strike="noStrike">
                          <a:effectLst/>
                        </a:rPr>
                        <a:t>황기 </a:t>
                      </a:r>
                      <a:r>
                        <a:rPr lang="en-US" altLang="ko-KR" sz="800" u="none" strike="noStrike">
                          <a:effectLst/>
                        </a:rPr>
                        <a:t>1, </a:t>
                      </a:r>
                      <a:r>
                        <a:rPr lang="ko-KR" altLang="en-US" sz="800" u="none" strike="noStrike">
                          <a:effectLst/>
                        </a:rPr>
                        <a:t>반하 </a:t>
                      </a:r>
                      <a:r>
                        <a:rPr lang="en-US" altLang="ko-KR" sz="800" u="none" strike="noStrike">
                          <a:effectLst/>
                        </a:rPr>
                        <a:t>15, </a:t>
                      </a:r>
                      <a:r>
                        <a:rPr lang="ko-KR" altLang="en-US" sz="800" u="none" strike="noStrike">
                          <a:effectLst/>
                        </a:rPr>
                        <a:t>약재명 용량</a:t>
                      </a:r>
                      <a:r>
                        <a:rPr lang="en-US" altLang="ko-KR" sz="800" u="none" strike="noStrike">
                          <a:effectLst/>
                        </a:rPr>
                        <a:t>(g)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4599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처방명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인삼 </a:t>
                      </a:r>
                      <a:r>
                        <a:rPr lang="en-US" altLang="ko-KR" sz="800" u="none" strike="noStrike" dirty="0">
                          <a:effectLst/>
                        </a:rPr>
                        <a:t>6,</a:t>
                      </a:r>
                      <a:r>
                        <a:rPr lang="ko-KR" altLang="en-US" sz="800" u="none" strike="noStrike" dirty="0">
                          <a:effectLst/>
                        </a:rPr>
                        <a:t>황기 </a:t>
                      </a:r>
                      <a:r>
                        <a:rPr lang="en-US" altLang="ko-KR" sz="800" u="none" strike="noStrike" dirty="0">
                          <a:effectLst/>
                        </a:rPr>
                        <a:t>1, </a:t>
                      </a:r>
                      <a:r>
                        <a:rPr lang="ko-KR" altLang="en-US" sz="800" u="none" strike="noStrike" dirty="0">
                          <a:effectLst/>
                        </a:rPr>
                        <a:t>반하 </a:t>
                      </a:r>
                      <a:r>
                        <a:rPr lang="en-US" altLang="ko-KR" sz="800" u="none" strike="noStrike" dirty="0">
                          <a:effectLst/>
                        </a:rPr>
                        <a:t>16,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약재명</a:t>
                      </a:r>
                      <a:r>
                        <a:rPr lang="ko-KR" altLang="en-US" sz="800" u="none" strike="noStrike" dirty="0">
                          <a:effectLst/>
                        </a:rPr>
                        <a:t> 용량</a:t>
                      </a:r>
                      <a:r>
                        <a:rPr lang="en-US" altLang="ko-KR" sz="800" u="none" strike="noStrike" dirty="0">
                          <a:effectLst/>
                        </a:rPr>
                        <a:t>(g)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598597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8586C35-3377-39E8-8379-4522B33D3BD6}"/>
              </a:ext>
            </a:extLst>
          </p:cNvPr>
          <p:cNvSpPr txBox="1"/>
          <p:nvPr/>
        </p:nvSpPr>
        <p:spPr>
          <a:xfrm>
            <a:off x="479323" y="5088194"/>
            <a:ext cx="4441922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28600" indent="-228600" algn="l"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적합도 순으로 나열해주세요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빈용도는 </a:t>
            </a:r>
            <a:r>
              <a:rPr lang="ko-KR" altLang="en-US" sz="800" dirty="0" err="1">
                <a:latin typeface="+mj-ea"/>
                <a:ea typeface="+mj-ea"/>
              </a:rPr>
              <a:t>처방명</a:t>
            </a:r>
            <a:r>
              <a:rPr lang="ko-KR" altLang="en-US" sz="800" dirty="0">
                <a:latin typeface="+mj-ea"/>
                <a:ea typeface="+mj-ea"/>
              </a:rPr>
              <a:t> 옆에 숫자</a:t>
            </a:r>
            <a:r>
              <a:rPr lang="en-US" altLang="ko-KR" sz="800" dirty="0">
                <a:latin typeface="+mj-ea"/>
                <a:ea typeface="+mj-ea"/>
              </a:rPr>
              <a:t>+ </a:t>
            </a:r>
            <a:r>
              <a:rPr lang="ko-KR" altLang="en-US" sz="800" dirty="0">
                <a:latin typeface="+mj-ea"/>
                <a:ea typeface="+mj-ea"/>
              </a:rPr>
              <a:t>태그 </a:t>
            </a:r>
            <a:r>
              <a:rPr lang="en-US" altLang="ko-KR" sz="800" dirty="0">
                <a:latin typeface="+mj-ea"/>
                <a:ea typeface="+mj-ea"/>
              </a:rPr>
              <a:t>UI</a:t>
            </a:r>
            <a:r>
              <a:rPr lang="ko-KR" altLang="en-US" sz="800" dirty="0">
                <a:latin typeface="+mj-ea"/>
                <a:ea typeface="+mj-ea"/>
              </a:rPr>
              <a:t>로 나타냅니다</a:t>
            </a:r>
            <a:r>
              <a:rPr lang="en-US" altLang="ko-KR" sz="800" dirty="0">
                <a:latin typeface="+mj-ea"/>
                <a:ea typeface="+mj-ea"/>
              </a:rPr>
              <a:t>. (</a:t>
            </a:r>
            <a:r>
              <a:rPr lang="ko-KR" altLang="en-US" sz="800" dirty="0">
                <a:latin typeface="+mj-ea"/>
                <a:ea typeface="+mj-ea"/>
              </a:rPr>
              <a:t>노출 순위에는 영향을 주지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않습니다</a:t>
            </a:r>
            <a:r>
              <a:rPr lang="en-US" altLang="ko-KR" sz="800" dirty="0">
                <a:latin typeface="+mj-ea"/>
                <a:ea typeface="+mj-ea"/>
              </a:rPr>
              <a:t>.) </a:t>
            </a:r>
          </a:p>
          <a:p>
            <a:pPr marL="228600" indent="-228600" algn="l"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해당등급에 처방이 없는 경우에는 </a:t>
            </a: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>
                <a:latin typeface="+mj-ea"/>
                <a:ea typeface="+mj-ea"/>
              </a:rPr>
              <a:t>해당하는</a:t>
            </a:r>
            <a:r>
              <a:rPr lang="en-US" altLang="ko-KR" sz="800" dirty="0">
                <a:latin typeface="+mj-ea"/>
                <a:ea typeface="+mj-ea"/>
              </a:rPr>
              <a:t>~’ </a:t>
            </a:r>
            <a:r>
              <a:rPr lang="ko-KR" altLang="en-US" sz="800" dirty="0">
                <a:latin typeface="+mj-ea"/>
                <a:ea typeface="+mj-ea"/>
              </a:rPr>
              <a:t>문구를 노출합니다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각 적합도 등급 간에는 굵은 라인 등으로 명확히 구분되게 해주세요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정인적방에는 </a:t>
            </a:r>
            <a:r>
              <a:rPr lang="en-US" altLang="ko-KR" sz="800" dirty="0">
                <a:latin typeface="+mj-ea"/>
                <a:ea typeface="+mj-ea"/>
              </a:rPr>
              <a:t>1,1a,2,2a </a:t>
            </a:r>
            <a:r>
              <a:rPr lang="ko-KR" altLang="en-US" sz="800" dirty="0">
                <a:latin typeface="+mj-ea"/>
                <a:ea typeface="+mj-ea"/>
              </a:rPr>
              <a:t>만 우선 노출하고</a:t>
            </a:r>
            <a:r>
              <a:rPr lang="en-US" altLang="ko-KR" sz="800" dirty="0">
                <a:latin typeface="+mj-ea"/>
                <a:ea typeface="+mj-ea"/>
              </a:rPr>
              <a:t>, [</a:t>
            </a:r>
            <a:r>
              <a:rPr lang="ko-KR" altLang="en-US" sz="800" dirty="0" err="1">
                <a:latin typeface="+mj-ea"/>
                <a:ea typeface="+mj-ea"/>
              </a:rPr>
              <a:t>더보기</a:t>
            </a:r>
            <a:r>
              <a:rPr lang="en-US" altLang="ko-KR" sz="800" dirty="0">
                <a:latin typeface="+mj-ea"/>
                <a:ea typeface="+mj-ea"/>
              </a:rPr>
              <a:t>] </a:t>
            </a:r>
            <a:r>
              <a:rPr lang="ko-KR" altLang="en-US" sz="800" dirty="0">
                <a:latin typeface="+mj-ea"/>
                <a:ea typeface="+mj-ea"/>
              </a:rPr>
              <a:t>시 </a:t>
            </a:r>
            <a:r>
              <a:rPr lang="en-US" altLang="ko-KR" sz="800" dirty="0">
                <a:latin typeface="+mj-ea"/>
                <a:ea typeface="+mj-ea"/>
              </a:rPr>
              <a:t>3c</a:t>
            </a:r>
            <a:r>
              <a:rPr lang="ko-KR" altLang="en-US" sz="800" dirty="0">
                <a:latin typeface="+mj-ea"/>
                <a:ea typeface="+mj-ea"/>
              </a:rPr>
              <a:t>까지의 모든 처방을 노출하고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  <a:br>
              <a:rPr lang="en-US" altLang="ko-KR" sz="800" dirty="0">
                <a:latin typeface="+mj-ea"/>
                <a:ea typeface="+mj-ea"/>
              </a:rPr>
            </a:br>
            <a:r>
              <a:rPr lang="ko-KR" altLang="en-US" sz="800" dirty="0">
                <a:latin typeface="+mj-ea"/>
                <a:ea typeface="+mj-ea"/>
              </a:rPr>
              <a:t>가장 </a:t>
            </a:r>
            <a:r>
              <a:rPr lang="ko-KR" altLang="en-US" sz="800" dirty="0" err="1">
                <a:latin typeface="+mj-ea"/>
                <a:ea typeface="+mj-ea"/>
              </a:rPr>
              <a:t>아랫쪽에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[</a:t>
            </a:r>
            <a:r>
              <a:rPr lang="ko-KR" altLang="en-US" sz="800" dirty="0" err="1">
                <a:latin typeface="+mj-ea"/>
                <a:ea typeface="+mj-ea"/>
              </a:rPr>
              <a:t>더보기</a:t>
            </a:r>
            <a:r>
              <a:rPr lang="en-US" altLang="ko-KR" sz="800" dirty="0">
                <a:latin typeface="+mj-ea"/>
                <a:ea typeface="+mj-ea"/>
              </a:rPr>
              <a:t>] </a:t>
            </a:r>
            <a:r>
              <a:rPr lang="ko-KR" altLang="en-US" sz="800" dirty="0">
                <a:latin typeface="+mj-ea"/>
                <a:ea typeface="+mj-ea"/>
              </a:rPr>
              <a:t>버튼을 둡니다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br>
              <a:rPr lang="en-US" altLang="ko-KR" sz="800" dirty="0">
                <a:latin typeface="+mj-ea"/>
                <a:ea typeface="+mj-ea"/>
              </a:rPr>
            </a:br>
            <a:r>
              <a:rPr lang="en-US" altLang="ko-KR" sz="800" dirty="0">
                <a:latin typeface="+mj-ea"/>
                <a:ea typeface="+mj-ea"/>
              </a:rPr>
              <a:t>[</a:t>
            </a:r>
            <a:r>
              <a:rPr lang="ko-KR" altLang="en-US" sz="800" dirty="0" err="1">
                <a:latin typeface="+mj-ea"/>
                <a:ea typeface="+mj-ea"/>
              </a:rPr>
              <a:t>더보기</a:t>
            </a:r>
            <a:r>
              <a:rPr lang="en-US" altLang="ko-KR" sz="800" dirty="0">
                <a:latin typeface="+mj-ea"/>
                <a:ea typeface="+mj-ea"/>
              </a:rPr>
              <a:t>]</a:t>
            </a:r>
            <a:r>
              <a:rPr lang="ko-KR" altLang="en-US" sz="800" dirty="0">
                <a:latin typeface="+mj-ea"/>
                <a:ea typeface="+mj-ea"/>
              </a:rPr>
              <a:t>를 </a:t>
            </a:r>
            <a:r>
              <a:rPr lang="en-US" altLang="ko-KR" sz="800" dirty="0">
                <a:latin typeface="+mj-ea"/>
                <a:ea typeface="+mj-ea"/>
              </a:rPr>
              <a:t>2</a:t>
            </a:r>
            <a:r>
              <a:rPr lang="ko-KR" altLang="en-US" sz="800" dirty="0">
                <a:latin typeface="+mj-ea"/>
                <a:ea typeface="+mj-ea"/>
              </a:rPr>
              <a:t>번째 선택하면</a:t>
            </a:r>
            <a:r>
              <a:rPr lang="en-US" altLang="ko-KR" sz="800" dirty="0">
                <a:latin typeface="+mj-ea"/>
                <a:ea typeface="+mj-ea"/>
              </a:rPr>
              <a:t>… </a:t>
            </a:r>
            <a:r>
              <a:rPr lang="ko-KR" altLang="en-US" sz="800" dirty="0">
                <a:latin typeface="+mj-ea"/>
                <a:ea typeface="+mj-ea"/>
              </a:rPr>
              <a:t>오른쪽 팝업이 뜹니다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프리미엄처방에는 </a:t>
            </a:r>
            <a:r>
              <a:rPr lang="en-US" altLang="ko-KR" sz="800" dirty="0">
                <a:latin typeface="+mj-ea"/>
                <a:ea typeface="+mj-ea"/>
              </a:rPr>
              <a:t>[</a:t>
            </a:r>
            <a:r>
              <a:rPr lang="ko-KR" altLang="en-US" sz="800" dirty="0" err="1">
                <a:latin typeface="+mj-ea"/>
                <a:ea typeface="+mj-ea"/>
              </a:rPr>
              <a:t>더보기</a:t>
            </a:r>
            <a:r>
              <a:rPr lang="en-US" altLang="ko-KR" sz="800" dirty="0">
                <a:latin typeface="+mj-ea"/>
                <a:ea typeface="+mj-ea"/>
              </a:rPr>
              <a:t>] </a:t>
            </a:r>
            <a:r>
              <a:rPr lang="ko-KR" altLang="en-US" sz="800" dirty="0">
                <a:latin typeface="+mj-ea"/>
                <a:ea typeface="+mj-ea"/>
              </a:rPr>
              <a:t>버튼이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없고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처음부터 모든 순위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모든 처방을 나열합니다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F4FC907-7F38-F65C-D848-985C87B41FC7}"/>
              </a:ext>
            </a:extLst>
          </p:cNvPr>
          <p:cNvSpPr/>
          <p:nvPr/>
        </p:nvSpPr>
        <p:spPr>
          <a:xfrm>
            <a:off x="742115" y="3397250"/>
            <a:ext cx="239353" cy="111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7+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087ED3A8-BF25-E32D-3B2D-BAEDC952545C}"/>
              </a:ext>
            </a:extLst>
          </p:cNvPr>
          <p:cNvSpPr/>
          <p:nvPr/>
        </p:nvSpPr>
        <p:spPr>
          <a:xfrm>
            <a:off x="742115" y="3606800"/>
            <a:ext cx="239353" cy="111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1+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072B19A1-56A6-08E2-E831-C74B360EE312}"/>
              </a:ext>
            </a:extLst>
          </p:cNvPr>
          <p:cNvSpPr/>
          <p:nvPr/>
        </p:nvSpPr>
        <p:spPr>
          <a:xfrm>
            <a:off x="742115" y="4025900"/>
            <a:ext cx="239353" cy="111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1+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055BC926-A1D2-38E1-477A-D790AFA2D468}"/>
              </a:ext>
            </a:extLst>
          </p:cNvPr>
          <p:cNvSpPr/>
          <p:nvPr/>
        </p:nvSpPr>
        <p:spPr>
          <a:xfrm>
            <a:off x="742115" y="4235450"/>
            <a:ext cx="239353" cy="111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1+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F2C02A6A-F943-5FF8-21DC-0A87645F7725}"/>
              </a:ext>
            </a:extLst>
          </p:cNvPr>
          <p:cNvSpPr/>
          <p:nvPr/>
        </p:nvSpPr>
        <p:spPr>
          <a:xfrm>
            <a:off x="742115" y="4445000"/>
            <a:ext cx="239353" cy="111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1+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E4A0B5F-5148-BC85-6E3A-C4BF54A9E1A4}"/>
              </a:ext>
            </a:extLst>
          </p:cNvPr>
          <p:cNvSpPr/>
          <p:nvPr/>
        </p:nvSpPr>
        <p:spPr>
          <a:xfrm>
            <a:off x="742115" y="4654550"/>
            <a:ext cx="239353" cy="111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1+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6B3C281-021D-6A5D-847F-38A17BBD8C07}"/>
              </a:ext>
            </a:extLst>
          </p:cNvPr>
          <p:cNvSpPr/>
          <p:nvPr/>
        </p:nvSpPr>
        <p:spPr>
          <a:xfrm>
            <a:off x="444949" y="1509001"/>
            <a:ext cx="4333529" cy="903999"/>
          </a:xfrm>
          <a:prstGeom prst="rect">
            <a:avLst/>
          </a:prstGeom>
          <a:solidFill>
            <a:srgbClr val="FFFF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D0FEF19F-DA33-42CB-B0F7-99F889C82D66}"/>
              </a:ext>
            </a:extLst>
          </p:cNvPr>
          <p:cNvCxnSpPr>
            <a:cxnSpLocks/>
          </p:cNvCxnSpPr>
          <p:nvPr/>
        </p:nvCxnSpPr>
        <p:spPr>
          <a:xfrm flipH="1">
            <a:off x="1428750" y="2190750"/>
            <a:ext cx="590550" cy="1736725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EE4A8F5-52C8-C0E0-E8DF-D133F35191F6}"/>
              </a:ext>
            </a:extLst>
          </p:cNvPr>
          <p:cNvSpPr/>
          <p:nvPr/>
        </p:nvSpPr>
        <p:spPr>
          <a:xfrm>
            <a:off x="5949950" y="4654550"/>
            <a:ext cx="2654300" cy="1365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문진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안진내용을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다시 한번 확인해주세요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C228E9D-C301-E3C3-61E8-1DF0F9D12954}"/>
              </a:ext>
            </a:extLst>
          </p:cNvPr>
          <p:cNvSpPr/>
          <p:nvPr/>
        </p:nvSpPr>
        <p:spPr>
          <a:xfrm>
            <a:off x="6829425" y="5575300"/>
            <a:ext cx="895350" cy="222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확인</a:t>
            </a:r>
          </a:p>
        </p:txBody>
      </p:sp>
      <p:sp>
        <p:nvSpPr>
          <p:cNvPr id="42" name="말풍선: 모서리가 둥근 사각형 41">
            <a:extLst>
              <a:ext uri="{FF2B5EF4-FFF2-40B4-BE49-F238E27FC236}">
                <a16:creationId xmlns:a16="http://schemas.microsoft.com/office/drawing/2014/main" xmlns="" id="{A56C37C8-A12E-9F95-9AA3-D120EEC611CE}"/>
              </a:ext>
            </a:extLst>
          </p:cNvPr>
          <p:cNvSpPr/>
          <p:nvPr/>
        </p:nvSpPr>
        <p:spPr>
          <a:xfrm>
            <a:off x="7195917" y="5797550"/>
            <a:ext cx="1975291" cy="522514"/>
          </a:xfrm>
          <a:prstGeom prst="wedgeRoundRectCallout">
            <a:avLst>
              <a:gd name="adj1" fmla="val -43531"/>
              <a:gd name="adj2" fmla="val -68055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문진탭으로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이동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705B5A9D-3249-EC87-364E-DF470C94FF5F}"/>
              </a:ext>
            </a:extLst>
          </p:cNvPr>
          <p:cNvCxnSpPr/>
          <p:nvPr/>
        </p:nvCxnSpPr>
        <p:spPr>
          <a:xfrm flipV="1">
            <a:off x="2324100" y="5695452"/>
            <a:ext cx="3676650" cy="51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A153FB96-2165-3352-14A1-FD2DBA17F35A}"/>
              </a:ext>
            </a:extLst>
          </p:cNvPr>
          <p:cNvSpPr/>
          <p:nvPr/>
        </p:nvSpPr>
        <p:spPr>
          <a:xfrm>
            <a:off x="6997907" y="2453220"/>
            <a:ext cx="726868" cy="298406"/>
          </a:xfrm>
          <a:prstGeom prst="rect">
            <a:avLst/>
          </a:pr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삭제</a:t>
            </a:r>
          </a:p>
        </p:txBody>
      </p: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xmlns="" id="{D77D15FE-C056-BC65-3FB7-8EB1B6706865}"/>
              </a:ext>
            </a:extLst>
          </p:cNvPr>
          <p:cNvSpPr/>
          <p:nvPr/>
        </p:nvSpPr>
        <p:spPr>
          <a:xfrm>
            <a:off x="2700284" y="712207"/>
            <a:ext cx="1975291" cy="522514"/>
          </a:xfrm>
          <a:prstGeom prst="wedgeRoundRectCallout">
            <a:avLst>
              <a:gd name="adj1" fmla="val 42945"/>
              <a:gd name="adj2" fmla="val 74133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약재명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한글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)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입력시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, 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해당 약재를 포함한 처방만 아래쪽에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필터링됩니다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(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엔터시반영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,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한칸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띄우고 여러 약재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입력시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and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검색진행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.)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xmlns="" id="{DB6155B5-315F-DE4C-DF54-2D6D79A6E320}"/>
              </a:ext>
            </a:extLst>
          </p:cNvPr>
          <p:cNvSpPr/>
          <p:nvPr/>
        </p:nvSpPr>
        <p:spPr>
          <a:xfrm>
            <a:off x="1428750" y="4058456"/>
            <a:ext cx="1975291" cy="522514"/>
          </a:xfrm>
          <a:prstGeom prst="wedgeRoundRectCallout">
            <a:avLst>
              <a:gd name="adj1" fmla="val -52435"/>
              <a:gd name="adj2" fmla="val 72958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각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처방명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클릭시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해당 처방의 상세 설명 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URL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이 새창으로 열림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.(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관리자화면 관리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xmlns="" id="{A0C419F0-67EB-8C2A-4DE2-09986D505FC0}"/>
              </a:ext>
            </a:extLst>
          </p:cNvPr>
          <p:cNvSpPr/>
          <p:nvPr/>
        </p:nvSpPr>
        <p:spPr>
          <a:xfrm>
            <a:off x="4447857" y="4058456"/>
            <a:ext cx="1975291" cy="522514"/>
          </a:xfrm>
          <a:prstGeom prst="wedgeRoundRectCallout">
            <a:avLst>
              <a:gd name="adj1" fmla="val -52435"/>
              <a:gd name="adj2" fmla="val 72958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선택시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해당 처방의 약재가 아래쪽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약재량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조절테이블에 노출됨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1143234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A40656-46D9-5032-435B-7DCD5A7F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퍼블수정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처방상세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846A0FB-55D2-0D1D-364E-20D0B1190A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25A64B3-18B0-FC33-FD33-188F16FC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" y="839718"/>
            <a:ext cx="8095491" cy="58609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0338D06-1DCA-E212-6236-3DB061A1A0A5}"/>
              </a:ext>
            </a:extLst>
          </p:cNvPr>
          <p:cNvSpPr/>
          <p:nvPr/>
        </p:nvSpPr>
        <p:spPr>
          <a:xfrm>
            <a:off x="500070" y="2062715"/>
            <a:ext cx="5583230" cy="4235645"/>
          </a:xfrm>
          <a:prstGeom prst="rect">
            <a:avLst/>
          </a:pr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퍼블수정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– </a:t>
            </a:r>
            <a:r>
              <a:rPr lang="ko-KR" alt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처방탭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 수정요청 내용의 </a:t>
            </a: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UI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로 변경</a:t>
            </a: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모든 </a:t>
            </a: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input 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및 버튼 비활성</a:t>
            </a: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xmlns="" id="{81766096-0D82-FA09-51B9-816FFA6991E7}"/>
              </a:ext>
            </a:extLst>
          </p:cNvPr>
          <p:cNvSpPr/>
          <p:nvPr/>
        </p:nvSpPr>
        <p:spPr>
          <a:xfrm>
            <a:off x="763367" y="6018282"/>
            <a:ext cx="2576733" cy="255814"/>
          </a:xfrm>
          <a:prstGeom prst="wedgeRoundRectCallout">
            <a:avLst>
              <a:gd name="adj1" fmla="val -56068"/>
              <a:gd name="adj2" fmla="val 102084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처방전의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상태값에따라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오른쪽 표에 맞게 버튼 노출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113F82C4-E2DD-2A86-5918-636458262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3546641"/>
              </p:ext>
            </p:extLst>
          </p:nvPr>
        </p:nvGraphicFramePr>
        <p:xfrm>
          <a:off x="4969386" y="4066137"/>
          <a:ext cx="46736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xmlns="" val="22013886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43091182"/>
                    </a:ext>
                  </a:extLst>
                </a:gridCol>
                <a:gridCol w="3321050">
                  <a:extLst>
                    <a:ext uri="{9D8B030D-6E8A-4147-A177-3AD203B41FA5}">
                      <a16:colId xmlns:a16="http://schemas.microsoft.com/office/drawing/2014/main" xmlns="" val="3037263716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상태별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버튼 및 액션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72229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처방중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선택시 진료상세 </a:t>
                      </a:r>
                      <a:r>
                        <a:rPr lang="en-US" altLang="ko-KR" sz="800" u="none" strike="noStrike">
                          <a:effectLst/>
                        </a:rPr>
                        <a:t>&gt; </a:t>
                      </a:r>
                      <a:r>
                        <a:rPr lang="ko-KR" altLang="en-US" sz="800" u="none" strike="noStrike">
                          <a:effectLst/>
                        </a:rPr>
                        <a:t>처방탭으로 이동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04203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처방완료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선택시 해당 처방 처방완료처리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81575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처방완료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선택시 진료상세 </a:t>
                      </a:r>
                      <a:r>
                        <a:rPr lang="en-US" altLang="ko-KR" sz="800" u="none" strike="noStrike">
                          <a:effectLst/>
                        </a:rPr>
                        <a:t>&gt; </a:t>
                      </a:r>
                      <a:r>
                        <a:rPr lang="ko-KR" altLang="en-US" sz="800" u="none" strike="noStrike">
                          <a:effectLst/>
                        </a:rPr>
                        <a:t>처방탭으로 이동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422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처방전전송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선택시 해당 처방전 탕전원 전송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290929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전송완료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선택시 처방수정 팝업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팝업내용 입력 후 저장시 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처방메모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란에 해당 내용 추가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*****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[</a:t>
                      </a:r>
                      <a:r>
                        <a:rPr lang="ko-KR" altLang="en-US" sz="800" u="none" strike="noStrike">
                          <a:effectLst/>
                        </a:rPr>
                        <a:t>수정일</a:t>
                      </a:r>
                      <a:r>
                        <a:rPr lang="en-US" altLang="ko-KR" sz="800" u="none" strike="noStrike">
                          <a:effectLst/>
                        </a:rPr>
                        <a:t>(YYYY-MM-DD HH:MM] ] </a:t>
                      </a:r>
                      <a:r>
                        <a:rPr lang="ko-KR" altLang="en-US" sz="800" u="none" strike="noStrike">
                          <a:effectLst/>
                        </a:rPr>
                        <a:t>추가입력한 내용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*****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2346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전송취소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선택시</a:t>
                      </a:r>
                      <a:r>
                        <a:rPr lang="ko-KR" altLang="en-US" sz="800" u="none" strike="noStrike" dirty="0">
                          <a:effectLst/>
                        </a:rPr>
                        <a:t> 해당 처방 </a:t>
                      </a:r>
                      <a:r>
                        <a:rPr lang="en-US" altLang="ko-KR" sz="800" u="none" strike="noStrike" dirty="0">
                          <a:effectLst/>
                        </a:rPr>
                        <a:t>'</a:t>
                      </a:r>
                      <a:r>
                        <a:rPr lang="ko-KR" altLang="en-US" sz="800" u="none" strike="noStrike" dirty="0">
                          <a:effectLst/>
                        </a:rPr>
                        <a:t>취소</a:t>
                      </a:r>
                      <a:r>
                        <a:rPr lang="en-US" altLang="ko-KR" sz="800" u="none" strike="noStrike" dirty="0">
                          <a:effectLst/>
                        </a:rPr>
                        <a:t>'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9822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전송취소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버튼없음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205732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F14A34D-4940-81B1-09DC-9BDC7307C774}"/>
              </a:ext>
            </a:extLst>
          </p:cNvPr>
          <p:cNvSpPr/>
          <p:nvPr/>
        </p:nvSpPr>
        <p:spPr>
          <a:xfrm>
            <a:off x="6711129" y="1111454"/>
            <a:ext cx="2654300" cy="25892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4803093-8A78-189E-D05B-B4414BAC71AC}"/>
              </a:ext>
            </a:extLst>
          </p:cNvPr>
          <p:cNvSpPr/>
          <p:nvPr/>
        </p:nvSpPr>
        <p:spPr>
          <a:xfrm>
            <a:off x="8355554" y="3365934"/>
            <a:ext cx="895350" cy="22225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ABB3739-54C9-3B17-D51F-4EFE54EE46C0}"/>
              </a:ext>
            </a:extLst>
          </p:cNvPr>
          <p:cNvSpPr txBox="1"/>
          <p:nvPr/>
        </p:nvSpPr>
        <p:spPr>
          <a:xfrm>
            <a:off x="6838950" y="1260907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>
                <a:latin typeface="+mj-ea"/>
                <a:ea typeface="+mj-ea"/>
              </a:rPr>
              <a:t>처방수정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35923BA-C443-666D-2EB4-9A8F58BBD343}"/>
              </a:ext>
            </a:extLst>
          </p:cNvPr>
          <p:cNvSpPr txBox="1"/>
          <p:nvPr/>
        </p:nvSpPr>
        <p:spPr>
          <a:xfrm>
            <a:off x="6838950" y="1480432"/>
            <a:ext cx="246381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수정된 내용은 차트에만 반영됩니다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  <a:r>
              <a:rPr lang="ko-KR" altLang="en-US" sz="800" dirty="0">
                <a:latin typeface="+mj-ea"/>
                <a:ea typeface="+mj-ea"/>
              </a:rPr>
              <a:t>전송된 처방내용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은 해당 사이트에서 수정해주세요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3878A48-6E32-9B05-FE4A-CACB03E5795D}"/>
              </a:ext>
            </a:extLst>
          </p:cNvPr>
          <p:cNvSpPr/>
          <p:nvPr/>
        </p:nvSpPr>
        <p:spPr>
          <a:xfrm>
            <a:off x="6838950" y="1807989"/>
            <a:ext cx="2405614" cy="1120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40668F8-7487-25A6-B68E-50EE3BADC8A4}"/>
              </a:ext>
            </a:extLst>
          </p:cNvPr>
          <p:cNvSpPr txBox="1"/>
          <p:nvPr/>
        </p:nvSpPr>
        <p:spPr>
          <a:xfrm>
            <a:off x="8859843" y="2940488"/>
            <a:ext cx="38472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(0/1000)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581C134D-FC99-C8C4-F4AC-D1A551667A3D}"/>
              </a:ext>
            </a:extLst>
          </p:cNvPr>
          <p:cNvGrpSpPr/>
          <p:nvPr/>
        </p:nvGrpSpPr>
        <p:grpSpPr>
          <a:xfrm>
            <a:off x="9083417" y="1238064"/>
            <a:ext cx="139700" cy="139700"/>
            <a:chOff x="8406877" y="781050"/>
            <a:chExt cx="139700" cy="139700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A346A63D-7953-ED51-3E26-D56D48036F18}"/>
                </a:ext>
              </a:extLst>
            </p:cNvPr>
            <p:cNvCxnSpPr>
              <a:cxnSpLocks/>
            </p:cNvCxnSpPr>
            <p:nvPr/>
          </p:nvCxnSpPr>
          <p:spPr>
            <a:xfrm>
              <a:off x="8406877" y="781050"/>
              <a:ext cx="139700" cy="1397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717EFFF1-5A4F-B977-F88C-FD7BE69CC36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06877" y="781050"/>
              <a:ext cx="139700" cy="1397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590572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DBBDC-9D3C-43AA-037C-BF6C2379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퍼블수정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문진상세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00BD045-B9C3-40C3-B0C1-A4421643F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FAEA7FD-7A43-3366-A81E-883F49401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1111824"/>
            <a:ext cx="5809072" cy="5282625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xmlns="" id="{F6AED0F9-2F4C-6336-293E-8F66A13DE3E7}"/>
              </a:ext>
            </a:extLst>
          </p:cNvPr>
          <p:cNvSpPr/>
          <p:nvPr/>
        </p:nvSpPr>
        <p:spPr>
          <a:xfrm>
            <a:off x="877834" y="682751"/>
            <a:ext cx="1975291" cy="522514"/>
          </a:xfrm>
          <a:prstGeom prst="wedgeRoundRectCallout">
            <a:avLst>
              <a:gd name="adj1" fmla="val -49317"/>
              <a:gd name="adj2" fmla="val 86286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>
                <a:solidFill>
                  <a:srgbClr val="FFFF00"/>
                </a:solidFill>
                <a:latin typeface="+mj-ea"/>
                <a:ea typeface="+mj-ea"/>
              </a:rPr>
              <a:t>진단상세화면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xmlns="" id="{50EBC85D-315D-8114-E321-2C45B84E6E0D}"/>
              </a:ext>
            </a:extLst>
          </p:cNvPr>
          <p:cNvSpPr/>
          <p:nvPr/>
        </p:nvSpPr>
        <p:spPr>
          <a:xfrm>
            <a:off x="877834" y="727201"/>
            <a:ext cx="1975291" cy="522514"/>
          </a:xfrm>
          <a:prstGeom prst="wedgeRoundRectCallout">
            <a:avLst>
              <a:gd name="adj1" fmla="val -11062"/>
              <a:gd name="adj2" fmla="val 72918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진단상세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6283AF0-E61F-AA95-8188-3A69C958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2022292"/>
            <a:ext cx="1376363" cy="25100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027E2CC-46F2-E300-BD3C-B6AB8F79CBC4}"/>
              </a:ext>
            </a:extLst>
          </p:cNvPr>
          <p:cNvSpPr/>
          <p:nvPr/>
        </p:nvSpPr>
        <p:spPr>
          <a:xfrm>
            <a:off x="431801" y="1968500"/>
            <a:ext cx="1689100" cy="406400"/>
          </a:xfrm>
          <a:prstGeom prst="rect">
            <a:avLst/>
          </a:prstGeom>
          <a:solidFill>
            <a:srgbClr val="FFFF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20350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88FD8B-8829-414F-9564-4DB2BC56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문진관리 </a:t>
            </a:r>
            <a:r>
              <a:rPr lang="en-US" altLang="ko-KR" dirty="0"/>
              <a:t>&gt; </a:t>
            </a:r>
            <a:r>
              <a:rPr lang="ko-KR" altLang="en-US" dirty="0"/>
              <a:t>항목관리 프로세스</a:t>
            </a:r>
          </a:p>
        </p:txBody>
      </p:sp>
      <p:sp>
        <p:nvSpPr>
          <p:cNvPr id="97" name="텍스트 개체 틀 96">
            <a:extLst>
              <a:ext uri="{FF2B5EF4-FFF2-40B4-BE49-F238E27FC236}">
                <a16:creationId xmlns:a16="http://schemas.microsoft.com/office/drawing/2014/main" xmlns="" id="{34CAE961-60D9-46F7-913C-7ECEE1091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98" name="텍스트 개체 틀 97">
            <a:extLst>
              <a:ext uri="{FF2B5EF4-FFF2-40B4-BE49-F238E27FC236}">
                <a16:creationId xmlns:a16="http://schemas.microsoft.com/office/drawing/2014/main" xmlns="" id="{0B6297FD-48C7-461F-BB93-FD890CA3AF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BB21522-75D4-4902-9226-6F4A5A6A6911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문진이력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6FC4385-BDC0-43AF-827B-AD2467191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2903051"/>
              </p:ext>
            </p:extLst>
          </p:nvPr>
        </p:nvGraphicFramePr>
        <p:xfrm>
          <a:off x="7324078" y="597402"/>
          <a:ext cx="2411662" cy="36460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해당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div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클릭시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아코디언 열림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닫힘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toggle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해당 질문 등록번호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노출순번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아님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문진유형 구분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코드정의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질문분류코드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질문의 카테고리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코드정의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문진분류코드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질문내용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</a:b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종속질문인 경우 └ 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수정버튼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문구수정 팝업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문구수정팝업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문구수정 후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저장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시 변경한 대로 값이 저장되고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목록에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변경값이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반영된다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190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키워드검색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키워드 입력 후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엔터키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아이콘 클릭으로 검색실행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검색어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미입력상태인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경우 작동하지 않음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검색결과 없는 경우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#8a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노출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질문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답변의 문구를 입력하면 해당 결과를 노출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답변에 해당문구가 있는 경우에도 펼치지 않은 상태의 질문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UI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로 노출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4831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일괄동작버튼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모두열기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모든 아코디언을 연다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</a:b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모두닫기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모든 아코디언을 닫는다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1784884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985F549-48CF-428D-8354-659AE2D4BC12}"/>
              </a:ext>
            </a:extLst>
          </p:cNvPr>
          <p:cNvSpPr txBox="1"/>
          <p:nvPr/>
        </p:nvSpPr>
        <p:spPr>
          <a:xfrm>
            <a:off x="170260" y="1002811"/>
            <a:ext cx="10772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문진항목관리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C2681213-9256-376A-1D81-13DB142CD267}"/>
              </a:ext>
            </a:extLst>
          </p:cNvPr>
          <p:cNvCxnSpPr>
            <a:cxnSpLocks/>
          </p:cNvCxnSpPr>
          <p:nvPr/>
        </p:nvCxnSpPr>
        <p:spPr>
          <a:xfrm>
            <a:off x="199378" y="4208153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110B8C32-04C4-FEB3-DDE5-D48CCDB1C628}"/>
              </a:ext>
            </a:extLst>
          </p:cNvPr>
          <p:cNvGrpSpPr/>
          <p:nvPr/>
        </p:nvGrpSpPr>
        <p:grpSpPr>
          <a:xfrm>
            <a:off x="2278678" y="1570776"/>
            <a:ext cx="2175029" cy="328474"/>
            <a:chOff x="5104112" y="1563122"/>
            <a:chExt cx="2175029" cy="32847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2D8FF36B-F3CB-F408-C328-63B3305183FE}"/>
                </a:ext>
              </a:extLst>
            </p:cNvPr>
            <p:cNvSpPr/>
            <p:nvPr/>
          </p:nvSpPr>
          <p:spPr>
            <a:xfrm>
              <a:off x="5104112" y="156312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키워드를 입력해주세요</a:t>
              </a:r>
            </a:p>
          </p:txBody>
        </p:sp>
        <p:sp>
          <p:nvSpPr>
            <p:cNvPr id="5" name="Search">
              <a:extLst>
                <a:ext uri="{FF2B5EF4-FFF2-40B4-BE49-F238E27FC236}">
                  <a16:creationId xmlns:a16="http://schemas.microsoft.com/office/drawing/2014/main" xmlns="" id="{107824B6-D33E-DF0D-E48C-2EA75BA630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0378" y="1657274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5B8DDFA-E2BC-658F-E5BD-F1BA081074B0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5CB0D5-4010-4863-477E-915D66DA8512}"/>
              </a:ext>
            </a:extLst>
          </p:cNvPr>
          <p:cNvSpPr txBox="1"/>
          <p:nvPr/>
        </p:nvSpPr>
        <p:spPr>
          <a:xfrm>
            <a:off x="170260" y="2043204"/>
            <a:ext cx="4648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latin typeface="+mj-ea"/>
                <a:ea typeface="+mj-ea"/>
              </a:rPr>
              <a:t>1025 </a:t>
            </a:r>
            <a:r>
              <a:rPr lang="ko-KR" altLang="en-US" sz="800" b="1" dirty="0">
                <a:latin typeface="+mj-ea"/>
                <a:ea typeface="+mj-ea"/>
              </a:rPr>
              <a:t>건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04CE7049-53BA-F9C1-8293-637179C84C2F}"/>
              </a:ext>
            </a:extLst>
          </p:cNvPr>
          <p:cNvSpPr/>
          <p:nvPr/>
        </p:nvSpPr>
        <p:spPr>
          <a:xfrm>
            <a:off x="170260" y="2644820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02B6A1-DD4D-67D5-0534-A2DE48EFC6EA}"/>
              </a:ext>
            </a:extLst>
          </p:cNvPr>
          <p:cNvSpPr txBox="1"/>
          <p:nvPr/>
        </p:nvSpPr>
        <p:spPr>
          <a:xfrm>
            <a:off x="287447" y="2388480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번호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3317F24-E3D2-6161-A4EA-FA128FD05B0D}"/>
              </a:ext>
            </a:extLst>
          </p:cNvPr>
          <p:cNvSpPr txBox="1"/>
          <p:nvPr/>
        </p:nvSpPr>
        <p:spPr>
          <a:xfrm>
            <a:off x="334863" y="2762591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DD52F7F2-C7CA-1F94-6FBF-8DCE47F76439}"/>
              </a:ext>
            </a:extLst>
          </p:cNvPr>
          <p:cNvSpPr/>
          <p:nvPr/>
        </p:nvSpPr>
        <p:spPr>
          <a:xfrm>
            <a:off x="170260" y="3045416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E5A73B9-2D8F-9689-A316-AB896D1DDE24}"/>
              </a:ext>
            </a:extLst>
          </p:cNvPr>
          <p:cNvSpPr txBox="1"/>
          <p:nvPr/>
        </p:nvSpPr>
        <p:spPr>
          <a:xfrm>
            <a:off x="334863" y="3163187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410FCCF-D6A6-203C-1BA7-56365362061F}"/>
              </a:ext>
            </a:extLst>
          </p:cNvPr>
          <p:cNvSpPr txBox="1"/>
          <p:nvPr/>
        </p:nvSpPr>
        <p:spPr>
          <a:xfrm>
            <a:off x="802092" y="2388480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문진구분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FA29690-6735-E87D-0999-0EE7D5B0D1E4}"/>
              </a:ext>
            </a:extLst>
          </p:cNvPr>
          <p:cNvSpPr txBox="1"/>
          <p:nvPr/>
        </p:nvSpPr>
        <p:spPr>
          <a:xfrm>
            <a:off x="802092" y="276259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정인적방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91021FD-B07D-8E95-92DA-F520140531D9}"/>
              </a:ext>
            </a:extLst>
          </p:cNvPr>
          <p:cNvSpPr txBox="1"/>
          <p:nvPr/>
        </p:nvSpPr>
        <p:spPr>
          <a:xfrm>
            <a:off x="802092" y="3163187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정인적방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94157538-50E8-0B6B-4E86-00EAC12C57AB}"/>
              </a:ext>
            </a:extLst>
          </p:cNvPr>
          <p:cNvSpPr/>
          <p:nvPr/>
        </p:nvSpPr>
        <p:spPr>
          <a:xfrm>
            <a:off x="7076209" y="258272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1813C99E-8485-D6D9-A936-2037399AD348}"/>
              </a:ext>
            </a:extLst>
          </p:cNvPr>
          <p:cNvSpPr/>
          <p:nvPr/>
        </p:nvSpPr>
        <p:spPr>
          <a:xfrm>
            <a:off x="154442" y="1570777"/>
            <a:ext cx="1023314" cy="328474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문진구분 ▼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7FE8D647-95A3-DD31-07F9-4BDEB4FFD2A0}"/>
              </a:ext>
            </a:extLst>
          </p:cNvPr>
          <p:cNvSpPr/>
          <p:nvPr/>
        </p:nvSpPr>
        <p:spPr>
          <a:xfrm>
            <a:off x="1222693" y="1570777"/>
            <a:ext cx="1023314" cy="328474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카테고리 선택 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6714745-21AC-01E2-F23C-B369D323A1FB}"/>
              </a:ext>
            </a:extLst>
          </p:cNvPr>
          <p:cNvSpPr txBox="1"/>
          <p:nvPr/>
        </p:nvSpPr>
        <p:spPr>
          <a:xfrm>
            <a:off x="1541444" y="2388480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카테고리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90B779C-D31E-2B0B-03DB-75A376102ADA}"/>
              </a:ext>
            </a:extLst>
          </p:cNvPr>
          <p:cNvSpPr txBox="1"/>
          <p:nvPr/>
        </p:nvSpPr>
        <p:spPr>
          <a:xfrm>
            <a:off x="1541444" y="2762591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흉부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585B7BD-0064-F5B6-E0D9-338F9A4048C0}"/>
              </a:ext>
            </a:extLst>
          </p:cNvPr>
          <p:cNvSpPr txBox="1"/>
          <p:nvPr/>
        </p:nvSpPr>
        <p:spPr>
          <a:xfrm>
            <a:off x="1541444" y="3163187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흉부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46B0F42-67E7-4E3A-6794-1A8F3B974B87}"/>
              </a:ext>
            </a:extLst>
          </p:cNvPr>
          <p:cNvSpPr txBox="1"/>
          <p:nvPr/>
        </p:nvSpPr>
        <p:spPr>
          <a:xfrm>
            <a:off x="2312570" y="2388480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질문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E6C0F515-12CE-DA0C-A019-F6FC2A3265A3}"/>
              </a:ext>
            </a:extLst>
          </p:cNvPr>
          <p:cNvSpPr txBox="1"/>
          <p:nvPr/>
        </p:nvSpPr>
        <p:spPr>
          <a:xfrm>
            <a:off x="2312570" y="2762591"/>
            <a:ext cx="10996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가슴이 자주 두근거린다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3EBBE39-98E4-3C75-5487-493A2E1D26E5}"/>
              </a:ext>
            </a:extLst>
          </p:cNvPr>
          <p:cNvSpPr txBox="1"/>
          <p:nvPr/>
        </p:nvSpPr>
        <p:spPr>
          <a:xfrm>
            <a:off x="2312570" y="3163187"/>
            <a:ext cx="247664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└ </a:t>
            </a:r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마음이 </a:t>
            </a:r>
            <a:r>
              <a:rPr lang="ko-KR" altLang="en-US" sz="800" dirty="0" err="1">
                <a:latin typeface="+mj-ea"/>
                <a:ea typeface="+mj-ea"/>
              </a:rPr>
              <a:t>답답한게</a:t>
            </a:r>
            <a:r>
              <a:rPr lang="ko-KR" altLang="en-US" sz="800" dirty="0">
                <a:latin typeface="+mj-ea"/>
                <a:ea typeface="+mj-ea"/>
              </a:rPr>
              <a:t> 아니라</a:t>
            </a:r>
            <a:r>
              <a:rPr lang="en-US" altLang="ko-KR" sz="800" dirty="0">
                <a:latin typeface="+mj-ea"/>
                <a:ea typeface="+mj-ea"/>
              </a:rPr>
              <a:t>) </a:t>
            </a:r>
            <a:r>
              <a:rPr lang="ko-KR" altLang="en-US" sz="800" dirty="0">
                <a:latin typeface="+mj-ea"/>
                <a:ea typeface="+mj-ea"/>
              </a:rPr>
              <a:t>가슴이 막힌 듯 답답하다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D7F7316F-7F8E-D926-241D-B3F20369861D}"/>
              </a:ext>
            </a:extLst>
          </p:cNvPr>
          <p:cNvSpPr txBox="1"/>
          <p:nvPr/>
        </p:nvSpPr>
        <p:spPr>
          <a:xfrm>
            <a:off x="7024914" y="3149872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AD17DA7E-7585-7729-4988-166F920714FB}"/>
              </a:ext>
            </a:extLst>
          </p:cNvPr>
          <p:cNvSpPr txBox="1"/>
          <p:nvPr/>
        </p:nvSpPr>
        <p:spPr>
          <a:xfrm>
            <a:off x="7024914" y="2764607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EECE0EA7-7869-433F-BCC3-87B1416F00C4}"/>
              </a:ext>
            </a:extLst>
          </p:cNvPr>
          <p:cNvSpPr/>
          <p:nvPr/>
        </p:nvSpPr>
        <p:spPr>
          <a:xfrm>
            <a:off x="170260" y="3452612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D1BCD29-3607-A5E8-BF5E-350FC0D8334B}"/>
              </a:ext>
            </a:extLst>
          </p:cNvPr>
          <p:cNvSpPr txBox="1"/>
          <p:nvPr/>
        </p:nvSpPr>
        <p:spPr>
          <a:xfrm>
            <a:off x="334863" y="3570383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7EF5120F-34D1-268B-52EC-7CEB58263F1C}"/>
              </a:ext>
            </a:extLst>
          </p:cNvPr>
          <p:cNvSpPr txBox="1"/>
          <p:nvPr/>
        </p:nvSpPr>
        <p:spPr>
          <a:xfrm>
            <a:off x="802092" y="357038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정인적방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D44A83E-2BA5-61D6-CF9C-621A14586F13}"/>
              </a:ext>
            </a:extLst>
          </p:cNvPr>
          <p:cNvSpPr txBox="1"/>
          <p:nvPr/>
        </p:nvSpPr>
        <p:spPr>
          <a:xfrm>
            <a:off x="1541444" y="3570383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흉부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583F3597-6CF9-F6C8-59E3-409C16446AB9}"/>
              </a:ext>
            </a:extLst>
          </p:cNvPr>
          <p:cNvSpPr txBox="1"/>
          <p:nvPr/>
        </p:nvSpPr>
        <p:spPr>
          <a:xfrm>
            <a:off x="2312570" y="3570383"/>
            <a:ext cx="26337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└ 비염 증상을 불편한 순서대로 </a:t>
            </a:r>
            <a:r>
              <a:rPr lang="en-US" altLang="ko-KR" sz="800" dirty="0">
                <a:latin typeface="+mj-ea"/>
                <a:ea typeface="+mj-ea"/>
              </a:rPr>
              <a:t>1,2,3..</a:t>
            </a:r>
            <a:r>
              <a:rPr lang="ko-KR" altLang="en-US" sz="800" dirty="0">
                <a:latin typeface="+mj-ea"/>
                <a:ea typeface="+mj-ea"/>
              </a:rPr>
              <a:t>숫자를 적어주세요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C85E4EC-CE25-CDD2-6DAD-02D3B422D965}"/>
              </a:ext>
            </a:extLst>
          </p:cNvPr>
          <p:cNvSpPr txBox="1"/>
          <p:nvPr/>
        </p:nvSpPr>
        <p:spPr>
          <a:xfrm>
            <a:off x="7024914" y="3557068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xmlns="" id="{C4B17E78-FCBF-77E8-919C-0845BB93C059}"/>
              </a:ext>
            </a:extLst>
          </p:cNvPr>
          <p:cNvSpPr/>
          <p:nvPr/>
        </p:nvSpPr>
        <p:spPr>
          <a:xfrm>
            <a:off x="170260" y="3859028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990A39D-A43C-EE0F-D7D8-3D121F6DD18A}"/>
              </a:ext>
            </a:extLst>
          </p:cNvPr>
          <p:cNvSpPr txBox="1"/>
          <p:nvPr/>
        </p:nvSpPr>
        <p:spPr>
          <a:xfrm>
            <a:off x="334863" y="3976799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B26F6613-329A-7DA1-DDA3-B01E411F3298}"/>
              </a:ext>
            </a:extLst>
          </p:cNvPr>
          <p:cNvSpPr txBox="1"/>
          <p:nvPr/>
        </p:nvSpPr>
        <p:spPr>
          <a:xfrm>
            <a:off x="802092" y="3976799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비염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E52240A-E8D3-3376-78AC-50E2C0DC2A93}"/>
              </a:ext>
            </a:extLst>
          </p:cNvPr>
          <p:cNvSpPr txBox="1"/>
          <p:nvPr/>
        </p:nvSpPr>
        <p:spPr>
          <a:xfrm>
            <a:off x="1541444" y="3976799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ㅡ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8BF0C9D2-5D27-9551-FB0D-B73C0EBEC3DC}"/>
              </a:ext>
            </a:extLst>
          </p:cNvPr>
          <p:cNvSpPr txBox="1"/>
          <p:nvPr/>
        </p:nvSpPr>
        <p:spPr>
          <a:xfrm>
            <a:off x="2312570" y="3976799"/>
            <a:ext cx="24942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비염 증상을 불편한 순서대로 </a:t>
            </a:r>
            <a:r>
              <a:rPr lang="en-US" altLang="ko-KR" sz="800" dirty="0">
                <a:latin typeface="+mj-ea"/>
                <a:ea typeface="+mj-ea"/>
              </a:rPr>
              <a:t>1,2,3..</a:t>
            </a:r>
            <a:r>
              <a:rPr lang="ko-KR" altLang="en-US" sz="800" dirty="0">
                <a:latin typeface="+mj-ea"/>
                <a:ea typeface="+mj-ea"/>
              </a:rPr>
              <a:t>숫자를 적어주세요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530B1587-C8A4-5F41-FFB2-0B4D003A6584}"/>
              </a:ext>
            </a:extLst>
          </p:cNvPr>
          <p:cNvSpPr txBox="1"/>
          <p:nvPr/>
        </p:nvSpPr>
        <p:spPr>
          <a:xfrm>
            <a:off x="7024914" y="3963484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F9B7158C-64BD-86C0-FE51-DD52460BA31C}"/>
              </a:ext>
            </a:extLst>
          </p:cNvPr>
          <p:cNvSpPr/>
          <p:nvPr/>
        </p:nvSpPr>
        <p:spPr>
          <a:xfrm>
            <a:off x="118026" y="899823"/>
            <a:ext cx="7161115" cy="1022605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영역 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Fix –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스크롤해도 사라지지 않음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959C73D8-AF18-F3D8-F886-C9DAF008842C}"/>
              </a:ext>
            </a:extLst>
          </p:cNvPr>
          <p:cNvSpPr/>
          <p:nvPr/>
        </p:nvSpPr>
        <p:spPr>
          <a:xfrm>
            <a:off x="6231957" y="2731361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D3E8DC55-7295-6194-3C51-863D95A98CC0}"/>
              </a:ext>
            </a:extLst>
          </p:cNvPr>
          <p:cNvSpPr/>
          <p:nvPr/>
        </p:nvSpPr>
        <p:spPr>
          <a:xfrm>
            <a:off x="6231957" y="3131201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BB144E-4B81-078D-2CA2-5A36D1F3D7D9}"/>
              </a:ext>
            </a:extLst>
          </p:cNvPr>
          <p:cNvSpPr txBox="1"/>
          <p:nvPr/>
        </p:nvSpPr>
        <p:spPr>
          <a:xfrm>
            <a:off x="6279625" y="2043204"/>
            <a:ext cx="99225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모두 열기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>
                <a:latin typeface="+mj-ea"/>
                <a:ea typeface="+mj-ea"/>
              </a:rPr>
              <a:t>모두 닫기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78D96307-AC9E-3BA2-5918-31D427191A6A}"/>
              </a:ext>
            </a:extLst>
          </p:cNvPr>
          <p:cNvSpPr/>
          <p:nvPr/>
        </p:nvSpPr>
        <p:spPr>
          <a:xfrm>
            <a:off x="6231957" y="3533100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DA272C0C-05C4-E3C3-EA03-763370CFDC68}"/>
              </a:ext>
            </a:extLst>
          </p:cNvPr>
          <p:cNvSpPr/>
          <p:nvPr/>
        </p:nvSpPr>
        <p:spPr>
          <a:xfrm>
            <a:off x="6231957" y="3932940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3A050EF8-CCF3-ACAF-FFD0-7BA053F4FC43}"/>
              </a:ext>
            </a:extLst>
          </p:cNvPr>
          <p:cNvSpPr/>
          <p:nvPr/>
        </p:nvSpPr>
        <p:spPr>
          <a:xfrm>
            <a:off x="118026" y="258272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E76E752C-6058-37D2-2560-F148CBF0538B}"/>
              </a:ext>
            </a:extLst>
          </p:cNvPr>
          <p:cNvSpPr/>
          <p:nvPr/>
        </p:nvSpPr>
        <p:spPr>
          <a:xfrm>
            <a:off x="662360" y="258272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3F04C6E8-9C2D-0965-F099-EED640959793}"/>
              </a:ext>
            </a:extLst>
          </p:cNvPr>
          <p:cNvSpPr/>
          <p:nvPr/>
        </p:nvSpPr>
        <p:spPr>
          <a:xfrm>
            <a:off x="1384258" y="258272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B16DA584-CA3B-7F4E-0A81-6A410A75C323}"/>
              </a:ext>
            </a:extLst>
          </p:cNvPr>
          <p:cNvSpPr/>
          <p:nvPr/>
        </p:nvSpPr>
        <p:spPr>
          <a:xfrm>
            <a:off x="2208749" y="2964287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5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0418F5A-5B22-D2F6-2AF3-1DCC15A7CE79}"/>
              </a:ext>
            </a:extLst>
          </p:cNvPr>
          <p:cNvSpPr/>
          <p:nvPr/>
        </p:nvSpPr>
        <p:spPr>
          <a:xfrm>
            <a:off x="6102634" y="2964287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6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08078156-E72E-0938-E494-1529AB8731DD}"/>
              </a:ext>
            </a:extLst>
          </p:cNvPr>
          <p:cNvSpPr/>
          <p:nvPr/>
        </p:nvSpPr>
        <p:spPr>
          <a:xfrm>
            <a:off x="2253264" y="1528600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8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B87AC84-7FFF-9150-CA87-AF6284B2F727}"/>
              </a:ext>
            </a:extLst>
          </p:cNvPr>
          <p:cNvSpPr/>
          <p:nvPr/>
        </p:nvSpPr>
        <p:spPr>
          <a:xfrm>
            <a:off x="6104736" y="189970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9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D84166F0-017E-A60F-DAA3-C4195606F345}"/>
              </a:ext>
            </a:extLst>
          </p:cNvPr>
          <p:cNvSpPr/>
          <p:nvPr/>
        </p:nvSpPr>
        <p:spPr>
          <a:xfrm>
            <a:off x="170260" y="4272579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검색결과가 없습니다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946C92E2-A45C-3669-34AA-E152EDDA9F09}"/>
              </a:ext>
            </a:extLst>
          </p:cNvPr>
          <p:cNvSpPr/>
          <p:nvPr/>
        </p:nvSpPr>
        <p:spPr>
          <a:xfrm>
            <a:off x="2253264" y="434354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8a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C971ED1D-5210-436A-B574-85AB1D100A6F}"/>
              </a:ext>
            </a:extLst>
          </p:cNvPr>
          <p:cNvGrpSpPr/>
          <p:nvPr/>
        </p:nvGrpSpPr>
        <p:grpSpPr>
          <a:xfrm>
            <a:off x="6231957" y="4448629"/>
            <a:ext cx="3226083" cy="1937654"/>
            <a:chOff x="6231957" y="4448629"/>
            <a:chExt cx="3226083" cy="1937654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4AAD2593-94B1-DF37-7062-791885162DC9}"/>
                </a:ext>
              </a:extLst>
            </p:cNvPr>
            <p:cNvSpPr/>
            <p:nvPr/>
          </p:nvSpPr>
          <p:spPr>
            <a:xfrm>
              <a:off x="6231957" y="4448629"/>
              <a:ext cx="3226083" cy="19376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9449A148-550A-8CEC-D0BB-4DB43FEA438F}"/>
                </a:ext>
              </a:extLst>
            </p:cNvPr>
            <p:cNvSpPr txBox="1"/>
            <p:nvPr/>
          </p:nvSpPr>
          <p:spPr>
            <a:xfrm>
              <a:off x="6350000" y="4615572"/>
              <a:ext cx="51296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1000" b="1" dirty="0">
                  <a:latin typeface="+mj-ea"/>
                  <a:ea typeface="+mj-ea"/>
                </a:rPr>
                <a:t>문구수정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xmlns="" id="{AC064BDC-2338-2029-1C48-8DF33BF26294}"/>
                </a:ext>
              </a:extLst>
            </p:cNvPr>
            <p:cNvSpPr/>
            <p:nvPr/>
          </p:nvSpPr>
          <p:spPr>
            <a:xfrm>
              <a:off x="6350000" y="5171021"/>
              <a:ext cx="3004888" cy="34834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마음이 </a:t>
              </a:r>
              <a:r>
                <a:rPr lang="ko-KR" altLang="en-US" sz="800" dirty="0" err="1">
                  <a:solidFill>
                    <a:schemeClr val="tx1"/>
                  </a:solidFill>
                  <a:latin typeface="+mj-ea"/>
                  <a:ea typeface="+mj-ea"/>
                </a:rPr>
                <a:t>답답한게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 아니라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)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가슴이 막힌 듯 답답하다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xmlns="" id="{E2A5BAFA-9EB3-6BD6-4900-F0B9DA0463F2}"/>
                </a:ext>
              </a:extLst>
            </p:cNvPr>
            <p:cNvSpPr/>
            <p:nvPr/>
          </p:nvSpPr>
          <p:spPr>
            <a:xfrm>
              <a:off x="8262458" y="5953895"/>
              <a:ext cx="1092430" cy="32847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ea"/>
                  <a:ea typeface="+mj-ea"/>
                </a:rPr>
                <a:t>저장</a:t>
              </a: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xmlns="" id="{928DFF3C-1EE9-B8D7-C423-5EB15DC91C00}"/>
                </a:ext>
              </a:extLst>
            </p:cNvPr>
            <p:cNvGrpSpPr/>
            <p:nvPr/>
          </p:nvGrpSpPr>
          <p:grpSpPr>
            <a:xfrm>
              <a:off x="9140406" y="4624970"/>
              <a:ext cx="149167" cy="149168"/>
              <a:chOff x="3285881" y="5138056"/>
              <a:chExt cx="203200" cy="203201"/>
            </a:xfrm>
          </p:grpSpPr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xmlns="" id="{2C50A503-CFD4-4B72-55C8-AA97398FA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5881" y="5138056"/>
                <a:ext cx="203200" cy="2032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xmlns="" id="{79CF66FA-5DB6-C91B-BA8E-7C528F61E8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85881" y="5138057"/>
                <a:ext cx="203200" cy="2032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AB5CE895-D99A-EB38-2436-DEA731A374BA}"/>
                </a:ext>
              </a:extLst>
            </p:cNvPr>
            <p:cNvSpPr txBox="1"/>
            <p:nvPr/>
          </p:nvSpPr>
          <p:spPr>
            <a:xfrm>
              <a:off x="6350000" y="4839200"/>
              <a:ext cx="183543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수정 후 </a:t>
              </a:r>
              <a:r>
                <a:rPr lang="en-US" altLang="ko-KR" sz="800" dirty="0">
                  <a:latin typeface="+mj-ea"/>
                  <a:ea typeface="+mj-ea"/>
                </a:rPr>
                <a:t>‘</a:t>
              </a:r>
              <a:r>
                <a:rPr lang="ko-KR" altLang="en-US" sz="800" dirty="0">
                  <a:latin typeface="+mj-ea"/>
                  <a:ea typeface="+mj-ea"/>
                </a:rPr>
                <a:t>저장</a:t>
              </a:r>
              <a:r>
                <a:rPr lang="en-US" altLang="ko-KR" sz="800" dirty="0">
                  <a:latin typeface="+mj-ea"/>
                  <a:ea typeface="+mj-ea"/>
                </a:rPr>
                <a:t>＇</a:t>
              </a:r>
              <a:r>
                <a:rPr lang="ko-KR" altLang="en-US" sz="800" dirty="0">
                  <a:latin typeface="+mj-ea"/>
                  <a:ea typeface="+mj-ea"/>
                </a:rPr>
                <a:t>버튼 </a:t>
              </a:r>
              <a:r>
                <a:rPr lang="ko-KR" altLang="en-US" sz="800" dirty="0" err="1">
                  <a:latin typeface="+mj-ea"/>
                  <a:ea typeface="+mj-ea"/>
                </a:rPr>
                <a:t>클릭시</a:t>
              </a:r>
              <a:r>
                <a:rPr lang="ko-KR" altLang="en-US" sz="800" dirty="0">
                  <a:latin typeface="+mj-ea"/>
                  <a:ea typeface="+mj-ea"/>
                </a:rPr>
                <a:t> 저장됩니다</a:t>
              </a:r>
              <a:r>
                <a:rPr lang="en-US" altLang="ko-KR" sz="800" dirty="0">
                  <a:latin typeface="+mj-ea"/>
                  <a:ea typeface="+mj-ea"/>
                </a:rPr>
                <a:t>.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115" name="타원 114">
            <a:extLst>
              <a:ext uri="{FF2B5EF4-FFF2-40B4-BE49-F238E27FC236}">
                <a16:creationId xmlns:a16="http://schemas.microsoft.com/office/drawing/2014/main" xmlns="" id="{2C3AB01B-6512-C892-4CEE-197E340578B1}"/>
              </a:ext>
            </a:extLst>
          </p:cNvPr>
          <p:cNvSpPr/>
          <p:nvPr/>
        </p:nvSpPr>
        <p:spPr>
          <a:xfrm>
            <a:off x="8166252" y="5909265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7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5B7E1F67-D660-71CE-492B-DC99C7638442}"/>
              </a:ext>
            </a:extLst>
          </p:cNvPr>
          <p:cNvSpPr txBox="1"/>
          <p:nvPr/>
        </p:nvSpPr>
        <p:spPr>
          <a:xfrm>
            <a:off x="2887819" y="5368113"/>
            <a:ext cx="1583767" cy="123111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모든 질문 목록이 </a:t>
            </a:r>
            <a:r>
              <a:rPr lang="ko-KR" altLang="en-US" sz="800" dirty="0" err="1">
                <a:solidFill>
                  <a:schemeClr val="bg1"/>
                </a:solidFill>
                <a:latin typeface="+mj-ea"/>
                <a:ea typeface="+mj-ea"/>
              </a:rPr>
              <a:t>닫힌상태로</a:t>
            </a:r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 노출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537BCAD0-71D9-DA12-4C07-7C9CF42F009E}"/>
              </a:ext>
            </a:extLst>
          </p:cNvPr>
          <p:cNvCxnSpPr/>
          <p:nvPr/>
        </p:nvCxnSpPr>
        <p:spPr>
          <a:xfrm>
            <a:off x="5225143" y="2166315"/>
            <a:ext cx="0" cy="43796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EE5FA876-8CEF-FB60-9C26-C8C5C7CE48BE}"/>
              </a:ext>
            </a:extLst>
          </p:cNvPr>
          <p:cNvSpPr txBox="1"/>
          <p:nvPr/>
        </p:nvSpPr>
        <p:spPr>
          <a:xfrm>
            <a:off x="5360031" y="4206389"/>
            <a:ext cx="549831" cy="123111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스크롤 영역</a:t>
            </a:r>
          </a:p>
        </p:txBody>
      </p:sp>
    </p:spTree>
    <p:extLst>
      <p:ext uri="{BB962C8B-B14F-4D97-AF65-F5344CB8AC3E}">
        <p14:creationId xmlns:p14="http://schemas.microsoft.com/office/powerpoint/2010/main" xmlns="" val="241875384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88FD8B-8829-414F-9564-4DB2BC56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문진관리 </a:t>
            </a:r>
            <a:r>
              <a:rPr lang="en-US" altLang="ko-KR" dirty="0"/>
              <a:t>&gt; </a:t>
            </a:r>
            <a:r>
              <a:rPr lang="ko-KR" altLang="en-US" dirty="0"/>
              <a:t>항목관리 프로세스</a:t>
            </a:r>
          </a:p>
        </p:txBody>
      </p:sp>
      <p:sp>
        <p:nvSpPr>
          <p:cNvPr id="97" name="텍스트 개체 틀 96">
            <a:extLst>
              <a:ext uri="{FF2B5EF4-FFF2-40B4-BE49-F238E27FC236}">
                <a16:creationId xmlns:a16="http://schemas.microsoft.com/office/drawing/2014/main" xmlns="" id="{34CAE961-60D9-46F7-913C-7ECEE1091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98" name="텍스트 개체 틀 97">
            <a:extLst>
              <a:ext uri="{FF2B5EF4-FFF2-40B4-BE49-F238E27FC236}">
                <a16:creationId xmlns:a16="http://schemas.microsoft.com/office/drawing/2014/main" xmlns="" id="{0B6297FD-48C7-461F-BB93-FD890CA3AF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BB21522-75D4-4902-9226-6F4A5A6A6911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문진이력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6FC4385-BDC0-43AF-827B-AD2467191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8607770"/>
              </p:ext>
            </p:extLst>
          </p:nvPr>
        </p:nvGraphicFramePr>
        <p:xfrm>
          <a:off x="7324078" y="597402"/>
          <a:ext cx="2411662" cy="19670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메인질문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접기아이콘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아코디언이 열린 경우 ▲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으로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변경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#2a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답변목록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답변목록은 질문보다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indentation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되어 명확히 구분되도록 한다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985F549-48CF-428D-8354-659AE2D4BC12}"/>
              </a:ext>
            </a:extLst>
          </p:cNvPr>
          <p:cNvSpPr txBox="1"/>
          <p:nvPr/>
        </p:nvSpPr>
        <p:spPr>
          <a:xfrm>
            <a:off x="170260" y="1002811"/>
            <a:ext cx="10772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문진항목관리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C2681213-9256-376A-1D81-13DB142CD267}"/>
              </a:ext>
            </a:extLst>
          </p:cNvPr>
          <p:cNvCxnSpPr>
            <a:cxnSpLocks/>
          </p:cNvCxnSpPr>
          <p:nvPr/>
        </p:nvCxnSpPr>
        <p:spPr>
          <a:xfrm>
            <a:off x="199378" y="5046909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110B8C32-04C4-FEB3-DDE5-D48CCDB1C628}"/>
              </a:ext>
            </a:extLst>
          </p:cNvPr>
          <p:cNvGrpSpPr/>
          <p:nvPr/>
        </p:nvGrpSpPr>
        <p:grpSpPr>
          <a:xfrm>
            <a:off x="2278678" y="1570776"/>
            <a:ext cx="2175029" cy="328474"/>
            <a:chOff x="5104112" y="1563122"/>
            <a:chExt cx="2175029" cy="32847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2D8FF36B-F3CB-F408-C328-63B3305183FE}"/>
                </a:ext>
              </a:extLst>
            </p:cNvPr>
            <p:cNvSpPr/>
            <p:nvPr/>
          </p:nvSpPr>
          <p:spPr>
            <a:xfrm>
              <a:off x="5104112" y="156312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키워드를 입력해주세요</a:t>
              </a:r>
            </a:p>
          </p:txBody>
        </p:sp>
        <p:sp>
          <p:nvSpPr>
            <p:cNvPr id="5" name="Search">
              <a:extLst>
                <a:ext uri="{FF2B5EF4-FFF2-40B4-BE49-F238E27FC236}">
                  <a16:creationId xmlns:a16="http://schemas.microsoft.com/office/drawing/2014/main" xmlns="" id="{107824B6-D33E-DF0D-E48C-2EA75BA630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0378" y="1657274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5B8DDFA-E2BC-658F-E5BD-F1BA081074B0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5CB0D5-4010-4863-477E-915D66DA8512}"/>
              </a:ext>
            </a:extLst>
          </p:cNvPr>
          <p:cNvSpPr txBox="1"/>
          <p:nvPr/>
        </p:nvSpPr>
        <p:spPr>
          <a:xfrm>
            <a:off x="170260" y="2043204"/>
            <a:ext cx="4648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latin typeface="+mj-ea"/>
                <a:ea typeface="+mj-ea"/>
              </a:rPr>
              <a:t>1025 </a:t>
            </a:r>
            <a:r>
              <a:rPr lang="ko-KR" altLang="en-US" sz="800" b="1" dirty="0">
                <a:latin typeface="+mj-ea"/>
                <a:ea typeface="+mj-ea"/>
              </a:rPr>
              <a:t>건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04CE7049-53BA-F9C1-8293-637179C84C2F}"/>
              </a:ext>
            </a:extLst>
          </p:cNvPr>
          <p:cNvSpPr/>
          <p:nvPr/>
        </p:nvSpPr>
        <p:spPr>
          <a:xfrm>
            <a:off x="170260" y="2644820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02B6A1-DD4D-67D5-0534-A2DE48EFC6EA}"/>
              </a:ext>
            </a:extLst>
          </p:cNvPr>
          <p:cNvSpPr txBox="1"/>
          <p:nvPr/>
        </p:nvSpPr>
        <p:spPr>
          <a:xfrm>
            <a:off x="287447" y="2388480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번호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3317F24-E3D2-6161-A4EA-FA128FD05B0D}"/>
              </a:ext>
            </a:extLst>
          </p:cNvPr>
          <p:cNvSpPr txBox="1"/>
          <p:nvPr/>
        </p:nvSpPr>
        <p:spPr>
          <a:xfrm>
            <a:off x="334863" y="2762591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DD52F7F2-C7CA-1F94-6FBF-8DCE47F76439}"/>
              </a:ext>
            </a:extLst>
          </p:cNvPr>
          <p:cNvSpPr/>
          <p:nvPr/>
        </p:nvSpPr>
        <p:spPr>
          <a:xfrm>
            <a:off x="170260" y="3884172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E5A73B9-2D8F-9689-A316-AB896D1DDE24}"/>
              </a:ext>
            </a:extLst>
          </p:cNvPr>
          <p:cNvSpPr txBox="1"/>
          <p:nvPr/>
        </p:nvSpPr>
        <p:spPr>
          <a:xfrm>
            <a:off x="334863" y="4001943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410FCCF-D6A6-203C-1BA7-56365362061F}"/>
              </a:ext>
            </a:extLst>
          </p:cNvPr>
          <p:cNvSpPr txBox="1"/>
          <p:nvPr/>
        </p:nvSpPr>
        <p:spPr>
          <a:xfrm>
            <a:off x="802092" y="2388480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문진구분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FA29690-6735-E87D-0999-0EE7D5B0D1E4}"/>
              </a:ext>
            </a:extLst>
          </p:cNvPr>
          <p:cNvSpPr txBox="1"/>
          <p:nvPr/>
        </p:nvSpPr>
        <p:spPr>
          <a:xfrm>
            <a:off x="802092" y="276259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정인적방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91021FD-B07D-8E95-92DA-F520140531D9}"/>
              </a:ext>
            </a:extLst>
          </p:cNvPr>
          <p:cNvSpPr txBox="1"/>
          <p:nvPr/>
        </p:nvSpPr>
        <p:spPr>
          <a:xfrm>
            <a:off x="802092" y="400194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정인적방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1813C99E-8485-D6D9-A936-2037399AD348}"/>
              </a:ext>
            </a:extLst>
          </p:cNvPr>
          <p:cNvSpPr/>
          <p:nvPr/>
        </p:nvSpPr>
        <p:spPr>
          <a:xfrm>
            <a:off x="154442" y="1570777"/>
            <a:ext cx="1023314" cy="328474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문진구분 ▼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7FE8D647-95A3-DD31-07F9-4BDEB4FFD2A0}"/>
              </a:ext>
            </a:extLst>
          </p:cNvPr>
          <p:cNvSpPr/>
          <p:nvPr/>
        </p:nvSpPr>
        <p:spPr>
          <a:xfrm>
            <a:off x="1222693" y="1570777"/>
            <a:ext cx="1023314" cy="328474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카테고리 선택 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6714745-21AC-01E2-F23C-B369D323A1FB}"/>
              </a:ext>
            </a:extLst>
          </p:cNvPr>
          <p:cNvSpPr txBox="1"/>
          <p:nvPr/>
        </p:nvSpPr>
        <p:spPr>
          <a:xfrm>
            <a:off x="1541444" y="2388480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카테고리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90B779C-D31E-2B0B-03DB-75A376102ADA}"/>
              </a:ext>
            </a:extLst>
          </p:cNvPr>
          <p:cNvSpPr txBox="1"/>
          <p:nvPr/>
        </p:nvSpPr>
        <p:spPr>
          <a:xfrm>
            <a:off x="1541444" y="2762591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흉부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585B7BD-0064-F5B6-E0D9-338F9A4048C0}"/>
              </a:ext>
            </a:extLst>
          </p:cNvPr>
          <p:cNvSpPr txBox="1"/>
          <p:nvPr/>
        </p:nvSpPr>
        <p:spPr>
          <a:xfrm>
            <a:off x="1541444" y="4001943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흉부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46B0F42-67E7-4E3A-6794-1A8F3B974B87}"/>
              </a:ext>
            </a:extLst>
          </p:cNvPr>
          <p:cNvSpPr txBox="1"/>
          <p:nvPr/>
        </p:nvSpPr>
        <p:spPr>
          <a:xfrm>
            <a:off x="2312570" y="2388480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질문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E6C0F515-12CE-DA0C-A019-F6FC2A3265A3}"/>
              </a:ext>
            </a:extLst>
          </p:cNvPr>
          <p:cNvSpPr txBox="1"/>
          <p:nvPr/>
        </p:nvSpPr>
        <p:spPr>
          <a:xfrm>
            <a:off x="2312570" y="2762591"/>
            <a:ext cx="10996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가슴이 자주 두근거린다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3EBBE39-98E4-3C75-5487-493A2E1D26E5}"/>
              </a:ext>
            </a:extLst>
          </p:cNvPr>
          <p:cNvSpPr txBox="1"/>
          <p:nvPr/>
        </p:nvSpPr>
        <p:spPr>
          <a:xfrm>
            <a:off x="2312570" y="4001943"/>
            <a:ext cx="247664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└ </a:t>
            </a:r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마음이 </a:t>
            </a:r>
            <a:r>
              <a:rPr lang="ko-KR" altLang="en-US" sz="800" dirty="0" err="1">
                <a:latin typeface="+mj-ea"/>
                <a:ea typeface="+mj-ea"/>
              </a:rPr>
              <a:t>답답한게</a:t>
            </a:r>
            <a:r>
              <a:rPr lang="ko-KR" altLang="en-US" sz="800" dirty="0">
                <a:latin typeface="+mj-ea"/>
                <a:ea typeface="+mj-ea"/>
              </a:rPr>
              <a:t> 아니라</a:t>
            </a:r>
            <a:r>
              <a:rPr lang="en-US" altLang="ko-KR" sz="800" dirty="0">
                <a:latin typeface="+mj-ea"/>
                <a:ea typeface="+mj-ea"/>
              </a:rPr>
              <a:t>) </a:t>
            </a:r>
            <a:r>
              <a:rPr lang="ko-KR" altLang="en-US" sz="800" dirty="0">
                <a:latin typeface="+mj-ea"/>
                <a:ea typeface="+mj-ea"/>
              </a:rPr>
              <a:t>가슴이 막힌 듯 답답하다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D7F7316F-7F8E-D926-241D-B3F20369861D}"/>
              </a:ext>
            </a:extLst>
          </p:cNvPr>
          <p:cNvSpPr txBox="1"/>
          <p:nvPr/>
        </p:nvSpPr>
        <p:spPr>
          <a:xfrm>
            <a:off x="7024914" y="3988628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AD17DA7E-7585-7729-4988-166F920714FB}"/>
              </a:ext>
            </a:extLst>
          </p:cNvPr>
          <p:cNvSpPr txBox="1"/>
          <p:nvPr/>
        </p:nvSpPr>
        <p:spPr>
          <a:xfrm rot="10800000">
            <a:off x="7024914" y="2764607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EECE0EA7-7869-433F-BCC3-87B1416F00C4}"/>
              </a:ext>
            </a:extLst>
          </p:cNvPr>
          <p:cNvSpPr/>
          <p:nvPr/>
        </p:nvSpPr>
        <p:spPr>
          <a:xfrm>
            <a:off x="170260" y="4291368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D1BCD29-3607-A5E8-BF5E-350FC0D8334B}"/>
              </a:ext>
            </a:extLst>
          </p:cNvPr>
          <p:cNvSpPr txBox="1"/>
          <p:nvPr/>
        </p:nvSpPr>
        <p:spPr>
          <a:xfrm>
            <a:off x="334863" y="4409139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7EF5120F-34D1-268B-52EC-7CEB58263F1C}"/>
              </a:ext>
            </a:extLst>
          </p:cNvPr>
          <p:cNvSpPr txBox="1"/>
          <p:nvPr/>
        </p:nvSpPr>
        <p:spPr>
          <a:xfrm>
            <a:off x="802092" y="4409139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정인적방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D44A83E-2BA5-61D6-CF9C-621A14586F13}"/>
              </a:ext>
            </a:extLst>
          </p:cNvPr>
          <p:cNvSpPr txBox="1"/>
          <p:nvPr/>
        </p:nvSpPr>
        <p:spPr>
          <a:xfrm>
            <a:off x="1541444" y="4409139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흉부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583F3597-6CF9-F6C8-59E3-409C16446AB9}"/>
              </a:ext>
            </a:extLst>
          </p:cNvPr>
          <p:cNvSpPr txBox="1"/>
          <p:nvPr/>
        </p:nvSpPr>
        <p:spPr>
          <a:xfrm>
            <a:off x="2312570" y="4409139"/>
            <a:ext cx="94096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└ 가슴이 답답하면</a:t>
            </a:r>
            <a:r>
              <a:rPr lang="en-US" altLang="ko-KR" sz="800" dirty="0">
                <a:latin typeface="+mj-ea"/>
                <a:ea typeface="+mj-ea"/>
              </a:rPr>
              <a:t>?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C85E4EC-CE25-CDD2-6DAD-02D3B422D965}"/>
              </a:ext>
            </a:extLst>
          </p:cNvPr>
          <p:cNvSpPr txBox="1"/>
          <p:nvPr/>
        </p:nvSpPr>
        <p:spPr>
          <a:xfrm>
            <a:off x="7024914" y="4395824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xmlns="" id="{C4B17E78-FCBF-77E8-919C-0845BB93C059}"/>
              </a:ext>
            </a:extLst>
          </p:cNvPr>
          <p:cNvSpPr/>
          <p:nvPr/>
        </p:nvSpPr>
        <p:spPr>
          <a:xfrm>
            <a:off x="170260" y="4697784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990A39D-A43C-EE0F-D7D8-3D121F6DD18A}"/>
              </a:ext>
            </a:extLst>
          </p:cNvPr>
          <p:cNvSpPr txBox="1"/>
          <p:nvPr/>
        </p:nvSpPr>
        <p:spPr>
          <a:xfrm>
            <a:off x="334863" y="4815555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B26F6613-329A-7DA1-DDA3-B01E411F3298}"/>
              </a:ext>
            </a:extLst>
          </p:cNvPr>
          <p:cNvSpPr txBox="1"/>
          <p:nvPr/>
        </p:nvSpPr>
        <p:spPr>
          <a:xfrm>
            <a:off x="802092" y="4815555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비염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E52240A-E8D3-3376-78AC-50E2C0DC2A93}"/>
              </a:ext>
            </a:extLst>
          </p:cNvPr>
          <p:cNvSpPr txBox="1"/>
          <p:nvPr/>
        </p:nvSpPr>
        <p:spPr>
          <a:xfrm>
            <a:off x="1541444" y="4815555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ㅡ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8BF0C9D2-5D27-9551-FB0D-B73C0EBEC3DC}"/>
              </a:ext>
            </a:extLst>
          </p:cNvPr>
          <p:cNvSpPr txBox="1"/>
          <p:nvPr/>
        </p:nvSpPr>
        <p:spPr>
          <a:xfrm>
            <a:off x="2312570" y="4815555"/>
            <a:ext cx="24942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비염 증상을 불편한 순서대로 </a:t>
            </a:r>
            <a:r>
              <a:rPr lang="en-US" altLang="ko-KR" sz="800" dirty="0">
                <a:latin typeface="+mj-ea"/>
                <a:ea typeface="+mj-ea"/>
              </a:rPr>
              <a:t>1,2,3..</a:t>
            </a:r>
            <a:r>
              <a:rPr lang="ko-KR" altLang="en-US" sz="800" dirty="0">
                <a:latin typeface="+mj-ea"/>
                <a:ea typeface="+mj-ea"/>
              </a:rPr>
              <a:t>숫자를 적어주세요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530B1587-C8A4-5F41-FFB2-0B4D003A6584}"/>
              </a:ext>
            </a:extLst>
          </p:cNvPr>
          <p:cNvSpPr txBox="1"/>
          <p:nvPr/>
        </p:nvSpPr>
        <p:spPr>
          <a:xfrm>
            <a:off x="7024914" y="4802240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F9B7158C-64BD-86C0-FE51-DD52460BA31C}"/>
              </a:ext>
            </a:extLst>
          </p:cNvPr>
          <p:cNvSpPr/>
          <p:nvPr/>
        </p:nvSpPr>
        <p:spPr>
          <a:xfrm>
            <a:off x="118026" y="899823"/>
            <a:ext cx="7161115" cy="1022605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영역 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Fix –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스크롤해도 사라지지 않음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959C73D8-AF18-F3D8-F886-C9DAF008842C}"/>
              </a:ext>
            </a:extLst>
          </p:cNvPr>
          <p:cNvSpPr/>
          <p:nvPr/>
        </p:nvSpPr>
        <p:spPr>
          <a:xfrm>
            <a:off x="6231957" y="2731361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D3E8DC55-7295-6194-3C51-863D95A98CC0}"/>
              </a:ext>
            </a:extLst>
          </p:cNvPr>
          <p:cNvSpPr/>
          <p:nvPr/>
        </p:nvSpPr>
        <p:spPr>
          <a:xfrm>
            <a:off x="6231957" y="3969957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BB144E-4B81-078D-2CA2-5A36D1F3D7D9}"/>
              </a:ext>
            </a:extLst>
          </p:cNvPr>
          <p:cNvSpPr txBox="1"/>
          <p:nvPr/>
        </p:nvSpPr>
        <p:spPr>
          <a:xfrm>
            <a:off x="6279625" y="2043204"/>
            <a:ext cx="99225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모두 열기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>
                <a:latin typeface="+mj-ea"/>
                <a:ea typeface="+mj-ea"/>
              </a:rPr>
              <a:t>모두 닫기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78D96307-AC9E-3BA2-5918-31D427191A6A}"/>
              </a:ext>
            </a:extLst>
          </p:cNvPr>
          <p:cNvSpPr/>
          <p:nvPr/>
        </p:nvSpPr>
        <p:spPr>
          <a:xfrm>
            <a:off x="6231957" y="4371856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DA272C0C-05C4-E3C3-EA03-763370CFDC68}"/>
              </a:ext>
            </a:extLst>
          </p:cNvPr>
          <p:cNvSpPr/>
          <p:nvPr/>
        </p:nvSpPr>
        <p:spPr>
          <a:xfrm>
            <a:off x="6231957" y="4771696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3A050EF8-CCF3-ACAF-FFD0-7BA053F4FC43}"/>
              </a:ext>
            </a:extLst>
          </p:cNvPr>
          <p:cNvSpPr/>
          <p:nvPr/>
        </p:nvSpPr>
        <p:spPr>
          <a:xfrm>
            <a:off x="118026" y="258272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1433D15C-69BD-1DDC-9B25-4225AD0E9D03}"/>
              </a:ext>
            </a:extLst>
          </p:cNvPr>
          <p:cNvSpPr/>
          <p:nvPr/>
        </p:nvSpPr>
        <p:spPr>
          <a:xfrm>
            <a:off x="334863" y="3063165"/>
            <a:ext cx="6944278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C253449-2708-6848-C1E9-1C14CF03F42D}"/>
              </a:ext>
            </a:extLst>
          </p:cNvPr>
          <p:cNvSpPr txBox="1"/>
          <p:nvPr/>
        </p:nvSpPr>
        <p:spPr>
          <a:xfrm>
            <a:off x="503648" y="3180936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2B18935-96E2-1F48-4CAE-6E8D9FA49FBA}"/>
              </a:ext>
            </a:extLst>
          </p:cNvPr>
          <p:cNvSpPr txBox="1"/>
          <p:nvPr/>
        </p:nvSpPr>
        <p:spPr>
          <a:xfrm>
            <a:off x="904684" y="3180936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예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BB9419EB-C5C5-77D0-EC0A-19D0AC0B5A7B}"/>
              </a:ext>
            </a:extLst>
          </p:cNvPr>
          <p:cNvSpPr/>
          <p:nvPr/>
        </p:nvSpPr>
        <p:spPr>
          <a:xfrm>
            <a:off x="334863" y="3469184"/>
            <a:ext cx="6944278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008EFD2-06B7-FC3C-1818-84C1C084621D}"/>
              </a:ext>
            </a:extLst>
          </p:cNvPr>
          <p:cNvSpPr txBox="1"/>
          <p:nvPr/>
        </p:nvSpPr>
        <p:spPr>
          <a:xfrm>
            <a:off x="503648" y="3586955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17A4119-2C10-1237-6521-83BD8EAB035A}"/>
              </a:ext>
            </a:extLst>
          </p:cNvPr>
          <p:cNvSpPr txBox="1"/>
          <p:nvPr/>
        </p:nvSpPr>
        <p:spPr>
          <a:xfrm>
            <a:off x="904684" y="3586955"/>
            <a:ext cx="3077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아니오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84D5FFA-BBED-1F58-6FC7-5F89F194831F}"/>
              </a:ext>
            </a:extLst>
          </p:cNvPr>
          <p:cNvSpPr txBox="1"/>
          <p:nvPr/>
        </p:nvSpPr>
        <p:spPr>
          <a:xfrm rot="10800000">
            <a:off x="7024914" y="3565629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ED41086-7A5A-21E9-3154-A0A2B37BF456}"/>
              </a:ext>
            </a:extLst>
          </p:cNvPr>
          <p:cNvSpPr txBox="1"/>
          <p:nvPr/>
        </p:nvSpPr>
        <p:spPr>
          <a:xfrm rot="10800000">
            <a:off x="7024914" y="3192429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6D616B8F-590F-FDBA-8779-C4A7B2D41E2E}"/>
              </a:ext>
            </a:extLst>
          </p:cNvPr>
          <p:cNvSpPr/>
          <p:nvPr/>
        </p:nvSpPr>
        <p:spPr>
          <a:xfrm>
            <a:off x="227977" y="312522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289A5DF9-47B3-47E8-2ECC-AC1786130781}"/>
              </a:ext>
            </a:extLst>
          </p:cNvPr>
          <p:cNvSpPr/>
          <p:nvPr/>
        </p:nvSpPr>
        <p:spPr>
          <a:xfrm>
            <a:off x="6231957" y="3153851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F80D96F6-62EE-291C-E1DE-8EEDA2EE2ED7}"/>
              </a:ext>
            </a:extLst>
          </p:cNvPr>
          <p:cNvSpPr/>
          <p:nvPr/>
        </p:nvSpPr>
        <p:spPr>
          <a:xfrm>
            <a:off x="6231957" y="3567463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0D7041B4-26F7-2599-1010-969409D89A0C}"/>
              </a:ext>
            </a:extLst>
          </p:cNvPr>
          <p:cNvSpPr/>
          <p:nvPr/>
        </p:nvSpPr>
        <p:spPr>
          <a:xfrm>
            <a:off x="7148545" y="2638615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896E287-C80A-9CCF-5F1F-23DE0C09F77B}"/>
              </a:ext>
            </a:extLst>
          </p:cNvPr>
          <p:cNvSpPr txBox="1"/>
          <p:nvPr/>
        </p:nvSpPr>
        <p:spPr>
          <a:xfrm>
            <a:off x="2887819" y="5563334"/>
            <a:ext cx="1583767" cy="123111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모든 질문 목록이 </a:t>
            </a:r>
            <a:r>
              <a:rPr lang="ko-KR" altLang="en-US" sz="800" dirty="0" err="1">
                <a:solidFill>
                  <a:schemeClr val="bg1"/>
                </a:solidFill>
                <a:latin typeface="+mj-ea"/>
                <a:ea typeface="+mj-ea"/>
              </a:rPr>
              <a:t>닫힌상태로</a:t>
            </a:r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 노출</a:t>
            </a:r>
          </a:p>
        </p:txBody>
      </p:sp>
    </p:spTree>
    <p:extLst>
      <p:ext uri="{BB962C8B-B14F-4D97-AF65-F5344CB8AC3E}">
        <p14:creationId xmlns:p14="http://schemas.microsoft.com/office/powerpoint/2010/main" xmlns="" val="16067385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88FD8B-8829-414F-9564-4DB2BC56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문진관리 </a:t>
            </a:r>
            <a:r>
              <a:rPr lang="en-US" altLang="ko-KR" dirty="0"/>
              <a:t>&gt; </a:t>
            </a:r>
            <a:r>
              <a:rPr lang="ko-KR" altLang="en-US" dirty="0"/>
              <a:t>항목관리 프로세스</a:t>
            </a:r>
          </a:p>
        </p:txBody>
      </p:sp>
      <p:sp>
        <p:nvSpPr>
          <p:cNvPr id="97" name="텍스트 개체 틀 96">
            <a:extLst>
              <a:ext uri="{FF2B5EF4-FFF2-40B4-BE49-F238E27FC236}">
                <a16:creationId xmlns:a16="http://schemas.microsoft.com/office/drawing/2014/main" xmlns="" id="{34CAE961-60D9-46F7-913C-7ECEE1091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98" name="텍스트 개체 틀 97">
            <a:extLst>
              <a:ext uri="{FF2B5EF4-FFF2-40B4-BE49-F238E27FC236}">
                <a16:creationId xmlns:a16="http://schemas.microsoft.com/office/drawing/2014/main" xmlns="" id="{0B6297FD-48C7-461F-BB93-FD890CA3AF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BB21522-75D4-4902-9226-6F4A5A6A6911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문진이력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6FC4385-BDC0-43AF-827B-AD2467191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0830851"/>
              </p:ext>
            </p:extLst>
          </p:nvPr>
        </p:nvGraphicFramePr>
        <p:xfrm>
          <a:off x="7324078" y="597402"/>
          <a:ext cx="2411662" cy="23328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확인질문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해당 답변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확인질문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＇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이 있는 경우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아코디언 열기아이콘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▼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이 노출된다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 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#1a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확인질문은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위의 답변보다 한단계 더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indentation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되어 노출된다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더 이상의 하위 질문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답변이 없는 경우 아코디언 아이콘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▲ ▼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은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노출되지 않는다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985F549-48CF-428D-8354-659AE2D4BC12}"/>
              </a:ext>
            </a:extLst>
          </p:cNvPr>
          <p:cNvSpPr txBox="1"/>
          <p:nvPr/>
        </p:nvSpPr>
        <p:spPr>
          <a:xfrm>
            <a:off x="170260" y="1002811"/>
            <a:ext cx="10772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문진항목관리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110B8C32-04C4-FEB3-DDE5-D48CCDB1C628}"/>
              </a:ext>
            </a:extLst>
          </p:cNvPr>
          <p:cNvGrpSpPr/>
          <p:nvPr/>
        </p:nvGrpSpPr>
        <p:grpSpPr>
          <a:xfrm>
            <a:off x="2278678" y="1570776"/>
            <a:ext cx="2175029" cy="328474"/>
            <a:chOff x="5104112" y="1563122"/>
            <a:chExt cx="2175029" cy="32847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2D8FF36B-F3CB-F408-C328-63B3305183FE}"/>
                </a:ext>
              </a:extLst>
            </p:cNvPr>
            <p:cNvSpPr/>
            <p:nvPr/>
          </p:nvSpPr>
          <p:spPr>
            <a:xfrm>
              <a:off x="5104112" y="156312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키워드를 입력해주세요</a:t>
              </a:r>
            </a:p>
          </p:txBody>
        </p:sp>
        <p:sp>
          <p:nvSpPr>
            <p:cNvPr id="5" name="Search">
              <a:extLst>
                <a:ext uri="{FF2B5EF4-FFF2-40B4-BE49-F238E27FC236}">
                  <a16:creationId xmlns:a16="http://schemas.microsoft.com/office/drawing/2014/main" xmlns="" id="{107824B6-D33E-DF0D-E48C-2EA75BA630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0378" y="1657274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5B8DDFA-E2BC-658F-E5BD-F1BA081074B0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5CB0D5-4010-4863-477E-915D66DA8512}"/>
              </a:ext>
            </a:extLst>
          </p:cNvPr>
          <p:cNvSpPr txBox="1"/>
          <p:nvPr/>
        </p:nvSpPr>
        <p:spPr>
          <a:xfrm>
            <a:off x="170260" y="2043204"/>
            <a:ext cx="4648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latin typeface="+mj-ea"/>
                <a:ea typeface="+mj-ea"/>
              </a:rPr>
              <a:t>1025 </a:t>
            </a:r>
            <a:r>
              <a:rPr lang="ko-KR" altLang="en-US" sz="800" b="1" dirty="0">
                <a:latin typeface="+mj-ea"/>
                <a:ea typeface="+mj-ea"/>
              </a:rPr>
              <a:t>건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04CE7049-53BA-F9C1-8293-637179C84C2F}"/>
              </a:ext>
            </a:extLst>
          </p:cNvPr>
          <p:cNvSpPr/>
          <p:nvPr/>
        </p:nvSpPr>
        <p:spPr>
          <a:xfrm>
            <a:off x="170260" y="2644820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02B6A1-DD4D-67D5-0534-A2DE48EFC6EA}"/>
              </a:ext>
            </a:extLst>
          </p:cNvPr>
          <p:cNvSpPr txBox="1"/>
          <p:nvPr/>
        </p:nvSpPr>
        <p:spPr>
          <a:xfrm>
            <a:off x="287447" y="2388480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번호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DD52F7F2-C7CA-1F94-6FBF-8DCE47F76439}"/>
              </a:ext>
            </a:extLst>
          </p:cNvPr>
          <p:cNvSpPr/>
          <p:nvPr/>
        </p:nvSpPr>
        <p:spPr>
          <a:xfrm>
            <a:off x="170260" y="5124452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E5A73B9-2D8F-9689-A316-AB896D1DDE24}"/>
              </a:ext>
            </a:extLst>
          </p:cNvPr>
          <p:cNvSpPr txBox="1"/>
          <p:nvPr/>
        </p:nvSpPr>
        <p:spPr>
          <a:xfrm>
            <a:off x="334863" y="5242223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410FCCF-D6A6-203C-1BA7-56365362061F}"/>
              </a:ext>
            </a:extLst>
          </p:cNvPr>
          <p:cNvSpPr txBox="1"/>
          <p:nvPr/>
        </p:nvSpPr>
        <p:spPr>
          <a:xfrm>
            <a:off x="802092" y="2388480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문진구분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FA29690-6735-E87D-0999-0EE7D5B0D1E4}"/>
              </a:ext>
            </a:extLst>
          </p:cNvPr>
          <p:cNvSpPr txBox="1"/>
          <p:nvPr/>
        </p:nvSpPr>
        <p:spPr>
          <a:xfrm>
            <a:off x="802092" y="276259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정인적방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91021FD-B07D-8E95-92DA-F520140531D9}"/>
              </a:ext>
            </a:extLst>
          </p:cNvPr>
          <p:cNvSpPr txBox="1"/>
          <p:nvPr/>
        </p:nvSpPr>
        <p:spPr>
          <a:xfrm>
            <a:off x="802092" y="524222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정인적방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1813C99E-8485-D6D9-A936-2037399AD348}"/>
              </a:ext>
            </a:extLst>
          </p:cNvPr>
          <p:cNvSpPr/>
          <p:nvPr/>
        </p:nvSpPr>
        <p:spPr>
          <a:xfrm>
            <a:off x="154442" y="1570777"/>
            <a:ext cx="1023314" cy="328474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문진구분 ▼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7FE8D647-95A3-DD31-07F9-4BDEB4FFD2A0}"/>
              </a:ext>
            </a:extLst>
          </p:cNvPr>
          <p:cNvSpPr/>
          <p:nvPr/>
        </p:nvSpPr>
        <p:spPr>
          <a:xfrm>
            <a:off x="1222693" y="1570777"/>
            <a:ext cx="1023314" cy="328474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카테고리 선택 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6714745-21AC-01E2-F23C-B369D323A1FB}"/>
              </a:ext>
            </a:extLst>
          </p:cNvPr>
          <p:cNvSpPr txBox="1"/>
          <p:nvPr/>
        </p:nvSpPr>
        <p:spPr>
          <a:xfrm>
            <a:off x="1541444" y="2388480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카테고리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90B779C-D31E-2B0B-03DB-75A376102ADA}"/>
              </a:ext>
            </a:extLst>
          </p:cNvPr>
          <p:cNvSpPr txBox="1"/>
          <p:nvPr/>
        </p:nvSpPr>
        <p:spPr>
          <a:xfrm>
            <a:off x="1541444" y="2762591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흉부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585B7BD-0064-F5B6-E0D9-338F9A4048C0}"/>
              </a:ext>
            </a:extLst>
          </p:cNvPr>
          <p:cNvSpPr txBox="1"/>
          <p:nvPr/>
        </p:nvSpPr>
        <p:spPr>
          <a:xfrm>
            <a:off x="1541444" y="5242223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흉부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46B0F42-67E7-4E3A-6794-1A8F3B974B87}"/>
              </a:ext>
            </a:extLst>
          </p:cNvPr>
          <p:cNvSpPr txBox="1"/>
          <p:nvPr/>
        </p:nvSpPr>
        <p:spPr>
          <a:xfrm>
            <a:off x="2312570" y="2388480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질문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E6C0F515-12CE-DA0C-A019-F6FC2A3265A3}"/>
              </a:ext>
            </a:extLst>
          </p:cNvPr>
          <p:cNvSpPr txBox="1"/>
          <p:nvPr/>
        </p:nvSpPr>
        <p:spPr>
          <a:xfrm>
            <a:off x="2312570" y="2762591"/>
            <a:ext cx="10996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가슴이 자주 두근거린다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3EBBE39-98E4-3C75-5487-493A2E1D26E5}"/>
              </a:ext>
            </a:extLst>
          </p:cNvPr>
          <p:cNvSpPr txBox="1"/>
          <p:nvPr/>
        </p:nvSpPr>
        <p:spPr>
          <a:xfrm>
            <a:off x="2312570" y="5242223"/>
            <a:ext cx="247664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└ </a:t>
            </a:r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마음이 </a:t>
            </a:r>
            <a:r>
              <a:rPr lang="ko-KR" altLang="en-US" sz="800" dirty="0" err="1">
                <a:latin typeface="+mj-ea"/>
                <a:ea typeface="+mj-ea"/>
              </a:rPr>
              <a:t>답답한게</a:t>
            </a:r>
            <a:r>
              <a:rPr lang="ko-KR" altLang="en-US" sz="800" dirty="0">
                <a:latin typeface="+mj-ea"/>
                <a:ea typeface="+mj-ea"/>
              </a:rPr>
              <a:t> 아니라</a:t>
            </a:r>
            <a:r>
              <a:rPr lang="en-US" altLang="ko-KR" sz="800" dirty="0">
                <a:latin typeface="+mj-ea"/>
                <a:ea typeface="+mj-ea"/>
              </a:rPr>
              <a:t>) </a:t>
            </a:r>
            <a:r>
              <a:rPr lang="ko-KR" altLang="en-US" sz="800" dirty="0">
                <a:latin typeface="+mj-ea"/>
                <a:ea typeface="+mj-ea"/>
              </a:rPr>
              <a:t>가슴이 막힌 듯 답답하다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D7F7316F-7F8E-D926-241D-B3F20369861D}"/>
              </a:ext>
            </a:extLst>
          </p:cNvPr>
          <p:cNvSpPr txBox="1"/>
          <p:nvPr/>
        </p:nvSpPr>
        <p:spPr>
          <a:xfrm>
            <a:off x="7024914" y="5228908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AD17DA7E-7585-7729-4988-166F920714FB}"/>
              </a:ext>
            </a:extLst>
          </p:cNvPr>
          <p:cNvSpPr txBox="1"/>
          <p:nvPr/>
        </p:nvSpPr>
        <p:spPr>
          <a:xfrm rot="10800000">
            <a:off x="7024914" y="2764607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EECE0EA7-7869-433F-BCC3-87B1416F00C4}"/>
              </a:ext>
            </a:extLst>
          </p:cNvPr>
          <p:cNvSpPr/>
          <p:nvPr/>
        </p:nvSpPr>
        <p:spPr>
          <a:xfrm>
            <a:off x="170260" y="5531648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D1BCD29-3607-A5E8-BF5E-350FC0D8334B}"/>
              </a:ext>
            </a:extLst>
          </p:cNvPr>
          <p:cNvSpPr txBox="1"/>
          <p:nvPr/>
        </p:nvSpPr>
        <p:spPr>
          <a:xfrm>
            <a:off x="334863" y="5649419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7EF5120F-34D1-268B-52EC-7CEB58263F1C}"/>
              </a:ext>
            </a:extLst>
          </p:cNvPr>
          <p:cNvSpPr txBox="1"/>
          <p:nvPr/>
        </p:nvSpPr>
        <p:spPr>
          <a:xfrm>
            <a:off x="802092" y="5649419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정인적방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D44A83E-2BA5-61D6-CF9C-621A14586F13}"/>
              </a:ext>
            </a:extLst>
          </p:cNvPr>
          <p:cNvSpPr txBox="1"/>
          <p:nvPr/>
        </p:nvSpPr>
        <p:spPr>
          <a:xfrm>
            <a:off x="1541444" y="5649419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흉부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583F3597-6CF9-F6C8-59E3-409C16446AB9}"/>
              </a:ext>
            </a:extLst>
          </p:cNvPr>
          <p:cNvSpPr txBox="1"/>
          <p:nvPr/>
        </p:nvSpPr>
        <p:spPr>
          <a:xfrm>
            <a:off x="2312570" y="5649419"/>
            <a:ext cx="94096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└ 가슴이 답답하면</a:t>
            </a:r>
            <a:r>
              <a:rPr lang="en-US" altLang="ko-KR" sz="800" dirty="0">
                <a:latin typeface="+mj-ea"/>
                <a:ea typeface="+mj-ea"/>
              </a:rPr>
              <a:t>?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C85E4EC-CE25-CDD2-6DAD-02D3B422D965}"/>
              </a:ext>
            </a:extLst>
          </p:cNvPr>
          <p:cNvSpPr txBox="1"/>
          <p:nvPr/>
        </p:nvSpPr>
        <p:spPr>
          <a:xfrm>
            <a:off x="7024914" y="5636104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F9B7158C-64BD-86C0-FE51-DD52460BA31C}"/>
              </a:ext>
            </a:extLst>
          </p:cNvPr>
          <p:cNvSpPr/>
          <p:nvPr/>
        </p:nvSpPr>
        <p:spPr>
          <a:xfrm>
            <a:off x="118026" y="899823"/>
            <a:ext cx="7161115" cy="1022605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영역 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Fix –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스크롤해도 사라지지 않음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959C73D8-AF18-F3D8-F886-C9DAF008842C}"/>
              </a:ext>
            </a:extLst>
          </p:cNvPr>
          <p:cNvSpPr/>
          <p:nvPr/>
        </p:nvSpPr>
        <p:spPr>
          <a:xfrm>
            <a:off x="6231957" y="2731361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D3E8DC55-7295-6194-3C51-863D95A98CC0}"/>
              </a:ext>
            </a:extLst>
          </p:cNvPr>
          <p:cNvSpPr/>
          <p:nvPr/>
        </p:nvSpPr>
        <p:spPr>
          <a:xfrm>
            <a:off x="6231957" y="5210237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BB144E-4B81-078D-2CA2-5A36D1F3D7D9}"/>
              </a:ext>
            </a:extLst>
          </p:cNvPr>
          <p:cNvSpPr txBox="1"/>
          <p:nvPr/>
        </p:nvSpPr>
        <p:spPr>
          <a:xfrm>
            <a:off x="6279625" y="2043204"/>
            <a:ext cx="99225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모두 열기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>
                <a:latin typeface="+mj-ea"/>
                <a:ea typeface="+mj-ea"/>
              </a:rPr>
              <a:t>모두 닫기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78D96307-AC9E-3BA2-5918-31D427191A6A}"/>
              </a:ext>
            </a:extLst>
          </p:cNvPr>
          <p:cNvSpPr/>
          <p:nvPr/>
        </p:nvSpPr>
        <p:spPr>
          <a:xfrm>
            <a:off x="6231957" y="5612136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1433D15C-69BD-1DDC-9B25-4225AD0E9D03}"/>
              </a:ext>
            </a:extLst>
          </p:cNvPr>
          <p:cNvSpPr/>
          <p:nvPr/>
        </p:nvSpPr>
        <p:spPr>
          <a:xfrm>
            <a:off x="334863" y="3063165"/>
            <a:ext cx="6944278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C253449-2708-6848-C1E9-1C14CF03F42D}"/>
              </a:ext>
            </a:extLst>
          </p:cNvPr>
          <p:cNvSpPr txBox="1"/>
          <p:nvPr/>
        </p:nvSpPr>
        <p:spPr>
          <a:xfrm>
            <a:off x="503648" y="3180936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2B18935-96E2-1F48-4CAE-6E8D9FA49FBA}"/>
              </a:ext>
            </a:extLst>
          </p:cNvPr>
          <p:cNvSpPr txBox="1"/>
          <p:nvPr/>
        </p:nvSpPr>
        <p:spPr>
          <a:xfrm>
            <a:off x="904684" y="3180936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예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BB9419EB-C5C5-77D0-EC0A-19D0AC0B5A7B}"/>
              </a:ext>
            </a:extLst>
          </p:cNvPr>
          <p:cNvSpPr/>
          <p:nvPr/>
        </p:nvSpPr>
        <p:spPr>
          <a:xfrm>
            <a:off x="334863" y="4709464"/>
            <a:ext cx="6944278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008EFD2-06B7-FC3C-1818-84C1C084621D}"/>
              </a:ext>
            </a:extLst>
          </p:cNvPr>
          <p:cNvSpPr txBox="1"/>
          <p:nvPr/>
        </p:nvSpPr>
        <p:spPr>
          <a:xfrm>
            <a:off x="503648" y="4827235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17A4119-2C10-1237-6521-83BD8EAB035A}"/>
              </a:ext>
            </a:extLst>
          </p:cNvPr>
          <p:cNvSpPr txBox="1"/>
          <p:nvPr/>
        </p:nvSpPr>
        <p:spPr>
          <a:xfrm>
            <a:off x="904684" y="4827235"/>
            <a:ext cx="3077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아니오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84D5FFA-BBED-1F58-6FC7-5F89F194831F}"/>
              </a:ext>
            </a:extLst>
          </p:cNvPr>
          <p:cNvSpPr txBox="1"/>
          <p:nvPr/>
        </p:nvSpPr>
        <p:spPr>
          <a:xfrm rot="10800000">
            <a:off x="7024914" y="4805909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ED41086-7A5A-21E9-3154-A0A2B37BF456}"/>
              </a:ext>
            </a:extLst>
          </p:cNvPr>
          <p:cNvSpPr txBox="1"/>
          <p:nvPr/>
        </p:nvSpPr>
        <p:spPr>
          <a:xfrm rot="10800000">
            <a:off x="7024914" y="3192429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289A5DF9-47B3-47E8-2ECC-AC1786130781}"/>
              </a:ext>
            </a:extLst>
          </p:cNvPr>
          <p:cNvSpPr/>
          <p:nvPr/>
        </p:nvSpPr>
        <p:spPr>
          <a:xfrm>
            <a:off x="6231957" y="3153851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F80D96F6-62EE-291C-E1DE-8EEDA2EE2ED7}"/>
              </a:ext>
            </a:extLst>
          </p:cNvPr>
          <p:cNvSpPr/>
          <p:nvPr/>
        </p:nvSpPr>
        <p:spPr>
          <a:xfrm>
            <a:off x="6231957" y="4807743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5947086F-E6BB-093F-CFE8-12F4E7C2AC86}"/>
              </a:ext>
            </a:extLst>
          </p:cNvPr>
          <p:cNvSpPr/>
          <p:nvPr/>
        </p:nvSpPr>
        <p:spPr>
          <a:xfrm>
            <a:off x="492631" y="3477371"/>
            <a:ext cx="6786510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2B6817C-3539-4439-52B0-B36190570BCF}"/>
              </a:ext>
            </a:extLst>
          </p:cNvPr>
          <p:cNvSpPr txBox="1"/>
          <p:nvPr/>
        </p:nvSpPr>
        <p:spPr>
          <a:xfrm>
            <a:off x="774039" y="3595142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7A2A7-8580-98C9-1CA8-A78932CD4FCF}"/>
              </a:ext>
            </a:extLst>
          </p:cNvPr>
          <p:cNvSpPr txBox="1"/>
          <p:nvPr/>
        </p:nvSpPr>
        <p:spPr>
          <a:xfrm>
            <a:off x="1175075" y="3595142"/>
            <a:ext cx="4472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거의 매일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7E421263-01CA-2B9D-B573-C380A5711FF8}"/>
              </a:ext>
            </a:extLst>
          </p:cNvPr>
          <p:cNvSpPr/>
          <p:nvPr/>
        </p:nvSpPr>
        <p:spPr>
          <a:xfrm>
            <a:off x="492631" y="3891577"/>
            <a:ext cx="6786510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2507915-299C-1465-F88D-50B2AE0E9500}"/>
              </a:ext>
            </a:extLst>
          </p:cNvPr>
          <p:cNvSpPr txBox="1"/>
          <p:nvPr/>
        </p:nvSpPr>
        <p:spPr>
          <a:xfrm>
            <a:off x="774039" y="4009348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D7E0478-044D-7B26-CF8E-DAD219231C79}"/>
              </a:ext>
            </a:extLst>
          </p:cNvPr>
          <p:cNvSpPr txBox="1"/>
          <p:nvPr/>
        </p:nvSpPr>
        <p:spPr>
          <a:xfrm>
            <a:off x="1175075" y="4009348"/>
            <a:ext cx="8736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일주일 </a:t>
            </a:r>
            <a:r>
              <a:rPr lang="en-US" altLang="ko-KR" sz="800" dirty="0">
                <a:latin typeface="+mj-ea"/>
                <a:ea typeface="+mj-ea"/>
              </a:rPr>
              <a:t>3~4</a:t>
            </a:r>
            <a:r>
              <a:rPr lang="ko-KR" altLang="en-US" sz="800" dirty="0">
                <a:latin typeface="+mj-ea"/>
                <a:ea typeface="+mj-ea"/>
              </a:rPr>
              <a:t>번 정도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51B79A9F-9692-0021-AB8F-E8FE2B053F12}"/>
              </a:ext>
            </a:extLst>
          </p:cNvPr>
          <p:cNvSpPr/>
          <p:nvPr/>
        </p:nvSpPr>
        <p:spPr>
          <a:xfrm>
            <a:off x="492631" y="4292547"/>
            <a:ext cx="6786510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3E01BDD-546E-5874-A6F2-ABB93BFD152C}"/>
              </a:ext>
            </a:extLst>
          </p:cNvPr>
          <p:cNvSpPr txBox="1"/>
          <p:nvPr/>
        </p:nvSpPr>
        <p:spPr>
          <a:xfrm>
            <a:off x="774039" y="4410318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34308FF-E304-8558-BEFF-02738A1A8F0A}"/>
              </a:ext>
            </a:extLst>
          </p:cNvPr>
          <p:cNvSpPr txBox="1"/>
          <p:nvPr/>
        </p:nvSpPr>
        <p:spPr>
          <a:xfrm>
            <a:off x="1175075" y="4410318"/>
            <a:ext cx="771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한달 </a:t>
            </a:r>
            <a:r>
              <a:rPr lang="en-US" altLang="ko-KR" sz="800" dirty="0">
                <a:latin typeface="+mj-ea"/>
                <a:ea typeface="+mj-ea"/>
              </a:rPr>
              <a:t>3~4</a:t>
            </a:r>
            <a:r>
              <a:rPr lang="ko-KR" altLang="en-US" sz="800" dirty="0">
                <a:latin typeface="+mj-ea"/>
                <a:ea typeface="+mj-ea"/>
              </a:rPr>
              <a:t>번 이하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130E87BA-0D4B-2E29-0FE5-AF2B56A5574C}"/>
              </a:ext>
            </a:extLst>
          </p:cNvPr>
          <p:cNvSpPr/>
          <p:nvPr/>
        </p:nvSpPr>
        <p:spPr>
          <a:xfrm>
            <a:off x="7220857" y="305064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9653398E-A953-3F5F-6C87-CBDA4A39E45F}"/>
              </a:ext>
            </a:extLst>
          </p:cNvPr>
          <p:cNvSpPr/>
          <p:nvPr/>
        </p:nvSpPr>
        <p:spPr>
          <a:xfrm>
            <a:off x="6231957" y="3576341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0312A433-2767-9C50-C9C6-B5532B10A656}"/>
              </a:ext>
            </a:extLst>
          </p:cNvPr>
          <p:cNvSpPr/>
          <p:nvPr/>
        </p:nvSpPr>
        <p:spPr>
          <a:xfrm>
            <a:off x="6231957" y="3985644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E39DAEF1-462C-3C07-84D8-025B9C8563CB}"/>
              </a:ext>
            </a:extLst>
          </p:cNvPr>
          <p:cNvSpPr/>
          <p:nvPr/>
        </p:nvSpPr>
        <p:spPr>
          <a:xfrm>
            <a:off x="6231957" y="4394947"/>
            <a:ext cx="442685" cy="1669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3B29D36A-26D0-02EF-CD8B-53C509311D6B}"/>
              </a:ext>
            </a:extLst>
          </p:cNvPr>
          <p:cNvSpPr/>
          <p:nvPr/>
        </p:nvSpPr>
        <p:spPr>
          <a:xfrm>
            <a:off x="7220857" y="353718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049682B6-B642-55CB-F3E5-02102EFE7A08}"/>
              </a:ext>
            </a:extLst>
          </p:cNvPr>
          <p:cNvSpPr/>
          <p:nvPr/>
        </p:nvSpPr>
        <p:spPr>
          <a:xfrm>
            <a:off x="428718" y="350898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6677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88FD8B-8829-414F-9564-4DB2BC56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문진관리 </a:t>
            </a:r>
            <a:r>
              <a:rPr lang="en-US" altLang="ko-KR" dirty="0"/>
              <a:t>&gt; </a:t>
            </a:r>
            <a:r>
              <a:rPr lang="ko-KR" altLang="en-US" dirty="0"/>
              <a:t>항목관리 프로세스</a:t>
            </a:r>
          </a:p>
        </p:txBody>
      </p:sp>
      <p:sp>
        <p:nvSpPr>
          <p:cNvPr id="97" name="텍스트 개체 틀 96">
            <a:extLst>
              <a:ext uri="{FF2B5EF4-FFF2-40B4-BE49-F238E27FC236}">
                <a16:creationId xmlns:a16="http://schemas.microsoft.com/office/drawing/2014/main" xmlns="" id="{34CAE961-60D9-46F7-913C-7ECEE1091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98" name="텍스트 개체 틀 97">
            <a:extLst>
              <a:ext uri="{FF2B5EF4-FFF2-40B4-BE49-F238E27FC236}">
                <a16:creationId xmlns:a16="http://schemas.microsoft.com/office/drawing/2014/main" xmlns="" id="{0B6297FD-48C7-461F-BB93-FD890CA3AF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BB21522-75D4-4902-9226-6F4A5A6A6911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문진이력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6FC4385-BDC0-43AF-827B-AD2467191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6349427"/>
              </p:ext>
            </p:extLst>
          </p:nvPr>
        </p:nvGraphicFramePr>
        <p:xfrm>
          <a:off x="7324078" y="597402"/>
          <a:ext cx="2411662" cy="1551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해당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div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상세화면으로 이동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1907525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985F549-48CF-428D-8354-659AE2D4BC12}"/>
              </a:ext>
            </a:extLst>
          </p:cNvPr>
          <p:cNvSpPr txBox="1"/>
          <p:nvPr/>
        </p:nvSpPr>
        <p:spPr>
          <a:xfrm>
            <a:off x="170260" y="1002811"/>
            <a:ext cx="8976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처방전관리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C2681213-9256-376A-1D81-13DB142CD267}"/>
              </a:ext>
            </a:extLst>
          </p:cNvPr>
          <p:cNvCxnSpPr>
            <a:cxnSpLocks/>
          </p:cNvCxnSpPr>
          <p:nvPr/>
        </p:nvCxnSpPr>
        <p:spPr>
          <a:xfrm>
            <a:off x="199378" y="4208153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110B8C32-04C4-FEB3-DDE5-D48CCDB1C628}"/>
              </a:ext>
            </a:extLst>
          </p:cNvPr>
          <p:cNvGrpSpPr/>
          <p:nvPr/>
        </p:nvGrpSpPr>
        <p:grpSpPr>
          <a:xfrm>
            <a:off x="2278678" y="1570776"/>
            <a:ext cx="2175029" cy="328474"/>
            <a:chOff x="5104112" y="1563122"/>
            <a:chExt cx="2175029" cy="32847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2D8FF36B-F3CB-F408-C328-63B3305183FE}"/>
                </a:ext>
              </a:extLst>
            </p:cNvPr>
            <p:cNvSpPr/>
            <p:nvPr/>
          </p:nvSpPr>
          <p:spPr>
            <a:xfrm>
              <a:off x="5104112" y="156312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처방전명을 입력해주세요</a:t>
              </a:r>
            </a:p>
          </p:txBody>
        </p:sp>
        <p:sp>
          <p:nvSpPr>
            <p:cNvPr id="5" name="Search">
              <a:extLst>
                <a:ext uri="{FF2B5EF4-FFF2-40B4-BE49-F238E27FC236}">
                  <a16:creationId xmlns:a16="http://schemas.microsoft.com/office/drawing/2014/main" xmlns="" id="{107824B6-D33E-DF0D-E48C-2EA75BA630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0378" y="1657274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5B8DDFA-E2BC-658F-E5BD-F1BA081074B0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5CB0D5-4010-4863-477E-915D66DA8512}"/>
              </a:ext>
            </a:extLst>
          </p:cNvPr>
          <p:cNvSpPr txBox="1"/>
          <p:nvPr/>
        </p:nvSpPr>
        <p:spPr>
          <a:xfrm>
            <a:off x="170260" y="2043204"/>
            <a:ext cx="4648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latin typeface="+mj-ea"/>
                <a:ea typeface="+mj-ea"/>
              </a:rPr>
              <a:t>1025 </a:t>
            </a:r>
            <a:r>
              <a:rPr lang="ko-KR" altLang="en-US" sz="800" b="1" dirty="0">
                <a:latin typeface="+mj-ea"/>
                <a:ea typeface="+mj-ea"/>
              </a:rPr>
              <a:t>건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04CE7049-53BA-F9C1-8293-637179C84C2F}"/>
              </a:ext>
            </a:extLst>
          </p:cNvPr>
          <p:cNvSpPr/>
          <p:nvPr/>
        </p:nvSpPr>
        <p:spPr>
          <a:xfrm>
            <a:off x="170260" y="2644820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02B6A1-DD4D-67D5-0534-A2DE48EFC6EA}"/>
              </a:ext>
            </a:extLst>
          </p:cNvPr>
          <p:cNvSpPr txBox="1"/>
          <p:nvPr/>
        </p:nvSpPr>
        <p:spPr>
          <a:xfrm>
            <a:off x="287447" y="2388480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번호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3317F24-E3D2-6161-A4EA-FA128FD05B0D}"/>
              </a:ext>
            </a:extLst>
          </p:cNvPr>
          <p:cNvSpPr txBox="1"/>
          <p:nvPr/>
        </p:nvSpPr>
        <p:spPr>
          <a:xfrm>
            <a:off x="334863" y="2762591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DD52F7F2-C7CA-1F94-6FBF-8DCE47F76439}"/>
              </a:ext>
            </a:extLst>
          </p:cNvPr>
          <p:cNvSpPr/>
          <p:nvPr/>
        </p:nvSpPr>
        <p:spPr>
          <a:xfrm>
            <a:off x="170260" y="3045416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E5A73B9-2D8F-9689-A316-AB896D1DDE24}"/>
              </a:ext>
            </a:extLst>
          </p:cNvPr>
          <p:cNvSpPr txBox="1"/>
          <p:nvPr/>
        </p:nvSpPr>
        <p:spPr>
          <a:xfrm>
            <a:off x="334863" y="3163187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410FCCF-D6A6-203C-1BA7-56365362061F}"/>
              </a:ext>
            </a:extLst>
          </p:cNvPr>
          <p:cNvSpPr txBox="1"/>
          <p:nvPr/>
        </p:nvSpPr>
        <p:spPr>
          <a:xfrm>
            <a:off x="802092" y="2388480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문진구분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FA29690-6735-E87D-0999-0EE7D5B0D1E4}"/>
              </a:ext>
            </a:extLst>
          </p:cNvPr>
          <p:cNvSpPr txBox="1"/>
          <p:nvPr/>
        </p:nvSpPr>
        <p:spPr>
          <a:xfrm>
            <a:off x="802092" y="276259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정인적방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91021FD-B07D-8E95-92DA-F520140531D9}"/>
              </a:ext>
            </a:extLst>
          </p:cNvPr>
          <p:cNvSpPr txBox="1"/>
          <p:nvPr/>
        </p:nvSpPr>
        <p:spPr>
          <a:xfrm>
            <a:off x="802092" y="3163187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정인적방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1813C99E-8485-D6D9-A936-2037399AD348}"/>
              </a:ext>
            </a:extLst>
          </p:cNvPr>
          <p:cNvSpPr/>
          <p:nvPr/>
        </p:nvSpPr>
        <p:spPr>
          <a:xfrm>
            <a:off x="154442" y="1570777"/>
            <a:ext cx="1023314" cy="328474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문진구분 ▼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7FE8D647-95A3-DD31-07F9-4BDEB4FFD2A0}"/>
              </a:ext>
            </a:extLst>
          </p:cNvPr>
          <p:cNvSpPr/>
          <p:nvPr/>
        </p:nvSpPr>
        <p:spPr>
          <a:xfrm>
            <a:off x="1222693" y="1570777"/>
            <a:ext cx="1023314" cy="328474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사용여부 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6714745-21AC-01E2-F23C-B369D323A1FB}"/>
              </a:ext>
            </a:extLst>
          </p:cNvPr>
          <p:cNvSpPr txBox="1"/>
          <p:nvPr/>
        </p:nvSpPr>
        <p:spPr>
          <a:xfrm>
            <a:off x="1541444" y="2388480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사용여부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90B779C-D31E-2B0B-03DB-75A376102ADA}"/>
              </a:ext>
            </a:extLst>
          </p:cNvPr>
          <p:cNvSpPr txBox="1"/>
          <p:nvPr/>
        </p:nvSpPr>
        <p:spPr>
          <a:xfrm>
            <a:off x="1541444" y="2762591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사용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585B7BD-0064-F5B6-E0D9-338F9A4048C0}"/>
              </a:ext>
            </a:extLst>
          </p:cNvPr>
          <p:cNvSpPr txBox="1"/>
          <p:nvPr/>
        </p:nvSpPr>
        <p:spPr>
          <a:xfrm>
            <a:off x="1541444" y="3163187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사용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46B0F42-67E7-4E3A-6794-1A8F3B974B87}"/>
              </a:ext>
            </a:extLst>
          </p:cNvPr>
          <p:cNvSpPr txBox="1"/>
          <p:nvPr/>
        </p:nvSpPr>
        <p:spPr>
          <a:xfrm>
            <a:off x="2312570" y="2388480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처방전명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E6C0F515-12CE-DA0C-A019-F6FC2A3265A3}"/>
              </a:ext>
            </a:extLst>
          </p:cNvPr>
          <p:cNvSpPr txBox="1"/>
          <p:nvPr/>
        </p:nvSpPr>
        <p:spPr>
          <a:xfrm>
            <a:off x="2312570" y="276259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소청룡탕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3EBBE39-98E4-3C75-5487-493A2E1D26E5}"/>
              </a:ext>
            </a:extLst>
          </p:cNvPr>
          <p:cNvSpPr txBox="1"/>
          <p:nvPr/>
        </p:nvSpPr>
        <p:spPr>
          <a:xfrm>
            <a:off x="2312570" y="3163187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생강사심탕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EECE0EA7-7869-433F-BCC3-87B1416F00C4}"/>
              </a:ext>
            </a:extLst>
          </p:cNvPr>
          <p:cNvSpPr/>
          <p:nvPr/>
        </p:nvSpPr>
        <p:spPr>
          <a:xfrm>
            <a:off x="170260" y="3452612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D1BCD29-3607-A5E8-BF5E-350FC0D8334B}"/>
              </a:ext>
            </a:extLst>
          </p:cNvPr>
          <p:cNvSpPr txBox="1"/>
          <p:nvPr/>
        </p:nvSpPr>
        <p:spPr>
          <a:xfrm>
            <a:off x="334863" y="3570383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7EF5120F-34D1-268B-52EC-7CEB58263F1C}"/>
              </a:ext>
            </a:extLst>
          </p:cNvPr>
          <p:cNvSpPr txBox="1"/>
          <p:nvPr/>
        </p:nvSpPr>
        <p:spPr>
          <a:xfrm>
            <a:off x="802092" y="357038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정인적방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D44A83E-2BA5-61D6-CF9C-621A14586F13}"/>
              </a:ext>
            </a:extLst>
          </p:cNvPr>
          <p:cNvSpPr txBox="1"/>
          <p:nvPr/>
        </p:nvSpPr>
        <p:spPr>
          <a:xfrm>
            <a:off x="1541444" y="3570383"/>
            <a:ext cx="3077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미사용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583F3597-6CF9-F6C8-59E3-409C16446AB9}"/>
              </a:ext>
            </a:extLst>
          </p:cNvPr>
          <p:cNvSpPr txBox="1"/>
          <p:nvPr/>
        </p:nvSpPr>
        <p:spPr>
          <a:xfrm>
            <a:off x="2312570" y="3570383"/>
            <a:ext cx="3077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백호탕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xmlns="" id="{C4B17E78-FCBF-77E8-919C-0845BB93C059}"/>
              </a:ext>
            </a:extLst>
          </p:cNvPr>
          <p:cNvSpPr/>
          <p:nvPr/>
        </p:nvSpPr>
        <p:spPr>
          <a:xfrm>
            <a:off x="170260" y="3859028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990A39D-A43C-EE0F-D7D8-3D121F6DD18A}"/>
              </a:ext>
            </a:extLst>
          </p:cNvPr>
          <p:cNvSpPr txBox="1"/>
          <p:nvPr/>
        </p:nvSpPr>
        <p:spPr>
          <a:xfrm>
            <a:off x="334863" y="3976799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B26F6613-329A-7DA1-DDA3-B01E411F3298}"/>
              </a:ext>
            </a:extLst>
          </p:cNvPr>
          <p:cNvSpPr txBox="1"/>
          <p:nvPr/>
        </p:nvSpPr>
        <p:spPr>
          <a:xfrm>
            <a:off x="802092" y="3976799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비염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E52240A-E8D3-3376-78AC-50E2C0DC2A93}"/>
              </a:ext>
            </a:extLst>
          </p:cNvPr>
          <p:cNvSpPr txBox="1"/>
          <p:nvPr/>
        </p:nvSpPr>
        <p:spPr>
          <a:xfrm>
            <a:off x="1541444" y="3976799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사용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8BF0C9D2-5D27-9551-FB0D-B73C0EBEC3DC}"/>
              </a:ext>
            </a:extLst>
          </p:cNvPr>
          <p:cNvSpPr txBox="1"/>
          <p:nvPr/>
        </p:nvSpPr>
        <p:spPr>
          <a:xfrm>
            <a:off x="2312570" y="3976799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사간마황탕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F9B7158C-64BD-86C0-FE51-DD52460BA31C}"/>
              </a:ext>
            </a:extLst>
          </p:cNvPr>
          <p:cNvSpPr/>
          <p:nvPr/>
        </p:nvSpPr>
        <p:spPr>
          <a:xfrm>
            <a:off x="118026" y="912028"/>
            <a:ext cx="7161115" cy="1022605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영역 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Fix –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스크롤해도 사라지지 않음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BB144E-4B81-078D-2CA2-5A36D1F3D7D9}"/>
              </a:ext>
            </a:extLst>
          </p:cNvPr>
          <p:cNvSpPr txBox="1"/>
          <p:nvPr/>
        </p:nvSpPr>
        <p:spPr>
          <a:xfrm>
            <a:off x="6279625" y="2043204"/>
            <a:ext cx="99225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모두 열기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>
                <a:latin typeface="+mj-ea"/>
                <a:ea typeface="+mj-ea"/>
              </a:rPr>
              <a:t>모두 닫기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B642E378-B66F-149A-1E89-C197D6A0BEC0}"/>
              </a:ext>
            </a:extLst>
          </p:cNvPr>
          <p:cNvSpPr/>
          <p:nvPr/>
        </p:nvSpPr>
        <p:spPr>
          <a:xfrm>
            <a:off x="96171" y="266569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26EAE759-20B4-0C9D-701E-C2B9DF7E674F}"/>
              </a:ext>
            </a:extLst>
          </p:cNvPr>
          <p:cNvCxnSpPr>
            <a:cxnSpLocks/>
          </p:cNvCxnSpPr>
          <p:nvPr/>
        </p:nvCxnSpPr>
        <p:spPr>
          <a:xfrm>
            <a:off x="199378" y="6099219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gination">
            <a:extLst>
              <a:ext uri="{FF2B5EF4-FFF2-40B4-BE49-F238E27FC236}">
                <a16:creationId xmlns:a16="http://schemas.microsoft.com/office/drawing/2014/main" xmlns="" id="{4F49C5B7-EF4E-FE8C-79BE-79258CA78DB3}"/>
              </a:ext>
            </a:extLst>
          </p:cNvPr>
          <p:cNvSpPr txBox="1"/>
          <p:nvPr/>
        </p:nvSpPr>
        <p:spPr>
          <a:xfrm>
            <a:off x="2893901" y="615441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184076744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88FD8B-8829-414F-9564-4DB2BC56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문진관리 </a:t>
            </a:r>
            <a:r>
              <a:rPr lang="en-US" altLang="ko-KR" dirty="0"/>
              <a:t>&gt; </a:t>
            </a:r>
            <a:r>
              <a:rPr lang="ko-KR" altLang="en-US" dirty="0"/>
              <a:t>항목관리 프로세스</a:t>
            </a:r>
          </a:p>
        </p:txBody>
      </p:sp>
      <p:sp>
        <p:nvSpPr>
          <p:cNvPr id="97" name="텍스트 개체 틀 96">
            <a:extLst>
              <a:ext uri="{FF2B5EF4-FFF2-40B4-BE49-F238E27FC236}">
                <a16:creationId xmlns:a16="http://schemas.microsoft.com/office/drawing/2014/main" xmlns="" id="{34CAE961-60D9-46F7-913C-7ECEE1091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98" name="텍스트 개체 틀 97">
            <a:extLst>
              <a:ext uri="{FF2B5EF4-FFF2-40B4-BE49-F238E27FC236}">
                <a16:creationId xmlns:a16="http://schemas.microsoft.com/office/drawing/2014/main" xmlns="" id="{0B6297FD-48C7-461F-BB93-FD890CA3AF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BB21522-75D4-4902-9226-6F4A5A6A6911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문진관리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6FC4385-BDC0-43AF-827B-AD2467191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85254329"/>
              </p:ext>
            </p:extLst>
          </p:nvPr>
        </p:nvGraphicFramePr>
        <p:xfrm>
          <a:off x="7324078" y="597402"/>
          <a:ext cx="2411662" cy="22108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처방전명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목록에서 선택한 처방전명 노출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사용자변경가능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키워드검색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질문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답변 문구를 검색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검색결과는 질문목록으로만 노출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해당 항목 선택시의 점수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사용자변경가능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디폴트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미선택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처방전사용여부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저장버튼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사용자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변경값을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저장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985F549-48CF-428D-8354-659AE2D4BC12}"/>
              </a:ext>
            </a:extLst>
          </p:cNvPr>
          <p:cNvSpPr txBox="1"/>
          <p:nvPr/>
        </p:nvSpPr>
        <p:spPr>
          <a:xfrm>
            <a:off x="170260" y="1002811"/>
            <a:ext cx="8976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처방전관리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D7C7CD9-95BD-4228-AF43-3FF2A003BC87}"/>
              </a:ext>
            </a:extLst>
          </p:cNvPr>
          <p:cNvSpPr txBox="1"/>
          <p:nvPr/>
        </p:nvSpPr>
        <p:spPr>
          <a:xfrm>
            <a:off x="170260" y="1276122"/>
            <a:ext cx="153728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err="1">
                <a:latin typeface="+mj-ea"/>
                <a:ea typeface="+mj-ea"/>
              </a:rPr>
              <a:t>사전문진내역을</a:t>
            </a:r>
            <a:r>
              <a:rPr lang="ko-KR" altLang="en-US" sz="800" dirty="0">
                <a:latin typeface="+mj-ea"/>
                <a:ea typeface="+mj-ea"/>
              </a:rPr>
              <a:t> 관리하는 메뉴입니다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71EE9BE0-A1C9-41FD-A782-60B1DBF39DB8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xmlns="" id="{BCB5EB3E-010F-49B8-9F58-1AB85D6FE837}"/>
              </a:ext>
            </a:extLst>
          </p:cNvPr>
          <p:cNvSpPr/>
          <p:nvPr/>
        </p:nvSpPr>
        <p:spPr>
          <a:xfrm>
            <a:off x="6128427" y="6312762"/>
            <a:ext cx="1092430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xmlns="" id="{3258274F-4A0D-4BAB-A587-3F025CA1F31A}"/>
              </a:ext>
            </a:extLst>
          </p:cNvPr>
          <p:cNvCxnSpPr>
            <a:cxnSpLocks/>
          </p:cNvCxnSpPr>
          <p:nvPr/>
        </p:nvCxnSpPr>
        <p:spPr>
          <a:xfrm>
            <a:off x="199378" y="6236071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631A8502-7020-CA57-F673-3C282B66911D}"/>
              </a:ext>
            </a:extLst>
          </p:cNvPr>
          <p:cNvGrpSpPr/>
          <p:nvPr/>
        </p:nvGrpSpPr>
        <p:grpSpPr>
          <a:xfrm>
            <a:off x="164818" y="1570776"/>
            <a:ext cx="4748937" cy="328474"/>
            <a:chOff x="2530204" y="1563122"/>
            <a:chExt cx="4748937" cy="32847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B8F92A91-FC6B-CF37-6F17-64630137341F}"/>
                </a:ext>
              </a:extLst>
            </p:cNvPr>
            <p:cNvSpPr/>
            <p:nvPr/>
          </p:nvSpPr>
          <p:spPr>
            <a:xfrm>
              <a:off x="5104112" y="156312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키워드를 입력해주세요</a:t>
              </a:r>
            </a:p>
          </p:txBody>
        </p:sp>
        <p:sp>
          <p:nvSpPr>
            <p:cNvPr id="13" name="Search">
              <a:extLst>
                <a:ext uri="{FF2B5EF4-FFF2-40B4-BE49-F238E27FC236}">
                  <a16:creationId xmlns:a16="http://schemas.microsoft.com/office/drawing/2014/main" xmlns="" id="{64B127E8-084B-49C1-BA9D-56B717B454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0378" y="1657274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xmlns="" id="{3CCA9E9F-4600-0CB9-F0E0-65A2881E9EE4}"/>
                </a:ext>
              </a:extLst>
            </p:cNvPr>
            <p:cNvSpPr/>
            <p:nvPr/>
          </p:nvSpPr>
          <p:spPr>
            <a:xfrm>
              <a:off x="2530204" y="1563122"/>
              <a:ext cx="1457495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800" dirty="0" err="1">
                  <a:solidFill>
                    <a:schemeClr val="tx1"/>
                  </a:solidFill>
                  <a:latin typeface="+mj-ea"/>
                  <a:ea typeface="+mj-ea"/>
                </a:rPr>
                <a:t>소청룡탕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849C6437-A703-A0B8-DBD8-097DFFE58A08}"/>
              </a:ext>
            </a:extLst>
          </p:cNvPr>
          <p:cNvSpPr/>
          <p:nvPr/>
        </p:nvSpPr>
        <p:spPr>
          <a:xfrm>
            <a:off x="1670475" y="1570777"/>
            <a:ext cx="1023314" cy="328474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카테고리 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9DD4FF7-23A1-669D-D87E-203183A05694}"/>
              </a:ext>
            </a:extLst>
          </p:cNvPr>
          <p:cNvSpPr txBox="1"/>
          <p:nvPr/>
        </p:nvSpPr>
        <p:spPr>
          <a:xfrm>
            <a:off x="170260" y="2043204"/>
            <a:ext cx="4648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latin typeface="+mj-ea"/>
                <a:ea typeface="+mj-ea"/>
              </a:rPr>
              <a:t>1025 </a:t>
            </a:r>
            <a:r>
              <a:rPr lang="ko-KR" altLang="en-US" sz="800" b="1" dirty="0">
                <a:latin typeface="+mj-ea"/>
                <a:ea typeface="+mj-ea"/>
              </a:rPr>
              <a:t>건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2EE72F42-F2DA-CF71-B653-CBBEF30DF563}"/>
              </a:ext>
            </a:extLst>
          </p:cNvPr>
          <p:cNvSpPr/>
          <p:nvPr/>
        </p:nvSpPr>
        <p:spPr>
          <a:xfrm>
            <a:off x="170260" y="2644820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B477B1F-0D67-7A38-58F1-48592FD4FE66}"/>
              </a:ext>
            </a:extLst>
          </p:cNvPr>
          <p:cNvSpPr txBox="1"/>
          <p:nvPr/>
        </p:nvSpPr>
        <p:spPr>
          <a:xfrm>
            <a:off x="287447" y="2388480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번호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581B3BC-1F3A-61AF-3B0E-EAD8F84B1200}"/>
              </a:ext>
            </a:extLst>
          </p:cNvPr>
          <p:cNvSpPr txBox="1"/>
          <p:nvPr/>
        </p:nvSpPr>
        <p:spPr>
          <a:xfrm>
            <a:off x="334863" y="2762591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987B90E-0B2C-C4BD-24C1-35BE362BC676}"/>
              </a:ext>
            </a:extLst>
          </p:cNvPr>
          <p:cNvSpPr txBox="1"/>
          <p:nvPr/>
        </p:nvSpPr>
        <p:spPr>
          <a:xfrm>
            <a:off x="871787" y="2388480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카테고리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9EED30A-2750-FF9D-6786-DDE1410CE6DE}"/>
              </a:ext>
            </a:extLst>
          </p:cNvPr>
          <p:cNvSpPr txBox="1"/>
          <p:nvPr/>
        </p:nvSpPr>
        <p:spPr>
          <a:xfrm>
            <a:off x="871787" y="2762591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흉부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F67BE84F-C34F-E5A7-D72D-D69E3F04A8DD}"/>
              </a:ext>
            </a:extLst>
          </p:cNvPr>
          <p:cNvSpPr txBox="1"/>
          <p:nvPr/>
        </p:nvSpPr>
        <p:spPr>
          <a:xfrm>
            <a:off x="1642913" y="2388480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질문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11A2B4E4-E1C9-2482-384F-CE60221941DC}"/>
              </a:ext>
            </a:extLst>
          </p:cNvPr>
          <p:cNvSpPr txBox="1"/>
          <p:nvPr/>
        </p:nvSpPr>
        <p:spPr>
          <a:xfrm>
            <a:off x="1642913" y="2762591"/>
            <a:ext cx="10996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가슴이 자주 두근거린다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33FDEB91-B852-1A56-1772-A3A463AB6B61}"/>
              </a:ext>
            </a:extLst>
          </p:cNvPr>
          <p:cNvSpPr txBox="1"/>
          <p:nvPr/>
        </p:nvSpPr>
        <p:spPr>
          <a:xfrm>
            <a:off x="7024914" y="2764607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8A34B903-4546-AA33-FCDC-F01BA38A9BCF}"/>
              </a:ext>
            </a:extLst>
          </p:cNvPr>
          <p:cNvSpPr txBox="1"/>
          <p:nvPr/>
        </p:nvSpPr>
        <p:spPr>
          <a:xfrm>
            <a:off x="6279625" y="2043204"/>
            <a:ext cx="99225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모두 열기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>
                <a:latin typeface="+mj-ea"/>
                <a:ea typeface="+mj-ea"/>
              </a:rPr>
              <a:t>모두 닫기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xmlns="" id="{918BCE72-3A7E-6FEE-9F72-323A2AA24F08}"/>
              </a:ext>
            </a:extLst>
          </p:cNvPr>
          <p:cNvSpPr/>
          <p:nvPr/>
        </p:nvSpPr>
        <p:spPr>
          <a:xfrm>
            <a:off x="334863" y="3063165"/>
            <a:ext cx="6944278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6B23D2B0-F921-D8CE-618E-4D88CE027C99}"/>
              </a:ext>
            </a:extLst>
          </p:cNvPr>
          <p:cNvSpPr txBox="1"/>
          <p:nvPr/>
        </p:nvSpPr>
        <p:spPr>
          <a:xfrm>
            <a:off x="503648" y="3180936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F3FE8126-3398-AEF7-F562-73D60983D4A1}"/>
              </a:ext>
            </a:extLst>
          </p:cNvPr>
          <p:cNvSpPr txBox="1"/>
          <p:nvPr/>
        </p:nvSpPr>
        <p:spPr>
          <a:xfrm>
            <a:off x="904684" y="3180936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예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753766DB-A152-E770-A950-E13614A11B88}"/>
              </a:ext>
            </a:extLst>
          </p:cNvPr>
          <p:cNvSpPr/>
          <p:nvPr/>
        </p:nvSpPr>
        <p:spPr>
          <a:xfrm>
            <a:off x="334863" y="4709464"/>
            <a:ext cx="6944278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EFA6C914-FD28-C4D7-ADDA-7073A7963027}"/>
              </a:ext>
            </a:extLst>
          </p:cNvPr>
          <p:cNvSpPr txBox="1"/>
          <p:nvPr/>
        </p:nvSpPr>
        <p:spPr>
          <a:xfrm>
            <a:off x="503648" y="4827235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A6E26FF8-0F6D-5C50-A896-41FA670A6054}"/>
              </a:ext>
            </a:extLst>
          </p:cNvPr>
          <p:cNvSpPr txBox="1"/>
          <p:nvPr/>
        </p:nvSpPr>
        <p:spPr>
          <a:xfrm>
            <a:off x="904684" y="4827235"/>
            <a:ext cx="3077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아니오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48A8ECF6-1E2A-2E16-EF81-2BACC55567D3}"/>
              </a:ext>
            </a:extLst>
          </p:cNvPr>
          <p:cNvSpPr txBox="1"/>
          <p:nvPr/>
        </p:nvSpPr>
        <p:spPr>
          <a:xfrm rot="10800000">
            <a:off x="7024914" y="4805909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3E234EBF-E1D6-42A8-ED18-3E9DEEC72546}"/>
              </a:ext>
            </a:extLst>
          </p:cNvPr>
          <p:cNvSpPr txBox="1"/>
          <p:nvPr/>
        </p:nvSpPr>
        <p:spPr>
          <a:xfrm rot="10800000">
            <a:off x="7024914" y="3192429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xmlns="" id="{A6DD3C38-FC4B-8B49-88DE-79478F79EC6C}"/>
              </a:ext>
            </a:extLst>
          </p:cNvPr>
          <p:cNvSpPr/>
          <p:nvPr/>
        </p:nvSpPr>
        <p:spPr>
          <a:xfrm>
            <a:off x="492631" y="3477371"/>
            <a:ext cx="6786510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ECC61F13-C2B0-C84C-E054-C93DC8FF368E}"/>
              </a:ext>
            </a:extLst>
          </p:cNvPr>
          <p:cNvSpPr txBox="1"/>
          <p:nvPr/>
        </p:nvSpPr>
        <p:spPr>
          <a:xfrm>
            <a:off x="774039" y="3595142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E6AD8B67-CD87-9ED3-DED6-58A36FA414BD}"/>
              </a:ext>
            </a:extLst>
          </p:cNvPr>
          <p:cNvSpPr txBox="1"/>
          <p:nvPr/>
        </p:nvSpPr>
        <p:spPr>
          <a:xfrm>
            <a:off x="1175075" y="3595142"/>
            <a:ext cx="4472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거의 매일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xmlns="" id="{8E256BB5-B5BF-CF5D-4F7C-29FD918832FD}"/>
              </a:ext>
            </a:extLst>
          </p:cNvPr>
          <p:cNvSpPr/>
          <p:nvPr/>
        </p:nvSpPr>
        <p:spPr>
          <a:xfrm>
            <a:off x="492631" y="3891577"/>
            <a:ext cx="6786510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2111E5DD-BC7B-3CFF-1CC4-DFB2BA0FE156}"/>
              </a:ext>
            </a:extLst>
          </p:cNvPr>
          <p:cNvSpPr txBox="1"/>
          <p:nvPr/>
        </p:nvSpPr>
        <p:spPr>
          <a:xfrm>
            <a:off x="774039" y="4009348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85CD61E3-40A2-E051-13FD-C67650CBCAA5}"/>
              </a:ext>
            </a:extLst>
          </p:cNvPr>
          <p:cNvSpPr txBox="1"/>
          <p:nvPr/>
        </p:nvSpPr>
        <p:spPr>
          <a:xfrm>
            <a:off x="1175075" y="4009348"/>
            <a:ext cx="8736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일주일 </a:t>
            </a:r>
            <a:r>
              <a:rPr lang="en-US" altLang="ko-KR" sz="800" dirty="0">
                <a:latin typeface="+mj-ea"/>
                <a:ea typeface="+mj-ea"/>
              </a:rPr>
              <a:t>3~4</a:t>
            </a:r>
            <a:r>
              <a:rPr lang="ko-KR" altLang="en-US" sz="800" dirty="0">
                <a:latin typeface="+mj-ea"/>
                <a:ea typeface="+mj-ea"/>
              </a:rPr>
              <a:t>번 정도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xmlns="" id="{0BDDEDF7-70FF-88D5-734B-8B9F5840A757}"/>
              </a:ext>
            </a:extLst>
          </p:cNvPr>
          <p:cNvSpPr/>
          <p:nvPr/>
        </p:nvSpPr>
        <p:spPr>
          <a:xfrm>
            <a:off x="492631" y="4292547"/>
            <a:ext cx="6786510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43234F9B-8E9B-A674-797A-93AED3DAFA4F}"/>
              </a:ext>
            </a:extLst>
          </p:cNvPr>
          <p:cNvSpPr txBox="1"/>
          <p:nvPr/>
        </p:nvSpPr>
        <p:spPr>
          <a:xfrm>
            <a:off x="774039" y="4410318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D3A8FF-A414-BFD5-1FC3-BC3BBB6D455F}"/>
              </a:ext>
            </a:extLst>
          </p:cNvPr>
          <p:cNvSpPr txBox="1"/>
          <p:nvPr/>
        </p:nvSpPr>
        <p:spPr>
          <a:xfrm>
            <a:off x="1175075" y="4410318"/>
            <a:ext cx="771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한달 </a:t>
            </a:r>
            <a:r>
              <a:rPr lang="en-US" altLang="ko-KR" sz="800" dirty="0">
                <a:latin typeface="+mj-ea"/>
                <a:ea typeface="+mj-ea"/>
              </a:rPr>
              <a:t>3~4</a:t>
            </a:r>
            <a:r>
              <a:rPr lang="ko-KR" altLang="en-US" sz="800" dirty="0">
                <a:latin typeface="+mj-ea"/>
                <a:ea typeface="+mj-ea"/>
              </a:rPr>
              <a:t>번 이하</a:t>
            </a: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xmlns="" id="{E52E2298-3BC5-B549-AFDB-CB4D3CDF41AC}"/>
              </a:ext>
            </a:extLst>
          </p:cNvPr>
          <p:cNvGrpSpPr/>
          <p:nvPr/>
        </p:nvGrpSpPr>
        <p:grpSpPr>
          <a:xfrm>
            <a:off x="4526438" y="2388480"/>
            <a:ext cx="1698223" cy="2562110"/>
            <a:chOff x="3656747" y="2388480"/>
            <a:chExt cx="1698223" cy="2562110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xmlns="" id="{133CFF2F-7DBA-13AB-6C16-059DD879F636}"/>
                </a:ext>
              </a:extLst>
            </p:cNvPr>
            <p:cNvGrpSpPr/>
            <p:nvPr/>
          </p:nvGrpSpPr>
          <p:grpSpPr>
            <a:xfrm>
              <a:off x="3656747" y="3180936"/>
              <a:ext cx="1698223" cy="120087"/>
              <a:chOff x="3656747" y="3180936"/>
              <a:chExt cx="1698223" cy="120087"/>
            </a:xfrm>
          </p:grpSpPr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xmlns="" id="{1A1720E5-93DA-4E5C-3DB4-F333DF05F3B5}"/>
                  </a:ext>
                </a:extLst>
              </p:cNvPr>
              <p:cNvSpPr/>
              <p:nvPr/>
            </p:nvSpPr>
            <p:spPr>
              <a:xfrm>
                <a:off x="3656747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xmlns="" id="{2D5F7C52-FFA9-D511-BB6A-F3F4350F77EF}"/>
                  </a:ext>
                </a:extLst>
              </p:cNvPr>
              <p:cNvSpPr/>
              <p:nvPr/>
            </p:nvSpPr>
            <p:spPr>
              <a:xfrm>
                <a:off x="385721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xmlns="" id="{CAEDEE95-E923-8047-691D-8F1DC199FF2A}"/>
                  </a:ext>
                </a:extLst>
              </p:cNvPr>
              <p:cNvSpPr/>
              <p:nvPr/>
            </p:nvSpPr>
            <p:spPr>
              <a:xfrm>
                <a:off x="405402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xmlns="" id="{7166D555-5CC7-6AB7-FD65-A8A86599B25E}"/>
                  </a:ext>
                </a:extLst>
              </p:cNvPr>
              <p:cNvSpPr/>
              <p:nvPr/>
            </p:nvSpPr>
            <p:spPr>
              <a:xfrm>
                <a:off x="425083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xmlns="" id="{50F60992-8FD0-8148-9926-F52B5A3D866D}"/>
                  </a:ext>
                </a:extLst>
              </p:cNvPr>
              <p:cNvSpPr/>
              <p:nvPr/>
            </p:nvSpPr>
            <p:spPr>
              <a:xfrm>
                <a:off x="444764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xmlns="" id="{350AFC0E-DF6F-FBC5-0452-8A9FD0B98C34}"/>
                  </a:ext>
                </a:extLst>
              </p:cNvPr>
              <p:cNvSpPr/>
              <p:nvPr/>
            </p:nvSpPr>
            <p:spPr>
              <a:xfrm>
                <a:off x="4644453" y="3180936"/>
                <a:ext cx="120087" cy="12008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xmlns="" id="{375F5F85-4492-399E-B566-F74DBF713E10}"/>
                  </a:ext>
                </a:extLst>
              </p:cNvPr>
              <p:cNvSpPr/>
              <p:nvPr/>
            </p:nvSpPr>
            <p:spPr>
              <a:xfrm>
                <a:off x="484126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xmlns="" id="{0E21146C-1EF1-807F-AF31-129D63BD5B41}"/>
                  </a:ext>
                </a:extLst>
              </p:cNvPr>
              <p:cNvSpPr/>
              <p:nvPr/>
            </p:nvSpPr>
            <p:spPr>
              <a:xfrm>
                <a:off x="503807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xmlns="" id="{E0041CA3-8D6C-E16C-D963-C9EA61A186EA}"/>
                  </a:ext>
                </a:extLst>
              </p:cNvPr>
              <p:cNvSpPr/>
              <p:nvPr/>
            </p:nvSpPr>
            <p:spPr>
              <a:xfrm>
                <a:off x="523488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xmlns="" id="{50FE1A71-8CE0-8000-F2EE-6AAE4B8F0A43}"/>
                </a:ext>
              </a:extLst>
            </p:cNvPr>
            <p:cNvGrpSpPr/>
            <p:nvPr/>
          </p:nvGrpSpPr>
          <p:grpSpPr>
            <a:xfrm>
              <a:off x="3656747" y="3595142"/>
              <a:ext cx="1698223" cy="120087"/>
              <a:chOff x="3656747" y="3180936"/>
              <a:chExt cx="1698223" cy="12008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xmlns="" id="{9BCCAA95-C12E-0AB3-A8EF-045822D19720}"/>
                  </a:ext>
                </a:extLst>
              </p:cNvPr>
              <p:cNvSpPr/>
              <p:nvPr/>
            </p:nvSpPr>
            <p:spPr>
              <a:xfrm>
                <a:off x="3656747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xmlns="" id="{25E902F0-4919-7295-2A36-BF7617F33491}"/>
                  </a:ext>
                </a:extLst>
              </p:cNvPr>
              <p:cNvSpPr/>
              <p:nvPr/>
            </p:nvSpPr>
            <p:spPr>
              <a:xfrm>
                <a:off x="385721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xmlns="" id="{CE398DB7-CB20-C09E-E39B-34D62EE79C45}"/>
                  </a:ext>
                </a:extLst>
              </p:cNvPr>
              <p:cNvSpPr/>
              <p:nvPr/>
            </p:nvSpPr>
            <p:spPr>
              <a:xfrm>
                <a:off x="405402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xmlns="" id="{22CEC1CB-A05F-60AF-8571-04C45825C25B}"/>
                  </a:ext>
                </a:extLst>
              </p:cNvPr>
              <p:cNvSpPr/>
              <p:nvPr/>
            </p:nvSpPr>
            <p:spPr>
              <a:xfrm>
                <a:off x="425083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xmlns="" id="{46473037-567E-7514-E3F8-CF328CD17FFC}"/>
                  </a:ext>
                </a:extLst>
              </p:cNvPr>
              <p:cNvSpPr/>
              <p:nvPr/>
            </p:nvSpPr>
            <p:spPr>
              <a:xfrm>
                <a:off x="444764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xmlns="" id="{DDCA2BA9-793B-C0CC-3AAA-5A1B3AEA5767}"/>
                  </a:ext>
                </a:extLst>
              </p:cNvPr>
              <p:cNvSpPr/>
              <p:nvPr/>
            </p:nvSpPr>
            <p:spPr>
              <a:xfrm>
                <a:off x="464445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xmlns="" id="{3006AA26-2852-D132-8F80-5BC70944E2AA}"/>
                  </a:ext>
                </a:extLst>
              </p:cNvPr>
              <p:cNvSpPr/>
              <p:nvPr/>
            </p:nvSpPr>
            <p:spPr>
              <a:xfrm>
                <a:off x="484126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xmlns="" id="{321631C1-54E7-5895-A113-8B10397CDB14}"/>
                  </a:ext>
                </a:extLst>
              </p:cNvPr>
              <p:cNvSpPr/>
              <p:nvPr/>
            </p:nvSpPr>
            <p:spPr>
              <a:xfrm>
                <a:off x="503807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xmlns="" id="{64B13ED2-0EF5-5482-CFA5-EF69B19A82A6}"/>
                  </a:ext>
                </a:extLst>
              </p:cNvPr>
              <p:cNvSpPr/>
              <p:nvPr/>
            </p:nvSpPr>
            <p:spPr>
              <a:xfrm>
                <a:off x="523488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xmlns="" id="{958D9BC7-94AF-8310-0A3E-7E472F1C395E}"/>
                </a:ext>
              </a:extLst>
            </p:cNvPr>
            <p:cNvGrpSpPr/>
            <p:nvPr/>
          </p:nvGrpSpPr>
          <p:grpSpPr>
            <a:xfrm>
              <a:off x="3656747" y="4009348"/>
              <a:ext cx="1698223" cy="120087"/>
              <a:chOff x="3656747" y="3180936"/>
              <a:chExt cx="1698223" cy="120087"/>
            </a:xfrm>
          </p:grpSpPr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xmlns="" id="{6133C4B5-2143-03AA-3E50-75005DB34DB8}"/>
                  </a:ext>
                </a:extLst>
              </p:cNvPr>
              <p:cNvSpPr/>
              <p:nvPr/>
            </p:nvSpPr>
            <p:spPr>
              <a:xfrm>
                <a:off x="3656747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xmlns="" id="{E5385491-BA4E-65CE-6F36-90BE51D537C2}"/>
                  </a:ext>
                </a:extLst>
              </p:cNvPr>
              <p:cNvSpPr/>
              <p:nvPr/>
            </p:nvSpPr>
            <p:spPr>
              <a:xfrm>
                <a:off x="385721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xmlns="" id="{EA990D9C-6111-FA5E-C942-1B95F8117802}"/>
                  </a:ext>
                </a:extLst>
              </p:cNvPr>
              <p:cNvSpPr/>
              <p:nvPr/>
            </p:nvSpPr>
            <p:spPr>
              <a:xfrm>
                <a:off x="405402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xmlns="" id="{D7207E91-83BA-107B-6780-B54DE9E0E9CC}"/>
                  </a:ext>
                </a:extLst>
              </p:cNvPr>
              <p:cNvSpPr/>
              <p:nvPr/>
            </p:nvSpPr>
            <p:spPr>
              <a:xfrm>
                <a:off x="425083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xmlns="" id="{E6659C5C-A91A-6524-FB32-53D6089EC0A3}"/>
                  </a:ext>
                </a:extLst>
              </p:cNvPr>
              <p:cNvSpPr/>
              <p:nvPr/>
            </p:nvSpPr>
            <p:spPr>
              <a:xfrm>
                <a:off x="444764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xmlns="" id="{A9FF7420-6701-F5EB-C2BA-18E5B2EC2175}"/>
                  </a:ext>
                </a:extLst>
              </p:cNvPr>
              <p:cNvSpPr/>
              <p:nvPr/>
            </p:nvSpPr>
            <p:spPr>
              <a:xfrm>
                <a:off x="464445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xmlns="" id="{362CCD05-007B-B5D7-9C0F-5DA8AC8539AB}"/>
                  </a:ext>
                </a:extLst>
              </p:cNvPr>
              <p:cNvSpPr/>
              <p:nvPr/>
            </p:nvSpPr>
            <p:spPr>
              <a:xfrm>
                <a:off x="484126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xmlns="" id="{288EB571-63FA-7828-B487-F70DC24E7AA1}"/>
                  </a:ext>
                </a:extLst>
              </p:cNvPr>
              <p:cNvSpPr/>
              <p:nvPr/>
            </p:nvSpPr>
            <p:spPr>
              <a:xfrm>
                <a:off x="503807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xmlns="" id="{D94327AB-3DDB-D68A-039E-B8BFCD2431D4}"/>
                  </a:ext>
                </a:extLst>
              </p:cNvPr>
              <p:cNvSpPr/>
              <p:nvPr/>
            </p:nvSpPr>
            <p:spPr>
              <a:xfrm>
                <a:off x="523488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xmlns="" id="{FF805A98-FC04-4806-3754-EF413FAA6234}"/>
                </a:ext>
              </a:extLst>
            </p:cNvPr>
            <p:cNvGrpSpPr/>
            <p:nvPr/>
          </p:nvGrpSpPr>
          <p:grpSpPr>
            <a:xfrm>
              <a:off x="3656747" y="4423554"/>
              <a:ext cx="1698223" cy="120087"/>
              <a:chOff x="3656747" y="3180936"/>
              <a:chExt cx="1698223" cy="120087"/>
            </a:xfrm>
          </p:grpSpPr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xmlns="" id="{0772B0A4-7939-0687-4573-CD10C1DF5DE0}"/>
                  </a:ext>
                </a:extLst>
              </p:cNvPr>
              <p:cNvSpPr/>
              <p:nvPr/>
            </p:nvSpPr>
            <p:spPr>
              <a:xfrm>
                <a:off x="3656747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xmlns="" id="{ECC0CAEF-1051-1E4C-9D30-4B5B3736A2E2}"/>
                  </a:ext>
                </a:extLst>
              </p:cNvPr>
              <p:cNvSpPr/>
              <p:nvPr/>
            </p:nvSpPr>
            <p:spPr>
              <a:xfrm>
                <a:off x="385721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xmlns="" id="{3CD3385B-19E6-DB9D-4DBF-3D7A779DF046}"/>
                  </a:ext>
                </a:extLst>
              </p:cNvPr>
              <p:cNvSpPr/>
              <p:nvPr/>
            </p:nvSpPr>
            <p:spPr>
              <a:xfrm>
                <a:off x="405402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xmlns="" id="{E05BB6E8-A4DE-CA14-5277-D1465BCDA7D8}"/>
                  </a:ext>
                </a:extLst>
              </p:cNvPr>
              <p:cNvSpPr/>
              <p:nvPr/>
            </p:nvSpPr>
            <p:spPr>
              <a:xfrm>
                <a:off x="425083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xmlns="" id="{7B6647AD-F673-8AE8-140F-D97EB4EDC83C}"/>
                  </a:ext>
                </a:extLst>
              </p:cNvPr>
              <p:cNvSpPr/>
              <p:nvPr/>
            </p:nvSpPr>
            <p:spPr>
              <a:xfrm>
                <a:off x="444764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xmlns="" id="{7AC9D55F-80BD-419B-5614-E32218750A47}"/>
                  </a:ext>
                </a:extLst>
              </p:cNvPr>
              <p:cNvSpPr/>
              <p:nvPr/>
            </p:nvSpPr>
            <p:spPr>
              <a:xfrm>
                <a:off x="464445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xmlns="" id="{9002032F-4B3A-EE89-5B19-B6E56F7583D9}"/>
                  </a:ext>
                </a:extLst>
              </p:cNvPr>
              <p:cNvSpPr/>
              <p:nvPr/>
            </p:nvSpPr>
            <p:spPr>
              <a:xfrm>
                <a:off x="484126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xmlns="" id="{8F310E6F-9D08-F48A-A84C-B46EC3FC59FF}"/>
                  </a:ext>
                </a:extLst>
              </p:cNvPr>
              <p:cNvSpPr/>
              <p:nvPr/>
            </p:nvSpPr>
            <p:spPr>
              <a:xfrm>
                <a:off x="503807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xmlns="" id="{EFF0AF47-67C7-C351-D4ED-E03AB5896282}"/>
                  </a:ext>
                </a:extLst>
              </p:cNvPr>
              <p:cNvSpPr/>
              <p:nvPr/>
            </p:nvSpPr>
            <p:spPr>
              <a:xfrm>
                <a:off x="523488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xmlns="" id="{B4DDE7CE-7929-EF61-3CA3-2C08C0B33F1B}"/>
                </a:ext>
              </a:extLst>
            </p:cNvPr>
            <p:cNvGrpSpPr/>
            <p:nvPr/>
          </p:nvGrpSpPr>
          <p:grpSpPr>
            <a:xfrm>
              <a:off x="3656747" y="4830503"/>
              <a:ext cx="1698223" cy="120087"/>
              <a:chOff x="3656747" y="3180936"/>
              <a:chExt cx="1698223" cy="120087"/>
            </a:xfrm>
          </p:grpSpPr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xmlns="" id="{604372EB-63A9-131C-FEF2-4BE3CBCF36BA}"/>
                  </a:ext>
                </a:extLst>
              </p:cNvPr>
              <p:cNvSpPr/>
              <p:nvPr/>
            </p:nvSpPr>
            <p:spPr>
              <a:xfrm>
                <a:off x="3656747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xmlns="" id="{408C6332-44BB-54B6-68D3-800AB14EFC4F}"/>
                  </a:ext>
                </a:extLst>
              </p:cNvPr>
              <p:cNvSpPr/>
              <p:nvPr/>
            </p:nvSpPr>
            <p:spPr>
              <a:xfrm>
                <a:off x="385721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xmlns="" id="{7B11305C-81DA-7CB0-BB02-AC773BCA3E1C}"/>
                  </a:ext>
                </a:extLst>
              </p:cNvPr>
              <p:cNvSpPr/>
              <p:nvPr/>
            </p:nvSpPr>
            <p:spPr>
              <a:xfrm>
                <a:off x="405402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xmlns="" id="{6E6A6B95-096D-A958-B8BF-AFF97F92FECE}"/>
                  </a:ext>
                </a:extLst>
              </p:cNvPr>
              <p:cNvSpPr/>
              <p:nvPr/>
            </p:nvSpPr>
            <p:spPr>
              <a:xfrm>
                <a:off x="425083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xmlns="" id="{4A1CEF47-73E2-EF21-F865-E32B7F4D770B}"/>
                  </a:ext>
                </a:extLst>
              </p:cNvPr>
              <p:cNvSpPr/>
              <p:nvPr/>
            </p:nvSpPr>
            <p:spPr>
              <a:xfrm>
                <a:off x="444764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xmlns="" id="{69F28C0B-9A40-609D-3801-DE936C62CB88}"/>
                  </a:ext>
                </a:extLst>
              </p:cNvPr>
              <p:cNvSpPr/>
              <p:nvPr/>
            </p:nvSpPr>
            <p:spPr>
              <a:xfrm>
                <a:off x="464445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xmlns="" id="{FC562B3D-3AAB-73A2-CE1E-DFF71FE71164}"/>
                  </a:ext>
                </a:extLst>
              </p:cNvPr>
              <p:cNvSpPr/>
              <p:nvPr/>
            </p:nvSpPr>
            <p:spPr>
              <a:xfrm>
                <a:off x="484126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xmlns="" id="{E58807DA-6C3C-1F77-1094-5DB62795203B}"/>
                  </a:ext>
                </a:extLst>
              </p:cNvPr>
              <p:cNvSpPr/>
              <p:nvPr/>
            </p:nvSpPr>
            <p:spPr>
              <a:xfrm>
                <a:off x="503807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xmlns="" id="{E109D353-799D-9E25-8710-CBD87317CC60}"/>
                  </a:ext>
                </a:extLst>
              </p:cNvPr>
              <p:cNvSpPr/>
              <p:nvPr/>
            </p:nvSpPr>
            <p:spPr>
              <a:xfrm>
                <a:off x="5234883" y="3180936"/>
                <a:ext cx="120087" cy="1200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xmlns="" id="{BC00D250-2E93-438B-4AB7-CBBF7B3E5C31}"/>
                </a:ext>
              </a:extLst>
            </p:cNvPr>
            <p:cNvSpPr txBox="1"/>
            <p:nvPr/>
          </p:nvSpPr>
          <p:spPr>
            <a:xfrm>
              <a:off x="3710117" y="2388480"/>
              <a:ext cx="5610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1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xmlns="" id="{74A9CDC5-C5DC-8FFD-6C42-9BB8C16CAE5A}"/>
                </a:ext>
              </a:extLst>
            </p:cNvPr>
            <p:cNvSpPr txBox="1"/>
            <p:nvPr/>
          </p:nvSpPr>
          <p:spPr>
            <a:xfrm>
              <a:off x="3902007" y="2388480"/>
              <a:ext cx="5610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2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xmlns="" id="{2B01EC83-6F18-D6BA-A463-78737D1BC88C}"/>
                </a:ext>
              </a:extLst>
            </p:cNvPr>
            <p:cNvSpPr txBox="1"/>
            <p:nvPr/>
          </p:nvSpPr>
          <p:spPr>
            <a:xfrm>
              <a:off x="4093897" y="2388480"/>
              <a:ext cx="5610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3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xmlns="" id="{A153D77D-FCF7-E872-AB99-F0384A394500}"/>
                </a:ext>
              </a:extLst>
            </p:cNvPr>
            <p:cNvSpPr txBox="1"/>
            <p:nvPr/>
          </p:nvSpPr>
          <p:spPr>
            <a:xfrm>
              <a:off x="4285787" y="2388480"/>
              <a:ext cx="5610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4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xmlns="" id="{0C621AED-C789-F994-3CDA-FB2D0D0F9D10}"/>
                </a:ext>
              </a:extLst>
            </p:cNvPr>
            <p:cNvSpPr txBox="1"/>
            <p:nvPr/>
          </p:nvSpPr>
          <p:spPr>
            <a:xfrm>
              <a:off x="4477677" y="2388480"/>
              <a:ext cx="5610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5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52B31ACE-2383-15A4-0FA2-DBE3B10B514D}"/>
                </a:ext>
              </a:extLst>
            </p:cNvPr>
            <p:cNvSpPr txBox="1"/>
            <p:nvPr/>
          </p:nvSpPr>
          <p:spPr>
            <a:xfrm>
              <a:off x="4669567" y="2388480"/>
              <a:ext cx="5610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6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2C1EDDA8-BFD6-D734-EF82-F6293E439319}"/>
                </a:ext>
              </a:extLst>
            </p:cNvPr>
            <p:cNvSpPr txBox="1"/>
            <p:nvPr/>
          </p:nvSpPr>
          <p:spPr>
            <a:xfrm>
              <a:off x="4861457" y="2388480"/>
              <a:ext cx="5290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a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xmlns="" id="{1375ACE3-7F07-B09B-2773-79563C068BAA}"/>
                </a:ext>
              </a:extLst>
            </p:cNvPr>
            <p:cNvSpPr txBox="1"/>
            <p:nvPr/>
          </p:nvSpPr>
          <p:spPr>
            <a:xfrm>
              <a:off x="5050141" y="2388480"/>
              <a:ext cx="609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b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410C76C3-0684-10BE-426E-9B31FB7819C8}"/>
                </a:ext>
              </a:extLst>
            </p:cNvPr>
            <p:cNvSpPr txBox="1"/>
            <p:nvPr/>
          </p:nvSpPr>
          <p:spPr>
            <a:xfrm>
              <a:off x="5246836" y="2388480"/>
              <a:ext cx="4809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c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214" name="타원 213">
            <a:extLst>
              <a:ext uri="{FF2B5EF4-FFF2-40B4-BE49-F238E27FC236}">
                <a16:creationId xmlns:a16="http://schemas.microsoft.com/office/drawing/2014/main" xmlns="" id="{8F8E8770-494B-6DED-4F83-C74D025A5C1F}"/>
              </a:ext>
            </a:extLst>
          </p:cNvPr>
          <p:cNvSpPr/>
          <p:nvPr/>
        </p:nvSpPr>
        <p:spPr>
          <a:xfrm>
            <a:off x="5375421" y="293449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xmlns="" id="{38E71620-2081-EECD-877F-274BD0D5CC8A}"/>
              </a:ext>
            </a:extLst>
          </p:cNvPr>
          <p:cNvSpPr/>
          <p:nvPr/>
        </p:nvSpPr>
        <p:spPr>
          <a:xfrm>
            <a:off x="128450" y="148470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xmlns="" id="{F46F7131-0F3D-1D45-0D1F-1791AC8788CF}"/>
              </a:ext>
            </a:extLst>
          </p:cNvPr>
          <p:cNvSpPr/>
          <p:nvPr/>
        </p:nvSpPr>
        <p:spPr>
          <a:xfrm>
            <a:off x="2784613" y="148470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xmlns="" id="{926749D3-422C-0342-07C8-8C98D3426D1F}"/>
              </a:ext>
            </a:extLst>
          </p:cNvPr>
          <p:cNvSpPr/>
          <p:nvPr/>
        </p:nvSpPr>
        <p:spPr>
          <a:xfrm>
            <a:off x="118026" y="912028"/>
            <a:ext cx="7161115" cy="1022605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영역 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Fix –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스크롤해도 사라지지 않음</a:t>
            </a:r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xmlns="" id="{3B035996-9847-4AD9-2DB9-D592411BBE93}"/>
              </a:ext>
            </a:extLst>
          </p:cNvPr>
          <p:cNvGrpSpPr/>
          <p:nvPr/>
        </p:nvGrpSpPr>
        <p:grpSpPr>
          <a:xfrm>
            <a:off x="4561981" y="6312762"/>
            <a:ext cx="1508162" cy="328473"/>
            <a:chOff x="199378" y="6398386"/>
            <a:chExt cx="1233481" cy="190731"/>
          </a:xfrm>
        </p:grpSpPr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xmlns="" id="{AA2BD3B5-794A-E21C-C1A1-A3769D20D081}"/>
                </a:ext>
              </a:extLst>
            </p:cNvPr>
            <p:cNvSpPr/>
            <p:nvPr/>
          </p:nvSpPr>
          <p:spPr>
            <a:xfrm>
              <a:off x="199378" y="6398386"/>
              <a:ext cx="630767" cy="1907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ea"/>
                  <a:ea typeface="+mj-ea"/>
                </a:rPr>
                <a:t>사용</a:t>
              </a:r>
            </a:p>
          </p:txBody>
        </p:sp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xmlns="" id="{1FBFB900-DB54-F163-663C-F65DAAC063CF}"/>
                </a:ext>
              </a:extLst>
            </p:cNvPr>
            <p:cNvSpPr/>
            <p:nvPr/>
          </p:nvSpPr>
          <p:spPr>
            <a:xfrm>
              <a:off x="802092" y="6398386"/>
              <a:ext cx="630767" cy="1907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미사용</a:t>
              </a: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2460D841-0650-38E2-E6C0-62192DFCD638}"/>
              </a:ext>
            </a:extLst>
          </p:cNvPr>
          <p:cNvSpPr txBox="1"/>
          <p:nvPr/>
        </p:nvSpPr>
        <p:spPr>
          <a:xfrm>
            <a:off x="3808392" y="6415442"/>
            <a:ext cx="7181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latin typeface="+mj-ea"/>
                <a:ea typeface="+mj-ea"/>
              </a:rPr>
              <a:t>처방전사용여부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xmlns="" id="{22461C81-4E9D-C992-57B7-0139BD8F4282}"/>
              </a:ext>
            </a:extLst>
          </p:cNvPr>
          <p:cNvSpPr txBox="1"/>
          <p:nvPr/>
        </p:nvSpPr>
        <p:spPr>
          <a:xfrm>
            <a:off x="2887819" y="5563334"/>
            <a:ext cx="1583767" cy="123111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모든 질문 목록이 </a:t>
            </a:r>
            <a:r>
              <a:rPr lang="ko-KR" altLang="en-US" sz="800" dirty="0" err="1">
                <a:solidFill>
                  <a:schemeClr val="bg1"/>
                </a:solidFill>
                <a:latin typeface="+mj-ea"/>
                <a:ea typeface="+mj-ea"/>
              </a:rPr>
              <a:t>닫힌상태로</a:t>
            </a:r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 노출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xmlns="" id="{0B2CC109-D085-DECC-30A9-591C52DF9CE3}"/>
              </a:ext>
            </a:extLst>
          </p:cNvPr>
          <p:cNvCxnSpPr>
            <a:cxnSpLocks/>
          </p:cNvCxnSpPr>
          <p:nvPr/>
        </p:nvCxnSpPr>
        <p:spPr>
          <a:xfrm>
            <a:off x="4884806" y="2166315"/>
            <a:ext cx="0" cy="402565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7B6FE6FB-042A-9DF5-E345-723106000946}"/>
              </a:ext>
            </a:extLst>
          </p:cNvPr>
          <p:cNvSpPr txBox="1"/>
          <p:nvPr/>
        </p:nvSpPr>
        <p:spPr>
          <a:xfrm>
            <a:off x="5019694" y="4206389"/>
            <a:ext cx="549831" cy="123111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스크롤 영역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xmlns="" id="{6B2AE5E0-0662-BC35-F238-73CF4D578EEE}"/>
              </a:ext>
            </a:extLst>
          </p:cNvPr>
          <p:cNvSpPr/>
          <p:nvPr/>
        </p:nvSpPr>
        <p:spPr>
          <a:xfrm>
            <a:off x="118026" y="6209047"/>
            <a:ext cx="7161115" cy="511302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영역 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Fix –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스크롤해도 사라지지 않음</a:t>
            </a: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xmlns="" id="{9F17CDF7-07BB-0A2B-4ABA-E34597F04090}"/>
              </a:ext>
            </a:extLst>
          </p:cNvPr>
          <p:cNvSpPr/>
          <p:nvPr/>
        </p:nvSpPr>
        <p:spPr>
          <a:xfrm>
            <a:off x="7083152" y="619197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5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xmlns="" id="{C4A7EA2D-E655-A66E-B34D-E84BD44E9EF1}"/>
              </a:ext>
            </a:extLst>
          </p:cNvPr>
          <p:cNvSpPr/>
          <p:nvPr/>
        </p:nvSpPr>
        <p:spPr>
          <a:xfrm>
            <a:off x="4551557" y="619197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xmlns="" id="{3A7EF3B3-8D01-7C16-580D-47C14E45503D}"/>
              </a:ext>
            </a:extLst>
          </p:cNvPr>
          <p:cNvSpPr/>
          <p:nvPr/>
        </p:nvSpPr>
        <p:spPr>
          <a:xfrm>
            <a:off x="189726" y="6312762"/>
            <a:ext cx="1092430" cy="328474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목록으로</a:t>
            </a:r>
          </a:p>
        </p:txBody>
      </p:sp>
    </p:spTree>
    <p:extLst>
      <p:ext uri="{BB962C8B-B14F-4D97-AF65-F5344CB8AC3E}">
        <p14:creationId xmlns:p14="http://schemas.microsoft.com/office/powerpoint/2010/main" xmlns="" val="227698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6BECE20-3E0B-4A95-B2DC-C1D98546A9AA}"/>
              </a:ext>
            </a:extLst>
          </p:cNvPr>
          <p:cNvSpPr/>
          <p:nvPr/>
        </p:nvSpPr>
        <p:spPr>
          <a:xfrm>
            <a:off x="852256" y="1509204"/>
            <a:ext cx="2590099" cy="3160451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5B1D3AF-7987-4516-8DF4-A02FFBC427AA}"/>
              </a:ext>
            </a:extLst>
          </p:cNvPr>
          <p:cNvSpPr/>
          <p:nvPr/>
        </p:nvSpPr>
        <p:spPr>
          <a:xfrm>
            <a:off x="3559946" y="2778711"/>
            <a:ext cx="4021584" cy="1890944"/>
          </a:xfrm>
          <a:prstGeom prst="rect">
            <a:avLst/>
          </a:prstGeom>
          <a:solidFill>
            <a:srgbClr val="DFEE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88AED348-7D36-40EC-87A8-E3954E33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</a:t>
            </a:r>
            <a:r>
              <a:rPr lang="ko-KR" altLang="en-US" dirty="0"/>
              <a:t>포탈관리자 개념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A7F8196-0E4A-4994-9A7B-3873CF3082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19" y="559640"/>
            <a:ext cx="9539605" cy="246221"/>
          </a:xfrm>
        </p:spPr>
        <p:txBody>
          <a:bodyPr/>
          <a:lstStyle/>
          <a:p>
            <a:r>
              <a:rPr lang="ko-KR" altLang="en-US" dirty="0"/>
              <a:t>실제 서비스 구현에 불가결한 요소에 한하여 </a:t>
            </a:r>
            <a:r>
              <a:rPr lang="ko-KR" altLang="en-US" b="1" dirty="0">
                <a:solidFill>
                  <a:srgbClr val="FF0000"/>
                </a:solidFill>
              </a:rPr>
              <a:t>임시적</a:t>
            </a:r>
            <a:r>
              <a:rPr lang="ko-KR" altLang="en-US" dirty="0"/>
              <a:t>으로 사용할 수 있는 추가기능 개발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이는 </a:t>
            </a:r>
            <a:r>
              <a:rPr lang="ko-KR" altLang="en-US" dirty="0" err="1"/>
              <a:t>기능구현여부를</a:t>
            </a:r>
            <a:r>
              <a:rPr lang="ko-KR" altLang="en-US" dirty="0"/>
              <a:t> 확인할 수 있는 범위에 한하며</a:t>
            </a:r>
            <a:r>
              <a:rPr lang="en-US" altLang="ko-KR" dirty="0"/>
              <a:t>, </a:t>
            </a:r>
            <a:r>
              <a:rPr lang="ko-KR" altLang="en-US" dirty="0"/>
              <a:t>이후 개발작업에 장애가 되지 않는 방향으로 직관적인 시스템으로 구축을 진행한다</a:t>
            </a:r>
            <a:r>
              <a:rPr lang="en-US" altLang="ko-KR" dirty="0"/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F7BCCCBE-194A-4152-B630-1F7B290D6F65}"/>
              </a:ext>
            </a:extLst>
          </p:cNvPr>
          <p:cNvGrpSpPr/>
          <p:nvPr/>
        </p:nvGrpSpPr>
        <p:grpSpPr>
          <a:xfrm>
            <a:off x="1051752" y="1698609"/>
            <a:ext cx="1072409" cy="2411629"/>
            <a:chOff x="1051752" y="162771"/>
            <a:chExt cx="1072409" cy="241162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A79B408B-68B5-483B-9D8A-BA9EDB5444D1}"/>
                </a:ext>
              </a:extLst>
            </p:cNvPr>
            <p:cNvSpPr/>
            <p:nvPr/>
          </p:nvSpPr>
          <p:spPr>
            <a:xfrm>
              <a:off x="1051752" y="1690487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병원가입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7C6C376-14C8-495B-B5DA-17EB3B4FF1F8}"/>
                </a:ext>
              </a:extLst>
            </p:cNvPr>
            <p:cNvSpPr txBox="1"/>
            <p:nvPr/>
          </p:nvSpPr>
          <p:spPr>
            <a:xfrm>
              <a:off x="1051752" y="2205068"/>
              <a:ext cx="79028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병원정보</a:t>
              </a:r>
              <a:endParaRPr lang="en-US" altLang="ko-KR" sz="800" b="1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 err="1">
                  <a:latin typeface="+mj-ea"/>
                  <a:ea typeface="+mj-ea"/>
                </a:rPr>
                <a:t>병원명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latin typeface="+mj-ea"/>
                  <a:ea typeface="+mj-ea"/>
                </a:rPr>
                <a:t>?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269AA04B-7F1E-40AB-BC36-AF7395BBB025}"/>
                </a:ext>
              </a:extLst>
            </p:cNvPr>
            <p:cNvSpPr/>
            <p:nvPr/>
          </p:nvSpPr>
          <p:spPr>
            <a:xfrm>
              <a:off x="1051752" y="749633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회원관리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75D60C7-6270-487B-8996-F61E5407E55A}"/>
                </a:ext>
              </a:extLst>
            </p:cNvPr>
            <p:cNvSpPr txBox="1"/>
            <p:nvPr/>
          </p:nvSpPr>
          <p:spPr>
            <a:xfrm>
              <a:off x="1051752" y="162771"/>
              <a:ext cx="107240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회원추가 </a:t>
              </a:r>
              <a:r>
                <a:rPr lang="en-US" altLang="ko-KR" sz="800" dirty="0">
                  <a:latin typeface="+mj-ea"/>
                  <a:ea typeface="+mj-ea"/>
                </a:rPr>
                <a:t>(</a:t>
              </a:r>
              <a:r>
                <a:rPr lang="ko-KR" altLang="en-US" sz="800" dirty="0">
                  <a:latin typeface="+mj-ea"/>
                  <a:ea typeface="+mj-ea"/>
                </a:rPr>
                <a:t>승인</a:t>
              </a:r>
              <a:r>
                <a:rPr lang="en-US" altLang="ko-KR" sz="800" dirty="0">
                  <a:latin typeface="+mj-ea"/>
                  <a:ea typeface="+mj-ea"/>
                </a:rPr>
                <a:t>/</a:t>
              </a:r>
              <a:r>
                <a:rPr lang="ko-KR" altLang="en-US" sz="800" dirty="0">
                  <a:latin typeface="+mj-ea"/>
                  <a:ea typeface="+mj-ea"/>
                </a:rPr>
                <a:t>중지</a:t>
              </a:r>
              <a:r>
                <a:rPr lang="en-US" altLang="ko-KR" sz="800" dirty="0">
                  <a:latin typeface="+mj-ea"/>
                  <a:ea typeface="+mj-ea"/>
                </a:rPr>
                <a:t>)</a:t>
              </a: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회원정보조회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회원정보수정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회원삭제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45F1C3-6E07-46B2-9EBD-5843C40F1B66}"/>
              </a:ext>
            </a:extLst>
          </p:cNvPr>
          <p:cNvSpPr/>
          <p:nvPr/>
        </p:nvSpPr>
        <p:spPr>
          <a:xfrm>
            <a:off x="7905313" y="3226325"/>
            <a:ext cx="814507" cy="3765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원외탕전실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쇼핑몰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ADAFD3DF-3659-446F-9279-88C1C464C19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866259" y="3414584"/>
            <a:ext cx="603905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F4E9989E-41D5-41E9-B82F-32340F38CCEB}"/>
              </a:ext>
            </a:extLst>
          </p:cNvPr>
          <p:cNvGrpSpPr/>
          <p:nvPr/>
        </p:nvGrpSpPr>
        <p:grpSpPr>
          <a:xfrm>
            <a:off x="5285004" y="3226325"/>
            <a:ext cx="814507" cy="1130134"/>
            <a:chOff x="5129357" y="1690487"/>
            <a:chExt cx="814507" cy="113013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3EC97E23-5CD0-40A8-BDB8-BCA02EC04986}"/>
                </a:ext>
              </a:extLst>
            </p:cNvPr>
            <p:cNvSpPr/>
            <p:nvPr/>
          </p:nvSpPr>
          <p:spPr>
            <a:xfrm>
              <a:off x="5129357" y="1690487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차트 처방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3BA01E6-EC3F-489E-B52B-62FEC2BC5483}"/>
                </a:ext>
              </a:extLst>
            </p:cNvPr>
            <p:cNvSpPr txBox="1"/>
            <p:nvPr/>
          </p:nvSpPr>
          <p:spPr>
            <a:xfrm>
              <a:off x="5135996" y="2205068"/>
              <a:ext cx="447238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처방정보</a:t>
              </a:r>
              <a:endParaRPr lang="en-US" altLang="ko-KR" sz="800" b="1" dirty="0">
                <a:latin typeface="+mj-ea"/>
                <a:ea typeface="+mj-ea"/>
              </a:endParaRPr>
            </a:p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환자정보</a:t>
              </a:r>
              <a:endParaRPr lang="en-US" altLang="ko-KR" sz="800" b="1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환자이름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연락처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주소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0FDD7551-0175-41EB-91DD-C5344594396B}"/>
              </a:ext>
            </a:extLst>
          </p:cNvPr>
          <p:cNvGrpSpPr/>
          <p:nvPr/>
        </p:nvGrpSpPr>
        <p:grpSpPr>
          <a:xfrm>
            <a:off x="2462836" y="3226325"/>
            <a:ext cx="814507" cy="1007024"/>
            <a:chOff x="2353401" y="1690487"/>
            <a:chExt cx="814507" cy="100702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78A3DEA0-669A-4AED-AEAB-7B2FF54FC3D0}"/>
                </a:ext>
              </a:extLst>
            </p:cNvPr>
            <p:cNvSpPr/>
            <p:nvPr/>
          </p:nvSpPr>
          <p:spPr>
            <a:xfrm>
              <a:off x="2353401" y="1690487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회원가입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9703449-7C0A-4683-9188-85040AF1399F}"/>
                </a:ext>
              </a:extLst>
            </p:cNvPr>
            <p:cNvSpPr txBox="1"/>
            <p:nvPr/>
          </p:nvSpPr>
          <p:spPr>
            <a:xfrm>
              <a:off x="2353401" y="2205068"/>
              <a:ext cx="72135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회원정보</a:t>
              </a:r>
              <a:endParaRPr lang="en-US" altLang="ko-KR" sz="800" b="1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 err="1">
                  <a:latin typeface="+mj-ea"/>
                  <a:ea typeface="+mj-ea"/>
                </a:rPr>
                <a:t>회원명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이메일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소속의료기관명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18AE204-B52C-4D93-A127-1C9707BB6917}"/>
              </a:ext>
            </a:extLst>
          </p:cNvPr>
          <p:cNvGrpSpPr/>
          <p:nvPr/>
        </p:nvGrpSpPr>
        <p:grpSpPr>
          <a:xfrm>
            <a:off x="3873920" y="3226325"/>
            <a:ext cx="814507" cy="1007024"/>
            <a:chOff x="3741379" y="1690487"/>
            <a:chExt cx="814507" cy="10070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6B906ED1-E6A9-478F-B292-BE9C1813852B}"/>
                </a:ext>
              </a:extLst>
            </p:cNvPr>
            <p:cNvSpPr/>
            <p:nvPr/>
          </p:nvSpPr>
          <p:spPr>
            <a:xfrm>
              <a:off x="3741379" y="1690487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환자문진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239D3AC5-D67F-4025-8824-2878811CCF0E}"/>
                </a:ext>
              </a:extLst>
            </p:cNvPr>
            <p:cNvSpPr txBox="1"/>
            <p:nvPr/>
          </p:nvSpPr>
          <p:spPr>
            <a:xfrm>
              <a:off x="3748018" y="2205068"/>
              <a:ext cx="447238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환자정보</a:t>
              </a:r>
              <a:endParaRPr lang="en-US" altLang="ko-KR" sz="800" b="1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환자이름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연락처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주소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</p:grpSp>
      <p:sp>
        <p:nvSpPr>
          <p:cNvPr id="28" name="순서도: 내부 저장소 27">
            <a:extLst>
              <a:ext uri="{FF2B5EF4-FFF2-40B4-BE49-F238E27FC236}">
                <a16:creationId xmlns:a16="http://schemas.microsoft.com/office/drawing/2014/main" xmlns="" id="{780E23FA-7BA8-4B88-9617-791243ADD2D9}"/>
              </a:ext>
            </a:extLst>
          </p:cNvPr>
          <p:cNvSpPr/>
          <p:nvPr/>
        </p:nvSpPr>
        <p:spPr>
          <a:xfrm>
            <a:off x="6696088" y="3497590"/>
            <a:ext cx="612648" cy="612648"/>
          </a:xfrm>
          <a:prstGeom prst="flowChartInternalStorag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병원정보</a:t>
            </a:r>
            <a:endParaRPr lang="en-US" altLang="ko-KR" sz="7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처방정보</a:t>
            </a:r>
            <a:endParaRPr lang="en-US" altLang="ko-KR" sz="7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환자정보</a:t>
            </a:r>
            <a:endParaRPr lang="en-US" altLang="ko-KR" sz="7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5B8DFB2-4479-484A-B9B5-5F6F73676250}"/>
              </a:ext>
            </a:extLst>
          </p:cNvPr>
          <p:cNvSpPr txBox="1"/>
          <p:nvPr/>
        </p:nvSpPr>
        <p:spPr>
          <a:xfrm>
            <a:off x="6728298" y="3262612"/>
            <a:ext cx="5482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latin typeface="+mj-ea"/>
                <a:ea typeface="+mj-ea"/>
              </a:rPr>
              <a:t>탕전의뢰전송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4361086-1FAF-4667-983F-7AC318E4E4A0}"/>
              </a:ext>
            </a:extLst>
          </p:cNvPr>
          <p:cNvSpPr txBox="1"/>
          <p:nvPr/>
        </p:nvSpPr>
        <p:spPr>
          <a:xfrm>
            <a:off x="3560759" y="2610214"/>
            <a:ext cx="63959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실프로젝트범위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43546542-C842-489D-98A1-2A6F6A856A36}"/>
              </a:ext>
            </a:extLst>
          </p:cNvPr>
          <p:cNvCxnSpPr>
            <a:stCxn id="33" idx="2"/>
            <a:endCxn id="6" idx="0"/>
          </p:cNvCxnSpPr>
          <p:nvPr/>
        </p:nvCxnSpPr>
        <p:spPr>
          <a:xfrm>
            <a:off x="1459006" y="2661989"/>
            <a:ext cx="0" cy="564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사각형 설명선 79">
            <a:extLst>
              <a:ext uri="{FF2B5EF4-FFF2-40B4-BE49-F238E27FC236}">
                <a16:creationId xmlns:a16="http://schemas.microsoft.com/office/drawing/2014/main" xmlns="" id="{B21C04F2-8023-4D00-8648-30F80ACA9E77}"/>
              </a:ext>
            </a:extLst>
          </p:cNvPr>
          <p:cNvSpPr/>
          <p:nvPr/>
        </p:nvSpPr>
        <p:spPr>
          <a:xfrm>
            <a:off x="1248237" y="4356459"/>
            <a:ext cx="1468251" cy="433290"/>
          </a:xfrm>
          <a:prstGeom prst="wedgeRoundRectCallout">
            <a:avLst>
              <a:gd name="adj1" fmla="val -42586"/>
              <a:gd name="adj2" fmla="val -84935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처방전 </a:t>
            </a:r>
            <a:r>
              <a:rPr lang="ko-KR" altLang="en-US" sz="800" dirty="0" err="1">
                <a:solidFill>
                  <a:schemeClr val="bg1"/>
                </a:solidFill>
                <a:latin typeface="+mj-ea"/>
                <a:ea typeface="+mj-ea"/>
              </a:rPr>
              <a:t>송부시</a:t>
            </a:r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 들어가야 할 정보 확인 후 반영</a:t>
            </a:r>
            <a:endParaRPr lang="en-US" altLang="ko-KR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DBEFB97-2B24-4C16-8896-7D157DDE2334}"/>
              </a:ext>
            </a:extLst>
          </p:cNvPr>
          <p:cNvSpPr txBox="1"/>
          <p:nvPr/>
        </p:nvSpPr>
        <p:spPr>
          <a:xfrm>
            <a:off x="852256" y="1320273"/>
            <a:ext cx="9810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이 구역에서 설계된 범위</a:t>
            </a:r>
          </a:p>
        </p:txBody>
      </p:sp>
    </p:spTree>
    <p:extLst>
      <p:ext uri="{BB962C8B-B14F-4D97-AF65-F5344CB8AC3E}">
        <p14:creationId xmlns:p14="http://schemas.microsoft.com/office/powerpoint/2010/main" xmlns="" val="192781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EBD837-B616-4989-B118-F1EF9738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</a:t>
            </a:r>
            <a:r>
              <a:rPr lang="ko-KR" altLang="en-US" dirty="0"/>
              <a:t>포탈관리자 </a:t>
            </a:r>
            <a:r>
              <a:rPr lang="en-US" altLang="ko-KR" dirty="0"/>
              <a:t>- </a:t>
            </a:r>
            <a:r>
              <a:rPr lang="ko-KR" altLang="en-US" dirty="0"/>
              <a:t>메뉴구조도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xmlns="" id="{21529939-8717-4C6C-A7D5-0B7204933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차트고객의 기본적인 등록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삭제를 위한 제한적인 기능만을 가진 임시 관리자시스템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A521E38-D47B-491F-828C-4A2B1C01B7C7}"/>
              </a:ext>
            </a:extLst>
          </p:cNvPr>
          <p:cNvSpPr/>
          <p:nvPr/>
        </p:nvSpPr>
        <p:spPr>
          <a:xfrm>
            <a:off x="8609856" y="0"/>
            <a:ext cx="1296144" cy="293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r>
              <a:rPr lang="en-US" altLang="ko-KR" sz="7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220210 </a:t>
            </a:r>
            <a:r>
              <a:rPr lang="ko-KR" altLang="en-US" sz="7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변경내용</a:t>
            </a:r>
            <a:endParaRPr lang="en-US" altLang="ko-KR" sz="7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7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7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현황반영</a:t>
            </a:r>
            <a:endParaRPr lang="en-US" altLang="ko-KR" sz="7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E65948E1-5A42-6074-9B60-2EFBCFD8CE2E}"/>
              </a:ext>
            </a:extLst>
          </p:cNvPr>
          <p:cNvGrpSpPr/>
          <p:nvPr/>
        </p:nvGrpSpPr>
        <p:grpSpPr>
          <a:xfrm>
            <a:off x="1142914" y="2274061"/>
            <a:ext cx="1452949" cy="539530"/>
            <a:chOff x="1142914" y="4331461"/>
            <a:chExt cx="1452949" cy="5395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5F7402C1-FFA5-4DD9-B072-24A183D8EC5D}"/>
                </a:ext>
              </a:extLst>
            </p:cNvPr>
            <p:cNvSpPr txBox="1"/>
            <p:nvPr/>
          </p:nvSpPr>
          <p:spPr>
            <a:xfrm>
              <a:off x="1142914" y="4747880"/>
              <a:ext cx="138339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* </a:t>
              </a:r>
              <a:r>
                <a:rPr lang="ko-KR" altLang="en-US" sz="800" dirty="0">
                  <a:latin typeface="+mj-ea"/>
                  <a:ea typeface="+mj-ea"/>
                </a:rPr>
                <a:t>노원장님 한사람만 접속가능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DA73762B-BA10-FFDD-B1F5-6735F29FC7D4}"/>
                </a:ext>
              </a:extLst>
            </p:cNvPr>
            <p:cNvSpPr/>
            <p:nvPr/>
          </p:nvSpPr>
          <p:spPr>
            <a:xfrm>
              <a:off x="1155704" y="4331461"/>
              <a:ext cx="1440159" cy="3317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연구노트</a:t>
              </a: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FC9282D-15CD-502F-85BC-C90AA18D2B1A}"/>
              </a:ext>
            </a:extLst>
          </p:cNvPr>
          <p:cNvSpPr/>
          <p:nvPr/>
        </p:nvSpPr>
        <p:spPr>
          <a:xfrm>
            <a:off x="2908778" y="2274061"/>
            <a:ext cx="1440159" cy="3317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고객문의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1A51EB84-6DB0-3033-A100-4DB6632E7A9A}"/>
              </a:ext>
            </a:extLst>
          </p:cNvPr>
          <p:cNvSpPr/>
          <p:nvPr/>
        </p:nvSpPr>
        <p:spPr>
          <a:xfrm>
            <a:off x="4661852" y="2274060"/>
            <a:ext cx="1440159" cy="3317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의료기관관리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8A5476D0-28B8-3EB6-AAA0-3DBB32C1F40A}"/>
              </a:ext>
            </a:extLst>
          </p:cNvPr>
          <p:cNvGrpSpPr/>
          <p:nvPr/>
        </p:nvGrpSpPr>
        <p:grpSpPr>
          <a:xfrm>
            <a:off x="6414925" y="2274062"/>
            <a:ext cx="1440159" cy="847305"/>
            <a:chOff x="6414925" y="4331462"/>
            <a:chExt cx="1440159" cy="84730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ECB24901-48D2-7B23-D0DA-BA7B0DC20E88}"/>
                </a:ext>
              </a:extLst>
            </p:cNvPr>
            <p:cNvSpPr/>
            <p:nvPr/>
          </p:nvSpPr>
          <p:spPr>
            <a:xfrm>
              <a:off x="6414925" y="4331462"/>
              <a:ext cx="1440159" cy="3317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회원관리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8CD892C-65D9-5FE0-9CFF-2BC3C44F5D8E}"/>
                </a:ext>
              </a:extLst>
            </p:cNvPr>
            <p:cNvSpPr txBox="1"/>
            <p:nvPr/>
          </p:nvSpPr>
          <p:spPr>
            <a:xfrm>
              <a:off x="6455871" y="4809435"/>
              <a:ext cx="107240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고객별 차트 이용내역 조회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문진진행횟수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처방횟수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9D3FCBE-3335-520A-9920-F381E8ABB3BF}"/>
              </a:ext>
            </a:extLst>
          </p:cNvPr>
          <p:cNvSpPr/>
          <p:nvPr/>
        </p:nvSpPr>
        <p:spPr>
          <a:xfrm>
            <a:off x="8167998" y="2274060"/>
            <a:ext cx="1440159" cy="3317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운영자관리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F75D8A40-8508-020A-F58E-F24BF81BE24D}"/>
              </a:ext>
            </a:extLst>
          </p:cNvPr>
          <p:cNvGrpSpPr/>
          <p:nvPr/>
        </p:nvGrpSpPr>
        <p:grpSpPr>
          <a:xfrm>
            <a:off x="6414925" y="3616992"/>
            <a:ext cx="1440159" cy="847305"/>
            <a:chOff x="6414925" y="4331462"/>
            <a:chExt cx="1440159" cy="84730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80913F4E-4911-DE8E-1760-67AFE75AD333}"/>
                </a:ext>
              </a:extLst>
            </p:cNvPr>
            <p:cNvSpPr/>
            <p:nvPr/>
          </p:nvSpPr>
          <p:spPr>
            <a:xfrm>
              <a:off x="6414925" y="4331462"/>
              <a:ext cx="1440159" cy="3317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직원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종사원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096FA32D-9458-5836-7B7E-874A1BDA3BBC}"/>
                </a:ext>
              </a:extLst>
            </p:cNvPr>
            <p:cNvSpPr txBox="1"/>
            <p:nvPr/>
          </p:nvSpPr>
          <p:spPr>
            <a:xfrm>
              <a:off x="6455871" y="4809435"/>
              <a:ext cx="107240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고객별 차트 이용내역 조회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문진진행횟수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- </a:t>
              </a:r>
              <a:r>
                <a:rPr lang="ko-KR" altLang="en-US" sz="800" dirty="0">
                  <a:latin typeface="+mj-ea"/>
                  <a:ea typeface="+mj-ea"/>
                </a:rPr>
                <a:t>처방횟수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A93A1FEB-D85F-86DA-E456-BCF14725DC34}"/>
              </a:ext>
            </a:extLst>
          </p:cNvPr>
          <p:cNvGrpSpPr/>
          <p:nvPr/>
        </p:nvGrpSpPr>
        <p:grpSpPr>
          <a:xfrm>
            <a:off x="4661852" y="3616990"/>
            <a:ext cx="1440159" cy="724196"/>
            <a:chOff x="4661852" y="5674390"/>
            <a:chExt cx="1440159" cy="72419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771A63C0-0B0D-2B3F-B4D0-9D2C7215B038}"/>
                </a:ext>
              </a:extLst>
            </p:cNvPr>
            <p:cNvSpPr/>
            <p:nvPr/>
          </p:nvSpPr>
          <p:spPr>
            <a:xfrm>
              <a:off x="4661852" y="5674390"/>
              <a:ext cx="1440159" cy="3317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기관정보관리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2F97A963-E488-86E3-041B-050DBE5DDE4B}"/>
                </a:ext>
              </a:extLst>
            </p:cNvPr>
            <p:cNvSpPr txBox="1"/>
            <p:nvPr/>
          </p:nvSpPr>
          <p:spPr>
            <a:xfrm>
              <a:off x="4661852" y="6152365"/>
              <a:ext cx="1332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기관 대표관리자만 접근가능</a:t>
              </a:r>
              <a:r>
                <a:rPr lang="en-US" altLang="ko-KR" sz="800" dirty="0">
                  <a:latin typeface="+mj-ea"/>
                  <a:ea typeface="+mj-ea"/>
                </a:rPr>
                <a:t>.</a:t>
              </a:r>
            </a:p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기관등록정보 관리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BE543195-3009-3CD9-5731-0380230B84CC}"/>
              </a:ext>
            </a:extLst>
          </p:cNvPr>
          <p:cNvGrpSpPr/>
          <p:nvPr/>
        </p:nvGrpSpPr>
        <p:grpSpPr>
          <a:xfrm>
            <a:off x="8167998" y="3616990"/>
            <a:ext cx="1440159" cy="601086"/>
            <a:chOff x="8167998" y="5674390"/>
            <a:chExt cx="1440159" cy="60108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7DDC0D4A-BA84-6C0B-3442-2425A2BBE518}"/>
                </a:ext>
              </a:extLst>
            </p:cNvPr>
            <p:cNvSpPr/>
            <p:nvPr/>
          </p:nvSpPr>
          <p:spPr>
            <a:xfrm>
              <a:off x="8167998" y="5674390"/>
              <a:ext cx="1440159" cy="3317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마이페이지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25F89B6A-DC74-EE73-3167-DCC07861D9FC}"/>
                </a:ext>
              </a:extLst>
            </p:cNvPr>
            <p:cNvSpPr txBox="1"/>
            <p:nvPr/>
          </p:nvSpPr>
          <p:spPr>
            <a:xfrm>
              <a:off x="8167998" y="6152365"/>
              <a:ext cx="8544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회원등록정보 관리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0E4EB188-5926-E070-BD49-1FB33490108E}"/>
              </a:ext>
            </a:extLst>
          </p:cNvPr>
          <p:cNvGrpSpPr/>
          <p:nvPr/>
        </p:nvGrpSpPr>
        <p:grpSpPr>
          <a:xfrm>
            <a:off x="8167998" y="4957004"/>
            <a:ext cx="1440159" cy="601086"/>
            <a:chOff x="8167998" y="5674390"/>
            <a:chExt cx="1440159" cy="601086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BED9FC81-F028-00DC-87E2-C508082E308D}"/>
                </a:ext>
              </a:extLst>
            </p:cNvPr>
            <p:cNvSpPr/>
            <p:nvPr/>
          </p:nvSpPr>
          <p:spPr>
            <a:xfrm>
              <a:off x="8167998" y="5674390"/>
              <a:ext cx="1440159" cy="3317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마이페이지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5B184B5B-7CB4-7CAF-1582-D2993A442C8E}"/>
                </a:ext>
              </a:extLst>
            </p:cNvPr>
            <p:cNvSpPr txBox="1"/>
            <p:nvPr/>
          </p:nvSpPr>
          <p:spPr>
            <a:xfrm>
              <a:off x="8167998" y="6152365"/>
              <a:ext cx="8544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회원등록정보 관리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A072F5C4-982C-C446-0412-80872DC5F2B6}"/>
              </a:ext>
            </a:extLst>
          </p:cNvPr>
          <p:cNvSpPr/>
          <p:nvPr/>
        </p:nvSpPr>
        <p:spPr>
          <a:xfrm>
            <a:off x="1142914" y="1369231"/>
            <a:ext cx="1440159" cy="3317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CD8B938-B7C0-A938-9E56-628B7058AEE8}"/>
              </a:ext>
            </a:extLst>
          </p:cNvPr>
          <p:cNvCxnSpPr/>
          <p:nvPr/>
        </p:nvCxnSpPr>
        <p:spPr>
          <a:xfrm>
            <a:off x="175895" y="3276600"/>
            <a:ext cx="94322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E19D49F9-C976-4202-AECC-AECD69014F1C}"/>
              </a:ext>
            </a:extLst>
          </p:cNvPr>
          <p:cNvCxnSpPr/>
          <p:nvPr/>
        </p:nvCxnSpPr>
        <p:spPr>
          <a:xfrm>
            <a:off x="175895" y="4619625"/>
            <a:ext cx="94322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74BD70BA-CF0A-6196-03DB-E50DD953DC1F}"/>
              </a:ext>
            </a:extLst>
          </p:cNvPr>
          <p:cNvSpPr/>
          <p:nvPr/>
        </p:nvSpPr>
        <p:spPr>
          <a:xfrm>
            <a:off x="175895" y="2448423"/>
            <a:ext cx="767080" cy="405530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포탈관리자로그인시</a:t>
            </a:r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7E3669F8-AA23-08F5-EB53-F62F4D3FC2F2}"/>
              </a:ext>
            </a:extLst>
          </p:cNvPr>
          <p:cNvSpPr/>
          <p:nvPr/>
        </p:nvSpPr>
        <p:spPr>
          <a:xfrm>
            <a:off x="175895" y="3741800"/>
            <a:ext cx="767080" cy="405530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병원대표자</a:t>
            </a:r>
            <a:endParaRPr lang="en-US" altLang="ko-KR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800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로그인시</a:t>
            </a:r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AC3F38CE-7F24-1021-6262-C4D3EFF8D8A5}"/>
              </a:ext>
            </a:extLst>
          </p:cNvPr>
          <p:cNvSpPr/>
          <p:nvPr/>
        </p:nvSpPr>
        <p:spPr>
          <a:xfrm>
            <a:off x="175895" y="4957004"/>
            <a:ext cx="767080" cy="405530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병원일반</a:t>
            </a:r>
            <a:endParaRPr lang="en-US" altLang="ko-KR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800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로그인시</a:t>
            </a:r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xmlns="" id="{0E6ADFA4-A72D-AC46-7BB1-6420994A9D36}"/>
              </a:ext>
            </a:extLst>
          </p:cNvPr>
          <p:cNvCxnSpPr>
            <a:stCxn id="98" idx="2"/>
            <a:endCxn id="68" idx="0"/>
          </p:cNvCxnSpPr>
          <p:nvPr/>
        </p:nvCxnSpPr>
        <p:spPr>
          <a:xfrm>
            <a:off x="1862994" y="1701018"/>
            <a:ext cx="12790" cy="5730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xmlns="" id="{5A2BA72D-941F-9F0B-D13C-22E3594D7CB0}"/>
              </a:ext>
            </a:extLst>
          </p:cNvPr>
          <p:cNvCxnSpPr>
            <a:stCxn id="98" idx="2"/>
            <a:endCxn id="73" idx="0"/>
          </p:cNvCxnSpPr>
          <p:nvPr/>
        </p:nvCxnSpPr>
        <p:spPr>
          <a:xfrm rot="16200000" flipH="1">
            <a:off x="5089015" y="-1525003"/>
            <a:ext cx="573042" cy="702508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340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>
            <a:extLst>
              <a:ext uri="{FF2B5EF4-FFF2-40B4-BE49-F238E27FC236}">
                <a16:creationId xmlns:a16="http://schemas.microsoft.com/office/drawing/2014/main" xmlns="" id="{F9EE52BB-DDE5-4C23-25EC-7ECA331E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45" y="105175"/>
            <a:ext cx="8543925" cy="315910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</a:t>
            </a:r>
            <a:r>
              <a:rPr lang="ko-KR" altLang="en-US" dirty="0"/>
              <a:t>포탈 </a:t>
            </a:r>
            <a:r>
              <a:rPr lang="en-US" altLang="ko-KR" dirty="0"/>
              <a:t>- </a:t>
            </a:r>
            <a:r>
              <a:rPr lang="ko-KR" altLang="en-US" dirty="0"/>
              <a:t>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D7E838E-83BB-63A5-8812-D5C9DF7551B3}"/>
              </a:ext>
            </a:extLst>
          </p:cNvPr>
          <p:cNvSpPr/>
          <p:nvPr/>
        </p:nvSpPr>
        <p:spPr>
          <a:xfrm>
            <a:off x="3125250" y="1915368"/>
            <a:ext cx="814507" cy="3765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의료기관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43041C7F-C72B-5FF8-614E-381214D57DE8}"/>
              </a:ext>
            </a:extLst>
          </p:cNvPr>
          <p:cNvGrpSpPr/>
          <p:nvPr/>
        </p:nvGrpSpPr>
        <p:grpSpPr>
          <a:xfrm>
            <a:off x="5044803" y="1915368"/>
            <a:ext cx="814507" cy="2849263"/>
            <a:chOff x="2796840" y="1551375"/>
            <a:chExt cx="814507" cy="284926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DEDAC29-FB1A-ECB2-ED43-40792DB94400}"/>
                </a:ext>
              </a:extLst>
            </p:cNvPr>
            <p:cNvSpPr/>
            <p:nvPr/>
          </p:nvSpPr>
          <p:spPr>
            <a:xfrm>
              <a:off x="2796840" y="1551375"/>
              <a:ext cx="814507" cy="3765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(</a:t>
              </a:r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대표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) </a:t>
              </a:r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종사자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0671D630-47B6-71D0-4E70-4BA3F31CD306}"/>
                </a:ext>
              </a:extLst>
            </p:cNvPr>
            <p:cNvSpPr/>
            <p:nvPr/>
          </p:nvSpPr>
          <p:spPr>
            <a:xfrm>
              <a:off x="2796840" y="2169561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종사자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9E76AD21-E55C-F963-D57E-F58BA49C453A}"/>
                </a:ext>
              </a:extLst>
            </p:cNvPr>
            <p:cNvSpPr/>
            <p:nvPr/>
          </p:nvSpPr>
          <p:spPr>
            <a:xfrm>
              <a:off x="2796840" y="2787747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종사자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20E38BC-F263-3D6F-8DD0-C42A6F0C5D95}"/>
                </a:ext>
              </a:extLst>
            </p:cNvPr>
            <p:cNvSpPr/>
            <p:nvPr/>
          </p:nvSpPr>
          <p:spPr>
            <a:xfrm>
              <a:off x="2796840" y="3405933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종사자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D963808-599F-BD45-9B43-C1CD79EC7CCA}"/>
                </a:ext>
              </a:extLst>
            </p:cNvPr>
            <p:cNvSpPr/>
            <p:nvPr/>
          </p:nvSpPr>
          <p:spPr>
            <a:xfrm>
              <a:off x="2796840" y="4024120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종사자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C292BDD1-8858-AD0D-C1DD-DE0CC19DE725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939757" y="2103627"/>
            <a:ext cx="11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1801037F-0B69-0510-C73D-B42846F83A92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939757" y="2103627"/>
            <a:ext cx="1105046" cy="6181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2D7C5BBC-1BDA-7BFF-324B-58F7DFFCC2D6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939757" y="2103627"/>
            <a:ext cx="1105046" cy="12363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DB7B10D1-F1D4-9F7F-75F7-BFAC0F8738E2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3939757" y="2103627"/>
            <a:ext cx="1105046" cy="18545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7F252404-E929-6B06-992F-8D0F21E59A15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3939757" y="2103627"/>
            <a:ext cx="1105046" cy="24727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xmlns="" id="{06E9480B-F65C-167B-EED9-45A8E8B7EC91}"/>
              </a:ext>
            </a:extLst>
          </p:cNvPr>
          <p:cNvCxnSpPr>
            <a:stCxn id="9" idx="0"/>
            <a:endCxn id="5" idx="0"/>
          </p:cNvCxnSpPr>
          <p:nvPr/>
        </p:nvCxnSpPr>
        <p:spPr>
          <a:xfrm rot="16200000" flipV="1">
            <a:off x="4492281" y="955591"/>
            <a:ext cx="12700" cy="1919553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B35907-C299-52C1-F9EC-FEDA01C73386}"/>
              </a:ext>
            </a:extLst>
          </p:cNvPr>
          <p:cNvSpPr txBox="1"/>
          <p:nvPr/>
        </p:nvSpPr>
        <p:spPr>
          <a:xfrm>
            <a:off x="3716607" y="1479089"/>
            <a:ext cx="170719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대표자만 병원정보를 관리할 수 있음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xmlns="" id="{DF98AA5D-5CC0-43ED-5AD0-173682BF3486}"/>
              </a:ext>
            </a:extLst>
          </p:cNvPr>
          <p:cNvCxnSpPr>
            <a:stCxn id="9" idx="3"/>
            <a:endCxn id="11" idx="3"/>
          </p:cNvCxnSpPr>
          <p:nvPr/>
        </p:nvCxnSpPr>
        <p:spPr>
          <a:xfrm>
            <a:off x="5859310" y="2103627"/>
            <a:ext cx="12700" cy="618186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EB2D8F1-01D6-EFAB-7A27-83A2F8109DF5}"/>
              </a:ext>
            </a:extLst>
          </p:cNvPr>
          <p:cNvSpPr txBox="1"/>
          <p:nvPr/>
        </p:nvSpPr>
        <p:spPr>
          <a:xfrm>
            <a:off x="6170033" y="2351164"/>
            <a:ext cx="170719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대표자만 종사자를 등록시킬 수 있음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xmlns="" id="{D397C049-584E-72DD-50F7-D1BB3DA9CA30}"/>
              </a:ext>
            </a:extLst>
          </p:cNvPr>
          <p:cNvSpPr/>
          <p:nvPr/>
        </p:nvSpPr>
        <p:spPr>
          <a:xfrm>
            <a:off x="6877058" y="2533554"/>
            <a:ext cx="1809481" cy="1036749"/>
          </a:xfrm>
          <a:prstGeom prst="wedgeEllipseCallout">
            <a:avLst>
              <a:gd name="adj1" fmla="val -39338"/>
              <a:gd name="adj2" fmla="val -4681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가입승인으로 하려고 했으나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..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그냥 대표자가 등록하여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공유하는 걸로 변경함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644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CC4DD7B9-1F2A-4439-BC44-EE43DEF0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</a:t>
            </a:r>
            <a:r>
              <a:rPr lang="en-US" altLang="ko-KR" dirty="0"/>
              <a:t>&gt; </a:t>
            </a:r>
            <a:r>
              <a:rPr lang="ko-KR" altLang="en-US" dirty="0"/>
              <a:t>헤더</a:t>
            </a:r>
            <a:r>
              <a:rPr lang="en-US" altLang="ko-KR" dirty="0"/>
              <a:t>&amp;</a:t>
            </a:r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47337F5-FD8B-4D25-B6ED-8C9264D13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1033C33C-FE2D-4C65-9033-2C3B45010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2FA58E2-DA88-46E2-926E-0A44452306C0}"/>
              </a:ext>
            </a:extLst>
          </p:cNvPr>
          <p:cNvSpPr/>
          <p:nvPr/>
        </p:nvSpPr>
        <p:spPr>
          <a:xfrm>
            <a:off x="154441" y="1873872"/>
            <a:ext cx="7124700" cy="4541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BFF4D3-340C-4F1C-95E5-834D468F05BB}"/>
              </a:ext>
            </a:extLst>
          </p:cNvPr>
          <p:cNvSpPr txBox="1"/>
          <p:nvPr/>
        </p:nvSpPr>
        <p:spPr>
          <a:xfrm>
            <a:off x="274029" y="1962452"/>
            <a:ext cx="11108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LOGO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9BC1992-DEB5-4628-8E01-F1EC6F0B10A9}"/>
              </a:ext>
            </a:extLst>
          </p:cNvPr>
          <p:cNvSpPr txBox="1"/>
          <p:nvPr/>
        </p:nvSpPr>
        <p:spPr>
          <a:xfrm>
            <a:off x="5093108" y="2039395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회원관리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1D002DB-8E13-4CFC-9868-C3C93929AC94}"/>
              </a:ext>
            </a:extLst>
          </p:cNvPr>
          <p:cNvSpPr txBox="1"/>
          <p:nvPr/>
        </p:nvSpPr>
        <p:spPr>
          <a:xfrm>
            <a:off x="2499149" y="203939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연구노트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0FA0E38-EC1B-4F20-82D1-55621072BD29}"/>
              </a:ext>
            </a:extLst>
          </p:cNvPr>
          <p:cNvSpPr/>
          <p:nvPr/>
        </p:nvSpPr>
        <p:spPr>
          <a:xfrm>
            <a:off x="154441" y="6021206"/>
            <a:ext cx="7124700" cy="4541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3E48A62-2BB9-4B26-919F-1C2C1EBD5B6D}"/>
              </a:ext>
            </a:extLst>
          </p:cNvPr>
          <p:cNvSpPr txBox="1"/>
          <p:nvPr/>
        </p:nvSpPr>
        <p:spPr>
          <a:xfrm>
            <a:off x="3161350" y="6109786"/>
            <a:ext cx="11108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LOGO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6EADE706-9CED-4116-9CBF-012B6DC6C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2057289"/>
              </p:ext>
            </p:extLst>
          </p:nvPr>
        </p:nvGraphicFramePr>
        <p:xfrm>
          <a:off x="7324078" y="597402"/>
          <a:ext cx="2411662" cy="2698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로고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홈화면으로 이동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로그아웃버튼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로그아웃처리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각 권한에 따른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로그인화면으로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이동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메뉴 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각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권한체크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로그인 전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유도팝업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로그인이 필요한 메뉴입니다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로그인 후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해당메뉴로 이동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#3-1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현재페이지 강조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현재 노출중인 페이지의 메뉴 강조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연구노트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사전문진내용을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변경할 수 있는 메뉴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5761E01-B324-4AD5-912E-7501DF29DF74}"/>
              </a:ext>
            </a:extLst>
          </p:cNvPr>
          <p:cNvSpPr txBox="1"/>
          <p:nvPr/>
        </p:nvSpPr>
        <p:spPr>
          <a:xfrm>
            <a:off x="154440" y="1515731"/>
            <a:ext cx="1441045" cy="1958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헤더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_</a:t>
            </a:r>
            <a:r>
              <a:rPr lang="ko-KR" altLang="en-US" sz="800" b="1" dirty="0">
                <a:solidFill>
                  <a:schemeClr val="accent4"/>
                </a:solidFill>
                <a:latin typeface="+mj-ea"/>
                <a:ea typeface="+mj-ea"/>
              </a:rPr>
              <a:t>포탈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관리자 </a:t>
            </a:r>
            <a:r>
              <a:rPr lang="ko-KR" altLang="en-US" sz="800" b="1" dirty="0" err="1">
                <a:solidFill>
                  <a:schemeClr val="bg1"/>
                </a:solidFill>
                <a:latin typeface="+mj-ea"/>
                <a:ea typeface="+mj-ea"/>
              </a:rPr>
              <a:t>로그인시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DCBC8A6-8483-493F-8535-3C873BCBE780}"/>
              </a:ext>
            </a:extLst>
          </p:cNvPr>
          <p:cNvSpPr txBox="1"/>
          <p:nvPr/>
        </p:nvSpPr>
        <p:spPr>
          <a:xfrm>
            <a:off x="154441" y="5684338"/>
            <a:ext cx="328149" cy="1958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2000" tIns="36000" rIns="72000" bIns="36000" rtlCol="0">
            <a:spAutoFit/>
          </a:bodyPr>
          <a:lstStyle/>
          <a:p>
            <a:pPr algn="l"/>
            <a:r>
              <a:rPr lang="ko-KR" altLang="en-US" sz="800" b="1" dirty="0" err="1">
                <a:solidFill>
                  <a:schemeClr val="bg1"/>
                </a:solidFill>
                <a:latin typeface="+mj-ea"/>
                <a:ea typeface="+mj-ea"/>
              </a:rPr>
              <a:t>푸터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B0C612BF-12F7-4F33-ACF9-68CC938DDEBA}"/>
              </a:ext>
            </a:extLst>
          </p:cNvPr>
          <p:cNvSpPr/>
          <p:nvPr/>
        </p:nvSpPr>
        <p:spPr>
          <a:xfrm>
            <a:off x="154441" y="4245326"/>
            <a:ext cx="7124700" cy="1322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컨텐츠영역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이후 설계는 별도의 언급이 없는 한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이 영역에 대한 것임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F13855E-E64A-4D87-860F-D33283999F94}"/>
              </a:ext>
            </a:extLst>
          </p:cNvPr>
          <p:cNvSpPr/>
          <p:nvPr/>
        </p:nvSpPr>
        <p:spPr>
          <a:xfrm>
            <a:off x="154441" y="2832521"/>
            <a:ext cx="7124700" cy="4541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D209D0E-F02E-4887-B9F2-0CCA64F1C4F1}"/>
              </a:ext>
            </a:extLst>
          </p:cNvPr>
          <p:cNvSpPr txBox="1"/>
          <p:nvPr/>
        </p:nvSpPr>
        <p:spPr>
          <a:xfrm>
            <a:off x="274029" y="2921101"/>
            <a:ext cx="11108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LOGO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397FC38-2500-4BDF-AB78-DDE513C1B43C}"/>
              </a:ext>
            </a:extLst>
          </p:cNvPr>
          <p:cNvSpPr txBox="1"/>
          <p:nvPr/>
        </p:nvSpPr>
        <p:spPr>
          <a:xfrm>
            <a:off x="4032240" y="2998044"/>
            <a:ext cx="5482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기관정보관리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5FB4EBD-650D-4853-993C-396CFF8E749B}"/>
              </a:ext>
            </a:extLst>
          </p:cNvPr>
          <p:cNvSpPr txBox="1"/>
          <p:nvPr/>
        </p:nvSpPr>
        <p:spPr>
          <a:xfrm>
            <a:off x="5901280" y="2998044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1362D98-29D1-4CE7-8018-0034621C99CD}"/>
              </a:ext>
            </a:extLst>
          </p:cNvPr>
          <p:cNvSpPr txBox="1"/>
          <p:nvPr/>
        </p:nvSpPr>
        <p:spPr>
          <a:xfrm>
            <a:off x="154440" y="2474380"/>
            <a:ext cx="1790270" cy="1958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헤더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_</a:t>
            </a:r>
            <a:r>
              <a:rPr lang="ko-KR" altLang="en-US" sz="800" b="1" dirty="0">
                <a:solidFill>
                  <a:schemeClr val="accent4"/>
                </a:solidFill>
                <a:latin typeface="+mj-ea"/>
                <a:ea typeface="+mj-ea"/>
              </a:rPr>
              <a:t>병원 대표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관리자 </a:t>
            </a:r>
            <a:r>
              <a:rPr lang="ko-KR" altLang="en-US" sz="800" b="1" dirty="0" err="1">
                <a:solidFill>
                  <a:schemeClr val="bg1"/>
                </a:solidFill>
                <a:latin typeface="+mj-ea"/>
                <a:ea typeface="+mj-ea"/>
              </a:rPr>
              <a:t>로그인시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79FF133-A288-4BD1-BFB1-8009E3B6F77D}"/>
              </a:ext>
            </a:extLst>
          </p:cNvPr>
          <p:cNvSpPr txBox="1"/>
          <p:nvPr/>
        </p:nvSpPr>
        <p:spPr>
          <a:xfrm>
            <a:off x="4102193" y="2039395"/>
            <a:ext cx="54822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latin typeface="+mj-ea"/>
                <a:ea typeface="+mj-ea"/>
              </a:rPr>
              <a:t>의료기관관리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E882B35F-BC71-447C-96BD-40BAE44221B9}"/>
              </a:ext>
            </a:extLst>
          </p:cNvPr>
          <p:cNvSpPr/>
          <p:nvPr/>
        </p:nvSpPr>
        <p:spPr>
          <a:xfrm>
            <a:off x="154441" y="3791170"/>
            <a:ext cx="7124700" cy="4541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8817F72-BCB0-4516-9A6C-5EA5A9C2F800}"/>
              </a:ext>
            </a:extLst>
          </p:cNvPr>
          <p:cNvSpPr txBox="1"/>
          <p:nvPr/>
        </p:nvSpPr>
        <p:spPr>
          <a:xfrm>
            <a:off x="274029" y="3879750"/>
            <a:ext cx="11108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LOGO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5DA0513-BB71-4E3F-A783-3482A28D20E8}"/>
              </a:ext>
            </a:extLst>
          </p:cNvPr>
          <p:cNvSpPr txBox="1"/>
          <p:nvPr/>
        </p:nvSpPr>
        <p:spPr>
          <a:xfrm>
            <a:off x="5901280" y="3956693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733A701-9AA6-4004-ABE1-8AF6660F9813}"/>
              </a:ext>
            </a:extLst>
          </p:cNvPr>
          <p:cNvSpPr txBox="1"/>
          <p:nvPr/>
        </p:nvSpPr>
        <p:spPr>
          <a:xfrm>
            <a:off x="154440" y="3433029"/>
            <a:ext cx="1790270" cy="1958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헤더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_</a:t>
            </a:r>
            <a:r>
              <a:rPr lang="ko-KR" altLang="en-US" sz="800" b="1" dirty="0">
                <a:solidFill>
                  <a:schemeClr val="accent4"/>
                </a:solidFill>
                <a:latin typeface="+mj-ea"/>
                <a:ea typeface="+mj-ea"/>
              </a:rPr>
              <a:t>병원 일반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관리자 </a:t>
            </a:r>
            <a:r>
              <a:rPr lang="ko-KR" altLang="en-US" sz="800" b="1" dirty="0" err="1">
                <a:solidFill>
                  <a:schemeClr val="bg1"/>
                </a:solidFill>
                <a:latin typeface="+mj-ea"/>
                <a:ea typeface="+mj-ea"/>
              </a:rPr>
              <a:t>로그인시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83B28B3-B800-4B29-A52C-974D81CB4902}"/>
              </a:ext>
            </a:extLst>
          </p:cNvPr>
          <p:cNvSpPr/>
          <p:nvPr/>
        </p:nvSpPr>
        <p:spPr>
          <a:xfrm>
            <a:off x="4229544" y="172637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86DA549-A6DA-4FAD-BD19-07CE0BA7450C}"/>
              </a:ext>
            </a:extLst>
          </p:cNvPr>
          <p:cNvSpPr/>
          <p:nvPr/>
        </p:nvSpPr>
        <p:spPr>
          <a:xfrm>
            <a:off x="154441" y="1009210"/>
            <a:ext cx="7124700" cy="4541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4527D40-6BD2-43FA-8B1C-97CA28867C0E}"/>
              </a:ext>
            </a:extLst>
          </p:cNvPr>
          <p:cNvSpPr txBox="1"/>
          <p:nvPr/>
        </p:nvSpPr>
        <p:spPr>
          <a:xfrm>
            <a:off x="274029" y="1097790"/>
            <a:ext cx="11108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LOGO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85DF0A2A-93AD-45CC-8ABD-34F47B7F668A}"/>
              </a:ext>
            </a:extLst>
          </p:cNvPr>
          <p:cNvSpPr/>
          <p:nvPr/>
        </p:nvSpPr>
        <p:spPr>
          <a:xfrm>
            <a:off x="465183" y="86171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EB171A0-91D6-4534-8380-058F813B8F66}"/>
              </a:ext>
            </a:extLst>
          </p:cNvPr>
          <p:cNvSpPr txBox="1"/>
          <p:nvPr/>
        </p:nvSpPr>
        <p:spPr>
          <a:xfrm>
            <a:off x="154441" y="651069"/>
            <a:ext cx="874637" cy="1958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헤더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_</a:t>
            </a:r>
            <a:r>
              <a:rPr lang="ko-KR" altLang="en-US" sz="800" b="1" dirty="0" err="1">
                <a:solidFill>
                  <a:schemeClr val="bg1"/>
                </a:solidFill>
                <a:latin typeface="+mj-ea"/>
                <a:ea typeface="+mj-ea"/>
              </a:rPr>
              <a:t>로그인전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xmlns="" id="{15258F93-2DBB-40BB-9346-35E344694563}"/>
              </a:ext>
            </a:extLst>
          </p:cNvPr>
          <p:cNvSpPr/>
          <p:nvPr/>
        </p:nvSpPr>
        <p:spPr>
          <a:xfrm>
            <a:off x="6567427" y="1990328"/>
            <a:ext cx="587829" cy="2212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로그아웃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55DC6DB0-FB62-483B-8E5E-8F256F0E3672}"/>
              </a:ext>
            </a:extLst>
          </p:cNvPr>
          <p:cNvSpPr/>
          <p:nvPr/>
        </p:nvSpPr>
        <p:spPr>
          <a:xfrm>
            <a:off x="6567427" y="2948977"/>
            <a:ext cx="587829" cy="2212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로그아웃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xmlns="" id="{10F9D5EE-2DF5-419F-833C-DB204B71D3F3}"/>
              </a:ext>
            </a:extLst>
          </p:cNvPr>
          <p:cNvSpPr/>
          <p:nvPr/>
        </p:nvSpPr>
        <p:spPr>
          <a:xfrm>
            <a:off x="6567427" y="3907626"/>
            <a:ext cx="587829" cy="2212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로그아웃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8E021F56-3CA8-42A1-89F8-C207B077ABE8}"/>
              </a:ext>
            </a:extLst>
          </p:cNvPr>
          <p:cNvSpPr/>
          <p:nvPr/>
        </p:nvSpPr>
        <p:spPr>
          <a:xfrm>
            <a:off x="6746401" y="172637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3DFCD64-9E2F-4A97-B9FF-884440FEB7FE}"/>
              </a:ext>
            </a:extLst>
          </p:cNvPr>
          <p:cNvCxnSpPr/>
          <p:nvPr/>
        </p:nvCxnSpPr>
        <p:spPr>
          <a:xfrm>
            <a:off x="7445829" y="3791170"/>
            <a:ext cx="0" cy="4541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2A74A52C-8447-4640-A33E-1A20A5583B26}"/>
              </a:ext>
            </a:extLst>
          </p:cNvPr>
          <p:cNvSpPr txBox="1"/>
          <p:nvPr/>
        </p:nvSpPr>
        <p:spPr>
          <a:xfrm>
            <a:off x="7530505" y="3895137"/>
            <a:ext cx="156453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화면 상단 고정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화면 스크롤시 헤더 하단 그림자 노출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E93787CD-6D30-47C8-A470-890DBB6955A0}"/>
              </a:ext>
            </a:extLst>
          </p:cNvPr>
          <p:cNvSpPr/>
          <p:nvPr/>
        </p:nvSpPr>
        <p:spPr>
          <a:xfrm>
            <a:off x="5168875" y="172637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3-1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9A8EAD26-F2EF-4E23-9530-A13ED9C3B76B}"/>
              </a:ext>
            </a:extLst>
          </p:cNvPr>
          <p:cNvSpPr txBox="1"/>
          <p:nvPr/>
        </p:nvSpPr>
        <p:spPr>
          <a:xfrm>
            <a:off x="3300334" y="2039395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latin typeface="+mj-ea"/>
                <a:ea typeface="+mj-ea"/>
              </a:rPr>
              <a:t>고객문의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AB66EA4A-83D7-4CC1-B9A1-46953EBD8B56}"/>
              </a:ext>
            </a:extLst>
          </p:cNvPr>
          <p:cNvSpPr/>
          <p:nvPr/>
        </p:nvSpPr>
        <p:spPr>
          <a:xfrm>
            <a:off x="3244942" y="172637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xmlns="" id="{4B13A492-7E63-4C5B-BA43-7D81CBE39138}"/>
              </a:ext>
            </a:extLst>
          </p:cNvPr>
          <p:cNvSpPr/>
          <p:nvPr/>
        </p:nvSpPr>
        <p:spPr>
          <a:xfrm>
            <a:off x="7606145" y="6109786"/>
            <a:ext cx="1801091" cy="414838"/>
          </a:xfrm>
          <a:prstGeom prst="wedgeRoundRectCallout">
            <a:avLst>
              <a:gd name="adj1" fmla="val -62756"/>
              <a:gd name="adj2" fmla="val -5965"/>
              <a:gd name="adj3" fmla="val 16667"/>
            </a:avLst>
          </a:prstGeom>
          <a:solidFill>
            <a:srgbClr val="7030A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bg1"/>
                </a:solidFill>
                <a:latin typeface="+mj-ea"/>
                <a:ea typeface="+mj-ea"/>
              </a:rPr>
              <a:t>푸터내용</a:t>
            </a:r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 수급</a:t>
            </a:r>
            <a:endParaRPr lang="en-US" altLang="ko-KR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2F23B28-001B-550C-20A2-19BD3B9F0937}"/>
              </a:ext>
            </a:extLst>
          </p:cNvPr>
          <p:cNvSpPr txBox="1"/>
          <p:nvPr/>
        </p:nvSpPr>
        <p:spPr>
          <a:xfrm>
            <a:off x="5027193" y="299804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종사자관리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E768AD7-5FE5-D02F-AB7C-002CB285DD19}"/>
              </a:ext>
            </a:extLst>
          </p:cNvPr>
          <p:cNvSpPr txBox="1"/>
          <p:nvPr/>
        </p:nvSpPr>
        <p:spPr>
          <a:xfrm>
            <a:off x="5901280" y="2039395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latin typeface="+mj-ea"/>
                <a:ea typeface="+mj-ea"/>
              </a:rPr>
              <a:t>운영자관리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C0A89AB1-0D29-A9EB-ABD6-4054BE212E20}"/>
              </a:ext>
            </a:extLst>
          </p:cNvPr>
          <p:cNvSpPr/>
          <p:nvPr/>
        </p:nvSpPr>
        <p:spPr>
          <a:xfrm>
            <a:off x="2579070" y="172637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396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8433BEBA-C9B4-40C6-85CE-E0AADBF6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  <a:r>
              <a:rPr lang="en-US" altLang="ko-KR" dirty="0"/>
              <a:t>&gt;</a:t>
            </a:r>
            <a:r>
              <a:rPr lang="ko-KR" altLang="en-US" dirty="0"/>
              <a:t>로그인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1A9EE6D1-1895-4ACC-AE31-565B2B8A9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xmlns="" id="{EBB4506F-97C7-47C9-8AF3-A2C7D327A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A000100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8EB55127-D38F-4C62-B9C7-0F83B92AC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6746754"/>
              </p:ext>
            </p:extLst>
          </p:nvPr>
        </p:nvGraphicFramePr>
        <p:xfrm>
          <a:off x="7324078" y="597402"/>
          <a:ext cx="2411662" cy="36739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아이디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영대문자입력시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소문자 자동변환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공백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특수문자입력시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에러문구 노출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공백 또는 특수문자를 입력할 수 없습니다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비밀번호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가장 마지막에 입력한 글자는 입력한대로 표시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이후로는 ● 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변환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공백입력시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에러문구노출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공백을 입력할 수 없습니다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#2-1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비밀번호보기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토글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check (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문자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미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노출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선택시마다 비밀번호 보기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숨기기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토글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아이디저장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디폴트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uncheck</a:t>
                      </a: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체크시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아이디저장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로그인 버튼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입력사항 유효성체크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비정상일시 에러문구 노출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로그인정보를 확인해주세요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패스시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로그인처리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아이디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비번찾기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해당화면으로 이동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회원가입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해당화면으로 이동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E718437-E503-44FE-9A3C-8C3302F24C39}"/>
              </a:ext>
            </a:extLst>
          </p:cNvPr>
          <p:cNvSpPr txBox="1"/>
          <p:nvPr/>
        </p:nvSpPr>
        <p:spPr>
          <a:xfrm>
            <a:off x="3126329" y="2006604"/>
            <a:ext cx="111088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LOGO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038AFE63-2FE7-4E27-B485-1DB54A4F81AC}"/>
              </a:ext>
            </a:extLst>
          </p:cNvPr>
          <p:cNvSpPr/>
          <p:nvPr/>
        </p:nvSpPr>
        <p:spPr>
          <a:xfrm>
            <a:off x="2594256" y="3235615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admin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237EB8C3-D33A-4D67-B95E-5F2605388F41}"/>
              </a:ext>
            </a:extLst>
          </p:cNvPr>
          <p:cNvGrpSpPr/>
          <p:nvPr/>
        </p:nvGrpSpPr>
        <p:grpSpPr>
          <a:xfrm>
            <a:off x="2599555" y="4110065"/>
            <a:ext cx="685097" cy="123111"/>
            <a:chOff x="6217920" y="5045335"/>
            <a:chExt cx="685097" cy="12311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B941092B-5369-41E2-9732-BA0788DAB5CA}"/>
                </a:ext>
              </a:extLst>
            </p:cNvPr>
            <p:cNvSpPr/>
            <p:nvPr/>
          </p:nvSpPr>
          <p:spPr>
            <a:xfrm>
              <a:off x="6217920" y="5047723"/>
              <a:ext cx="118335" cy="1183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545963D-E124-40BA-A5DC-6FE5EF1A9E99}"/>
                </a:ext>
              </a:extLst>
            </p:cNvPr>
            <p:cNvSpPr txBox="1"/>
            <p:nvPr/>
          </p:nvSpPr>
          <p:spPr>
            <a:xfrm>
              <a:off x="6423719" y="5045335"/>
              <a:ext cx="47929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아이디 저장</a:t>
              </a: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48F34275-7560-4697-98E9-7301ECBDE419}"/>
              </a:ext>
            </a:extLst>
          </p:cNvPr>
          <p:cNvSpPr/>
          <p:nvPr/>
        </p:nvSpPr>
        <p:spPr>
          <a:xfrm>
            <a:off x="2594256" y="4944823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로그인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AECFC5F9-DD85-4CD0-9F78-077DD70ADEF1}"/>
              </a:ext>
            </a:extLst>
          </p:cNvPr>
          <p:cNvGrpSpPr/>
          <p:nvPr/>
        </p:nvGrpSpPr>
        <p:grpSpPr>
          <a:xfrm>
            <a:off x="2594256" y="3672840"/>
            <a:ext cx="2175029" cy="328474"/>
            <a:chOff x="2911876" y="3672840"/>
            <a:chExt cx="2175029" cy="328474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xmlns="" id="{6EC5DDF2-1A9B-4E2A-9288-48229D80ECAB}"/>
                </a:ext>
              </a:extLst>
            </p:cNvPr>
            <p:cNvSpPr/>
            <p:nvPr/>
          </p:nvSpPr>
          <p:spPr>
            <a:xfrm>
              <a:off x="2911876" y="3672840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● ● ● ● 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g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F9084769-CDF8-4FDF-9E8A-34E3D950EF76}"/>
                </a:ext>
              </a:extLst>
            </p:cNvPr>
            <p:cNvGrpSpPr/>
            <p:nvPr/>
          </p:nvGrpSpPr>
          <p:grpSpPr>
            <a:xfrm>
              <a:off x="4797425" y="3784690"/>
              <a:ext cx="155575" cy="104775"/>
              <a:chOff x="4797425" y="3540849"/>
              <a:chExt cx="155575" cy="104775"/>
            </a:xfrm>
          </p:grpSpPr>
          <p:sp>
            <p:nvSpPr>
              <p:cNvPr id="34" name="Eye">
                <a:extLst>
                  <a:ext uri="{FF2B5EF4-FFF2-40B4-BE49-F238E27FC236}">
                    <a16:creationId xmlns:a16="http://schemas.microsoft.com/office/drawing/2014/main" xmlns="" id="{AFE32D96-B770-4BB5-85AF-A7CA8E9CFF3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797425" y="3551167"/>
                <a:ext cx="155575" cy="84138"/>
              </a:xfrm>
              <a:custGeom>
                <a:avLst/>
                <a:gdLst>
                  <a:gd name="T0" fmla="*/ 321 w 642"/>
                  <a:gd name="T1" fmla="*/ 0 h 346"/>
                  <a:gd name="T2" fmla="*/ 4 w 642"/>
                  <a:gd name="T3" fmla="*/ 164 h 346"/>
                  <a:gd name="T4" fmla="*/ 4 w 642"/>
                  <a:gd name="T5" fmla="*/ 182 h 346"/>
                  <a:gd name="T6" fmla="*/ 321 w 642"/>
                  <a:gd name="T7" fmla="*/ 346 h 346"/>
                  <a:gd name="T8" fmla="*/ 638 w 642"/>
                  <a:gd name="T9" fmla="*/ 182 h 346"/>
                  <a:gd name="T10" fmla="*/ 638 w 642"/>
                  <a:gd name="T11" fmla="*/ 164 h 346"/>
                  <a:gd name="T12" fmla="*/ 321 w 642"/>
                  <a:gd name="T13" fmla="*/ 0 h 346"/>
                  <a:gd name="T14" fmla="*/ 321 w 642"/>
                  <a:gd name="T15" fmla="*/ 26 h 346"/>
                  <a:gd name="T16" fmla="*/ 421 w 642"/>
                  <a:gd name="T17" fmla="*/ 45 h 346"/>
                  <a:gd name="T18" fmla="*/ 454 w 642"/>
                  <a:gd name="T19" fmla="*/ 133 h 346"/>
                  <a:gd name="T20" fmla="*/ 321 w 642"/>
                  <a:gd name="T21" fmla="*/ 266 h 346"/>
                  <a:gd name="T22" fmla="*/ 188 w 642"/>
                  <a:gd name="T23" fmla="*/ 133 h 346"/>
                  <a:gd name="T24" fmla="*/ 221 w 642"/>
                  <a:gd name="T25" fmla="*/ 45 h 346"/>
                  <a:gd name="T26" fmla="*/ 321 w 642"/>
                  <a:gd name="T27" fmla="*/ 26 h 346"/>
                  <a:gd name="T28" fmla="*/ 465 w 642"/>
                  <a:gd name="T29" fmla="*/ 64 h 346"/>
                  <a:gd name="T30" fmla="*/ 609 w 642"/>
                  <a:gd name="T31" fmla="*/ 173 h 346"/>
                  <a:gd name="T32" fmla="*/ 321 w 642"/>
                  <a:gd name="T33" fmla="*/ 320 h 346"/>
                  <a:gd name="T34" fmla="*/ 33 w 642"/>
                  <a:gd name="T35" fmla="*/ 173 h 346"/>
                  <a:gd name="T36" fmla="*/ 177 w 642"/>
                  <a:gd name="T37" fmla="*/ 64 h 346"/>
                  <a:gd name="T38" fmla="*/ 161 w 642"/>
                  <a:gd name="T39" fmla="*/ 133 h 346"/>
                  <a:gd name="T40" fmla="*/ 321 w 642"/>
                  <a:gd name="T41" fmla="*/ 293 h 346"/>
                  <a:gd name="T42" fmla="*/ 481 w 642"/>
                  <a:gd name="T43" fmla="*/ 133 h 346"/>
                  <a:gd name="T44" fmla="*/ 465 w 642"/>
                  <a:gd name="T45" fmla="*/ 64 h 346"/>
                  <a:gd name="T46" fmla="*/ 321 w 642"/>
                  <a:gd name="T47" fmla="*/ 66 h 346"/>
                  <a:gd name="T48" fmla="*/ 254 w 642"/>
                  <a:gd name="T49" fmla="*/ 133 h 346"/>
                  <a:gd name="T50" fmla="*/ 321 w 642"/>
                  <a:gd name="T51" fmla="*/ 200 h 346"/>
                  <a:gd name="T52" fmla="*/ 388 w 642"/>
                  <a:gd name="T53" fmla="*/ 133 h 346"/>
                  <a:gd name="T54" fmla="*/ 321 w 642"/>
                  <a:gd name="T55" fmla="*/ 66 h 346"/>
                  <a:gd name="T56" fmla="*/ 321 w 642"/>
                  <a:gd name="T57" fmla="*/ 93 h 346"/>
                  <a:gd name="T58" fmla="*/ 361 w 642"/>
                  <a:gd name="T59" fmla="*/ 133 h 346"/>
                  <a:gd name="T60" fmla="*/ 321 w 642"/>
                  <a:gd name="T61" fmla="*/ 173 h 346"/>
                  <a:gd name="T62" fmla="*/ 281 w 642"/>
                  <a:gd name="T63" fmla="*/ 133 h 346"/>
                  <a:gd name="T64" fmla="*/ 321 w 642"/>
                  <a:gd name="T65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2" h="346">
                    <a:moveTo>
                      <a:pt x="321" y="0"/>
                    </a:moveTo>
                    <a:cubicBezTo>
                      <a:pt x="143" y="0"/>
                      <a:pt x="4" y="164"/>
                      <a:pt x="4" y="164"/>
                    </a:cubicBezTo>
                    <a:cubicBezTo>
                      <a:pt x="0" y="169"/>
                      <a:pt x="0" y="177"/>
                      <a:pt x="4" y="182"/>
                    </a:cubicBezTo>
                    <a:cubicBezTo>
                      <a:pt x="4" y="182"/>
                      <a:pt x="143" y="346"/>
                      <a:pt x="321" y="346"/>
                    </a:cubicBezTo>
                    <a:cubicBezTo>
                      <a:pt x="499" y="346"/>
                      <a:pt x="638" y="182"/>
                      <a:pt x="638" y="182"/>
                    </a:cubicBezTo>
                    <a:cubicBezTo>
                      <a:pt x="642" y="177"/>
                      <a:pt x="642" y="169"/>
                      <a:pt x="638" y="164"/>
                    </a:cubicBezTo>
                    <a:cubicBezTo>
                      <a:pt x="638" y="164"/>
                      <a:pt x="499" y="0"/>
                      <a:pt x="321" y="0"/>
                    </a:cubicBezTo>
                    <a:close/>
                    <a:moveTo>
                      <a:pt x="321" y="26"/>
                    </a:moveTo>
                    <a:cubicBezTo>
                      <a:pt x="356" y="26"/>
                      <a:pt x="390" y="33"/>
                      <a:pt x="421" y="45"/>
                    </a:cubicBezTo>
                    <a:cubicBezTo>
                      <a:pt x="442" y="68"/>
                      <a:pt x="454" y="99"/>
                      <a:pt x="454" y="133"/>
                    </a:cubicBezTo>
                    <a:cubicBezTo>
                      <a:pt x="454" y="207"/>
                      <a:pt x="395" y="266"/>
                      <a:pt x="321" y="266"/>
                    </a:cubicBezTo>
                    <a:cubicBezTo>
                      <a:pt x="247" y="266"/>
                      <a:pt x="188" y="207"/>
                      <a:pt x="188" y="133"/>
                    </a:cubicBezTo>
                    <a:cubicBezTo>
                      <a:pt x="188" y="99"/>
                      <a:pt x="200" y="68"/>
                      <a:pt x="221" y="45"/>
                    </a:cubicBezTo>
                    <a:cubicBezTo>
                      <a:pt x="252" y="33"/>
                      <a:pt x="286" y="26"/>
                      <a:pt x="321" y="26"/>
                    </a:cubicBezTo>
                    <a:close/>
                    <a:moveTo>
                      <a:pt x="465" y="64"/>
                    </a:moveTo>
                    <a:cubicBezTo>
                      <a:pt x="541" y="102"/>
                      <a:pt x="595" y="158"/>
                      <a:pt x="609" y="173"/>
                    </a:cubicBezTo>
                    <a:cubicBezTo>
                      <a:pt x="588" y="196"/>
                      <a:pt x="468" y="320"/>
                      <a:pt x="321" y="320"/>
                    </a:cubicBezTo>
                    <a:cubicBezTo>
                      <a:pt x="174" y="320"/>
                      <a:pt x="54" y="196"/>
                      <a:pt x="33" y="173"/>
                    </a:cubicBezTo>
                    <a:cubicBezTo>
                      <a:pt x="47" y="158"/>
                      <a:pt x="101" y="102"/>
                      <a:pt x="177" y="64"/>
                    </a:cubicBezTo>
                    <a:cubicBezTo>
                      <a:pt x="167" y="85"/>
                      <a:pt x="161" y="108"/>
                      <a:pt x="161" y="133"/>
                    </a:cubicBezTo>
                    <a:cubicBezTo>
                      <a:pt x="161" y="221"/>
                      <a:pt x="233" y="293"/>
                      <a:pt x="321" y="293"/>
                    </a:cubicBezTo>
                    <a:cubicBezTo>
                      <a:pt x="409" y="293"/>
                      <a:pt x="481" y="221"/>
                      <a:pt x="481" y="133"/>
                    </a:cubicBezTo>
                    <a:cubicBezTo>
                      <a:pt x="481" y="108"/>
                      <a:pt x="475" y="85"/>
                      <a:pt x="465" y="64"/>
                    </a:cubicBezTo>
                    <a:close/>
                    <a:moveTo>
                      <a:pt x="321" y="66"/>
                    </a:moveTo>
                    <a:cubicBezTo>
                      <a:pt x="284" y="66"/>
                      <a:pt x="254" y="96"/>
                      <a:pt x="254" y="133"/>
                    </a:cubicBezTo>
                    <a:cubicBezTo>
                      <a:pt x="254" y="170"/>
                      <a:pt x="284" y="200"/>
                      <a:pt x="321" y="200"/>
                    </a:cubicBezTo>
                    <a:cubicBezTo>
                      <a:pt x="358" y="200"/>
                      <a:pt x="388" y="170"/>
                      <a:pt x="388" y="133"/>
                    </a:cubicBezTo>
                    <a:cubicBezTo>
                      <a:pt x="388" y="96"/>
                      <a:pt x="358" y="66"/>
                      <a:pt x="321" y="66"/>
                    </a:cubicBezTo>
                    <a:close/>
                    <a:moveTo>
                      <a:pt x="321" y="93"/>
                    </a:moveTo>
                    <a:cubicBezTo>
                      <a:pt x="343" y="93"/>
                      <a:pt x="361" y="111"/>
                      <a:pt x="361" y="133"/>
                    </a:cubicBezTo>
                    <a:cubicBezTo>
                      <a:pt x="361" y="155"/>
                      <a:pt x="343" y="173"/>
                      <a:pt x="321" y="173"/>
                    </a:cubicBezTo>
                    <a:cubicBezTo>
                      <a:pt x="299" y="173"/>
                      <a:pt x="281" y="155"/>
                      <a:pt x="281" y="133"/>
                    </a:cubicBezTo>
                    <a:cubicBezTo>
                      <a:pt x="281" y="111"/>
                      <a:pt x="299" y="93"/>
                      <a:pt x="321" y="93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ea typeface="나눔바른고딕" panose="020B0603020101020101" pitchFamily="50" charset="-127"/>
                  <a:cs typeface="Segoe UI" panose="020B0502040204020203" pitchFamily="34" charset="0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xmlns="" id="{66894F31-A6E4-4613-AA01-348F58DB66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22824" y="3540849"/>
                <a:ext cx="104775" cy="10477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6BD490BC-A40B-4575-84CE-142AF6E15218}"/>
              </a:ext>
            </a:extLst>
          </p:cNvPr>
          <p:cNvSpPr/>
          <p:nvPr/>
        </p:nvSpPr>
        <p:spPr>
          <a:xfrm>
            <a:off x="2393142" y="330765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99F30308-4081-4446-886C-EF1DF7C4BA4A}"/>
              </a:ext>
            </a:extLst>
          </p:cNvPr>
          <p:cNvSpPr/>
          <p:nvPr/>
        </p:nvSpPr>
        <p:spPr>
          <a:xfrm>
            <a:off x="2393142" y="3728410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53011BB-8136-4AEB-9847-0333B242E4A2}"/>
              </a:ext>
            </a:extLst>
          </p:cNvPr>
          <p:cNvSpPr/>
          <p:nvPr/>
        </p:nvSpPr>
        <p:spPr>
          <a:xfrm>
            <a:off x="2393142" y="407943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B8420C61-127E-4EDC-B6DA-28213CCAA39C}"/>
              </a:ext>
            </a:extLst>
          </p:cNvPr>
          <p:cNvSpPr/>
          <p:nvPr/>
        </p:nvSpPr>
        <p:spPr>
          <a:xfrm>
            <a:off x="2393142" y="499127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6D8AB93-B5B3-40A1-BD2C-4C09AD817D0C}"/>
              </a:ext>
            </a:extLst>
          </p:cNvPr>
          <p:cNvSpPr txBox="1"/>
          <p:nvPr/>
        </p:nvSpPr>
        <p:spPr>
          <a:xfrm>
            <a:off x="2588334" y="4701889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8D9A5D46-9109-44CF-8EF6-FA2D17EED703}"/>
              </a:ext>
            </a:extLst>
          </p:cNvPr>
          <p:cNvSpPr/>
          <p:nvPr/>
        </p:nvSpPr>
        <p:spPr>
          <a:xfrm>
            <a:off x="4666078" y="372484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E5B25BB-CA1F-4FDC-96CC-210D7CC8FBC1}"/>
              </a:ext>
            </a:extLst>
          </p:cNvPr>
          <p:cNvSpPr txBox="1"/>
          <p:nvPr/>
        </p:nvSpPr>
        <p:spPr>
          <a:xfrm>
            <a:off x="2599555" y="5389832"/>
            <a:ext cx="891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아이디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비밀번호 찾기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3D22F74-2894-400A-8E3E-6A48A103701A}"/>
              </a:ext>
            </a:extLst>
          </p:cNvPr>
          <p:cNvSpPr txBox="1"/>
          <p:nvPr/>
        </p:nvSpPr>
        <p:spPr>
          <a:xfrm>
            <a:off x="2599555" y="5567922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회원가입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F77ACDF5-057D-41AF-ACC0-07D3F4C90C7E}"/>
              </a:ext>
            </a:extLst>
          </p:cNvPr>
          <p:cNvSpPr/>
          <p:nvPr/>
        </p:nvSpPr>
        <p:spPr>
          <a:xfrm>
            <a:off x="2393142" y="531422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8B9797EF-16ED-4FFC-BA4A-A076862F0C5B}"/>
              </a:ext>
            </a:extLst>
          </p:cNvPr>
          <p:cNvSpPr/>
          <p:nvPr/>
        </p:nvSpPr>
        <p:spPr>
          <a:xfrm>
            <a:off x="2393142" y="5533967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31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0CCB98-BDE8-42A7-B763-A5295A5C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  <a:r>
              <a:rPr lang="en-US" altLang="ko-KR" dirty="0"/>
              <a:t>&gt;</a:t>
            </a:r>
            <a:r>
              <a:rPr lang="ko-KR" altLang="en-US" dirty="0"/>
              <a:t>회원가입</a:t>
            </a:r>
            <a:r>
              <a:rPr lang="en-US" altLang="ko-KR" dirty="0"/>
              <a:t>&gt;</a:t>
            </a:r>
            <a:r>
              <a:rPr lang="ko-KR" altLang="en-US" dirty="0"/>
              <a:t>의료기관선택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036FE05-B587-4428-B7EB-AC0B9255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97495B8-8A1C-4F40-8848-943CD094BE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A000201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0319F27-A800-4C8E-B93F-E06DABC81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3177949"/>
              </p:ext>
            </p:extLst>
          </p:nvPr>
        </p:nvGraphicFramePr>
        <p:xfrm>
          <a:off x="7324078" y="597402"/>
          <a:ext cx="2411662" cy="30643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사업자등록번호입력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‘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숫자만 입력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숫자 </a:t>
                      </a:r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입력시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3,2,5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자리에서 자동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‘–’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#1-1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검색결과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- 10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자리 입력완료시 회원정보검색 후 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결과값 있는 경우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해당값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노출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  </a:t>
                      </a: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결과값 없는 경우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‘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해당 의료기관을 찾을 수 없습니다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진행버튼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디폴트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비활성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검색된 의료기관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존재시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활성화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활성화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다음단계로 진행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의료기관등록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디폴트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활성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검색결과에 불문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기관등록화면으로 이동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CE41A02-B9FC-4A67-AD1C-ED063722EF50}"/>
              </a:ext>
            </a:extLst>
          </p:cNvPr>
          <p:cNvSpPr/>
          <p:nvPr/>
        </p:nvSpPr>
        <p:spPr>
          <a:xfrm>
            <a:off x="2594256" y="2622798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123-45-67890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19276BF6-0295-433C-A922-D7E307659E47}"/>
              </a:ext>
            </a:extLst>
          </p:cNvPr>
          <p:cNvSpPr/>
          <p:nvPr/>
        </p:nvSpPr>
        <p:spPr>
          <a:xfrm>
            <a:off x="2368439" y="269483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6CD2CA-82D6-4984-967C-AE0CC9DC5A63}"/>
              </a:ext>
            </a:extLst>
          </p:cNvPr>
          <p:cNvSpPr txBox="1"/>
          <p:nvPr/>
        </p:nvSpPr>
        <p:spPr>
          <a:xfrm>
            <a:off x="3000494" y="1365308"/>
            <a:ext cx="1362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400" b="1" dirty="0">
                <a:latin typeface="+mj-ea"/>
                <a:ea typeface="+mj-ea"/>
              </a:rPr>
              <a:t>소속 의료기관 선택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5BAD9511-A8D6-473E-82C7-170F49B0D39B}"/>
              </a:ext>
            </a:extLst>
          </p:cNvPr>
          <p:cNvSpPr/>
          <p:nvPr/>
        </p:nvSpPr>
        <p:spPr>
          <a:xfrm>
            <a:off x="2594256" y="4294600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237780BC-D5BF-4B30-A0D0-6BEF1BEEDFD0}"/>
              </a:ext>
            </a:extLst>
          </p:cNvPr>
          <p:cNvSpPr/>
          <p:nvPr/>
        </p:nvSpPr>
        <p:spPr>
          <a:xfrm>
            <a:off x="2368439" y="435563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C9BA633-1906-4993-B4B7-5D821C47D52D}"/>
              </a:ext>
            </a:extLst>
          </p:cNvPr>
          <p:cNvSpPr/>
          <p:nvPr/>
        </p:nvSpPr>
        <p:spPr>
          <a:xfrm>
            <a:off x="2594256" y="4691725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의료기관등록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AC2238FA-626D-4C3E-8079-2EDA6E212422}"/>
              </a:ext>
            </a:extLst>
          </p:cNvPr>
          <p:cNvSpPr/>
          <p:nvPr/>
        </p:nvSpPr>
        <p:spPr>
          <a:xfrm>
            <a:off x="2368439" y="4745135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4DAA65-D928-4AF0-A736-9CACB3566B0F}"/>
              </a:ext>
            </a:extLst>
          </p:cNvPr>
          <p:cNvSpPr txBox="1"/>
          <p:nvPr/>
        </p:nvSpPr>
        <p:spPr>
          <a:xfrm>
            <a:off x="3050209" y="1711190"/>
            <a:ext cx="126316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+mj-ea"/>
                <a:ea typeface="+mj-ea"/>
              </a:rPr>
              <a:t>소속된 의료기관을 알려주세요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38B67F1-E6A0-4494-A755-C7CD0FE7A11F}"/>
              </a:ext>
            </a:extLst>
          </p:cNvPr>
          <p:cNvSpPr/>
          <p:nvPr/>
        </p:nvSpPr>
        <p:spPr>
          <a:xfrm>
            <a:off x="2594255" y="3019923"/>
            <a:ext cx="2175029" cy="5306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B59D71-FFAA-47D3-A35D-E7D62D78F2C7}"/>
              </a:ext>
            </a:extLst>
          </p:cNvPr>
          <p:cNvSpPr txBox="1"/>
          <p:nvPr/>
        </p:nvSpPr>
        <p:spPr>
          <a:xfrm>
            <a:off x="3337123" y="3193178"/>
            <a:ext cx="6892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200" dirty="0">
                <a:latin typeface="+mj-ea"/>
                <a:ea typeface="+mj-ea"/>
              </a:rPr>
              <a:t>교감한의원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284D4C-C05C-40D2-8D0A-293D8946B5D3}"/>
              </a:ext>
            </a:extLst>
          </p:cNvPr>
          <p:cNvSpPr txBox="1"/>
          <p:nvPr/>
        </p:nvSpPr>
        <p:spPr>
          <a:xfrm>
            <a:off x="2594255" y="2440290"/>
            <a:ext cx="10275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의료기관 사업자등록번호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AA623A52-DA93-488C-B2AD-ED3FF87C8ACD}"/>
              </a:ext>
            </a:extLst>
          </p:cNvPr>
          <p:cNvSpPr/>
          <p:nvPr/>
        </p:nvSpPr>
        <p:spPr>
          <a:xfrm>
            <a:off x="2368439" y="305248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1-1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B8CA7FE-8F87-438E-B919-324071FFD48E}"/>
              </a:ext>
            </a:extLst>
          </p:cNvPr>
          <p:cNvSpPr txBox="1"/>
          <p:nvPr/>
        </p:nvSpPr>
        <p:spPr>
          <a:xfrm>
            <a:off x="2588334" y="4059579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</p:spTree>
    <p:extLst>
      <p:ext uri="{BB962C8B-B14F-4D97-AF65-F5344CB8AC3E}">
        <p14:creationId xmlns:p14="http://schemas.microsoft.com/office/powerpoint/2010/main" xmlns="" val="255240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0CCB98-BDE8-42A7-B763-A5295A5C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  <a:r>
              <a:rPr lang="en-US" altLang="ko-KR" dirty="0"/>
              <a:t>&gt;</a:t>
            </a:r>
            <a:r>
              <a:rPr lang="ko-KR" altLang="en-US" dirty="0"/>
              <a:t>회원가입</a:t>
            </a:r>
            <a:r>
              <a:rPr lang="en-US" altLang="ko-KR" dirty="0"/>
              <a:t>&gt;</a:t>
            </a:r>
            <a:r>
              <a:rPr lang="ko-KR" altLang="en-US" dirty="0"/>
              <a:t>의료기관등록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036FE05-B587-4428-B7EB-AC0B9255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97495B8-8A1C-4F40-8848-943CD094BE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A000002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0319F27-A800-4C8E-B93F-E06DABC81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43490"/>
              </p:ext>
            </p:extLst>
          </p:nvPr>
        </p:nvGraphicFramePr>
        <p:xfrm>
          <a:off x="7324078" y="597402"/>
          <a:ext cx="2411662" cy="20889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기관명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한글만 입력가능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- 2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글자이상 입력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공백무시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유효성체크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에러시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의료기관명을 확인해주세요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6CD2CA-82D6-4984-967C-AE0CC9DC5A63}"/>
              </a:ext>
            </a:extLst>
          </p:cNvPr>
          <p:cNvSpPr txBox="1"/>
          <p:nvPr/>
        </p:nvSpPr>
        <p:spPr>
          <a:xfrm>
            <a:off x="3200871" y="1365308"/>
            <a:ext cx="9618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의료기관등록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4DAA65-D928-4AF0-A736-9CACB3566B0F}"/>
              </a:ext>
            </a:extLst>
          </p:cNvPr>
          <p:cNvSpPr txBox="1"/>
          <p:nvPr/>
        </p:nvSpPr>
        <p:spPr>
          <a:xfrm>
            <a:off x="2574935" y="1711190"/>
            <a:ext cx="221374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+mj-ea"/>
                <a:ea typeface="+mj-ea"/>
              </a:rPr>
              <a:t>등록하신 정보는 </a:t>
            </a: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>
                <a:latin typeface="+mj-ea"/>
                <a:ea typeface="+mj-ea"/>
              </a:rPr>
              <a:t>기관정보</a:t>
            </a:r>
            <a:r>
              <a:rPr lang="en-US" altLang="ko-KR" sz="800" dirty="0">
                <a:latin typeface="+mj-ea"/>
                <a:ea typeface="+mj-ea"/>
              </a:rPr>
              <a:t>’</a:t>
            </a:r>
            <a:r>
              <a:rPr lang="ko-KR" altLang="en-US" sz="800" dirty="0">
                <a:latin typeface="+mj-ea"/>
                <a:ea typeface="+mj-ea"/>
              </a:rPr>
              <a:t>에서 관리하실 수 있습니다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B417A2A-2DAB-4B51-A8E9-C7C31B480E7D}"/>
              </a:ext>
            </a:extLst>
          </p:cNvPr>
          <p:cNvSpPr/>
          <p:nvPr/>
        </p:nvSpPr>
        <p:spPr>
          <a:xfrm>
            <a:off x="2594256" y="2622798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아이들한의원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B3340CC0-8EF1-4D4C-AE43-02E286069C85}"/>
              </a:ext>
            </a:extLst>
          </p:cNvPr>
          <p:cNvSpPr/>
          <p:nvPr/>
        </p:nvSpPr>
        <p:spPr>
          <a:xfrm>
            <a:off x="2368439" y="267959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E0EB36EC-0C40-4F28-AC5E-2825C3251826}"/>
              </a:ext>
            </a:extLst>
          </p:cNvPr>
          <p:cNvSpPr/>
          <p:nvPr/>
        </p:nvSpPr>
        <p:spPr>
          <a:xfrm>
            <a:off x="2594256" y="5568759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0FE0857-6ED9-4C28-8ECD-6A97E77040F7}"/>
              </a:ext>
            </a:extLst>
          </p:cNvPr>
          <p:cNvSpPr/>
          <p:nvPr/>
        </p:nvSpPr>
        <p:spPr>
          <a:xfrm>
            <a:off x="2368439" y="5629790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B19AFB9-9A3A-4B59-B68B-AAF6B1A6187A}"/>
              </a:ext>
            </a:extLst>
          </p:cNvPr>
          <p:cNvSpPr txBox="1"/>
          <p:nvPr/>
        </p:nvSpPr>
        <p:spPr>
          <a:xfrm>
            <a:off x="2594255" y="2440290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의료기관명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F4AC5E3A-414D-41F6-A864-6A8B221C2D5D}"/>
              </a:ext>
            </a:extLst>
          </p:cNvPr>
          <p:cNvSpPr/>
          <p:nvPr/>
        </p:nvSpPr>
        <p:spPr>
          <a:xfrm>
            <a:off x="2594256" y="3225504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123-45-67890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923EB3-9787-41DF-A134-7953205AAB9F}"/>
              </a:ext>
            </a:extLst>
          </p:cNvPr>
          <p:cNvSpPr txBox="1"/>
          <p:nvPr/>
        </p:nvSpPr>
        <p:spPr>
          <a:xfrm>
            <a:off x="2594255" y="3042996"/>
            <a:ext cx="63959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사업자등록번호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FFE74E6-1CC2-4059-A0FD-6D4CAF56049A}"/>
              </a:ext>
            </a:extLst>
          </p:cNvPr>
          <p:cNvSpPr txBox="1"/>
          <p:nvPr/>
        </p:nvSpPr>
        <p:spPr>
          <a:xfrm>
            <a:off x="2588334" y="5317857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56CC9292-7084-461F-BB76-3CCD444CC04D}"/>
              </a:ext>
            </a:extLst>
          </p:cNvPr>
          <p:cNvSpPr/>
          <p:nvPr/>
        </p:nvSpPr>
        <p:spPr>
          <a:xfrm>
            <a:off x="2594256" y="3835850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010-1234-1234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2370DCD-22D9-4D3B-A16C-A6726355BA67}"/>
              </a:ext>
            </a:extLst>
          </p:cNvPr>
          <p:cNvSpPr txBox="1"/>
          <p:nvPr/>
        </p:nvSpPr>
        <p:spPr>
          <a:xfrm>
            <a:off x="2594255" y="3653342"/>
            <a:ext cx="5482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대표전화번호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53765753-5534-4966-ADF9-E1B08687E93B}"/>
              </a:ext>
            </a:extLst>
          </p:cNvPr>
          <p:cNvSpPr/>
          <p:nvPr/>
        </p:nvSpPr>
        <p:spPr>
          <a:xfrm>
            <a:off x="2594256" y="4433561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서울시 강남구 청담동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123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70F07CE-1110-4A40-A24F-99C4D0880A19}"/>
              </a:ext>
            </a:extLst>
          </p:cNvPr>
          <p:cNvSpPr txBox="1"/>
          <p:nvPr/>
        </p:nvSpPr>
        <p:spPr>
          <a:xfrm>
            <a:off x="2594255" y="4251053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주소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653EA4F-3A16-42DA-AE56-D515D887A8B6}"/>
              </a:ext>
            </a:extLst>
          </p:cNvPr>
          <p:cNvSpPr/>
          <p:nvPr/>
        </p:nvSpPr>
        <p:spPr>
          <a:xfrm>
            <a:off x="2368439" y="449459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651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52EB24-D7EA-4FB1-83A5-B7DC37C9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의료기관등록 유효성체크 및 처리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2C8F4638-76E5-4A52-AE39-5A614F354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유효성기준에 따라 체크 후 필요시 </a:t>
            </a:r>
            <a:r>
              <a:rPr lang="en-US" altLang="ko-KR" dirty="0"/>
              <a:t>‘</a:t>
            </a:r>
            <a:r>
              <a:rPr lang="ko-KR" altLang="en-US" dirty="0"/>
              <a:t>진행버튼</a:t>
            </a:r>
            <a:r>
              <a:rPr lang="en-US" altLang="ko-KR" dirty="0"/>
              <a:t>’ </a:t>
            </a:r>
            <a:r>
              <a:rPr lang="ko-KR" altLang="en-US" dirty="0"/>
              <a:t>위쪽에 에러문구 노출</a:t>
            </a:r>
            <a:r>
              <a:rPr lang="en-US" altLang="ko-KR" dirty="0"/>
              <a:t>(</a:t>
            </a:r>
            <a:r>
              <a:rPr lang="ko-KR" altLang="en-US" dirty="0"/>
              <a:t>아래 그림 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635D005-6F5C-4426-98F3-6AB9E531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4857656"/>
              </p:ext>
            </p:extLst>
          </p:nvPr>
        </p:nvGraphicFramePr>
        <p:xfrm>
          <a:off x="175893" y="807342"/>
          <a:ext cx="9543460" cy="204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97051114"/>
                    </a:ext>
                  </a:extLst>
                </a:gridCol>
                <a:gridCol w="3302250">
                  <a:extLst>
                    <a:ext uri="{9D8B030D-6E8A-4147-A177-3AD203B41FA5}">
                      <a16:colId xmlns:a16="http://schemas.microsoft.com/office/drawing/2014/main" xmlns="" val="1338730701"/>
                    </a:ext>
                  </a:extLst>
                </a:gridCol>
                <a:gridCol w="3302250">
                  <a:extLst>
                    <a:ext uri="{9D8B030D-6E8A-4147-A177-3AD203B41FA5}">
                      <a16:colId xmlns:a16="http://schemas.microsoft.com/office/drawing/2014/main" xmlns="" val="1316808081"/>
                    </a:ext>
                  </a:extLst>
                </a:gridCol>
                <a:gridCol w="8733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5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유효성체크기준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에러시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노출문구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변경일자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의료기관명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필수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한글만 입력가능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최소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글자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글자 입력가능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공백무시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의료기관명을 확인해주세요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623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사업자등록번호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필수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숫자만 입력가능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- 10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글자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사업자등록번호를 확인해주세요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대표전화번호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필수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숫자만 입력가능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최소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글자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13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글자까지 입력가능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대표전화번호를 확인해주세요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499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필수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주소검색기능 </a:t>
                      </a:r>
                      <a:r>
                        <a:rPr lang="ko-KR" altLang="en-US" sz="800" b="1" kern="1200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없음</a:t>
                      </a:r>
                      <a:endParaRPr lang="en-US" altLang="ko-KR" sz="800" b="1" kern="1200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한글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영문입력가능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글자라도 내용이 입력된 경우 유효성체크 통과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9290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유형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선택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무료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기본값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 /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유료 선택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677760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DBBDD50-F411-4183-BF07-72EC393C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348" y="3096558"/>
            <a:ext cx="1956188" cy="33506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102D0DE2-922B-474F-899B-D9E238D1880F}"/>
              </a:ext>
            </a:extLst>
          </p:cNvPr>
          <p:cNvSpPr/>
          <p:nvPr/>
        </p:nvSpPr>
        <p:spPr>
          <a:xfrm>
            <a:off x="7832867" y="5943600"/>
            <a:ext cx="1581150" cy="165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</p:spTree>
    <p:extLst>
      <p:ext uri="{BB962C8B-B14F-4D97-AF65-F5344CB8AC3E}">
        <p14:creationId xmlns:p14="http://schemas.microsoft.com/office/powerpoint/2010/main" xmlns="" val="317010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8DEF12C-D09B-47E2-8B5C-DB036C50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834CAC2-A046-438E-A50D-F9902CD60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346979"/>
              </p:ext>
            </p:extLst>
          </p:nvPr>
        </p:nvGraphicFramePr>
        <p:xfrm>
          <a:off x="98469" y="2059173"/>
          <a:ext cx="9715455" cy="46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6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14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93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363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86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변경일자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버전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변경부분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변경내용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2021-08-01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Init</a:t>
                      </a:r>
                      <a:b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 범위 세팅 전 기획은 별도의 파일로 관리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필요시 기획팀에 요청바람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박지은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2021-08-10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환경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담당자 정보 수정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요구사항 및 프로젝트 범위에서 관리자 기능 삭제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8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정책 수정</a:t>
                      </a:r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박기형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1302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2021-08-13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용어정의 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IA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기초기획 추가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박지은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2021-08-20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 플로우 정의 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티옴차트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준차트개요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티옴차트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문항내용정리 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별도엑셀파일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헤더 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푸터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 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공통요소 추가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박지은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499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2021-08-27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0.21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준차트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주요화면정의</a:t>
                      </a:r>
                      <a:endParaRPr lang="en-US" altLang="ko-KR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대시보드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신환등록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접수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박지은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2365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2021-09-02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0.22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0902 </a:t>
                      </a:r>
                      <a:r>
                        <a:rPr lang="ko-KR" altLang="en-US" sz="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줌회의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피드백 반영</a:t>
                      </a:r>
                      <a:endParaRPr lang="en-US" altLang="ko-KR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진단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처방 화면 분리</a:t>
                      </a:r>
                      <a:endParaRPr lang="en-US" altLang="ko-KR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진료종합화면 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진료기록 삭제 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문의중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박지은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3732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2021-09-03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0.23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0903 </a:t>
                      </a:r>
                      <a:r>
                        <a:rPr lang="ko-KR" altLang="en-US" sz="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줌회의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피드백 반영</a:t>
                      </a:r>
                      <a:endParaRPr lang="en-US" altLang="ko-KR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진료종합화면 레이아웃 변경</a:t>
                      </a:r>
                      <a:endParaRPr lang="en-US" altLang="ko-KR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진료종합화면 구성요소 변경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박지은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1861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2021-11-30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1127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변경된 프로젝트 범위에 따른 전면 업데이트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박지은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3571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2021-12-19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1212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변경된 프로젝트 범위에 따른 전면 업데이트</a:t>
                      </a:r>
                      <a:endParaRPr lang="en-US" altLang="ko-KR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포탈 회원가입기능을 모방한 회원가입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 기능 추가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박지은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559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2022-01-04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0.4.1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대표화면 설계 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(TBD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화면은 제외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박지은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189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2022-02-10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220128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고객회의 추가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수정내용 반영</a:t>
                      </a:r>
                      <a:endParaRPr lang="en-US" altLang="ko-KR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진료상세화면 및 </a:t>
                      </a:r>
                      <a:r>
                        <a:rPr lang="ko-KR" altLang="en-US" sz="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관련팝업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</a:t>
                      </a:r>
                      <a:endParaRPr lang="en-US" altLang="ko-KR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전체 </a:t>
                      </a:r>
                      <a:r>
                        <a:rPr lang="ko-KR" altLang="en-US" sz="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디스크립션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박지은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8680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2022-09-08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98p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이하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의사쪽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각 화면 </a:t>
                      </a:r>
                      <a:r>
                        <a:rPr lang="ko-KR" altLang="en-US" sz="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퍼블수정요청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박지은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983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2022-09-26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114p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이하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문진 텍스트 수정 및 처방전 </a:t>
                      </a:r>
                      <a:r>
                        <a:rPr lang="ko-KR" altLang="en-US" sz="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값수정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화면 추가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333954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34129BE-C0BB-435B-BD4E-74D53FEE46E4}"/>
              </a:ext>
            </a:extLst>
          </p:cNvPr>
          <p:cNvSpPr/>
          <p:nvPr/>
        </p:nvSpPr>
        <p:spPr>
          <a:xfrm>
            <a:off x="92075" y="556313"/>
            <a:ext cx="9715455" cy="1349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7E78DBA-8C15-4680-8C5F-6D94EE346B5D}"/>
              </a:ext>
            </a:extLst>
          </p:cNvPr>
          <p:cNvGrpSpPr/>
          <p:nvPr/>
        </p:nvGrpSpPr>
        <p:grpSpPr>
          <a:xfrm>
            <a:off x="307975" y="735137"/>
            <a:ext cx="3790290" cy="293842"/>
            <a:chOff x="251520" y="4863350"/>
            <a:chExt cx="3790290" cy="2938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6058CA3-D298-4B89-9D28-ED446ED4938A}"/>
                </a:ext>
              </a:extLst>
            </p:cNvPr>
            <p:cNvSpPr/>
            <p:nvPr/>
          </p:nvSpPr>
          <p:spPr>
            <a:xfrm>
              <a:off x="251520" y="4863350"/>
              <a:ext cx="1296144" cy="29384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210727 </a:t>
              </a:r>
              <a:r>
                <a:rPr lang="ko-KR" altLang="en-US" sz="600" b="1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메일피드백결과반영</a:t>
              </a:r>
              <a:endParaRPr lang="ko-KR" altLang="en-US" sz="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변경내용</a:t>
              </a:r>
              <a:endParaRPr lang="en-US" altLang="ko-KR" sz="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24D35D1-7AB2-4B00-ACF3-C42995004638}"/>
                </a:ext>
              </a:extLst>
            </p:cNvPr>
            <p:cNvSpPr txBox="1"/>
            <p:nvPr/>
          </p:nvSpPr>
          <p:spPr>
            <a:xfrm>
              <a:off x="1619672" y="4948715"/>
              <a:ext cx="24221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수정대상화면 바깥으로 이와 같은 꼬리표를 </a:t>
              </a:r>
              <a:r>
                <a:rPr lang="ko-KR" altLang="en-US" sz="8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붙여두었습니다</a:t>
              </a:r>
              <a:r>
                <a:rPr lang="en-US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8DC98D2-05A5-473B-BAB7-8F1310EA4C15}"/>
              </a:ext>
            </a:extLst>
          </p:cNvPr>
          <p:cNvGrpSpPr/>
          <p:nvPr/>
        </p:nvGrpSpPr>
        <p:grpSpPr>
          <a:xfrm>
            <a:off x="307975" y="1412591"/>
            <a:ext cx="4027534" cy="253868"/>
            <a:chOff x="251520" y="5435387"/>
            <a:chExt cx="4027534" cy="25386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D6C6836D-1D6F-45A3-8D87-AD940E38B887}"/>
                </a:ext>
              </a:extLst>
            </p:cNvPr>
            <p:cNvSpPr/>
            <p:nvPr/>
          </p:nvSpPr>
          <p:spPr>
            <a:xfrm>
              <a:off x="251520" y="5435387"/>
              <a:ext cx="1296144" cy="253868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68A21D0-9B9A-4B12-913B-7551EE0333D4}"/>
                </a:ext>
              </a:extLst>
            </p:cNvPr>
            <p:cNvSpPr txBox="1"/>
            <p:nvPr/>
          </p:nvSpPr>
          <p:spPr>
            <a:xfrm>
              <a:off x="1619672" y="5500765"/>
              <a:ext cx="265938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해당 화면의 수정대상 </a:t>
              </a:r>
              <a:r>
                <a:rPr lang="en-US" altLang="ko-KR" sz="8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ui</a:t>
              </a:r>
              <a:r>
                <a:rPr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에는 이와 같은 스크린을 씌워 놓았습니다</a:t>
              </a:r>
              <a:r>
                <a:rPr lang="en-US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661F89C-4934-4900-A54E-22966B977FB2}"/>
              </a:ext>
            </a:extLst>
          </p:cNvPr>
          <p:cNvGrpSpPr/>
          <p:nvPr/>
        </p:nvGrpSpPr>
        <p:grpSpPr>
          <a:xfrm>
            <a:off x="5276527" y="734312"/>
            <a:ext cx="589335" cy="589335"/>
            <a:chOff x="1605609" y="5373216"/>
            <a:chExt cx="1094183" cy="109418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xmlns="" id="{96B50F06-214D-4363-937E-50D4CE764C0F}"/>
                </a:ext>
              </a:extLst>
            </p:cNvPr>
            <p:cNvSpPr/>
            <p:nvPr/>
          </p:nvSpPr>
          <p:spPr>
            <a:xfrm rot="5400000">
              <a:off x="1605609" y="5373216"/>
              <a:ext cx="1094183" cy="1094183"/>
            </a:xfrm>
            <a:prstGeom prst="rtTriangle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E5C1222-1DE6-4578-8F71-8D115A083E13}"/>
                </a:ext>
              </a:extLst>
            </p:cNvPr>
            <p:cNvSpPr txBox="1"/>
            <p:nvPr/>
          </p:nvSpPr>
          <p:spPr>
            <a:xfrm>
              <a:off x="1719551" y="5444357"/>
              <a:ext cx="580360" cy="3000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05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NEW</a:t>
              </a:r>
              <a:endParaRPr lang="ko-KR" altLang="en-US" sz="10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454FCA-F96F-44BB-BF63-1005EDDC6C02}"/>
              </a:ext>
            </a:extLst>
          </p:cNvPr>
          <p:cNvSpPr txBox="1"/>
          <p:nvPr/>
        </p:nvSpPr>
        <p:spPr>
          <a:xfrm>
            <a:off x="6626087" y="967423"/>
            <a:ext cx="155491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이번버전에서 새로 추가된 화면입니다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78C76B6B-AC57-484C-993B-E89FD6F542A1}"/>
              </a:ext>
            </a:extLst>
          </p:cNvPr>
          <p:cNvGrpSpPr/>
          <p:nvPr/>
        </p:nvGrpSpPr>
        <p:grpSpPr>
          <a:xfrm>
            <a:off x="307974" y="1073864"/>
            <a:ext cx="4200659" cy="293842"/>
            <a:chOff x="251520" y="5754569"/>
            <a:chExt cx="4200659" cy="293842"/>
          </a:xfrm>
        </p:grpSpPr>
        <p:sp>
          <p:nvSpPr>
            <p:cNvPr id="19" name="말풍선: 사각형 18">
              <a:extLst>
                <a:ext uri="{FF2B5EF4-FFF2-40B4-BE49-F238E27FC236}">
                  <a16:creationId xmlns:a16="http://schemas.microsoft.com/office/drawing/2014/main" xmlns="" id="{F6B99F87-B481-4696-B788-35CA003900DB}"/>
                </a:ext>
              </a:extLst>
            </p:cNvPr>
            <p:cNvSpPr/>
            <p:nvPr/>
          </p:nvSpPr>
          <p:spPr>
            <a:xfrm>
              <a:off x="251520" y="5754569"/>
              <a:ext cx="1296144" cy="293842"/>
            </a:xfrm>
            <a:prstGeom prst="wedgeRectCallout">
              <a:avLst>
                <a:gd name="adj1" fmla="val 61826"/>
                <a:gd name="adj2" fmla="val -36684"/>
              </a:avLst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질문</a:t>
              </a:r>
              <a:r>
                <a:rPr lang="en-US" altLang="ko-KR" sz="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</a:t>
              </a:r>
              <a:r>
                <a:rPr lang="ko-KR" altLang="en-US" sz="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답변내용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5FE8C312-529C-4630-B36B-7388CC6BF794}"/>
                </a:ext>
              </a:extLst>
            </p:cNvPr>
            <p:cNvSpPr txBox="1"/>
            <p:nvPr/>
          </p:nvSpPr>
          <p:spPr>
            <a:xfrm>
              <a:off x="1619672" y="5839934"/>
              <a:ext cx="283250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설계를 진행하면서 궁금한 점이나 질문에 대한 답변을 </a:t>
              </a:r>
              <a:r>
                <a:rPr lang="ko-KR" altLang="en-US" sz="8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적어두었습니다</a:t>
              </a:r>
              <a:r>
                <a:rPr lang="en-US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328341-3BBA-4B4A-A1A1-9CD58AB01195}"/>
              </a:ext>
            </a:extLst>
          </p:cNvPr>
          <p:cNvSpPr txBox="1"/>
          <p:nvPr/>
        </p:nvSpPr>
        <p:spPr>
          <a:xfrm>
            <a:off x="2838097" y="2367050"/>
            <a:ext cx="65" cy="12311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endParaRPr lang="ko-KR" altLang="en-US" sz="800" dirty="0" err="1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137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0CCB98-BDE8-42A7-B763-A5295A5C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  <a:r>
              <a:rPr lang="en-US" altLang="ko-KR" dirty="0"/>
              <a:t>&gt;</a:t>
            </a:r>
            <a:r>
              <a:rPr lang="ko-KR" altLang="en-US" dirty="0"/>
              <a:t>회원가입</a:t>
            </a:r>
            <a:r>
              <a:rPr lang="en-US" altLang="ko-KR" dirty="0"/>
              <a:t>&gt;</a:t>
            </a:r>
            <a:r>
              <a:rPr lang="ko-KR" altLang="en-US" dirty="0"/>
              <a:t>의료기관등록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036FE05-B587-4428-B7EB-AC0B9255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97495B8-8A1C-4F40-8848-943CD094BE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A000003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0319F27-A800-4C8E-B93F-E06DABC81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1348366"/>
              </p:ext>
            </p:extLst>
          </p:nvPr>
        </p:nvGraphicFramePr>
        <p:xfrm>
          <a:off x="7324078" y="597402"/>
          <a:ext cx="2411662" cy="2698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약관동의</a:t>
                      </a:r>
                      <a:endParaRPr lang="en-US" altLang="ko-KR" sz="800" b="0" kern="120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전체동의 체크</a:t>
                      </a:r>
                      <a:r>
                        <a:rPr lang="en-US" altLang="ko-KR" sz="800" b="0" kern="120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b="0" kern="120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해제 토글시 해당그룹 동일처리</a:t>
                      </a:r>
                      <a:endParaRPr lang="en-US" altLang="ko-KR" sz="800" b="0" kern="120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개별약관 체크</a:t>
                      </a:r>
                      <a:r>
                        <a:rPr lang="en-US" altLang="ko-KR" sz="800" b="0" kern="120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b="0" kern="120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해제 토글시 전체동의 체크해제</a:t>
                      </a:r>
                      <a:endParaRPr lang="en-US" altLang="ko-KR" sz="800" b="0" kern="120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#1-1 </a:t>
                      </a:r>
                      <a:r>
                        <a:rPr lang="ko-KR" altLang="en-US" sz="800" b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전문보기</a:t>
                      </a:r>
                      <a:endParaRPr lang="en-US" altLang="ko-KR" sz="800" b="0" kern="1200">
                        <a:solidFill>
                          <a:schemeClr val="bg1">
                            <a:lumMod val="65000"/>
                          </a:schemeClr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 해당약관 팝업 </a:t>
                      </a:r>
                      <a:r>
                        <a:rPr lang="en-US" altLang="ko-KR" sz="800" b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b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구현하지 않음</a:t>
                      </a:r>
                      <a:r>
                        <a:rPr lang="en-US" altLang="ko-KR" sz="800" b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)</a:t>
                      </a:r>
                      <a:endParaRPr lang="en-US" altLang="ko-KR" sz="8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진행버튼</a:t>
                      </a:r>
                      <a:endParaRPr lang="en-US" altLang="ko-KR" sz="80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 유효성체크</a:t>
                      </a:r>
                      <a:endParaRPr lang="en-US" altLang="ko-KR" sz="80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필수약관 미동의시 에러문구 노출</a:t>
                      </a:r>
                      <a:endParaRPr lang="en-US" altLang="ko-KR" sz="80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필수동의 약관에는 모두 동의해주세요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6CD2CA-82D6-4984-967C-AE0CC9DC5A63}"/>
              </a:ext>
            </a:extLst>
          </p:cNvPr>
          <p:cNvSpPr txBox="1"/>
          <p:nvPr/>
        </p:nvSpPr>
        <p:spPr>
          <a:xfrm>
            <a:off x="3200872" y="1365308"/>
            <a:ext cx="9618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이용약관동의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4DAA65-D928-4AF0-A736-9CACB3566B0F}"/>
              </a:ext>
            </a:extLst>
          </p:cNvPr>
          <p:cNvSpPr txBox="1"/>
          <p:nvPr/>
        </p:nvSpPr>
        <p:spPr>
          <a:xfrm>
            <a:off x="3004547" y="1711190"/>
            <a:ext cx="13545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+mj-ea"/>
                <a:ea typeface="+mj-ea"/>
              </a:rPr>
              <a:t>서비스이용약관에 동의해주세요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B417A2A-2DAB-4B51-A8E9-C7C31B480E7D}"/>
              </a:ext>
            </a:extLst>
          </p:cNvPr>
          <p:cNvSpPr/>
          <p:nvPr/>
        </p:nvSpPr>
        <p:spPr>
          <a:xfrm>
            <a:off x="2594256" y="3054429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□ 차트서비스 이용약관 동의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B3340CC0-8EF1-4D4C-AE43-02E286069C85}"/>
              </a:ext>
            </a:extLst>
          </p:cNvPr>
          <p:cNvSpPr/>
          <p:nvPr/>
        </p:nvSpPr>
        <p:spPr>
          <a:xfrm>
            <a:off x="2368439" y="2723090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E0EB36EC-0C40-4F28-AC5E-2825C3251826}"/>
              </a:ext>
            </a:extLst>
          </p:cNvPr>
          <p:cNvSpPr/>
          <p:nvPr/>
        </p:nvSpPr>
        <p:spPr>
          <a:xfrm>
            <a:off x="2594256" y="5823351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0FE0857-6ED9-4C28-8ECD-6A97E77040F7}"/>
              </a:ext>
            </a:extLst>
          </p:cNvPr>
          <p:cNvSpPr/>
          <p:nvPr/>
        </p:nvSpPr>
        <p:spPr>
          <a:xfrm>
            <a:off x="2368439" y="588438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B19AFB9-9A3A-4B59-B68B-AAF6B1A6187A}"/>
              </a:ext>
            </a:extLst>
          </p:cNvPr>
          <p:cNvSpPr txBox="1"/>
          <p:nvPr/>
        </p:nvSpPr>
        <p:spPr>
          <a:xfrm>
            <a:off x="2594255" y="2440290"/>
            <a:ext cx="5482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latin typeface="+mj-ea"/>
                <a:ea typeface="+mj-ea"/>
              </a:rPr>
              <a:t>필수동의약관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FFE74E6-1CC2-4059-A0FD-6D4CAF56049A}"/>
              </a:ext>
            </a:extLst>
          </p:cNvPr>
          <p:cNvSpPr txBox="1"/>
          <p:nvPr/>
        </p:nvSpPr>
        <p:spPr>
          <a:xfrm>
            <a:off x="2588334" y="5572449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5724FF-2BF8-4353-8F16-AAC6AA35507A}"/>
              </a:ext>
            </a:extLst>
          </p:cNvPr>
          <p:cNvSpPr txBox="1"/>
          <p:nvPr/>
        </p:nvSpPr>
        <p:spPr>
          <a:xfrm>
            <a:off x="4306354" y="3160132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전문보기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63F8ACE-B155-4482-B3FE-F570DE602B37}"/>
              </a:ext>
            </a:extLst>
          </p:cNvPr>
          <p:cNvSpPr/>
          <p:nvPr/>
        </p:nvSpPr>
        <p:spPr>
          <a:xfrm>
            <a:off x="2594256" y="3445023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□ 개인정보 수집 및 이용동의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126183C-3BD9-4470-8E5C-BDE3CE3AE4CA}"/>
              </a:ext>
            </a:extLst>
          </p:cNvPr>
          <p:cNvSpPr txBox="1"/>
          <p:nvPr/>
        </p:nvSpPr>
        <p:spPr>
          <a:xfrm>
            <a:off x="4306354" y="3550726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전문보기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58201AA4-8A5F-4976-87F2-290AD636DA50}"/>
              </a:ext>
            </a:extLst>
          </p:cNvPr>
          <p:cNvSpPr/>
          <p:nvPr/>
        </p:nvSpPr>
        <p:spPr>
          <a:xfrm>
            <a:off x="2594256" y="2662060"/>
            <a:ext cx="2175029" cy="3284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□ 전체동의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DD2656B-B80D-4958-A8F2-7AFF5C2EF708}"/>
              </a:ext>
            </a:extLst>
          </p:cNvPr>
          <p:cNvSpPr txBox="1"/>
          <p:nvPr/>
        </p:nvSpPr>
        <p:spPr>
          <a:xfrm>
            <a:off x="2594255" y="4495495"/>
            <a:ext cx="5482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latin typeface="+mj-ea"/>
                <a:ea typeface="+mj-ea"/>
              </a:rPr>
              <a:t>선택동의약관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58CFE50A-B469-411B-BF85-838D4F7E7E66}"/>
              </a:ext>
            </a:extLst>
          </p:cNvPr>
          <p:cNvSpPr/>
          <p:nvPr/>
        </p:nvSpPr>
        <p:spPr>
          <a:xfrm>
            <a:off x="2594256" y="4717265"/>
            <a:ext cx="2175029" cy="3284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□ 전체동의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370D339E-C13E-476C-93D6-84EC6972008F}"/>
              </a:ext>
            </a:extLst>
          </p:cNvPr>
          <p:cNvSpPr/>
          <p:nvPr/>
        </p:nvSpPr>
        <p:spPr>
          <a:xfrm>
            <a:off x="4746587" y="311542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1-1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9418684-2237-421D-9D0D-93FC5BD63994}"/>
              </a:ext>
            </a:extLst>
          </p:cNvPr>
          <p:cNvSpPr/>
          <p:nvPr/>
        </p:nvSpPr>
        <p:spPr>
          <a:xfrm>
            <a:off x="2594256" y="3832950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□ 제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자 이용동의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…???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왜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3B76C19-5687-4CC6-A90E-9117DA7C61B7}"/>
              </a:ext>
            </a:extLst>
          </p:cNvPr>
          <p:cNvSpPr txBox="1"/>
          <p:nvPr/>
        </p:nvSpPr>
        <p:spPr>
          <a:xfrm>
            <a:off x="4306354" y="3938653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전문보기</a:t>
            </a:r>
          </a:p>
        </p:txBody>
      </p:sp>
    </p:spTree>
    <p:extLst>
      <p:ext uri="{BB962C8B-B14F-4D97-AF65-F5344CB8AC3E}">
        <p14:creationId xmlns:p14="http://schemas.microsoft.com/office/powerpoint/2010/main" xmlns="" val="290629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0CCB98-BDE8-42A7-B763-A5295A5C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  <a:r>
              <a:rPr lang="en-US" altLang="ko-KR" dirty="0"/>
              <a:t>&gt;</a:t>
            </a:r>
            <a:r>
              <a:rPr lang="ko-KR" altLang="en-US" dirty="0"/>
              <a:t>회원가입</a:t>
            </a:r>
            <a:r>
              <a:rPr lang="en-US" altLang="ko-KR" dirty="0"/>
              <a:t>&gt;</a:t>
            </a:r>
            <a:r>
              <a:rPr lang="ko-KR" altLang="en-US" dirty="0"/>
              <a:t>회원정보입력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036FE05-B587-4428-B7EB-AC0B9255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97495B8-8A1C-4F40-8848-943CD094BE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A000004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0319F27-A800-4C8E-B93F-E06DABC81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694499"/>
              </p:ext>
            </p:extLst>
          </p:nvPr>
        </p:nvGraphicFramePr>
        <p:xfrm>
          <a:off x="7324078" y="597402"/>
          <a:ext cx="2411662" cy="63561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이름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한글만 입력가능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- 2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글자이상 입력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공백무시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유효성체크 </a:t>
                      </a:r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에러시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이름을 확인해주세요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이메일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‘abc@mail.com’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영대소문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숫자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특문만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입력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최대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50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자이내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영역확장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공백무시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유효성체크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에러시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이메일정보를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확인해주세요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자격확인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옵션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의사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기타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유효성체크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에러시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자격을 선택해주세요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아이디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영문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숫자포함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8~20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자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첫글자는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반드시 영문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영대소문자구분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X</a:t>
                      </a: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공백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특문 허용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X</a:t>
                      </a:r>
                    </a:p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영대문자입력시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소문자 자동변환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공백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특수문자입력시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에러문구 노출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공백 또는 특수문자를 입력할 수 없습니다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비밀번호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가장 마지막에 입력한 글자는 입력한대로 표시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이후로는 ● 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변환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영대소문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숫자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특문 중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개포함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8~20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자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영대소문자구분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공백허용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아이디와 동일 또는 포함하여 설정불가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공백입력시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에러문구노출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공백을 입력할 수 없습니다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#2-1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비밀번호보기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토글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uncheck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문자노출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선택시마다 비밀번호 보기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숨기기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토글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진행버튼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유효성체크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패스시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다음단계 진행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6CD2CA-82D6-4984-967C-AE0CC9DC5A63}"/>
              </a:ext>
            </a:extLst>
          </p:cNvPr>
          <p:cNvSpPr txBox="1"/>
          <p:nvPr/>
        </p:nvSpPr>
        <p:spPr>
          <a:xfrm>
            <a:off x="3180833" y="1365308"/>
            <a:ext cx="10018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회원정보 입력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4DAA65-D928-4AF0-A736-9CACB3566B0F}"/>
              </a:ext>
            </a:extLst>
          </p:cNvPr>
          <p:cNvSpPr txBox="1"/>
          <p:nvPr/>
        </p:nvSpPr>
        <p:spPr>
          <a:xfrm>
            <a:off x="2529240" y="1711190"/>
            <a:ext cx="230511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+mj-ea"/>
                <a:ea typeface="+mj-ea"/>
              </a:rPr>
              <a:t>등록하신 정보는 </a:t>
            </a: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>
                <a:latin typeface="+mj-ea"/>
                <a:ea typeface="+mj-ea"/>
              </a:rPr>
              <a:t>마이페이지</a:t>
            </a:r>
            <a:r>
              <a:rPr lang="en-US" altLang="ko-KR" sz="800" dirty="0">
                <a:latin typeface="+mj-ea"/>
                <a:ea typeface="+mj-ea"/>
              </a:rPr>
              <a:t>’</a:t>
            </a:r>
            <a:r>
              <a:rPr lang="ko-KR" altLang="en-US" sz="800" dirty="0">
                <a:latin typeface="+mj-ea"/>
                <a:ea typeface="+mj-ea"/>
              </a:rPr>
              <a:t>에서 관리하실 수 있습니다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B417A2A-2DAB-4B51-A8E9-C7C31B480E7D}"/>
              </a:ext>
            </a:extLst>
          </p:cNvPr>
          <p:cNvSpPr/>
          <p:nvPr/>
        </p:nvSpPr>
        <p:spPr>
          <a:xfrm>
            <a:off x="2594256" y="2622798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김선아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B3340CC0-8EF1-4D4C-AE43-02E286069C85}"/>
              </a:ext>
            </a:extLst>
          </p:cNvPr>
          <p:cNvSpPr/>
          <p:nvPr/>
        </p:nvSpPr>
        <p:spPr>
          <a:xfrm>
            <a:off x="2368439" y="267959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E0EB36EC-0C40-4F28-AC5E-2825C3251826}"/>
              </a:ext>
            </a:extLst>
          </p:cNvPr>
          <p:cNvSpPr/>
          <p:nvPr/>
        </p:nvSpPr>
        <p:spPr>
          <a:xfrm>
            <a:off x="2594256" y="6289903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0FE0857-6ED9-4C28-8ECD-6A97E77040F7}"/>
              </a:ext>
            </a:extLst>
          </p:cNvPr>
          <p:cNvSpPr/>
          <p:nvPr/>
        </p:nvSpPr>
        <p:spPr>
          <a:xfrm>
            <a:off x="2368439" y="635093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6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B19AFB9-9A3A-4B59-B68B-AAF6B1A6187A}"/>
              </a:ext>
            </a:extLst>
          </p:cNvPr>
          <p:cNvSpPr txBox="1"/>
          <p:nvPr/>
        </p:nvSpPr>
        <p:spPr>
          <a:xfrm>
            <a:off x="2594255" y="244029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이름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F4AC5E3A-414D-41F6-A864-6A8B221C2D5D}"/>
              </a:ext>
            </a:extLst>
          </p:cNvPr>
          <p:cNvSpPr/>
          <p:nvPr/>
        </p:nvSpPr>
        <p:spPr>
          <a:xfrm>
            <a:off x="2594256" y="3225504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doubleshot@gmail.com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D83D6CB0-0BDF-4F9E-BCCF-07D5C75F43AD}"/>
              </a:ext>
            </a:extLst>
          </p:cNvPr>
          <p:cNvSpPr/>
          <p:nvPr/>
        </p:nvSpPr>
        <p:spPr>
          <a:xfrm>
            <a:off x="2368439" y="3282300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923EB3-9787-41DF-A134-7953205AAB9F}"/>
              </a:ext>
            </a:extLst>
          </p:cNvPr>
          <p:cNvSpPr txBox="1"/>
          <p:nvPr/>
        </p:nvSpPr>
        <p:spPr>
          <a:xfrm>
            <a:off x="2594255" y="3042996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이메일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9B3155-9690-4632-90C1-A4C3A2537964}"/>
              </a:ext>
            </a:extLst>
          </p:cNvPr>
          <p:cNvSpPr/>
          <p:nvPr/>
        </p:nvSpPr>
        <p:spPr>
          <a:xfrm>
            <a:off x="2594256" y="3825799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선택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E7414F7-C9EE-4981-B3B6-D0BD4FAE02B2}"/>
              </a:ext>
            </a:extLst>
          </p:cNvPr>
          <p:cNvSpPr/>
          <p:nvPr/>
        </p:nvSpPr>
        <p:spPr>
          <a:xfrm>
            <a:off x="2368439" y="3882595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9D28CDE-05B9-413C-B481-FC013D5FAF87}"/>
              </a:ext>
            </a:extLst>
          </p:cNvPr>
          <p:cNvSpPr txBox="1"/>
          <p:nvPr/>
        </p:nvSpPr>
        <p:spPr>
          <a:xfrm>
            <a:off x="2594255" y="36432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자격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FC02B9A-CD9F-41F9-846F-2323302A9B8E}"/>
              </a:ext>
            </a:extLst>
          </p:cNvPr>
          <p:cNvSpPr txBox="1"/>
          <p:nvPr/>
        </p:nvSpPr>
        <p:spPr>
          <a:xfrm>
            <a:off x="4572000" y="3939382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05F76DA1-0125-4606-9D7D-497A0D0D6505}"/>
              </a:ext>
            </a:extLst>
          </p:cNvPr>
          <p:cNvSpPr/>
          <p:nvPr/>
        </p:nvSpPr>
        <p:spPr>
          <a:xfrm>
            <a:off x="2594256" y="4823238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suna1234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48D49DEB-7DBD-49BB-AA5D-2C5151CF7A52}"/>
              </a:ext>
            </a:extLst>
          </p:cNvPr>
          <p:cNvSpPr/>
          <p:nvPr/>
        </p:nvSpPr>
        <p:spPr>
          <a:xfrm>
            <a:off x="2368439" y="488003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ACE5A7D-6B7A-4D48-A987-B3E40FF22F3D}"/>
              </a:ext>
            </a:extLst>
          </p:cNvPr>
          <p:cNvSpPr txBox="1"/>
          <p:nvPr/>
        </p:nvSpPr>
        <p:spPr>
          <a:xfrm>
            <a:off x="2594255" y="464073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아이디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09DDC51C-F29B-45EB-99BE-E52F1D4110DA}"/>
              </a:ext>
            </a:extLst>
          </p:cNvPr>
          <p:cNvSpPr/>
          <p:nvPr/>
        </p:nvSpPr>
        <p:spPr>
          <a:xfrm>
            <a:off x="2594256" y="5425944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 err="1">
                <a:solidFill>
                  <a:schemeClr val="tx1"/>
                </a:solidFill>
                <a:latin typeface="+mj-ea"/>
                <a:ea typeface="+mj-ea"/>
              </a:rPr>
              <a:t>lovetree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B858106-BF90-419A-8691-DC6BCF204866}"/>
              </a:ext>
            </a:extLst>
          </p:cNvPr>
          <p:cNvSpPr/>
          <p:nvPr/>
        </p:nvSpPr>
        <p:spPr>
          <a:xfrm>
            <a:off x="2368439" y="5482740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5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2625229-9535-42FC-B483-E84B6C169DE1}"/>
              </a:ext>
            </a:extLst>
          </p:cNvPr>
          <p:cNvSpPr txBox="1"/>
          <p:nvPr/>
        </p:nvSpPr>
        <p:spPr>
          <a:xfrm>
            <a:off x="2594255" y="5243436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비밀번호</a:t>
            </a:r>
          </a:p>
        </p:txBody>
      </p:sp>
      <p:sp>
        <p:nvSpPr>
          <p:cNvPr id="42" name="Eye">
            <a:extLst>
              <a:ext uri="{FF2B5EF4-FFF2-40B4-BE49-F238E27FC236}">
                <a16:creationId xmlns:a16="http://schemas.microsoft.com/office/drawing/2014/main" xmlns="" id="{97CA60C5-BD25-4A9E-A194-BCB13BC3C9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7905" y="5557969"/>
            <a:ext cx="155575" cy="84138"/>
          </a:xfrm>
          <a:custGeom>
            <a:avLst/>
            <a:gdLst>
              <a:gd name="T0" fmla="*/ 321 w 642"/>
              <a:gd name="T1" fmla="*/ 0 h 346"/>
              <a:gd name="T2" fmla="*/ 4 w 642"/>
              <a:gd name="T3" fmla="*/ 164 h 346"/>
              <a:gd name="T4" fmla="*/ 4 w 642"/>
              <a:gd name="T5" fmla="*/ 182 h 346"/>
              <a:gd name="T6" fmla="*/ 321 w 642"/>
              <a:gd name="T7" fmla="*/ 346 h 346"/>
              <a:gd name="T8" fmla="*/ 638 w 642"/>
              <a:gd name="T9" fmla="*/ 182 h 346"/>
              <a:gd name="T10" fmla="*/ 638 w 642"/>
              <a:gd name="T11" fmla="*/ 164 h 346"/>
              <a:gd name="T12" fmla="*/ 321 w 642"/>
              <a:gd name="T13" fmla="*/ 0 h 346"/>
              <a:gd name="T14" fmla="*/ 321 w 642"/>
              <a:gd name="T15" fmla="*/ 26 h 346"/>
              <a:gd name="T16" fmla="*/ 421 w 642"/>
              <a:gd name="T17" fmla="*/ 45 h 346"/>
              <a:gd name="T18" fmla="*/ 454 w 642"/>
              <a:gd name="T19" fmla="*/ 133 h 346"/>
              <a:gd name="T20" fmla="*/ 321 w 642"/>
              <a:gd name="T21" fmla="*/ 266 h 346"/>
              <a:gd name="T22" fmla="*/ 188 w 642"/>
              <a:gd name="T23" fmla="*/ 133 h 346"/>
              <a:gd name="T24" fmla="*/ 221 w 642"/>
              <a:gd name="T25" fmla="*/ 45 h 346"/>
              <a:gd name="T26" fmla="*/ 321 w 642"/>
              <a:gd name="T27" fmla="*/ 26 h 346"/>
              <a:gd name="T28" fmla="*/ 465 w 642"/>
              <a:gd name="T29" fmla="*/ 64 h 346"/>
              <a:gd name="T30" fmla="*/ 609 w 642"/>
              <a:gd name="T31" fmla="*/ 173 h 346"/>
              <a:gd name="T32" fmla="*/ 321 w 642"/>
              <a:gd name="T33" fmla="*/ 320 h 346"/>
              <a:gd name="T34" fmla="*/ 33 w 642"/>
              <a:gd name="T35" fmla="*/ 173 h 346"/>
              <a:gd name="T36" fmla="*/ 177 w 642"/>
              <a:gd name="T37" fmla="*/ 64 h 346"/>
              <a:gd name="T38" fmla="*/ 161 w 642"/>
              <a:gd name="T39" fmla="*/ 133 h 346"/>
              <a:gd name="T40" fmla="*/ 321 w 642"/>
              <a:gd name="T41" fmla="*/ 293 h 346"/>
              <a:gd name="T42" fmla="*/ 481 w 642"/>
              <a:gd name="T43" fmla="*/ 133 h 346"/>
              <a:gd name="T44" fmla="*/ 465 w 642"/>
              <a:gd name="T45" fmla="*/ 64 h 346"/>
              <a:gd name="T46" fmla="*/ 321 w 642"/>
              <a:gd name="T47" fmla="*/ 66 h 346"/>
              <a:gd name="T48" fmla="*/ 254 w 642"/>
              <a:gd name="T49" fmla="*/ 133 h 346"/>
              <a:gd name="T50" fmla="*/ 321 w 642"/>
              <a:gd name="T51" fmla="*/ 200 h 346"/>
              <a:gd name="T52" fmla="*/ 388 w 642"/>
              <a:gd name="T53" fmla="*/ 133 h 346"/>
              <a:gd name="T54" fmla="*/ 321 w 642"/>
              <a:gd name="T55" fmla="*/ 66 h 346"/>
              <a:gd name="T56" fmla="*/ 321 w 642"/>
              <a:gd name="T57" fmla="*/ 93 h 346"/>
              <a:gd name="T58" fmla="*/ 361 w 642"/>
              <a:gd name="T59" fmla="*/ 133 h 346"/>
              <a:gd name="T60" fmla="*/ 321 w 642"/>
              <a:gd name="T61" fmla="*/ 173 h 346"/>
              <a:gd name="T62" fmla="*/ 281 w 642"/>
              <a:gd name="T63" fmla="*/ 133 h 346"/>
              <a:gd name="T64" fmla="*/ 321 w 642"/>
              <a:gd name="T65" fmla="*/ 9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2" h="346">
                <a:moveTo>
                  <a:pt x="321" y="0"/>
                </a:moveTo>
                <a:cubicBezTo>
                  <a:pt x="143" y="0"/>
                  <a:pt x="4" y="164"/>
                  <a:pt x="4" y="164"/>
                </a:cubicBezTo>
                <a:cubicBezTo>
                  <a:pt x="0" y="169"/>
                  <a:pt x="0" y="177"/>
                  <a:pt x="4" y="182"/>
                </a:cubicBezTo>
                <a:cubicBezTo>
                  <a:pt x="4" y="182"/>
                  <a:pt x="143" y="346"/>
                  <a:pt x="321" y="346"/>
                </a:cubicBezTo>
                <a:cubicBezTo>
                  <a:pt x="499" y="346"/>
                  <a:pt x="638" y="182"/>
                  <a:pt x="638" y="182"/>
                </a:cubicBezTo>
                <a:cubicBezTo>
                  <a:pt x="642" y="177"/>
                  <a:pt x="642" y="169"/>
                  <a:pt x="638" y="164"/>
                </a:cubicBezTo>
                <a:cubicBezTo>
                  <a:pt x="638" y="164"/>
                  <a:pt x="499" y="0"/>
                  <a:pt x="321" y="0"/>
                </a:cubicBezTo>
                <a:close/>
                <a:moveTo>
                  <a:pt x="321" y="26"/>
                </a:moveTo>
                <a:cubicBezTo>
                  <a:pt x="356" y="26"/>
                  <a:pt x="390" y="33"/>
                  <a:pt x="421" y="45"/>
                </a:cubicBezTo>
                <a:cubicBezTo>
                  <a:pt x="442" y="68"/>
                  <a:pt x="454" y="99"/>
                  <a:pt x="454" y="133"/>
                </a:cubicBezTo>
                <a:cubicBezTo>
                  <a:pt x="454" y="207"/>
                  <a:pt x="395" y="266"/>
                  <a:pt x="321" y="266"/>
                </a:cubicBezTo>
                <a:cubicBezTo>
                  <a:pt x="247" y="266"/>
                  <a:pt x="188" y="207"/>
                  <a:pt x="188" y="133"/>
                </a:cubicBezTo>
                <a:cubicBezTo>
                  <a:pt x="188" y="99"/>
                  <a:pt x="200" y="68"/>
                  <a:pt x="221" y="45"/>
                </a:cubicBezTo>
                <a:cubicBezTo>
                  <a:pt x="252" y="33"/>
                  <a:pt x="286" y="26"/>
                  <a:pt x="321" y="26"/>
                </a:cubicBezTo>
                <a:close/>
                <a:moveTo>
                  <a:pt x="465" y="64"/>
                </a:moveTo>
                <a:cubicBezTo>
                  <a:pt x="541" y="102"/>
                  <a:pt x="595" y="158"/>
                  <a:pt x="609" y="173"/>
                </a:cubicBezTo>
                <a:cubicBezTo>
                  <a:pt x="588" y="196"/>
                  <a:pt x="468" y="320"/>
                  <a:pt x="321" y="320"/>
                </a:cubicBezTo>
                <a:cubicBezTo>
                  <a:pt x="174" y="320"/>
                  <a:pt x="54" y="196"/>
                  <a:pt x="33" y="173"/>
                </a:cubicBezTo>
                <a:cubicBezTo>
                  <a:pt x="47" y="158"/>
                  <a:pt x="101" y="102"/>
                  <a:pt x="177" y="64"/>
                </a:cubicBezTo>
                <a:cubicBezTo>
                  <a:pt x="167" y="85"/>
                  <a:pt x="161" y="108"/>
                  <a:pt x="161" y="133"/>
                </a:cubicBezTo>
                <a:cubicBezTo>
                  <a:pt x="161" y="221"/>
                  <a:pt x="233" y="293"/>
                  <a:pt x="321" y="293"/>
                </a:cubicBezTo>
                <a:cubicBezTo>
                  <a:pt x="409" y="293"/>
                  <a:pt x="481" y="221"/>
                  <a:pt x="481" y="133"/>
                </a:cubicBezTo>
                <a:cubicBezTo>
                  <a:pt x="481" y="108"/>
                  <a:pt x="475" y="85"/>
                  <a:pt x="465" y="64"/>
                </a:cubicBezTo>
                <a:close/>
                <a:moveTo>
                  <a:pt x="321" y="66"/>
                </a:moveTo>
                <a:cubicBezTo>
                  <a:pt x="284" y="66"/>
                  <a:pt x="254" y="96"/>
                  <a:pt x="254" y="133"/>
                </a:cubicBezTo>
                <a:cubicBezTo>
                  <a:pt x="254" y="170"/>
                  <a:pt x="284" y="200"/>
                  <a:pt x="321" y="200"/>
                </a:cubicBezTo>
                <a:cubicBezTo>
                  <a:pt x="358" y="200"/>
                  <a:pt x="388" y="170"/>
                  <a:pt x="388" y="133"/>
                </a:cubicBezTo>
                <a:cubicBezTo>
                  <a:pt x="388" y="96"/>
                  <a:pt x="358" y="66"/>
                  <a:pt x="321" y="66"/>
                </a:cubicBezTo>
                <a:close/>
                <a:moveTo>
                  <a:pt x="321" y="93"/>
                </a:moveTo>
                <a:cubicBezTo>
                  <a:pt x="343" y="93"/>
                  <a:pt x="361" y="111"/>
                  <a:pt x="361" y="133"/>
                </a:cubicBezTo>
                <a:cubicBezTo>
                  <a:pt x="361" y="155"/>
                  <a:pt x="343" y="173"/>
                  <a:pt x="321" y="173"/>
                </a:cubicBezTo>
                <a:cubicBezTo>
                  <a:pt x="299" y="173"/>
                  <a:pt x="281" y="155"/>
                  <a:pt x="281" y="133"/>
                </a:cubicBezTo>
                <a:cubicBezTo>
                  <a:pt x="281" y="111"/>
                  <a:pt x="299" y="93"/>
                  <a:pt x="321" y="9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937BC1F-59A5-481C-8E83-8B305B335A59}"/>
              </a:ext>
            </a:extLst>
          </p:cNvPr>
          <p:cNvSpPr txBox="1"/>
          <p:nvPr/>
        </p:nvSpPr>
        <p:spPr>
          <a:xfrm>
            <a:off x="2588334" y="6028650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</p:spTree>
    <p:extLst>
      <p:ext uri="{BB962C8B-B14F-4D97-AF65-F5344CB8AC3E}">
        <p14:creationId xmlns:p14="http://schemas.microsoft.com/office/powerpoint/2010/main" xmlns="" val="225301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52EB24-D7EA-4FB1-83A5-B7DC37C9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회원등록 유효성체크 및 처리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2C8F4638-76E5-4A52-AE39-5A614F354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유효성기준에 따라 체크 후 필요시 </a:t>
            </a:r>
            <a:r>
              <a:rPr lang="en-US" altLang="ko-KR" dirty="0"/>
              <a:t>‘</a:t>
            </a:r>
            <a:r>
              <a:rPr lang="ko-KR" altLang="en-US" dirty="0"/>
              <a:t>진행버튼</a:t>
            </a:r>
            <a:r>
              <a:rPr lang="en-US" altLang="ko-KR" dirty="0"/>
              <a:t>’ </a:t>
            </a:r>
            <a:r>
              <a:rPr lang="ko-KR" altLang="en-US" dirty="0"/>
              <a:t>위쪽에 에러문구 노출</a:t>
            </a:r>
            <a:r>
              <a:rPr lang="en-US" altLang="ko-KR" dirty="0"/>
              <a:t>(</a:t>
            </a:r>
            <a:r>
              <a:rPr lang="ko-KR" altLang="en-US" dirty="0"/>
              <a:t>아래 그림 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635D005-6F5C-4426-98F3-6AB9E531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9723978"/>
              </p:ext>
            </p:extLst>
          </p:nvPr>
        </p:nvGraphicFramePr>
        <p:xfrm>
          <a:off x="175893" y="807342"/>
          <a:ext cx="9543460" cy="301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97051114"/>
                    </a:ext>
                  </a:extLst>
                </a:gridCol>
                <a:gridCol w="3302250">
                  <a:extLst>
                    <a:ext uri="{9D8B030D-6E8A-4147-A177-3AD203B41FA5}">
                      <a16:colId xmlns:a16="http://schemas.microsoft.com/office/drawing/2014/main" xmlns="" val="1338730701"/>
                    </a:ext>
                  </a:extLst>
                </a:gridCol>
                <a:gridCol w="3302250">
                  <a:extLst>
                    <a:ext uri="{9D8B030D-6E8A-4147-A177-3AD203B41FA5}">
                      <a16:colId xmlns:a16="http://schemas.microsoft.com/office/drawing/2014/main" xmlns="" val="1316808081"/>
                    </a:ext>
                  </a:extLst>
                </a:gridCol>
                <a:gridCol w="8733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5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유효성체크기준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에러시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노출문구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변경일자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필수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한글만 입력가능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최소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글자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글자 입력가능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공백무시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이름을 확인해주세요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623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이메일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필수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영대소문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숫자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특문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입력가능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최대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50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자이내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반드시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개의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@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가 포함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이메일을 확인해주세요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담당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필수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담당영역을 선택해주세요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499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아이디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필수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숫자 입력가능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영문입력시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자동으로 대문자변환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- 8~20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 입력가능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Focus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out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 아이디 중복확인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에러텍스트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글자수 안 맞는 경우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8~20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글자로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아이디중복시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 사용중인 아이디입니다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공백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특수문자입력시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공백 또는 특수문자를 입력할 수 없습니다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*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기타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아이디를 확인해주세요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9290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비밀번호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선택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영대소문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숫자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특문 중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개포함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8~20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자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영대소문자구분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공백입력불가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아이디와 동일 또는 포함하여 설정불가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비밀번호를 확인해주세요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677760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A58FCB5-6F3B-475E-8DD0-81F7BC95A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510" y="3943077"/>
            <a:ext cx="2102619" cy="27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760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0CCB98-BDE8-42A7-B763-A5295A5C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  <a:r>
              <a:rPr lang="en-US" altLang="ko-KR" dirty="0"/>
              <a:t>&gt;</a:t>
            </a:r>
            <a:r>
              <a:rPr lang="ko-KR" altLang="en-US" dirty="0"/>
              <a:t>회원가입</a:t>
            </a:r>
            <a:r>
              <a:rPr lang="en-US" altLang="ko-KR" dirty="0"/>
              <a:t>&gt;</a:t>
            </a:r>
            <a:r>
              <a:rPr lang="ko-KR" altLang="en-US" dirty="0"/>
              <a:t>가입완료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036FE05-B587-4428-B7EB-AC0B9255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97495B8-8A1C-4F40-8848-943CD094BE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A000005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0319F27-A800-4C8E-B93F-E06DABC81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4352073"/>
              </p:ext>
            </p:extLst>
          </p:nvPr>
        </p:nvGraphicFramePr>
        <p:xfrm>
          <a:off x="7324078" y="597402"/>
          <a:ext cx="2411662" cy="1723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회원등록정보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앞화면에서 등록한 회원이름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아이디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소속기관명 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확인버튼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로그인화면으로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이동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6CD2CA-82D6-4984-967C-AE0CC9DC5A63}"/>
              </a:ext>
            </a:extLst>
          </p:cNvPr>
          <p:cNvSpPr txBox="1"/>
          <p:nvPr/>
        </p:nvSpPr>
        <p:spPr>
          <a:xfrm>
            <a:off x="3200873" y="1365308"/>
            <a:ext cx="9618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회원가입완료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4DAA65-D928-4AF0-A736-9CACB3566B0F}"/>
              </a:ext>
            </a:extLst>
          </p:cNvPr>
          <p:cNvSpPr txBox="1"/>
          <p:nvPr/>
        </p:nvSpPr>
        <p:spPr>
          <a:xfrm>
            <a:off x="2867490" y="1711190"/>
            <a:ext cx="162865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+mj-ea"/>
                <a:ea typeface="+mj-ea"/>
              </a:rPr>
              <a:t>차트서비스 회원가입이 완료되었습니다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E0EB36EC-0C40-4F28-AC5E-2825C3251826}"/>
              </a:ext>
            </a:extLst>
          </p:cNvPr>
          <p:cNvSpPr/>
          <p:nvPr/>
        </p:nvSpPr>
        <p:spPr>
          <a:xfrm>
            <a:off x="2594256" y="4545502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0FE0857-6ED9-4C28-8ECD-6A97E77040F7}"/>
              </a:ext>
            </a:extLst>
          </p:cNvPr>
          <p:cNvSpPr/>
          <p:nvPr/>
        </p:nvSpPr>
        <p:spPr>
          <a:xfrm>
            <a:off x="2410540" y="460653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EDF937C-63B0-4C25-B350-569CA4088ACA}"/>
              </a:ext>
            </a:extLst>
          </p:cNvPr>
          <p:cNvSpPr/>
          <p:nvPr/>
        </p:nvSpPr>
        <p:spPr>
          <a:xfrm>
            <a:off x="2594255" y="3600270"/>
            <a:ext cx="2175029" cy="5306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E3D2122-88EA-4B0C-A818-4A688AB1D930}"/>
              </a:ext>
            </a:extLst>
          </p:cNvPr>
          <p:cNvSpPr txBox="1"/>
          <p:nvPr/>
        </p:nvSpPr>
        <p:spPr>
          <a:xfrm>
            <a:off x="3337123" y="3773525"/>
            <a:ext cx="6892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200" dirty="0">
                <a:latin typeface="+mj-ea"/>
                <a:ea typeface="+mj-ea"/>
              </a:rPr>
              <a:t>교감한의원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7CE49FC-B541-4F52-A14D-8766DDBDF108}"/>
              </a:ext>
            </a:extLst>
          </p:cNvPr>
          <p:cNvSpPr/>
          <p:nvPr/>
        </p:nvSpPr>
        <p:spPr>
          <a:xfrm>
            <a:off x="2594255" y="2630608"/>
            <a:ext cx="2175029" cy="5306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5D307A-284C-4A32-966E-3242EC42DC47}"/>
              </a:ext>
            </a:extLst>
          </p:cNvPr>
          <p:cNvSpPr txBox="1"/>
          <p:nvPr/>
        </p:nvSpPr>
        <p:spPr>
          <a:xfrm>
            <a:off x="3068821" y="2803863"/>
            <a:ext cx="12535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200" dirty="0">
                <a:latin typeface="+mj-ea"/>
                <a:ea typeface="+mj-ea"/>
              </a:rPr>
              <a:t>김선아</a:t>
            </a:r>
            <a:r>
              <a:rPr lang="en-US" altLang="ko-KR" sz="1200" dirty="0">
                <a:latin typeface="+mj-ea"/>
                <a:ea typeface="+mj-ea"/>
              </a:rPr>
              <a:t>(suna1234)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5733EC1-B683-4B3E-A549-E956A95569C5}"/>
              </a:ext>
            </a:extLst>
          </p:cNvPr>
          <p:cNvSpPr txBox="1"/>
          <p:nvPr/>
        </p:nvSpPr>
        <p:spPr>
          <a:xfrm>
            <a:off x="2594255" y="244029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회원이름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96A6989-6E5F-4866-B657-5772955E41F7}"/>
              </a:ext>
            </a:extLst>
          </p:cNvPr>
          <p:cNvSpPr txBox="1"/>
          <p:nvPr/>
        </p:nvSpPr>
        <p:spPr>
          <a:xfrm>
            <a:off x="2594255" y="3410810"/>
            <a:ext cx="63959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소속의료기관명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7463FF0-7149-4400-B14C-1C01A5D6001B}"/>
              </a:ext>
            </a:extLst>
          </p:cNvPr>
          <p:cNvSpPr/>
          <p:nvPr/>
        </p:nvSpPr>
        <p:spPr>
          <a:xfrm>
            <a:off x="2438192" y="2384010"/>
            <a:ext cx="2514807" cy="19060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FF19298A-6F07-4B28-B22F-4AD08B71BD38}"/>
              </a:ext>
            </a:extLst>
          </p:cNvPr>
          <p:cNvSpPr/>
          <p:nvPr/>
        </p:nvSpPr>
        <p:spPr>
          <a:xfrm>
            <a:off x="2410540" y="228080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5356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0CCB98-BDE8-42A7-B763-A5295A5C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  <a:r>
              <a:rPr lang="en-US" altLang="ko-KR" dirty="0"/>
              <a:t>&gt;</a:t>
            </a:r>
            <a:r>
              <a:rPr lang="ko-KR" altLang="en-US" dirty="0"/>
              <a:t>로그인</a:t>
            </a:r>
            <a:r>
              <a:rPr lang="en-US" altLang="ko-KR" dirty="0"/>
              <a:t>&gt;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036FE05-B587-4428-B7EB-AC0B9255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97495B8-8A1C-4F40-8848-943CD094BE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0319F27-A800-4C8E-B93F-E06DABC81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6759098"/>
              </p:ext>
            </p:extLst>
          </p:nvPr>
        </p:nvGraphicFramePr>
        <p:xfrm>
          <a:off x="7324078" y="597402"/>
          <a:ext cx="2411662" cy="1723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실행버튼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입력정보 유효성체크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에러시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문구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‘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해당 회원정보를 찾을 수 없습니다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6CD2CA-82D6-4984-967C-AE0CC9DC5A63}"/>
              </a:ext>
            </a:extLst>
          </p:cNvPr>
          <p:cNvSpPr txBox="1"/>
          <p:nvPr/>
        </p:nvSpPr>
        <p:spPr>
          <a:xfrm>
            <a:off x="2920349" y="1365308"/>
            <a:ext cx="15228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아이디</a:t>
            </a:r>
            <a:r>
              <a:rPr lang="en-US" altLang="ko-KR" sz="1400" b="1" dirty="0">
                <a:latin typeface="+mj-ea"/>
                <a:ea typeface="+mj-ea"/>
              </a:rPr>
              <a:t>/</a:t>
            </a:r>
            <a:r>
              <a:rPr lang="ko-KR" altLang="en-US" sz="1400" b="1" dirty="0" err="1">
                <a:latin typeface="+mj-ea"/>
                <a:ea typeface="+mj-ea"/>
              </a:rPr>
              <a:t>비밀번호찾기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4DAA65-D928-4AF0-A736-9CACB3566B0F}"/>
              </a:ext>
            </a:extLst>
          </p:cNvPr>
          <p:cNvSpPr txBox="1"/>
          <p:nvPr/>
        </p:nvSpPr>
        <p:spPr>
          <a:xfrm>
            <a:off x="2651083" y="1711190"/>
            <a:ext cx="206146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+mj-ea"/>
                <a:ea typeface="+mj-ea"/>
              </a:rPr>
              <a:t>가입시 등록하신 이름과 이메일 주소를 알려주세요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B417A2A-2DAB-4B51-A8E9-C7C31B480E7D}"/>
              </a:ext>
            </a:extLst>
          </p:cNvPr>
          <p:cNvSpPr/>
          <p:nvPr/>
        </p:nvSpPr>
        <p:spPr>
          <a:xfrm>
            <a:off x="2594256" y="2622798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김선아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E0EB36EC-0C40-4F28-AC5E-2825C3251826}"/>
              </a:ext>
            </a:extLst>
          </p:cNvPr>
          <p:cNvSpPr/>
          <p:nvPr/>
        </p:nvSpPr>
        <p:spPr>
          <a:xfrm>
            <a:off x="2594256" y="4930130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bg1"/>
                </a:solidFill>
                <a:latin typeface="+mj-ea"/>
                <a:ea typeface="+mj-ea"/>
              </a:rPr>
              <a:t>아이디찾기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0FE0857-6ED9-4C28-8ECD-6A97E77040F7}"/>
              </a:ext>
            </a:extLst>
          </p:cNvPr>
          <p:cNvSpPr/>
          <p:nvPr/>
        </p:nvSpPr>
        <p:spPr>
          <a:xfrm>
            <a:off x="2368439" y="499116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B19AFB9-9A3A-4B59-B68B-AAF6B1A6187A}"/>
              </a:ext>
            </a:extLst>
          </p:cNvPr>
          <p:cNvSpPr txBox="1"/>
          <p:nvPr/>
        </p:nvSpPr>
        <p:spPr>
          <a:xfrm>
            <a:off x="2594255" y="244029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회원이름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F4AC5E3A-414D-41F6-A864-6A8B221C2D5D}"/>
              </a:ext>
            </a:extLst>
          </p:cNvPr>
          <p:cNvSpPr/>
          <p:nvPr/>
        </p:nvSpPr>
        <p:spPr>
          <a:xfrm>
            <a:off x="2594256" y="3225504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abc@mail.com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923EB3-9787-41DF-A134-7953205AAB9F}"/>
              </a:ext>
            </a:extLst>
          </p:cNvPr>
          <p:cNvSpPr txBox="1"/>
          <p:nvPr/>
        </p:nvSpPr>
        <p:spPr>
          <a:xfrm>
            <a:off x="2594255" y="3042996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이메일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89B9128-E57D-45C6-B259-B0F5319AC930}"/>
              </a:ext>
            </a:extLst>
          </p:cNvPr>
          <p:cNvCxnSpPr>
            <a:cxnSpLocks/>
          </p:cNvCxnSpPr>
          <p:nvPr/>
        </p:nvCxnSpPr>
        <p:spPr>
          <a:xfrm>
            <a:off x="2594255" y="2316480"/>
            <a:ext cx="2175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02F063A-A5FE-4D0F-8AAE-A68D581D41F9}"/>
              </a:ext>
            </a:extLst>
          </p:cNvPr>
          <p:cNvSpPr txBox="1"/>
          <p:nvPr/>
        </p:nvSpPr>
        <p:spPr>
          <a:xfrm>
            <a:off x="2868369" y="2138967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 err="1">
                <a:solidFill>
                  <a:schemeClr val="accent1"/>
                </a:solidFill>
                <a:latin typeface="+mj-ea"/>
                <a:ea typeface="+mj-ea"/>
              </a:rPr>
              <a:t>아이디찾기</a:t>
            </a:r>
            <a:endParaRPr lang="ko-KR" altLang="en-US" sz="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3C76736-205C-4DC5-93A2-57F1CC2C8616}"/>
              </a:ext>
            </a:extLst>
          </p:cNvPr>
          <p:cNvSpPr txBox="1"/>
          <p:nvPr/>
        </p:nvSpPr>
        <p:spPr>
          <a:xfrm>
            <a:off x="3901800" y="2138967"/>
            <a:ext cx="66204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latin typeface="+mj-ea"/>
                <a:ea typeface="+mj-ea"/>
              </a:rPr>
              <a:t>비밀번호 재설정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C25C45FD-3B68-4811-888C-12C79F4D2C23}"/>
              </a:ext>
            </a:extLst>
          </p:cNvPr>
          <p:cNvCxnSpPr>
            <a:cxnSpLocks/>
          </p:cNvCxnSpPr>
          <p:nvPr/>
        </p:nvCxnSpPr>
        <p:spPr>
          <a:xfrm>
            <a:off x="2594255" y="2316480"/>
            <a:ext cx="10481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16FAFDD-C2C3-4301-AC75-10E7948BFE38}"/>
              </a:ext>
            </a:extLst>
          </p:cNvPr>
          <p:cNvSpPr txBox="1"/>
          <p:nvPr/>
        </p:nvSpPr>
        <p:spPr>
          <a:xfrm>
            <a:off x="2588334" y="4679228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</p:spTree>
    <p:extLst>
      <p:ext uri="{BB962C8B-B14F-4D97-AF65-F5344CB8AC3E}">
        <p14:creationId xmlns:p14="http://schemas.microsoft.com/office/powerpoint/2010/main" xmlns="" val="250097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0CCB98-BDE8-42A7-B763-A5295A5C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  <a:r>
              <a:rPr lang="en-US" altLang="ko-KR" dirty="0"/>
              <a:t>&gt;</a:t>
            </a:r>
            <a:r>
              <a:rPr lang="ko-KR" altLang="en-US" dirty="0"/>
              <a:t>회원가입</a:t>
            </a:r>
            <a:r>
              <a:rPr lang="en-US" altLang="ko-KR" dirty="0"/>
              <a:t>&gt;</a:t>
            </a:r>
            <a:r>
              <a:rPr lang="ko-KR" altLang="en-US" dirty="0"/>
              <a:t>의료기관선택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036FE05-B587-4428-B7EB-AC0B9255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97495B8-8A1C-4F40-8848-943CD094BE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0319F27-A800-4C8E-B93F-E06DABC81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9807714"/>
              </p:ext>
            </p:extLst>
          </p:nvPr>
        </p:nvGraphicFramePr>
        <p:xfrm>
          <a:off x="7324078" y="597402"/>
          <a:ext cx="2411662" cy="1723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아이디노출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검색된 아이디를 노출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이동버튼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로그인화면으로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이동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이동버튼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비밀번호 재설정 탭 컨텐츠 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6CD2CA-82D6-4984-967C-AE0CC9DC5A63}"/>
              </a:ext>
            </a:extLst>
          </p:cNvPr>
          <p:cNvSpPr txBox="1"/>
          <p:nvPr/>
        </p:nvSpPr>
        <p:spPr>
          <a:xfrm>
            <a:off x="2920346" y="1365308"/>
            <a:ext cx="15228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아이디</a:t>
            </a:r>
            <a:r>
              <a:rPr lang="en-US" altLang="ko-KR" sz="1400" b="1" dirty="0">
                <a:latin typeface="+mj-ea"/>
                <a:ea typeface="+mj-ea"/>
              </a:rPr>
              <a:t>/</a:t>
            </a:r>
            <a:r>
              <a:rPr lang="ko-KR" altLang="en-US" sz="1400" b="1" dirty="0" err="1">
                <a:latin typeface="+mj-ea"/>
                <a:ea typeface="+mj-ea"/>
              </a:rPr>
              <a:t>비밀번호찾기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4DAA65-D928-4AF0-A736-9CACB3566B0F}"/>
              </a:ext>
            </a:extLst>
          </p:cNvPr>
          <p:cNvSpPr txBox="1"/>
          <p:nvPr/>
        </p:nvSpPr>
        <p:spPr>
          <a:xfrm>
            <a:off x="2651065" y="1711190"/>
            <a:ext cx="206146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+mj-ea"/>
                <a:ea typeface="+mj-ea"/>
              </a:rPr>
              <a:t>가입시 등록하신 이름과 이메일 주소를 알려주세요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38B67F1-E6A0-4494-A755-C7CD0FE7A11F}"/>
              </a:ext>
            </a:extLst>
          </p:cNvPr>
          <p:cNvSpPr/>
          <p:nvPr/>
        </p:nvSpPr>
        <p:spPr>
          <a:xfrm>
            <a:off x="2594255" y="2638769"/>
            <a:ext cx="2175029" cy="5306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B59D71-FFAA-47D3-A35D-E7D62D78F2C7}"/>
              </a:ext>
            </a:extLst>
          </p:cNvPr>
          <p:cNvSpPr txBox="1"/>
          <p:nvPr/>
        </p:nvSpPr>
        <p:spPr>
          <a:xfrm>
            <a:off x="3345604" y="2812024"/>
            <a:ext cx="7021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suna1234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284D4C-C05C-40D2-8D0A-293D8946B5D3}"/>
              </a:ext>
            </a:extLst>
          </p:cNvPr>
          <p:cNvSpPr txBox="1"/>
          <p:nvPr/>
        </p:nvSpPr>
        <p:spPr>
          <a:xfrm>
            <a:off x="2594255" y="2440290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아이디 확인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AA623A52-DA93-488C-B2AD-ED3FF87C8ACD}"/>
              </a:ext>
            </a:extLst>
          </p:cNvPr>
          <p:cNvSpPr/>
          <p:nvPr/>
        </p:nvSpPr>
        <p:spPr>
          <a:xfrm>
            <a:off x="2368439" y="267133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7D384235-0612-4386-A2D1-27BC1027B7BA}"/>
              </a:ext>
            </a:extLst>
          </p:cNvPr>
          <p:cNvCxnSpPr>
            <a:cxnSpLocks/>
          </p:cNvCxnSpPr>
          <p:nvPr/>
        </p:nvCxnSpPr>
        <p:spPr>
          <a:xfrm>
            <a:off x="2594255" y="2316480"/>
            <a:ext cx="2175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F3F6985-9677-486F-9F3F-711402804D43}"/>
              </a:ext>
            </a:extLst>
          </p:cNvPr>
          <p:cNvSpPr txBox="1"/>
          <p:nvPr/>
        </p:nvSpPr>
        <p:spPr>
          <a:xfrm>
            <a:off x="2868369" y="2138967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 err="1">
                <a:solidFill>
                  <a:schemeClr val="accent1"/>
                </a:solidFill>
                <a:latin typeface="+mj-ea"/>
                <a:ea typeface="+mj-ea"/>
              </a:rPr>
              <a:t>아이디찾기</a:t>
            </a:r>
            <a:endParaRPr lang="ko-KR" altLang="en-US" sz="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6C64EBE-CFB7-4414-AE7E-3312EB08E58E}"/>
              </a:ext>
            </a:extLst>
          </p:cNvPr>
          <p:cNvSpPr txBox="1"/>
          <p:nvPr/>
        </p:nvSpPr>
        <p:spPr>
          <a:xfrm>
            <a:off x="3901800" y="2138967"/>
            <a:ext cx="66204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latin typeface="+mj-ea"/>
                <a:ea typeface="+mj-ea"/>
              </a:rPr>
              <a:t>비밀번호 재설정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E528420E-0E91-40A9-A774-0970E0C5F3D4}"/>
              </a:ext>
            </a:extLst>
          </p:cNvPr>
          <p:cNvCxnSpPr>
            <a:cxnSpLocks/>
          </p:cNvCxnSpPr>
          <p:nvPr/>
        </p:nvCxnSpPr>
        <p:spPr>
          <a:xfrm>
            <a:off x="2594255" y="2316480"/>
            <a:ext cx="10481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F331D29B-9AE5-4FFF-9B1D-B2B767C9F843}"/>
              </a:ext>
            </a:extLst>
          </p:cNvPr>
          <p:cNvSpPr/>
          <p:nvPr/>
        </p:nvSpPr>
        <p:spPr>
          <a:xfrm>
            <a:off x="2594256" y="4545502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비밀번호 재설정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1112B95B-B69E-47B6-A851-86B1499A05D1}"/>
              </a:ext>
            </a:extLst>
          </p:cNvPr>
          <p:cNvSpPr/>
          <p:nvPr/>
        </p:nvSpPr>
        <p:spPr>
          <a:xfrm>
            <a:off x="2368439" y="460653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33C3828-8FD5-4DEC-BB31-E646E8694630}"/>
              </a:ext>
            </a:extLst>
          </p:cNvPr>
          <p:cNvSpPr/>
          <p:nvPr/>
        </p:nvSpPr>
        <p:spPr>
          <a:xfrm>
            <a:off x="2594256" y="4162625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EC3C6135-CDE4-4AA2-A7D6-3C59537B0266}"/>
              </a:ext>
            </a:extLst>
          </p:cNvPr>
          <p:cNvSpPr/>
          <p:nvPr/>
        </p:nvSpPr>
        <p:spPr>
          <a:xfrm>
            <a:off x="2368439" y="422365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495C6F3-7044-4C93-99E3-7FFE30E113E3}"/>
              </a:ext>
            </a:extLst>
          </p:cNvPr>
          <p:cNvSpPr txBox="1"/>
          <p:nvPr/>
        </p:nvSpPr>
        <p:spPr>
          <a:xfrm>
            <a:off x="2588334" y="3914639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</p:spTree>
    <p:extLst>
      <p:ext uri="{BB962C8B-B14F-4D97-AF65-F5344CB8AC3E}">
        <p14:creationId xmlns:p14="http://schemas.microsoft.com/office/powerpoint/2010/main" xmlns="" val="3601489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0CCB98-BDE8-42A7-B763-A5295A5C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  <a:r>
              <a:rPr lang="en-US" altLang="ko-KR" dirty="0"/>
              <a:t>&gt;</a:t>
            </a:r>
            <a:r>
              <a:rPr lang="ko-KR" altLang="en-US" dirty="0"/>
              <a:t>로그인</a:t>
            </a:r>
            <a:r>
              <a:rPr lang="en-US" altLang="ko-KR" dirty="0"/>
              <a:t>&gt;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036FE05-B587-4428-B7EB-AC0B9255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97495B8-8A1C-4F40-8848-943CD094BE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0319F27-A800-4C8E-B93F-E06DABC81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5165442"/>
              </p:ext>
            </p:extLst>
          </p:nvPr>
        </p:nvGraphicFramePr>
        <p:xfrm>
          <a:off x="7324078" y="597402"/>
          <a:ext cx="2411662" cy="13574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6CD2CA-82D6-4984-967C-AE0CC9DC5A63}"/>
              </a:ext>
            </a:extLst>
          </p:cNvPr>
          <p:cNvSpPr txBox="1"/>
          <p:nvPr/>
        </p:nvSpPr>
        <p:spPr>
          <a:xfrm>
            <a:off x="2920349" y="1365308"/>
            <a:ext cx="15228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아이디</a:t>
            </a:r>
            <a:r>
              <a:rPr lang="en-US" altLang="ko-KR" sz="1400" b="1" dirty="0">
                <a:latin typeface="+mj-ea"/>
                <a:ea typeface="+mj-ea"/>
              </a:rPr>
              <a:t>/</a:t>
            </a:r>
            <a:r>
              <a:rPr lang="ko-KR" altLang="en-US" sz="1400" b="1" dirty="0" err="1">
                <a:latin typeface="+mj-ea"/>
                <a:ea typeface="+mj-ea"/>
              </a:rPr>
              <a:t>비밀번호찾기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4DAA65-D928-4AF0-A736-9CACB3566B0F}"/>
              </a:ext>
            </a:extLst>
          </p:cNvPr>
          <p:cNvSpPr txBox="1"/>
          <p:nvPr/>
        </p:nvSpPr>
        <p:spPr>
          <a:xfrm>
            <a:off x="2651083" y="1711190"/>
            <a:ext cx="206146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+mj-ea"/>
                <a:ea typeface="+mj-ea"/>
              </a:rPr>
              <a:t>가입시 등록하신 이름과 이메일 주소를 알려주세요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B417A2A-2DAB-4B51-A8E9-C7C31B480E7D}"/>
              </a:ext>
            </a:extLst>
          </p:cNvPr>
          <p:cNvSpPr/>
          <p:nvPr/>
        </p:nvSpPr>
        <p:spPr>
          <a:xfrm>
            <a:off x="2594256" y="2622798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suna1234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B3340CC0-8EF1-4D4C-AE43-02E286069C85}"/>
              </a:ext>
            </a:extLst>
          </p:cNvPr>
          <p:cNvSpPr/>
          <p:nvPr/>
        </p:nvSpPr>
        <p:spPr>
          <a:xfrm>
            <a:off x="2368439" y="267959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E0EB36EC-0C40-4F28-AC5E-2825C3251826}"/>
              </a:ext>
            </a:extLst>
          </p:cNvPr>
          <p:cNvSpPr/>
          <p:nvPr/>
        </p:nvSpPr>
        <p:spPr>
          <a:xfrm>
            <a:off x="2594256" y="4545502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비밀번호 재설정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0FE0857-6ED9-4C28-8ECD-6A97E77040F7}"/>
              </a:ext>
            </a:extLst>
          </p:cNvPr>
          <p:cNvSpPr/>
          <p:nvPr/>
        </p:nvSpPr>
        <p:spPr>
          <a:xfrm>
            <a:off x="2368439" y="460653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B19AFB9-9A3A-4B59-B68B-AAF6B1A6187A}"/>
              </a:ext>
            </a:extLst>
          </p:cNvPr>
          <p:cNvSpPr txBox="1"/>
          <p:nvPr/>
        </p:nvSpPr>
        <p:spPr>
          <a:xfrm>
            <a:off x="2594255" y="244029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아이디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89B9128-E57D-45C6-B259-B0F5319AC930}"/>
              </a:ext>
            </a:extLst>
          </p:cNvPr>
          <p:cNvCxnSpPr>
            <a:cxnSpLocks/>
          </p:cNvCxnSpPr>
          <p:nvPr/>
        </p:nvCxnSpPr>
        <p:spPr>
          <a:xfrm>
            <a:off x="2594255" y="2316480"/>
            <a:ext cx="2175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02F063A-A5FE-4D0F-8AAE-A68D581D41F9}"/>
              </a:ext>
            </a:extLst>
          </p:cNvPr>
          <p:cNvSpPr txBox="1"/>
          <p:nvPr/>
        </p:nvSpPr>
        <p:spPr>
          <a:xfrm>
            <a:off x="2868369" y="2138967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 err="1">
                <a:latin typeface="+mj-ea"/>
                <a:ea typeface="+mj-ea"/>
              </a:rPr>
              <a:t>아이디찾기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3C76736-205C-4DC5-93A2-57F1CC2C8616}"/>
              </a:ext>
            </a:extLst>
          </p:cNvPr>
          <p:cNvSpPr txBox="1"/>
          <p:nvPr/>
        </p:nvSpPr>
        <p:spPr>
          <a:xfrm>
            <a:off x="3901800" y="2138967"/>
            <a:ext cx="66204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비밀번호 재설정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C25C45FD-3B68-4811-888C-12C79F4D2C23}"/>
              </a:ext>
            </a:extLst>
          </p:cNvPr>
          <p:cNvCxnSpPr>
            <a:cxnSpLocks/>
          </p:cNvCxnSpPr>
          <p:nvPr/>
        </p:nvCxnSpPr>
        <p:spPr>
          <a:xfrm>
            <a:off x="3721180" y="2316480"/>
            <a:ext cx="10481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DD112C8-5972-43C5-928E-E7FB16480E6E}"/>
              </a:ext>
            </a:extLst>
          </p:cNvPr>
          <p:cNvSpPr txBox="1"/>
          <p:nvPr/>
        </p:nvSpPr>
        <p:spPr>
          <a:xfrm>
            <a:off x="2588334" y="4294600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6583AB54-9674-4F4D-9B0A-993BC13BC516}"/>
              </a:ext>
            </a:extLst>
          </p:cNvPr>
          <p:cNvSpPr/>
          <p:nvPr/>
        </p:nvSpPr>
        <p:spPr>
          <a:xfrm>
            <a:off x="2594256" y="3241994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 err="1">
                <a:solidFill>
                  <a:schemeClr val="tx1"/>
                </a:solidFill>
                <a:latin typeface="+mj-ea"/>
                <a:ea typeface="+mj-ea"/>
              </a:rPr>
              <a:t>lovetre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9B4E1A2-9980-47EF-BD64-23FC1DD341D7}"/>
              </a:ext>
            </a:extLst>
          </p:cNvPr>
          <p:cNvSpPr txBox="1"/>
          <p:nvPr/>
        </p:nvSpPr>
        <p:spPr>
          <a:xfrm>
            <a:off x="2594255" y="3059486"/>
            <a:ext cx="66204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새로운 비밀번호</a:t>
            </a:r>
          </a:p>
        </p:txBody>
      </p:sp>
      <p:sp>
        <p:nvSpPr>
          <p:cNvPr id="38" name="Eye">
            <a:extLst>
              <a:ext uri="{FF2B5EF4-FFF2-40B4-BE49-F238E27FC236}">
                <a16:creationId xmlns:a16="http://schemas.microsoft.com/office/drawing/2014/main" xmlns="" id="{BCF7E146-8225-4826-9CB3-08FA2AC34A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7905" y="3359926"/>
            <a:ext cx="155575" cy="84138"/>
          </a:xfrm>
          <a:custGeom>
            <a:avLst/>
            <a:gdLst>
              <a:gd name="T0" fmla="*/ 321 w 642"/>
              <a:gd name="T1" fmla="*/ 0 h 346"/>
              <a:gd name="T2" fmla="*/ 4 w 642"/>
              <a:gd name="T3" fmla="*/ 164 h 346"/>
              <a:gd name="T4" fmla="*/ 4 w 642"/>
              <a:gd name="T5" fmla="*/ 182 h 346"/>
              <a:gd name="T6" fmla="*/ 321 w 642"/>
              <a:gd name="T7" fmla="*/ 346 h 346"/>
              <a:gd name="T8" fmla="*/ 638 w 642"/>
              <a:gd name="T9" fmla="*/ 182 h 346"/>
              <a:gd name="T10" fmla="*/ 638 w 642"/>
              <a:gd name="T11" fmla="*/ 164 h 346"/>
              <a:gd name="T12" fmla="*/ 321 w 642"/>
              <a:gd name="T13" fmla="*/ 0 h 346"/>
              <a:gd name="T14" fmla="*/ 321 w 642"/>
              <a:gd name="T15" fmla="*/ 26 h 346"/>
              <a:gd name="T16" fmla="*/ 421 w 642"/>
              <a:gd name="T17" fmla="*/ 45 h 346"/>
              <a:gd name="T18" fmla="*/ 454 w 642"/>
              <a:gd name="T19" fmla="*/ 133 h 346"/>
              <a:gd name="T20" fmla="*/ 321 w 642"/>
              <a:gd name="T21" fmla="*/ 266 h 346"/>
              <a:gd name="T22" fmla="*/ 188 w 642"/>
              <a:gd name="T23" fmla="*/ 133 h 346"/>
              <a:gd name="T24" fmla="*/ 221 w 642"/>
              <a:gd name="T25" fmla="*/ 45 h 346"/>
              <a:gd name="T26" fmla="*/ 321 w 642"/>
              <a:gd name="T27" fmla="*/ 26 h 346"/>
              <a:gd name="T28" fmla="*/ 465 w 642"/>
              <a:gd name="T29" fmla="*/ 64 h 346"/>
              <a:gd name="T30" fmla="*/ 609 w 642"/>
              <a:gd name="T31" fmla="*/ 173 h 346"/>
              <a:gd name="T32" fmla="*/ 321 w 642"/>
              <a:gd name="T33" fmla="*/ 320 h 346"/>
              <a:gd name="T34" fmla="*/ 33 w 642"/>
              <a:gd name="T35" fmla="*/ 173 h 346"/>
              <a:gd name="T36" fmla="*/ 177 w 642"/>
              <a:gd name="T37" fmla="*/ 64 h 346"/>
              <a:gd name="T38" fmla="*/ 161 w 642"/>
              <a:gd name="T39" fmla="*/ 133 h 346"/>
              <a:gd name="T40" fmla="*/ 321 w 642"/>
              <a:gd name="T41" fmla="*/ 293 h 346"/>
              <a:gd name="T42" fmla="*/ 481 w 642"/>
              <a:gd name="T43" fmla="*/ 133 h 346"/>
              <a:gd name="T44" fmla="*/ 465 w 642"/>
              <a:gd name="T45" fmla="*/ 64 h 346"/>
              <a:gd name="T46" fmla="*/ 321 w 642"/>
              <a:gd name="T47" fmla="*/ 66 h 346"/>
              <a:gd name="T48" fmla="*/ 254 w 642"/>
              <a:gd name="T49" fmla="*/ 133 h 346"/>
              <a:gd name="T50" fmla="*/ 321 w 642"/>
              <a:gd name="T51" fmla="*/ 200 h 346"/>
              <a:gd name="T52" fmla="*/ 388 w 642"/>
              <a:gd name="T53" fmla="*/ 133 h 346"/>
              <a:gd name="T54" fmla="*/ 321 w 642"/>
              <a:gd name="T55" fmla="*/ 66 h 346"/>
              <a:gd name="T56" fmla="*/ 321 w 642"/>
              <a:gd name="T57" fmla="*/ 93 h 346"/>
              <a:gd name="T58" fmla="*/ 361 w 642"/>
              <a:gd name="T59" fmla="*/ 133 h 346"/>
              <a:gd name="T60" fmla="*/ 321 w 642"/>
              <a:gd name="T61" fmla="*/ 173 h 346"/>
              <a:gd name="T62" fmla="*/ 281 w 642"/>
              <a:gd name="T63" fmla="*/ 133 h 346"/>
              <a:gd name="T64" fmla="*/ 321 w 642"/>
              <a:gd name="T65" fmla="*/ 9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2" h="346">
                <a:moveTo>
                  <a:pt x="321" y="0"/>
                </a:moveTo>
                <a:cubicBezTo>
                  <a:pt x="143" y="0"/>
                  <a:pt x="4" y="164"/>
                  <a:pt x="4" y="164"/>
                </a:cubicBezTo>
                <a:cubicBezTo>
                  <a:pt x="0" y="169"/>
                  <a:pt x="0" y="177"/>
                  <a:pt x="4" y="182"/>
                </a:cubicBezTo>
                <a:cubicBezTo>
                  <a:pt x="4" y="182"/>
                  <a:pt x="143" y="346"/>
                  <a:pt x="321" y="346"/>
                </a:cubicBezTo>
                <a:cubicBezTo>
                  <a:pt x="499" y="346"/>
                  <a:pt x="638" y="182"/>
                  <a:pt x="638" y="182"/>
                </a:cubicBezTo>
                <a:cubicBezTo>
                  <a:pt x="642" y="177"/>
                  <a:pt x="642" y="169"/>
                  <a:pt x="638" y="164"/>
                </a:cubicBezTo>
                <a:cubicBezTo>
                  <a:pt x="638" y="164"/>
                  <a:pt x="499" y="0"/>
                  <a:pt x="321" y="0"/>
                </a:cubicBezTo>
                <a:close/>
                <a:moveTo>
                  <a:pt x="321" y="26"/>
                </a:moveTo>
                <a:cubicBezTo>
                  <a:pt x="356" y="26"/>
                  <a:pt x="390" y="33"/>
                  <a:pt x="421" y="45"/>
                </a:cubicBezTo>
                <a:cubicBezTo>
                  <a:pt x="442" y="68"/>
                  <a:pt x="454" y="99"/>
                  <a:pt x="454" y="133"/>
                </a:cubicBezTo>
                <a:cubicBezTo>
                  <a:pt x="454" y="207"/>
                  <a:pt x="395" y="266"/>
                  <a:pt x="321" y="266"/>
                </a:cubicBezTo>
                <a:cubicBezTo>
                  <a:pt x="247" y="266"/>
                  <a:pt x="188" y="207"/>
                  <a:pt x="188" y="133"/>
                </a:cubicBezTo>
                <a:cubicBezTo>
                  <a:pt x="188" y="99"/>
                  <a:pt x="200" y="68"/>
                  <a:pt x="221" y="45"/>
                </a:cubicBezTo>
                <a:cubicBezTo>
                  <a:pt x="252" y="33"/>
                  <a:pt x="286" y="26"/>
                  <a:pt x="321" y="26"/>
                </a:cubicBezTo>
                <a:close/>
                <a:moveTo>
                  <a:pt x="465" y="64"/>
                </a:moveTo>
                <a:cubicBezTo>
                  <a:pt x="541" y="102"/>
                  <a:pt x="595" y="158"/>
                  <a:pt x="609" y="173"/>
                </a:cubicBezTo>
                <a:cubicBezTo>
                  <a:pt x="588" y="196"/>
                  <a:pt x="468" y="320"/>
                  <a:pt x="321" y="320"/>
                </a:cubicBezTo>
                <a:cubicBezTo>
                  <a:pt x="174" y="320"/>
                  <a:pt x="54" y="196"/>
                  <a:pt x="33" y="173"/>
                </a:cubicBezTo>
                <a:cubicBezTo>
                  <a:pt x="47" y="158"/>
                  <a:pt x="101" y="102"/>
                  <a:pt x="177" y="64"/>
                </a:cubicBezTo>
                <a:cubicBezTo>
                  <a:pt x="167" y="85"/>
                  <a:pt x="161" y="108"/>
                  <a:pt x="161" y="133"/>
                </a:cubicBezTo>
                <a:cubicBezTo>
                  <a:pt x="161" y="221"/>
                  <a:pt x="233" y="293"/>
                  <a:pt x="321" y="293"/>
                </a:cubicBezTo>
                <a:cubicBezTo>
                  <a:pt x="409" y="293"/>
                  <a:pt x="481" y="221"/>
                  <a:pt x="481" y="133"/>
                </a:cubicBezTo>
                <a:cubicBezTo>
                  <a:pt x="481" y="108"/>
                  <a:pt x="475" y="85"/>
                  <a:pt x="465" y="64"/>
                </a:cubicBezTo>
                <a:close/>
                <a:moveTo>
                  <a:pt x="321" y="66"/>
                </a:moveTo>
                <a:cubicBezTo>
                  <a:pt x="284" y="66"/>
                  <a:pt x="254" y="96"/>
                  <a:pt x="254" y="133"/>
                </a:cubicBezTo>
                <a:cubicBezTo>
                  <a:pt x="254" y="170"/>
                  <a:pt x="284" y="200"/>
                  <a:pt x="321" y="200"/>
                </a:cubicBezTo>
                <a:cubicBezTo>
                  <a:pt x="358" y="200"/>
                  <a:pt x="388" y="170"/>
                  <a:pt x="388" y="133"/>
                </a:cubicBezTo>
                <a:cubicBezTo>
                  <a:pt x="388" y="96"/>
                  <a:pt x="358" y="66"/>
                  <a:pt x="321" y="66"/>
                </a:cubicBezTo>
                <a:close/>
                <a:moveTo>
                  <a:pt x="321" y="93"/>
                </a:moveTo>
                <a:cubicBezTo>
                  <a:pt x="343" y="93"/>
                  <a:pt x="361" y="111"/>
                  <a:pt x="361" y="133"/>
                </a:cubicBezTo>
                <a:cubicBezTo>
                  <a:pt x="361" y="155"/>
                  <a:pt x="343" y="173"/>
                  <a:pt x="321" y="173"/>
                </a:cubicBezTo>
                <a:cubicBezTo>
                  <a:pt x="299" y="173"/>
                  <a:pt x="281" y="155"/>
                  <a:pt x="281" y="133"/>
                </a:cubicBezTo>
                <a:cubicBezTo>
                  <a:pt x="281" y="111"/>
                  <a:pt x="299" y="93"/>
                  <a:pt x="321" y="9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0C7F373-14C3-481B-8A89-08EF671BFCF0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개발협의 필요</a:t>
            </a:r>
            <a:endParaRPr lang="en-US" altLang="ko-KR" sz="2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비밀번호 확인방법 </a:t>
            </a:r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개발제안요청</a:t>
            </a:r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962952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88FD8B-8829-414F-9564-4DB2BC56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문진관리 </a:t>
            </a:r>
            <a:r>
              <a:rPr lang="en-US" altLang="ko-KR" dirty="0"/>
              <a:t>&gt; </a:t>
            </a:r>
            <a:r>
              <a:rPr lang="ko-KR" altLang="en-US" dirty="0"/>
              <a:t>항목관리 프로세스</a:t>
            </a:r>
          </a:p>
        </p:txBody>
      </p:sp>
      <p:sp>
        <p:nvSpPr>
          <p:cNvPr id="97" name="텍스트 개체 틀 96">
            <a:extLst>
              <a:ext uri="{FF2B5EF4-FFF2-40B4-BE49-F238E27FC236}">
                <a16:creationId xmlns:a16="http://schemas.microsoft.com/office/drawing/2014/main" xmlns="" id="{34CAE961-60D9-46F7-913C-7ECEE1091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98" name="텍스트 개체 틀 97">
            <a:extLst>
              <a:ext uri="{FF2B5EF4-FFF2-40B4-BE49-F238E27FC236}">
                <a16:creationId xmlns:a16="http://schemas.microsoft.com/office/drawing/2014/main" xmlns="" id="{0B6297FD-48C7-461F-BB93-FD890CA3AF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DD7850EC-21C7-461B-8DE1-D8CDC8E00BD5}"/>
              </a:ext>
            </a:extLst>
          </p:cNvPr>
          <p:cNvSpPr/>
          <p:nvPr/>
        </p:nvSpPr>
        <p:spPr>
          <a:xfrm>
            <a:off x="154441" y="2028974"/>
            <a:ext cx="4541384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거의 매일 정상변을 보는 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BB21522-75D4-4902-9226-6F4A5A6A6911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문진이력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6FC4385-BDC0-43AF-827B-AD2467191698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13574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985F549-48CF-428D-8354-659AE2D4BC12}"/>
              </a:ext>
            </a:extLst>
          </p:cNvPr>
          <p:cNvSpPr txBox="1"/>
          <p:nvPr/>
        </p:nvSpPr>
        <p:spPr>
          <a:xfrm>
            <a:off x="170260" y="1002811"/>
            <a:ext cx="10772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문진항목관리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D7C7CD9-95BD-4228-AF43-3FF2A003BC87}"/>
              </a:ext>
            </a:extLst>
          </p:cNvPr>
          <p:cNvSpPr txBox="1"/>
          <p:nvPr/>
        </p:nvSpPr>
        <p:spPr>
          <a:xfrm>
            <a:off x="170260" y="1276122"/>
            <a:ext cx="15597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사전문진 항목을 관리하는 메뉴입니다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FB15A2EA-BFE4-471F-A16C-7D17A44075ED}"/>
              </a:ext>
            </a:extLst>
          </p:cNvPr>
          <p:cNvSpPr/>
          <p:nvPr/>
        </p:nvSpPr>
        <p:spPr>
          <a:xfrm>
            <a:off x="6582229" y="1572093"/>
            <a:ext cx="696911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문항추가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4205B78D-C142-4D4F-837B-8B4C711E3AE4}"/>
              </a:ext>
            </a:extLst>
          </p:cNvPr>
          <p:cNvSpPr/>
          <p:nvPr/>
        </p:nvSpPr>
        <p:spPr>
          <a:xfrm>
            <a:off x="6925107" y="144033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71EE9BE0-A1C9-41FD-A782-60B1DBF39DB8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8E8F4EA8-2EBF-4C7D-B086-28D747733C71}"/>
              </a:ext>
            </a:extLst>
          </p:cNvPr>
          <p:cNvSpPr/>
          <p:nvPr/>
        </p:nvSpPr>
        <p:spPr>
          <a:xfrm>
            <a:off x="154441" y="1562158"/>
            <a:ext cx="1407659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카테고리 선택 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FC38532F-2685-4B8A-BEF6-579E7413BDFC}"/>
              </a:ext>
            </a:extLst>
          </p:cNvPr>
          <p:cNvSpPr/>
          <p:nvPr/>
        </p:nvSpPr>
        <p:spPr>
          <a:xfrm>
            <a:off x="4762499" y="2028974"/>
            <a:ext cx="1478415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객관식 질문  ▼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5B8C77C4-A2C8-4530-82F7-FFDDB5AB6025}"/>
              </a:ext>
            </a:extLst>
          </p:cNvPr>
          <p:cNvSpPr/>
          <p:nvPr/>
        </p:nvSpPr>
        <p:spPr>
          <a:xfrm>
            <a:off x="154441" y="2453054"/>
            <a:ext cx="4541384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아니다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D1DD8EFD-7DF2-4773-9082-36D168041132}"/>
              </a:ext>
            </a:extLst>
          </p:cNvPr>
          <p:cNvSpPr/>
          <p:nvPr/>
        </p:nvSpPr>
        <p:spPr>
          <a:xfrm>
            <a:off x="154441" y="3250495"/>
            <a:ext cx="7124698" cy="3483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+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답변추가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xmlns="" id="{B09DB414-7D38-4AE6-AE5A-A77C551C7CC7}"/>
              </a:ext>
            </a:extLst>
          </p:cNvPr>
          <p:cNvSpPr/>
          <p:nvPr/>
        </p:nvSpPr>
        <p:spPr>
          <a:xfrm>
            <a:off x="4762499" y="2455878"/>
            <a:ext cx="1478415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선택시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진행할 문항 번호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F31D18B0-31D2-417F-A90A-179F472CB9F7}"/>
              </a:ext>
            </a:extLst>
          </p:cNvPr>
          <p:cNvSpPr/>
          <p:nvPr/>
        </p:nvSpPr>
        <p:spPr>
          <a:xfrm>
            <a:off x="5840380" y="1572093"/>
            <a:ext cx="696911" cy="328474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일괄관리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xmlns="" id="{E94EA325-845E-4E34-AB89-575107256566}"/>
              </a:ext>
            </a:extLst>
          </p:cNvPr>
          <p:cNvSpPr/>
          <p:nvPr/>
        </p:nvSpPr>
        <p:spPr>
          <a:xfrm>
            <a:off x="6307588" y="2455878"/>
            <a:ext cx="971551" cy="3483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종속 질문 추가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AB3EC177-6208-4E18-9C5F-655D5B118AF3}"/>
              </a:ext>
            </a:extLst>
          </p:cNvPr>
          <p:cNvSpPr/>
          <p:nvPr/>
        </p:nvSpPr>
        <p:spPr>
          <a:xfrm>
            <a:off x="6128427" y="6312762"/>
            <a:ext cx="1092430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DCEC02D2-03B9-4EBD-99FD-EBC8A99F515F}"/>
              </a:ext>
            </a:extLst>
          </p:cNvPr>
          <p:cNvCxnSpPr>
            <a:cxnSpLocks/>
          </p:cNvCxnSpPr>
          <p:nvPr/>
        </p:nvCxnSpPr>
        <p:spPr>
          <a:xfrm>
            <a:off x="199378" y="6236071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DE88302-50DC-4544-876A-CF0E65F09A92}"/>
              </a:ext>
            </a:extLst>
          </p:cNvPr>
          <p:cNvSpPr/>
          <p:nvPr/>
        </p:nvSpPr>
        <p:spPr>
          <a:xfrm>
            <a:off x="154441" y="2846142"/>
            <a:ext cx="4541384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그렇다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39903411-D882-4561-9399-ABF93BECDCBA}"/>
              </a:ext>
            </a:extLst>
          </p:cNvPr>
          <p:cNvSpPr/>
          <p:nvPr/>
        </p:nvSpPr>
        <p:spPr>
          <a:xfrm>
            <a:off x="4762499" y="2848966"/>
            <a:ext cx="1478415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선택시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진행할 문항 번호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1571F158-2075-4A8F-895A-390B940934C7}"/>
              </a:ext>
            </a:extLst>
          </p:cNvPr>
          <p:cNvSpPr/>
          <p:nvPr/>
        </p:nvSpPr>
        <p:spPr>
          <a:xfrm>
            <a:off x="6307588" y="2848966"/>
            <a:ext cx="971551" cy="3483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종속 질문 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A906AF-0739-37EF-1A02-BD5639959A8A}"/>
              </a:ext>
            </a:extLst>
          </p:cNvPr>
          <p:cNvSpPr txBox="1"/>
          <p:nvPr/>
        </p:nvSpPr>
        <p:spPr>
          <a:xfrm>
            <a:off x="7515225" y="3990975"/>
            <a:ext cx="21864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선택시</a:t>
            </a:r>
            <a:r>
              <a:rPr lang="ko-KR" altLang="en-US" sz="800" dirty="0">
                <a:latin typeface="+mj-ea"/>
                <a:ea typeface="+mj-ea"/>
              </a:rPr>
              <a:t> 문항 업로드 </a:t>
            </a:r>
            <a:r>
              <a:rPr lang="en-US" altLang="ko-KR" sz="800" dirty="0">
                <a:latin typeface="+mj-ea"/>
                <a:ea typeface="+mj-ea"/>
              </a:rPr>
              <a:t>/ </a:t>
            </a:r>
            <a:r>
              <a:rPr lang="ko-KR" altLang="en-US" sz="800" dirty="0">
                <a:latin typeface="+mj-ea"/>
                <a:ea typeface="+mj-ea"/>
              </a:rPr>
              <a:t>다운로드 팝업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업로드시 </a:t>
            </a:r>
            <a:r>
              <a:rPr lang="ko-KR" altLang="en-US" sz="800" dirty="0" err="1">
                <a:latin typeface="+mj-ea"/>
                <a:ea typeface="+mj-ea"/>
              </a:rPr>
              <a:t>다운로드된</a:t>
            </a:r>
            <a:r>
              <a:rPr lang="ko-KR" altLang="en-US" sz="800" dirty="0">
                <a:latin typeface="+mj-ea"/>
                <a:ea typeface="+mj-ea"/>
              </a:rPr>
              <a:t> 형식대로 </a:t>
            </a:r>
            <a:r>
              <a:rPr lang="ko-KR" altLang="en-US" sz="800" dirty="0" err="1">
                <a:latin typeface="+mj-ea"/>
                <a:ea typeface="+mj-ea"/>
              </a:rPr>
              <a:t>문항업로드</a:t>
            </a:r>
            <a:r>
              <a:rPr lang="ko-KR" altLang="en-US" sz="800" dirty="0">
                <a:latin typeface="+mj-ea"/>
                <a:ea typeface="+mj-ea"/>
              </a:rPr>
              <a:t> 가능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다운로드시 현재상태의 문항을 다운로드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15A52E2-4BBE-2287-76BA-C80D1738F7C3}"/>
              </a:ext>
            </a:extLst>
          </p:cNvPr>
          <p:cNvSpPr/>
          <p:nvPr/>
        </p:nvSpPr>
        <p:spPr>
          <a:xfrm>
            <a:off x="87767" y="1989741"/>
            <a:ext cx="7236311" cy="1662279"/>
          </a:xfrm>
          <a:prstGeom prst="rect">
            <a:avLst/>
          </a:prstGeom>
          <a:noFill/>
          <a:ln w="317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3E5A08-C628-170C-EAD9-24F620A2BEB2}"/>
              </a:ext>
            </a:extLst>
          </p:cNvPr>
          <p:cNvSpPr txBox="1"/>
          <p:nvPr/>
        </p:nvSpPr>
        <p:spPr>
          <a:xfrm>
            <a:off x="6676465" y="3705206"/>
            <a:ext cx="64761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이렇게가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1set</a:t>
            </a:r>
            <a:endParaRPr lang="ko-KR" altLang="en-US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A879DFC-8B30-4016-E44E-2718C9D06D75}"/>
              </a:ext>
            </a:extLst>
          </p:cNvPr>
          <p:cNvSpPr/>
          <p:nvPr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220926 </a:t>
            </a:r>
            <a:r>
              <a:rPr lang="ko-KR" altLang="en-US" sz="36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화면변경</a:t>
            </a:r>
            <a:endParaRPr lang="en-US" altLang="ko-KR" sz="36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(113p ~ )</a:t>
            </a:r>
            <a:endParaRPr lang="ko-KR" altLang="en-US" sz="36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99199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88FD8B-8829-414F-9564-4DB2BC56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문진관리 </a:t>
            </a:r>
            <a:r>
              <a:rPr lang="en-US" altLang="ko-KR" dirty="0"/>
              <a:t>&gt; </a:t>
            </a:r>
            <a:r>
              <a:rPr lang="ko-KR" altLang="en-US" dirty="0"/>
              <a:t>항목관리 프로세스</a:t>
            </a:r>
          </a:p>
        </p:txBody>
      </p:sp>
      <p:sp>
        <p:nvSpPr>
          <p:cNvPr id="97" name="텍스트 개체 틀 96">
            <a:extLst>
              <a:ext uri="{FF2B5EF4-FFF2-40B4-BE49-F238E27FC236}">
                <a16:creationId xmlns:a16="http://schemas.microsoft.com/office/drawing/2014/main" xmlns="" id="{34CAE961-60D9-46F7-913C-7ECEE1091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98" name="텍스트 개체 틀 97">
            <a:extLst>
              <a:ext uri="{FF2B5EF4-FFF2-40B4-BE49-F238E27FC236}">
                <a16:creationId xmlns:a16="http://schemas.microsoft.com/office/drawing/2014/main" xmlns="" id="{0B6297FD-48C7-461F-BB93-FD890CA3AF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DD7850EC-21C7-461B-8DE1-D8CDC8E00BD5}"/>
              </a:ext>
            </a:extLst>
          </p:cNvPr>
          <p:cNvSpPr/>
          <p:nvPr/>
        </p:nvSpPr>
        <p:spPr>
          <a:xfrm>
            <a:off x="154441" y="2028974"/>
            <a:ext cx="4541384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거의 매일 정상변을 보는 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BB21522-75D4-4902-9226-6F4A5A6A6911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문진이력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6FC4385-BDC0-43AF-827B-AD2467191698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13574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985F549-48CF-428D-8354-659AE2D4BC12}"/>
              </a:ext>
            </a:extLst>
          </p:cNvPr>
          <p:cNvSpPr txBox="1"/>
          <p:nvPr/>
        </p:nvSpPr>
        <p:spPr>
          <a:xfrm>
            <a:off x="170260" y="1002811"/>
            <a:ext cx="10772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문진항목관리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D7C7CD9-95BD-4228-AF43-3FF2A003BC87}"/>
              </a:ext>
            </a:extLst>
          </p:cNvPr>
          <p:cNvSpPr txBox="1"/>
          <p:nvPr/>
        </p:nvSpPr>
        <p:spPr>
          <a:xfrm>
            <a:off x="170260" y="1276122"/>
            <a:ext cx="15597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사전문진 항목을 관리하는 메뉴입니다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FB15A2EA-BFE4-471F-A16C-7D17A44075ED}"/>
              </a:ext>
            </a:extLst>
          </p:cNvPr>
          <p:cNvSpPr/>
          <p:nvPr/>
        </p:nvSpPr>
        <p:spPr>
          <a:xfrm>
            <a:off x="6582229" y="1572093"/>
            <a:ext cx="696911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문항추가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71EE9BE0-A1C9-41FD-A782-60B1DBF39DB8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8E8F4EA8-2EBF-4C7D-B086-28D747733C71}"/>
              </a:ext>
            </a:extLst>
          </p:cNvPr>
          <p:cNvSpPr/>
          <p:nvPr/>
        </p:nvSpPr>
        <p:spPr>
          <a:xfrm>
            <a:off x="154441" y="1562158"/>
            <a:ext cx="1407659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카테고리 선택 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FC38532F-2685-4B8A-BEF6-579E7413BDFC}"/>
              </a:ext>
            </a:extLst>
          </p:cNvPr>
          <p:cNvSpPr/>
          <p:nvPr/>
        </p:nvSpPr>
        <p:spPr>
          <a:xfrm>
            <a:off x="4762499" y="2028974"/>
            <a:ext cx="1478415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객관식 질문  ▼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5B8C77C4-A2C8-4530-82F7-FFDDB5AB6025}"/>
              </a:ext>
            </a:extLst>
          </p:cNvPr>
          <p:cNvSpPr/>
          <p:nvPr/>
        </p:nvSpPr>
        <p:spPr>
          <a:xfrm>
            <a:off x="154441" y="2453054"/>
            <a:ext cx="4541384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아니다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D1DD8EFD-7DF2-4773-9082-36D168041132}"/>
              </a:ext>
            </a:extLst>
          </p:cNvPr>
          <p:cNvSpPr/>
          <p:nvPr/>
        </p:nvSpPr>
        <p:spPr>
          <a:xfrm>
            <a:off x="154441" y="4644498"/>
            <a:ext cx="7124698" cy="3483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+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답변추가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xmlns="" id="{B09DB414-7D38-4AE6-AE5A-A77C551C7CC7}"/>
              </a:ext>
            </a:extLst>
          </p:cNvPr>
          <p:cNvSpPr/>
          <p:nvPr/>
        </p:nvSpPr>
        <p:spPr>
          <a:xfrm>
            <a:off x="4762499" y="2455878"/>
            <a:ext cx="1478415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선택시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진행할 문항 번호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F31D18B0-31D2-417F-A90A-179F472CB9F7}"/>
              </a:ext>
            </a:extLst>
          </p:cNvPr>
          <p:cNvSpPr/>
          <p:nvPr/>
        </p:nvSpPr>
        <p:spPr>
          <a:xfrm>
            <a:off x="5840380" y="1572093"/>
            <a:ext cx="696911" cy="328474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일괄관리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xmlns="" id="{E94EA325-845E-4E34-AB89-575107256566}"/>
              </a:ext>
            </a:extLst>
          </p:cNvPr>
          <p:cNvSpPr/>
          <p:nvPr/>
        </p:nvSpPr>
        <p:spPr>
          <a:xfrm>
            <a:off x="6307588" y="2455878"/>
            <a:ext cx="971551" cy="3483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확인 질문 추가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DE88302-50DC-4544-876A-CF0E65F09A92}"/>
              </a:ext>
            </a:extLst>
          </p:cNvPr>
          <p:cNvSpPr/>
          <p:nvPr/>
        </p:nvSpPr>
        <p:spPr>
          <a:xfrm>
            <a:off x="154441" y="4240145"/>
            <a:ext cx="4541384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그렇다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39903411-D882-4561-9399-ABF93BECDCBA}"/>
              </a:ext>
            </a:extLst>
          </p:cNvPr>
          <p:cNvSpPr/>
          <p:nvPr/>
        </p:nvSpPr>
        <p:spPr>
          <a:xfrm>
            <a:off x="4762499" y="4242969"/>
            <a:ext cx="1478415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선택시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진행할 문항 번호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1571F158-2075-4A8F-895A-390B940934C7}"/>
              </a:ext>
            </a:extLst>
          </p:cNvPr>
          <p:cNvSpPr/>
          <p:nvPr/>
        </p:nvSpPr>
        <p:spPr>
          <a:xfrm>
            <a:off x="6307588" y="4242969"/>
            <a:ext cx="971551" cy="3483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종속 질문 추가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8DBF7CA9-F669-ADE1-5BE2-6714A002DFF2}"/>
              </a:ext>
            </a:extLst>
          </p:cNvPr>
          <p:cNvSpPr/>
          <p:nvPr/>
        </p:nvSpPr>
        <p:spPr>
          <a:xfrm>
            <a:off x="333375" y="2864755"/>
            <a:ext cx="6945764" cy="1298598"/>
          </a:xfrm>
          <a:prstGeom prst="roundRect">
            <a:avLst>
              <a:gd name="adj" fmla="val 238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E3E5C9E-3E73-4E46-E945-D8982B1BD10B}"/>
              </a:ext>
            </a:extLst>
          </p:cNvPr>
          <p:cNvSpPr/>
          <p:nvPr/>
        </p:nvSpPr>
        <p:spPr>
          <a:xfrm>
            <a:off x="411616" y="2932628"/>
            <a:ext cx="4541384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질문을 입력해주세요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D0F4B645-0324-305F-504B-5EBA422C4802}"/>
              </a:ext>
            </a:extLst>
          </p:cNvPr>
          <p:cNvSpPr/>
          <p:nvPr/>
        </p:nvSpPr>
        <p:spPr>
          <a:xfrm>
            <a:off x="5019675" y="2932628"/>
            <a:ext cx="1221240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객관식 질문  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C0C56CAF-F22B-ADC0-9F4D-0DF9932DAA6F}"/>
              </a:ext>
            </a:extLst>
          </p:cNvPr>
          <p:cNvSpPr/>
          <p:nvPr/>
        </p:nvSpPr>
        <p:spPr>
          <a:xfrm>
            <a:off x="411616" y="3356708"/>
            <a:ext cx="4541384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답변을 입력해주세요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9DA2FCB3-DE22-43C4-4B37-41F5FB8F9E2D}"/>
              </a:ext>
            </a:extLst>
          </p:cNvPr>
          <p:cNvSpPr/>
          <p:nvPr/>
        </p:nvSpPr>
        <p:spPr>
          <a:xfrm>
            <a:off x="5019675" y="3359532"/>
            <a:ext cx="1221240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선택시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진행할 문항 번호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F340F2E5-90A8-2AE5-EB49-AB002C2D7B11}"/>
              </a:ext>
            </a:extLst>
          </p:cNvPr>
          <p:cNvSpPr/>
          <p:nvPr/>
        </p:nvSpPr>
        <p:spPr>
          <a:xfrm>
            <a:off x="6307588" y="3359532"/>
            <a:ext cx="939121" cy="3483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확인 질문 추가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C9E797EC-DC06-DC03-E125-DA278A1B5F7B}"/>
              </a:ext>
            </a:extLst>
          </p:cNvPr>
          <p:cNvSpPr/>
          <p:nvPr/>
        </p:nvSpPr>
        <p:spPr>
          <a:xfrm>
            <a:off x="411616" y="3756174"/>
            <a:ext cx="4541384" cy="3483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+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답변추가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35F8B405-6111-F335-B9EC-8C229BD7AC01}"/>
              </a:ext>
            </a:extLst>
          </p:cNvPr>
          <p:cNvSpPr/>
          <p:nvPr/>
        </p:nvSpPr>
        <p:spPr>
          <a:xfrm>
            <a:off x="6128427" y="6312762"/>
            <a:ext cx="1092430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C8D7C031-D3A8-35F2-61C1-0D31FE688A92}"/>
              </a:ext>
            </a:extLst>
          </p:cNvPr>
          <p:cNvCxnSpPr>
            <a:cxnSpLocks/>
          </p:cNvCxnSpPr>
          <p:nvPr/>
        </p:nvCxnSpPr>
        <p:spPr>
          <a:xfrm>
            <a:off x="199378" y="6236071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FE8B634-E64D-7EC4-40E3-F71A64E402DD}"/>
              </a:ext>
            </a:extLst>
          </p:cNvPr>
          <p:cNvSpPr/>
          <p:nvPr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220926 </a:t>
            </a:r>
            <a:r>
              <a:rPr lang="ko-KR" altLang="en-US" sz="36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화면변경</a:t>
            </a:r>
            <a:endParaRPr lang="en-US" altLang="ko-KR" sz="36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(113p ~ )</a:t>
            </a:r>
            <a:endParaRPr lang="ko-KR" altLang="en-US" sz="36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60817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xmlns="" id="{D86D85FC-0182-FC62-A653-D2B62E3A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문항유형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D4BA373-C8B4-8877-226C-9A466F38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" y="880765"/>
            <a:ext cx="4233863" cy="15578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96A282C-1AAC-5305-8034-0230E920D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4" y="4419389"/>
            <a:ext cx="4448175" cy="20534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84B2673-78FF-717B-DE71-E36CF281F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94" y="2607706"/>
            <a:ext cx="4233863" cy="1642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D754C09-AF8C-54BE-1ADE-96F1B584FFA9}"/>
              </a:ext>
            </a:extLst>
          </p:cNvPr>
          <p:cNvSpPr txBox="1"/>
          <p:nvPr/>
        </p:nvSpPr>
        <p:spPr>
          <a:xfrm>
            <a:off x="4624069" y="880765"/>
            <a:ext cx="33214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 err="1">
                <a:latin typeface="+mj-ea"/>
                <a:ea typeface="+mj-ea"/>
              </a:rPr>
              <a:t>지문택일형</a:t>
            </a:r>
            <a:endParaRPr lang="en-US" altLang="ko-KR" sz="800" b="1" dirty="0">
              <a:latin typeface="+mj-ea"/>
              <a:ea typeface="+mj-ea"/>
            </a:endParaRPr>
          </a:p>
          <a:p>
            <a:pPr marL="228600" indent="-228600" algn="l">
              <a:buAutoNum type="arabicParenR"/>
            </a:pPr>
            <a:r>
              <a:rPr lang="ko-KR" altLang="en-US" sz="800" dirty="0">
                <a:latin typeface="+mj-ea"/>
                <a:ea typeface="+mj-ea"/>
              </a:rPr>
              <a:t>지문의 답변이 예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 err="1">
                <a:latin typeface="+mj-ea"/>
                <a:ea typeface="+mj-ea"/>
              </a:rPr>
              <a:t>아니오</a:t>
            </a:r>
            <a:r>
              <a:rPr lang="ko-KR" altLang="en-US" sz="800" dirty="0">
                <a:latin typeface="+mj-ea"/>
                <a:ea typeface="+mj-ea"/>
              </a:rPr>
              <a:t> 인 경우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예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 err="1">
                <a:latin typeface="+mj-ea"/>
                <a:ea typeface="+mj-ea"/>
              </a:rPr>
              <a:t>아니오</a:t>
            </a:r>
            <a:r>
              <a:rPr lang="ko-KR" altLang="en-US" sz="800" dirty="0">
                <a:latin typeface="+mj-ea"/>
                <a:ea typeface="+mj-ea"/>
              </a:rPr>
              <a:t> 선택이 가로로 노출됨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 algn="l">
              <a:buAutoNum type="arabicParenR"/>
            </a:pPr>
            <a:r>
              <a:rPr lang="ko-KR" altLang="en-US" sz="800" dirty="0">
                <a:latin typeface="+mj-ea"/>
                <a:ea typeface="+mj-ea"/>
              </a:rPr>
              <a:t>기타의 경우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지문이 세로로 노출됨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D975102-CCCA-2D26-AA6B-248DB4FCC481}"/>
              </a:ext>
            </a:extLst>
          </p:cNvPr>
          <p:cNvSpPr txBox="1"/>
          <p:nvPr/>
        </p:nvSpPr>
        <p:spPr>
          <a:xfrm>
            <a:off x="4624069" y="2650077"/>
            <a:ext cx="239007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latin typeface="+mj-ea"/>
                <a:ea typeface="+mj-ea"/>
              </a:rPr>
              <a:t>다중선택형</a:t>
            </a:r>
            <a:endParaRPr lang="en-US" altLang="ko-KR" sz="800" b="1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주어진 지문에서 복수의 답변을 선택할 수 있는 경우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D6DE336-7B76-B76B-3C7C-26F0BDEEC439}"/>
              </a:ext>
            </a:extLst>
          </p:cNvPr>
          <p:cNvSpPr txBox="1"/>
          <p:nvPr/>
        </p:nvSpPr>
        <p:spPr>
          <a:xfrm>
            <a:off x="4953000" y="4419389"/>
            <a:ext cx="23548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latin typeface="+mj-ea"/>
                <a:ea typeface="+mj-ea"/>
              </a:rPr>
              <a:t>정도선택</a:t>
            </a:r>
            <a:r>
              <a:rPr lang="en-US" altLang="ko-KR" sz="800" b="1" dirty="0">
                <a:latin typeface="+mj-ea"/>
                <a:ea typeface="+mj-ea"/>
              </a:rPr>
              <a:t>(</a:t>
            </a:r>
            <a:r>
              <a:rPr lang="ko-KR" altLang="en-US" sz="800" b="1" dirty="0">
                <a:latin typeface="+mj-ea"/>
                <a:ea typeface="+mj-ea"/>
              </a:rPr>
              <a:t>슬라이드</a:t>
            </a:r>
            <a:r>
              <a:rPr lang="en-US" altLang="ko-KR" sz="800" b="1" dirty="0">
                <a:latin typeface="+mj-ea"/>
                <a:ea typeface="+mj-ea"/>
              </a:rPr>
              <a:t>)</a:t>
            </a:r>
            <a:r>
              <a:rPr lang="ko-KR" altLang="en-US" sz="800" b="1" dirty="0">
                <a:latin typeface="+mj-ea"/>
                <a:ea typeface="+mj-ea"/>
              </a:rPr>
              <a:t>형</a:t>
            </a:r>
            <a:endParaRPr lang="en-US" altLang="ko-KR" sz="800" b="1" dirty="0">
              <a:latin typeface="+mj-ea"/>
              <a:ea typeface="+mj-ea"/>
            </a:endParaRPr>
          </a:p>
          <a:p>
            <a:pPr algn="l"/>
            <a:r>
              <a:rPr lang="ko-KR" altLang="en-US" sz="800" dirty="0" err="1">
                <a:latin typeface="+mj-ea"/>
                <a:ea typeface="+mj-ea"/>
              </a:rPr>
              <a:t>지문택일의</a:t>
            </a:r>
            <a:r>
              <a:rPr lang="ko-KR" altLang="en-US" sz="800" dirty="0">
                <a:latin typeface="+mj-ea"/>
                <a:ea typeface="+mj-ea"/>
              </a:rPr>
              <a:t> 한 유형이지만</a:t>
            </a:r>
            <a:r>
              <a:rPr lang="en-US" altLang="ko-KR" sz="800" dirty="0">
                <a:latin typeface="+mj-ea"/>
                <a:ea typeface="+mj-ea"/>
              </a:rPr>
              <a:t>, UI</a:t>
            </a:r>
            <a:r>
              <a:rPr lang="ko-KR" altLang="en-US" sz="800" dirty="0">
                <a:latin typeface="+mj-ea"/>
                <a:ea typeface="+mj-ea"/>
              </a:rPr>
              <a:t>가 슬라이더로 노출됨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23CA047-326A-C85F-2AE5-B24F5096F966}"/>
              </a:ext>
            </a:extLst>
          </p:cNvPr>
          <p:cNvSpPr/>
          <p:nvPr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220926 </a:t>
            </a:r>
            <a:r>
              <a:rPr lang="ko-KR" altLang="en-US" sz="36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화면변경</a:t>
            </a:r>
            <a:endParaRPr lang="en-US" altLang="ko-KR" sz="36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(113p ~ )</a:t>
            </a:r>
            <a:endParaRPr lang="ko-KR" altLang="en-US" sz="36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84014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9D38E2D-F4D3-46A8-B02A-771FFDB02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17A6829-D554-4931-84ED-2C9A95940B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0246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88FD8B-8829-414F-9564-4DB2BC56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문진관리 </a:t>
            </a:r>
            <a:r>
              <a:rPr lang="en-US" altLang="ko-KR" dirty="0"/>
              <a:t>&gt; </a:t>
            </a:r>
            <a:r>
              <a:rPr lang="ko-KR" altLang="en-US" dirty="0"/>
              <a:t>항목관리 프로세스</a:t>
            </a:r>
          </a:p>
        </p:txBody>
      </p:sp>
      <p:sp>
        <p:nvSpPr>
          <p:cNvPr id="97" name="텍스트 개체 틀 96">
            <a:extLst>
              <a:ext uri="{FF2B5EF4-FFF2-40B4-BE49-F238E27FC236}">
                <a16:creationId xmlns:a16="http://schemas.microsoft.com/office/drawing/2014/main" xmlns="" id="{34CAE961-60D9-46F7-913C-7ECEE1091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98" name="텍스트 개체 틀 97">
            <a:extLst>
              <a:ext uri="{FF2B5EF4-FFF2-40B4-BE49-F238E27FC236}">
                <a16:creationId xmlns:a16="http://schemas.microsoft.com/office/drawing/2014/main" xmlns="" id="{0B6297FD-48C7-461F-BB93-FD890CA3AF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BB21522-75D4-4902-9226-6F4A5A6A6911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문진관리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6FC4385-BDC0-43AF-827B-AD2467191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996363"/>
              </p:ext>
            </p:extLst>
          </p:nvPr>
        </p:nvGraphicFramePr>
        <p:xfrm>
          <a:off x="7324078" y="597402"/>
          <a:ext cx="2411662" cy="13574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질문노출영역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답변노출영역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985F549-48CF-428D-8354-659AE2D4BC12}"/>
              </a:ext>
            </a:extLst>
          </p:cNvPr>
          <p:cNvSpPr txBox="1"/>
          <p:nvPr/>
        </p:nvSpPr>
        <p:spPr>
          <a:xfrm>
            <a:off x="170260" y="1002811"/>
            <a:ext cx="10772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처방기준관리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D7C7CD9-95BD-4228-AF43-3FF2A003BC87}"/>
              </a:ext>
            </a:extLst>
          </p:cNvPr>
          <p:cNvSpPr txBox="1"/>
          <p:nvPr/>
        </p:nvSpPr>
        <p:spPr>
          <a:xfrm>
            <a:off x="170260" y="1276122"/>
            <a:ext cx="153728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err="1">
                <a:latin typeface="+mj-ea"/>
                <a:ea typeface="+mj-ea"/>
              </a:rPr>
              <a:t>사전문진내역을</a:t>
            </a:r>
            <a:r>
              <a:rPr lang="ko-KR" altLang="en-US" sz="800" dirty="0">
                <a:latin typeface="+mj-ea"/>
                <a:ea typeface="+mj-ea"/>
              </a:rPr>
              <a:t> 관리하는 메뉴입니다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71EE9BE0-A1C9-41FD-A782-60B1DBF39DB8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8E8F4EA8-2EBF-4C7D-B086-28D747733C71}"/>
              </a:ext>
            </a:extLst>
          </p:cNvPr>
          <p:cNvSpPr/>
          <p:nvPr/>
        </p:nvSpPr>
        <p:spPr>
          <a:xfrm>
            <a:off x="725941" y="1562158"/>
            <a:ext cx="1407659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소청룡탕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F31D18B0-31D2-417F-A90A-179F472CB9F7}"/>
              </a:ext>
            </a:extLst>
          </p:cNvPr>
          <p:cNvSpPr/>
          <p:nvPr/>
        </p:nvSpPr>
        <p:spPr>
          <a:xfrm>
            <a:off x="6566174" y="1572093"/>
            <a:ext cx="696911" cy="328474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일괄관리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B1C2E1CD-F50B-4782-B832-C2348672680D}"/>
              </a:ext>
            </a:extLst>
          </p:cNvPr>
          <p:cNvSpPr/>
          <p:nvPr/>
        </p:nvSpPr>
        <p:spPr>
          <a:xfrm>
            <a:off x="170260" y="2794200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거의 매일 정상변을 보는 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22E236F-B20C-47EC-92B3-8EDCC06A9AAA}"/>
              </a:ext>
            </a:extLst>
          </p:cNvPr>
          <p:cNvSpPr txBox="1"/>
          <p:nvPr/>
        </p:nvSpPr>
        <p:spPr>
          <a:xfrm>
            <a:off x="896013" y="2537860"/>
            <a:ext cx="36548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상태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71D3EC3-3CA3-4CC2-BE9E-351E21ACBE2D}"/>
              </a:ext>
            </a:extLst>
          </p:cNvPr>
          <p:cNvGrpSpPr/>
          <p:nvPr/>
        </p:nvGrpSpPr>
        <p:grpSpPr>
          <a:xfrm>
            <a:off x="2837590" y="2537860"/>
            <a:ext cx="3005879" cy="123111"/>
            <a:chOff x="2837590" y="2388480"/>
            <a:chExt cx="3005879" cy="12311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45742A3-98B6-4F8B-B483-D7C2C0900C56}"/>
                </a:ext>
              </a:extLst>
            </p:cNvPr>
            <p:cNvSpPr txBox="1"/>
            <p:nvPr/>
          </p:nvSpPr>
          <p:spPr>
            <a:xfrm>
              <a:off x="2837590" y="2388480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필증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DF5AA65F-8F93-40FC-B16C-33B9B0872EE0}"/>
                </a:ext>
              </a:extLst>
            </p:cNvPr>
            <p:cNvSpPr txBox="1"/>
            <p:nvPr/>
          </p:nvSpPr>
          <p:spPr>
            <a:xfrm>
              <a:off x="3207136" y="2388480"/>
              <a:ext cx="38792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>
                  <a:latin typeface="+mj-ea"/>
                  <a:ea typeface="+mj-ea"/>
                </a:rPr>
                <a:t>높은 </a:t>
              </a:r>
              <a:r>
                <a:rPr lang="ko-KR" altLang="en-US" sz="800" dirty="0" err="1">
                  <a:latin typeface="+mj-ea"/>
                  <a:ea typeface="+mj-ea"/>
                </a:rPr>
                <a:t>빈증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DCCFA7A-99D4-4FD8-A94A-8FAE67C5B56A}"/>
                </a:ext>
              </a:extLst>
            </p:cNvPr>
            <p:cNvSpPr txBox="1"/>
            <p:nvPr/>
          </p:nvSpPr>
          <p:spPr>
            <a:xfrm>
              <a:off x="3781867" y="2388480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빈증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4765C89-5CF1-4E0B-ABDD-7F0B82EA0417}"/>
                </a:ext>
              </a:extLst>
            </p:cNvPr>
            <p:cNvSpPr txBox="1"/>
            <p:nvPr/>
          </p:nvSpPr>
          <p:spPr>
            <a:xfrm>
              <a:off x="4151413" y="2388480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높은  </a:t>
              </a:r>
              <a:r>
                <a:rPr lang="ko-KR" altLang="en-US" sz="800" dirty="0" err="1">
                  <a:latin typeface="+mj-ea"/>
                  <a:ea typeface="+mj-ea"/>
                </a:rPr>
                <a:t>혹증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ECCAA34-293C-4898-9B9D-0538D1D3058D}"/>
                </a:ext>
              </a:extLst>
            </p:cNvPr>
            <p:cNvSpPr txBox="1"/>
            <p:nvPr/>
          </p:nvSpPr>
          <p:spPr>
            <a:xfrm>
              <a:off x="4748586" y="2388480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혹증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827EF29-CF55-48B3-8180-8F765FBD12B2}"/>
                </a:ext>
              </a:extLst>
            </p:cNvPr>
            <p:cNvSpPr txBox="1"/>
            <p:nvPr/>
          </p:nvSpPr>
          <p:spPr>
            <a:xfrm>
              <a:off x="5118132" y="2388480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경향성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D54018B9-A0B3-4807-B689-C0536ECBC918}"/>
                </a:ext>
              </a:extLst>
            </p:cNvPr>
            <p:cNvSpPr txBox="1"/>
            <p:nvPr/>
          </p:nvSpPr>
          <p:spPr>
            <a:xfrm>
              <a:off x="5477984" y="2388480"/>
              <a:ext cx="36548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해당없음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60E8A86E-E7D6-4B05-8678-AEDBF63AE3AC}"/>
              </a:ext>
            </a:extLst>
          </p:cNvPr>
          <p:cNvGrpSpPr/>
          <p:nvPr/>
        </p:nvGrpSpPr>
        <p:grpSpPr>
          <a:xfrm>
            <a:off x="5818698" y="2537860"/>
            <a:ext cx="1332206" cy="123111"/>
            <a:chOff x="5818698" y="2388480"/>
            <a:chExt cx="1332206" cy="12311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789CE46-9FC6-4143-B621-AEE57838C460}"/>
                </a:ext>
              </a:extLst>
            </p:cNvPr>
            <p:cNvSpPr txBox="1"/>
            <p:nvPr/>
          </p:nvSpPr>
          <p:spPr>
            <a:xfrm>
              <a:off x="5818698" y="2388480"/>
              <a:ext cx="38792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rgbClr val="FF0000"/>
                  </a:solidFill>
                  <a:latin typeface="+mj-ea"/>
                  <a:ea typeface="+mj-ea"/>
                </a:rPr>
                <a:t>높은 </a:t>
              </a:r>
              <a:r>
                <a:rPr lang="ko-KR" altLang="en-US" sz="800" dirty="0" err="1">
                  <a:solidFill>
                    <a:srgbClr val="FF0000"/>
                  </a:solidFill>
                  <a:latin typeface="+mj-ea"/>
                  <a:ea typeface="+mj-ea"/>
                </a:rPr>
                <a:t>신증</a:t>
              </a:r>
              <a:endParaRPr lang="ko-KR" altLang="en-US" sz="8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225294C7-3BA4-4104-94D7-1A3817E75E66}"/>
                </a:ext>
              </a:extLst>
            </p:cNvPr>
            <p:cNvSpPr txBox="1"/>
            <p:nvPr/>
          </p:nvSpPr>
          <p:spPr>
            <a:xfrm>
              <a:off x="6393429" y="2388480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solidFill>
                    <a:srgbClr val="FF0000"/>
                  </a:solidFill>
                  <a:latin typeface="+mj-ea"/>
                  <a:ea typeface="+mj-ea"/>
                </a:rPr>
                <a:t>신증</a:t>
              </a:r>
              <a:endParaRPr lang="ko-KR" altLang="en-US" sz="8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76D4087-4FA0-45C1-8882-50D356EF5938}"/>
                </a:ext>
              </a:extLst>
            </p:cNvPr>
            <p:cNvSpPr txBox="1"/>
            <p:nvPr/>
          </p:nvSpPr>
          <p:spPr>
            <a:xfrm>
              <a:off x="6762977" y="2388480"/>
              <a:ext cx="38792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rgbClr val="FF0000"/>
                  </a:solidFill>
                  <a:latin typeface="+mj-ea"/>
                  <a:ea typeface="+mj-ea"/>
                </a:rPr>
                <a:t>낮은 </a:t>
              </a:r>
              <a:r>
                <a:rPr lang="ko-KR" altLang="en-US" sz="800" dirty="0" err="1">
                  <a:solidFill>
                    <a:srgbClr val="FF0000"/>
                  </a:solidFill>
                  <a:latin typeface="+mj-ea"/>
                  <a:ea typeface="+mj-ea"/>
                </a:rPr>
                <a:t>신증</a:t>
              </a:r>
              <a:endParaRPr lang="ko-KR" altLang="en-US" sz="8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7FA1F14C-4CE4-4E34-A2A2-26E9294FE431}"/>
              </a:ext>
            </a:extLst>
          </p:cNvPr>
          <p:cNvGrpSpPr/>
          <p:nvPr/>
        </p:nvGrpSpPr>
        <p:grpSpPr>
          <a:xfrm>
            <a:off x="2868917" y="2908327"/>
            <a:ext cx="2851852" cy="120087"/>
            <a:chOff x="2868917" y="2758947"/>
            <a:chExt cx="2851852" cy="12008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E36717C-3C14-4BBF-A62E-FA59FF586317}"/>
                </a:ext>
              </a:extLst>
            </p:cNvPr>
            <p:cNvSpPr/>
            <p:nvPr/>
          </p:nvSpPr>
          <p:spPr>
            <a:xfrm>
              <a:off x="2868917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0D2BABCC-8697-4381-AA5A-7CEE9F08EE20}"/>
                </a:ext>
              </a:extLst>
            </p:cNvPr>
            <p:cNvSpPr/>
            <p:nvPr/>
          </p:nvSpPr>
          <p:spPr>
            <a:xfrm>
              <a:off x="3341055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7BD3FEBD-DC36-4EFA-9CF7-B6C3064F1991}"/>
                </a:ext>
              </a:extLst>
            </p:cNvPr>
            <p:cNvSpPr/>
            <p:nvPr/>
          </p:nvSpPr>
          <p:spPr>
            <a:xfrm>
              <a:off x="3813193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7C550212-6885-4A4C-BE04-40974DC8E824}"/>
                </a:ext>
              </a:extLst>
            </p:cNvPr>
            <p:cNvSpPr/>
            <p:nvPr/>
          </p:nvSpPr>
          <p:spPr>
            <a:xfrm>
              <a:off x="4285331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FD8ED2D7-151A-4539-85FA-D28399EA48FD}"/>
                </a:ext>
              </a:extLst>
            </p:cNvPr>
            <p:cNvSpPr/>
            <p:nvPr/>
          </p:nvSpPr>
          <p:spPr>
            <a:xfrm>
              <a:off x="4757469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99E7BD6C-6D48-4969-9A32-4F8B4997A5F8}"/>
                </a:ext>
              </a:extLst>
            </p:cNvPr>
            <p:cNvSpPr/>
            <p:nvPr/>
          </p:nvSpPr>
          <p:spPr>
            <a:xfrm>
              <a:off x="5229607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xmlns="" id="{B46E647D-B04A-427D-8730-6B2937C1F161}"/>
                </a:ext>
              </a:extLst>
            </p:cNvPr>
            <p:cNvSpPr/>
            <p:nvPr/>
          </p:nvSpPr>
          <p:spPr>
            <a:xfrm>
              <a:off x="5600682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2533DC31-36ED-4840-8D61-1936E4E277ED}"/>
              </a:ext>
            </a:extLst>
          </p:cNvPr>
          <p:cNvGrpSpPr/>
          <p:nvPr/>
        </p:nvGrpSpPr>
        <p:grpSpPr>
          <a:xfrm>
            <a:off x="5918665" y="2908327"/>
            <a:ext cx="1064363" cy="120087"/>
            <a:chOff x="5918665" y="2758947"/>
            <a:chExt cx="1064363" cy="12008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7D207249-BFCF-40CE-8F8C-FC484FBA6637}"/>
                </a:ext>
              </a:extLst>
            </p:cNvPr>
            <p:cNvSpPr/>
            <p:nvPr/>
          </p:nvSpPr>
          <p:spPr>
            <a:xfrm>
              <a:off x="5918665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1184980-6986-4E8E-A6B8-5E3DE26C3146}"/>
                </a:ext>
              </a:extLst>
            </p:cNvPr>
            <p:cNvSpPr/>
            <p:nvPr/>
          </p:nvSpPr>
          <p:spPr>
            <a:xfrm>
              <a:off x="6390803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8432FF0C-D558-4AB0-8FD5-792F43E97984}"/>
                </a:ext>
              </a:extLst>
            </p:cNvPr>
            <p:cNvSpPr/>
            <p:nvPr/>
          </p:nvSpPr>
          <p:spPr>
            <a:xfrm>
              <a:off x="6862941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8B0FF0BD-7A18-4F0A-B32C-19BA661721CB}"/>
              </a:ext>
            </a:extLst>
          </p:cNvPr>
          <p:cNvSpPr/>
          <p:nvPr/>
        </p:nvSpPr>
        <p:spPr>
          <a:xfrm>
            <a:off x="170260" y="2045003"/>
            <a:ext cx="7108881" cy="3483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평소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070199-7201-4440-A664-6614AA9A16D6}"/>
              </a:ext>
            </a:extLst>
          </p:cNvPr>
          <p:cNvSpPr txBox="1"/>
          <p:nvPr/>
        </p:nvSpPr>
        <p:spPr>
          <a:xfrm>
            <a:off x="216746" y="1670033"/>
            <a:ext cx="32060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처방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명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xmlns="" id="{13E912B7-7BE5-43B8-B62E-96D33D6B2746}"/>
              </a:ext>
            </a:extLst>
          </p:cNvPr>
          <p:cNvSpPr/>
          <p:nvPr/>
        </p:nvSpPr>
        <p:spPr>
          <a:xfrm>
            <a:off x="170260" y="3219149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변비가 거의 없는 편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520BE369-5469-48CB-9C45-7B4B67A1F32F}"/>
              </a:ext>
            </a:extLst>
          </p:cNvPr>
          <p:cNvGrpSpPr/>
          <p:nvPr/>
        </p:nvGrpSpPr>
        <p:grpSpPr>
          <a:xfrm>
            <a:off x="2868917" y="3333276"/>
            <a:ext cx="2851851" cy="120087"/>
            <a:chOff x="2868917" y="2758947"/>
            <a:chExt cx="2851851" cy="120087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63F46DE7-3FD7-425E-A680-D5BFF1D411A4}"/>
                </a:ext>
              </a:extLst>
            </p:cNvPr>
            <p:cNvSpPr/>
            <p:nvPr/>
          </p:nvSpPr>
          <p:spPr>
            <a:xfrm>
              <a:off x="2868917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63F3F355-2945-49E6-91C5-852945D3F4A8}"/>
                </a:ext>
              </a:extLst>
            </p:cNvPr>
            <p:cNvSpPr/>
            <p:nvPr/>
          </p:nvSpPr>
          <p:spPr>
            <a:xfrm>
              <a:off x="3341055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734CED12-1ADA-4C13-B41A-F3DA964EF6D1}"/>
                </a:ext>
              </a:extLst>
            </p:cNvPr>
            <p:cNvSpPr/>
            <p:nvPr/>
          </p:nvSpPr>
          <p:spPr>
            <a:xfrm>
              <a:off x="3813193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F4C689E9-734F-4115-B3C6-A7559ACF37B2}"/>
                </a:ext>
              </a:extLst>
            </p:cNvPr>
            <p:cNvSpPr/>
            <p:nvPr/>
          </p:nvSpPr>
          <p:spPr>
            <a:xfrm>
              <a:off x="4285331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87B7DD67-6541-4B15-A5D0-C6572C04346D}"/>
                </a:ext>
              </a:extLst>
            </p:cNvPr>
            <p:cNvSpPr/>
            <p:nvPr/>
          </p:nvSpPr>
          <p:spPr>
            <a:xfrm>
              <a:off x="4757469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D7A626A7-EE96-4442-B761-570A5A9EEAC9}"/>
                </a:ext>
              </a:extLst>
            </p:cNvPr>
            <p:cNvSpPr/>
            <p:nvPr/>
          </p:nvSpPr>
          <p:spPr>
            <a:xfrm>
              <a:off x="5229607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711B493E-6947-47E6-8B29-EAC5B22A3EF1}"/>
                </a:ext>
              </a:extLst>
            </p:cNvPr>
            <p:cNvSpPr/>
            <p:nvPr/>
          </p:nvSpPr>
          <p:spPr>
            <a:xfrm>
              <a:off x="5600681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8CF6FD50-6453-412F-A4B3-59B6764DFA7C}"/>
              </a:ext>
            </a:extLst>
          </p:cNvPr>
          <p:cNvGrpSpPr/>
          <p:nvPr/>
        </p:nvGrpSpPr>
        <p:grpSpPr>
          <a:xfrm>
            <a:off x="5918665" y="3333276"/>
            <a:ext cx="1064363" cy="120087"/>
            <a:chOff x="5918665" y="2758947"/>
            <a:chExt cx="1064363" cy="120087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28B471B6-9D46-41DE-A55D-CAD6F1145588}"/>
                </a:ext>
              </a:extLst>
            </p:cNvPr>
            <p:cNvSpPr/>
            <p:nvPr/>
          </p:nvSpPr>
          <p:spPr>
            <a:xfrm>
              <a:off x="5918665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51B842C7-C27F-413D-BF60-0F1EAC1D59B6}"/>
                </a:ext>
              </a:extLst>
            </p:cNvPr>
            <p:cNvSpPr/>
            <p:nvPr/>
          </p:nvSpPr>
          <p:spPr>
            <a:xfrm>
              <a:off x="6390803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0E81A4F6-1DC1-428B-B44B-ACB594DABBA3}"/>
                </a:ext>
              </a:extLst>
            </p:cNvPr>
            <p:cNvSpPr/>
            <p:nvPr/>
          </p:nvSpPr>
          <p:spPr>
            <a:xfrm>
              <a:off x="6862941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C5ED325D-E95C-40B3-A0AA-90D046E8A2F7}"/>
              </a:ext>
            </a:extLst>
          </p:cNvPr>
          <p:cNvSpPr/>
          <p:nvPr/>
        </p:nvSpPr>
        <p:spPr>
          <a:xfrm>
            <a:off x="170260" y="3644098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설사와 변비를 오가는 편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AED30569-3B5D-407F-9F1B-12BD2B2BA2AB}"/>
              </a:ext>
            </a:extLst>
          </p:cNvPr>
          <p:cNvGrpSpPr/>
          <p:nvPr/>
        </p:nvGrpSpPr>
        <p:grpSpPr>
          <a:xfrm>
            <a:off x="2868917" y="3758225"/>
            <a:ext cx="2851850" cy="120087"/>
            <a:chOff x="2868917" y="2758947"/>
            <a:chExt cx="2851850" cy="120087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xmlns="" id="{85BB7053-F0CE-4B3C-A0C9-36B28C9C5E59}"/>
                </a:ext>
              </a:extLst>
            </p:cNvPr>
            <p:cNvSpPr/>
            <p:nvPr/>
          </p:nvSpPr>
          <p:spPr>
            <a:xfrm>
              <a:off x="2868917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D69568A3-1E5A-4E2B-A14C-B799F96F0CB0}"/>
                </a:ext>
              </a:extLst>
            </p:cNvPr>
            <p:cNvSpPr/>
            <p:nvPr/>
          </p:nvSpPr>
          <p:spPr>
            <a:xfrm>
              <a:off x="3341055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B2F4371C-44FF-4760-B068-D77F69035A24}"/>
                </a:ext>
              </a:extLst>
            </p:cNvPr>
            <p:cNvSpPr/>
            <p:nvPr/>
          </p:nvSpPr>
          <p:spPr>
            <a:xfrm>
              <a:off x="3813193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xmlns="" id="{27B26571-3DFC-41F3-8873-41D234FD960E}"/>
                </a:ext>
              </a:extLst>
            </p:cNvPr>
            <p:cNvSpPr/>
            <p:nvPr/>
          </p:nvSpPr>
          <p:spPr>
            <a:xfrm>
              <a:off x="4285331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xmlns="" id="{BFEBC70A-5CA7-4AE8-BDBC-5027464F89D7}"/>
                </a:ext>
              </a:extLst>
            </p:cNvPr>
            <p:cNvSpPr/>
            <p:nvPr/>
          </p:nvSpPr>
          <p:spPr>
            <a:xfrm>
              <a:off x="4757469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xmlns="" id="{901168FC-84ED-439F-8157-51CA62AE7483}"/>
                </a:ext>
              </a:extLst>
            </p:cNvPr>
            <p:cNvSpPr/>
            <p:nvPr/>
          </p:nvSpPr>
          <p:spPr>
            <a:xfrm>
              <a:off x="5229607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xmlns="" id="{70B69955-B5F4-4C41-B1BB-F92174548B06}"/>
                </a:ext>
              </a:extLst>
            </p:cNvPr>
            <p:cNvSpPr/>
            <p:nvPr/>
          </p:nvSpPr>
          <p:spPr>
            <a:xfrm>
              <a:off x="5600680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4228C9BB-23B3-4E42-941B-684F0319C263}"/>
              </a:ext>
            </a:extLst>
          </p:cNvPr>
          <p:cNvGrpSpPr/>
          <p:nvPr/>
        </p:nvGrpSpPr>
        <p:grpSpPr>
          <a:xfrm>
            <a:off x="5918665" y="3758225"/>
            <a:ext cx="1064363" cy="120087"/>
            <a:chOff x="5918665" y="2758947"/>
            <a:chExt cx="1064363" cy="120087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xmlns="" id="{2904A156-DC05-49A2-BEE0-8866B86A807C}"/>
                </a:ext>
              </a:extLst>
            </p:cNvPr>
            <p:cNvSpPr/>
            <p:nvPr/>
          </p:nvSpPr>
          <p:spPr>
            <a:xfrm>
              <a:off x="5918665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xmlns="" id="{092B739F-7413-4BA2-BB14-5D23D4C2B119}"/>
                </a:ext>
              </a:extLst>
            </p:cNvPr>
            <p:cNvSpPr/>
            <p:nvPr/>
          </p:nvSpPr>
          <p:spPr>
            <a:xfrm>
              <a:off x="6390803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xmlns="" id="{66918EB8-2F15-462B-9697-4C7825717A3A}"/>
                </a:ext>
              </a:extLst>
            </p:cNvPr>
            <p:cNvSpPr/>
            <p:nvPr/>
          </p:nvSpPr>
          <p:spPr>
            <a:xfrm>
              <a:off x="6862941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A9F6487F-10D2-4C10-A67C-2DBBE4CD78DA}"/>
              </a:ext>
            </a:extLst>
          </p:cNvPr>
          <p:cNvSpPr/>
          <p:nvPr/>
        </p:nvSpPr>
        <p:spPr>
          <a:xfrm>
            <a:off x="170260" y="4069047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변비가 심한 편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C6FB780A-8F29-4496-900B-300C40034E07}"/>
              </a:ext>
            </a:extLst>
          </p:cNvPr>
          <p:cNvGrpSpPr/>
          <p:nvPr/>
        </p:nvGrpSpPr>
        <p:grpSpPr>
          <a:xfrm>
            <a:off x="2868917" y="4183174"/>
            <a:ext cx="2851849" cy="120087"/>
            <a:chOff x="2868917" y="2758947"/>
            <a:chExt cx="2851849" cy="120087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xmlns="" id="{ABD784AE-A417-4FCA-8225-C702F5F9ED1A}"/>
                </a:ext>
              </a:extLst>
            </p:cNvPr>
            <p:cNvSpPr/>
            <p:nvPr/>
          </p:nvSpPr>
          <p:spPr>
            <a:xfrm>
              <a:off x="2868917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xmlns="" id="{B75737FD-FF8B-408B-B186-C8C62597AA40}"/>
                </a:ext>
              </a:extLst>
            </p:cNvPr>
            <p:cNvSpPr/>
            <p:nvPr/>
          </p:nvSpPr>
          <p:spPr>
            <a:xfrm>
              <a:off x="3341055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xmlns="" id="{DA41B160-839E-4522-9EE2-B9B556E2E107}"/>
                </a:ext>
              </a:extLst>
            </p:cNvPr>
            <p:cNvSpPr/>
            <p:nvPr/>
          </p:nvSpPr>
          <p:spPr>
            <a:xfrm>
              <a:off x="3813193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xmlns="" id="{DAF9B5E7-DE0F-445B-8B41-941A3BC09229}"/>
                </a:ext>
              </a:extLst>
            </p:cNvPr>
            <p:cNvSpPr/>
            <p:nvPr/>
          </p:nvSpPr>
          <p:spPr>
            <a:xfrm>
              <a:off x="4285331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xmlns="" id="{A346B608-E96C-4810-80CD-4B95036525FF}"/>
                </a:ext>
              </a:extLst>
            </p:cNvPr>
            <p:cNvSpPr/>
            <p:nvPr/>
          </p:nvSpPr>
          <p:spPr>
            <a:xfrm>
              <a:off x="4757469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xmlns="" id="{F8CC2907-EC51-43E8-B700-4911DC129731}"/>
                </a:ext>
              </a:extLst>
            </p:cNvPr>
            <p:cNvSpPr/>
            <p:nvPr/>
          </p:nvSpPr>
          <p:spPr>
            <a:xfrm>
              <a:off x="5229607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3D54C4AE-E2D5-4315-8378-BB1E5DED6559}"/>
                </a:ext>
              </a:extLst>
            </p:cNvPr>
            <p:cNvSpPr/>
            <p:nvPr/>
          </p:nvSpPr>
          <p:spPr>
            <a:xfrm>
              <a:off x="5600679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2B99B612-A613-4575-8A70-865E5D76B553}"/>
              </a:ext>
            </a:extLst>
          </p:cNvPr>
          <p:cNvGrpSpPr/>
          <p:nvPr/>
        </p:nvGrpSpPr>
        <p:grpSpPr>
          <a:xfrm>
            <a:off x="5918665" y="4183174"/>
            <a:ext cx="1064363" cy="120087"/>
            <a:chOff x="5918665" y="2758947"/>
            <a:chExt cx="1064363" cy="120087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xmlns="" id="{AB0419F5-5E6F-4D2F-99E9-8A690E1312ED}"/>
                </a:ext>
              </a:extLst>
            </p:cNvPr>
            <p:cNvSpPr/>
            <p:nvPr/>
          </p:nvSpPr>
          <p:spPr>
            <a:xfrm>
              <a:off x="5918665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xmlns="" id="{BACDA734-D165-4789-9DC6-A7E803C86F46}"/>
                </a:ext>
              </a:extLst>
            </p:cNvPr>
            <p:cNvSpPr/>
            <p:nvPr/>
          </p:nvSpPr>
          <p:spPr>
            <a:xfrm>
              <a:off x="6390803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xmlns="" id="{BB222D0F-5AAC-4432-B38B-C94F64A204A4}"/>
                </a:ext>
              </a:extLst>
            </p:cNvPr>
            <p:cNvSpPr/>
            <p:nvPr/>
          </p:nvSpPr>
          <p:spPr>
            <a:xfrm>
              <a:off x="6862941" y="2758947"/>
              <a:ext cx="120087" cy="12008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xmlns="" id="{BCB5EB3E-010F-49B8-9F58-1AB85D6FE837}"/>
              </a:ext>
            </a:extLst>
          </p:cNvPr>
          <p:cNvSpPr/>
          <p:nvPr/>
        </p:nvSpPr>
        <p:spPr>
          <a:xfrm>
            <a:off x="6128427" y="6312762"/>
            <a:ext cx="1092430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xmlns="" id="{3258274F-4A0D-4BAB-A587-3F025CA1F31A}"/>
              </a:ext>
            </a:extLst>
          </p:cNvPr>
          <p:cNvCxnSpPr>
            <a:cxnSpLocks/>
          </p:cNvCxnSpPr>
          <p:nvPr/>
        </p:nvCxnSpPr>
        <p:spPr>
          <a:xfrm>
            <a:off x="199378" y="6236071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xmlns="" id="{61109846-FB4C-47F4-A765-B97DCB3DD833}"/>
              </a:ext>
            </a:extLst>
          </p:cNvPr>
          <p:cNvSpPr/>
          <p:nvPr/>
        </p:nvSpPr>
        <p:spPr>
          <a:xfrm>
            <a:off x="189726" y="6312762"/>
            <a:ext cx="1092430" cy="328474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저장 및 배포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220A3647-7969-20C0-D449-EA75A2DDA012}"/>
              </a:ext>
            </a:extLst>
          </p:cNvPr>
          <p:cNvSpPr/>
          <p:nvPr/>
        </p:nvSpPr>
        <p:spPr>
          <a:xfrm>
            <a:off x="113539" y="2105755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100FF785-BD58-78A5-9B84-67B556079DC2}"/>
              </a:ext>
            </a:extLst>
          </p:cNvPr>
          <p:cNvSpPr/>
          <p:nvPr/>
        </p:nvSpPr>
        <p:spPr>
          <a:xfrm>
            <a:off x="113539" y="2871185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3FB2B63-10FC-4B09-50F0-FF95F1C7DFE3}"/>
              </a:ext>
            </a:extLst>
          </p:cNvPr>
          <p:cNvSpPr/>
          <p:nvPr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220926 </a:t>
            </a:r>
            <a:r>
              <a:rPr lang="ko-KR" altLang="en-US" sz="36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화면변경</a:t>
            </a:r>
            <a:endParaRPr lang="en-US" altLang="ko-KR" sz="36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(113p ~ )</a:t>
            </a:r>
            <a:endParaRPr lang="ko-KR" altLang="en-US" sz="36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140077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CC4DD7B9-1F2A-4439-BC44-EE43DEF0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회원관리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47337F5-FD8B-4D25-B6ED-8C9264D13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1033C33C-FE2D-4C65-9033-2C3B45010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A030100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6EADE706-9CED-4116-9CBF-012B6DC6C72B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2454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키워드검색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기준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문의글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제목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내용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작성자명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문의글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목록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문의글이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등록된 일시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작성자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문의제목 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#2a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문의글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상태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분류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대기중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문의글에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답변이 달리기 전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답변완료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해당 글에 답변이 입력된 경우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답변에 다시 문의를 달 수 있는 기능은 없음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1A92C41-4803-42E1-83F5-507E3C8DE97E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슈퍼관리자로그인시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고객문의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96AB00D-DEA1-478F-BA2B-0376B0F509E2}"/>
              </a:ext>
            </a:extLst>
          </p:cNvPr>
          <p:cNvSpPr txBox="1"/>
          <p:nvPr/>
        </p:nvSpPr>
        <p:spPr>
          <a:xfrm>
            <a:off x="170260" y="1002811"/>
            <a:ext cx="9618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고객문의관리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C12A115-3ED3-4410-906A-8648D871A9D0}"/>
              </a:ext>
            </a:extLst>
          </p:cNvPr>
          <p:cNvSpPr txBox="1"/>
          <p:nvPr/>
        </p:nvSpPr>
        <p:spPr>
          <a:xfrm>
            <a:off x="170260" y="1276122"/>
            <a:ext cx="170880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고객 </a:t>
            </a:r>
            <a:r>
              <a:rPr lang="en-US" altLang="ko-KR" sz="800" dirty="0">
                <a:latin typeface="+mj-ea"/>
                <a:ea typeface="+mj-ea"/>
              </a:rPr>
              <a:t>1:1</a:t>
            </a:r>
            <a:r>
              <a:rPr lang="ko-KR" altLang="en-US" sz="800" dirty="0">
                <a:latin typeface="+mj-ea"/>
                <a:ea typeface="+mj-ea"/>
              </a:rPr>
              <a:t>문의사항을 관리하는 메뉴입니다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E2B95043-AE4A-4B81-A122-A6F391C52A1D}"/>
              </a:ext>
            </a:extLst>
          </p:cNvPr>
          <p:cNvSpPr/>
          <p:nvPr/>
        </p:nvSpPr>
        <p:spPr>
          <a:xfrm>
            <a:off x="170260" y="2644820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C272886-7A32-42E6-9A4D-6505FDEE7677}"/>
              </a:ext>
            </a:extLst>
          </p:cNvPr>
          <p:cNvSpPr txBox="1"/>
          <p:nvPr/>
        </p:nvSpPr>
        <p:spPr>
          <a:xfrm>
            <a:off x="329439" y="238848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문의일시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37B674F-F180-4219-9C14-BBB564611A4E}"/>
              </a:ext>
            </a:extLst>
          </p:cNvPr>
          <p:cNvSpPr txBox="1"/>
          <p:nvPr/>
        </p:nvSpPr>
        <p:spPr>
          <a:xfrm>
            <a:off x="1168582" y="238848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회원명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4DCC391-8DD7-47BD-96CC-0979222211D5}"/>
              </a:ext>
            </a:extLst>
          </p:cNvPr>
          <p:cNvSpPr txBox="1"/>
          <p:nvPr/>
        </p:nvSpPr>
        <p:spPr>
          <a:xfrm>
            <a:off x="1966826" y="238848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문의제목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12E19A1-0779-439C-A8BF-C70A79945795}"/>
              </a:ext>
            </a:extLst>
          </p:cNvPr>
          <p:cNvSpPr txBox="1"/>
          <p:nvPr/>
        </p:nvSpPr>
        <p:spPr>
          <a:xfrm>
            <a:off x="6756879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상태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34B69395-8E1F-4661-8CFC-512F1BE124F3}"/>
              </a:ext>
            </a:extLst>
          </p:cNvPr>
          <p:cNvCxnSpPr>
            <a:cxnSpLocks/>
          </p:cNvCxnSpPr>
          <p:nvPr/>
        </p:nvCxnSpPr>
        <p:spPr>
          <a:xfrm>
            <a:off x="199378" y="6099219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A1FEA25-D077-4A26-890E-FC437E149A7F}"/>
              </a:ext>
            </a:extLst>
          </p:cNvPr>
          <p:cNvSpPr txBox="1"/>
          <p:nvPr/>
        </p:nvSpPr>
        <p:spPr>
          <a:xfrm>
            <a:off x="329439" y="2762591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2021-12-17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32DC219-D86A-4F98-B508-D3098E5600C1}"/>
              </a:ext>
            </a:extLst>
          </p:cNvPr>
          <p:cNvSpPr txBox="1"/>
          <p:nvPr/>
        </p:nvSpPr>
        <p:spPr>
          <a:xfrm>
            <a:off x="1168582" y="2762591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홍순규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2600188-5171-4218-AF28-FFCDEC76AD83}"/>
              </a:ext>
            </a:extLst>
          </p:cNvPr>
          <p:cNvSpPr txBox="1"/>
          <p:nvPr/>
        </p:nvSpPr>
        <p:spPr>
          <a:xfrm>
            <a:off x="1966825" y="2762591"/>
            <a:ext cx="411452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u="sng" dirty="0">
                <a:latin typeface="+mj-ea"/>
                <a:ea typeface="+mj-ea"/>
              </a:rPr>
              <a:t>직원등록시 소속기관등록이 잘 안되요</a:t>
            </a:r>
            <a:r>
              <a:rPr lang="en-US" altLang="ko-KR" sz="800" u="sng" dirty="0">
                <a:latin typeface="+mj-ea"/>
                <a:ea typeface="+mj-ea"/>
              </a:rPr>
              <a:t>.</a:t>
            </a:r>
            <a:endParaRPr lang="ko-KR" altLang="en-US" sz="800" u="sng" dirty="0">
              <a:latin typeface="+mj-ea"/>
              <a:ea typeface="+mj-ea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C6CEA5D8-41DC-4A9C-AD8B-B0AB1E9040F9}"/>
              </a:ext>
            </a:extLst>
          </p:cNvPr>
          <p:cNvSpPr/>
          <p:nvPr/>
        </p:nvSpPr>
        <p:spPr>
          <a:xfrm>
            <a:off x="170260" y="3071596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D2AE47F-1DEC-4AE8-B6D8-3AB6F088A2CA}"/>
              </a:ext>
            </a:extLst>
          </p:cNvPr>
          <p:cNvSpPr txBox="1"/>
          <p:nvPr/>
        </p:nvSpPr>
        <p:spPr>
          <a:xfrm>
            <a:off x="329439" y="3189367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2021-12-15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D30C71-2DCF-4FA2-BCD1-484E320F4336}"/>
              </a:ext>
            </a:extLst>
          </p:cNvPr>
          <p:cNvSpPr txBox="1"/>
          <p:nvPr/>
        </p:nvSpPr>
        <p:spPr>
          <a:xfrm>
            <a:off x="1168582" y="3189367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박현호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633D858-53C2-4A3E-B073-52A6EC5570BE}"/>
              </a:ext>
            </a:extLst>
          </p:cNvPr>
          <p:cNvSpPr txBox="1"/>
          <p:nvPr/>
        </p:nvSpPr>
        <p:spPr>
          <a:xfrm>
            <a:off x="1966826" y="3189367"/>
            <a:ext cx="128560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u="sng" dirty="0">
                <a:latin typeface="+mj-ea"/>
                <a:ea typeface="+mj-ea"/>
              </a:rPr>
              <a:t>환자정보를 확인할 수 없습니다</a:t>
            </a:r>
            <a:r>
              <a:rPr lang="en-US" altLang="ko-KR" sz="800" u="sng" dirty="0">
                <a:latin typeface="+mj-ea"/>
                <a:ea typeface="+mj-ea"/>
              </a:rPr>
              <a:t>.</a:t>
            </a:r>
            <a:endParaRPr lang="ko-KR" altLang="en-US" sz="800" u="sng" dirty="0">
              <a:latin typeface="+mj-ea"/>
              <a:ea typeface="+mj-ea"/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4DFB6E3D-8F13-4308-8E39-C45F0768A2A7}"/>
              </a:ext>
            </a:extLst>
          </p:cNvPr>
          <p:cNvGrpSpPr/>
          <p:nvPr/>
        </p:nvGrpSpPr>
        <p:grpSpPr>
          <a:xfrm>
            <a:off x="170260" y="1570776"/>
            <a:ext cx="2175029" cy="328474"/>
            <a:chOff x="5104112" y="1563122"/>
            <a:chExt cx="2175029" cy="328474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xmlns="" id="{4F43FB90-0864-4F4A-B85B-59ACE648BFE5}"/>
                </a:ext>
              </a:extLst>
            </p:cNvPr>
            <p:cNvSpPr/>
            <p:nvPr/>
          </p:nvSpPr>
          <p:spPr>
            <a:xfrm>
              <a:off x="5104112" y="156312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검색하실 키워드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문의자이름을 입력해주세요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6" name="Search">
              <a:extLst>
                <a:ext uri="{FF2B5EF4-FFF2-40B4-BE49-F238E27FC236}">
                  <a16:creationId xmlns:a16="http://schemas.microsoft.com/office/drawing/2014/main" xmlns="" id="{32522297-0F94-4435-A0BE-AEF4C70D7B2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0378" y="1657274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6FE93584-4183-424E-99F7-9BA3B547F773}"/>
              </a:ext>
            </a:extLst>
          </p:cNvPr>
          <p:cNvSpPr txBox="1"/>
          <p:nvPr/>
        </p:nvSpPr>
        <p:spPr>
          <a:xfrm>
            <a:off x="6756879" y="2762591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대기중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EB6357A8-BFD8-4A66-A597-158F22B76DD8}"/>
              </a:ext>
            </a:extLst>
          </p:cNvPr>
          <p:cNvSpPr txBox="1"/>
          <p:nvPr/>
        </p:nvSpPr>
        <p:spPr>
          <a:xfrm>
            <a:off x="6756879" y="3189367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답변완료</a:t>
            </a: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xmlns="" id="{E1DC3977-2658-4281-894E-98597A65D4A4}"/>
              </a:ext>
            </a:extLst>
          </p:cNvPr>
          <p:cNvSpPr/>
          <p:nvPr/>
        </p:nvSpPr>
        <p:spPr>
          <a:xfrm>
            <a:off x="67053" y="2554040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3A5C9FC4-CEF1-49E0-A58D-6CF2BD20E6B5}"/>
              </a:ext>
            </a:extLst>
          </p:cNvPr>
          <p:cNvSpPr txBox="1"/>
          <p:nvPr/>
        </p:nvSpPr>
        <p:spPr>
          <a:xfrm>
            <a:off x="170260" y="2043204"/>
            <a:ext cx="4055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latin typeface="+mj-ea"/>
                <a:ea typeface="+mj-ea"/>
              </a:rPr>
              <a:t>965 </a:t>
            </a:r>
            <a:r>
              <a:rPr lang="ko-KR" altLang="en-US" sz="800" b="1" dirty="0">
                <a:latin typeface="+mj-ea"/>
                <a:ea typeface="+mj-ea"/>
              </a:rPr>
              <a:t>건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171" name="Pagination">
            <a:extLst>
              <a:ext uri="{FF2B5EF4-FFF2-40B4-BE49-F238E27FC236}">
                <a16:creationId xmlns:a16="http://schemas.microsoft.com/office/drawing/2014/main" xmlns="" id="{2324E138-9FE0-44C0-A7BE-EDEF77B29A38}"/>
              </a:ext>
            </a:extLst>
          </p:cNvPr>
          <p:cNvSpPr txBox="1"/>
          <p:nvPr/>
        </p:nvSpPr>
        <p:spPr>
          <a:xfrm>
            <a:off x="2893901" y="615441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835898EA-04BC-4D5A-A965-B01B9B37C738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6299AA89-8C18-4304-8916-E05683A4300F}"/>
              </a:ext>
            </a:extLst>
          </p:cNvPr>
          <p:cNvSpPr/>
          <p:nvPr/>
        </p:nvSpPr>
        <p:spPr>
          <a:xfrm>
            <a:off x="67053" y="163939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0F26F6DB-FA5D-40FA-9147-355B36C96B1D}"/>
              </a:ext>
            </a:extLst>
          </p:cNvPr>
          <p:cNvSpPr/>
          <p:nvPr/>
        </p:nvSpPr>
        <p:spPr>
          <a:xfrm>
            <a:off x="7045289" y="2554040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80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CC4DD7B9-1F2A-4439-BC44-EE43DEF0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회원관리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455DA411-395D-4D62-A1E9-37255CF7E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6AFD373E-2ACB-4FD3-A393-74B56F122C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A030200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150AD45D-4156-43F4-9535-6F55E97C3D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038" y="904235"/>
            <a:ext cx="551433" cy="170816"/>
          </a:xfrm>
        </p:spPr>
        <p:txBody>
          <a:bodyPr/>
          <a:lstStyle/>
          <a:p>
            <a:r>
              <a:rPr lang="ko-KR" altLang="en-US" dirty="0"/>
              <a:t>문의상세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6EADE706-9CED-4116-9CBF-012B6DC6C72B}"/>
              </a:ext>
            </a:extLst>
          </p:cNvPr>
          <p:cNvGraphicFramePr>
            <a:graphicFrameLocks noGrp="1"/>
          </p:cNvGraphicFramePr>
          <p:nvPr/>
        </p:nvGraphicFramePr>
        <p:xfrm>
          <a:off x="7716696" y="597402"/>
          <a:ext cx="2019044" cy="33081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8106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181093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차트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문의하기의 </a:t>
                      </a:r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사용자입력항목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노출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문의제목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작성자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문의일자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문의내용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#1a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이미지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첨부파일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jpg, jpeg, </a:t>
                      </a:r>
                      <a:r>
                        <a:rPr lang="en-US" altLang="ko-KR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png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등의 이미지파일인 경우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미리보기 노출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#1b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기타 형식의 첨부파일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 파일 다운로드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답변내용 입력 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글자수제한없음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답변하기버튼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해당 답변내용 저장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각 문의자는 차트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나의문의에서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확인가능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9E10FBD-421B-4AFD-B7E3-F3F3F2A20012}"/>
              </a:ext>
            </a:extLst>
          </p:cNvPr>
          <p:cNvSpPr txBox="1"/>
          <p:nvPr/>
        </p:nvSpPr>
        <p:spPr>
          <a:xfrm>
            <a:off x="429038" y="1322729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문의제목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9D52277-465C-459F-9FB1-BA7500393A6D}"/>
              </a:ext>
            </a:extLst>
          </p:cNvPr>
          <p:cNvSpPr txBox="1"/>
          <p:nvPr/>
        </p:nvSpPr>
        <p:spPr>
          <a:xfrm>
            <a:off x="429038" y="1970229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문의내용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D6F409E-4EFD-49BF-885D-224FA2098154}"/>
              </a:ext>
            </a:extLst>
          </p:cNvPr>
          <p:cNvSpPr txBox="1"/>
          <p:nvPr/>
        </p:nvSpPr>
        <p:spPr>
          <a:xfrm>
            <a:off x="429038" y="3595111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첨부파일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B264D724-7823-4661-B956-D8C19FF141C7}"/>
              </a:ext>
            </a:extLst>
          </p:cNvPr>
          <p:cNvSpPr/>
          <p:nvPr/>
        </p:nvSpPr>
        <p:spPr>
          <a:xfrm>
            <a:off x="6289377" y="6177639"/>
            <a:ext cx="1154349" cy="2734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답변하기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8A7910A7-99A7-454C-9C3D-DBA0DB8A4A76}"/>
              </a:ext>
            </a:extLst>
          </p:cNvPr>
          <p:cNvSpPr/>
          <p:nvPr/>
        </p:nvSpPr>
        <p:spPr>
          <a:xfrm>
            <a:off x="429039" y="1445885"/>
            <a:ext cx="4943061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직원등록시 소속기관등록이 잘 안되요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AEC016B7-4736-484D-9F52-E29FA21019A5}"/>
              </a:ext>
            </a:extLst>
          </p:cNvPr>
          <p:cNvSpPr/>
          <p:nvPr/>
        </p:nvSpPr>
        <p:spPr>
          <a:xfrm>
            <a:off x="429039" y="2093385"/>
            <a:ext cx="7014687" cy="1324786"/>
          </a:xfrm>
          <a:prstGeom prst="roundRect">
            <a:avLst>
              <a:gd name="adj" fmla="val 1766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아무리 뒤져봐도 소속기관을 등록하는 곳이 없네요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왠지 될 것 같은데 안되나요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CCF19AE9-88F7-4190-A8BE-A57CCB713C94}"/>
              </a:ext>
            </a:extLst>
          </p:cNvPr>
          <p:cNvCxnSpPr/>
          <p:nvPr/>
        </p:nvCxnSpPr>
        <p:spPr>
          <a:xfrm>
            <a:off x="429038" y="6111869"/>
            <a:ext cx="70146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D702D93-476B-478D-9800-91E3324C9181}"/>
              </a:ext>
            </a:extLst>
          </p:cNvPr>
          <p:cNvSpPr/>
          <p:nvPr/>
        </p:nvSpPr>
        <p:spPr>
          <a:xfrm>
            <a:off x="429038" y="3768749"/>
            <a:ext cx="1387730" cy="629982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</a:t>
            </a:r>
            <a:endParaRPr lang="ko-KR" altLang="en-US" sz="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E924893A-EEBB-4E3C-ADCC-1D6C0A8110E1}"/>
              </a:ext>
            </a:extLst>
          </p:cNvPr>
          <p:cNvSpPr/>
          <p:nvPr/>
        </p:nvSpPr>
        <p:spPr>
          <a:xfrm>
            <a:off x="1890874" y="3768749"/>
            <a:ext cx="1387730" cy="629982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</a:t>
            </a:r>
            <a:endParaRPr lang="ko-KR" altLang="en-US" sz="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62F26820-ADE2-42AA-8F6E-99E6A761AF9A}"/>
              </a:ext>
            </a:extLst>
          </p:cNvPr>
          <p:cNvSpPr/>
          <p:nvPr/>
        </p:nvSpPr>
        <p:spPr>
          <a:xfrm>
            <a:off x="3352710" y="3768749"/>
            <a:ext cx="1387730" cy="629982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</a:t>
            </a:r>
            <a:endParaRPr lang="ko-KR" altLang="en-US" sz="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884B306-827A-4B3B-8369-3D00458A003B}"/>
              </a:ext>
            </a:extLst>
          </p:cNvPr>
          <p:cNvSpPr txBox="1"/>
          <p:nvPr/>
        </p:nvSpPr>
        <p:spPr>
          <a:xfrm>
            <a:off x="429038" y="4595565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답변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1D63AB11-6814-41C9-81E7-2584E16F7E84}"/>
              </a:ext>
            </a:extLst>
          </p:cNvPr>
          <p:cNvSpPr/>
          <p:nvPr/>
        </p:nvSpPr>
        <p:spPr>
          <a:xfrm>
            <a:off x="429039" y="4718721"/>
            <a:ext cx="7014687" cy="1324786"/>
          </a:xfrm>
          <a:prstGeom prst="roundRect">
            <a:avLst>
              <a:gd name="adj" fmla="val 176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답변내용을 입력해주세요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782ABB5-AC3C-400E-BB49-E8390D903508}"/>
              </a:ext>
            </a:extLst>
          </p:cNvPr>
          <p:cNvSpPr txBox="1"/>
          <p:nvPr/>
        </p:nvSpPr>
        <p:spPr>
          <a:xfrm>
            <a:off x="5518396" y="1322729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작성자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E8BC33CD-BE3E-4098-8EED-AA86E5EBEC59}"/>
              </a:ext>
            </a:extLst>
          </p:cNvPr>
          <p:cNvSpPr/>
          <p:nvPr/>
        </p:nvSpPr>
        <p:spPr>
          <a:xfrm>
            <a:off x="5518398" y="1445885"/>
            <a:ext cx="906466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홍길동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C7B0E61-96E5-4EF9-A66D-26429C4FB8F9}"/>
              </a:ext>
            </a:extLst>
          </p:cNvPr>
          <p:cNvSpPr txBox="1"/>
          <p:nvPr/>
        </p:nvSpPr>
        <p:spPr>
          <a:xfrm>
            <a:off x="6486941" y="1322729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문의일자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3E5566E6-9DA2-4E19-A2C4-EDA1FDA35EC5}"/>
              </a:ext>
            </a:extLst>
          </p:cNvPr>
          <p:cNvSpPr/>
          <p:nvPr/>
        </p:nvSpPr>
        <p:spPr>
          <a:xfrm>
            <a:off x="6486943" y="1445885"/>
            <a:ext cx="956784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2020-01-05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DD3BD825-E4FA-4007-8A13-57F905EEA27E}"/>
              </a:ext>
            </a:extLst>
          </p:cNvPr>
          <p:cNvSpPr/>
          <p:nvPr/>
        </p:nvSpPr>
        <p:spPr>
          <a:xfrm>
            <a:off x="313996" y="149623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8A804D8B-A4B7-4546-A6DD-82125D7EB79A}"/>
              </a:ext>
            </a:extLst>
          </p:cNvPr>
          <p:cNvSpPr/>
          <p:nvPr/>
        </p:nvSpPr>
        <p:spPr>
          <a:xfrm>
            <a:off x="325831" y="375882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5FB86BA0-04C2-43EE-A4F7-F91720FCBC40}"/>
              </a:ext>
            </a:extLst>
          </p:cNvPr>
          <p:cNvSpPr/>
          <p:nvPr/>
        </p:nvSpPr>
        <p:spPr>
          <a:xfrm>
            <a:off x="4794584" y="3768749"/>
            <a:ext cx="661737" cy="629982"/>
          </a:xfrm>
          <a:prstGeom prst="roundRect">
            <a:avLst>
              <a:gd name="adj" fmla="val 902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Data.pdf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DC08DF40-B51E-4752-BE8F-310843D7D302}"/>
              </a:ext>
            </a:extLst>
          </p:cNvPr>
          <p:cNvSpPr/>
          <p:nvPr/>
        </p:nvSpPr>
        <p:spPr>
          <a:xfrm>
            <a:off x="5510465" y="3768749"/>
            <a:ext cx="661737" cy="629982"/>
          </a:xfrm>
          <a:prstGeom prst="roundRect">
            <a:avLst>
              <a:gd name="adj" fmla="val 902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Data.xlsx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54678505-8561-47EA-824C-7074DB6C6EF9}"/>
              </a:ext>
            </a:extLst>
          </p:cNvPr>
          <p:cNvSpPr/>
          <p:nvPr/>
        </p:nvSpPr>
        <p:spPr>
          <a:xfrm>
            <a:off x="6226346" y="3768749"/>
            <a:ext cx="661737" cy="629982"/>
          </a:xfrm>
          <a:prstGeom prst="roundRect">
            <a:avLst>
              <a:gd name="adj" fmla="val 902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$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파일이름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A86B3172-34BF-4B80-BDFF-A3471FD3D932}"/>
              </a:ext>
            </a:extLst>
          </p:cNvPr>
          <p:cNvSpPr/>
          <p:nvPr/>
        </p:nvSpPr>
        <p:spPr>
          <a:xfrm>
            <a:off x="4794584" y="375882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8540467E-9896-4D1F-BCDE-A5A51B6EA17C}"/>
              </a:ext>
            </a:extLst>
          </p:cNvPr>
          <p:cNvSpPr/>
          <p:nvPr/>
        </p:nvSpPr>
        <p:spPr>
          <a:xfrm>
            <a:off x="325831" y="4709097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6C026CA0-4CE9-4CD3-87C6-5A0A592718A5}"/>
              </a:ext>
            </a:extLst>
          </p:cNvPr>
          <p:cNvSpPr/>
          <p:nvPr/>
        </p:nvSpPr>
        <p:spPr>
          <a:xfrm>
            <a:off x="6186170" y="621115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6065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6DA48A3A-1DE3-4448-873D-FD562C4497FB}"/>
              </a:ext>
            </a:extLst>
          </p:cNvPr>
          <p:cNvGrpSpPr/>
          <p:nvPr/>
        </p:nvGrpSpPr>
        <p:grpSpPr>
          <a:xfrm>
            <a:off x="2418015" y="1570776"/>
            <a:ext cx="1971933" cy="328474"/>
            <a:chOff x="2418015" y="1570776"/>
            <a:chExt cx="1971933" cy="328474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8508A8AD-6B60-4216-9677-E31A620BCB56}"/>
                </a:ext>
              </a:extLst>
            </p:cNvPr>
            <p:cNvGrpSpPr/>
            <p:nvPr/>
          </p:nvGrpSpPr>
          <p:grpSpPr>
            <a:xfrm>
              <a:off x="2418015" y="1570776"/>
              <a:ext cx="905757" cy="328474"/>
              <a:chOff x="2418015" y="1570776"/>
              <a:chExt cx="905757" cy="328474"/>
            </a:xfrm>
          </p:grpSpPr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xmlns="" id="{D7D6B4CB-6604-4F53-9ED5-BE95C80BA8ED}"/>
                  </a:ext>
                </a:extLst>
              </p:cNvPr>
              <p:cNvSpPr/>
              <p:nvPr/>
            </p:nvSpPr>
            <p:spPr>
              <a:xfrm>
                <a:off x="2418015" y="1570776"/>
                <a:ext cx="905757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2021-10-01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7" name="Calendar">
                <a:extLst>
                  <a:ext uri="{FF2B5EF4-FFF2-40B4-BE49-F238E27FC236}">
                    <a16:creationId xmlns:a16="http://schemas.microsoft.com/office/drawing/2014/main" xmlns="" id="{E9EBCE72-D7CF-4F56-9725-603F776D5DE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04198" y="1656398"/>
                <a:ext cx="161925" cy="16192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xmlns="" id="{3F5B6710-9B43-4597-B8F6-48AFD4E0A3A6}"/>
                </a:ext>
              </a:extLst>
            </p:cNvPr>
            <p:cNvGrpSpPr/>
            <p:nvPr/>
          </p:nvGrpSpPr>
          <p:grpSpPr>
            <a:xfrm>
              <a:off x="3484191" y="1570776"/>
              <a:ext cx="905757" cy="328474"/>
              <a:chOff x="2418015" y="1570776"/>
              <a:chExt cx="905757" cy="328474"/>
            </a:xfrm>
          </p:grpSpPr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xmlns="" id="{265E61BE-2B20-44A9-A6D0-2B8D7D24069A}"/>
                  </a:ext>
                </a:extLst>
              </p:cNvPr>
              <p:cNvSpPr/>
              <p:nvPr/>
            </p:nvSpPr>
            <p:spPr>
              <a:xfrm>
                <a:off x="2418015" y="1570776"/>
                <a:ext cx="905757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2021-12-31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5" name="Calendar">
                <a:extLst>
                  <a:ext uri="{FF2B5EF4-FFF2-40B4-BE49-F238E27FC236}">
                    <a16:creationId xmlns:a16="http://schemas.microsoft.com/office/drawing/2014/main" xmlns="" id="{01774E56-FFFF-4A86-9A6E-687AEDBD30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04198" y="1656398"/>
                <a:ext cx="161925" cy="16192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58287869-0A1A-4872-88C4-01552D17C427}"/>
                </a:ext>
              </a:extLst>
            </p:cNvPr>
            <p:cNvSpPr txBox="1"/>
            <p:nvPr/>
          </p:nvSpPr>
          <p:spPr>
            <a:xfrm>
              <a:off x="3369516" y="1673458"/>
              <a:ext cx="769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atin typeface="+mj-ea"/>
                  <a:ea typeface="+mj-ea"/>
                </a:rPr>
                <a:t>~</a:t>
              </a:r>
              <a:endParaRPr lang="ko-KR" altLang="en-US" sz="900" dirty="0">
                <a:latin typeface="+mj-ea"/>
                <a:ea typeface="+mj-ea"/>
              </a:endParaRPr>
            </a:p>
          </p:txBody>
        </p:sp>
      </p:grp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5AE1D30D-4843-453B-ABA9-6AD47DE65328}"/>
              </a:ext>
            </a:extLst>
          </p:cNvPr>
          <p:cNvSpPr/>
          <p:nvPr/>
        </p:nvSpPr>
        <p:spPr>
          <a:xfrm>
            <a:off x="3163103" y="142526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2c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86DF3B2C-1E8C-47A4-96C2-768D8F7E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 레이아웃 및 </a:t>
            </a:r>
            <a:r>
              <a:rPr lang="ko-KR" altLang="en-US" dirty="0" err="1"/>
              <a:t>인터렉션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16F26E1-F912-4AC8-9D50-17D7923F44E7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의료기관관리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7CA881-E15C-4E1B-AF5B-6BDE722B10E2}"/>
              </a:ext>
            </a:extLst>
          </p:cNvPr>
          <p:cNvSpPr txBox="1"/>
          <p:nvPr/>
        </p:nvSpPr>
        <p:spPr>
          <a:xfrm>
            <a:off x="170260" y="1002811"/>
            <a:ext cx="9618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의료기관관리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B0BD5A-CA23-4ACA-BBFB-5836DBF6D270}"/>
              </a:ext>
            </a:extLst>
          </p:cNvPr>
          <p:cNvSpPr txBox="1"/>
          <p:nvPr/>
        </p:nvSpPr>
        <p:spPr>
          <a:xfrm>
            <a:off x="170260" y="1276122"/>
            <a:ext cx="18562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등록된 의료기관정보를 관리하실 수 있습니다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5C58FE3B-DAA1-49AA-B5FD-C6FCB57D0540}"/>
              </a:ext>
            </a:extLst>
          </p:cNvPr>
          <p:cNvSpPr/>
          <p:nvPr/>
        </p:nvSpPr>
        <p:spPr>
          <a:xfrm>
            <a:off x="170260" y="2644820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3D09158-B1B8-4820-ADAB-CB0A07E39895}"/>
              </a:ext>
            </a:extLst>
          </p:cNvPr>
          <p:cNvSpPr txBox="1"/>
          <p:nvPr/>
        </p:nvSpPr>
        <p:spPr>
          <a:xfrm>
            <a:off x="329439" y="2388480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의료기관명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7957D5-0604-4FE8-BB00-E870317DB90B}"/>
              </a:ext>
            </a:extLst>
          </p:cNvPr>
          <p:cNvSpPr txBox="1"/>
          <p:nvPr/>
        </p:nvSpPr>
        <p:spPr>
          <a:xfrm>
            <a:off x="1095996" y="2388480"/>
            <a:ext cx="63959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사업자등록번호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D74CB94-59EE-4F13-B478-9F6FE9737165}"/>
              </a:ext>
            </a:extLst>
          </p:cNvPr>
          <p:cNvSpPr txBox="1"/>
          <p:nvPr/>
        </p:nvSpPr>
        <p:spPr>
          <a:xfrm>
            <a:off x="2094829" y="238848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연락처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F5E217A-EB93-468A-8407-BDC25AC8DBB6}"/>
              </a:ext>
            </a:extLst>
          </p:cNvPr>
          <p:cNvSpPr txBox="1"/>
          <p:nvPr/>
        </p:nvSpPr>
        <p:spPr>
          <a:xfrm>
            <a:off x="3032229" y="2388480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대표관리자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CC695B-21F8-4437-A9B7-3F7611658FFE}"/>
              </a:ext>
            </a:extLst>
          </p:cNvPr>
          <p:cNvSpPr txBox="1"/>
          <p:nvPr/>
        </p:nvSpPr>
        <p:spPr>
          <a:xfrm>
            <a:off x="3798289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2353C91-EA15-4058-A6BC-3E47DA51B7CD}"/>
              </a:ext>
            </a:extLst>
          </p:cNvPr>
          <p:cNvSpPr txBox="1"/>
          <p:nvPr/>
        </p:nvSpPr>
        <p:spPr>
          <a:xfrm>
            <a:off x="6756879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관리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255CD96-2B6D-4904-AD03-A9A7C9F5935A}"/>
              </a:ext>
            </a:extLst>
          </p:cNvPr>
          <p:cNvCxnSpPr>
            <a:cxnSpLocks/>
          </p:cNvCxnSpPr>
          <p:nvPr/>
        </p:nvCxnSpPr>
        <p:spPr>
          <a:xfrm>
            <a:off x="199378" y="6099219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E8E9E8-86E5-40CB-9D1F-614F410E4541}"/>
              </a:ext>
            </a:extLst>
          </p:cNvPr>
          <p:cNvSpPr txBox="1"/>
          <p:nvPr/>
        </p:nvSpPr>
        <p:spPr>
          <a:xfrm>
            <a:off x="329439" y="2762591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우리한의원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EA8408-7CBE-49A5-9AAA-A22F782D640E}"/>
              </a:ext>
            </a:extLst>
          </p:cNvPr>
          <p:cNvSpPr txBox="1"/>
          <p:nvPr/>
        </p:nvSpPr>
        <p:spPr>
          <a:xfrm>
            <a:off x="1095996" y="2762591"/>
            <a:ext cx="7117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123-45-67890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47B7A65-96B3-47B4-9A5A-30DE32B33DAD}"/>
              </a:ext>
            </a:extLst>
          </p:cNvPr>
          <p:cNvSpPr txBox="1"/>
          <p:nvPr/>
        </p:nvSpPr>
        <p:spPr>
          <a:xfrm>
            <a:off x="2094829" y="2762591"/>
            <a:ext cx="6524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02-321-6547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C330E50-DFC4-4CDD-8AE4-7930606B8F95}"/>
              </a:ext>
            </a:extLst>
          </p:cNvPr>
          <p:cNvSpPr txBox="1"/>
          <p:nvPr/>
        </p:nvSpPr>
        <p:spPr>
          <a:xfrm>
            <a:off x="3032229" y="2762591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김선아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DA841F9-97B5-4852-802B-24917B236AA3}"/>
              </a:ext>
            </a:extLst>
          </p:cNvPr>
          <p:cNvSpPr txBox="1"/>
          <p:nvPr/>
        </p:nvSpPr>
        <p:spPr>
          <a:xfrm>
            <a:off x="3820187" y="2762591"/>
            <a:ext cx="2077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서울특별시 강남구 논현동 </a:t>
            </a:r>
            <a:r>
              <a:rPr lang="en-US" altLang="ko-KR" sz="800" dirty="0">
                <a:latin typeface="+mj-ea"/>
                <a:ea typeface="+mj-ea"/>
              </a:rPr>
              <a:t>123-5 </a:t>
            </a:r>
            <a:r>
              <a:rPr lang="ko-KR" altLang="en-US" sz="800" dirty="0">
                <a:latin typeface="+mj-ea"/>
                <a:ea typeface="+mj-ea"/>
              </a:rPr>
              <a:t>하나제일빌딩 </a:t>
            </a:r>
            <a:r>
              <a:rPr lang="en-US" altLang="ko-KR" sz="800" dirty="0">
                <a:latin typeface="+mj-ea"/>
                <a:ea typeface="+mj-ea"/>
              </a:rPr>
              <a:t>5F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2C42B8D-DDE2-4161-90D6-E164BECF8BAD}"/>
              </a:ext>
            </a:extLst>
          </p:cNvPr>
          <p:cNvSpPr txBox="1"/>
          <p:nvPr/>
        </p:nvSpPr>
        <p:spPr>
          <a:xfrm>
            <a:off x="692429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A4572C7A-5C0B-490F-AFDC-3DFFB1391D04}"/>
              </a:ext>
            </a:extLst>
          </p:cNvPr>
          <p:cNvSpPr/>
          <p:nvPr/>
        </p:nvSpPr>
        <p:spPr>
          <a:xfrm>
            <a:off x="170260" y="3071596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57BAC6-908C-436D-BA8D-02207B69C545}"/>
              </a:ext>
            </a:extLst>
          </p:cNvPr>
          <p:cNvSpPr txBox="1"/>
          <p:nvPr/>
        </p:nvSpPr>
        <p:spPr>
          <a:xfrm>
            <a:off x="329439" y="3189367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소라한의원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A9D5C51-8D45-4837-9107-4E72FAC2E6C5}"/>
              </a:ext>
            </a:extLst>
          </p:cNvPr>
          <p:cNvSpPr txBox="1"/>
          <p:nvPr/>
        </p:nvSpPr>
        <p:spPr>
          <a:xfrm>
            <a:off x="1095996" y="3189367"/>
            <a:ext cx="7117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123-45-67890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49919A0-DC84-4F78-A407-F2036404AE85}"/>
              </a:ext>
            </a:extLst>
          </p:cNvPr>
          <p:cNvSpPr txBox="1"/>
          <p:nvPr/>
        </p:nvSpPr>
        <p:spPr>
          <a:xfrm>
            <a:off x="2094829" y="3189367"/>
            <a:ext cx="7117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010-321-6547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5D63025-DC33-473D-AFF5-8FDC520A2C22}"/>
              </a:ext>
            </a:extLst>
          </p:cNvPr>
          <p:cNvSpPr txBox="1"/>
          <p:nvPr/>
        </p:nvSpPr>
        <p:spPr>
          <a:xfrm>
            <a:off x="3032229" y="3189367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홍순규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E96F3EC-DEBB-4AA5-AA4D-E7BD075BA036}"/>
              </a:ext>
            </a:extLst>
          </p:cNvPr>
          <p:cNvSpPr txBox="1"/>
          <p:nvPr/>
        </p:nvSpPr>
        <p:spPr>
          <a:xfrm>
            <a:off x="3820187" y="3189367"/>
            <a:ext cx="2077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서울특별시 강남구 논현동 </a:t>
            </a:r>
            <a:r>
              <a:rPr lang="en-US" altLang="ko-KR" sz="800" dirty="0">
                <a:latin typeface="+mj-ea"/>
                <a:ea typeface="+mj-ea"/>
              </a:rPr>
              <a:t>123-5 </a:t>
            </a:r>
            <a:r>
              <a:rPr lang="ko-KR" altLang="en-US" sz="800" dirty="0">
                <a:latin typeface="+mj-ea"/>
                <a:ea typeface="+mj-ea"/>
              </a:rPr>
              <a:t>하나제일빌딩 </a:t>
            </a:r>
            <a:r>
              <a:rPr lang="en-US" altLang="ko-KR" sz="800" dirty="0">
                <a:latin typeface="+mj-ea"/>
                <a:ea typeface="+mj-ea"/>
              </a:rPr>
              <a:t>5F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16405B4-5159-4653-AC9D-CF76CA7B64E8}"/>
              </a:ext>
            </a:extLst>
          </p:cNvPr>
          <p:cNvSpPr txBox="1"/>
          <p:nvPr/>
        </p:nvSpPr>
        <p:spPr>
          <a:xfrm>
            <a:off x="692429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11B73D15-0125-4ACE-BDE3-9C0C315B464B}"/>
              </a:ext>
            </a:extLst>
          </p:cNvPr>
          <p:cNvSpPr/>
          <p:nvPr/>
        </p:nvSpPr>
        <p:spPr>
          <a:xfrm>
            <a:off x="170260" y="3484048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E9D8162-0351-467E-A124-E6DD58B20D32}"/>
              </a:ext>
            </a:extLst>
          </p:cNvPr>
          <p:cNvSpPr txBox="1"/>
          <p:nvPr/>
        </p:nvSpPr>
        <p:spPr>
          <a:xfrm>
            <a:off x="329439" y="3601819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허준한의원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7851293-4102-42B3-9833-08BA48482999}"/>
              </a:ext>
            </a:extLst>
          </p:cNvPr>
          <p:cNvSpPr txBox="1"/>
          <p:nvPr/>
        </p:nvSpPr>
        <p:spPr>
          <a:xfrm>
            <a:off x="1095996" y="3601819"/>
            <a:ext cx="7117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123-45-67890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5AC6BC6-CE9B-45DC-BC1D-87C02D68160E}"/>
              </a:ext>
            </a:extLst>
          </p:cNvPr>
          <p:cNvSpPr txBox="1"/>
          <p:nvPr/>
        </p:nvSpPr>
        <p:spPr>
          <a:xfrm>
            <a:off x="2094829" y="3601819"/>
            <a:ext cx="6524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02-321-6547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77B5FCB-96DC-445A-B26E-A1E4C7187320}"/>
              </a:ext>
            </a:extLst>
          </p:cNvPr>
          <p:cNvSpPr txBox="1"/>
          <p:nvPr/>
        </p:nvSpPr>
        <p:spPr>
          <a:xfrm>
            <a:off x="3032229" y="3601819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남진석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19325A0-A65A-48EC-8107-A06916C20369}"/>
              </a:ext>
            </a:extLst>
          </p:cNvPr>
          <p:cNvSpPr txBox="1"/>
          <p:nvPr/>
        </p:nvSpPr>
        <p:spPr>
          <a:xfrm>
            <a:off x="3820187" y="3601819"/>
            <a:ext cx="2077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서울특별시 강남구 논현동 </a:t>
            </a:r>
            <a:r>
              <a:rPr lang="en-US" altLang="ko-KR" sz="800" dirty="0">
                <a:latin typeface="+mj-ea"/>
                <a:ea typeface="+mj-ea"/>
              </a:rPr>
              <a:t>123-5 </a:t>
            </a:r>
            <a:r>
              <a:rPr lang="ko-KR" altLang="en-US" sz="800" dirty="0">
                <a:latin typeface="+mj-ea"/>
                <a:ea typeface="+mj-ea"/>
              </a:rPr>
              <a:t>하나제일빌딩 </a:t>
            </a:r>
            <a:r>
              <a:rPr lang="en-US" altLang="ko-KR" sz="800" dirty="0">
                <a:latin typeface="+mj-ea"/>
                <a:ea typeface="+mj-ea"/>
              </a:rPr>
              <a:t>5F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B723912-DC2B-4675-95EB-2BEEEBC4854C}"/>
              </a:ext>
            </a:extLst>
          </p:cNvPr>
          <p:cNvSpPr txBox="1"/>
          <p:nvPr/>
        </p:nvSpPr>
        <p:spPr>
          <a:xfrm>
            <a:off x="6924290" y="360181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3785E02-E006-4614-8CF2-29D69E890BD3}"/>
              </a:ext>
            </a:extLst>
          </p:cNvPr>
          <p:cNvGrpSpPr/>
          <p:nvPr/>
        </p:nvGrpSpPr>
        <p:grpSpPr>
          <a:xfrm>
            <a:off x="170260" y="1570776"/>
            <a:ext cx="2175029" cy="328474"/>
            <a:chOff x="5104112" y="1563122"/>
            <a:chExt cx="2175029" cy="32847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xmlns="" id="{39D38011-F408-41BD-B27A-63BB613AE834}"/>
                </a:ext>
              </a:extLst>
            </p:cNvPr>
            <p:cNvSpPr/>
            <p:nvPr/>
          </p:nvSpPr>
          <p:spPr>
            <a:xfrm>
              <a:off x="5104112" y="156312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검색하실 기관명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사업자등록번호를 입력해주세요</a:t>
              </a:r>
            </a:p>
          </p:txBody>
        </p:sp>
        <p:sp>
          <p:nvSpPr>
            <p:cNvPr id="39" name="Search">
              <a:extLst>
                <a:ext uri="{FF2B5EF4-FFF2-40B4-BE49-F238E27FC236}">
                  <a16:creationId xmlns:a16="http://schemas.microsoft.com/office/drawing/2014/main" xmlns="" id="{6A257496-DE04-402B-8BC8-B115928F0AF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0378" y="1657274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4210A97-0FEF-4D60-B4CD-77B58541A790}"/>
              </a:ext>
            </a:extLst>
          </p:cNvPr>
          <p:cNvSpPr txBox="1"/>
          <p:nvPr/>
        </p:nvSpPr>
        <p:spPr>
          <a:xfrm>
            <a:off x="666081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3D62625-DE86-4ED2-8B46-3AA6E2B9313A}"/>
              </a:ext>
            </a:extLst>
          </p:cNvPr>
          <p:cNvSpPr txBox="1"/>
          <p:nvPr/>
        </p:nvSpPr>
        <p:spPr>
          <a:xfrm>
            <a:off x="666081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D95463F-3AB6-4F10-BF43-24FF325AD81B}"/>
              </a:ext>
            </a:extLst>
          </p:cNvPr>
          <p:cNvSpPr txBox="1"/>
          <p:nvPr/>
        </p:nvSpPr>
        <p:spPr>
          <a:xfrm>
            <a:off x="6660810" y="360181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8BDB78B5-5D5A-4721-B28A-6EB9C3D30C02}"/>
              </a:ext>
            </a:extLst>
          </p:cNvPr>
          <p:cNvSpPr/>
          <p:nvPr/>
        </p:nvSpPr>
        <p:spPr>
          <a:xfrm>
            <a:off x="6582229" y="1572093"/>
            <a:ext cx="696911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기관등록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7462664-D396-4185-995A-89F929A12F39}"/>
              </a:ext>
            </a:extLst>
          </p:cNvPr>
          <p:cNvSpPr txBox="1"/>
          <p:nvPr/>
        </p:nvSpPr>
        <p:spPr>
          <a:xfrm>
            <a:off x="170260" y="2043204"/>
            <a:ext cx="4055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latin typeface="+mj-ea"/>
                <a:ea typeface="+mj-ea"/>
              </a:rPr>
              <a:t>321 </a:t>
            </a:r>
            <a:r>
              <a:rPr lang="ko-KR" altLang="en-US" sz="800" b="1" dirty="0">
                <a:latin typeface="+mj-ea"/>
                <a:ea typeface="+mj-ea"/>
              </a:rPr>
              <a:t>건</a:t>
            </a:r>
            <a:endParaRPr lang="en-US" altLang="ko-KR" sz="800" b="1" dirty="0">
              <a:latin typeface="+mj-ea"/>
              <a:ea typeface="+mj-ea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A49724C6-E409-46FD-8DC2-E7CF5B717E9D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B779F42-0209-408B-9C38-8CEE8D2418F2}"/>
              </a:ext>
            </a:extLst>
          </p:cNvPr>
          <p:cNvSpPr txBox="1"/>
          <p:nvPr/>
        </p:nvSpPr>
        <p:spPr>
          <a:xfrm>
            <a:off x="6172800" y="2388480"/>
            <a:ext cx="2965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유형 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0D824EC-5A5D-4049-BED8-668332C4A2AC}"/>
              </a:ext>
            </a:extLst>
          </p:cNvPr>
          <p:cNvSpPr txBox="1"/>
          <p:nvPr/>
        </p:nvSpPr>
        <p:spPr>
          <a:xfrm>
            <a:off x="617280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무료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CFE3636-1A3B-49E7-8FEC-C0CBAB0218D3}"/>
              </a:ext>
            </a:extLst>
          </p:cNvPr>
          <p:cNvSpPr txBox="1"/>
          <p:nvPr/>
        </p:nvSpPr>
        <p:spPr>
          <a:xfrm>
            <a:off x="617280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무료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225B91F-D451-4D1C-B348-C0E391BF4EFD}"/>
              </a:ext>
            </a:extLst>
          </p:cNvPr>
          <p:cNvSpPr txBox="1"/>
          <p:nvPr/>
        </p:nvSpPr>
        <p:spPr>
          <a:xfrm>
            <a:off x="6172800" y="360181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유료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E49B9CD0-5324-4DC5-81F8-9C9C060A41F0}"/>
              </a:ext>
            </a:extLst>
          </p:cNvPr>
          <p:cNvGrpSpPr/>
          <p:nvPr/>
        </p:nvGrpSpPr>
        <p:grpSpPr>
          <a:xfrm>
            <a:off x="170260" y="3882163"/>
            <a:ext cx="7108881" cy="348343"/>
            <a:chOff x="170260" y="3882163"/>
            <a:chExt cx="7108881" cy="34834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xmlns="" id="{96665501-C097-4D01-B0B1-BBBD5FE421C2}"/>
                </a:ext>
              </a:extLst>
            </p:cNvPr>
            <p:cNvSpPr/>
            <p:nvPr/>
          </p:nvSpPr>
          <p:spPr>
            <a:xfrm>
              <a:off x="170260" y="3882163"/>
              <a:ext cx="7108881" cy="34834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732810C-FDF3-4C16-98EC-46BF05BB32C0}"/>
                </a:ext>
              </a:extLst>
            </p:cNvPr>
            <p:cNvSpPr txBox="1"/>
            <p:nvPr/>
          </p:nvSpPr>
          <p:spPr>
            <a:xfrm>
              <a:off x="329439" y="3999934"/>
              <a:ext cx="4568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기미한의원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645D2871-7302-4540-B4BF-6C662016A972}"/>
                </a:ext>
              </a:extLst>
            </p:cNvPr>
            <p:cNvSpPr txBox="1"/>
            <p:nvPr/>
          </p:nvSpPr>
          <p:spPr>
            <a:xfrm>
              <a:off x="1095996" y="3999934"/>
              <a:ext cx="71173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j-ea"/>
                  <a:ea typeface="+mj-ea"/>
                </a:rPr>
                <a:t>123-45-67890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56D969F9-90DE-4609-9789-3E28D33D9DF1}"/>
                </a:ext>
              </a:extLst>
            </p:cNvPr>
            <p:cNvSpPr txBox="1"/>
            <p:nvPr/>
          </p:nvSpPr>
          <p:spPr>
            <a:xfrm>
              <a:off x="2094829" y="3999934"/>
              <a:ext cx="65242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02-321-6547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7261A67-CCD0-4A62-9CBA-9D55DDF929E8}"/>
                </a:ext>
              </a:extLst>
            </p:cNvPr>
            <p:cNvSpPr txBox="1"/>
            <p:nvPr/>
          </p:nvSpPr>
          <p:spPr>
            <a:xfrm>
              <a:off x="3032229" y="3999934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이수진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5F4D0B53-C638-4C4D-977D-9FBA6BB2BB9D}"/>
                </a:ext>
              </a:extLst>
            </p:cNvPr>
            <p:cNvSpPr txBox="1"/>
            <p:nvPr/>
          </p:nvSpPr>
          <p:spPr>
            <a:xfrm>
              <a:off x="3820187" y="3999934"/>
              <a:ext cx="207749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서울특별시 강남구 논현동 </a:t>
              </a:r>
              <a:r>
                <a:rPr lang="en-US" altLang="ko-KR" sz="800" dirty="0">
                  <a:latin typeface="+mj-ea"/>
                  <a:ea typeface="+mj-ea"/>
                </a:rPr>
                <a:t>123-5 </a:t>
              </a:r>
              <a:r>
                <a:rPr lang="ko-KR" altLang="en-US" sz="800" dirty="0">
                  <a:latin typeface="+mj-ea"/>
                  <a:ea typeface="+mj-ea"/>
                </a:rPr>
                <a:t>하나제일빌딩 </a:t>
              </a:r>
              <a:r>
                <a:rPr lang="en-US" altLang="ko-KR" sz="800" dirty="0">
                  <a:latin typeface="+mj-ea"/>
                  <a:ea typeface="+mj-ea"/>
                </a:rPr>
                <a:t>5F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A6A1B52F-AF9E-405C-8921-85F213DFE518}"/>
                </a:ext>
              </a:extLst>
            </p:cNvPr>
            <p:cNvSpPr txBox="1"/>
            <p:nvPr/>
          </p:nvSpPr>
          <p:spPr>
            <a:xfrm>
              <a:off x="6924290" y="3999934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u="sng" dirty="0">
                  <a:latin typeface="+mj-ea"/>
                  <a:ea typeface="+mj-ea"/>
                </a:rPr>
                <a:t>삭제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53DD6031-5BC9-4EFC-8535-4CE3268D8968}"/>
                </a:ext>
              </a:extLst>
            </p:cNvPr>
            <p:cNvSpPr txBox="1"/>
            <p:nvPr/>
          </p:nvSpPr>
          <p:spPr>
            <a:xfrm>
              <a:off x="6660810" y="3999934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u="sng" dirty="0">
                  <a:latin typeface="+mj-ea"/>
                  <a:ea typeface="+mj-ea"/>
                </a:rPr>
                <a:t>수정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414FCE4-9D70-46CD-A90F-DCAC18D7BB8A}"/>
                </a:ext>
              </a:extLst>
            </p:cNvPr>
            <p:cNvSpPr txBox="1"/>
            <p:nvPr/>
          </p:nvSpPr>
          <p:spPr>
            <a:xfrm>
              <a:off x="6172800" y="3999934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무료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88252192-9822-4329-ABB7-1BDE46A164FD}"/>
              </a:ext>
            </a:extLst>
          </p:cNvPr>
          <p:cNvGrpSpPr/>
          <p:nvPr/>
        </p:nvGrpSpPr>
        <p:grpSpPr>
          <a:xfrm>
            <a:off x="170260" y="4280278"/>
            <a:ext cx="7108881" cy="348343"/>
            <a:chOff x="170260" y="4280278"/>
            <a:chExt cx="7108881" cy="348343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xmlns="" id="{D793A4CC-B222-4D46-A382-EFD0A57F7172}"/>
                </a:ext>
              </a:extLst>
            </p:cNvPr>
            <p:cNvSpPr/>
            <p:nvPr/>
          </p:nvSpPr>
          <p:spPr>
            <a:xfrm>
              <a:off x="170260" y="4280278"/>
              <a:ext cx="7108881" cy="34834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F6DCEC3E-BB2E-4980-AD3D-8C0177A705C0}"/>
                </a:ext>
              </a:extLst>
            </p:cNvPr>
            <p:cNvSpPr txBox="1"/>
            <p:nvPr/>
          </p:nvSpPr>
          <p:spPr>
            <a:xfrm>
              <a:off x="329439" y="4398049"/>
              <a:ext cx="4568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환한한의원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E69ACEBE-68F7-4011-8C14-CB76301FC3D4}"/>
                </a:ext>
              </a:extLst>
            </p:cNvPr>
            <p:cNvSpPr txBox="1"/>
            <p:nvPr/>
          </p:nvSpPr>
          <p:spPr>
            <a:xfrm>
              <a:off x="1095996" y="4398049"/>
              <a:ext cx="71173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j-ea"/>
                  <a:ea typeface="+mj-ea"/>
                </a:rPr>
                <a:t>123-45-67890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22DCA21C-A787-44C8-A426-FD6F84615BED}"/>
                </a:ext>
              </a:extLst>
            </p:cNvPr>
            <p:cNvSpPr txBox="1"/>
            <p:nvPr/>
          </p:nvSpPr>
          <p:spPr>
            <a:xfrm>
              <a:off x="2094829" y="4398049"/>
              <a:ext cx="65242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02-321-6547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B60C17C4-B1B8-47C4-9A4F-8BFFCE0E98A3}"/>
                </a:ext>
              </a:extLst>
            </p:cNvPr>
            <p:cNvSpPr txBox="1"/>
            <p:nvPr/>
          </p:nvSpPr>
          <p:spPr>
            <a:xfrm>
              <a:off x="3032229" y="4398049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감찬경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C53F19C0-BD30-4656-B6F8-E6BE78F991DE}"/>
                </a:ext>
              </a:extLst>
            </p:cNvPr>
            <p:cNvSpPr txBox="1"/>
            <p:nvPr/>
          </p:nvSpPr>
          <p:spPr>
            <a:xfrm>
              <a:off x="3820187" y="4398049"/>
              <a:ext cx="207749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서울특별시 강남구 논현동 </a:t>
              </a:r>
              <a:r>
                <a:rPr lang="en-US" altLang="ko-KR" sz="800" dirty="0">
                  <a:latin typeface="+mj-ea"/>
                  <a:ea typeface="+mj-ea"/>
                </a:rPr>
                <a:t>123-5 </a:t>
              </a:r>
              <a:r>
                <a:rPr lang="ko-KR" altLang="en-US" sz="800" dirty="0">
                  <a:latin typeface="+mj-ea"/>
                  <a:ea typeface="+mj-ea"/>
                </a:rPr>
                <a:t>하나제일빌딩 </a:t>
              </a:r>
              <a:r>
                <a:rPr lang="en-US" altLang="ko-KR" sz="800" dirty="0">
                  <a:latin typeface="+mj-ea"/>
                  <a:ea typeface="+mj-ea"/>
                </a:rPr>
                <a:t>5F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73B62C2-7AD5-411B-B1A8-420EE4A0BA2A}"/>
                </a:ext>
              </a:extLst>
            </p:cNvPr>
            <p:cNvSpPr txBox="1"/>
            <p:nvPr/>
          </p:nvSpPr>
          <p:spPr>
            <a:xfrm>
              <a:off x="6924290" y="4398049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u="sng" dirty="0">
                  <a:latin typeface="+mj-ea"/>
                  <a:ea typeface="+mj-ea"/>
                </a:rPr>
                <a:t>삭제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2A0FF6E0-1330-4272-B724-D11C69C5D899}"/>
                </a:ext>
              </a:extLst>
            </p:cNvPr>
            <p:cNvSpPr txBox="1"/>
            <p:nvPr/>
          </p:nvSpPr>
          <p:spPr>
            <a:xfrm>
              <a:off x="6660810" y="4398049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u="sng" dirty="0">
                  <a:latin typeface="+mj-ea"/>
                  <a:ea typeface="+mj-ea"/>
                </a:rPr>
                <a:t>수정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56B4FBE2-3A08-49D6-8C6D-F1E4BEDD67AA}"/>
                </a:ext>
              </a:extLst>
            </p:cNvPr>
            <p:cNvSpPr txBox="1"/>
            <p:nvPr/>
          </p:nvSpPr>
          <p:spPr>
            <a:xfrm>
              <a:off x="6172800" y="4398049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유료</a:t>
              </a: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BF052D7A-114A-4D92-B7FE-D21D3771D3E4}"/>
              </a:ext>
            </a:extLst>
          </p:cNvPr>
          <p:cNvCxnSpPr/>
          <p:nvPr/>
        </p:nvCxnSpPr>
        <p:spPr>
          <a:xfrm>
            <a:off x="1914901" y="2383605"/>
            <a:ext cx="0" cy="351645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6E19151-3ACF-4A64-940D-8B104C7DFEBC}"/>
              </a:ext>
            </a:extLst>
          </p:cNvPr>
          <p:cNvSpPr txBox="1"/>
          <p:nvPr/>
        </p:nvSpPr>
        <p:spPr>
          <a:xfrm>
            <a:off x="951596" y="5639548"/>
            <a:ext cx="8944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페이지당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20</a:t>
            </a:r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건씩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노출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9FEFFC51-0A30-4961-8D42-FF8807397C20}"/>
              </a:ext>
            </a:extLst>
          </p:cNvPr>
          <p:cNvGrpSpPr/>
          <p:nvPr/>
        </p:nvGrpSpPr>
        <p:grpSpPr>
          <a:xfrm>
            <a:off x="3414254" y="6229617"/>
            <a:ext cx="768069" cy="135238"/>
            <a:chOff x="3698398" y="3422486"/>
            <a:chExt cx="768069" cy="13523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5A9E821C-1A70-4A05-A16C-4E433B122420}"/>
                </a:ext>
              </a:extLst>
            </p:cNvPr>
            <p:cNvSpPr txBox="1"/>
            <p:nvPr/>
          </p:nvSpPr>
          <p:spPr>
            <a:xfrm>
              <a:off x="3698398" y="3428550"/>
              <a:ext cx="913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◀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D98D34AE-4FC0-4FBC-8807-545B5F109436}"/>
                </a:ext>
              </a:extLst>
            </p:cNvPr>
            <p:cNvSpPr txBox="1"/>
            <p:nvPr/>
          </p:nvSpPr>
          <p:spPr>
            <a:xfrm>
              <a:off x="4375095" y="3428550"/>
              <a:ext cx="913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▶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xmlns="" id="{895B30F3-F97E-4C72-9A53-10B7595A939F}"/>
                </a:ext>
              </a:extLst>
            </p:cNvPr>
            <p:cNvSpPr/>
            <p:nvPr/>
          </p:nvSpPr>
          <p:spPr>
            <a:xfrm>
              <a:off x="3834673" y="3422486"/>
              <a:ext cx="135238" cy="1352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xmlns="" id="{95C3292E-0128-4881-ACB1-56714BC02F0C}"/>
                </a:ext>
              </a:extLst>
            </p:cNvPr>
            <p:cNvSpPr/>
            <p:nvPr/>
          </p:nvSpPr>
          <p:spPr>
            <a:xfrm>
              <a:off x="4014814" y="3422486"/>
              <a:ext cx="135238" cy="13523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xmlns="" id="{57DA131F-2313-46A8-9647-51E1C0306109}"/>
                </a:ext>
              </a:extLst>
            </p:cNvPr>
            <p:cNvSpPr/>
            <p:nvPr/>
          </p:nvSpPr>
          <p:spPr>
            <a:xfrm>
              <a:off x="4194955" y="3422486"/>
              <a:ext cx="135238" cy="13523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12A5CAC1-3FB3-4F60-8D90-04F595878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4564791"/>
              </p:ext>
            </p:extLst>
          </p:nvPr>
        </p:nvGraphicFramePr>
        <p:xfrm>
          <a:off x="7324078" y="-145712"/>
          <a:ext cx="2411662" cy="7259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본 설계서상의 모든 목록화면에 대한 공통규칙을 정의함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6089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화면명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및 설명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현재 화면명과 간단한 설명 제공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필요시 오른쪽 부분에 상세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요약정보가 제공될 수 있음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유틸영역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키워드검색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키워드 입력 후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엔터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또는 검색아이콘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검색실행 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하단 테이블영역에 결과노출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현재 검색된 총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검색결과수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노출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#2a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기능버튼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각 메뉴의 성격에 맞게 신규데이터등록 또는 업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다운로드 등의 기능을 위한 버튼이 제공될 수 있음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예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신규데이터등록 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데이터 등록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팝업호출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데이터 입력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수정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UI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동일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단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수정시에는 저장된 정보를 노출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내용입력 후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저장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]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시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팝업닫힘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테이블에 해당 레코드 추가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검색결과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필터링등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모두 해제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가장 최근에 등록된 레코드가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1p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가장 상단에 노출됨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#2b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필터링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필요시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필터링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 조건에 맞는 검색결과만 노출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전체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#2c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기간검색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조회당일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-7 ~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조회당일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 일자범위에 맞춰 기준데이터를 검색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테이블영역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UI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구성은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가 아니어도 됨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레코드 최근수정순으로 정렬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(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필요시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col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은 오름차순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내림차순 정렬 변경가능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레코드관리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수정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해당 레코드 상세 팝업 또는 화면이동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사용자가 입력한 데이터가 입력된 상태로 호출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데이터 변경 후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저장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시 업데이트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변경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log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관리안함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이후 목록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복귀시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검색결과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페이징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유지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삭제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삭제확인팝업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(#3c)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 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네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해당 레코드 삭제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페이지네이션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- 1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페이지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건 노출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(DT)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페이지번호 선택해 해당 페이지로 이동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54F5964A-BE82-4424-AB12-9DC6855ADF87}"/>
              </a:ext>
            </a:extLst>
          </p:cNvPr>
          <p:cNvSpPr/>
          <p:nvPr/>
        </p:nvSpPr>
        <p:spPr>
          <a:xfrm>
            <a:off x="183619" y="2301330"/>
            <a:ext cx="7095521" cy="3674775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0A1DC29A-BE39-4505-9BD3-5D1B5B2DC504}"/>
              </a:ext>
            </a:extLst>
          </p:cNvPr>
          <p:cNvSpPr/>
          <p:nvPr/>
        </p:nvSpPr>
        <p:spPr>
          <a:xfrm>
            <a:off x="183619" y="6161272"/>
            <a:ext cx="7095521" cy="348812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F998F7B6-6E4D-4700-8053-6EA78275D68F}"/>
              </a:ext>
            </a:extLst>
          </p:cNvPr>
          <p:cNvSpPr/>
          <p:nvPr/>
        </p:nvSpPr>
        <p:spPr>
          <a:xfrm>
            <a:off x="183619" y="1486684"/>
            <a:ext cx="7095521" cy="688350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0684000B-BE17-409F-8755-3998A9A504AC}"/>
              </a:ext>
            </a:extLst>
          </p:cNvPr>
          <p:cNvSpPr/>
          <p:nvPr/>
        </p:nvSpPr>
        <p:spPr>
          <a:xfrm>
            <a:off x="85025" y="162662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55913921-A7D5-4DEB-8C91-16764A07CF90}"/>
              </a:ext>
            </a:extLst>
          </p:cNvPr>
          <p:cNvSpPr/>
          <p:nvPr/>
        </p:nvSpPr>
        <p:spPr>
          <a:xfrm>
            <a:off x="85025" y="232826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1269640A-3A8A-4057-ABFC-7BCDB90AB7BA}"/>
              </a:ext>
            </a:extLst>
          </p:cNvPr>
          <p:cNvSpPr/>
          <p:nvPr/>
        </p:nvSpPr>
        <p:spPr>
          <a:xfrm>
            <a:off x="6649979" y="253735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06465929-EC82-4C9B-AAF2-0F7CC13C0FDC}"/>
              </a:ext>
            </a:extLst>
          </p:cNvPr>
          <p:cNvSpPr/>
          <p:nvPr/>
        </p:nvSpPr>
        <p:spPr>
          <a:xfrm>
            <a:off x="6925107" y="253735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23D13630-15A4-44EA-86DE-3390AE8817A6}"/>
              </a:ext>
            </a:extLst>
          </p:cNvPr>
          <p:cNvSpPr/>
          <p:nvPr/>
        </p:nvSpPr>
        <p:spPr>
          <a:xfrm>
            <a:off x="85025" y="6181180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8C0429F0-F5D3-446D-9FC0-DA076DF5DD8B}"/>
              </a:ext>
            </a:extLst>
          </p:cNvPr>
          <p:cNvSpPr/>
          <p:nvPr/>
        </p:nvSpPr>
        <p:spPr>
          <a:xfrm>
            <a:off x="6442342" y="162239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B1B84B2A-F08A-4431-BFA9-8294AA4B4DCC}"/>
              </a:ext>
            </a:extLst>
          </p:cNvPr>
          <p:cNvSpPr/>
          <p:nvPr/>
        </p:nvSpPr>
        <p:spPr>
          <a:xfrm>
            <a:off x="4574040" y="972765"/>
            <a:ext cx="2705100" cy="395592"/>
          </a:xfrm>
          <a:prstGeom prst="roundRect">
            <a:avLst>
              <a:gd name="adj" fmla="val 795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요약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추가정보 제공영역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7EABFC0F-DB0D-4F5C-992C-108C68F57C9F}"/>
              </a:ext>
            </a:extLst>
          </p:cNvPr>
          <p:cNvSpPr/>
          <p:nvPr/>
        </p:nvSpPr>
        <p:spPr>
          <a:xfrm>
            <a:off x="183619" y="928185"/>
            <a:ext cx="7095521" cy="509361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B881A36D-6244-42D5-B218-FF03B7B9BBAF}"/>
              </a:ext>
            </a:extLst>
          </p:cNvPr>
          <p:cNvSpPr/>
          <p:nvPr/>
        </p:nvSpPr>
        <p:spPr>
          <a:xfrm>
            <a:off x="85025" y="110767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CBFE4EAD-29E1-43EF-84F9-488F9D96CC4F}"/>
              </a:ext>
            </a:extLst>
          </p:cNvPr>
          <p:cNvSpPr/>
          <p:nvPr/>
        </p:nvSpPr>
        <p:spPr>
          <a:xfrm>
            <a:off x="5966387" y="230314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3c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72F82C7-A4C0-4B82-A25B-CD973157EFE4}"/>
              </a:ext>
            </a:extLst>
          </p:cNvPr>
          <p:cNvSpPr txBox="1"/>
          <p:nvPr/>
        </p:nvSpPr>
        <p:spPr>
          <a:xfrm>
            <a:off x="5910175" y="2043204"/>
            <a:ext cx="13689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전체</a:t>
            </a:r>
            <a:r>
              <a:rPr lang="ko-KR" altLang="en-US" sz="800" b="1" dirty="0">
                <a:latin typeface="+mj-ea"/>
                <a:ea typeface="+mj-ea"/>
              </a:rPr>
              <a:t>  </a:t>
            </a:r>
            <a:r>
              <a:rPr lang="en-US" altLang="ko-KR" sz="800" dirty="0">
                <a:latin typeface="+mj-ea"/>
                <a:ea typeface="+mj-ea"/>
              </a:rPr>
              <a:t>|  </a:t>
            </a:r>
            <a:r>
              <a:rPr lang="ko-KR" altLang="en-US" sz="800" dirty="0">
                <a:latin typeface="+mj-ea"/>
                <a:ea typeface="+mj-ea"/>
              </a:rPr>
              <a:t>무료회원만  </a:t>
            </a:r>
            <a:r>
              <a:rPr lang="en-US" altLang="ko-KR" sz="800" dirty="0">
                <a:latin typeface="+mj-ea"/>
                <a:ea typeface="+mj-ea"/>
              </a:rPr>
              <a:t>|  </a:t>
            </a:r>
            <a:r>
              <a:rPr lang="ko-KR" altLang="en-US" sz="800" dirty="0">
                <a:latin typeface="+mj-ea"/>
                <a:ea typeface="+mj-ea"/>
              </a:rPr>
              <a:t>유료회원만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564A584D-1284-47EB-A55D-00F0BB38EF11}"/>
              </a:ext>
            </a:extLst>
          </p:cNvPr>
          <p:cNvSpPr/>
          <p:nvPr/>
        </p:nvSpPr>
        <p:spPr>
          <a:xfrm>
            <a:off x="5703762" y="199745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7A7753FA-B13D-4D1E-AA72-2B5F93139D15}"/>
              </a:ext>
            </a:extLst>
          </p:cNvPr>
          <p:cNvGrpSpPr/>
          <p:nvPr/>
        </p:nvGrpSpPr>
        <p:grpSpPr>
          <a:xfrm>
            <a:off x="3879267" y="5056743"/>
            <a:ext cx="2207432" cy="1453341"/>
            <a:chOff x="3347455" y="940719"/>
            <a:chExt cx="2207432" cy="1453341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F4F35FB0-CC75-483A-843F-7C1D3A3C576A}"/>
                </a:ext>
              </a:extLst>
            </p:cNvPr>
            <p:cNvSpPr/>
            <p:nvPr/>
          </p:nvSpPr>
          <p:spPr>
            <a:xfrm>
              <a:off x="3347455" y="940719"/>
              <a:ext cx="2207432" cy="14533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나눔바른고딕" panose="020B0600000101010101" pitchFamily="50" charset="-127"/>
                <a:ea typeface="나눔바른고딕" panose="020B0600000101010101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FECBC4AD-698A-4C6F-ABD2-ED6182184482}"/>
                </a:ext>
              </a:extLst>
            </p:cNvPr>
            <p:cNvSpPr/>
            <p:nvPr/>
          </p:nvSpPr>
          <p:spPr>
            <a:xfrm>
              <a:off x="3347455" y="944883"/>
              <a:ext cx="2207432" cy="27968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0" rtlCol="0" anchor="ctr"/>
            <a:lstStyle/>
            <a:p>
              <a:r>
                <a:rPr lang="ko-KR" altLang="en-US" sz="1000" b="1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rPr>
                <a:t>확인</a:t>
              </a: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2966E8C7-70BE-4621-9F55-83CA46EC5882}"/>
                </a:ext>
              </a:extLst>
            </p:cNvPr>
            <p:cNvGrpSpPr/>
            <p:nvPr/>
          </p:nvGrpSpPr>
          <p:grpSpPr>
            <a:xfrm>
              <a:off x="5345975" y="1021580"/>
              <a:ext cx="126288" cy="126288"/>
              <a:chOff x="4568465" y="1511024"/>
              <a:chExt cx="126288" cy="126288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xmlns="" id="{7117F19D-5003-4718-8558-0981188E128C}"/>
                  </a:ext>
                </a:extLst>
              </p:cNvPr>
              <p:cNvSpPr/>
              <p:nvPr/>
            </p:nvSpPr>
            <p:spPr>
              <a:xfrm>
                <a:off x="4568465" y="1511024"/>
                <a:ext cx="126288" cy="1262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xmlns="" id="{D781DAC7-84BC-4F13-A8C6-C0305D02B0BE}"/>
                  </a:ext>
                </a:extLst>
              </p:cNvPr>
              <p:cNvGrpSpPr/>
              <p:nvPr/>
            </p:nvGrpSpPr>
            <p:grpSpPr>
              <a:xfrm>
                <a:off x="4597974" y="1540533"/>
                <a:ext cx="67270" cy="67270"/>
                <a:chOff x="3649861" y="1531144"/>
                <a:chExt cx="211931" cy="211931"/>
              </a:xfrm>
            </p:grpSpPr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xmlns="" id="{96C2525D-4068-4167-A681-A7E388CD0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49861" y="1531144"/>
                  <a:ext cx="211931" cy="21193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xmlns="" id="{B5FA7DE7-FB89-4B06-ADF5-67C9C3D90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649861" y="1531144"/>
                  <a:ext cx="211931" cy="21193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46DD88A9-40EF-4286-8C25-6D17DAD915AC}"/>
                </a:ext>
              </a:extLst>
            </p:cNvPr>
            <p:cNvGrpSpPr/>
            <p:nvPr/>
          </p:nvGrpSpPr>
          <p:grpSpPr>
            <a:xfrm>
              <a:off x="3459641" y="2081582"/>
              <a:ext cx="2018354" cy="232611"/>
              <a:chOff x="4986981" y="5708844"/>
              <a:chExt cx="4544966" cy="232611"/>
            </a:xfrm>
          </p:grpSpPr>
          <p:sp>
            <p:nvSpPr>
              <p:cNvPr id="107" name="사각형: 둥근 모서리 106" hidden="1">
                <a:extLst>
                  <a:ext uri="{FF2B5EF4-FFF2-40B4-BE49-F238E27FC236}">
                    <a16:creationId xmlns:a16="http://schemas.microsoft.com/office/drawing/2014/main" xmlns="" id="{CCB2BFAC-ADA1-4D35-80A7-842FBB7EB358}"/>
                  </a:ext>
                </a:extLst>
              </p:cNvPr>
              <p:cNvSpPr/>
              <p:nvPr/>
            </p:nvSpPr>
            <p:spPr>
              <a:xfrm>
                <a:off x="8320257" y="5708844"/>
                <a:ext cx="121169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삭제</a:t>
                </a:r>
              </a:p>
            </p:txBody>
          </p:sp>
          <p:sp>
            <p:nvSpPr>
              <p:cNvPr id="108" name="사각형: 둥근 모서리 107" hidden="1">
                <a:extLst>
                  <a:ext uri="{FF2B5EF4-FFF2-40B4-BE49-F238E27FC236}">
                    <a16:creationId xmlns:a16="http://schemas.microsoft.com/office/drawing/2014/main" xmlns="" id="{A53A1B39-3500-4640-A932-674EEDF43D42}"/>
                  </a:ext>
                </a:extLst>
              </p:cNvPr>
              <p:cNvSpPr/>
              <p:nvPr/>
            </p:nvSpPr>
            <p:spPr>
              <a:xfrm>
                <a:off x="6999674" y="5708844"/>
                <a:ext cx="121169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버튼명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2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xmlns="" id="{33437AA2-C914-4AFF-A85A-B7C86A28714F}"/>
                  </a:ext>
                </a:extLst>
              </p:cNvPr>
              <p:cNvSpPr/>
              <p:nvPr/>
            </p:nvSpPr>
            <p:spPr>
              <a:xfrm>
                <a:off x="4986981" y="5708844"/>
                <a:ext cx="158630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800" u="sng" dirty="0">
                    <a:solidFill>
                      <a:srgbClr val="0070C0"/>
                    </a:solidFill>
                    <a:latin typeface="+mj-ea"/>
                    <a:ea typeface="+mj-ea"/>
                  </a:rPr>
                  <a:t>네 삭제합니다</a:t>
                </a:r>
                <a:r>
                  <a:rPr lang="en-US" altLang="ko-KR" sz="800" u="sng" dirty="0">
                    <a:solidFill>
                      <a:srgbClr val="0070C0"/>
                    </a:solidFill>
                    <a:latin typeface="+mj-ea"/>
                    <a:ea typeface="+mj-ea"/>
                  </a:rPr>
                  <a:t>.</a:t>
                </a:r>
                <a:endParaRPr lang="ko-KR" altLang="en-US" sz="800" u="sng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B381D135-1C93-4E13-933A-9F7A330CDD4F}"/>
                </a:ext>
              </a:extLst>
            </p:cNvPr>
            <p:cNvSpPr txBox="1"/>
            <p:nvPr/>
          </p:nvSpPr>
          <p:spPr>
            <a:xfrm>
              <a:off x="3497742" y="1361804"/>
              <a:ext cx="1885131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none" lIns="0" tIns="0" rIns="0" bIns="0" rtlCol="0" anchor="t" anchorCtr="0">
              <a:sp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‘$</a:t>
              </a:r>
              <a:r>
                <a:rPr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선택데이터명</a:t>
              </a:r>
              <a:r>
                <a:rPr lang="en-US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’</a:t>
              </a:r>
              <a:r>
                <a:rPr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을 </a:t>
              </a:r>
              <a:r>
                <a:rPr lang="ko-KR" altLang="en-US" sz="800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삭제시</a:t>
              </a:r>
              <a:r>
                <a:rPr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 복원할 수 없습니다</a:t>
              </a:r>
              <a:r>
                <a:rPr lang="en-US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.</a:t>
              </a:r>
            </a:p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정말로 </a:t>
              </a:r>
              <a:r>
                <a:rPr lang="ko-KR" altLang="en-US" sz="800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삭제하시겠습니까</a:t>
              </a:r>
              <a:r>
                <a:rPr lang="en-US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?</a:t>
              </a:r>
            </a:p>
          </p:txBody>
        </p:sp>
      </p:grp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80A1B748-B347-4A00-8562-79AC8085DF98}"/>
              </a:ext>
            </a:extLst>
          </p:cNvPr>
          <p:cNvSpPr/>
          <p:nvPr/>
        </p:nvSpPr>
        <p:spPr>
          <a:xfrm>
            <a:off x="4893029" y="483188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3c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8D0F6F02-D816-4BC7-BCF0-1F59616B9A0C}"/>
              </a:ext>
            </a:extLst>
          </p:cNvPr>
          <p:cNvSpPr/>
          <p:nvPr/>
        </p:nvSpPr>
        <p:spPr>
          <a:xfrm>
            <a:off x="183620" y="4240693"/>
            <a:ext cx="6305082" cy="409128"/>
          </a:xfrm>
          <a:prstGeom prst="rect">
            <a:avLst/>
          </a:prstGeom>
          <a:solidFill>
            <a:srgbClr val="FF0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DFBF3D42-1823-449B-851E-84B6200BA931}"/>
              </a:ext>
            </a:extLst>
          </p:cNvPr>
          <p:cNvSpPr/>
          <p:nvPr/>
        </p:nvSpPr>
        <p:spPr>
          <a:xfrm>
            <a:off x="6939064" y="4240693"/>
            <a:ext cx="340076" cy="409128"/>
          </a:xfrm>
          <a:prstGeom prst="rect">
            <a:avLst/>
          </a:prstGeom>
          <a:solidFill>
            <a:srgbClr val="FF0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B840B35B-4E28-4D12-95A4-D2B59A1F5858}"/>
              </a:ext>
            </a:extLst>
          </p:cNvPr>
          <p:cNvSpPr/>
          <p:nvPr/>
        </p:nvSpPr>
        <p:spPr>
          <a:xfrm>
            <a:off x="6544567" y="4240693"/>
            <a:ext cx="310190" cy="409128"/>
          </a:xfrm>
          <a:prstGeom prst="rect">
            <a:avLst/>
          </a:prstGeom>
          <a:solidFill>
            <a:srgbClr val="FF0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9DC839B9-F4D2-4A20-BCB5-BA5803FA1020}"/>
              </a:ext>
            </a:extLst>
          </p:cNvPr>
          <p:cNvSpPr txBox="1"/>
          <p:nvPr/>
        </p:nvSpPr>
        <p:spPr>
          <a:xfrm>
            <a:off x="2312393" y="4706327"/>
            <a:ext cx="227786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Row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선택시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해당 레코드의 상세정보 팝업 또는 화면이동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4122C7AB-2A35-4B5E-931D-33E077581675}"/>
              </a:ext>
            </a:extLst>
          </p:cNvPr>
          <p:cNvSpPr txBox="1"/>
          <p:nvPr/>
        </p:nvSpPr>
        <p:spPr>
          <a:xfrm>
            <a:off x="5806968" y="4706327"/>
            <a:ext cx="14603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solidFill>
                  <a:srgbClr val="FF0000"/>
                </a:solidFill>
                <a:latin typeface="+mj-ea"/>
                <a:ea typeface="+mj-ea"/>
              </a:rPr>
              <a:t>버튼은 해당 영역 선택으로 기능호출</a:t>
            </a:r>
            <a:endParaRPr lang="ko-KR" altLang="en-US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3785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CC4DD7B9-1F2A-4439-BC44-EE43DEF0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의료기관관리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47337F5-FD8B-4D25-B6ED-8C9264D13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1033C33C-FE2D-4C65-9033-2C3B45010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A010000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6EADE706-9CED-4116-9CBF-012B6DC6C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8761651"/>
              </p:ext>
            </p:extLst>
          </p:nvPr>
        </p:nvGraphicFramePr>
        <p:xfrm>
          <a:off x="7324078" y="597402"/>
          <a:ext cx="2411662" cy="31363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시스템에 등록된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의료기관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을 관리하는 화면임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6089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키워드검색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검색항목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기관명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사업자번호 일부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신규데이터등록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#2a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팝업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#1a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데이터 등록 팝업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상세기능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공통참조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ko-KR" altLang="en-US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#2a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와 동일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UI,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데이터미입력상태로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호출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기관정보수정버튼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해당 기관정보수정 팝업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회원유형관리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회원유형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col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헤더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정렬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회원유형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유료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무료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* 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유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무료 회원설정전환은 포탈에서 진행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1A92C41-4803-42E1-83F5-507E3C8DE97E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rgbClr val="FF0000"/>
                </a:solidFill>
                <a:latin typeface="+mj-ea"/>
                <a:ea typeface="+mj-ea"/>
              </a:rPr>
              <a:t>포탈관리자로그인시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의료기관관리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96AB00D-DEA1-478F-BA2B-0376B0F509E2}"/>
              </a:ext>
            </a:extLst>
          </p:cNvPr>
          <p:cNvSpPr txBox="1"/>
          <p:nvPr/>
        </p:nvSpPr>
        <p:spPr>
          <a:xfrm>
            <a:off x="170260" y="1002811"/>
            <a:ext cx="9618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의료기관관리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C12A115-3ED3-4410-906A-8648D871A9D0}"/>
              </a:ext>
            </a:extLst>
          </p:cNvPr>
          <p:cNvSpPr txBox="1"/>
          <p:nvPr/>
        </p:nvSpPr>
        <p:spPr>
          <a:xfrm>
            <a:off x="170260" y="1276122"/>
            <a:ext cx="18562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등록된 의료기관정보를 관리하실 수 있습니다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E2B95043-AE4A-4B81-A122-A6F391C52A1D}"/>
              </a:ext>
            </a:extLst>
          </p:cNvPr>
          <p:cNvSpPr/>
          <p:nvPr/>
        </p:nvSpPr>
        <p:spPr>
          <a:xfrm>
            <a:off x="170260" y="2644820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C272886-7A32-42E6-9A4D-6505FDEE7677}"/>
              </a:ext>
            </a:extLst>
          </p:cNvPr>
          <p:cNvSpPr txBox="1"/>
          <p:nvPr/>
        </p:nvSpPr>
        <p:spPr>
          <a:xfrm>
            <a:off x="329439" y="2388480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의료기관명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37B674F-F180-4219-9C14-BBB564611A4E}"/>
              </a:ext>
            </a:extLst>
          </p:cNvPr>
          <p:cNvSpPr txBox="1"/>
          <p:nvPr/>
        </p:nvSpPr>
        <p:spPr>
          <a:xfrm>
            <a:off x="1095996" y="2388480"/>
            <a:ext cx="63959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사업자등록번호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4DCC391-8DD7-47BD-96CC-0979222211D5}"/>
              </a:ext>
            </a:extLst>
          </p:cNvPr>
          <p:cNvSpPr txBox="1"/>
          <p:nvPr/>
        </p:nvSpPr>
        <p:spPr>
          <a:xfrm>
            <a:off x="2094829" y="238848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연락처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59287CA-AEF8-405D-B35C-ACDACC8D1AFE}"/>
              </a:ext>
            </a:extLst>
          </p:cNvPr>
          <p:cNvSpPr txBox="1"/>
          <p:nvPr/>
        </p:nvSpPr>
        <p:spPr>
          <a:xfrm>
            <a:off x="3032229" y="2388480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대표관리자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85F096A-1E29-4E49-9FBD-E57A5FB84E8A}"/>
              </a:ext>
            </a:extLst>
          </p:cNvPr>
          <p:cNvSpPr txBox="1"/>
          <p:nvPr/>
        </p:nvSpPr>
        <p:spPr>
          <a:xfrm>
            <a:off x="3798289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주소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12E19A1-0779-439C-A8BF-C70A79945795}"/>
              </a:ext>
            </a:extLst>
          </p:cNvPr>
          <p:cNvSpPr txBox="1"/>
          <p:nvPr/>
        </p:nvSpPr>
        <p:spPr>
          <a:xfrm>
            <a:off x="6756879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관리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34B69395-8E1F-4661-8CFC-512F1BE124F3}"/>
              </a:ext>
            </a:extLst>
          </p:cNvPr>
          <p:cNvCxnSpPr>
            <a:cxnSpLocks/>
          </p:cNvCxnSpPr>
          <p:nvPr/>
        </p:nvCxnSpPr>
        <p:spPr>
          <a:xfrm>
            <a:off x="199378" y="6099219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A1FEA25-D077-4A26-890E-FC437E149A7F}"/>
              </a:ext>
            </a:extLst>
          </p:cNvPr>
          <p:cNvSpPr txBox="1"/>
          <p:nvPr/>
        </p:nvSpPr>
        <p:spPr>
          <a:xfrm>
            <a:off x="329439" y="2762591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우리한의원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32DC219-D86A-4F98-B508-D3098E5600C1}"/>
              </a:ext>
            </a:extLst>
          </p:cNvPr>
          <p:cNvSpPr txBox="1"/>
          <p:nvPr/>
        </p:nvSpPr>
        <p:spPr>
          <a:xfrm>
            <a:off x="1095996" y="2762591"/>
            <a:ext cx="7117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123-45-67890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2600188-5171-4218-AF28-FFCDEC76AD83}"/>
              </a:ext>
            </a:extLst>
          </p:cNvPr>
          <p:cNvSpPr txBox="1"/>
          <p:nvPr/>
        </p:nvSpPr>
        <p:spPr>
          <a:xfrm>
            <a:off x="2094829" y="2762591"/>
            <a:ext cx="6524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02-321-6547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238865D-AD28-4519-B1B8-B095316D5CCB}"/>
              </a:ext>
            </a:extLst>
          </p:cNvPr>
          <p:cNvSpPr txBox="1"/>
          <p:nvPr/>
        </p:nvSpPr>
        <p:spPr>
          <a:xfrm>
            <a:off x="3032229" y="2762591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김선아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99143DE-619B-4E28-923C-05CF758DCA1B}"/>
              </a:ext>
            </a:extLst>
          </p:cNvPr>
          <p:cNvSpPr txBox="1"/>
          <p:nvPr/>
        </p:nvSpPr>
        <p:spPr>
          <a:xfrm>
            <a:off x="3820187" y="2762591"/>
            <a:ext cx="2077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서울특별시 강남구 논현동 </a:t>
            </a:r>
            <a:r>
              <a:rPr lang="en-US" altLang="ko-KR" sz="800" dirty="0">
                <a:latin typeface="+mj-ea"/>
                <a:ea typeface="+mj-ea"/>
              </a:rPr>
              <a:t>123-5 </a:t>
            </a:r>
            <a:r>
              <a:rPr lang="ko-KR" altLang="en-US" sz="800" dirty="0">
                <a:latin typeface="+mj-ea"/>
                <a:ea typeface="+mj-ea"/>
              </a:rPr>
              <a:t>하나제일빌딩 </a:t>
            </a:r>
            <a:r>
              <a:rPr lang="en-US" altLang="ko-KR" sz="800" dirty="0">
                <a:latin typeface="+mj-ea"/>
                <a:ea typeface="+mj-ea"/>
              </a:rPr>
              <a:t>5F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5679E88-DF4E-42E8-99FA-9BEB36650839}"/>
              </a:ext>
            </a:extLst>
          </p:cNvPr>
          <p:cNvSpPr txBox="1"/>
          <p:nvPr/>
        </p:nvSpPr>
        <p:spPr>
          <a:xfrm>
            <a:off x="692429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C6CEA5D8-41DC-4A9C-AD8B-B0AB1E9040F9}"/>
              </a:ext>
            </a:extLst>
          </p:cNvPr>
          <p:cNvSpPr/>
          <p:nvPr/>
        </p:nvSpPr>
        <p:spPr>
          <a:xfrm>
            <a:off x="170260" y="3071596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D2AE47F-1DEC-4AE8-B6D8-3AB6F088A2CA}"/>
              </a:ext>
            </a:extLst>
          </p:cNvPr>
          <p:cNvSpPr txBox="1"/>
          <p:nvPr/>
        </p:nvSpPr>
        <p:spPr>
          <a:xfrm>
            <a:off x="329439" y="3189367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소라한의원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D30C71-2DCF-4FA2-BCD1-484E320F4336}"/>
              </a:ext>
            </a:extLst>
          </p:cNvPr>
          <p:cNvSpPr txBox="1"/>
          <p:nvPr/>
        </p:nvSpPr>
        <p:spPr>
          <a:xfrm>
            <a:off x="1095996" y="3189367"/>
            <a:ext cx="7117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123-45-67890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633D858-53C2-4A3E-B073-52A6EC5570BE}"/>
              </a:ext>
            </a:extLst>
          </p:cNvPr>
          <p:cNvSpPr txBox="1"/>
          <p:nvPr/>
        </p:nvSpPr>
        <p:spPr>
          <a:xfrm>
            <a:off x="2094829" y="3189367"/>
            <a:ext cx="7117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010-321-6547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D1A08E-D5C0-4419-BC7D-D2B07FCF394C}"/>
              </a:ext>
            </a:extLst>
          </p:cNvPr>
          <p:cNvSpPr txBox="1"/>
          <p:nvPr/>
        </p:nvSpPr>
        <p:spPr>
          <a:xfrm>
            <a:off x="3032229" y="3189367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홍순규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3973183-CCE2-4C1E-90A6-CC037BC529AE}"/>
              </a:ext>
            </a:extLst>
          </p:cNvPr>
          <p:cNvSpPr txBox="1"/>
          <p:nvPr/>
        </p:nvSpPr>
        <p:spPr>
          <a:xfrm>
            <a:off x="3820187" y="3189367"/>
            <a:ext cx="2077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서울특별시 강남구 논현동 </a:t>
            </a:r>
            <a:r>
              <a:rPr lang="en-US" altLang="ko-KR" sz="800" dirty="0">
                <a:latin typeface="+mj-ea"/>
                <a:ea typeface="+mj-ea"/>
              </a:rPr>
              <a:t>123-5 </a:t>
            </a:r>
            <a:r>
              <a:rPr lang="ko-KR" altLang="en-US" sz="800" dirty="0">
                <a:latin typeface="+mj-ea"/>
                <a:ea typeface="+mj-ea"/>
              </a:rPr>
              <a:t>하나제일빌딩 </a:t>
            </a:r>
            <a:r>
              <a:rPr lang="en-US" altLang="ko-KR" sz="800" dirty="0">
                <a:latin typeface="+mj-ea"/>
                <a:ea typeface="+mj-ea"/>
              </a:rPr>
              <a:t>5F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8332236-39AA-4048-ADD0-0446FF6123EF}"/>
              </a:ext>
            </a:extLst>
          </p:cNvPr>
          <p:cNvSpPr txBox="1"/>
          <p:nvPr/>
        </p:nvSpPr>
        <p:spPr>
          <a:xfrm>
            <a:off x="692429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5F4918F7-2079-493A-B8E2-384AA9FDE34E}"/>
              </a:ext>
            </a:extLst>
          </p:cNvPr>
          <p:cNvSpPr/>
          <p:nvPr/>
        </p:nvSpPr>
        <p:spPr>
          <a:xfrm>
            <a:off x="170260" y="3484048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3D559CE-98C7-47CE-8214-63B35A6EC72E}"/>
              </a:ext>
            </a:extLst>
          </p:cNvPr>
          <p:cNvSpPr txBox="1"/>
          <p:nvPr/>
        </p:nvSpPr>
        <p:spPr>
          <a:xfrm>
            <a:off x="329439" y="3601819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허준한의원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EA62767D-B320-4D6C-B375-3CCCC772B912}"/>
              </a:ext>
            </a:extLst>
          </p:cNvPr>
          <p:cNvSpPr txBox="1"/>
          <p:nvPr/>
        </p:nvSpPr>
        <p:spPr>
          <a:xfrm>
            <a:off x="1095996" y="3601819"/>
            <a:ext cx="7117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123-45-67890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DEBB3D3-E7CB-4B10-B7FA-6AE35510CF40}"/>
              </a:ext>
            </a:extLst>
          </p:cNvPr>
          <p:cNvSpPr txBox="1"/>
          <p:nvPr/>
        </p:nvSpPr>
        <p:spPr>
          <a:xfrm>
            <a:off x="2094829" y="3601819"/>
            <a:ext cx="6524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02-321-6547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33CD2EE-EA89-43EC-B1E7-42DBE32FA075}"/>
              </a:ext>
            </a:extLst>
          </p:cNvPr>
          <p:cNvSpPr txBox="1"/>
          <p:nvPr/>
        </p:nvSpPr>
        <p:spPr>
          <a:xfrm>
            <a:off x="3032229" y="3601819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남진석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8B8666C1-4AB3-468A-BD45-ED95C94CF91E}"/>
              </a:ext>
            </a:extLst>
          </p:cNvPr>
          <p:cNvSpPr txBox="1"/>
          <p:nvPr/>
        </p:nvSpPr>
        <p:spPr>
          <a:xfrm>
            <a:off x="3820187" y="3601819"/>
            <a:ext cx="2077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서울특별시 강남구 논현동 </a:t>
            </a:r>
            <a:r>
              <a:rPr lang="en-US" altLang="ko-KR" sz="800" dirty="0">
                <a:latin typeface="+mj-ea"/>
                <a:ea typeface="+mj-ea"/>
              </a:rPr>
              <a:t>123-5 </a:t>
            </a:r>
            <a:r>
              <a:rPr lang="ko-KR" altLang="en-US" sz="800" dirty="0">
                <a:latin typeface="+mj-ea"/>
                <a:ea typeface="+mj-ea"/>
              </a:rPr>
              <a:t>하나제일빌딩 </a:t>
            </a:r>
            <a:r>
              <a:rPr lang="en-US" altLang="ko-KR" sz="800" dirty="0">
                <a:latin typeface="+mj-ea"/>
                <a:ea typeface="+mj-ea"/>
              </a:rPr>
              <a:t>5F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4854B7D0-25CB-4F33-841E-7A205184453F}"/>
              </a:ext>
            </a:extLst>
          </p:cNvPr>
          <p:cNvSpPr txBox="1"/>
          <p:nvPr/>
        </p:nvSpPr>
        <p:spPr>
          <a:xfrm>
            <a:off x="6924290" y="360181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FC461D8B-F3F6-413D-9E30-B9344F9926D4}"/>
              </a:ext>
            </a:extLst>
          </p:cNvPr>
          <p:cNvSpPr/>
          <p:nvPr/>
        </p:nvSpPr>
        <p:spPr>
          <a:xfrm>
            <a:off x="170260" y="3882163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4A96025C-874F-40A2-B067-E8510159AE00}"/>
              </a:ext>
            </a:extLst>
          </p:cNvPr>
          <p:cNvSpPr txBox="1"/>
          <p:nvPr/>
        </p:nvSpPr>
        <p:spPr>
          <a:xfrm>
            <a:off x="329439" y="3999934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기미한의원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3EBCC9E6-4A53-4C0B-9B2A-1A61165135C9}"/>
              </a:ext>
            </a:extLst>
          </p:cNvPr>
          <p:cNvSpPr txBox="1"/>
          <p:nvPr/>
        </p:nvSpPr>
        <p:spPr>
          <a:xfrm>
            <a:off x="1095996" y="3999934"/>
            <a:ext cx="7117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123-45-67890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323A7A65-74BD-49F0-ABA0-9793E47ABA65}"/>
              </a:ext>
            </a:extLst>
          </p:cNvPr>
          <p:cNvSpPr txBox="1"/>
          <p:nvPr/>
        </p:nvSpPr>
        <p:spPr>
          <a:xfrm>
            <a:off x="2094829" y="3999934"/>
            <a:ext cx="6524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02-321-6547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96EF2FD9-8A87-4E03-9650-94894399D776}"/>
              </a:ext>
            </a:extLst>
          </p:cNvPr>
          <p:cNvSpPr txBox="1"/>
          <p:nvPr/>
        </p:nvSpPr>
        <p:spPr>
          <a:xfrm>
            <a:off x="3032229" y="3999934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이수진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A8AD2289-8F47-4808-A628-B2208D8DE8D6}"/>
              </a:ext>
            </a:extLst>
          </p:cNvPr>
          <p:cNvSpPr txBox="1"/>
          <p:nvPr/>
        </p:nvSpPr>
        <p:spPr>
          <a:xfrm>
            <a:off x="3820187" y="3999934"/>
            <a:ext cx="2077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서울특별시 강남구 논현동 </a:t>
            </a:r>
            <a:r>
              <a:rPr lang="en-US" altLang="ko-KR" sz="800" dirty="0">
                <a:latin typeface="+mj-ea"/>
                <a:ea typeface="+mj-ea"/>
              </a:rPr>
              <a:t>123-5 </a:t>
            </a:r>
            <a:r>
              <a:rPr lang="ko-KR" altLang="en-US" sz="800" dirty="0">
                <a:latin typeface="+mj-ea"/>
                <a:ea typeface="+mj-ea"/>
              </a:rPr>
              <a:t>하나제일빌딩 </a:t>
            </a:r>
            <a:r>
              <a:rPr lang="en-US" altLang="ko-KR" sz="800" dirty="0">
                <a:latin typeface="+mj-ea"/>
                <a:ea typeface="+mj-ea"/>
              </a:rPr>
              <a:t>5F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F55B6AA-7AE1-4B72-A008-3B0D2DC7CEE5}"/>
              </a:ext>
            </a:extLst>
          </p:cNvPr>
          <p:cNvSpPr txBox="1"/>
          <p:nvPr/>
        </p:nvSpPr>
        <p:spPr>
          <a:xfrm>
            <a:off x="6924290" y="3999934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xmlns="" id="{7231E15E-5176-400E-B580-51AEABE517E2}"/>
              </a:ext>
            </a:extLst>
          </p:cNvPr>
          <p:cNvSpPr/>
          <p:nvPr/>
        </p:nvSpPr>
        <p:spPr>
          <a:xfrm>
            <a:off x="170260" y="4280278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DFD3F7B-5C14-4E42-BD7C-5CD7BD1470FE}"/>
              </a:ext>
            </a:extLst>
          </p:cNvPr>
          <p:cNvSpPr txBox="1"/>
          <p:nvPr/>
        </p:nvSpPr>
        <p:spPr>
          <a:xfrm>
            <a:off x="329439" y="4398049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환한한의원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D09ACDF-8F84-421B-A85C-FB4F52B7985D}"/>
              </a:ext>
            </a:extLst>
          </p:cNvPr>
          <p:cNvSpPr txBox="1"/>
          <p:nvPr/>
        </p:nvSpPr>
        <p:spPr>
          <a:xfrm>
            <a:off x="1095996" y="4398049"/>
            <a:ext cx="7117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123-45-67890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90CB1D91-9F36-47B4-885C-8708798EB0D6}"/>
              </a:ext>
            </a:extLst>
          </p:cNvPr>
          <p:cNvSpPr txBox="1"/>
          <p:nvPr/>
        </p:nvSpPr>
        <p:spPr>
          <a:xfrm>
            <a:off x="2094829" y="4398049"/>
            <a:ext cx="6524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02-321-6547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B6DEC7A0-67A1-4BB1-AEEC-CE86EFCF7067}"/>
              </a:ext>
            </a:extLst>
          </p:cNvPr>
          <p:cNvSpPr txBox="1"/>
          <p:nvPr/>
        </p:nvSpPr>
        <p:spPr>
          <a:xfrm>
            <a:off x="3032229" y="4398049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감찬경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1F1B7CDE-C736-4E5A-803E-8987B50CE77B}"/>
              </a:ext>
            </a:extLst>
          </p:cNvPr>
          <p:cNvSpPr txBox="1"/>
          <p:nvPr/>
        </p:nvSpPr>
        <p:spPr>
          <a:xfrm>
            <a:off x="3820187" y="4398049"/>
            <a:ext cx="2077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서울특별시 강남구 논현동 </a:t>
            </a:r>
            <a:r>
              <a:rPr lang="en-US" altLang="ko-KR" sz="800" dirty="0">
                <a:latin typeface="+mj-ea"/>
                <a:ea typeface="+mj-ea"/>
              </a:rPr>
              <a:t>123-5 </a:t>
            </a:r>
            <a:r>
              <a:rPr lang="ko-KR" altLang="en-US" sz="800" dirty="0">
                <a:latin typeface="+mj-ea"/>
                <a:ea typeface="+mj-ea"/>
              </a:rPr>
              <a:t>하나제일빌딩 </a:t>
            </a:r>
            <a:r>
              <a:rPr lang="en-US" altLang="ko-KR" sz="800" dirty="0">
                <a:latin typeface="+mj-ea"/>
                <a:ea typeface="+mj-ea"/>
              </a:rPr>
              <a:t>5F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5A7522C1-A18E-4DCC-8A2C-CAE10ED380EB}"/>
              </a:ext>
            </a:extLst>
          </p:cNvPr>
          <p:cNvSpPr txBox="1"/>
          <p:nvPr/>
        </p:nvSpPr>
        <p:spPr>
          <a:xfrm>
            <a:off x="6924290" y="439804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4DFB6E3D-8F13-4308-8E39-C45F0768A2A7}"/>
              </a:ext>
            </a:extLst>
          </p:cNvPr>
          <p:cNvGrpSpPr/>
          <p:nvPr/>
        </p:nvGrpSpPr>
        <p:grpSpPr>
          <a:xfrm>
            <a:off x="170260" y="1570776"/>
            <a:ext cx="2175029" cy="328474"/>
            <a:chOff x="5104112" y="1563122"/>
            <a:chExt cx="2175029" cy="328474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xmlns="" id="{4F43FB90-0864-4F4A-B85B-59ACE648BFE5}"/>
                </a:ext>
              </a:extLst>
            </p:cNvPr>
            <p:cNvSpPr/>
            <p:nvPr/>
          </p:nvSpPr>
          <p:spPr>
            <a:xfrm>
              <a:off x="5104112" y="156312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검색하실 기관명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사업자등록번호를 입력해주세요</a:t>
              </a:r>
            </a:p>
          </p:txBody>
        </p:sp>
        <p:sp>
          <p:nvSpPr>
            <p:cNvPr id="156" name="Search">
              <a:extLst>
                <a:ext uri="{FF2B5EF4-FFF2-40B4-BE49-F238E27FC236}">
                  <a16:creationId xmlns:a16="http://schemas.microsoft.com/office/drawing/2014/main" xmlns="" id="{32522297-0F94-4435-A0BE-AEF4C70D7B2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0378" y="1657274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6FE93584-4183-424E-99F7-9BA3B547F773}"/>
              </a:ext>
            </a:extLst>
          </p:cNvPr>
          <p:cNvSpPr txBox="1"/>
          <p:nvPr/>
        </p:nvSpPr>
        <p:spPr>
          <a:xfrm>
            <a:off x="666081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EB6357A8-BFD8-4A66-A597-158F22B76DD8}"/>
              </a:ext>
            </a:extLst>
          </p:cNvPr>
          <p:cNvSpPr txBox="1"/>
          <p:nvPr/>
        </p:nvSpPr>
        <p:spPr>
          <a:xfrm>
            <a:off x="666081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92DE107C-A096-4FA5-B699-18E6B94774D5}"/>
              </a:ext>
            </a:extLst>
          </p:cNvPr>
          <p:cNvSpPr txBox="1"/>
          <p:nvPr/>
        </p:nvSpPr>
        <p:spPr>
          <a:xfrm>
            <a:off x="6660810" y="360181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11718ECC-0B3B-4E6F-800E-6C1D0FECF40E}"/>
              </a:ext>
            </a:extLst>
          </p:cNvPr>
          <p:cNvSpPr txBox="1"/>
          <p:nvPr/>
        </p:nvSpPr>
        <p:spPr>
          <a:xfrm>
            <a:off x="6660810" y="3999934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65DFDC20-4FE4-41C7-BA27-3D3DB41E802C}"/>
              </a:ext>
            </a:extLst>
          </p:cNvPr>
          <p:cNvSpPr txBox="1"/>
          <p:nvPr/>
        </p:nvSpPr>
        <p:spPr>
          <a:xfrm>
            <a:off x="6660810" y="439804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xmlns="" id="{E2C05EED-8854-4B8D-A305-5BF8B9F04B09}"/>
              </a:ext>
            </a:extLst>
          </p:cNvPr>
          <p:cNvSpPr/>
          <p:nvPr/>
        </p:nvSpPr>
        <p:spPr>
          <a:xfrm>
            <a:off x="6582229" y="1572093"/>
            <a:ext cx="696911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기관등록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3A5C9FC4-CEF1-49E0-A58D-6CF2BD20E6B5}"/>
              </a:ext>
            </a:extLst>
          </p:cNvPr>
          <p:cNvSpPr txBox="1"/>
          <p:nvPr/>
        </p:nvSpPr>
        <p:spPr>
          <a:xfrm>
            <a:off x="170260" y="2043204"/>
            <a:ext cx="4055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latin typeface="+mj-ea"/>
                <a:ea typeface="+mj-ea"/>
              </a:rPr>
              <a:t>321 </a:t>
            </a:r>
            <a:r>
              <a:rPr lang="ko-KR" altLang="en-US" sz="800" b="1" dirty="0">
                <a:latin typeface="+mj-ea"/>
                <a:ea typeface="+mj-ea"/>
              </a:rPr>
              <a:t>건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171" name="Pagination">
            <a:extLst>
              <a:ext uri="{FF2B5EF4-FFF2-40B4-BE49-F238E27FC236}">
                <a16:creationId xmlns:a16="http://schemas.microsoft.com/office/drawing/2014/main" xmlns="" id="{2324E138-9FE0-44C0-A7BE-EDEF77B29A38}"/>
              </a:ext>
            </a:extLst>
          </p:cNvPr>
          <p:cNvSpPr txBox="1"/>
          <p:nvPr/>
        </p:nvSpPr>
        <p:spPr>
          <a:xfrm>
            <a:off x="2893901" y="615441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76A0E33-B4D1-4AED-BB69-59A1F8C101FF}"/>
              </a:ext>
            </a:extLst>
          </p:cNvPr>
          <p:cNvCxnSpPr/>
          <p:nvPr/>
        </p:nvCxnSpPr>
        <p:spPr>
          <a:xfrm>
            <a:off x="7416800" y="2383605"/>
            <a:ext cx="0" cy="351645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3F025C60-58FD-46AD-B497-899A14D0A677}"/>
              </a:ext>
            </a:extLst>
          </p:cNvPr>
          <p:cNvSpPr txBox="1"/>
          <p:nvPr/>
        </p:nvSpPr>
        <p:spPr>
          <a:xfrm>
            <a:off x="7501720" y="5639548"/>
            <a:ext cx="8944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페이지당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20</a:t>
            </a:r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건씩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노출</a:t>
            </a: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835898EA-04BC-4D5A-A965-B01B9B37C738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C370C3A7-E80E-4C0C-8E8F-6E9E28361FF6}"/>
              </a:ext>
            </a:extLst>
          </p:cNvPr>
          <p:cNvSpPr txBox="1"/>
          <p:nvPr/>
        </p:nvSpPr>
        <p:spPr>
          <a:xfrm>
            <a:off x="6172800" y="2388480"/>
            <a:ext cx="34144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유형 ▼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1133CA30-8633-43EF-B446-92889BA3BF6D}"/>
              </a:ext>
            </a:extLst>
          </p:cNvPr>
          <p:cNvSpPr txBox="1"/>
          <p:nvPr/>
        </p:nvSpPr>
        <p:spPr>
          <a:xfrm>
            <a:off x="617280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무료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2FD801FB-B55A-4A7B-9B60-C71BA9D710E5}"/>
              </a:ext>
            </a:extLst>
          </p:cNvPr>
          <p:cNvSpPr txBox="1"/>
          <p:nvPr/>
        </p:nvSpPr>
        <p:spPr>
          <a:xfrm>
            <a:off x="617280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무료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A54C4F9-7902-4E4B-AE1F-2DCCDF3248CA}"/>
              </a:ext>
            </a:extLst>
          </p:cNvPr>
          <p:cNvSpPr txBox="1"/>
          <p:nvPr/>
        </p:nvSpPr>
        <p:spPr>
          <a:xfrm>
            <a:off x="6172800" y="360181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유료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6284B8E7-EDDD-4C12-A1C0-61FD5F1B3583}"/>
              </a:ext>
            </a:extLst>
          </p:cNvPr>
          <p:cNvSpPr txBox="1"/>
          <p:nvPr/>
        </p:nvSpPr>
        <p:spPr>
          <a:xfrm>
            <a:off x="6172800" y="3999934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무료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595BB6C5-34F4-483C-8863-D10302CB991A}"/>
              </a:ext>
            </a:extLst>
          </p:cNvPr>
          <p:cNvSpPr txBox="1"/>
          <p:nvPr/>
        </p:nvSpPr>
        <p:spPr>
          <a:xfrm>
            <a:off x="6172800" y="439804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유료</a:t>
            </a:r>
          </a:p>
        </p:txBody>
      </p:sp>
      <p:pic>
        <p:nvPicPr>
          <p:cNvPr id="198" name="그림 197">
            <a:extLst>
              <a:ext uri="{FF2B5EF4-FFF2-40B4-BE49-F238E27FC236}">
                <a16:creationId xmlns:a16="http://schemas.microsoft.com/office/drawing/2014/main" xmlns="" id="{3BCFF839-3CC5-44B7-B8AC-C06D790EC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136" y="3312478"/>
            <a:ext cx="1956188" cy="33506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642E410-9FA1-4349-A91A-B8D133C94BAB}"/>
              </a:ext>
            </a:extLst>
          </p:cNvPr>
          <p:cNvSpPr txBox="1"/>
          <p:nvPr/>
        </p:nvSpPr>
        <p:spPr>
          <a:xfrm>
            <a:off x="6652682" y="3332342"/>
            <a:ext cx="552642" cy="19581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bg1"/>
                </a:solidFill>
                <a:ea typeface="나눔바른고딕" panose="020B060302010102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A010200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32FADCCB-F412-9CA6-6705-C7A5C6D66268}"/>
              </a:ext>
            </a:extLst>
          </p:cNvPr>
          <p:cNvSpPr/>
          <p:nvPr/>
        </p:nvSpPr>
        <p:spPr>
          <a:xfrm>
            <a:off x="6649979" y="253735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4C0A4FBD-4977-04D6-2FA5-2BE3CAF8FCD4}"/>
              </a:ext>
            </a:extLst>
          </p:cNvPr>
          <p:cNvSpPr/>
          <p:nvPr/>
        </p:nvSpPr>
        <p:spPr>
          <a:xfrm>
            <a:off x="5204213" y="327381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7A7FEB4E-666F-34E2-1CAC-57743D20C062}"/>
              </a:ext>
            </a:extLst>
          </p:cNvPr>
          <p:cNvSpPr/>
          <p:nvPr/>
        </p:nvSpPr>
        <p:spPr>
          <a:xfrm>
            <a:off x="85025" y="162662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31587B2B-5426-A411-6ACC-EC8DBAAF3975}"/>
              </a:ext>
            </a:extLst>
          </p:cNvPr>
          <p:cNvSpPr/>
          <p:nvPr/>
        </p:nvSpPr>
        <p:spPr>
          <a:xfrm>
            <a:off x="6442342" y="162239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1B57D105-835E-71EA-EE18-2DF4216AE478}"/>
              </a:ext>
            </a:extLst>
          </p:cNvPr>
          <p:cNvSpPr/>
          <p:nvPr/>
        </p:nvSpPr>
        <p:spPr>
          <a:xfrm>
            <a:off x="5703762" y="199745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7D74F848-9FD4-5375-38E7-13C32421BC8D}"/>
              </a:ext>
            </a:extLst>
          </p:cNvPr>
          <p:cNvSpPr/>
          <p:nvPr/>
        </p:nvSpPr>
        <p:spPr>
          <a:xfrm>
            <a:off x="6020817" y="248413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766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094A1BE7-4884-42BC-B7ED-6A8C7DAF64C9}"/>
              </a:ext>
            </a:extLst>
          </p:cNvPr>
          <p:cNvGrpSpPr/>
          <p:nvPr/>
        </p:nvGrpSpPr>
        <p:grpSpPr>
          <a:xfrm>
            <a:off x="2369820" y="1219465"/>
            <a:ext cx="2583180" cy="4823526"/>
            <a:chOff x="2369820" y="2418945"/>
            <a:chExt cx="2583180" cy="482352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014110FA-6D71-4F27-B390-B7B20615F93D}"/>
                </a:ext>
              </a:extLst>
            </p:cNvPr>
            <p:cNvSpPr/>
            <p:nvPr/>
          </p:nvSpPr>
          <p:spPr>
            <a:xfrm>
              <a:off x="2369820" y="2418945"/>
              <a:ext cx="2583180" cy="4823526"/>
            </a:xfrm>
            <a:prstGeom prst="roundRect">
              <a:avLst>
                <a:gd name="adj" fmla="val 3368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7BED1AD-D579-481D-B86C-DD9B140D8A9C}"/>
                </a:ext>
              </a:extLst>
            </p:cNvPr>
            <p:cNvSpPr txBox="1"/>
            <p:nvPr/>
          </p:nvSpPr>
          <p:spPr>
            <a:xfrm>
              <a:off x="2577878" y="2578640"/>
              <a:ext cx="96180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b="1" dirty="0">
                  <a:latin typeface="+mj-ea"/>
                  <a:ea typeface="+mj-ea"/>
                </a:rPr>
                <a:t>의료기관등록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917E3BC4-9886-4B2E-9D33-158D5EFA5E34}"/>
                </a:ext>
              </a:extLst>
            </p:cNvPr>
            <p:cNvGrpSpPr/>
            <p:nvPr/>
          </p:nvGrpSpPr>
          <p:grpSpPr>
            <a:xfrm>
              <a:off x="4622390" y="2595500"/>
              <a:ext cx="130517" cy="130517"/>
              <a:chOff x="1348740" y="2688883"/>
              <a:chExt cx="266700" cy="266701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F9A2F01B-7341-450D-9C31-F316EDA7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8740" y="2688883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2A7225EA-6FF9-4467-8DA6-EE1224C022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48740" y="2688884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726612-2EDB-4A63-A4A9-BDFB69F6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의료기관등록 팝업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A50EBFC-FBC0-438F-A85C-B61091387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6BDFC2-A61E-4BAE-89A8-2F38686B36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A010100_P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409A9DAB-3287-4A98-8C19-6AD3AAE003B5}"/>
              </a:ext>
            </a:extLst>
          </p:cNvPr>
          <p:cNvSpPr/>
          <p:nvPr/>
        </p:nvSpPr>
        <p:spPr>
          <a:xfrm>
            <a:off x="2594256" y="2622798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아이들한의원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73C11580-12B6-4FC4-9D61-48EE910DE4D1}"/>
              </a:ext>
            </a:extLst>
          </p:cNvPr>
          <p:cNvSpPr/>
          <p:nvPr/>
        </p:nvSpPr>
        <p:spPr>
          <a:xfrm>
            <a:off x="2594256" y="5568759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9CD6761-EE28-49EE-A37B-44DDE8680DEC}"/>
              </a:ext>
            </a:extLst>
          </p:cNvPr>
          <p:cNvSpPr txBox="1"/>
          <p:nvPr/>
        </p:nvSpPr>
        <p:spPr>
          <a:xfrm>
            <a:off x="2594255" y="2440290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의료기관명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87891D2D-8F1E-4AF3-9698-88B345325DD5}"/>
              </a:ext>
            </a:extLst>
          </p:cNvPr>
          <p:cNvSpPr/>
          <p:nvPr/>
        </p:nvSpPr>
        <p:spPr>
          <a:xfrm>
            <a:off x="2594256" y="3225504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123-45-67890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217FCDA-2423-4DA0-8774-28D60FF68B84}"/>
              </a:ext>
            </a:extLst>
          </p:cNvPr>
          <p:cNvSpPr txBox="1"/>
          <p:nvPr/>
        </p:nvSpPr>
        <p:spPr>
          <a:xfrm>
            <a:off x="2594255" y="3042996"/>
            <a:ext cx="63959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사업자등록번호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3C4494E-15B5-4417-8055-E1D5C7930A30}"/>
              </a:ext>
            </a:extLst>
          </p:cNvPr>
          <p:cNvSpPr txBox="1"/>
          <p:nvPr/>
        </p:nvSpPr>
        <p:spPr>
          <a:xfrm>
            <a:off x="2588334" y="5317857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70A20913-BCD5-4B31-BB51-76F4A994C036}"/>
              </a:ext>
            </a:extLst>
          </p:cNvPr>
          <p:cNvSpPr/>
          <p:nvPr/>
        </p:nvSpPr>
        <p:spPr>
          <a:xfrm>
            <a:off x="2594256" y="3835850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010-1234-1234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222002B-4C96-4790-AB39-4DAA1AA8EFC7}"/>
              </a:ext>
            </a:extLst>
          </p:cNvPr>
          <p:cNvSpPr txBox="1"/>
          <p:nvPr/>
        </p:nvSpPr>
        <p:spPr>
          <a:xfrm>
            <a:off x="2594255" y="3653342"/>
            <a:ext cx="5482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대표전화번호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DCD1B910-489E-42E4-8E91-791CC0D9ECB9}"/>
              </a:ext>
            </a:extLst>
          </p:cNvPr>
          <p:cNvSpPr/>
          <p:nvPr/>
        </p:nvSpPr>
        <p:spPr>
          <a:xfrm>
            <a:off x="2594256" y="4433561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서울시 강남구 청담동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123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31200F2-F8D4-4296-A755-7DBEE12DD632}"/>
              </a:ext>
            </a:extLst>
          </p:cNvPr>
          <p:cNvSpPr txBox="1"/>
          <p:nvPr/>
        </p:nvSpPr>
        <p:spPr>
          <a:xfrm>
            <a:off x="2594255" y="4251053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주소</a:t>
            </a:r>
          </a:p>
        </p:txBody>
      </p:sp>
      <p:sp>
        <p:nvSpPr>
          <p:cNvPr id="20" name="Search">
            <a:extLst>
              <a:ext uri="{FF2B5EF4-FFF2-40B4-BE49-F238E27FC236}">
                <a16:creationId xmlns:a16="http://schemas.microsoft.com/office/drawing/2014/main" xmlns="" id="{9344664D-D6F5-46F5-89DF-E255FE149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3214" y="4526359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53A5CE6E-03FB-4A5F-A02B-0AD43B64A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5810658"/>
              </p:ext>
            </p:extLst>
          </p:nvPr>
        </p:nvGraphicFramePr>
        <p:xfrm>
          <a:off x="7324078" y="597402"/>
          <a:ext cx="2411662" cy="22828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회원가입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의료기관등록화면과 동일기능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6089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기관명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한글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영문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숫자만 입력가능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- 2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글자이상 입력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공백무시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유효성체크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에러시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의료기관명을 확인해주세요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FF0000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92284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094A1BE7-4884-42BC-B7ED-6A8C7DAF64C9}"/>
              </a:ext>
            </a:extLst>
          </p:cNvPr>
          <p:cNvGrpSpPr/>
          <p:nvPr/>
        </p:nvGrpSpPr>
        <p:grpSpPr>
          <a:xfrm>
            <a:off x="2369820" y="1219464"/>
            <a:ext cx="2583180" cy="5143235"/>
            <a:chOff x="2369820" y="2418944"/>
            <a:chExt cx="2583180" cy="514323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014110FA-6D71-4F27-B390-B7B20615F93D}"/>
                </a:ext>
              </a:extLst>
            </p:cNvPr>
            <p:cNvSpPr/>
            <p:nvPr/>
          </p:nvSpPr>
          <p:spPr>
            <a:xfrm>
              <a:off x="2369820" y="2418944"/>
              <a:ext cx="2583180" cy="5143235"/>
            </a:xfrm>
            <a:prstGeom prst="roundRect">
              <a:avLst>
                <a:gd name="adj" fmla="val 3368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7BED1AD-D579-481D-B86C-DD9B140D8A9C}"/>
                </a:ext>
              </a:extLst>
            </p:cNvPr>
            <p:cNvSpPr txBox="1"/>
            <p:nvPr/>
          </p:nvSpPr>
          <p:spPr>
            <a:xfrm>
              <a:off x="2577878" y="2578640"/>
              <a:ext cx="143629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b="1" dirty="0">
                  <a:latin typeface="+mj-ea"/>
                  <a:ea typeface="+mj-ea"/>
                </a:rPr>
                <a:t>의료기관정보수정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917E3BC4-9886-4B2E-9D33-158D5EFA5E34}"/>
                </a:ext>
              </a:extLst>
            </p:cNvPr>
            <p:cNvGrpSpPr/>
            <p:nvPr/>
          </p:nvGrpSpPr>
          <p:grpSpPr>
            <a:xfrm>
              <a:off x="4622390" y="2595500"/>
              <a:ext cx="130517" cy="130517"/>
              <a:chOff x="1348740" y="2688883"/>
              <a:chExt cx="266700" cy="266701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F9A2F01B-7341-450D-9C31-F316EDA7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8740" y="2688883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2A7225EA-6FF9-4467-8DA6-EE1224C022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48740" y="2688884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726612-2EDB-4A63-A4A9-BDFB69F6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의료기관등록 팝업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A50EBFC-FBC0-438F-A85C-B61091387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6BDFC2-A61E-4BAE-89A8-2F38686B36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A010200_P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73C11580-12B6-4FC4-9D61-48EE910DE4D1}"/>
              </a:ext>
            </a:extLst>
          </p:cNvPr>
          <p:cNvSpPr/>
          <p:nvPr/>
        </p:nvSpPr>
        <p:spPr>
          <a:xfrm>
            <a:off x="2594256" y="5868892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3C4494E-15B5-4417-8055-E1D5C7930A30}"/>
              </a:ext>
            </a:extLst>
          </p:cNvPr>
          <p:cNvSpPr txBox="1"/>
          <p:nvPr/>
        </p:nvSpPr>
        <p:spPr>
          <a:xfrm>
            <a:off x="2588334" y="5624909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53A5CE6E-03FB-4A5F-A02B-0AD43B64A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0879018"/>
              </p:ext>
            </p:extLst>
          </p:nvPr>
        </p:nvGraphicFramePr>
        <p:xfrm>
          <a:off x="7324078" y="597402"/>
          <a:ext cx="2411662" cy="1551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6089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FF0000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99BEB839-E60C-8949-1439-B8EB6840F5C0}"/>
              </a:ext>
            </a:extLst>
          </p:cNvPr>
          <p:cNvSpPr/>
          <p:nvPr/>
        </p:nvSpPr>
        <p:spPr>
          <a:xfrm>
            <a:off x="2594256" y="2622798"/>
            <a:ext cx="2175029" cy="3284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아이들한의원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E7FE815-6E2F-6289-88FD-15A57FD23A89}"/>
              </a:ext>
            </a:extLst>
          </p:cNvPr>
          <p:cNvSpPr txBox="1"/>
          <p:nvPr/>
        </p:nvSpPr>
        <p:spPr>
          <a:xfrm>
            <a:off x="2594255" y="2440290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의료기관명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31243D4B-17BA-BB97-2F01-FDBA9FC731A6}"/>
              </a:ext>
            </a:extLst>
          </p:cNvPr>
          <p:cNvSpPr/>
          <p:nvPr/>
        </p:nvSpPr>
        <p:spPr>
          <a:xfrm>
            <a:off x="2594256" y="3225504"/>
            <a:ext cx="2175029" cy="3284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123-45-67890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4EB191E-EF08-8404-5D2F-A1321B7702F5}"/>
              </a:ext>
            </a:extLst>
          </p:cNvPr>
          <p:cNvSpPr txBox="1"/>
          <p:nvPr/>
        </p:nvSpPr>
        <p:spPr>
          <a:xfrm>
            <a:off x="2594255" y="3042996"/>
            <a:ext cx="63959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사업자등록번호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D2D8E8D-8BA2-048C-F13C-562DBB4A7B7D}"/>
              </a:ext>
            </a:extLst>
          </p:cNvPr>
          <p:cNvSpPr/>
          <p:nvPr/>
        </p:nvSpPr>
        <p:spPr>
          <a:xfrm>
            <a:off x="2594256" y="3835850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010-1234-1234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069B97B-2AB1-CE3B-1522-D34D30D20173}"/>
              </a:ext>
            </a:extLst>
          </p:cNvPr>
          <p:cNvSpPr txBox="1"/>
          <p:nvPr/>
        </p:nvSpPr>
        <p:spPr>
          <a:xfrm>
            <a:off x="2594255" y="3653342"/>
            <a:ext cx="5482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대표전화번호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5DF4ECD3-0C87-D2FD-7D46-F83C52BC6197}"/>
              </a:ext>
            </a:extLst>
          </p:cNvPr>
          <p:cNvSpPr/>
          <p:nvPr/>
        </p:nvSpPr>
        <p:spPr>
          <a:xfrm>
            <a:off x="2594256" y="4433561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서울시 강남구 청담동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123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6054468-31EA-1CCD-559F-B9C807EF10AE}"/>
              </a:ext>
            </a:extLst>
          </p:cNvPr>
          <p:cNvSpPr txBox="1"/>
          <p:nvPr/>
        </p:nvSpPr>
        <p:spPr>
          <a:xfrm>
            <a:off x="2594255" y="4251053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주소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F25FDC05-B926-C0EA-5ACB-E69266DB7CD0}"/>
              </a:ext>
            </a:extLst>
          </p:cNvPr>
          <p:cNvSpPr/>
          <p:nvPr/>
        </p:nvSpPr>
        <p:spPr>
          <a:xfrm>
            <a:off x="2594256" y="5070031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유료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3C21A4F-6C98-040E-59D6-15336A40C01E}"/>
              </a:ext>
            </a:extLst>
          </p:cNvPr>
          <p:cNvSpPr txBox="1"/>
          <p:nvPr/>
        </p:nvSpPr>
        <p:spPr>
          <a:xfrm>
            <a:off x="2594255" y="4887523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유형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1224F35-5399-B239-6030-A439AA48D8AF}"/>
              </a:ext>
            </a:extLst>
          </p:cNvPr>
          <p:cNvSpPr txBox="1"/>
          <p:nvPr/>
        </p:nvSpPr>
        <p:spPr>
          <a:xfrm>
            <a:off x="4572000" y="5194868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xmlns="" val="506753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CC4DD7B9-1F2A-4439-BC44-EE43DEF0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회원관리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47337F5-FD8B-4D25-B6ED-8C9264D13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1033C33C-FE2D-4C65-9033-2C3B45010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A020000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6EADE706-9CED-4116-9CBF-012B6DC6C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9884749"/>
              </p:ext>
            </p:extLst>
          </p:nvPr>
        </p:nvGraphicFramePr>
        <p:xfrm>
          <a:off x="7324078" y="597402"/>
          <a:ext cx="2411662" cy="25766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시스템에 등록된 회원을 관리하는 메뉴임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키워드검색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검색항목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회원명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전화번호 일부로 검색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#1a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신규회원등록버튼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상세기능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공통참조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신규회원등록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팝업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회원정보수정버튼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해당 회원정보수정 팝업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(#2a)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회원상태관리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상태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col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헤더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정렬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상태값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정상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사용종료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* 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회원상태 설정은 포탈에서 진행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* 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회원비밀번호변경은 포탈에서 진행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1A92C41-4803-42E1-83F5-507E3C8DE97E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포탈관리자로그인시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회원관리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96AB00D-DEA1-478F-BA2B-0376B0F509E2}"/>
              </a:ext>
            </a:extLst>
          </p:cNvPr>
          <p:cNvSpPr txBox="1"/>
          <p:nvPr/>
        </p:nvSpPr>
        <p:spPr>
          <a:xfrm>
            <a:off x="170260" y="1002811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회원관리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C12A115-3ED3-4410-906A-8648D871A9D0}"/>
              </a:ext>
            </a:extLst>
          </p:cNvPr>
          <p:cNvSpPr txBox="1"/>
          <p:nvPr/>
        </p:nvSpPr>
        <p:spPr>
          <a:xfrm>
            <a:off x="170260" y="1276122"/>
            <a:ext cx="16735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등록된 회원정보를 관리하실 수 있습니다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E2B95043-AE4A-4B81-A122-A6F391C52A1D}"/>
              </a:ext>
            </a:extLst>
          </p:cNvPr>
          <p:cNvSpPr/>
          <p:nvPr/>
        </p:nvSpPr>
        <p:spPr>
          <a:xfrm>
            <a:off x="170260" y="2644820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C272886-7A32-42E6-9A4D-6505FDEE7677}"/>
              </a:ext>
            </a:extLst>
          </p:cNvPr>
          <p:cNvSpPr txBox="1"/>
          <p:nvPr/>
        </p:nvSpPr>
        <p:spPr>
          <a:xfrm>
            <a:off x="329439" y="238848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아이디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37B674F-F180-4219-9C14-BBB564611A4E}"/>
              </a:ext>
            </a:extLst>
          </p:cNvPr>
          <p:cNvSpPr txBox="1"/>
          <p:nvPr/>
        </p:nvSpPr>
        <p:spPr>
          <a:xfrm>
            <a:off x="1168582" y="238848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회원명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4DCC391-8DD7-47BD-96CC-0979222211D5}"/>
              </a:ext>
            </a:extLst>
          </p:cNvPr>
          <p:cNvSpPr txBox="1"/>
          <p:nvPr/>
        </p:nvSpPr>
        <p:spPr>
          <a:xfrm>
            <a:off x="1966826" y="238848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이메일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59287CA-AEF8-405D-B35C-ACDACC8D1AFE}"/>
              </a:ext>
            </a:extLst>
          </p:cNvPr>
          <p:cNvSpPr txBox="1"/>
          <p:nvPr/>
        </p:nvSpPr>
        <p:spPr>
          <a:xfrm>
            <a:off x="3433954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자격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12E19A1-0779-439C-A8BF-C70A79945795}"/>
              </a:ext>
            </a:extLst>
          </p:cNvPr>
          <p:cNvSpPr txBox="1"/>
          <p:nvPr/>
        </p:nvSpPr>
        <p:spPr>
          <a:xfrm>
            <a:off x="6756879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관리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34B69395-8E1F-4661-8CFC-512F1BE124F3}"/>
              </a:ext>
            </a:extLst>
          </p:cNvPr>
          <p:cNvCxnSpPr>
            <a:cxnSpLocks/>
          </p:cNvCxnSpPr>
          <p:nvPr/>
        </p:nvCxnSpPr>
        <p:spPr>
          <a:xfrm>
            <a:off x="199378" y="6099219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A1FEA25-D077-4A26-890E-FC437E149A7F}"/>
              </a:ext>
            </a:extLst>
          </p:cNvPr>
          <p:cNvSpPr txBox="1"/>
          <p:nvPr/>
        </p:nvSpPr>
        <p:spPr>
          <a:xfrm>
            <a:off x="329439" y="2762591"/>
            <a:ext cx="4648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suna1234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32DC219-D86A-4F98-B508-D3098E5600C1}"/>
              </a:ext>
            </a:extLst>
          </p:cNvPr>
          <p:cNvSpPr txBox="1"/>
          <p:nvPr/>
        </p:nvSpPr>
        <p:spPr>
          <a:xfrm>
            <a:off x="1168582" y="2762591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김선아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2600188-5171-4218-AF28-FFCDEC76AD83}"/>
              </a:ext>
            </a:extLst>
          </p:cNvPr>
          <p:cNvSpPr txBox="1"/>
          <p:nvPr/>
        </p:nvSpPr>
        <p:spPr>
          <a:xfrm>
            <a:off x="1966826" y="2762591"/>
            <a:ext cx="10643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suna1234@gmail.com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238865D-AD28-4519-B1B8-B095316D5CCB}"/>
              </a:ext>
            </a:extLst>
          </p:cNvPr>
          <p:cNvSpPr txBox="1"/>
          <p:nvPr/>
        </p:nvSpPr>
        <p:spPr>
          <a:xfrm>
            <a:off x="3433954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의사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5679E88-DF4E-42E8-99FA-9BEB36650839}"/>
              </a:ext>
            </a:extLst>
          </p:cNvPr>
          <p:cNvSpPr txBox="1"/>
          <p:nvPr/>
        </p:nvSpPr>
        <p:spPr>
          <a:xfrm>
            <a:off x="692429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C6CEA5D8-41DC-4A9C-AD8B-B0AB1E9040F9}"/>
              </a:ext>
            </a:extLst>
          </p:cNvPr>
          <p:cNvSpPr/>
          <p:nvPr/>
        </p:nvSpPr>
        <p:spPr>
          <a:xfrm>
            <a:off x="170260" y="3071596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D2AE47F-1DEC-4AE8-B6D8-3AB6F088A2CA}"/>
              </a:ext>
            </a:extLst>
          </p:cNvPr>
          <p:cNvSpPr txBox="1"/>
          <p:nvPr/>
        </p:nvSpPr>
        <p:spPr>
          <a:xfrm>
            <a:off x="329439" y="3189367"/>
            <a:ext cx="45525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kafaso1la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D30C71-2DCF-4FA2-BCD1-484E320F4336}"/>
              </a:ext>
            </a:extLst>
          </p:cNvPr>
          <p:cNvSpPr txBox="1"/>
          <p:nvPr/>
        </p:nvSpPr>
        <p:spPr>
          <a:xfrm>
            <a:off x="1168582" y="3189367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홍순규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633D858-53C2-4A3E-B073-52A6EC5570BE}"/>
              </a:ext>
            </a:extLst>
          </p:cNvPr>
          <p:cNvSpPr txBox="1"/>
          <p:nvPr/>
        </p:nvSpPr>
        <p:spPr>
          <a:xfrm>
            <a:off x="1966826" y="3189367"/>
            <a:ext cx="10643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suna1234@gmail.com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D1A08E-D5C0-4419-BC7D-D2B07FCF394C}"/>
              </a:ext>
            </a:extLst>
          </p:cNvPr>
          <p:cNvSpPr txBox="1"/>
          <p:nvPr/>
        </p:nvSpPr>
        <p:spPr>
          <a:xfrm>
            <a:off x="3433954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의사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8332236-39AA-4048-ADD0-0446FF6123EF}"/>
              </a:ext>
            </a:extLst>
          </p:cNvPr>
          <p:cNvSpPr txBox="1"/>
          <p:nvPr/>
        </p:nvSpPr>
        <p:spPr>
          <a:xfrm>
            <a:off x="692429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5F4918F7-2079-493A-B8E2-384AA9FDE34E}"/>
              </a:ext>
            </a:extLst>
          </p:cNvPr>
          <p:cNvSpPr/>
          <p:nvPr/>
        </p:nvSpPr>
        <p:spPr>
          <a:xfrm>
            <a:off x="170260" y="3484048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3D559CE-98C7-47CE-8214-63B35A6EC72E}"/>
              </a:ext>
            </a:extLst>
          </p:cNvPr>
          <p:cNvSpPr txBox="1"/>
          <p:nvPr/>
        </p:nvSpPr>
        <p:spPr>
          <a:xfrm>
            <a:off x="329439" y="3601819"/>
            <a:ext cx="4536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 err="1">
                <a:latin typeface="+mj-ea"/>
                <a:ea typeface="+mj-ea"/>
              </a:rPr>
              <a:t>ramennoi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EA62767D-B320-4D6C-B375-3CCCC772B912}"/>
              </a:ext>
            </a:extLst>
          </p:cNvPr>
          <p:cNvSpPr txBox="1"/>
          <p:nvPr/>
        </p:nvSpPr>
        <p:spPr>
          <a:xfrm>
            <a:off x="1168582" y="3601819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남진석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DEBB3D3-E7CB-4B10-B7FA-6AE35510CF40}"/>
              </a:ext>
            </a:extLst>
          </p:cNvPr>
          <p:cNvSpPr txBox="1"/>
          <p:nvPr/>
        </p:nvSpPr>
        <p:spPr>
          <a:xfrm>
            <a:off x="1966826" y="3601819"/>
            <a:ext cx="10643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suna1234@gmail.com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33CD2EE-EA89-43EC-B1E7-42DBE32FA075}"/>
              </a:ext>
            </a:extLst>
          </p:cNvPr>
          <p:cNvSpPr txBox="1"/>
          <p:nvPr/>
        </p:nvSpPr>
        <p:spPr>
          <a:xfrm>
            <a:off x="3433954" y="360181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의사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4854B7D0-25CB-4F33-841E-7A205184453F}"/>
              </a:ext>
            </a:extLst>
          </p:cNvPr>
          <p:cNvSpPr txBox="1"/>
          <p:nvPr/>
        </p:nvSpPr>
        <p:spPr>
          <a:xfrm>
            <a:off x="6924290" y="360181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FC461D8B-F3F6-413D-9E30-B9344F9926D4}"/>
              </a:ext>
            </a:extLst>
          </p:cNvPr>
          <p:cNvSpPr/>
          <p:nvPr/>
        </p:nvSpPr>
        <p:spPr>
          <a:xfrm>
            <a:off x="170260" y="3882163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4A96025C-874F-40A2-B067-E8510159AE00}"/>
              </a:ext>
            </a:extLst>
          </p:cNvPr>
          <p:cNvSpPr txBox="1"/>
          <p:nvPr/>
        </p:nvSpPr>
        <p:spPr>
          <a:xfrm>
            <a:off x="329439" y="3999934"/>
            <a:ext cx="3879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ellusil77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3EBCC9E6-4A53-4C0B-9B2A-1A61165135C9}"/>
              </a:ext>
            </a:extLst>
          </p:cNvPr>
          <p:cNvSpPr txBox="1"/>
          <p:nvPr/>
        </p:nvSpPr>
        <p:spPr>
          <a:xfrm>
            <a:off x="1168582" y="3999934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박현호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323A7A65-74BD-49F0-ABA0-9793E47ABA65}"/>
              </a:ext>
            </a:extLst>
          </p:cNvPr>
          <p:cNvSpPr txBox="1"/>
          <p:nvPr/>
        </p:nvSpPr>
        <p:spPr>
          <a:xfrm>
            <a:off x="1966826" y="3999934"/>
            <a:ext cx="10643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suna1234@gmail.com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96EF2FD9-8A87-4E03-9650-94894399D776}"/>
              </a:ext>
            </a:extLst>
          </p:cNvPr>
          <p:cNvSpPr txBox="1"/>
          <p:nvPr/>
        </p:nvSpPr>
        <p:spPr>
          <a:xfrm>
            <a:off x="3433954" y="3999934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기타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F55B6AA-7AE1-4B72-A008-3B0D2DC7CEE5}"/>
              </a:ext>
            </a:extLst>
          </p:cNvPr>
          <p:cNvSpPr txBox="1"/>
          <p:nvPr/>
        </p:nvSpPr>
        <p:spPr>
          <a:xfrm>
            <a:off x="6924290" y="3999934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xmlns="" id="{7231E15E-5176-400E-B580-51AEABE517E2}"/>
              </a:ext>
            </a:extLst>
          </p:cNvPr>
          <p:cNvSpPr/>
          <p:nvPr/>
        </p:nvSpPr>
        <p:spPr>
          <a:xfrm>
            <a:off x="170260" y="4280278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DFD3F7B-5C14-4E42-BD7C-5CD7BD1470FE}"/>
              </a:ext>
            </a:extLst>
          </p:cNvPr>
          <p:cNvSpPr txBox="1"/>
          <p:nvPr/>
        </p:nvSpPr>
        <p:spPr>
          <a:xfrm>
            <a:off x="329439" y="4398049"/>
            <a:ext cx="546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imaret2020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D09ACDF-8F84-421B-A85C-FB4F52B7985D}"/>
              </a:ext>
            </a:extLst>
          </p:cNvPr>
          <p:cNvSpPr txBox="1"/>
          <p:nvPr/>
        </p:nvSpPr>
        <p:spPr>
          <a:xfrm>
            <a:off x="1168582" y="4398049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감찬경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90CB1D91-9F36-47B4-885C-8708798EB0D6}"/>
              </a:ext>
            </a:extLst>
          </p:cNvPr>
          <p:cNvSpPr txBox="1"/>
          <p:nvPr/>
        </p:nvSpPr>
        <p:spPr>
          <a:xfrm>
            <a:off x="1966826" y="4398049"/>
            <a:ext cx="10643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suna1234@gmail.com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B6DEC7A0-67A1-4BB1-AEEC-CE86EFCF7067}"/>
              </a:ext>
            </a:extLst>
          </p:cNvPr>
          <p:cNvSpPr txBox="1"/>
          <p:nvPr/>
        </p:nvSpPr>
        <p:spPr>
          <a:xfrm>
            <a:off x="3433954" y="439804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의사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5A7522C1-A18E-4DCC-8A2C-CAE10ED380EB}"/>
              </a:ext>
            </a:extLst>
          </p:cNvPr>
          <p:cNvSpPr txBox="1"/>
          <p:nvPr/>
        </p:nvSpPr>
        <p:spPr>
          <a:xfrm>
            <a:off x="6924290" y="439804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4DFB6E3D-8F13-4308-8E39-C45F0768A2A7}"/>
              </a:ext>
            </a:extLst>
          </p:cNvPr>
          <p:cNvGrpSpPr/>
          <p:nvPr/>
        </p:nvGrpSpPr>
        <p:grpSpPr>
          <a:xfrm>
            <a:off x="170260" y="1570776"/>
            <a:ext cx="2175029" cy="328474"/>
            <a:chOff x="5104112" y="1563122"/>
            <a:chExt cx="2175029" cy="328474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xmlns="" id="{4F43FB90-0864-4F4A-B85B-59ACE648BFE5}"/>
                </a:ext>
              </a:extLst>
            </p:cNvPr>
            <p:cNvSpPr/>
            <p:nvPr/>
          </p:nvSpPr>
          <p:spPr>
            <a:xfrm>
              <a:off x="5104112" y="156312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검색하실 회원의 이름을 입력해주세요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6" name="Search">
              <a:extLst>
                <a:ext uri="{FF2B5EF4-FFF2-40B4-BE49-F238E27FC236}">
                  <a16:creationId xmlns:a16="http://schemas.microsoft.com/office/drawing/2014/main" xmlns="" id="{32522297-0F94-4435-A0BE-AEF4C70D7B2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0378" y="1657274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6FE93584-4183-424E-99F7-9BA3B547F773}"/>
              </a:ext>
            </a:extLst>
          </p:cNvPr>
          <p:cNvSpPr txBox="1"/>
          <p:nvPr/>
        </p:nvSpPr>
        <p:spPr>
          <a:xfrm>
            <a:off x="666081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EB6357A8-BFD8-4A66-A597-158F22B76DD8}"/>
              </a:ext>
            </a:extLst>
          </p:cNvPr>
          <p:cNvSpPr txBox="1"/>
          <p:nvPr/>
        </p:nvSpPr>
        <p:spPr>
          <a:xfrm>
            <a:off x="666081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92DE107C-A096-4FA5-B699-18E6B94774D5}"/>
              </a:ext>
            </a:extLst>
          </p:cNvPr>
          <p:cNvSpPr txBox="1"/>
          <p:nvPr/>
        </p:nvSpPr>
        <p:spPr>
          <a:xfrm>
            <a:off x="6660810" y="360181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11718ECC-0B3B-4E6F-800E-6C1D0FECF40E}"/>
              </a:ext>
            </a:extLst>
          </p:cNvPr>
          <p:cNvSpPr txBox="1"/>
          <p:nvPr/>
        </p:nvSpPr>
        <p:spPr>
          <a:xfrm>
            <a:off x="6660810" y="3999934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65DFDC20-4FE4-41C7-BA27-3D3DB41E802C}"/>
              </a:ext>
            </a:extLst>
          </p:cNvPr>
          <p:cNvSpPr txBox="1"/>
          <p:nvPr/>
        </p:nvSpPr>
        <p:spPr>
          <a:xfrm>
            <a:off x="6660810" y="439804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xmlns="" id="{E2C05EED-8854-4B8D-A305-5BF8B9F04B09}"/>
              </a:ext>
            </a:extLst>
          </p:cNvPr>
          <p:cNvSpPr/>
          <p:nvPr/>
        </p:nvSpPr>
        <p:spPr>
          <a:xfrm>
            <a:off x="6582229" y="1572093"/>
            <a:ext cx="696911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회원등록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3A5C9FC4-CEF1-49E0-A58D-6CF2BD20E6B5}"/>
              </a:ext>
            </a:extLst>
          </p:cNvPr>
          <p:cNvSpPr txBox="1"/>
          <p:nvPr/>
        </p:nvSpPr>
        <p:spPr>
          <a:xfrm>
            <a:off x="170260" y="2043204"/>
            <a:ext cx="4055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latin typeface="+mj-ea"/>
                <a:ea typeface="+mj-ea"/>
              </a:rPr>
              <a:t>965 </a:t>
            </a:r>
            <a:r>
              <a:rPr lang="ko-KR" altLang="en-US" sz="800" b="1" dirty="0">
                <a:latin typeface="+mj-ea"/>
                <a:ea typeface="+mj-ea"/>
              </a:rPr>
              <a:t>건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171" name="Pagination">
            <a:extLst>
              <a:ext uri="{FF2B5EF4-FFF2-40B4-BE49-F238E27FC236}">
                <a16:creationId xmlns:a16="http://schemas.microsoft.com/office/drawing/2014/main" xmlns="" id="{2324E138-9FE0-44C0-A7BE-EDEF77B29A38}"/>
              </a:ext>
            </a:extLst>
          </p:cNvPr>
          <p:cNvSpPr txBox="1"/>
          <p:nvPr/>
        </p:nvSpPr>
        <p:spPr>
          <a:xfrm>
            <a:off x="2893901" y="615441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76A0E33-B4D1-4AED-BB69-59A1F8C101FF}"/>
              </a:ext>
            </a:extLst>
          </p:cNvPr>
          <p:cNvCxnSpPr/>
          <p:nvPr/>
        </p:nvCxnSpPr>
        <p:spPr>
          <a:xfrm>
            <a:off x="7416800" y="2383605"/>
            <a:ext cx="0" cy="351645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3F025C60-58FD-46AD-B497-899A14D0A677}"/>
              </a:ext>
            </a:extLst>
          </p:cNvPr>
          <p:cNvSpPr txBox="1"/>
          <p:nvPr/>
        </p:nvSpPr>
        <p:spPr>
          <a:xfrm>
            <a:off x="7479028" y="5639548"/>
            <a:ext cx="8944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페이지당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20</a:t>
            </a:r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건씩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노출</a:t>
            </a: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835898EA-04BC-4D5A-A965-B01B9B37C738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AB62FE2-A60C-434B-9A08-7DBC256DF1AB}"/>
              </a:ext>
            </a:extLst>
          </p:cNvPr>
          <p:cNvSpPr txBox="1"/>
          <p:nvPr/>
        </p:nvSpPr>
        <p:spPr>
          <a:xfrm>
            <a:off x="4524623" y="2762591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우리한의원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D2D57E21-DC8E-4980-A7F0-323208552BF5}"/>
              </a:ext>
            </a:extLst>
          </p:cNvPr>
          <p:cNvSpPr txBox="1"/>
          <p:nvPr/>
        </p:nvSpPr>
        <p:spPr>
          <a:xfrm>
            <a:off x="4524623" y="3189367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소라한의원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63C33A70-70EC-4DD8-B82C-3540F39E4CC4}"/>
              </a:ext>
            </a:extLst>
          </p:cNvPr>
          <p:cNvSpPr txBox="1"/>
          <p:nvPr/>
        </p:nvSpPr>
        <p:spPr>
          <a:xfrm>
            <a:off x="4524623" y="3601819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허준한의원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DFD5D047-5A30-4CE5-A31C-62DB3DC2862E}"/>
              </a:ext>
            </a:extLst>
          </p:cNvPr>
          <p:cNvSpPr txBox="1"/>
          <p:nvPr/>
        </p:nvSpPr>
        <p:spPr>
          <a:xfrm>
            <a:off x="4524623" y="3999934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기미한의원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40ECB600-9C76-470C-ADBE-A43AB602A1BF}"/>
              </a:ext>
            </a:extLst>
          </p:cNvPr>
          <p:cNvSpPr txBox="1"/>
          <p:nvPr/>
        </p:nvSpPr>
        <p:spPr>
          <a:xfrm>
            <a:off x="4524623" y="4398049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환한한의원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B00DDE6B-F234-497E-A3B3-EB6CB5881B92}"/>
              </a:ext>
            </a:extLst>
          </p:cNvPr>
          <p:cNvSpPr txBox="1"/>
          <p:nvPr/>
        </p:nvSpPr>
        <p:spPr>
          <a:xfrm>
            <a:off x="4544479" y="2388480"/>
            <a:ext cx="5482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소속의료기관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25D3649-3D34-44D6-BFFC-639F3AEF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21" y="3071596"/>
            <a:ext cx="1872422" cy="3350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15C08EA-94BB-424D-BA9B-469D683A2EF6}"/>
              </a:ext>
            </a:extLst>
          </p:cNvPr>
          <p:cNvSpPr txBox="1"/>
          <p:nvPr/>
        </p:nvSpPr>
        <p:spPr>
          <a:xfrm>
            <a:off x="5742050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상태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FE093B2-F500-4CAB-A31C-60C382C1E292}"/>
              </a:ext>
            </a:extLst>
          </p:cNvPr>
          <p:cNvSpPr txBox="1"/>
          <p:nvPr/>
        </p:nvSpPr>
        <p:spPr>
          <a:xfrm>
            <a:off x="574205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정상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5BD00AB-FC9E-4265-ABD9-3F4A7E157112}"/>
              </a:ext>
            </a:extLst>
          </p:cNvPr>
          <p:cNvSpPr txBox="1"/>
          <p:nvPr/>
        </p:nvSpPr>
        <p:spPr>
          <a:xfrm>
            <a:off x="574205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정상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99DC7CA-7B73-476A-87B4-20729CC5C660}"/>
              </a:ext>
            </a:extLst>
          </p:cNvPr>
          <p:cNvSpPr txBox="1"/>
          <p:nvPr/>
        </p:nvSpPr>
        <p:spPr>
          <a:xfrm>
            <a:off x="5742050" y="3624489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사용종료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0232230-375A-4D4E-91C0-79BB7E1AD211}"/>
              </a:ext>
            </a:extLst>
          </p:cNvPr>
          <p:cNvSpPr txBox="1"/>
          <p:nvPr/>
        </p:nvSpPr>
        <p:spPr>
          <a:xfrm>
            <a:off x="5742050" y="39817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정상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760C3907-31D1-4F8C-B4F4-A3F36A0D3B46}"/>
              </a:ext>
            </a:extLst>
          </p:cNvPr>
          <p:cNvSpPr txBox="1"/>
          <p:nvPr/>
        </p:nvSpPr>
        <p:spPr>
          <a:xfrm>
            <a:off x="5742050" y="44085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정상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1ECD322-5016-3E9C-5012-CDC90FE72E54}"/>
              </a:ext>
            </a:extLst>
          </p:cNvPr>
          <p:cNvSpPr/>
          <p:nvPr/>
        </p:nvSpPr>
        <p:spPr>
          <a:xfrm>
            <a:off x="6649979" y="253735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9BDA4021-B131-6A3F-A584-2F587D79CAB9}"/>
              </a:ext>
            </a:extLst>
          </p:cNvPr>
          <p:cNvSpPr/>
          <p:nvPr/>
        </p:nvSpPr>
        <p:spPr>
          <a:xfrm>
            <a:off x="5347947" y="3030965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EC062B3A-1038-222A-A348-6709EA153CDB}"/>
              </a:ext>
            </a:extLst>
          </p:cNvPr>
          <p:cNvSpPr/>
          <p:nvPr/>
        </p:nvSpPr>
        <p:spPr>
          <a:xfrm>
            <a:off x="85025" y="162662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2F28B0A0-7640-1FC9-3E34-6DB68B948E99}"/>
              </a:ext>
            </a:extLst>
          </p:cNvPr>
          <p:cNvSpPr/>
          <p:nvPr/>
        </p:nvSpPr>
        <p:spPr>
          <a:xfrm>
            <a:off x="6442342" y="162239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095C9667-7986-4684-8972-5017CA96F0CF}"/>
              </a:ext>
            </a:extLst>
          </p:cNvPr>
          <p:cNvSpPr/>
          <p:nvPr/>
        </p:nvSpPr>
        <p:spPr>
          <a:xfrm>
            <a:off x="5611844" y="253735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6C573E6D-D218-E5AA-5A5B-D2082A2C9480}"/>
              </a:ext>
            </a:extLst>
          </p:cNvPr>
          <p:cNvSpPr/>
          <p:nvPr/>
        </p:nvSpPr>
        <p:spPr>
          <a:xfrm>
            <a:off x="5703762" y="199745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75DA2B3-ED27-C8E9-B695-EAA13E89EE34}"/>
              </a:ext>
            </a:extLst>
          </p:cNvPr>
          <p:cNvSpPr txBox="1"/>
          <p:nvPr/>
        </p:nvSpPr>
        <p:spPr>
          <a:xfrm>
            <a:off x="6712350" y="3053849"/>
            <a:ext cx="552642" cy="19581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bg1"/>
                </a:solidFill>
                <a:ea typeface="나눔바른고딕" panose="020B060302010102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A020200_P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5549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094A1BE7-4884-42BC-B7ED-6A8C7DAF64C9}"/>
              </a:ext>
            </a:extLst>
          </p:cNvPr>
          <p:cNvGrpSpPr/>
          <p:nvPr/>
        </p:nvGrpSpPr>
        <p:grpSpPr>
          <a:xfrm>
            <a:off x="2369820" y="1219465"/>
            <a:ext cx="2583180" cy="5229044"/>
            <a:chOff x="2369820" y="2418945"/>
            <a:chExt cx="2583180" cy="522904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014110FA-6D71-4F27-B390-B7B20615F93D}"/>
                </a:ext>
              </a:extLst>
            </p:cNvPr>
            <p:cNvSpPr/>
            <p:nvPr/>
          </p:nvSpPr>
          <p:spPr>
            <a:xfrm>
              <a:off x="2369820" y="2418945"/>
              <a:ext cx="2583180" cy="5229044"/>
            </a:xfrm>
            <a:prstGeom prst="roundRect">
              <a:avLst>
                <a:gd name="adj" fmla="val 3368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7BED1AD-D579-481D-B86C-DD9B140D8A9C}"/>
                </a:ext>
              </a:extLst>
            </p:cNvPr>
            <p:cNvSpPr txBox="1"/>
            <p:nvPr/>
          </p:nvSpPr>
          <p:spPr>
            <a:xfrm>
              <a:off x="2577878" y="2578640"/>
              <a:ext cx="64120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b="1" dirty="0">
                  <a:latin typeface="+mj-ea"/>
                  <a:ea typeface="+mj-ea"/>
                </a:rPr>
                <a:t>회원등록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917E3BC4-9886-4B2E-9D33-158D5EFA5E34}"/>
                </a:ext>
              </a:extLst>
            </p:cNvPr>
            <p:cNvGrpSpPr/>
            <p:nvPr/>
          </p:nvGrpSpPr>
          <p:grpSpPr>
            <a:xfrm>
              <a:off x="4622390" y="2595500"/>
              <a:ext cx="130517" cy="130517"/>
              <a:chOff x="1348740" y="2688883"/>
              <a:chExt cx="266700" cy="266701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F9A2F01B-7341-450D-9C31-F316EDA7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8740" y="2688883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2A7225EA-6FF9-4467-8DA6-EE1224C022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48740" y="2688884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726612-2EDB-4A63-A4A9-BDFB69F6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신규회원등록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A50EBFC-FBC0-438F-A85C-B61091387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6BDFC2-A61E-4BAE-89A8-2F38686B36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A020100_P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53A5CE6E-03FB-4A5F-A02B-0AD43B64A176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1795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회원가입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회원정보 등록화면과 동일기능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본 화면에서 </a:t>
                      </a:r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등록시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약관동의는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‘Null’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로 처리할 것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6089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FF0000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18BF0DDD-B87B-42C1-8CD3-7DA603770D4D}"/>
              </a:ext>
            </a:extLst>
          </p:cNvPr>
          <p:cNvSpPr/>
          <p:nvPr/>
        </p:nvSpPr>
        <p:spPr>
          <a:xfrm>
            <a:off x="2594256" y="2293614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김선아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85681498-7671-422C-AD89-F6053527A238}"/>
              </a:ext>
            </a:extLst>
          </p:cNvPr>
          <p:cNvSpPr/>
          <p:nvPr/>
        </p:nvSpPr>
        <p:spPr>
          <a:xfrm>
            <a:off x="2594256" y="5960719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E5D8A47-B90D-4A42-8549-B003385063CA}"/>
              </a:ext>
            </a:extLst>
          </p:cNvPr>
          <p:cNvSpPr txBox="1"/>
          <p:nvPr/>
        </p:nvSpPr>
        <p:spPr>
          <a:xfrm>
            <a:off x="2594255" y="2111106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이름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0AB15D12-664F-476C-AA2B-ABF514ABF3A0}"/>
              </a:ext>
            </a:extLst>
          </p:cNvPr>
          <p:cNvSpPr/>
          <p:nvPr/>
        </p:nvSpPr>
        <p:spPr>
          <a:xfrm>
            <a:off x="2594256" y="2896320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doubleshot@gmail.com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69085540-1D3D-4356-8740-95F75C1F97B2}"/>
              </a:ext>
            </a:extLst>
          </p:cNvPr>
          <p:cNvSpPr txBox="1"/>
          <p:nvPr/>
        </p:nvSpPr>
        <p:spPr>
          <a:xfrm>
            <a:off x="2594255" y="2713812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이메일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xmlns="" id="{DD323C60-CCCF-491C-9615-A854F894BF02}"/>
              </a:ext>
            </a:extLst>
          </p:cNvPr>
          <p:cNvSpPr/>
          <p:nvPr/>
        </p:nvSpPr>
        <p:spPr>
          <a:xfrm>
            <a:off x="2594256" y="3496615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선택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1FEADF62-A044-484B-AB1E-CE91F6937EB3}"/>
              </a:ext>
            </a:extLst>
          </p:cNvPr>
          <p:cNvSpPr txBox="1"/>
          <p:nvPr/>
        </p:nvSpPr>
        <p:spPr>
          <a:xfrm>
            <a:off x="2594255" y="331410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담당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0E411AF-F4CE-4CE8-9981-E4981814680F}"/>
              </a:ext>
            </a:extLst>
          </p:cNvPr>
          <p:cNvSpPr txBox="1"/>
          <p:nvPr/>
        </p:nvSpPr>
        <p:spPr>
          <a:xfrm>
            <a:off x="4572000" y="3610198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816995B0-1712-4911-817A-5B081BF3BFAA}"/>
              </a:ext>
            </a:extLst>
          </p:cNvPr>
          <p:cNvGrpSpPr/>
          <p:nvPr/>
        </p:nvGrpSpPr>
        <p:grpSpPr>
          <a:xfrm>
            <a:off x="2594255" y="4311546"/>
            <a:ext cx="2175030" cy="1113688"/>
            <a:chOff x="2594255" y="4311546"/>
            <a:chExt cx="2175030" cy="111368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xmlns="" id="{BFB967C1-EB2E-4D5D-B1B1-467CA65E3520}"/>
                </a:ext>
              </a:extLst>
            </p:cNvPr>
            <p:cNvSpPr/>
            <p:nvPr/>
          </p:nvSpPr>
          <p:spPr>
            <a:xfrm>
              <a:off x="2594256" y="4494054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suna1234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05D7E515-3A7C-4B7E-AF73-5911B3A64819}"/>
                </a:ext>
              </a:extLst>
            </p:cNvPr>
            <p:cNvSpPr txBox="1"/>
            <p:nvPr/>
          </p:nvSpPr>
          <p:spPr>
            <a:xfrm>
              <a:off x="2594255" y="4311546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아이디</a:t>
              </a: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xmlns="" id="{043D70F6-5CCA-4756-A450-D6ED2E4A7FA6}"/>
                </a:ext>
              </a:extLst>
            </p:cNvPr>
            <p:cNvGrpSpPr/>
            <p:nvPr/>
          </p:nvGrpSpPr>
          <p:grpSpPr>
            <a:xfrm>
              <a:off x="2594255" y="4914252"/>
              <a:ext cx="2175030" cy="510982"/>
              <a:chOff x="2594255" y="4914252"/>
              <a:chExt cx="2175030" cy="510982"/>
            </a:xfrm>
          </p:grpSpPr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xmlns="" id="{7210B0DA-7A35-441B-8BAE-6BFEEE32FAD3}"/>
                  </a:ext>
                </a:extLst>
              </p:cNvPr>
              <p:cNvSpPr/>
              <p:nvPr/>
            </p:nvSpPr>
            <p:spPr>
              <a:xfrm>
                <a:off x="2594256" y="5096760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7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lovetree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AEE46720-80C2-41C6-B6A6-079F8998E86C}"/>
                  </a:ext>
                </a:extLst>
              </p:cNvPr>
              <p:cNvSpPr txBox="1"/>
              <p:nvPr/>
            </p:nvSpPr>
            <p:spPr>
              <a:xfrm>
                <a:off x="2594255" y="4914252"/>
                <a:ext cx="36548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비밀번호</a:t>
                </a:r>
              </a:p>
            </p:txBody>
          </p:sp>
        </p:grpSp>
      </p:grpSp>
      <p:sp>
        <p:nvSpPr>
          <p:cNvPr id="92" name="Eye">
            <a:extLst>
              <a:ext uri="{FF2B5EF4-FFF2-40B4-BE49-F238E27FC236}">
                <a16:creationId xmlns:a16="http://schemas.microsoft.com/office/drawing/2014/main" xmlns="" id="{FD3C76A7-779A-403D-A194-92A5BF4F51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7905" y="5228785"/>
            <a:ext cx="155575" cy="84138"/>
          </a:xfrm>
          <a:custGeom>
            <a:avLst/>
            <a:gdLst>
              <a:gd name="T0" fmla="*/ 321 w 642"/>
              <a:gd name="T1" fmla="*/ 0 h 346"/>
              <a:gd name="T2" fmla="*/ 4 w 642"/>
              <a:gd name="T3" fmla="*/ 164 h 346"/>
              <a:gd name="T4" fmla="*/ 4 w 642"/>
              <a:gd name="T5" fmla="*/ 182 h 346"/>
              <a:gd name="T6" fmla="*/ 321 w 642"/>
              <a:gd name="T7" fmla="*/ 346 h 346"/>
              <a:gd name="T8" fmla="*/ 638 w 642"/>
              <a:gd name="T9" fmla="*/ 182 h 346"/>
              <a:gd name="T10" fmla="*/ 638 w 642"/>
              <a:gd name="T11" fmla="*/ 164 h 346"/>
              <a:gd name="T12" fmla="*/ 321 w 642"/>
              <a:gd name="T13" fmla="*/ 0 h 346"/>
              <a:gd name="T14" fmla="*/ 321 w 642"/>
              <a:gd name="T15" fmla="*/ 26 h 346"/>
              <a:gd name="T16" fmla="*/ 421 w 642"/>
              <a:gd name="T17" fmla="*/ 45 h 346"/>
              <a:gd name="T18" fmla="*/ 454 w 642"/>
              <a:gd name="T19" fmla="*/ 133 h 346"/>
              <a:gd name="T20" fmla="*/ 321 w 642"/>
              <a:gd name="T21" fmla="*/ 266 h 346"/>
              <a:gd name="T22" fmla="*/ 188 w 642"/>
              <a:gd name="T23" fmla="*/ 133 h 346"/>
              <a:gd name="T24" fmla="*/ 221 w 642"/>
              <a:gd name="T25" fmla="*/ 45 h 346"/>
              <a:gd name="T26" fmla="*/ 321 w 642"/>
              <a:gd name="T27" fmla="*/ 26 h 346"/>
              <a:gd name="T28" fmla="*/ 465 w 642"/>
              <a:gd name="T29" fmla="*/ 64 h 346"/>
              <a:gd name="T30" fmla="*/ 609 w 642"/>
              <a:gd name="T31" fmla="*/ 173 h 346"/>
              <a:gd name="T32" fmla="*/ 321 w 642"/>
              <a:gd name="T33" fmla="*/ 320 h 346"/>
              <a:gd name="T34" fmla="*/ 33 w 642"/>
              <a:gd name="T35" fmla="*/ 173 h 346"/>
              <a:gd name="T36" fmla="*/ 177 w 642"/>
              <a:gd name="T37" fmla="*/ 64 h 346"/>
              <a:gd name="T38" fmla="*/ 161 w 642"/>
              <a:gd name="T39" fmla="*/ 133 h 346"/>
              <a:gd name="T40" fmla="*/ 321 w 642"/>
              <a:gd name="T41" fmla="*/ 293 h 346"/>
              <a:gd name="T42" fmla="*/ 481 w 642"/>
              <a:gd name="T43" fmla="*/ 133 h 346"/>
              <a:gd name="T44" fmla="*/ 465 w 642"/>
              <a:gd name="T45" fmla="*/ 64 h 346"/>
              <a:gd name="T46" fmla="*/ 321 w 642"/>
              <a:gd name="T47" fmla="*/ 66 h 346"/>
              <a:gd name="T48" fmla="*/ 254 w 642"/>
              <a:gd name="T49" fmla="*/ 133 h 346"/>
              <a:gd name="T50" fmla="*/ 321 w 642"/>
              <a:gd name="T51" fmla="*/ 200 h 346"/>
              <a:gd name="T52" fmla="*/ 388 w 642"/>
              <a:gd name="T53" fmla="*/ 133 h 346"/>
              <a:gd name="T54" fmla="*/ 321 w 642"/>
              <a:gd name="T55" fmla="*/ 66 h 346"/>
              <a:gd name="T56" fmla="*/ 321 w 642"/>
              <a:gd name="T57" fmla="*/ 93 h 346"/>
              <a:gd name="T58" fmla="*/ 361 w 642"/>
              <a:gd name="T59" fmla="*/ 133 h 346"/>
              <a:gd name="T60" fmla="*/ 321 w 642"/>
              <a:gd name="T61" fmla="*/ 173 h 346"/>
              <a:gd name="T62" fmla="*/ 281 w 642"/>
              <a:gd name="T63" fmla="*/ 133 h 346"/>
              <a:gd name="T64" fmla="*/ 321 w 642"/>
              <a:gd name="T65" fmla="*/ 9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2" h="346">
                <a:moveTo>
                  <a:pt x="321" y="0"/>
                </a:moveTo>
                <a:cubicBezTo>
                  <a:pt x="143" y="0"/>
                  <a:pt x="4" y="164"/>
                  <a:pt x="4" y="164"/>
                </a:cubicBezTo>
                <a:cubicBezTo>
                  <a:pt x="0" y="169"/>
                  <a:pt x="0" y="177"/>
                  <a:pt x="4" y="182"/>
                </a:cubicBezTo>
                <a:cubicBezTo>
                  <a:pt x="4" y="182"/>
                  <a:pt x="143" y="346"/>
                  <a:pt x="321" y="346"/>
                </a:cubicBezTo>
                <a:cubicBezTo>
                  <a:pt x="499" y="346"/>
                  <a:pt x="638" y="182"/>
                  <a:pt x="638" y="182"/>
                </a:cubicBezTo>
                <a:cubicBezTo>
                  <a:pt x="642" y="177"/>
                  <a:pt x="642" y="169"/>
                  <a:pt x="638" y="164"/>
                </a:cubicBezTo>
                <a:cubicBezTo>
                  <a:pt x="638" y="164"/>
                  <a:pt x="499" y="0"/>
                  <a:pt x="321" y="0"/>
                </a:cubicBezTo>
                <a:close/>
                <a:moveTo>
                  <a:pt x="321" y="26"/>
                </a:moveTo>
                <a:cubicBezTo>
                  <a:pt x="356" y="26"/>
                  <a:pt x="390" y="33"/>
                  <a:pt x="421" y="45"/>
                </a:cubicBezTo>
                <a:cubicBezTo>
                  <a:pt x="442" y="68"/>
                  <a:pt x="454" y="99"/>
                  <a:pt x="454" y="133"/>
                </a:cubicBezTo>
                <a:cubicBezTo>
                  <a:pt x="454" y="207"/>
                  <a:pt x="395" y="266"/>
                  <a:pt x="321" y="266"/>
                </a:cubicBezTo>
                <a:cubicBezTo>
                  <a:pt x="247" y="266"/>
                  <a:pt x="188" y="207"/>
                  <a:pt x="188" y="133"/>
                </a:cubicBezTo>
                <a:cubicBezTo>
                  <a:pt x="188" y="99"/>
                  <a:pt x="200" y="68"/>
                  <a:pt x="221" y="45"/>
                </a:cubicBezTo>
                <a:cubicBezTo>
                  <a:pt x="252" y="33"/>
                  <a:pt x="286" y="26"/>
                  <a:pt x="321" y="26"/>
                </a:cubicBezTo>
                <a:close/>
                <a:moveTo>
                  <a:pt x="465" y="64"/>
                </a:moveTo>
                <a:cubicBezTo>
                  <a:pt x="541" y="102"/>
                  <a:pt x="595" y="158"/>
                  <a:pt x="609" y="173"/>
                </a:cubicBezTo>
                <a:cubicBezTo>
                  <a:pt x="588" y="196"/>
                  <a:pt x="468" y="320"/>
                  <a:pt x="321" y="320"/>
                </a:cubicBezTo>
                <a:cubicBezTo>
                  <a:pt x="174" y="320"/>
                  <a:pt x="54" y="196"/>
                  <a:pt x="33" y="173"/>
                </a:cubicBezTo>
                <a:cubicBezTo>
                  <a:pt x="47" y="158"/>
                  <a:pt x="101" y="102"/>
                  <a:pt x="177" y="64"/>
                </a:cubicBezTo>
                <a:cubicBezTo>
                  <a:pt x="167" y="85"/>
                  <a:pt x="161" y="108"/>
                  <a:pt x="161" y="133"/>
                </a:cubicBezTo>
                <a:cubicBezTo>
                  <a:pt x="161" y="221"/>
                  <a:pt x="233" y="293"/>
                  <a:pt x="321" y="293"/>
                </a:cubicBezTo>
                <a:cubicBezTo>
                  <a:pt x="409" y="293"/>
                  <a:pt x="481" y="221"/>
                  <a:pt x="481" y="133"/>
                </a:cubicBezTo>
                <a:cubicBezTo>
                  <a:pt x="481" y="108"/>
                  <a:pt x="475" y="85"/>
                  <a:pt x="465" y="64"/>
                </a:cubicBezTo>
                <a:close/>
                <a:moveTo>
                  <a:pt x="321" y="66"/>
                </a:moveTo>
                <a:cubicBezTo>
                  <a:pt x="284" y="66"/>
                  <a:pt x="254" y="96"/>
                  <a:pt x="254" y="133"/>
                </a:cubicBezTo>
                <a:cubicBezTo>
                  <a:pt x="254" y="170"/>
                  <a:pt x="284" y="200"/>
                  <a:pt x="321" y="200"/>
                </a:cubicBezTo>
                <a:cubicBezTo>
                  <a:pt x="358" y="200"/>
                  <a:pt x="388" y="170"/>
                  <a:pt x="388" y="133"/>
                </a:cubicBezTo>
                <a:cubicBezTo>
                  <a:pt x="388" y="96"/>
                  <a:pt x="358" y="66"/>
                  <a:pt x="321" y="66"/>
                </a:cubicBezTo>
                <a:close/>
                <a:moveTo>
                  <a:pt x="321" y="93"/>
                </a:moveTo>
                <a:cubicBezTo>
                  <a:pt x="343" y="93"/>
                  <a:pt x="361" y="111"/>
                  <a:pt x="361" y="133"/>
                </a:cubicBezTo>
                <a:cubicBezTo>
                  <a:pt x="361" y="155"/>
                  <a:pt x="343" y="173"/>
                  <a:pt x="321" y="173"/>
                </a:cubicBezTo>
                <a:cubicBezTo>
                  <a:pt x="299" y="173"/>
                  <a:pt x="281" y="155"/>
                  <a:pt x="281" y="133"/>
                </a:cubicBezTo>
                <a:cubicBezTo>
                  <a:pt x="281" y="111"/>
                  <a:pt x="299" y="93"/>
                  <a:pt x="321" y="9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8F3EA435-85A7-4E27-A72A-1984F7A6BD10}"/>
              </a:ext>
            </a:extLst>
          </p:cNvPr>
          <p:cNvSpPr txBox="1"/>
          <p:nvPr/>
        </p:nvSpPr>
        <p:spPr>
          <a:xfrm>
            <a:off x="2588334" y="5699466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</p:spTree>
    <p:extLst>
      <p:ext uri="{BB962C8B-B14F-4D97-AF65-F5344CB8AC3E}">
        <p14:creationId xmlns:p14="http://schemas.microsoft.com/office/powerpoint/2010/main" xmlns="" val="2897474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094A1BE7-4884-42BC-B7ED-6A8C7DAF64C9}"/>
              </a:ext>
            </a:extLst>
          </p:cNvPr>
          <p:cNvGrpSpPr/>
          <p:nvPr/>
        </p:nvGrpSpPr>
        <p:grpSpPr>
          <a:xfrm>
            <a:off x="2369820" y="1219465"/>
            <a:ext cx="2583180" cy="5229044"/>
            <a:chOff x="2369820" y="2418945"/>
            <a:chExt cx="2583180" cy="522904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014110FA-6D71-4F27-B390-B7B20615F93D}"/>
                </a:ext>
              </a:extLst>
            </p:cNvPr>
            <p:cNvSpPr/>
            <p:nvPr/>
          </p:nvSpPr>
          <p:spPr>
            <a:xfrm>
              <a:off x="2369820" y="2418945"/>
              <a:ext cx="2583180" cy="5229044"/>
            </a:xfrm>
            <a:prstGeom prst="roundRect">
              <a:avLst>
                <a:gd name="adj" fmla="val 3368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7BED1AD-D579-481D-B86C-DD9B140D8A9C}"/>
                </a:ext>
              </a:extLst>
            </p:cNvPr>
            <p:cNvSpPr txBox="1"/>
            <p:nvPr/>
          </p:nvSpPr>
          <p:spPr>
            <a:xfrm>
              <a:off x="2577878" y="2578640"/>
              <a:ext cx="64120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b="1" dirty="0">
                  <a:latin typeface="+mj-ea"/>
                  <a:ea typeface="+mj-ea"/>
                </a:rPr>
                <a:t>회원등록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917E3BC4-9886-4B2E-9D33-158D5EFA5E34}"/>
                </a:ext>
              </a:extLst>
            </p:cNvPr>
            <p:cNvGrpSpPr/>
            <p:nvPr/>
          </p:nvGrpSpPr>
          <p:grpSpPr>
            <a:xfrm>
              <a:off x="4622390" y="2595500"/>
              <a:ext cx="130517" cy="130517"/>
              <a:chOff x="1348740" y="2688883"/>
              <a:chExt cx="266700" cy="266701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F9A2F01B-7341-450D-9C31-F316EDA7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8740" y="2688883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2A7225EA-6FF9-4467-8DA6-EE1224C022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48740" y="2688884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726612-2EDB-4A63-A4A9-BDFB69F6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신규회원등록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A50EBFC-FBC0-438F-A85C-B61091387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6BDFC2-A61E-4BAE-89A8-2F38686B36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A020100_P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53A5CE6E-03FB-4A5F-A02B-0AD43B64A176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1795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회원가입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회원정보 등록화면과 동일기능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본 화면에서 </a:t>
                      </a:r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등록시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약관동의는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‘Null’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로 처리할 것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6089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FF0000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85681498-7671-422C-AD89-F6053527A238}"/>
              </a:ext>
            </a:extLst>
          </p:cNvPr>
          <p:cNvSpPr/>
          <p:nvPr/>
        </p:nvSpPr>
        <p:spPr>
          <a:xfrm>
            <a:off x="2594256" y="5960719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31B2007C-08A1-C9B8-DEB1-D4290F0B15B2}"/>
              </a:ext>
            </a:extLst>
          </p:cNvPr>
          <p:cNvSpPr/>
          <p:nvPr/>
        </p:nvSpPr>
        <p:spPr>
          <a:xfrm>
            <a:off x="2594256" y="2622798"/>
            <a:ext cx="2175029" cy="3284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김선아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B1A878E-C2CB-5325-AD89-B317E3926DBF}"/>
              </a:ext>
            </a:extLst>
          </p:cNvPr>
          <p:cNvSpPr txBox="1"/>
          <p:nvPr/>
        </p:nvSpPr>
        <p:spPr>
          <a:xfrm>
            <a:off x="2594255" y="244029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이름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8E585F9A-D0CE-1B30-7A6F-F34F1B91C988}"/>
              </a:ext>
            </a:extLst>
          </p:cNvPr>
          <p:cNvSpPr/>
          <p:nvPr/>
        </p:nvSpPr>
        <p:spPr>
          <a:xfrm>
            <a:off x="2594256" y="3225504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doubleshot@gmail.com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689A7B5-12C8-224A-BB95-FE6970C05FCC}"/>
              </a:ext>
            </a:extLst>
          </p:cNvPr>
          <p:cNvSpPr txBox="1"/>
          <p:nvPr/>
        </p:nvSpPr>
        <p:spPr>
          <a:xfrm>
            <a:off x="2594255" y="3042996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이메일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E33025C8-8ECB-5DD3-E337-4EA0D8D17A30}"/>
              </a:ext>
            </a:extLst>
          </p:cNvPr>
          <p:cNvSpPr/>
          <p:nvPr/>
        </p:nvSpPr>
        <p:spPr>
          <a:xfrm>
            <a:off x="2594256" y="3825799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선택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77453F9-4B9A-2DDF-E011-C792C7F839CC}"/>
              </a:ext>
            </a:extLst>
          </p:cNvPr>
          <p:cNvSpPr txBox="1"/>
          <p:nvPr/>
        </p:nvSpPr>
        <p:spPr>
          <a:xfrm>
            <a:off x="2594255" y="36432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자격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9BA3C1-A2D2-4F2B-E7DA-8FDD475EB2E8}"/>
              </a:ext>
            </a:extLst>
          </p:cNvPr>
          <p:cNvSpPr txBox="1"/>
          <p:nvPr/>
        </p:nvSpPr>
        <p:spPr>
          <a:xfrm>
            <a:off x="4572000" y="3939382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62515F03-130D-1C8B-6085-0E4392F2D783}"/>
              </a:ext>
            </a:extLst>
          </p:cNvPr>
          <p:cNvSpPr/>
          <p:nvPr/>
        </p:nvSpPr>
        <p:spPr>
          <a:xfrm>
            <a:off x="2594256" y="4823238"/>
            <a:ext cx="2175029" cy="3284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suna1234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36D92C-73BB-01F0-D4E2-D55F530EEBC7}"/>
              </a:ext>
            </a:extLst>
          </p:cNvPr>
          <p:cNvSpPr txBox="1"/>
          <p:nvPr/>
        </p:nvSpPr>
        <p:spPr>
          <a:xfrm>
            <a:off x="2594255" y="464073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아이디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768895A8-275C-950D-46F3-4ADA429DB5EA}"/>
              </a:ext>
            </a:extLst>
          </p:cNvPr>
          <p:cNvSpPr/>
          <p:nvPr/>
        </p:nvSpPr>
        <p:spPr>
          <a:xfrm>
            <a:off x="2594257" y="5408611"/>
            <a:ext cx="872844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비밀번호 재설정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F085330-5ED1-83F6-35AC-8010EBA9C60A}"/>
              </a:ext>
            </a:extLst>
          </p:cNvPr>
          <p:cNvSpPr txBox="1"/>
          <p:nvPr/>
        </p:nvSpPr>
        <p:spPr>
          <a:xfrm>
            <a:off x="2594255" y="522610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xmlns="" val="251176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80B917-173A-4C38-8E0C-E2D29593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용어사전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AC686FDB-B1C4-4E12-AFFC-4986C23FA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7462310"/>
              </p:ext>
            </p:extLst>
          </p:nvPr>
        </p:nvGraphicFramePr>
        <p:xfrm>
          <a:off x="175894" y="631488"/>
          <a:ext cx="9523916" cy="387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562">
                  <a:extLst>
                    <a:ext uri="{9D8B030D-6E8A-4147-A177-3AD203B41FA5}">
                      <a16:colId xmlns:a16="http://schemas.microsoft.com/office/drawing/2014/main" xmlns="" val="3045727638"/>
                    </a:ext>
                  </a:extLst>
                </a:gridCol>
                <a:gridCol w="1781586">
                  <a:extLst>
                    <a:ext uri="{9D8B030D-6E8A-4147-A177-3AD203B41FA5}">
                      <a16:colId xmlns:a16="http://schemas.microsoft.com/office/drawing/2014/main" xmlns="" val="3249532394"/>
                    </a:ext>
                  </a:extLst>
                </a:gridCol>
                <a:gridCol w="4802276">
                  <a:extLst>
                    <a:ext uri="{9D8B030D-6E8A-4147-A177-3AD203B41FA5}">
                      <a16:colId xmlns:a16="http://schemas.microsoft.com/office/drawing/2014/main" xmlns="" val="2196931447"/>
                    </a:ext>
                  </a:extLst>
                </a:gridCol>
                <a:gridCol w="2414492">
                  <a:extLst>
                    <a:ext uri="{9D8B030D-6E8A-4147-A177-3AD203B41FA5}">
                      <a16:colId xmlns:a16="http://schemas.microsoft.com/office/drawing/2014/main" xmlns="" val="3386443879"/>
                    </a:ext>
                  </a:extLst>
                </a:gridCol>
              </a:tblGrid>
              <a:tr h="237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번호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용어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메모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7498547"/>
                  </a:ext>
                </a:extLst>
              </a:tr>
              <a:tr h="23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E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사전문진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_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환자용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E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병원 방문 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또는 병원방문시 모바일기기를 통해 제공되는 웹서비스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기본문진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(TIOM,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필수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 +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보조문진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프로토콜용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으로 구성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QR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촬영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 URL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입력을 통해 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태블릿으로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접근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최종 작성일로부터 일정한 기간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관리자가 설정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 지나면 재작성 필요하며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환자별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구분 저장필요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E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E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1991153"/>
                  </a:ext>
                </a:extLst>
              </a:tr>
              <a:tr h="23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E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사전문진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_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의사용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E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환자가 작성한 내용을 의사가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PC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 확인하는 웹서비스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기본문진용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프로토콜용 화면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달리 구성예정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기능요구사항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방제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본초정보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탕전쇼핑몰에서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연동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(API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연동예정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바른한약탕전사이트로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처방전 전송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+mn-cs"/>
                        </a:rPr>
                        <a:t>(API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+mn-cs"/>
                        </a:rPr>
                        <a:t>연동예정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포탈사이트와 회원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병원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포인트정보 연동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+mn-cs"/>
                        </a:rPr>
                        <a:t>(API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+mn-cs"/>
                        </a:rPr>
                        <a:t>연동예정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프로토콜차트에 대한 포인트결제 기능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프로토콜차트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 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좀 더 세밀한 처방을 내릴 수 있도록 돕는 처방도우미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후보처방선방기능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서비스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환자가 입력한 내용에 따라 가망 처방후보를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3~5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 정도 제안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E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E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5711415"/>
                  </a:ext>
                </a:extLst>
              </a:tr>
              <a:tr h="23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준차트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티옴차트를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포함한 </a:t>
                      </a:r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의원급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대상 의료차트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0061766"/>
                  </a:ext>
                </a:extLst>
              </a:tr>
              <a:tr h="23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탕전쇼핑몰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바른한약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원외탕전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의뢰사이트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타사진행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0141351"/>
                  </a:ext>
                </a:extLst>
              </a:tr>
              <a:tr h="23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건재쇼핑몰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바른한약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건재판매 사이트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타사진행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1977605"/>
                  </a:ext>
                </a:extLst>
              </a:tr>
              <a:tr h="23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준포탈사이트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준차트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소개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CS,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운영을 위한 사이트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타사진행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8970769"/>
                  </a:ext>
                </a:extLst>
              </a:tr>
              <a:tr h="23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준아카데미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한방의료교육을 위한 동영상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교재판매 사이트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진행보류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3133808"/>
                  </a:ext>
                </a:extLst>
              </a:tr>
              <a:tr h="23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그룹사이트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진행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??)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준차트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탕전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건재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아카데미 사이트를 포괄하는 그룹 전체 서비스를 한눈에 볼 수 있는 사이트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진행보류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1035977"/>
                  </a:ext>
                </a:extLst>
              </a:tr>
            </a:tbl>
          </a:graphicData>
        </a:graphic>
      </p:graphicFrame>
      <p:sp>
        <p:nvSpPr>
          <p:cNvPr id="7" name="TextBox 43">
            <a:extLst>
              <a:ext uri="{FF2B5EF4-FFF2-40B4-BE49-F238E27FC236}">
                <a16:creationId xmlns:a16="http://schemas.microsoft.com/office/drawing/2014/main" xmlns="" id="{3E3D67F8-4B47-44EF-9AA2-C7ECF1394057}"/>
              </a:ext>
            </a:extLst>
          </p:cNvPr>
          <p:cNvSpPr txBox="1"/>
          <p:nvPr/>
        </p:nvSpPr>
        <p:spPr>
          <a:xfrm>
            <a:off x="8374166" y="1024484"/>
            <a:ext cx="1220206" cy="276999"/>
          </a:xfrm>
          <a:prstGeom prst="rect">
            <a:avLst/>
          </a:prstGeom>
          <a:solidFill>
            <a:srgbClr val="2CA8B2"/>
          </a:solidFill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본 프로젝트 범위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7DE06D93-B9FB-4E8F-8B70-BFD5914DB102}"/>
              </a:ext>
            </a:extLst>
          </p:cNvPr>
          <p:cNvSpPr/>
          <p:nvPr/>
        </p:nvSpPr>
        <p:spPr>
          <a:xfrm>
            <a:off x="2778602" y="5004848"/>
            <a:ext cx="5520184" cy="1112428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75C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80364709-53BC-4121-9B69-6E47BF962DFD}"/>
              </a:ext>
            </a:extLst>
          </p:cNvPr>
          <p:cNvSpPr/>
          <p:nvPr/>
        </p:nvSpPr>
        <p:spPr>
          <a:xfrm>
            <a:off x="1219304" y="5120987"/>
            <a:ext cx="1325351" cy="858428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3175">
            <a:solidFill>
              <a:srgbClr val="2CA8B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>
                <a:solidFill>
                  <a:srgbClr val="2CA8B2"/>
                </a:solidFill>
                <a:latin typeface="+mj-ea"/>
                <a:ea typeface="+mj-ea"/>
              </a:rPr>
              <a:t>사전문진</a:t>
            </a:r>
            <a:endParaRPr lang="en-US" altLang="ko-KR" sz="1200" dirty="0">
              <a:solidFill>
                <a:srgbClr val="2CA8B2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solidFill>
                  <a:srgbClr val="2CA8B2"/>
                </a:solidFill>
                <a:latin typeface="+mj-ea"/>
                <a:ea typeface="+mj-ea"/>
              </a:rPr>
              <a:t>(</a:t>
            </a:r>
            <a:r>
              <a:rPr lang="ko-KR" altLang="en-US" sz="1200" dirty="0" err="1">
                <a:solidFill>
                  <a:srgbClr val="2CA8B2"/>
                </a:solidFill>
                <a:latin typeface="+mj-ea"/>
                <a:ea typeface="+mj-ea"/>
              </a:rPr>
              <a:t>고객용</a:t>
            </a:r>
            <a:r>
              <a:rPr lang="en-US" altLang="ko-KR" sz="1200" dirty="0">
                <a:solidFill>
                  <a:srgbClr val="2CA8B2"/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solidFill>
                <a:srgbClr val="2CA8B2"/>
              </a:solidFill>
              <a:latin typeface="+mj-ea"/>
              <a:ea typeface="+mj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8C59EE2E-8241-43D3-AEC3-031EBBAF0A2D}"/>
              </a:ext>
            </a:extLst>
          </p:cNvPr>
          <p:cNvSpPr/>
          <p:nvPr/>
        </p:nvSpPr>
        <p:spPr>
          <a:xfrm>
            <a:off x="4353821" y="5120987"/>
            <a:ext cx="1325351" cy="858428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3175">
            <a:solidFill>
              <a:srgbClr val="2CA8B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>
                <a:solidFill>
                  <a:srgbClr val="2CA8B2"/>
                </a:solidFill>
                <a:latin typeface="+mj-ea"/>
                <a:ea typeface="+mj-ea"/>
              </a:rPr>
              <a:t>프로토콜차트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9AB3282-610D-43E0-8299-8B7362C0EBC0}"/>
              </a:ext>
            </a:extLst>
          </p:cNvPr>
          <p:cNvSpPr txBox="1"/>
          <p:nvPr/>
        </p:nvSpPr>
        <p:spPr>
          <a:xfrm>
            <a:off x="6575794" y="53763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err="1">
                <a:solidFill>
                  <a:srgbClr val="2CA8B2"/>
                </a:solidFill>
                <a:latin typeface="+mj-ea"/>
                <a:ea typeface="+mj-ea"/>
              </a:rPr>
              <a:t>준차트</a:t>
            </a:r>
            <a:endParaRPr lang="ko-KR" altLang="en-US" sz="1800" b="1" dirty="0">
              <a:solidFill>
                <a:srgbClr val="2CA8B2"/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7E0A921-6311-4E76-8F4A-030438981974}"/>
              </a:ext>
            </a:extLst>
          </p:cNvPr>
          <p:cNvSpPr/>
          <p:nvPr/>
        </p:nvSpPr>
        <p:spPr>
          <a:xfrm>
            <a:off x="2911496" y="5120987"/>
            <a:ext cx="1325351" cy="858428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3175">
            <a:solidFill>
              <a:srgbClr val="2CA8B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rgbClr val="2CA8B2"/>
                </a:solidFill>
                <a:latin typeface="+mj-ea"/>
                <a:ea typeface="+mj-ea"/>
              </a:rPr>
              <a:t>TIOM</a:t>
            </a:r>
            <a:r>
              <a:rPr lang="ko-KR" altLang="en-US" sz="1200" dirty="0">
                <a:solidFill>
                  <a:srgbClr val="2CA8B2"/>
                </a:solidFill>
                <a:latin typeface="+mj-ea"/>
                <a:ea typeface="+mj-ea"/>
              </a:rPr>
              <a:t>차트</a:t>
            </a:r>
            <a:endParaRPr lang="en-US" altLang="ko-KR" sz="1200" dirty="0">
              <a:solidFill>
                <a:srgbClr val="2CA8B2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solidFill>
                  <a:srgbClr val="2CA8B2"/>
                </a:solidFill>
                <a:latin typeface="+mj-ea"/>
                <a:ea typeface="+mj-ea"/>
              </a:rPr>
              <a:t>(</a:t>
            </a:r>
            <a:r>
              <a:rPr lang="ko-KR" altLang="en-US" sz="1200" dirty="0" err="1">
                <a:solidFill>
                  <a:srgbClr val="2CA8B2"/>
                </a:solidFill>
                <a:latin typeface="+mj-ea"/>
                <a:ea typeface="+mj-ea"/>
              </a:rPr>
              <a:t>의사용</a:t>
            </a:r>
            <a:r>
              <a:rPr lang="en-US" altLang="ko-KR" sz="1200" dirty="0">
                <a:solidFill>
                  <a:srgbClr val="2CA8B2"/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solidFill>
                <a:srgbClr val="2CA8B2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45CF655-0044-46DE-A6A2-22FCCC859542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544655" y="5550201"/>
            <a:ext cx="366841" cy="0"/>
          </a:xfrm>
          <a:prstGeom prst="line">
            <a:avLst/>
          </a:prstGeom>
          <a:ln>
            <a:solidFill>
              <a:srgbClr val="2CA8B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18E4E327-5CDC-4B39-9506-947BC11DDD0B}"/>
              </a:ext>
            </a:extLst>
          </p:cNvPr>
          <p:cNvGrpSpPr/>
          <p:nvPr/>
        </p:nvGrpSpPr>
        <p:grpSpPr>
          <a:xfrm>
            <a:off x="1047570" y="5623081"/>
            <a:ext cx="489395" cy="494195"/>
            <a:chOff x="1047570" y="4543251"/>
            <a:chExt cx="489395" cy="49419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E630B038-D546-4B0E-BD3B-BF36099CAB75}"/>
                </a:ext>
              </a:extLst>
            </p:cNvPr>
            <p:cNvSpPr/>
            <p:nvPr/>
          </p:nvSpPr>
          <p:spPr>
            <a:xfrm>
              <a:off x="1053666" y="4555752"/>
              <a:ext cx="342318" cy="4326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CCD81341-75E2-48A5-A6AF-EADFFE0AF5AB}"/>
                </a:ext>
              </a:extLst>
            </p:cNvPr>
            <p:cNvSpPr/>
            <p:nvPr/>
          </p:nvSpPr>
          <p:spPr>
            <a:xfrm>
              <a:off x="1335024" y="4724093"/>
              <a:ext cx="196222" cy="2947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Mobile Devices">
              <a:extLst>
                <a:ext uri="{FF2B5EF4-FFF2-40B4-BE49-F238E27FC236}">
                  <a16:creationId xmlns:a16="http://schemas.microsoft.com/office/drawing/2014/main" xmlns="" id="{17B42716-9981-4EA0-811E-6F299F2F87D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47570" y="4543251"/>
              <a:ext cx="489395" cy="494195"/>
            </a:xfrm>
            <a:custGeom>
              <a:avLst/>
              <a:gdLst>
                <a:gd name="T0" fmla="*/ 81 w 1411"/>
                <a:gd name="T1" fmla="*/ 0 h 1411"/>
                <a:gd name="T2" fmla="*/ 0 w 1411"/>
                <a:gd name="T3" fmla="*/ 81 h 1411"/>
                <a:gd name="T4" fmla="*/ 0 w 1411"/>
                <a:gd name="T5" fmla="*/ 1221 h 1411"/>
                <a:gd name="T6" fmla="*/ 81 w 1411"/>
                <a:gd name="T7" fmla="*/ 1302 h 1411"/>
                <a:gd name="T8" fmla="*/ 705 w 1411"/>
                <a:gd name="T9" fmla="*/ 1302 h 1411"/>
                <a:gd name="T10" fmla="*/ 705 w 1411"/>
                <a:gd name="T11" fmla="*/ 1139 h 1411"/>
                <a:gd name="T12" fmla="*/ 136 w 1411"/>
                <a:gd name="T13" fmla="*/ 1139 h 1411"/>
                <a:gd name="T14" fmla="*/ 108 w 1411"/>
                <a:gd name="T15" fmla="*/ 1112 h 1411"/>
                <a:gd name="T16" fmla="*/ 108 w 1411"/>
                <a:gd name="T17" fmla="*/ 135 h 1411"/>
                <a:gd name="T18" fmla="*/ 136 w 1411"/>
                <a:gd name="T19" fmla="*/ 108 h 1411"/>
                <a:gd name="T20" fmla="*/ 895 w 1411"/>
                <a:gd name="T21" fmla="*/ 108 h 1411"/>
                <a:gd name="T22" fmla="*/ 923 w 1411"/>
                <a:gd name="T23" fmla="*/ 135 h 1411"/>
                <a:gd name="T24" fmla="*/ 923 w 1411"/>
                <a:gd name="T25" fmla="*/ 380 h 1411"/>
                <a:gd name="T26" fmla="*/ 1031 w 1411"/>
                <a:gd name="T27" fmla="*/ 380 h 1411"/>
                <a:gd name="T28" fmla="*/ 1031 w 1411"/>
                <a:gd name="T29" fmla="*/ 81 h 1411"/>
                <a:gd name="T30" fmla="*/ 950 w 1411"/>
                <a:gd name="T31" fmla="*/ 0 h 1411"/>
                <a:gd name="T32" fmla="*/ 81 w 1411"/>
                <a:gd name="T33" fmla="*/ 0 h 1411"/>
                <a:gd name="T34" fmla="*/ 476 w 1411"/>
                <a:gd name="T35" fmla="*/ 35 h 1411"/>
                <a:gd name="T36" fmla="*/ 554 w 1411"/>
                <a:gd name="T37" fmla="*/ 35 h 1411"/>
                <a:gd name="T38" fmla="*/ 573 w 1411"/>
                <a:gd name="T39" fmla="*/ 54 h 1411"/>
                <a:gd name="T40" fmla="*/ 554 w 1411"/>
                <a:gd name="T41" fmla="*/ 73 h 1411"/>
                <a:gd name="T42" fmla="*/ 476 w 1411"/>
                <a:gd name="T43" fmla="*/ 73 h 1411"/>
                <a:gd name="T44" fmla="*/ 458 w 1411"/>
                <a:gd name="T45" fmla="*/ 54 h 1411"/>
                <a:gd name="T46" fmla="*/ 476 w 1411"/>
                <a:gd name="T47" fmla="*/ 35 h 1411"/>
                <a:gd name="T48" fmla="*/ 841 w 1411"/>
                <a:gd name="T49" fmla="*/ 434 h 1411"/>
                <a:gd name="T50" fmla="*/ 760 w 1411"/>
                <a:gd name="T51" fmla="*/ 515 h 1411"/>
                <a:gd name="T52" fmla="*/ 760 w 1411"/>
                <a:gd name="T53" fmla="*/ 1329 h 1411"/>
                <a:gd name="T54" fmla="*/ 841 w 1411"/>
                <a:gd name="T55" fmla="*/ 1411 h 1411"/>
                <a:gd name="T56" fmla="*/ 1330 w 1411"/>
                <a:gd name="T57" fmla="*/ 1411 h 1411"/>
                <a:gd name="T58" fmla="*/ 1411 w 1411"/>
                <a:gd name="T59" fmla="*/ 1329 h 1411"/>
                <a:gd name="T60" fmla="*/ 1411 w 1411"/>
                <a:gd name="T61" fmla="*/ 515 h 1411"/>
                <a:gd name="T62" fmla="*/ 1330 w 1411"/>
                <a:gd name="T63" fmla="*/ 434 h 1411"/>
                <a:gd name="T64" fmla="*/ 841 w 1411"/>
                <a:gd name="T65" fmla="*/ 434 h 1411"/>
                <a:gd name="T66" fmla="*/ 1046 w 1411"/>
                <a:gd name="T67" fmla="*/ 469 h 1411"/>
                <a:gd name="T68" fmla="*/ 1124 w 1411"/>
                <a:gd name="T69" fmla="*/ 469 h 1411"/>
                <a:gd name="T70" fmla="*/ 1143 w 1411"/>
                <a:gd name="T71" fmla="*/ 488 h 1411"/>
                <a:gd name="T72" fmla="*/ 1124 w 1411"/>
                <a:gd name="T73" fmla="*/ 507 h 1411"/>
                <a:gd name="T74" fmla="*/ 1046 w 1411"/>
                <a:gd name="T75" fmla="*/ 507 h 1411"/>
                <a:gd name="T76" fmla="*/ 1028 w 1411"/>
                <a:gd name="T77" fmla="*/ 488 h 1411"/>
                <a:gd name="T78" fmla="*/ 1046 w 1411"/>
                <a:gd name="T79" fmla="*/ 469 h 1411"/>
                <a:gd name="T80" fmla="*/ 895 w 1411"/>
                <a:gd name="T81" fmla="*/ 542 h 1411"/>
                <a:gd name="T82" fmla="*/ 1275 w 1411"/>
                <a:gd name="T83" fmla="*/ 542 h 1411"/>
                <a:gd name="T84" fmla="*/ 1302 w 1411"/>
                <a:gd name="T85" fmla="*/ 570 h 1411"/>
                <a:gd name="T86" fmla="*/ 1302 w 1411"/>
                <a:gd name="T87" fmla="*/ 1221 h 1411"/>
                <a:gd name="T88" fmla="*/ 1275 w 1411"/>
                <a:gd name="T89" fmla="*/ 1248 h 1411"/>
                <a:gd name="T90" fmla="*/ 895 w 1411"/>
                <a:gd name="T91" fmla="*/ 1248 h 1411"/>
                <a:gd name="T92" fmla="*/ 868 w 1411"/>
                <a:gd name="T93" fmla="*/ 1221 h 1411"/>
                <a:gd name="T94" fmla="*/ 868 w 1411"/>
                <a:gd name="T95" fmla="*/ 570 h 1411"/>
                <a:gd name="T96" fmla="*/ 895 w 1411"/>
                <a:gd name="T97" fmla="*/ 542 h 1411"/>
                <a:gd name="T98" fmla="*/ 515 w 1411"/>
                <a:gd name="T99" fmla="*/ 1173 h 1411"/>
                <a:gd name="T100" fmla="*/ 565 w 1411"/>
                <a:gd name="T101" fmla="*/ 1221 h 1411"/>
                <a:gd name="T102" fmla="*/ 515 w 1411"/>
                <a:gd name="T103" fmla="*/ 1268 h 1411"/>
                <a:gd name="T104" fmla="*/ 466 w 1411"/>
                <a:gd name="T105" fmla="*/ 1221 h 1411"/>
                <a:gd name="T106" fmla="*/ 515 w 1411"/>
                <a:gd name="T107" fmla="*/ 1173 h 1411"/>
                <a:gd name="T108" fmla="*/ 1085 w 1411"/>
                <a:gd name="T109" fmla="*/ 1282 h 1411"/>
                <a:gd name="T110" fmla="*/ 1135 w 1411"/>
                <a:gd name="T111" fmla="*/ 1329 h 1411"/>
                <a:gd name="T112" fmla="*/ 1085 w 1411"/>
                <a:gd name="T113" fmla="*/ 1377 h 1411"/>
                <a:gd name="T114" fmla="*/ 1036 w 1411"/>
                <a:gd name="T115" fmla="*/ 1329 h 1411"/>
                <a:gd name="T116" fmla="*/ 1085 w 1411"/>
                <a:gd name="T117" fmla="*/ 1282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11" h="1411">
                  <a:moveTo>
                    <a:pt x="81" y="0"/>
                  </a:moveTo>
                  <a:cubicBezTo>
                    <a:pt x="36" y="0"/>
                    <a:pt x="0" y="36"/>
                    <a:pt x="0" y="81"/>
                  </a:cubicBezTo>
                  <a:lnTo>
                    <a:pt x="0" y="1221"/>
                  </a:lnTo>
                  <a:cubicBezTo>
                    <a:pt x="0" y="1266"/>
                    <a:pt x="36" y="1302"/>
                    <a:pt x="81" y="1302"/>
                  </a:cubicBezTo>
                  <a:lnTo>
                    <a:pt x="705" y="1302"/>
                  </a:lnTo>
                  <a:lnTo>
                    <a:pt x="705" y="1139"/>
                  </a:lnTo>
                  <a:lnTo>
                    <a:pt x="136" y="1139"/>
                  </a:lnTo>
                  <a:cubicBezTo>
                    <a:pt x="121" y="1139"/>
                    <a:pt x="108" y="1127"/>
                    <a:pt x="108" y="1112"/>
                  </a:cubicBezTo>
                  <a:lnTo>
                    <a:pt x="108" y="135"/>
                  </a:lnTo>
                  <a:cubicBezTo>
                    <a:pt x="108" y="120"/>
                    <a:pt x="121" y="108"/>
                    <a:pt x="136" y="108"/>
                  </a:cubicBezTo>
                  <a:lnTo>
                    <a:pt x="895" y="108"/>
                  </a:lnTo>
                  <a:cubicBezTo>
                    <a:pt x="910" y="108"/>
                    <a:pt x="923" y="120"/>
                    <a:pt x="923" y="135"/>
                  </a:cubicBezTo>
                  <a:lnTo>
                    <a:pt x="923" y="380"/>
                  </a:lnTo>
                  <a:lnTo>
                    <a:pt x="1031" y="380"/>
                  </a:lnTo>
                  <a:lnTo>
                    <a:pt x="1031" y="81"/>
                  </a:lnTo>
                  <a:cubicBezTo>
                    <a:pt x="1031" y="36"/>
                    <a:pt x="995" y="0"/>
                    <a:pt x="950" y="0"/>
                  </a:cubicBezTo>
                  <a:lnTo>
                    <a:pt x="81" y="0"/>
                  </a:lnTo>
                  <a:close/>
                  <a:moveTo>
                    <a:pt x="476" y="35"/>
                  </a:moveTo>
                  <a:lnTo>
                    <a:pt x="554" y="35"/>
                  </a:lnTo>
                  <a:cubicBezTo>
                    <a:pt x="565" y="35"/>
                    <a:pt x="573" y="44"/>
                    <a:pt x="573" y="54"/>
                  </a:cubicBezTo>
                  <a:cubicBezTo>
                    <a:pt x="573" y="64"/>
                    <a:pt x="565" y="73"/>
                    <a:pt x="554" y="73"/>
                  </a:cubicBezTo>
                  <a:lnTo>
                    <a:pt x="476" y="73"/>
                  </a:lnTo>
                  <a:cubicBezTo>
                    <a:pt x="466" y="73"/>
                    <a:pt x="458" y="64"/>
                    <a:pt x="458" y="54"/>
                  </a:cubicBezTo>
                  <a:cubicBezTo>
                    <a:pt x="458" y="44"/>
                    <a:pt x="466" y="35"/>
                    <a:pt x="476" y="35"/>
                  </a:cubicBezTo>
                  <a:close/>
                  <a:moveTo>
                    <a:pt x="841" y="434"/>
                  </a:moveTo>
                  <a:cubicBezTo>
                    <a:pt x="796" y="434"/>
                    <a:pt x="760" y="470"/>
                    <a:pt x="760" y="515"/>
                  </a:cubicBezTo>
                  <a:lnTo>
                    <a:pt x="760" y="1329"/>
                  </a:lnTo>
                  <a:cubicBezTo>
                    <a:pt x="760" y="1374"/>
                    <a:pt x="796" y="1411"/>
                    <a:pt x="841" y="1411"/>
                  </a:cubicBezTo>
                  <a:lnTo>
                    <a:pt x="1330" y="1411"/>
                  </a:lnTo>
                  <a:cubicBezTo>
                    <a:pt x="1374" y="1411"/>
                    <a:pt x="1411" y="1374"/>
                    <a:pt x="1411" y="1329"/>
                  </a:cubicBezTo>
                  <a:lnTo>
                    <a:pt x="1411" y="515"/>
                  </a:lnTo>
                  <a:cubicBezTo>
                    <a:pt x="1411" y="470"/>
                    <a:pt x="1374" y="434"/>
                    <a:pt x="1330" y="434"/>
                  </a:cubicBezTo>
                  <a:lnTo>
                    <a:pt x="841" y="434"/>
                  </a:lnTo>
                  <a:close/>
                  <a:moveTo>
                    <a:pt x="1046" y="469"/>
                  </a:moveTo>
                  <a:lnTo>
                    <a:pt x="1124" y="469"/>
                  </a:lnTo>
                  <a:cubicBezTo>
                    <a:pt x="1135" y="469"/>
                    <a:pt x="1143" y="478"/>
                    <a:pt x="1143" y="488"/>
                  </a:cubicBezTo>
                  <a:cubicBezTo>
                    <a:pt x="1143" y="498"/>
                    <a:pt x="1135" y="507"/>
                    <a:pt x="1124" y="507"/>
                  </a:cubicBezTo>
                  <a:lnTo>
                    <a:pt x="1046" y="507"/>
                  </a:lnTo>
                  <a:cubicBezTo>
                    <a:pt x="1036" y="507"/>
                    <a:pt x="1028" y="498"/>
                    <a:pt x="1028" y="488"/>
                  </a:cubicBezTo>
                  <a:cubicBezTo>
                    <a:pt x="1028" y="478"/>
                    <a:pt x="1036" y="469"/>
                    <a:pt x="1046" y="469"/>
                  </a:cubicBezTo>
                  <a:close/>
                  <a:moveTo>
                    <a:pt x="895" y="542"/>
                  </a:moveTo>
                  <a:lnTo>
                    <a:pt x="1275" y="542"/>
                  </a:lnTo>
                  <a:cubicBezTo>
                    <a:pt x="1290" y="542"/>
                    <a:pt x="1302" y="555"/>
                    <a:pt x="1302" y="570"/>
                  </a:cubicBezTo>
                  <a:lnTo>
                    <a:pt x="1302" y="1221"/>
                  </a:lnTo>
                  <a:cubicBezTo>
                    <a:pt x="1302" y="1236"/>
                    <a:pt x="1290" y="1248"/>
                    <a:pt x="1275" y="1248"/>
                  </a:cubicBezTo>
                  <a:lnTo>
                    <a:pt x="895" y="1248"/>
                  </a:lnTo>
                  <a:cubicBezTo>
                    <a:pt x="880" y="1248"/>
                    <a:pt x="868" y="1236"/>
                    <a:pt x="868" y="1221"/>
                  </a:cubicBezTo>
                  <a:lnTo>
                    <a:pt x="868" y="570"/>
                  </a:lnTo>
                  <a:cubicBezTo>
                    <a:pt x="868" y="555"/>
                    <a:pt x="880" y="542"/>
                    <a:pt x="895" y="542"/>
                  </a:cubicBezTo>
                  <a:close/>
                  <a:moveTo>
                    <a:pt x="515" y="1173"/>
                  </a:moveTo>
                  <a:cubicBezTo>
                    <a:pt x="542" y="1173"/>
                    <a:pt x="565" y="1194"/>
                    <a:pt x="565" y="1221"/>
                  </a:cubicBezTo>
                  <a:cubicBezTo>
                    <a:pt x="565" y="1247"/>
                    <a:pt x="543" y="1268"/>
                    <a:pt x="515" y="1268"/>
                  </a:cubicBezTo>
                  <a:cubicBezTo>
                    <a:pt x="488" y="1268"/>
                    <a:pt x="466" y="1247"/>
                    <a:pt x="466" y="1221"/>
                  </a:cubicBezTo>
                  <a:cubicBezTo>
                    <a:pt x="466" y="1194"/>
                    <a:pt x="488" y="1173"/>
                    <a:pt x="515" y="1173"/>
                  </a:cubicBezTo>
                  <a:close/>
                  <a:moveTo>
                    <a:pt x="1085" y="1282"/>
                  </a:moveTo>
                  <a:cubicBezTo>
                    <a:pt x="1112" y="1282"/>
                    <a:pt x="1135" y="1303"/>
                    <a:pt x="1135" y="1329"/>
                  </a:cubicBezTo>
                  <a:cubicBezTo>
                    <a:pt x="1135" y="1356"/>
                    <a:pt x="1112" y="1377"/>
                    <a:pt x="1085" y="1377"/>
                  </a:cubicBezTo>
                  <a:cubicBezTo>
                    <a:pt x="1058" y="1377"/>
                    <a:pt x="1036" y="1356"/>
                    <a:pt x="1036" y="1329"/>
                  </a:cubicBezTo>
                  <a:cubicBezTo>
                    <a:pt x="1036" y="1303"/>
                    <a:pt x="1058" y="1282"/>
                    <a:pt x="1085" y="1282"/>
                  </a:cubicBezTo>
                  <a:close/>
                </a:path>
              </a:pathLst>
            </a:custGeom>
            <a:solidFill>
              <a:srgbClr val="2CA8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FED547A7-D93F-4923-BD03-1EF5C0844D86}"/>
              </a:ext>
            </a:extLst>
          </p:cNvPr>
          <p:cNvGrpSpPr/>
          <p:nvPr/>
        </p:nvGrpSpPr>
        <p:grpSpPr>
          <a:xfrm>
            <a:off x="7991221" y="5732318"/>
            <a:ext cx="541512" cy="494194"/>
            <a:chOff x="7991221" y="4652488"/>
            <a:chExt cx="541512" cy="49419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C22BECE-F26A-4E6E-A084-928973750442}"/>
                </a:ext>
              </a:extLst>
            </p:cNvPr>
            <p:cNvSpPr/>
            <p:nvPr/>
          </p:nvSpPr>
          <p:spPr>
            <a:xfrm>
              <a:off x="8063769" y="4670776"/>
              <a:ext cx="396752" cy="4432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Laptop">
              <a:extLst>
                <a:ext uri="{FF2B5EF4-FFF2-40B4-BE49-F238E27FC236}">
                  <a16:creationId xmlns:a16="http://schemas.microsoft.com/office/drawing/2014/main" xmlns="" id="{D1C0C02B-D0B7-49FD-AB9F-E82315492CF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91221" y="4652488"/>
              <a:ext cx="541512" cy="494194"/>
            </a:xfrm>
            <a:custGeom>
              <a:avLst/>
              <a:gdLst>
                <a:gd name="T0" fmla="*/ 108 w 1411"/>
                <a:gd name="T1" fmla="*/ 163 h 1303"/>
                <a:gd name="T2" fmla="*/ 152 w 1411"/>
                <a:gd name="T3" fmla="*/ 816 h 1303"/>
                <a:gd name="T4" fmla="*/ 0 w 1411"/>
                <a:gd name="T5" fmla="*/ 1140 h 1303"/>
                <a:gd name="T6" fmla="*/ 525 w 1411"/>
                <a:gd name="T7" fmla="*/ 1081 h 1303"/>
                <a:gd name="T8" fmla="*/ 624 w 1411"/>
                <a:gd name="T9" fmla="*/ 1031 h 1303"/>
                <a:gd name="T10" fmla="*/ 887 w 1411"/>
                <a:gd name="T11" fmla="*/ 1081 h 1303"/>
                <a:gd name="T12" fmla="*/ 1411 w 1411"/>
                <a:gd name="T13" fmla="*/ 1140 h 1303"/>
                <a:gd name="T14" fmla="*/ 1258 w 1411"/>
                <a:gd name="T15" fmla="*/ 818 h 1303"/>
                <a:gd name="T16" fmla="*/ 1302 w 1411"/>
                <a:gd name="T17" fmla="*/ 163 h 1303"/>
                <a:gd name="T18" fmla="*/ 271 w 1411"/>
                <a:gd name="T19" fmla="*/ 0 h 1303"/>
                <a:gd name="T20" fmla="*/ 1139 w 1411"/>
                <a:gd name="T21" fmla="*/ 109 h 1303"/>
                <a:gd name="T22" fmla="*/ 1194 w 1411"/>
                <a:gd name="T23" fmla="*/ 706 h 1303"/>
                <a:gd name="T24" fmla="*/ 271 w 1411"/>
                <a:gd name="T25" fmla="*/ 760 h 1303"/>
                <a:gd name="T26" fmla="*/ 217 w 1411"/>
                <a:gd name="T27" fmla="*/ 163 h 1303"/>
                <a:gd name="T28" fmla="*/ 325 w 1411"/>
                <a:gd name="T29" fmla="*/ 869 h 1303"/>
                <a:gd name="T30" fmla="*/ 413 w 1411"/>
                <a:gd name="T31" fmla="*/ 896 h 1303"/>
                <a:gd name="T32" fmla="*/ 325 w 1411"/>
                <a:gd name="T33" fmla="*/ 869 h 1303"/>
                <a:gd name="T34" fmla="*/ 590 w 1411"/>
                <a:gd name="T35" fmla="*/ 869 h 1303"/>
                <a:gd name="T36" fmla="*/ 468 w 1411"/>
                <a:gd name="T37" fmla="*/ 896 h 1303"/>
                <a:gd name="T38" fmla="*/ 644 w 1411"/>
                <a:gd name="T39" fmla="*/ 869 h 1303"/>
                <a:gd name="T40" fmla="*/ 773 w 1411"/>
                <a:gd name="T41" fmla="*/ 896 h 1303"/>
                <a:gd name="T42" fmla="*/ 644 w 1411"/>
                <a:gd name="T43" fmla="*/ 869 h 1303"/>
                <a:gd name="T44" fmla="*/ 936 w 1411"/>
                <a:gd name="T45" fmla="*/ 869 h 1303"/>
                <a:gd name="T46" fmla="*/ 827 w 1411"/>
                <a:gd name="T47" fmla="*/ 896 h 1303"/>
                <a:gd name="T48" fmla="*/ 990 w 1411"/>
                <a:gd name="T49" fmla="*/ 869 h 1303"/>
                <a:gd name="T50" fmla="*/ 1099 w 1411"/>
                <a:gd name="T51" fmla="*/ 896 h 1303"/>
                <a:gd name="T52" fmla="*/ 990 w 1411"/>
                <a:gd name="T53" fmla="*/ 869 h 1303"/>
                <a:gd name="T54" fmla="*/ 400 w 1411"/>
                <a:gd name="T55" fmla="*/ 950 h 1303"/>
                <a:gd name="T56" fmla="*/ 271 w 1411"/>
                <a:gd name="T57" fmla="*/ 977 h 1303"/>
                <a:gd name="T58" fmla="*/ 454 w 1411"/>
                <a:gd name="T59" fmla="*/ 950 h 1303"/>
                <a:gd name="T60" fmla="*/ 576 w 1411"/>
                <a:gd name="T61" fmla="*/ 977 h 1303"/>
                <a:gd name="T62" fmla="*/ 454 w 1411"/>
                <a:gd name="T63" fmla="*/ 950 h 1303"/>
                <a:gd name="T64" fmla="*/ 783 w 1411"/>
                <a:gd name="T65" fmla="*/ 950 h 1303"/>
                <a:gd name="T66" fmla="*/ 631 w 1411"/>
                <a:gd name="T67" fmla="*/ 977 h 1303"/>
                <a:gd name="T68" fmla="*/ 837 w 1411"/>
                <a:gd name="T69" fmla="*/ 950 h 1303"/>
                <a:gd name="T70" fmla="*/ 963 w 1411"/>
                <a:gd name="T71" fmla="*/ 977 h 1303"/>
                <a:gd name="T72" fmla="*/ 837 w 1411"/>
                <a:gd name="T73" fmla="*/ 950 h 1303"/>
                <a:gd name="T74" fmla="*/ 1126 w 1411"/>
                <a:gd name="T75" fmla="*/ 950 h 1303"/>
                <a:gd name="T76" fmla="*/ 1017 w 1411"/>
                <a:gd name="T77" fmla="*/ 977 h 1303"/>
                <a:gd name="T78" fmla="*/ 0 w 1411"/>
                <a:gd name="T79" fmla="*/ 1194 h 1303"/>
                <a:gd name="T80" fmla="*/ 54 w 1411"/>
                <a:gd name="T81" fmla="*/ 1303 h 1303"/>
                <a:gd name="T82" fmla="*/ 1411 w 1411"/>
                <a:gd name="T83" fmla="*/ 1249 h 1303"/>
                <a:gd name="T84" fmla="*/ 0 w 1411"/>
                <a:gd name="T85" fmla="*/ 119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1" h="1303">
                  <a:moveTo>
                    <a:pt x="271" y="0"/>
                  </a:moveTo>
                  <a:cubicBezTo>
                    <a:pt x="181" y="0"/>
                    <a:pt x="108" y="73"/>
                    <a:pt x="108" y="163"/>
                  </a:cubicBezTo>
                  <a:lnTo>
                    <a:pt x="108" y="706"/>
                  </a:lnTo>
                  <a:cubicBezTo>
                    <a:pt x="108" y="749"/>
                    <a:pt x="125" y="787"/>
                    <a:pt x="152" y="816"/>
                  </a:cubicBezTo>
                  <a:cubicBezTo>
                    <a:pt x="121" y="825"/>
                    <a:pt x="108" y="858"/>
                    <a:pt x="108" y="858"/>
                  </a:cubicBezTo>
                  <a:lnTo>
                    <a:pt x="0" y="1140"/>
                  </a:lnTo>
                  <a:lnTo>
                    <a:pt x="502" y="1140"/>
                  </a:lnTo>
                  <a:lnTo>
                    <a:pt x="525" y="1081"/>
                  </a:lnTo>
                  <a:cubicBezTo>
                    <a:pt x="525" y="1081"/>
                    <a:pt x="542" y="1031"/>
                    <a:pt x="597" y="1031"/>
                  </a:cubicBezTo>
                  <a:lnTo>
                    <a:pt x="624" y="1031"/>
                  </a:lnTo>
                  <a:lnTo>
                    <a:pt x="814" y="1031"/>
                  </a:lnTo>
                  <a:cubicBezTo>
                    <a:pt x="843" y="1031"/>
                    <a:pt x="875" y="1053"/>
                    <a:pt x="887" y="1081"/>
                  </a:cubicBezTo>
                  <a:lnTo>
                    <a:pt x="909" y="1140"/>
                  </a:lnTo>
                  <a:lnTo>
                    <a:pt x="1411" y="1140"/>
                  </a:lnTo>
                  <a:lnTo>
                    <a:pt x="1302" y="858"/>
                  </a:lnTo>
                  <a:cubicBezTo>
                    <a:pt x="1295" y="839"/>
                    <a:pt x="1277" y="824"/>
                    <a:pt x="1258" y="818"/>
                  </a:cubicBezTo>
                  <a:cubicBezTo>
                    <a:pt x="1286" y="789"/>
                    <a:pt x="1302" y="749"/>
                    <a:pt x="1302" y="706"/>
                  </a:cubicBezTo>
                  <a:lnTo>
                    <a:pt x="1302" y="163"/>
                  </a:lnTo>
                  <a:cubicBezTo>
                    <a:pt x="1302" y="73"/>
                    <a:pt x="1229" y="0"/>
                    <a:pt x="1139" y="0"/>
                  </a:cubicBezTo>
                  <a:lnTo>
                    <a:pt x="271" y="0"/>
                  </a:lnTo>
                  <a:close/>
                  <a:moveTo>
                    <a:pt x="271" y="109"/>
                  </a:moveTo>
                  <a:lnTo>
                    <a:pt x="1139" y="109"/>
                  </a:lnTo>
                  <a:cubicBezTo>
                    <a:pt x="1169" y="109"/>
                    <a:pt x="1194" y="133"/>
                    <a:pt x="1194" y="163"/>
                  </a:cubicBezTo>
                  <a:lnTo>
                    <a:pt x="1194" y="706"/>
                  </a:lnTo>
                  <a:cubicBezTo>
                    <a:pt x="1194" y="736"/>
                    <a:pt x="1169" y="760"/>
                    <a:pt x="1139" y="760"/>
                  </a:cubicBezTo>
                  <a:lnTo>
                    <a:pt x="271" y="760"/>
                  </a:lnTo>
                  <a:cubicBezTo>
                    <a:pt x="241" y="760"/>
                    <a:pt x="217" y="736"/>
                    <a:pt x="217" y="706"/>
                  </a:cubicBezTo>
                  <a:lnTo>
                    <a:pt x="217" y="163"/>
                  </a:lnTo>
                  <a:cubicBezTo>
                    <a:pt x="217" y="133"/>
                    <a:pt x="241" y="109"/>
                    <a:pt x="271" y="109"/>
                  </a:cubicBezTo>
                  <a:close/>
                  <a:moveTo>
                    <a:pt x="325" y="869"/>
                  </a:moveTo>
                  <a:lnTo>
                    <a:pt x="420" y="869"/>
                  </a:lnTo>
                  <a:lnTo>
                    <a:pt x="413" y="896"/>
                  </a:lnTo>
                  <a:lnTo>
                    <a:pt x="312" y="896"/>
                  </a:lnTo>
                  <a:lnTo>
                    <a:pt x="325" y="869"/>
                  </a:lnTo>
                  <a:close/>
                  <a:moveTo>
                    <a:pt x="474" y="869"/>
                  </a:moveTo>
                  <a:lnTo>
                    <a:pt x="590" y="869"/>
                  </a:lnTo>
                  <a:lnTo>
                    <a:pt x="586" y="896"/>
                  </a:lnTo>
                  <a:lnTo>
                    <a:pt x="468" y="896"/>
                  </a:lnTo>
                  <a:lnTo>
                    <a:pt x="474" y="869"/>
                  </a:lnTo>
                  <a:close/>
                  <a:moveTo>
                    <a:pt x="644" y="869"/>
                  </a:moveTo>
                  <a:lnTo>
                    <a:pt x="768" y="869"/>
                  </a:lnTo>
                  <a:lnTo>
                    <a:pt x="773" y="896"/>
                  </a:lnTo>
                  <a:lnTo>
                    <a:pt x="641" y="896"/>
                  </a:lnTo>
                  <a:lnTo>
                    <a:pt x="644" y="869"/>
                  </a:lnTo>
                  <a:close/>
                  <a:moveTo>
                    <a:pt x="822" y="869"/>
                  </a:moveTo>
                  <a:lnTo>
                    <a:pt x="936" y="869"/>
                  </a:lnTo>
                  <a:lnTo>
                    <a:pt x="943" y="896"/>
                  </a:lnTo>
                  <a:lnTo>
                    <a:pt x="827" y="896"/>
                  </a:lnTo>
                  <a:lnTo>
                    <a:pt x="822" y="869"/>
                  </a:lnTo>
                  <a:close/>
                  <a:moveTo>
                    <a:pt x="990" y="869"/>
                  </a:moveTo>
                  <a:lnTo>
                    <a:pt x="1085" y="869"/>
                  </a:lnTo>
                  <a:lnTo>
                    <a:pt x="1099" y="896"/>
                  </a:lnTo>
                  <a:lnTo>
                    <a:pt x="997" y="896"/>
                  </a:lnTo>
                  <a:lnTo>
                    <a:pt x="990" y="869"/>
                  </a:lnTo>
                  <a:close/>
                  <a:moveTo>
                    <a:pt x="285" y="950"/>
                  </a:moveTo>
                  <a:lnTo>
                    <a:pt x="400" y="950"/>
                  </a:lnTo>
                  <a:lnTo>
                    <a:pt x="393" y="977"/>
                  </a:lnTo>
                  <a:lnTo>
                    <a:pt x="271" y="977"/>
                  </a:lnTo>
                  <a:lnTo>
                    <a:pt x="285" y="950"/>
                  </a:lnTo>
                  <a:close/>
                  <a:moveTo>
                    <a:pt x="454" y="950"/>
                  </a:moveTo>
                  <a:lnTo>
                    <a:pt x="580" y="950"/>
                  </a:lnTo>
                  <a:lnTo>
                    <a:pt x="576" y="977"/>
                  </a:lnTo>
                  <a:lnTo>
                    <a:pt x="447" y="977"/>
                  </a:lnTo>
                  <a:lnTo>
                    <a:pt x="454" y="950"/>
                  </a:lnTo>
                  <a:close/>
                  <a:moveTo>
                    <a:pt x="634" y="950"/>
                  </a:moveTo>
                  <a:lnTo>
                    <a:pt x="783" y="950"/>
                  </a:lnTo>
                  <a:lnTo>
                    <a:pt x="788" y="977"/>
                  </a:lnTo>
                  <a:lnTo>
                    <a:pt x="631" y="977"/>
                  </a:lnTo>
                  <a:lnTo>
                    <a:pt x="634" y="950"/>
                  </a:lnTo>
                  <a:close/>
                  <a:moveTo>
                    <a:pt x="837" y="950"/>
                  </a:moveTo>
                  <a:lnTo>
                    <a:pt x="956" y="950"/>
                  </a:lnTo>
                  <a:lnTo>
                    <a:pt x="963" y="977"/>
                  </a:lnTo>
                  <a:lnTo>
                    <a:pt x="843" y="977"/>
                  </a:lnTo>
                  <a:lnTo>
                    <a:pt x="837" y="950"/>
                  </a:lnTo>
                  <a:close/>
                  <a:moveTo>
                    <a:pt x="1010" y="950"/>
                  </a:moveTo>
                  <a:lnTo>
                    <a:pt x="1126" y="950"/>
                  </a:lnTo>
                  <a:lnTo>
                    <a:pt x="1139" y="977"/>
                  </a:lnTo>
                  <a:lnTo>
                    <a:pt x="1017" y="977"/>
                  </a:lnTo>
                  <a:lnTo>
                    <a:pt x="1010" y="950"/>
                  </a:lnTo>
                  <a:close/>
                  <a:moveTo>
                    <a:pt x="0" y="1194"/>
                  </a:moveTo>
                  <a:lnTo>
                    <a:pt x="0" y="1249"/>
                  </a:lnTo>
                  <a:cubicBezTo>
                    <a:pt x="0" y="1278"/>
                    <a:pt x="24" y="1303"/>
                    <a:pt x="54" y="1303"/>
                  </a:cubicBezTo>
                  <a:lnTo>
                    <a:pt x="1356" y="1303"/>
                  </a:lnTo>
                  <a:cubicBezTo>
                    <a:pt x="1411" y="1303"/>
                    <a:pt x="1411" y="1249"/>
                    <a:pt x="1411" y="1249"/>
                  </a:cubicBezTo>
                  <a:lnTo>
                    <a:pt x="1411" y="1194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2CA8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54580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CC4DD7B9-1F2A-4439-BC44-EE43DEF0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회원관리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47337F5-FD8B-4D25-B6ED-8C9264D13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1033C33C-FE2D-4C65-9033-2C3B45010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6EADE706-9CED-4116-9CBF-012B6DC6C72B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26486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서비스 운영자를 관리하는 메뉴임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8839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키워드검색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검색항목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회원명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#1a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신규운영자등록버튼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상세기능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공통참조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관리자등록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팝업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(#1b)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운영자정보수정버튼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해당 운영자정보수정 팝업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(#2a)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운영자상태관리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상태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col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헤더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정렬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상태값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정상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사용종료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* 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사용여부 설정은 포탈에서 진행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FF0000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1A92C41-4803-42E1-83F5-507E3C8DE97E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슈퍼관리자로그인시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운영자관리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96AB00D-DEA1-478F-BA2B-0376B0F509E2}"/>
              </a:ext>
            </a:extLst>
          </p:cNvPr>
          <p:cNvSpPr txBox="1"/>
          <p:nvPr/>
        </p:nvSpPr>
        <p:spPr>
          <a:xfrm>
            <a:off x="170260" y="1002811"/>
            <a:ext cx="8015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운영자관리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C12A115-3ED3-4410-906A-8648D871A9D0}"/>
              </a:ext>
            </a:extLst>
          </p:cNvPr>
          <p:cNvSpPr txBox="1"/>
          <p:nvPr/>
        </p:nvSpPr>
        <p:spPr>
          <a:xfrm>
            <a:off x="170260" y="1276122"/>
            <a:ext cx="15821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등록된 관리자를 관리하실 수 있습니다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E2B95043-AE4A-4B81-A122-A6F391C52A1D}"/>
              </a:ext>
            </a:extLst>
          </p:cNvPr>
          <p:cNvSpPr/>
          <p:nvPr/>
        </p:nvSpPr>
        <p:spPr>
          <a:xfrm>
            <a:off x="170260" y="2644820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C272886-7A32-42E6-9A4D-6505FDEE7677}"/>
              </a:ext>
            </a:extLst>
          </p:cNvPr>
          <p:cNvSpPr txBox="1"/>
          <p:nvPr/>
        </p:nvSpPr>
        <p:spPr>
          <a:xfrm>
            <a:off x="329439" y="238848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아이디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37B674F-F180-4219-9C14-BBB564611A4E}"/>
              </a:ext>
            </a:extLst>
          </p:cNvPr>
          <p:cNvSpPr txBox="1"/>
          <p:nvPr/>
        </p:nvSpPr>
        <p:spPr>
          <a:xfrm>
            <a:off x="1168582" y="238848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회원명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4DCC391-8DD7-47BD-96CC-0979222211D5}"/>
              </a:ext>
            </a:extLst>
          </p:cNvPr>
          <p:cNvSpPr txBox="1"/>
          <p:nvPr/>
        </p:nvSpPr>
        <p:spPr>
          <a:xfrm>
            <a:off x="1966826" y="238848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이메일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12E19A1-0779-439C-A8BF-C70A79945795}"/>
              </a:ext>
            </a:extLst>
          </p:cNvPr>
          <p:cNvSpPr txBox="1"/>
          <p:nvPr/>
        </p:nvSpPr>
        <p:spPr>
          <a:xfrm>
            <a:off x="6756879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관리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34B69395-8E1F-4661-8CFC-512F1BE124F3}"/>
              </a:ext>
            </a:extLst>
          </p:cNvPr>
          <p:cNvCxnSpPr>
            <a:cxnSpLocks/>
          </p:cNvCxnSpPr>
          <p:nvPr/>
        </p:nvCxnSpPr>
        <p:spPr>
          <a:xfrm>
            <a:off x="199378" y="6099219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A1FEA25-D077-4A26-890E-FC437E149A7F}"/>
              </a:ext>
            </a:extLst>
          </p:cNvPr>
          <p:cNvSpPr txBox="1"/>
          <p:nvPr/>
        </p:nvSpPr>
        <p:spPr>
          <a:xfrm>
            <a:off x="329439" y="2762591"/>
            <a:ext cx="53380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admin1234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32DC219-D86A-4F98-B508-D3098E5600C1}"/>
              </a:ext>
            </a:extLst>
          </p:cNvPr>
          <p:cNvSpPr txBox="1"/>
          <p:nvPr/>
        </p:nvSpPr>
        <p:spPr>
          <a:xfrm>
            <a:off x="1168582" y="2762591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err="1">
                <a:latin typeface="+mj-ea"/>
                <a:ea typeface="+mj-ea"/>
              </a:rPr>
              <a:t>이관리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2600188-5171-4218-AF28-FFCDEC76AD83}"/>
              </a:ext>
            </a:extLst>
          </p:cNvPr>
          <p:cNvSpPr txBox="1"/>
          <p:nvPr/>
        </p:nvSpPr>
        <p:spPr>
          <a:xfrm>
            <a:off x="1966826" y="2762591"/>
            <a:ext cx="119003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admin1234@gmail.com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5679E88-DF4E-42E8-99FA-9BEB36650839}"/>
              </a:ext>
            </a:extLst>
          </p:cNvPr>
          <p:cNvSpPr txBox="1"/>
          <p:nvPr/>
        </p:nvSpPr>
        <p:spPr>
          <a:xfrm>
            <a:off x="692429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C6CEA5D8-41DC-4A9C-AD8B-B0AB1E9040F9}"/>
              </a:ext>
            </a:extLst>
          </p:cNvPr>
          <p:cNvSpPr/>
          <p:nvPr/>
        </p:nvSpPr>
        <p:spPr>
          <a:xfrm>
            <a:off x="170260" y="3071596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D2AE47F-1DEC-4AE8-B6D8-3AB6F088A2CA}"/>
              </a:ext>
            </a:extLst>
          </p:cNvPr>
          <p:cNvSpPr txBox="1"/>
          <p:nvPr/>
        </p:nvSpPr>
        <p:spPr>
          <a:xfrm>
            <a:off x="329439" y="3189367"/>
            <a:ext cx="5049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super1234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D30C71-2DCF-4FA2-BCD1-484E320F4336}"/>
              </a:ext>
            </a:extLst>
          </p:cNvPr>
          <p:cNvSpPr txBox="1"/>
          <p:nvPr/>
        </p:nvSpPr>
        <p:spPr>
          <a:xfrm>
            <a:off x="1168582" y="3189367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박슈퍼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633D858-53C2-4A3E-B073-52A6EC5570BE}"/>
              </a:ext>
            </a:extLst>
          </p:cNvPr>
          <p:cNvSpPr txBox="1"/>
          <p:nvPr/>
        </p:nvSpPr>
        <p:spPr>
          <a:xfrm>
            <a:off x="1966826" y="3189367"/>
            <a:ext cx="11044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super1234@gmail.com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8332236-39AA-4048-ADD0-0446FF6123EF}"/>
              </a:ext>
            </a:extLst>
          </p:cNvPr>
          <p:cNvSpPr txBox="1"/>
          <p:nvPr/>
        </p:nvSpPr>
        <p:spPr>
          <a:xfrm>
            <a:off x="692429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4DFB6E3D-8F13-4308-8E39-C45F0768A2A7}"/>
              </a:ext>
            </a:extLst>
          </p:cNvPr>
          <p:cNvGrpSpPr/>
          <p:nvPr/>
        </p:nvGrpSpPr>
        <p:grpSpPr>
          <a:xfrm>
            <a:off x="170260" y="1570776"/>
            <a:ext cx="2175029" cy="328474"/>
            <a:chOff x="5104112" y="1563122"/>
            <a:chExt cx="2175029" cy="328474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xmlns="" id="{4F43FB90-0864-4F4A-B85B-59ACE648BFE5}"/>
                </a:ext>
              </a:extLst>
            </p:cNvPr>
            <p:cNvSpPr/>
            <p:nvPr/>
          </p:nvSpPr>
          <p:spPr>
            <a:xfrm>
              <a:off x="5104112" y="156312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검색하실 관리자의 이름을 입력해주세요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6" name="Search">
              <a:extLst>
                <a:ext uri="{FF2B5EF4-FFF2-40B4-BE49-F238E27FC236}">
                  <a16:creationId xmlns:a16="http://schemas.microsoft.com/office/drawing/2014/main" xmlns="" id="{32522297-0F94-4435-A0BE-AEF4C70D7B2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0378" y="1657274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6FE93584-4183-424E-99F7-9BA3B547F773}"/>
              </a:ext>
            </a:extLst>
          </p:cNvPr>
          <p:cNvSpPr txBox="1"/>
          <p:nvPr/>
        </p:nvSpPr>
        <p:spPr>
          <a:xfrm>
            <a:off x="666081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EB6357A8-BFD8-4A66-A597-158F22B76DD8}"/>
              </a:ext>
            </a:extLst>
          </p:cNvPr>
          <p:cNvSpPr txBox="1"/>
          <p:nvPr/>
        </p:nvSpPr>
        <p:spPr>
          <a:xfrm>
            <a:off x="666081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xmlns="" id="{57354F6C-AB6F-426E-A23B-245C3233C72B}"/>
              </a:ext>
            </a:extLst>
          </p:cNvPr>
          <p:cNvSpPr/>
          <p:nvPr/>
        </p:nvSpPr>
        <p:spPr>
          <a:xfrm>
            <a:off x="6649979" y="253735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xmlns="" id="{E2C05EED-8854-4B8D-A305-5BF8B9F04B09}"/>
              </a:ext>
            </a:extLst>
          </p:cNvPr>
          <p:cNvSpPr/>
          <p:nvPr/>
        </p:nvSpPr>
        <p:spPr>
          <a:xfrm>
            <a:off x="6582229" y="1572093"/>
            <a:ext cx="696911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운영자등록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3A5C9FC4-CEF1-49E0-A58D-6CF2BD20E6B5}"/>
              </a:ext>
            </a:extLst>
          </p:cNvPr>
          <p:cNvSpPr txBox="1"/>
          <p:nvPr/>
        </p:nvSpPr>
        <p:spPr>
          <a:xfrm>
            <a:off x="170260" y="2043204"/>
            <a:ext cx="4055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latin typeface="+mj-ea"/>
                <a:ea typeface="+mj-ea"/>
              </a:rPr>
              <a:t>965 </a:t>
            </a:r>
            <a:r>
              <a:rPr lang="ko-KR" altLang="en-US" sz="800" b="1" dirty="0">
                <a:latin typeface="+mj-ea"/>
                <a:ea typeface="+mj-ea"/>
              </a:rPr>
              <a:t>건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171" name="Pagination">
            <a:extLst>
              <a:ext uri="{FF2B5EF4-FFF2-40B4-BE49-F238E27FC236}">
                <a16:creationId xmlns:a16="http://schemas.microsoft.com/office/drawing/2014/main" xmlns="" id="{2324E138-9FE0-44C0-A7BE-EDEF77B29A38}"/>
              </a:ext>
            </a:extLst>
          </p:cNvPr>
          <p:cNvSpPr txBox="1"/>
          <p:nvPr/>
        </p:nvSpPr>
        <p:spPr>
          <a:xfrm>
            <a:off x="2893901" y="615441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835898EA-04BC-4D5A-A965-B01B9B37C738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7B47008-FBA2-4790-9BB5-ABFD39A50D47}"/>
              </a:ext>
            </a:extLst>
          </p:cNvPr>
          <p:cNvSpPr txBox="1"/>
          <p:nvPr/>
        </p:nvSpPr>
        <p:spPr>
          <a:xfrm>
            <a:off x="3595426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상태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C772856-947D-49DF-83F6-DEA5716F3B91}"/>
              </a:ext>
            </a:extLst>
          </p:cNvPr>
          <p:cNvSpPr txBox="1"/>
          <p:nvPr/>
        </p:nvSpPr>
        <p:spPr>
          <a:xfrm>
            <a:off x="3595426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정상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DAEF430-B4FB-40FD-8A93-A4C4FCE4AB19}"/>
              </a:ext>
            </a:extLst>
          </p:cNvPr>
          <p:cNvSpPr txBox="1"/>
          <p:nvPr/>
        </p:nvSpPr>
        <p:spPr>
          <a:xfrm>
            <a:off x="3595426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정상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AF0B57AA-BADD-458D-AA4E-448F9BDA9275}"/>
              </a:ext>
            </a:extLst>
          </p:cNvPr>
          <p:cNvSpPr/>
          <p:nvPr/>
        </p:nvSpPr>
        <p:spPr>
          <a:xfrm>
            <a:off x="170260" y="3506718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8E3451-2EA5-4F0E-9DD7-671B60320D8C}"/>
              </a:ext>
            </a:extLst>
          </p:cNvPr>
          <p:cNvSpPr txBox="1"/>
          <p:nvPr/>
        </p:nvSpPr>
        <p:spPr>
          <a:xfrm>
            <a:off x="329439" y="3624489"/>
            <a:ext cx="53380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admin7954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D082D59-82DF-403B-B079-72FDD8934972}"/>
              </a:ext>
            </a:extLst>
          </p:cNvPr>
          <p:cNvSpPr txBox="1"/>
          <p:nvPr/>
        </p:nvSpPr>
        <p:spPr>
          <a:xfrm>
            <a:off x="1168582" y="3624489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최관리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56413B3-40C1-41A1-811C-8179121EE000}"/>
              </a:ext>
            </a:extLst>
          </p:cNvPr>
          <p:cNvSpPr txBox="1"/>
          <p:nvPr/>
        </p:nvSpPr>
        <p:spPr>
          <a:xfrm>
            <a:off x="1966826" y="3624489"/>
            <a:ext cx="11044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super1234@gmail.com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FBA8FB5-044E-4F83-9F0E-444BDD2368FC}"/>
              </a:ext>
            </a:extLst>
          </p:cNvPr>
          <p:cNvSpPr txBox="1"/>
          <p:nvPr/>
        </p:nvSpPr>
        <p:spPr>
          <a:xfrm>
            <a:off x="6924290" y="362448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E2A6820-AEC8-45D7-9906-D5CEB85BF93F}"/>
              </a:ext>
            </a:extLst>
          </p:cNvPr>
          <p:cNvSpPr txBox="1"/>
          <p:nvPr/>
        </p:nvSpPr>
        <p:spPr>
          <a:xfrm>
            <a:off x="6660810" y="362448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075F6C5-CBD5-455B-9218-C7FB64C28194}"/>
              </a:ext>
            </a:extLst>
          </p:cNvPr>
          <p:cNvSpPr txBox="1"/>
          <p:nvPr/>
        </p:nvSpPr>
        <p:spPr>
          <a:xfrm>
            <a:off x="3595426" y="3624489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사용종료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9C830555-570F-495A-B743-0B30DCCD1D13}"/>
              </a:ext>
            </a:extLst>
          </p:cNvPr>
          <p:cNvSpPr/>
          <p:nvPr/>
        </p:nvSpPr>
        <p:spPr>
          <a:xfrm>
            <a:off x="6649979" y="253735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DD85A0-9321-4309-9C13-7CD4113A6921}"/>
              </a:ext>
            </a:extLst>
          </p:cNvPr>
          <p:cNvSpPr/>
          <p:nvPr/>
        </p:nvSpPr>
        <p:spPr>
          <a:xfrm>
            <a:off x="85025" y="162662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CFB16948-EAA1-4409-B831-81574DE84F7E}"/>
              </a:ext>
            </a:extLst>
          </p:cNvPr>
          <p:cNvSpPr/>
          <p:nvPr/>
        </p:nvSpPr>
        <p:spPr>
          <a:xfrm>
            <a:off x="6442342" y="162239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CAF7E148-A8DF-4BED-A86D-F38EE5F3C271}"/>
              </a:ext>
            </a:extLst>
          </p:cNvPr>
          <p:cNvGrpSpPr/>
          <p:nvPr/>
        </p:nvGrpSpPr>
        <p:grpSpPr>
          <a:xfrm>
            <a:off x="4567178" y="3137917"/>
            <a:ext cx="2653679" cy="3235086"/>
            <a:chOff x="4567178" y="3137917"/>
            <a:chExt cx="2653679" cy="3235086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xmlns="" id="{B864C48D-90A2-4A08-AABC-093C9B42FFDD}"/>
                </a:ext>
              </a:extLst>
            </p:cNvPr>
            <p:cNvSpPr/>
            <p:nvPr/>
          </p:nvSpPr>
          <p:spPr>
            <a:xfrm>
              <a:off x="4637677" y="3189367"/>
              <a:ext cx="2583180" cy="3183636"/>
            </a:xfrm>
            <a:prstGeom prst="roundRect">
              <a:avLst>
                <a:gd name="adj" fmla="val 3368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D9AF2EB4-2040-4070-87CA-A2A919A94309}"/>
                </a:ext>
              </a:extLst>
            </p:cNvPr>
            <p:cNvSpPr txBox="1"/>
            <p:nvPr/>
          </p:nvSpPr>
          <p:spPr>
            <a:xfrm>
              <a:off x="4845735" y="3404498"/>
              <a:ext cx="80150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b="1" dirty="0">
                  <a:latin typeface="+mj-ea"/>
                  <a:ea typeface="+mj-ea"/>
                </a:rPr>
                <a:t>관리자등록</a:t>
              </a:r>
              <a:endParaRPr lang="en-US" altLang="ko-KR" sz="1400" b="1" dirty="0">
                <a:latin typeface="+mj-ea"/>
                <a:ea typeface="+mj-ea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xmlns="" id="{9CD198F3-81AA-4DDD-AD34-A232A543E5B5}"/>
                </a:ext>
              </a:extLst>
            </p:cNvPr>
            <p:cNvSpPr/>
            <p:nvPr/>
          </p:nvSpPr>
          <p:spPr>
            <a:xfrm>
              <a:off x="4845735" y="5851639"/>
              <a:ext cx="2175029" cy="32847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+mj-ea"/>
                  <a:ea typeface="+mj-ea"/>
                </a:rPr>
                <a:t>등록</a:t>
              </a: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B936FA0D-7E34-4319-9200-E58191ED3D72}"/>
                </a:ext>
              </a:extLst>
            </p:cNvPr>
            <p:cNvGrpSpPr/>
            <p:nvPr/>
          </p:nvGrpSpPr>
          <p:grpSpPr>
            <a:xfrm>
              <a:off x="6890247" y="3421358"/>
              <a:ext cx="130517" cy="130517"/>
              <a:chOff x="1348740" y="2688883"/>
              <a:chExt cx="266700" cy="266701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xmlns="" id="{06CFF112-B2CE-4EBE-8CC2-AE71F483A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8740" y="2688883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xmlns="" id="{2B5C9DBF-1FD4-4770-8939-151FB03EF2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48740" y="2688884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xmlns="" id="{0668E3DB-9C2F-4FD1-9D5D-962F59AC543F}"/>
                </a:ext>
              </a:extLst>
            </p:cNvPr>
            <p:cNvGrpSpPr/>
            <p:nvPr/>
          </p:nvGrpSpPr>
          <p:grpSpPr>
            <a:xfrm>
              <a:off x="4841752" y="3870160"/>
              <a:ext cx="2175030" cy="1745622"/>
              <a:chOff x="2594255" y="3679612"/>
              <a:chExt cx="2175030" cy="1745622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xmlns="" id="{CCCCC593-D881-49E3-B15C-4901615B3DEA}"/>
                  </a:ext>
                </a:extLst>
              </p:cNvPr>
              <p:cNvSpPr/>
              <p:nvPr/>
            </p:nvSpPr>
            <p:spPr>
              <a:xfrm>
                <a:off x="2594256" y="4494054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700" dirty="0">
                    <a:solidFill>
                      <a:schemeClr val="tx1"/>
                    </a:solidFill>
                    <a:latin typeface="+mj-ea"/>
                    <a:ea typeface="+mj-ea"/>
                  </a:rPr>
                  <a:t>suna1234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F2E9242C-DFD7-46A6-903B-54DE5EE669A2}"/>
                  </a:ext>
                </a:extLst>
              </p:cNvPr>
              <p:cNvSpPr txBox="1"/>
              <p:nvPr/>
            </p:nvSpPr>
            <p:spPr>
              <a:xfrm>
                <a:off x="2594255" y="4311546"/>
                <a:ext cx="27411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아이디</a:t>
                </a:r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xmlns="" id="{E6FAF339-48D3-43E4-9767-74362B29F804}"/>
                  </a:ext>
                </a:extLst>
              </p:cNvPr>
              <p:cNvGrpSpPr/>
              <p:nvPr/>
            </p:nvGrpSpPr>
            <p:grpSpPr>
              <a:xfrm>
                <a:off x="2594255" y="4914252"/>
                <a:ext cx="2175030" cy="510982"/>
                <a:chOff x="2594255" y="4914252"/>
                <a:chExt cx="2175030" cy="510982"/>
              </a:xfrm>
            </p:grpSpPr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xmlns="" id="{58184A68-AEC5-4799-86FC-B9C5E814A8ED}"/>
                    </a:ext>
                  </a:extLst>
                </p:cNvPr>
                <p:cNvSpPr/>
                <p:nvPr/>
              </p:nvSpPr>
              <p:spPr>
                <a:xfrm>
                  <a:off x="2594256" y="5096760"/>
                  <a:ext cx="2175029" cy="328474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ko-KR" sz="700" dirty="0" err="1">
                      <a:solidFill>
                        <a:schemeClr val="tx1"/>
                      </a:solidFill>
                      <a:latin typeface="+mj-ea"/>
                      <a:ea typeface="+mj-ea"/>
                    </a:rPr>
                    <a:t>lovetree</a:t>
                  </a:r>
                  <a:endPara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xmlns="" id="{C814EC22-9818-4D33-AFFF-98C4B2EBAAE0}"/>
                    </a:ext>
                  </a:extLst>
                </p:cNvPr>
                <p:cNvSpPr txBox="1"/>
                <p:nvPr/>
              </p:nvSpPr>
              <p:spPr>
                <a:xfrm>
                  <a:off x="2594255" y="4914252"/>
                  <a:ext cx="36548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ko-KR" altLang="en-US" sz="800" dirty="0">
                      <a:latin typeface="+mj-ea"/>
                      <a:ea typeface="+mj-ea"/>
                    </a:rPr>
                    <a:t>비밀번호</a:t>
                  </a:r>
                </a:p>
              </p:txBody>
            </p:sp>
          </p:grp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xmlns="" id="{1D163E2D-8D12-434F-B126-5FE3025C391D}"/>
                  </a:ext>
                </a:extLst>
              </p:cNvPr>
              <p:cNvSpPr/>
              <p:nvPr/>
            </p:nvSpPr>
            <p:spPr>
              <a:xfrm>
                <a:off x="2594256" y="3862120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rPr>
                  <a:t>김선아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8A1CD60A-581E-4F05-8238-740E511DB885}"/>
                  </a:ext>
                </a:extLst>
              </p:cNvPr>
              <p:cNvSpPr txBox="1"/>
              <p:nvPr/>
            </p:nvSpPr>
            <p:spPr>
              <a:xfrm>
                <a:off x="2594255" y="3679612"/>
                <a:ext cx="1827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이름</a:t>
                </a:r>
              </a:p>
            </p:txBody>
          </p:sp>
        </p:grp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001FBA56-919E-425A-9265-76CE43713849}"/>
                </a:ext>
              </a:extLst>
            </p:cNvPr>
            <p:cNvSpPr/>
            <p:nvPr/>
          </p:nvSpPr>
          <p:spPr>
            <a:xfrm>
              <a:off x="4567178" y="3137917"/>
              <a:ext cx="206413" cy="206413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ea typeface="나눔바른고딕" panose="020B0603020101020101" pitchFamily="50" charset="-127"/>
                </a:rPr>
                <a:t>1b</a:t>
              </a:r>
              <a:endParaRPr lang="ko-KR" altLang="en-US" sz="800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0DA1DB08-2554-47B7-99F4-BE52123846D4}"/>
              </a:ext>
            </a:extLst>
          </p:cNvPr>
          <p:cNvSpPr txBox="1"/>
          <p:nvPr/>
        </p:nvSpPr>
        <p:spPr>
          <a:xfrm>
            <a:off x="6275661" y="2043204"/>
            <a:ext cx="100348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전체</a:t>
            </a:r>
            <a:r>
              <a:rPr lang="ko-KR" altLang="en-US" sz="800" b="1" dirty="0">
                <a:latin typeface="+mj-ea"/>
                <a:ea typeface="+mj-ea"/>
              </a:rPr>
              <a:t>  </a:t>
            </a:r>
            <a:r>
              <a:rPr lang="en-US" altLang="ko-KR" sz="800" dirty="0">
                <a:latin typeface="+mj-ea"/>
                <a:ea typeface="+mj-ea"/>
              </a:rPr>
              <a:t>|  </a:t>
            </a:r>
            <a:r>
              <a:rPr lang="ko-KR" altLang="en-US" sz="800" dirty="0">
                <a:latin typeface="+mj-ea"/>
                <a:ea typeface="+mj-ea"/>
              </a:rPr>
              <a:t>정상  </a:t>
            </a:r>
            <a:r>
              <a:rPr lang="en-US" altLang="ko-KR" sz="800" dirty="0">
                <a:latin typeface="+mj-ea"/>
                <a:ea typeface="+mj-ea"/>
              </a:rPr>
              <a:t>|  </a:t>
            </a:r>
            <a:r>
              <a:rPr lang="ko-KR" altLang="en-US" sz="800" dirty="0">
                <a:latin typeface="+mj-ea"/>
                <a:ea typeface="+mj-ea"/>
              </a:rPr>
              <a:t>사용종료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61885791-BB1D-4830-B38B-FEBD6C91089B}"/>
              </a:ext>
            </a:extLst>
          </p:cNvPr>
          <p:cNvSpPr/>
          <p:nvPr/>
        </p:nvSpPr>
        <p:spPr>
          <a:xfrm>
            <a:off x="6105839" y="199745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7B60AEBC-8291-45EB-8137-0342F207C3E7}"/>
              </a:ext>
            </a:extLst>
          </p:cNvPr>
          <p:cNvSpPr/>
          <p:nvPr/>
        </p:nvSpPr>
        <p:spPr>
          <a:xfrm>
            <a:off x="3476697" y="252651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FB68645-427B-4003-AA7D-6258F37A9B88}"/>
              </a:ext>
            </a:extLst>
          </p:cNvPr>
          <p:cNvSpPr/>
          <p:nvPr/>
        </p:nvSpPr>
        <p:spPr>
          <a:xfrm>
            <a:off x="0" y="-3539"/>
            <a:ext cx="9906000" cy="6861539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 pitchFamily="50" charset="-127"/>
              </a:rPr>
              <a:t>220210 </a:t>
            </a:r>
            <a:r>
              <a:rPr lang="ko-KR" altLang="en-US" sz="2400" b="1" dirty="0">
                <a:solidFill>
                  <a:schemeClr val="bg1"/>
                </a:solidFill>
                <a:ea typeface="나눔바른고딕" panose="020B0603020101020101" pitchFamily="50" charset="-127"/>
              </a:rPr>
              <a:t>삭제</a:t>
            </a:r>
            <a:endParaRPr lang="en-US" altLang="ko-KR" sz="2400" b="1" dirty="0">
              <a:solidFill>
                <a:schemeClr val="bg1"/>
              </a:solidFill>
              <a:ea typeface="나눔바른고딕" panose="020B0603020101020101" pitchFamily="50" charset="-127"/>
            </a:endParaRPr>
          </a:p>
          <a:p>
            <a:pPr algn="ctr"/>
            <a:endParaRPr lang="en-US" altLang="ko-KR" sz="2400" b="1" dirty="0">
              <a:solidFill>
                <a:schemeClr val="bg1"/>
              </a:solidFill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b="1" dirty="0" err="1">
                <a:solidFill>
                  <a:schemeClr val="bg1"/>
                </a:solidFill>
                <a:ea typeface="나눔바른고딕" panose="020B0603020101020101" pitchFamily="50" charset="-127"/>
              </a:rPr>
              <a:t>개발시</a:t>
            </a:r>
            <a:r>
              <a:rPr lang="ko-KR" altLang="en-US" sz="2400" b="1" dirty="0">
                <a:solidFill>
                  <a:schemeClr val="bg1"/>
                </a:solidFill>
                <a:ea typeface="나눔바른고딕" panose="020B0603020101020101" pitchFamily="50" charset="-127"/>
              </a:rPr>
              <a:t> 고정으로 등록</a:t>
            </a:r>
            <a:endParaRPr lang="en-US" altLang="ko-KR" sz="2400" b="1" dirty="0">
              <a:solidFill>
                <a:schemeClr val="bg1"/>
              </a:solidFill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나눔바른고딕" panose="020B0603020101020101" pitchFamily="50" charset="-127"/>
              </a:rPr>
              <a:t>이후 수정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 pitchFamily="50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ea typeface="나눔바른고딕" panose="020B0603020101020101" pitchFamily="50" charset="-127"/>
              </a:rPr>
              <a:t>삭제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 pitchFamily="50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ea typeface="나눔바른고딕" panose="020B0603020101020101" pitchFamily="50" charset="-127"/>
              </a:rPr>
              <a:t>추가 불가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DA53762D-390C-5A04-4D8A-FE94C192B270}"/>
              </a:ext>
            </a:extLst>
          </p:cNvPr>
          <p:cNvSpPr/>
          <p:nvPr/>
        </p:nvSpPr>
        <p:spPr>
          <a:xfrm>
            <a:off x="6161632" y="3125487"/>
            <a:ext cx="3283277" cy="32832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그냥 회원의 일종으로 운영을 넣어버릴까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…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소속을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운영자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로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한다던지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아니면 관리자에서 강제로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박는다던지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2830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9D38E2D-F4D3-46A8-B02A-771FFDB02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사전문진</a:t>
            </a:r>
            <a:r>
              <a:rPr lang="en-US" altLang="ko-KR" dirty="0"/>
              <a:t>_</a:t>
            </a:r>
            <a:r>
              <a:rPr lang="ko-KR" altLang="en-US" dirty="0" err="1"/>
              <a:t>환자용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17A6829-D554-4931-84ED-2C9A95940B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예진을 위한 고객용 모바일 웹서비스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문항들은 별도 엑셀파일관리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모서리가 둥근 사각형 설명선 79">
            <a:extLst>
              <a:ext uri="{FF2B5EF4-FFF2-40B4-BE49-F238E27FC236}">
                <a16:creationId xmlns:a16="http://schemas.microsoft.com/office/drawing/2014/main" xmlns="" id="{65048400-41F5-497B-9AF1-EFB9773F7DB3}"/>
              </a:ext>
            </a:extLst>
          </p:cNvPr>
          <p:cNvSpPr/>
          <p:nvPr/>
        </p:nvSpPr>
        <p:spPr>
          <a:xfrm>
            <a:off x="3056940" y="5008452"/>
            <a:ext cx="738690" cy="297083"/>
          </a:xfrm>
          <a:prstGeom prst="wedgeRoundRectCallout">
            <a:avLst>
              <a:gd name="adj1" fmla="val -42586"/>
              <a:gd name="adj2" fmla="val -84935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ko-KR" altLang="en-US" sz="800">
                <a:solidFill>
                  <a:schemeClr val="bg1"/>
                </a:solidFill>
                <a:latin typeface="+mj-ea"/>
                <a:ea typeface="+mj-ea"/>
              </a:rPr>
              <a:t>고객준비중</a:t>
            </a:r>
            <a:endParaRPr lang="en-US" altLang="ko-KR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3656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FFA2B6B-B927-4159-8357-2ABD466F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서비스흐름 </a:t>
            </a:r>
            <a:r>
              <a:rPr lang="en-US" altLang="ko-KR" dirty="0"/>
              <a:t>- </a:t>
            </a:r>
            <a:r>
              <a:rPr lang="ko-KR" altLang="en-US" dirty="0"/>
              <a:t>환자측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CD26F707-5386-4ADE-9616-8D940051629C}"/>
              </a:ext>
            </a:extLst>
          </p:cNvPr>
          <p:cNvGrpSpPr/>
          <p:nvPr/>
        </p:nvGrpSpPr>
        <p:grpSpPr>
          <a:xfrm>
            <a:off x="3892947" y="3318547"/>
            <a:ext cx="1400161" cy="965976"/>
            <a:chOff x="4816614" y="2498517"/>
            <a:chExt cx="1400161" cy="965976"/>
          </a:xfrm>
        </p:grpSpPr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xmlns="" id="{0ABA0007-7341-49E8-B38C-1CCDA5A1A1CC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5810518" y="2755224"/>
              <a:ext cx="406257" cy="709269"/>
            </a:xfrm>
            <a:prstGeom prst="bentConnector2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xmlns="" id="{CB023A86-9132-435E-849D-84E389E79E8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313561" y="3011931"/>
              <a:ext cx="5" cy="452562"/>
            </a:xfrm>
            <a:prstGeom prst="straightConnector1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다이아몬드 7">
              <a:extLst>
                <a:ext uri="{FF2B5EF4-FFF2-40B4-BE49-F238E27FC236}">
                  <a16:creationId xmlns:a16="http://schemas.microsoft.com/office/drawing/2014/main" xmlns="" id="{3075E5EA-2DAB-4B2A-9959-50AAEDE618EA}"/>
                </a:ext>
              </a:extLst>
            </p:cNvPr>
            <p:cNvSpPr/>
            <p:nvPr/>
          </p:nvSpPr>
          <p:spPr>
            <a:xfrm>
              <a:off x="4816614" y="2498517"/>
              <a:ext cx="993904" cy="513414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대상구분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2DC1DFD-1F62-48F8-BB13-49EB5D0ADC90}"/>
              </a:ext>
            </a:extLst>
          </p:cNvPr>
          <p:cNvSpPr/>
          <p:nvPr/>
        </p:nvSpPr>
        <p:spPr>
          <a:xfrm>
            <a:off x="1618531" y="1912548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확인정보입력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3C403CDD-43D8-4E92-979B-F77F110DB073}"/>
              </a:ext>
            </a:extLst>
          </p:cNvPr>
          <p:cNvSpPr/>
          <p:nvPr/>
        </p:nvSpPr>
        <p:spPr>
          <a:xfrm>
            <a:off x="1618531" y="1338956"/>
            <a:ext cx="993904" cy="28808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8F0A11A2-D125-4B5B-A526-2FD443C4D8E9}"/>
              </a:ext>
            </a:extLst>
          </p:cNvPr>
          <p:cNvSpPr/>
          <p:nvPr/>
        </p:nvSpPr>
        <p:spPr>
          <a:xfrm>
            <a:off x="6882630" y="5204391"/>
            <a:ext cx="993904" cy="28808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B6F6859B-B648-4902-8A03-7163CC3FC103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2115483" y="1627042"/>
            <a:ext cx="0" cy="2855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3DBCAF81-5E6E-469B-AB6B-87D89CF11168}"/>
              </a:ext>
            </a:extLst>
          </p:cNvPr>
          <p:cNvCxnSpPr>
            <a:cxnSpLocks/>
            <a:stCxn id="10" idx="2"/>
            <a:endCxn id="88" idx="0"/>
          </p:cNvCxnSpPr>
          <p:nvPr/>
        </p:nvCxnSpPr>
        <p:spPr>
          <a:xfrm>
            <a:off x="2115483" y="2334734"/>
            <a:ext cx="0" cy="2973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종속 처리 25">
            <a:extLst>
              <a:ext uri="{FF2B5EF4-FFF2-40B4-BE49-F238E27FC236}">
                <a16:creationId xmlns:a16="http://schemas.microsoft.com/office/drawing/2014/main" xmlns="" id="{48498B16-A03E-4064-B968-2040EB29AFA5}"/>
              </a:ext>
            </a:extLst>
          </p:cNvPr>
          <p:cNvSpPr/>
          <p:nvPr/>
        </p:nvSpPr>
        <p:spPr>
          <a:xfrm>
            <a:off x="6883149" y="5976511"/>
            <a:ext cx="993895" cy="422186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의사화면에서 결과확인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520AEF02-9537-425D-84CB-7E2C4B0A5DDB}"/>
              </a:ext>
            </a:extLst>
          </p:cNvPr>
          <p:cNvCxnSpPr/>
          <p:nvPr/>
        </p:nvCxnSpPr>
        <p:spPr>
          <a:xfrm>
            <a:off x="3239901" y="4294918"/>
            <a:ext cx="235915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7EE28B98-EB48-45A4-A7C2-FCB7468CFEEA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3447165" y="3575254"/>
            <a:ext cx="445782" cy="70137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CCBBB3A-B0B5-4715-A218-7A0F02A85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504" y="-87964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1905396-B8CE-4190-A987-5DCC4524E841}"/>
              </a:ext>
            </a:extLst>
          </p:cNvPr>
          <p:cNvSpPr/>
          <p:nvPr/>
        </p:nvSpPr>
        <p:spPr>
          <a:xfrm>
            <a:off x="3892947" y="5656065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보조문항답변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A724754-F852-49EB-A259-8D1061EB37FA}"/>
              </a:ext>
            </a:extLst>
          </p:cNvPr>
          <p:cNvSpPr txBox="1"/>
          <p:nvPr/>
        </p:nvSpPr>
        <p:spPr>
          <a:xfrm>
            <a:off x="3550720" y="4027112"/>
            <a:ext cx="1787349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노인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(60</a:t>
            </a:r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세이상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소아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(12</a:t>
            </a:r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세이하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 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녀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4F2F555-3249-4DFC-864B-51704A753924}"/>
              </a:ext>
            </a:extLst>
          </p:cNvPr>
          <p:cNvSpPr/>
          <p:nvPr/>
        </p:nvSpPr>
        <p:spPr>
          <a:xfrm>
            <a:off x="6882632" y="3571607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기본문항답변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xmlns="" id="{0ABA0007-7341-49E8-B38C-1CCDA5A1A1CC}"/>
              </a:ext>
            </a:extLst>
          </p:cNvPr>
          <p:cNvCxnSpPr>
            <a:cxnSpLocks/>
            <a:stCxn id="42" idx="3"/>
            <a:endCxn id="84" idx="2"/>
          </p:cNvCxnSpPr>
          <p:nvPr/>
        </p:nvCxnSpPr>
        <p:spPr>
          <a:xfrm flipV="1">
            <a:off x="4886851" y="3831961"/>
            <a:ext cx="993905" cy="1141851"/>
          </a:xfrm>
          <a:prstGeom prst="bentConnector2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xmlns="" id="{3075E5EA-2DAB-4B2A-9959-50AAEDE618EA}"/>
              </a:ext>
            </a:extLst>
          </p:cNvPr>
          <p:cNvSpPr/>
          <p:nvPr/>
        </p:nvSpPr>
        <p:spPr>
          <a:xfrm>
            <a:off x="3892947" y="4717105"/>
            <a:ext cx="993904" cy="513414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내원목적</a:t>
            </a:r>
          </a:p>
        </p:txBody>
      </p:sp>
      <p:sp>
        <p:nvSpPr>
          <p:cNvPr id="44" name="TextBox 94">
            <a:extLst>
              <a:ext uri="{FF2B5EF4-FFF2-40B4-BE49-F238E27FC236}">
                <a16:creationId xmlns:a16="http://schemas.microsoft.com/office/drawing/2014/main" xmlns="" id="{65DFB092-E216-4C7D-A534-1BE29F1C6555}"/>
              </a:ext>
            </a:extLst>
          </p:cNvPr>
          <p:cNvSpPr txBox="1"/>
          <p:nvPr/>
        </p:nvSpPr>
        <p:spPr>
          <a:xfrm>
            <a:off x="1839440" y="3127550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endParaRPr lang="ko-KR" altLang="en-US" sz="800" dirty="0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94">
            <a:extLst>
              <a:ext uri="{FF2B5EF4-FFF2-40B4-BE49-F238E27FC236}">
                <a16:creationId xmlns:a16="http://schemas.microsoft.com/office/drawing/2014/main" xmlns="" id="{BE1B1647-6858-41D8-BCFD-8C36D2C92D09}"/>
              </a:ext>
            </a:extLst>
          </p:cNvPr>
          <p:cNvSpPr txBox="1"/>
          <p:nvPr/>
        </p:nvSpPr>
        <p:spPr>
          <a:xfrm>
            <a:off x="2518893" y="2647475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endParaRPr lang="ko-KR" altLang="en-US" sz="800" dirty="0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FBED355-9879-4EBB-AF7F-448610218640}"/>
              </a:ext>
            </a:extLst>
          </p:cNvPr>
          <p:cNvSpPr/>
          <p:nvPr/>
        </p:nvSpPr>
        <p:spPr>
          <a:xfrm>
            <a:off x="6882632" y="4394459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설문완료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DB7E435A-F1A5-48DD-964D-8B31629871DF}"/>
              </a:ext>
            </a:extLst>
          </p:cNvPr>
          <p:cNvCxnSpPr>
            <a:stCxn id="36" idx="2"/>
            <a:endCxn id="68" idx="0"/>
          </p:cNvCxnSpPr>
          <p:nvPr/>
        </p:nvCxnSpPr>
        <p:spPr>
          <a:xfrm>
            <a:off x="7379584" y="3993793"/>
            <a:ext cx="0" cy="4006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8096241B-FB6A-4550-9BAF-7A417EBC95EE}"/>
              </a:ext>
            </a:extLst>
          </p:cNvPr>
          <p:cNvCxnSpPr>
            <a:stCxn id="68" idx="2"/>
            <a:endCxn id="12" idx="0"/>
          </p:cNvCxnSpPr>
          <p:nvPr/>
        </p:nvCxnSpPr>
        <p:spPr>
          <a:xfrm flipH="1">
            <a:off x="7379582" y="4816645"/>
            <a:ext cx="2" cy="3877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자기 디스크 72">
            <a:extLst>
              <a:ext uri="{FF2B5EF4-FFF2-40B4-BE49-F238E27FC236}">
                <a16:creationId xmlns:a16="http://schemas.microsoft.com/office/drawing/2014/main" xmlns="" id="{C9AE3EBC-9318-45D5-A8E7-3E60330CD9CA}"/>
              </a:ext>
            </a:extLst>
          </p:cNvPr>
          <p:cNvSpPr/>
          <p:nvPr/>
        </p:nvSpPr>
        <p:spPr>
          <a:xfrm>
            <a:off x="8384651" y="4799425"/>
            <a:ext cx="993901" cy="42218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해당한의원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DB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EB8E7753-28A2-4288-ACD0-9CB8122D6B59}"/>
              </a:ext>
            </a:extLst>
          </p:cNvPr>
          <p:cNvCxnSpPr>
            <a:stCxn id="12" idx="2"/>
            <a:endCxn id="26" idx="0"/>
          </p:cNvCxnSpPr>
          <p:nvPr/>
        </p:nvCxnSpPr>
        <p:spPr>
          <a:xfrm>
            <a:off x="7379582" y="5492477"/>
            <a:ext cx="515" cy="4840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xmlns="" id="{A25DAA42-0FB8-414F-B867-EABC38832297}"/>
              </a:ext>
            </a:extLst>
          </p:cNvPr>
          <p:cNvCxnSpPr>
            <a:stCxn id="68" idx="2"/>
            <a:endCxn id="73" idx="2"/>
          </p:cNvCxnSpPr>
          <p:nvPr/>
        </p:nvCxnSpPr>
        <p:spPr>
          <a:xfrm rot="16200000" flipH="1">
            <a:off x="7785181" y="4411047"/>
            <a:ext cx="193873" cy="100506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자기 디스크 94">
            <a:extLst>
              <a:ext uri="{FF2B5EF4-FFF2-40B4-BE49-F238E27FC236}">
                <a16:creationId xmlns:a16="http://schemas.microsoft.com/office/drawing/2014/main" xmlns="" id="{1A006140-BFD1-479C-A142-9D1D454E0104}"/>
              </a:ext>
            </a:extLst>
          </p:cNvPr>
          <p:cNvSpPr/>
          <p:nvPr/>
        </p:nvSpPr>
        <p:spPr>
          <a:xfrm>
            <a:off x="274394" y="1912549"/>
            <a:ext cx="993901" cy="42218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해당한의원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DB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AD6D5D71-C16D-41D2-A1CE-12262F7009B5}"/>
              </a:ext>
            </a:extLst>
          </p:cNvPr>
          <p:cNvCxnSpPr>
            <a:stCxn id="10" idx="1"/>
            <a:endCxn id="95" idx="4"/>
          </p:cNvCxnSpPr>
          <p:nvPr/>
        </p:nvCxnSpPr>
        <p:spPr>
          <a:xfrm flipH="1">
            <a:off x="1268295" y="2123641"/>
            <a:ext cx="35023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F559D7E-CDA1-432F-A27B-F1F9ACE6532F}"/>
              </a:ext>
            </a:extLst>
          </p:cNvPr>
          <p:cNvSpPr txBox="1"/>
          <p:nvPr/>
        </p:nvSpPr>
        <p:spPr>
          <a:xfrm>
            <a:off x="202269" y="584079"/>
            <a:ext cx="339035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병원에서 발송한 </a:t>
            </a:r>
            <a:r>
              <a:rPr lang="en-US" altLang="ko-KR" sz="800" dirty="0">
                <a:latin typeface="+mj-ea"/>
                <a:ea typeface="+mj-ea"/>
              </a:rPr>
              <a:t>URL  </a:t>
            </a:r>
            <a:r>
              <a:rPr lang="ko-KR" altLang="en-US" sz="800" dirty="0">
                <a:latin typeface="+mj-ea"/>
                <a:ea typeface="+mj-ea"/>
              </a:rPr>
              <a:t>또는 </a:t>
            </a:r>
            <a:r>
              <a:rPr lang="en-US" altLang="ko-KR" sz="800" dirty="0">
                <a:latin typeface="+mj-ea"/>
                <a:ea typeface="+mj-ea"/>
              </a:rPr>
              <a:t>QR</a:t>
            </a:r>
            <a:r>
              <a:rPr lang="ko-KR" altLang="en-US" sz="800" dirty="0">
                <a:latin typeface="+mj-ea"/>
                <a:ea typeface="+mj-ea"/>
              </a:rPr>
              <a:t>촬영으로 사전문진 화면 진입</a:t>
            </a:r>
            <a:endParaRPr lang="en-US" altLang="ko-KR" sz="800" dirty="0">
              <a:latin typeface="+mj-ea"/>
              <a:ea typeface="+mj-ea"/>
            </a:endParaRPr>
          </a:p>
          <a:p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환자는 자신의 디바이스 또는 병원에서 제공하는 태블릿을 통해 사전문진 진행가능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C808A527-785B-4E5F-A88A-022044B2560C}"/>
              </a:ext>
            </a:extLst>
          </p:cNvPr>
          <p:cNvGrpSpPr/>
          <p:nvPr/>
        </p:nvGrpSpPr>
        <p:grpSpPr>
          <a:xfrm>
            <a:off x="1618531" y="2632083"/>
            <a:ext cx="2771368" cy="965976"/>
            <a:chOff x="4816614" y="2199812"/>
            <a:chExt cx="2771368" cy="965976"/>
          </a:xfrm>
        </p:grpSpPr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xmlns="" id="{F501DC21-30A1-48D3-A529-F06DEB535FF6}"/>
                </a:ext>
              </a:extLst>
            </p:cNvPr>
            <p:cNvCxnSpPr>
              <a:cxnSpLocks/>
              <a:stCxn id="88" idx="3"/>
              <a:endCxn id="8" idx="0"/>
            </p:cNvCxnSpPr>
            <p:nvPr/>
          </p:nvCxnSpPr>
          <p:spPr>
            <a:xfrm>
              <a:off x="5810518" y="2456519"/>
              <a:ext cx="1777464" cy="429757"/>
            </a:xfrm>
            <a:prstGeom prst="bentConnector2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연결선: 꺾임 6">
              <a:extLst>
                <a:ext uri="{FF2B5EF4-FFF2-40B4-BE49-F238E27FC236}">
                  <a16:creationId xmlns:a16="http://schemas.microsoft.com/office/drawing/2014/main" xmlns="" id="{B8614A0D-3778-4800-B562-EA092B0328BE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5313561" y="2713226"/>
              <a:ext cx="5" cy="452562"/>
            </a:xfrm>
            <a:prstGeom prst="straightConnector1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8" name="다이아몬드 87">
              <a:extLst>
                <a:ext uri="{FF2B5EF4-FFF2-40B4-BE49-F238E27FC236}">
                  <a16:creationId xmlns:a16="http://schemas.microsoft.com/office/drawing/2014/main" xmlns="" id="{C0315AF4-F81E-4EAA-9AA5-E0EC24E944AB}"/>
                </a:ext>
              </a:extLst>
            </p:cNvPr>
            <p:cNvSpPr/>
            <p:nvPr/>
          </p:nvSpPr>
          <p:spPr>
            <a:xfrm>
              <a:off x="4816614" y="2199812"/>
              <a:ext cx="993904" cy="513414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재진인가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3EFBE2E-57D5-490A-8C62-6A4DF02C711A}"/>
              </a:ext>
            </a:extLst>
          </p:cNvPr>
          <p:cNvSpPr/>
          <p:nvPr/>
        </p:nvSpPr>
        <p:spPr>
          <a:xfrm>
            <a:off x="1618531" y="3616006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추가정보입력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0EA3DE6-D6E0-45A0-A6EF-B228F289DE91}"/>
              </a:ext>
            </a:extLst>
          </p:cNvPr>
          <p:cNvSpPr/>
          <p:nvPr/>
        </p:nvSpPr>
        <p:spPr>
          <a:xfrm>
            <a:off x="1618531" y="4377665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약관 및 동의서 작성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705A48B6-725A-4D3C-8725-D5EA8DD79F06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2115483" y="4038192"/>
            <a:ext cx="0" cy="3394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737CDEA4-8768-4A35-BD33-54E47160871E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 flipH="1" flipV="1">
            <a:off x="1671591" y="3373323"/>
            <a:ext cx="1870419" cy="982637"/>
          </a:xfrm>
          <a:prstGeom prst="bentConnector3">
            <a:avLst>
              <a:gd name="adj1" fmla="val -1222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94">
            <a:extLst>
              <a:ext uri="{FF2B5EF4-FFF2-40B4-BE49-F238E27FC236}">
                <a16:creationId xmlns:a16="http://schemas.microsoft.com/office/drawing/2014/main" xmlns="" id="{FD2DE8FC-C731-458D-A522-5E42B9CBF619}"/>
              </a:ext>
            </a:extLst>
          </p:cNvPr>
          <p:cNvSpPr txBox="1"/>
          <p:nvPr/>
        </p:nvSpPr>
        <p:spPr>
          <a:xfrm>
            <a:off x="3668322" y="5202828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특정항목 선택</a:t>
            </a:r>
            <a:endParaRPr lang="ko-KR" altLang="en-US" sz="800" dirty="0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TextBox 94">
            <a:extLst>
              <a:ext uri="{FF2B5EF4-FFF2-40B4-BE49-F238E27FC236}">
                <a16:creationId xmlns:a16="http://schemas.microsoft.com/office/drawing/2014/main" xmlns="" id="{87B891A3-809B-42D2-8918-21D617AED9AB}"/>
              </a:ext>
            </a:extLst>
          </p:cNvPr>
          <p:cNvSpPr txBox="1"/>
          <p:nvPr/>
        </p:nvSpPr>
        <p:spPr>
          <a:xfrm>
            <a:off x="4780861" y="4722753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5E789AB-FBAD-42BD-A91C-60CAA31A3A1C}"/>
              </a:ext>
            </a:extLst>
          </p:cNvPr>
          <p:cNvSpPr txBox="1"/>
          <p:nvPr/>
        </p:nvSpPr>
        <p:spPr>
          <a:xfrm>
            <a:off x="8479323" y="4598099"/>
            <a:ext cx="77585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환자별</a:t>
            </a:r>
            <a:r>
              <a:rPr lang="ko-KR" altLang="en-US" sz="800" dirty="0">
                <a:latin typeface="+mj-ea"/>
                <a:ea typeface="+mj-ea"/>
              </a:rPr>
              <a:t> 시계열 누적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FFEC0976-5161-4938-9838-1D5060E9C166}"/>
              </a:ext>
            </a:extLst>
          </p:cNvPr>
          <p:cNvCxnSpPr>
            <a:cxnSpLocks/>
          </p:cNvCxnSpPr>
          <p:nvPr/>
        </p:nvCxnSpPr>
        <p:spPr>
          <a:xfrm>
            <a:off x="4389899" y="4272409"/>
            <a:ext cx="0" cy="4240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98EECE4A-90D7-4FA3-BEDC-DCC0FC7509AB}"/>
              </a:ext>
            </a:extLst>
          </p:cNvPr>
          <p:cNvSpPr/>
          <p:nvPr/>
        </p:nvSpPr>
        <p:spPr>
          <a:xfrm>
            <a:off x="3892947" y="2598902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내원목적선택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3A666F66-B73B-4594-BE05-3E90C85FC7D6}"/>
              </a:ext>
            </a:extLst>
          </p:cNvPr>
          <p:cNvCxnSpPr>
            <a:cxnSpLocks/>
          </p:cNvCxnSpPr>
          <p:nvPr/>
        </p:nvCxnSpPr>
        <p:spPr>
          <a:xfrm flipH="1">
            <a:off x="4389898" y="5211836"/>
            <a:ext cx="1" cy="4497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xmlns="" id="{E6B97BA8-E046-4AC9-811B-76F29ED649BB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886851" y="5018449"/>
            <a:ext cx="815758" cy="848709"/>
          </a:xfrm>
          <a:prstGeom prst="bentConnector2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다이아몬드 83">
            <a:extLst>
              <a:ext uri="{FF2B5EF4-FFF2-40B4-BE49-F238E27FC236}">
                <a16:creationId xmlns:a16="http://schemas.microsoft.com/office/drawing/2014/main" xmlns="" id="{8970BC67-B784-4A96-9ACD-C32D39848E18}"/>
              </a:ext>
            </a:extLst>
          </p:cNvPr>
          <p:cNvSpPr/>
          <p:nvPr/>
        </p:nvSpPr>
        <p:spPr>
          <a:xfrm>
            <a:off x="5383804" y="3318547"/>
            <a:ext cx="993904" cy="513414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기본답변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유효기간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97C7A79-D698-4741-A610-7926A57AC7A4}"/>
              </a:ext>
            </a:extLst>
          </p:cNvPr>
          <p:cNvSpPr txBox="1"/>
          <p:nvPr/>
        </p:nvSpPr>
        <p:spPr>
          <a:xfrm>
            <a:off x="6530502" y="2647475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ko-KR" altLang="en-US" sz="800" dirty="0">
              <a:latin typeface="+mj-ea"/>
              <a:ea typeface="+mj-ea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389668A4-B684-43A8-B7C5-B0E4DDCD2C0A}"/>
              </a:ext>
            </a:extLst>
          </p:cNvPr>
          <p:cNvCxnSpPr>
            <a:cxnSpLocks/>
            <a:stCxn id="84" idx="3"/>
            <a:endCxn id="68" idx="1"/>
          </p:cNvCxnSpPr>
          <p:nvPr/>
        </p:nvCxnSpPr>
        <p:spPr>
          <a:xfrm>
            <a:off x="6377708" y="3575254"/>
            <a:ext cx="504924" cy="103029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xmlns="" id="{639D77D8-063C-4530-B63E-4D48A574C55A}"/>
              </a:ext>
            </a:extLst>
          </p:cNvPr>
          <p:cNvCxnSpPr>
            <a:stCxn id="84" idx="0"/>
            <a:endCxn id="36" idx="0"/>
          </p:cNvCxnSpPr>
          <p:nvPr/>
        </p:nvCxnSpPr>
        <p:spPr>
          <a:xfrm rot="16200000" flipH="1">
            <a:off x="6503640" y="2695663"/>
            <a:ext cx="253060" cy="1498828"/>
          </a:xfrm>
          <a:prstGeom prst="bentConnector3">
            <a:avLst>
              <a:gd name="adj1" fmla="val -9033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C94308B-44D1-4929-8BA6-27A72C92A143}"/>
              </a:ext>
            </a:extLst>
          </p:cNvPr>
          <p:cNvSpPr txBox="1"/>
          <p:nvPr/>
        </p:nvSpPr>
        <p:spPr>
          <a:xfrm>
            <a:off x="5880756" y="2814911"/>
            <a:ext cx="11637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기존데이터가 없거나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있어도 유효기간 경과된 경우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4426ADF0-BBF7-48A0-9960-9A2B6C0038AA}"/>
              </a:ext>
            </a:extLst>
          </p:cNvPr>
          <p:cNvSpPr txBox="1"/>
          <p:nvPr/>
        </p:nvSpPr>
        <p:spPr>
          <a:xfrm>
            <a:off x="6377706" y="378087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xmlns="" val="3901200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F5460D7E-E61F-4154-B5F8-898F5F87DBDE}"/>
              </a:ext>
            </a:extLst>
          </p:cNvPr>
          <p:cNvGrpSpPr/>
          <p:nvPr/>
        </p:nvGrpSpPr>
        <p:grpSpPr>
          <a:xfrm>
            <a:off x="353782" y="832547"/>
            <a:ext cx="2633950" cy="5745188"/>
            <a:chOff x="3838504" y="832547"/>
            <a:chExt cx="2633950" cy="574518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087E62F-CB30-41B5-945E-CDD3ED1740FF}"/>
                </a:ext>
              </a:extLst>
            </p:cNvPr>
            <p:cNvSpPr/>
            <p:nvPr/>
          </p:nvSpPr>
          <p:spPr>
            <a:xfrm>
              <a:off x="3838504" y="832547"/>
              <a:ext cx="2633950" cy="57451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1A29F39F-339B-4FA9-9913-2C9461877CB2}"/>
                </a:ext>
              </a:extLst>
            </p:cNvPr>
            <p:cNvGrpSpPr/>
            <p:nvPr/>
          </p:nvGrpSpPr>
          <p:grpSpPr>
            <a:xfrm>
              <a:off x="3839598" y="832547"/>
              <a:ext cx="2629684" cy="161497"/>
              <a:chOff x="377045" y="1584888"/>
              <a:chExt cx="2629684" cy="161497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49696D90-C8DA-4845-9B87-EF775BE568B0}"/>
                  </a:ext>
                </a:extLst>
              </p:cNvPr>
              <p:cNvSpPr/>
              <p:nvPr/>
            </p:nvSpPr>
            <p:spPr>
              <a:xfrm>
                <a:off x="377045" y="1584888"/>
                <a:ext cx="2629684" cy="1614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xmlns="" id="{5ED484BE-7AD1-4FD1-8A0F-348EE6AABA11}"/>
                  </a:ext>
                </a:extLst>
              </p:cNvPr>
              <p:cNvGrpSpPr/>
              <p:nvPr/>
            </p:nvGrpSpPr>
            <p:grpSpPr>
              <a:xfrm>
                <a:off x="2554512" y="1617308"/>
                <a:ext cx="379188" cy="96656"/>
                <a:chOff x="3359574" y="2279650"/>
                <a:chExt cx="647700" cy="165100"/>
              </a:xfrm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xmlns="" id="{0E3810C8-5598-45FA-B755-9465E8FA4B89}"/>
                    </a:ext>
                  </a:extLst>
                </p:cNvPr>
                <p:cNvSpPr/>
                <p:nvPr/>
              </p:nvSpPr>
              <p:spPr>
                <a:xfrm>
                  <a:off x="3359574" y="2279650"/>
                  <a:ext cx="165100" cy="165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xmlns="" id="{F5F7D3BB-5185-43BA-B7B5-3A57FCAA12DA}"/>
                    </a:ext>
                  </a:extLst>
                </p:cNvPr>
                <p:cNvSpPr/>
                <p:nvPr/>
              </p:nvSpPr>
              <p:spPr>
                <a:xfrm>
                  <a:off x="3600874" y="2279650"/>
                  <a:ext cx="165100" cy="165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xmlns="" id="{4111C67F-8BF4-4432-BF14-375E0301C265}"/>
                    </a:ext>
                  </a:extLst>
                </p:cNvPr>
                <p:cNvSpPr/>
                <p:nvPr/>
              </p:nvSpPr>
              <p:spPr>
                <a:xfrm>
                  <a:off x="3842174" y="2279650"/>
                  <a:ext cx="165100" cy="165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464BA152-B8EF-490D-A1A5-89863E1A1B86}"/>
                  </a:ext>
                </a:extLst>
              </p:cNvPr>
              <p:cNvSpPr txBox="1"/>
              <p:nvPr/>
            </p:nvSpPr>
            <p:spPr>
              <a:xfrm>
                <a:off x="1558036" y="1617308"/>
                <a:ext cx="26770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solidFill>
                      <a:schemeClr val="bg1"/>
                    </a:solidFill>
                    <a:latin typeface="+mj-ea"/>
                    <a:ea typeface="+mj-ea"/>
                  </a:rPr>
                  <a:t>09:41</a:t>
                </a:r>
                <a:endParaRPr lang="ko-KR" altLang="en-US" sz="8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6FF70C-993D-4E0E-B858-429B236A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사전문진화면 레이아웃 및 </a:t>
            </a:r>
            <a:r>
              <a:rPr lang="ko-KR" altLang="en-US" dirty="0" err="1"/>
              <a:t>인터렉션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3B5516E9-DE5C-4A4E-9F65-071D85A9EA87}"/>
              </a:ext>
            </a:extLst>
          </p:cNvPr>
          <p:cNvGrpSpPr/>
          <p:nvPr/>
        </p:nvGrpSpPr>
        <p:grpSpPr>
          <a:xfrm>
            <a:off x="3621855" y="832547"/>
            <a:ext cx="2633950" cy="5745188"/>
            <a:chOff x="3838504" y="832547"/>
            <a:chExt cx="2633950" cy="574518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AC08139A-17B1-4709-8A46-8D51D0D4E912}"/>
                </a:ext>
              </a:extLst>
            </p:cNvPr>
            <p:cNvSpPr/>
            <p:nvPr/>
          </p:nvSpPr>
          <p:spPr>
            <a:xfrm>
              <a:off x="3838504" y="832547"/>
              <a:ext cx="2633950" cy="57451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3E9C15EB-840A-49A6-B37E-524937A3A89E}"/>
                </a:ext>
              </a:extLst>
            </p:cNvPr>
            <p:cNvGrpSpPr/>
            <p:nvPr/>
          </p:nvGrpSpPr>
          <p:grpSpPr>
            <a:xfrm>
              <a:off x="3839598" y="832547"/>
              <a:ext cx="2629684" cy="161497"/>
              <a:chOff x="377045" y="1584888"/>
              <a:chExt cx="2629684" cy="16149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C353E058-A6E9-4E60-BAFD-AD6237464097}"/>
                  </a:ext>
                </a:extLst>
              </p:cNvPr>
              <p:cNvSpPr/>
              <p:nvPr/>
            </p:nvSpPr>
            <p:spPr>
              <a:xfrm>
                <a:off x="377045" y="1584888"/>
                <a:ext cx="2629684" cy="1614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xmlns="" id="{35715B38-1147-45DE-81F9-8B514DFDE6BC}"/>
                  </a:ext>
                </a:extLst>
              </p:cNvPr>
              <p:cNvGrpSpPr/>
              <p:nvPr/>
            </p:nvGrpSpPr>
            <p:grpSpPr>
              <a:xfrm>
                <a:off x="2554512" y="1617308"/>
                <a:ext cx="379188" cy="96656"/>
                <a:chOff x="3359574" y="2279650"/>
                <a:chExt cx="647700" cy="165100"/>
              </a:xfrm>
            </p:grpSpPr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xmlns="" id="{7E65E723-D9A6-4A1B-AE86-D3071AEAD18B}"/>
                    </a:ext>
                  </a:extLst>
                </p:cNvPr>
                <p:cNvSpPr/>
                <p:nvPr/>
              </p:nvSpPr>
              <p:spPr>
                <a:xfrm>
                  <a:off x="3359574" y="2279650"/>
                  <a:ext cx="165100" cy="165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xmlns="" id="{4F0D7F5A-294B-4C3B-9CDA-969CF8036F61}"/>
                    </a:ext>
                  </a:extLst>
                </p:cNvPr>
                <p:cNvSpPr/>
                <p:nvPr/>
              </p:nvSpPr>
              <p:spPr>
                <a:xfrm>
                  <a:off x="3600874" y="2279650"/>
                  <a:ext cx="165100" cy="165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xmlns="" id="{4BB18076-18CA-4278-A664-66088B4FC2D3}"/>
                    </a:ext>
                  </a:extLst>
                </p:cNvPr>
                <p:cNvSpPr/>
                <p:nvPr/>
              </p:nvSpPr>
              <p:spPr>
                <a:xfrm>
                  <a:off x="3842174" y="2279650"/>
                  <a:ext cx="165100" cy="165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A51D3BEC-4143-4587-9C4A-D6ACCC70E9C0}"/>
                  </a:ext>
                </a:extLst>
              </p:cNvPr>
              <p:cNvSpPr txBox="1"/>
              <p:nvPr/>
            </p:nvSpPr>
            <p:spPr>
              <a:xfrm>
                <a:off x="1558036" y="1617308"/>
                <a:ext cx="26770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solidFill>
                      <a:schemeClr val="bg1"/>
                    </a:solidFill>
                    <a:latin typeface="+mj-ea"/>
                    <a:ea typeface="+mj-ea"/>
                  </a:rPr>
                  <a:t>09:41</a:t>
                </a:r>
                <a:endParaRPr lang="ko-KR" altLang="en-US" sz="8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950DBDD2-51B7-4FD4-BCFB-B66B62549A10}"/>
              </a:ext>
            </a:extLst>
          </p:cNvPr>
          <p:cNvGrpSpPr/>
          <p:nvPr/>
        </p:nvGrpSpPr>
        <p:grpSpPr>
          <a:xfrm>
            <a:off x="3625033" y="972413"/>
            <a:ext cx="2629684" cy="381631"/>
            <a:chOff x="377045" y="1113333"/>
            <a:chExt cx="2629684" cy="38163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1057AD08-E1F5-4291-B90E-E8C65C4E236E}"/>
                </a:ext>
              </a:extLst>
            </p:cNvPr>
            <p:cNvSpPr/>
            <p:nvPr/>
          </p:nvSpPr>
          <p:spPr>
            <a:xfrm>
              <a:off x="377045" y="1134964"/>
              <a:ext cx="2629684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타이틀영역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7F32F287-6FA2-41D1-A384-92B049C47281}"/>
                </a:ext>
              </a:extLst>
            </p:cNvPr>
            <p:cNvSpPr txBox="1"/>
            <p:nvPr/>
          </p:nvSpPr>
          <p:spPr>
            <a:xfrm>
              <a:off x="450973" y="1253409"/>
              <a:ext cx="913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◀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BC572834-B578-423F-92F8-E2190C1123D5}"/>
                </a:ext>
              </a:extLst>
            </p:cNvPr>
            <p:cNvGrpSpPr/>
            <p:nvPr/>
          </p:nvGrpSpPr>
          <p:grpSpPr>
            <a:xfrm>
              <a:off x="2847801" y="1113333"/>
              <a:ext cx="52900" cy="324619"/>
              <a:chOff x="2875793" y="1191854"/>
              <a:chExt cx="52900" cy="324619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25550A5-875E-41C2-984E-4931B48F964E}"/>
                  </a:ext>
                </a:extLst>
              </p:cNvPr>
              <p:cNvSpPr txBox="1"/>
              <p:nvPr/>
            </p:nvSpPr>
            <p:spPr>
              <a:xfrm>
                <a:off x="2875793" y="1191854"/>
                <a:ext cx="529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1400" b="1" dirty="0">
                    <a:latin typeface="+mj-ea"/>
                    <a:ea typeface="+mj-ea"/>
                  </a:rPr>
                  <a:t>.</a:t>
                </a:r>
                <a:endParaRPr lang="ko-KR" altLang="en-US" sz="1400" b="1" dirty="0">
                  <a:latin typeface="+mj-ea"/>
                  <a:ea typeface="+mj-ea"/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3CA8A9AA-9A69-4C75-B72F-9437DCC9BD0E}"/>
                  </a:ext>
                </a:extLst>
              </p:cNvPr>
              <p:cNvGrpSpPr/>
              <p:nvPr/>
            </p:nvGrpSpPr>
            <p:grpSpPr>
              <a:xfrm>
                <a:off x="2875793" y="1244953"/>
                <a:ext cx="52900" cy="271520"/>
                <a:chOff x="2875793" y="1244953"/>
                <a:chExt cx="52900" cy="271520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xmlns="" id="{212639AA-5A24-44DE-B72A-3109AAD691B6}"/>
                    </a:ext>
                  </a:extLst>
                </p:cNvPr>
                <p:cNvSpPr txBox="1"/>
                <p:nvPr/>
              </p:nvSpPr>
              <p:spPr>
                <a:xfrm>
                  <a:off x="2875793" y="1244953"/>
                  <a:ext cx="5290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1400" b="1" dirty="0">
                      <a:latin typeface="+mj-ea"/>
                      <a:ea typeface="+mj-ea"/>
                    </a:rPr>
                    <a:t>.</a:t>
                  </a:r>
                  <a:endParaRPr lang="ko-KR" altLang="en-US" sz="14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xmlns="" id="{E7BB4798-BBEC-4582-AA98-58E00C669B63}"/>
                    </a:ext>
                  </a:extLst>
                </p:cNvPr>
                <p:cNvSpPr txBox="1"/>
                <p:nvPr/>
              </p:nvSpPr>
              <p:spPr>
                <a:xfrm>
                  <a:off x="2875793" y="1301029"/>
                  <a:ext cx="5290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1400" b="1" dirty="0">
                      <a:latin typeface="+mj-ea"/>
                      <a:ea typeface="+mj-ea"/>
                    </a:rPr>
                    <a:t>.</a:t>
                  </a:r>
                  <a:endParaRPr lang="ko-KR" altLang="en-US" sz="1400" b="1" dirty="0">
                    <a:latin typeface="+mj-ea"/>
                    <a:ea typeface="+mj-ea"/>
                  </a:endParaRPr>
                </a:p>
              </p:txBody>
            </p:sp>
          </p:grp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724D1C4-76C2-4D88-B19E-63C4D9CABDC8}"/>
              </a:ext>
            </a:extLst>
          </p:cNvPr>
          <p:cNvSpPr/>
          <p:nvPr/>
        </p:nvSpPr>
        <p:spPr>
          <a:xfrm>
            <a:off x="3621227" y="6267635"/>
            <a:ext cx="2632283" cy="31104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bg1"/>
                </a:solidFill>
                <a:latin typeface="+mj-ea"/>
                <a:ea typeface="+mj-ea"/>
              </a:rPr>
              <a:t>버튼명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2E47BB4-ABBF-4CE4-A7DB-DFFF59FEC227}"/>
              </a:ext>
            </a:extLst>
          </p:cNvPr>
          <p:cNvSpPr txBox="1"/>
          <p:nvPr/>
        </p:nvSpPr>
        <p:spPr>
          <a:xfrm>
            <a:off x="3714201" y="1472489"/>
            <a:ext cx="10259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b="1" dirty="0">
                <a:latin typeface="+mj-ea"/>
                <a:ea typeface="+mj-ea"/>
              </a:rPr>
              <a:t>화면타이틀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63BDF40-EEC3-4077-881E-DBD844B19FA2}"/>
              </a:ext>
            </a:extLst>
          </p:cNvPr>
          <p:cNvSpPr txBox="1"/>
          <p:nvPr/>
        </p:nvSpPr>
        <p:spPr>
          <a:xfrm>
            <a:off x="3714201" y="1890690"/>
            <a:ext cx="24574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화면설명텍스트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r>
              <a:rPr lang="ko-KR" altLang="en-US" sz="800" dirty="0">
                <a:latin typeface="+mj-ea"/>
                <a:ea typeface="+mj-ea"/>
              </a:rPr>
              <a:t> 최대 약 </a:t>
            </a:r>
            <a:r>
              <a:rPr lang="en-US" altLang="ko-KR" sz="800" dirty="0">
                <a:latin typeface="+mj-ea"/>
                <a:ea typeface="+mj-ea"/>
              </a:rPr>
              <a:t>3</a:t>
            </a:r>
            <a:r>
              <a:rPr lang="ko-KR" altLang="en-US" sz="800" dirty="0">
                <a:latin typeface="+mj-ea"/>
                <a:ea typeface="+mj-ea"/>
              </a:rPr>
              <a:t>줄까지 노출될 수 있음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타이틀영역에 </a:t>
            </a:r>
            <a:r>
              <a:rPr lang="ko-KR" altLang="en-US" sz="800" dirty="0" err="1">
                <a:latin typeface="+mj-ea"/>
                <a:ea typeface="+mj-ea"/>
              </a:rPr>
              <a:t>화면명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메뉴명이 노출되는 경우에는 </a:t>
            </a: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 err="1">
                <a:latin typeface="+mj-ea"/>
                <a:ea typeface="+mj-ea"/>
              </a:rPr>
              <a:t>화면타이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틀</a:t>
            </a:r>
            <a:r>
              <a:rPr lang="en-US" altLang="ko-KR" sz="800" dirty="0">
                <a:latin typeface="+mj-ea"/>
                <a:ea typeface="+mj-ea"/>
              </a:rPr>
              <a:t>’</a:t>
            </a:r>
            <a:r>
              <a:rPr lang="ko-KR" altLang="en-US" sz="800" dirty="0">
                <a:latin typeface="+mj-ea"/>
                <a:ea typeface="+mj-ea"/>
              </a:rPr>
              <a:t>을 </a:t>
            </a:r>
            <a:r>
              <a:rPr lang="ko-KR" altLang="en-US" sz="800" dirty="0" err="1">
                <a:latin typeface="+mj-ea"/>
                <a:ea typeface="+mj-ea"/>
              </a:rPr>
              <a:t>중복노출하지</a:t>
            </a:r>
            <a:r>
              <a:rPr lang="ko-KR" altLang="en-US" sz="800" dirty="0">
                <a:latin typeface="+mj-ea"/>
                <a:ea typeface="+mj-ea"/>
              </a:rPr>
              <a:t> 않음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9A8B93AD-3FFF-4B1E-A402-F967637F3920}"/>
              </a:ext>
            </a:extLst>
          </p:cNvPr>
          <p:cNvGrpSpPr/>
          <p:nvPr/>
        </p:nvGrpSpPr>
        <p:grpSpPr>
          <a:xfrm>
            <a:off x="3727140" y="5383143"/>
            <a:ext cx="2423380" cy="852071"/>
            <a:chOff x="3693535" y="4264383"/>
            <a:chExt cx="2423380" cy="852071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77C3CD7F-FBD7-4660-A272-64E446511255}"/>
                </a:ext>
              </a:extLst>
            </p:cNvPr>
            <p:cNvGrpSpPr/>
            <p:nvPr/>
          </p:nvGrpSpPr>
          <p:grpSpPr>
            <a:xfrm>
              <a:off x="3693535" y="4264383"/>
              <a:ext cx="2423380" cy="852071"/>
              <a:chOff x="3693535" y="4264383"/>
              <a:chExt cx="2423380" cy="852071"/>
            </a:xfrm>
          </p:grpSpPr>
          <p:sp>
            <p:nvSpPr>
              <p:cNvPr id="66" name="이등변 삼각형 65">
                <a:extLst>
                  <a:ext uri="{FF2B5EF4-FFF2-40B4-BE49-F238E27FC236}">
                    <a16:creationId xmlns:a16="http://schemas.microsoft.com/office/drawing/2014/main" xmlns="" id="{BB7AEDD3-9C78-47C8-8A9F-8CD404FD730E}"/>
                  </a:ext>
                </a:extLst>
              </p:cNvPr>
              <p:cNvSpPr/>
              <p:nvPr/>
            </p:nvSpPr>
            <p:spPr>
              <a:xfrm rot="10800000">
                <a:off x="4827030" y="4950809"/>
                <a:ext cx="156391" cy="165645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xmlns="" id="{903A3B83-C843-4374-B40B-E20A279E6942}"/>
                  </a:ext>
                </a:extLst>
              </p:cNvPr>
              <p:cNvSpPr/>
              <p:nvPr/>
            </p:nvSpPr>
            <p:spPr>
              <a:xfrm>
                <a:off x="3693535" y="4264383"/>
                <a:ext cx="2423380" cy="686427"/>
              </a:xfrm>
              <a:prstGeom prst="roundRect">
                <a:avLst>
                  <a:gd name="adj" fmla="val 889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바닥에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‘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진행버튼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’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이 존재하는 경우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, </a:t>
                </a:r>
              </a:p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1)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탭바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미노출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2)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뒤로가기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선택시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Level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back.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3)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필요시 입력취소경고 팝업</a:t>
                </a:r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62D321FC-7778-4288-AE08-260E5A5720C1}"/>
                </a:ext>
              </a:extLst>
            </p:cNvPr>
            <p:cNvCxnSpPr>
              <a:stCxn id="66" idx="4"/>
              <a:endCxn id="66" idx="2"/>
            </p:cNvCxnSpPr>
            <p:nvPr/>
          </p:nvCxnSpPr>
          <p:spPr>
            <a:xfrm>
              <a:off x="4827030" y="4950809"/>
              <a:ext cx="1563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C322B51B-A965-4D94-ACB7-8CF6A5BF50C6}"/>
              </a:ext>
            </a:extLst>
          </p:cNvPr>
          <p:cNvGrpSpPr/>
          <p:nvPr/>
        </p:nvGrpSpPr>
        <p:grpSpPr>
          <a:xfrm>
            <a:off x="5341134" y="1528717"/>
            <a:ext cx="807555" cy="259319"/>
            <a:chOff x="6461760" y="4061221"/>
            <a:chExt cx="807555" cy="259319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25420230-6ADB-419F-802E-37C967E520F8}"/>
                </a:ext>
              </a:extLst>
            </p:cNvPr>
            <p:cNvCxnSpPr/>
            <p:nvPr/>
          </p:nvCxnSpPr>
          <p:spPr>
            <a:xfrm>
              <a:off x="6461760" y="4114800"/>
              <a:ext cx="800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78FC895B-FA7B-458A-AFB4-EB16E285E128}"/>
                </a:ext>
              </a:extLst>
            </p:cNvPr>
            <p:cNvSpPr/>
            <p:nvPr/>
          </p:nvSpPr>
          <p:spPr>
            <a:xfrm>
              <a:off x="6461760" y="4061221"/>
              <a:ext cx="107157" cy="10715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xmlns="" id="{44E8FA4F-C19B-4CC4-AF65-76B905F9A07F}"/>
                </a:ext>
              </a:extLst>
            </p:cNvPr>
            <p:cNvSpPr/>
            <p:nvPr/>
          </p:nvSpPr>
          <p:spPr>
            <a:xfrm>
              <a:off x="6811959" y="4061221"/>
              <a:ext cx="107157" cy="1071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xmlns="" id="{0191E101-76D3-44D0-8F42-B98605A4C196}"/>
                </a:ext>
              </a:extLst>
            </p:cNvPr>
            <p:cNvSpPr/>
            <p:nvPr/>
          </p:nvSpPr>
          <p:spPr>
            <a:xfrm>
              <a:off x="7162158" y="4061221"/>
              <a:ext cx="107157" cy="10715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1F8CEDEC-01DA-4556-BD17-EC27C6B24715}"/>
                </a:ext>
              </a:extLst>
            </p:cNvPr>
            <p:cNvSpPr txBox="1"/>
            <p:nvPr/>
          </p:nvSpPr>
          <p:spPr>
            <a:xfrm>
              <a:off x="6724753" y="4197429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화면명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33A97FAD-9A4B-4E55-9A7A-40B2BC0593E5}"/>
              </a:ext>
            </a:extLst>
          </p:cNvPr>
          <p:cNvSpPr/>
          <p:nvPr/>
        </p:nvSpPr>
        <p:spPr>
          <a:xfrm>
            <a:off x="365703" y="6267635"/>
            <a:ext cx="2632283" cy="31104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bg1"/>
                </a:solidFill>
                <a:latin typeface="+mj-ea"/>
                <a:ea typeface="+mj-ea"/>
              </a:rPr>
              <a:t>버튼명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54D07319-4864-4F4E-A7AF-72CF24BC2309}"/>
              </a:ext>
            </a:extLst>
          </p:cNvPr>
          <p:cNvCxnSpPr>
            <a:cxnSpLocks/>
          </p:cNvCxnSpPr>
          <p:nvPr/>
        </p:nvCxnSpPr>
        <p:spPr>
          <a:xfrm flipV="1">
            <a:off x="551018" y="1025512"/>
            <a:ext cx="0" cy="5178441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039A0FAE-7F70-4E3D-ACA8-47455A20D5C3}"/>
              </a:ext>
            </a:extLst>
          </p:cNvPr>
          <p:cNvSpPr txBox="1"/>
          <p:nvPr/>
        </p:nvSpPr>
        <p:spPr>
          <a:xfrm>
            <a:off x="657972" y="1243816"/>
            <a:ext cx="45685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solidFill>
                  <a:schemeClr val="accent1"/>
                </a:solidFill>
                <a:latin typeface="+mj-ea"/>
                <a:ea typeface="+mj-ea"/>
              </a:rPr>
              <a:t>컨텐츠영역</a:t>
            </a:r>
            <a:endParaRPr lang="en-US" altLang="ko-KR" sz="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스크롤영역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759FA510-2EEF-4DB1-8BD3-EA3B68427945}"/>
              </a:ext>
            </a:extLst>
          </p:cNvPr>
          <p:cNvCxnSpPr>
            <a:cxnSpLocks/>
          </p:cNvCxnSpPr>
          <p:nvPr/>
        </p:nvCxnSpPr>
        <p:spPr>
          <a:xfrm flipV="1">
            <a:off x="3870706" y="1472489"/>
            <a:ext cx="0" cy="4731464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73DF361A-D6A1-40BF-BB99-7E75CF4C7F1C}"/>
              </a:ext>
            </a:extLst>
          </p:cNvPr>
          <p:cNvSpPr txBox="1"/>
          <p:nvPr/>
        </p:nvSpPr>
        <p:spPr>
          <a:xfrm>
            <a:off x="3977660" y="3800825"/>
            <a:ext cx="45685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solidFill>
                  <a:schemeClr val="accent1"/>
                </a:solidFill>
                <a:latin typeface="+mj-ea"/>
                <a:ea typeface="+mj-ea"/>
              </a:rPr>
              <a:t>컨텐츠영역</a:t>
            </a:r>
            <a:endParaRPr lang="en-US" altLang="ko-KR" sz="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스크롤영역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FB84D50F-E1E2-426A-B451-EB6A41B9DF87}"/>
              </a:ext>
            </a:extLst>
          </p:cNvPr>
          <p:cNvGrpSpPr/>
          <p:nvPr/>
        </p:nvGrpSpPr>
        <p:grpSpPr>
          <a:xfrm>
            <a:off x="952612" y="1704974"/>
            <a:ext cx="1436291" cy="2277249"/>
            <a:chOff x="983322" y="1704974"/>
            <a:chExt cx="1436291" cy="227724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656AE941-2FEA-4285-B374-64B7C77975FC}"/>
                </a:ext>
              </a:extLst>
            </p:cNvPr>
            <p:cNvSpPr txBox="1"/>
            <p:nvPr/>
          </p:nvSpPr>
          <p:spPr>
            <a:xfrm>
              <a:off x="983322" y="3428225"/>
              <a:ext cx="143629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accent1"/>
                  </a:solidFill>
                  <a:latin typeface="+mj-ea"/>
                  <a:ea typeface="+mj-ea"/>
                </a:rPr>
                <a:t>우리한의원</a:t>
              </a:r>
              <a:endParaRPr lang="en-US" altLang="ko-KR" b="1" dirty="0">
                <a:solidFill>
                  <a:schemeClr val="accent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dirty="0" err="1">
                  <a:latin typeface="+mj-ea"/>
                  <a:ea typeface="+mj-ea"/>
                </a:rPr>
                <a:t>사전문진시스템</a:t>
              </a:r>
              <a:endParaRPr lang="en-US" altLang="ko-KR" dirty="0">
                <a:latin typeface="+mj-ea"/>
                <a:ea typeface="+mj-ea"/>
              </a:endParaRPr>
            </a:p>
          </p:txBody>
        </p:sp>
        <p:grpSp>
          <p:nvGrpSpPr>
            <p:cNvPr id="92" name="Image">
              <a:extLst>
                <a:ext uri="{FF2B5EF4-FFF2-40B4-BE49-F238E27FC236}">
                  <a16:creationId xmlns:a16="http://schemas.microsoft.com/office/drawing/2014/main" xmlns="" id="{74946539-ED21-4A23-BBBF-B4D3EA14E9D1}"/>
                </a:ext>
              </a:extLst>
            </p:cNvPr>
            <p:cNvGrpSpPr/>
            <p:nvPr/>
          </p:nvGrpSpPr>
          <p:grpSpPr>
            <a:xfrm>
              <a:off x="1034717" y="1704974"/>
              <a:ext cx="1333500" cy="1333500"/>
              <a:chOff x="9600101" y="1622168"/>
              <a:chExt cx="1333500" cy="1333500"/>
            </a:xfrm>
          </p:grpSpPr>
          <p:sp>
            <p:nvSpPr>
              <p:cNvPr id="93" name="Border">
                <a:extLst>
                  <a:ext uri="{FF2B5EF4-FFF2-40B4-BE49-F238E27FC236}">
                    <a16:creationId xmlns:a16="http://schemas.microsoft.com/office/drawing/2014/main" xmlns="" id="{B7704F31-F1B3-4294-975E-14523D2FAB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LOGO</a:t>
                </a:r>
              </a:p>
            </p:txBody>
          </p:sp>
          <p:cxnSp>
            <p:nvCxnSpPr>
              <p:cNvPr id="94" name="Line">
                <a:extLst>
                  <a:ext uri="{FF2B5EF4-FFF2-40B4-BE49-F238E27FC236}">
                    <a16:creationId xmlns:a16="http://schemas.microsoft.com/office/drawing/2014/main" xmlns="" id="{D7CBC175-EDBC-4805-BA31-8A7D18B87939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Line">
                <a:extLst>
                  <a:ext uri="{FF2B5EF4-FFF2-40B4-BE49-F238E27FC236}">
                    <a16:creationId xmlns:a16="http://schemas.microsoft.com/office/drawing/2014/main" xmlns="" id="{D649F627-D9A1-4E31-A422-3AB72B868D93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0F105F64-DB3B-42F7-AAF6-325C590F605A}"/>
              </a:ext>
            </a:extLst>
          </p:cNvPr>
          <p:cNvSpPr/>
          <p:nvPr/>
        </p:nvSpPr>
        <p:spPr>
          <a:xfrm>
            <a:off x="1174888" y="1235600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E7DD7EEB-FEFC-4D75-B7AD-9DA29662FD30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25766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진행버튼 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비활성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모든 필수항목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입력시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활성화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활성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유효성체크 진행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에러사항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발견시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토스트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(#1a)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로 알림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화면타이틀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(optional)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화면 상당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Fix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이전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버튼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 history back(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 level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back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기타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안내버블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(optional)</a:t>
                      </a: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다음단계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진행시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알아두어야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할 문구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1E417879-79D9-4926-9154-7DE95F307158}"/>
              </a:ext>
            </a:extLst>
          </p:cNvPr>
          <p:cNvSpPr/>
          <p:nvPr/>
        </p:nvSpPr>
        <p:spPr>
          <a:xfrm>
            <a:off x="235438" y="613200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xmlns="" id="{56266AC1-FB1C-49E4-861C-141D145CCCF8}"/>
              </a:ext>
            </a:extLst>
          </p:cNvPr>
          <p:cNvSpPr/>
          <p:nvPr/>
        </p:nvSpPr>
        <p:spPr>
          <a:xfrm>
            <a:off x="470211" y="5618778"/>
            <a:ext cx="2423380" cy="232611"/>
          </a:xfrm>
          <a:prstGeom prst="roundRect">
            <a:avLst>
              <a:gd name="adj" fmla="val 50000"/>
            </a:avLst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x-none" altLang="en-US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뒤로가기를 한번 더 누르면 앱이 종료됩니다</a:t>
            </a:r>
            <a:r>
              <a:rPr kumimoji="1" lang="en-US" altLang="x-none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.</a:t>
            </a:r>
            <a:endParaRPr kumimoji="1"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B72D72BD-9193-451F-A3F7-8C9592295F83}"/>
              </a:ext>
            </a:extLst>
          </p:cNvPr>
          <p:cNvSpPr/>
          <p:nvPr/>
        </p:nvSpPr>
        <p:spPr>
          <a:xfrm>
            <a:off x="235438" y="5634745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29CC015E-69F7-4973-8555-8D12B8F477A3}"/>
              </a:ext>
            </a:extLst>
          </p:cNvPr>
          <p:cNvSpPr/>
          <p:nvPr/>
        </p:nvSpPr>
        <p:spPr>
          <a:xfrm>
            <a:off x="3491460" y="110744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658F3926-2FAF-4D6A-A7CA-03BB49686B04}"/>
              </a:ext>
            </a:extLst>
          </p:cNvPr>
          <p:cNvSpPr/>
          <p:nvPr/>
        </p:nvSpPr>
        <p:spPr>
          <a:xfrm>
            <a:off x="3491460" y="527993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E31468A0-0DC2-4D65-9DBE-0E0BA37E88DD}"/>
              </a:ext>
            </a:extLst>
          </p:cNvPr>
          <p:cNvSpPr txBox="1"/>
          <p:nvPr/>
        </p:nvSpPr>
        <p:spPr>
          <a:xfrm>
            <a:off x="1303924" y="6005191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</p:spTree>
    <p:extLst>
      <p:ext uri="{BB962C8B-B14F-4D97-AF65-F5344CB8AC3E}">
        <p14:creationId xmlns:p14="http://schemas.microsoft.com/office/powerpoint/2010/main" xmlns="" val="320678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4219CD4-ED28-4122-AF5D-457B9165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문진항목 공통</a:t>
            </a:r>
            <a:r>
              <a:rPr lang="en-US" altLang="ko-KR" dirty="0"/>
              <a:t>UI - </a:t>
            </a:r>
            <a:r>
              <a:rPr lang="ko-KR" altLang="en-US" dirty="0"/>
              <a:t>질문유형</a:t>
            </a:r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xmlns="" id="{10285E91-B19A-43B1-91D6-1A147312F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19" y="559640"/>
            <a:ext cx="9539605" cy="246221"/>
          </a:xfrm>
        </p:spPr>
        <p:txBody>
          <a:bodyPr/>
          <a:lstStyle/>
          <a:p>
            <a:r>
              <a:rPr lang="ko-KR" altLang="en-US" dirty="0"/>
              <a:t>질문항목은 독립</a:t>
            </a:r>
            <a:r>
              <a:rPr lang="en-US" altLang="ko-KR" dirty="0"/>
              <a:t>/</a:t>
            </a:r>
            <a:r>
              <a:rPr lang="ko-KR" altLang="en-US" dirty="0"/>
              <a:t>종속 질문이 있을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220210</a:t>
            </a:r>
            <a:r>
              <a:rPr lang="ko-KR" altLang="en-US" dirty="0"/>
              <a:t>현재 종속</a:t>
            </a:r>
            <a:r>
              <a:rPr lang="en-US" altLang="ko-KR" dirty="0"/>
              <a:t>depth</a:t>
            </a:r>
            <a:r>
              <a:rPr lang="ko-KR" altLang="en-US" dirty="0"/>
              <a:t>는 최대 </a:t>
            </a:r>
            <a:r>
              <a:rPr lang="en-US" altLang="ko-KR" dirty="0"/>
              <a:t>4</a:t>
            </a:r>
            <a:r>
              <a:rPr lang="ko-KR" altLang="en-US" dirty="0"/>
              <a:t>단계입니다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171C246-D6B9-465F-9007-65AB8ACD1910}"/>
              </a:ext>
            </a:extLst>
          </p:cNvPr>
          <p:cNvSpPr txBox="1"/>
          <p:nvPr/>
        </p:nvSpPr>
        <p:spPr>
          <a:xfrm>
            <a:off x="476735" y="1033906"/>
            <a:ext cx="570669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rtlCol="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/>
                <a:sym typeface="나눔바른고딕"/>
              </a:rPr>
              <a:t>평소 소화가</a:t>
            </a:r>
            <a:r>
              <a:rPr lang="en-US" altLang="ko-KR" sz="8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/>
                <a:sym typeface="나눔바른고딕"/>
              </a:rPr>
              <a:t>…</a:t>
            </a:r>
            <a:endParaRPr lang="ko-KR" altLang="en-US" sz="8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나눔바른고딕"/>
              <a:sym typeface="나눔바른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832C89D-FE5C-4FEF-BF1A-EC0BA2F05528}"/>
              </a:ext>
            </a:extLst>
          </p:cNvPr>
          <p:cNvGrpSpPr/>
          <p:nvPr/>
        </p:nvGrpSpPr>
        <p:grpSpPr>
          <a:xfrm>
            <a:off x="479611" y="1186373"/>
            <a:ext cx="2423380" cy="232611"/>
            <a:chOff x="479611" y="3309768"/>
            <a:chExt cx="2423380" cy="23261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ABD3E1FB-BD3F-4A05-80FD-FFE1546680BC}"/>
                </a:ext>
              </a:extLst>
            </p:cNvPr>
            <p:cNvGrpSpPr/>
            <p:nvPr/>
          </p:nvGrpSpPr>
          <p:grpSpPr>
            <a:xfrm>
              <a:off x="479611" y="3309768"/>
              <a:ext cx="2423380" cy="232611"/>
              <a:chOff x="479611" y="1875060"/>
              <a:chExt cx="2423380" cy="232611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xmlns="" id="{EA40E19C-57F7-4D06-83FB-4344D6AEEC08}"/>
                  </a:ext>
                </a:extLst>
              </p:cNvPr>
              <p:cNvSpPr/>
              <p:nvPr/>
            </p:nvSpPr>
            <p:spPr>
              <a:xfrm>
                <a:off x="479611" y="1875060"/>
                <a:ext cx="242338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매우 안되는 편</a:t>
                </a: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xmlns="" id="{EB91270E-77CA-4B7C-A79A-69499562F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934" y="1913170"/>
                <a:ext cx="156391" cy="156391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0293D31D-84A9-42D3-B876-C32901F61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2090" y="3342454"/>
              <a:ext cx="156391" cy="156391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A723BF36-5690-4B43-9133-ED991F7A52ED}"/>
              </a:ext>
            </a:extLst>
          </p:cNvPr>
          <p:cNvGrpSpPr/>
          <p:nvPr/>
        </p:nvGrpSpPr>
        <p:grpSpPr>
          <a:xfrm>
            <a:off x="479611" y="2810079"/>
            <a:ext cx="2423380" cy="232611"/>
            <a:chOff x="479611" y="3309768"/>
            <a:chExt cx="2423380" cy="23261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FF298EE8-52A4-4A00-B19F-796209CDD599}"/>
                </a:ext>
              </a:extLst>
            </p:cNvPr>
            <p:cNvGrpSpPr/>
            <p:nvPr/>
          </p:nvGrpSpPr>
          <p:grpSpPr>
            <a:xfrm>
              <a:off x="479611" y="3309768"/>
              <a:ext cx="2423380" cy="232611"/>
              <a:chOff x="479611" y="1875060"/>
              <a:chExt cx="2423380" cy="232611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xmlns="" id="{38523814-D836-469D-80DB-4F0D37B31B44}"/>
                  </a:ext>
                </a:extLst>
              </p:cNvPr>
              <p:cNvSpPr/>
              <p:nvPr/>
            </p:nvSpPr>
            <p:spPr>
              <a:xfrm>
                <a:off x="479611" y="1875060"/>
                <a:ext cx="242338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안되는 편</a:t>
                </a:r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xmlns="" id="{6AF2BB93-D02B-489A-9815-1C2B42473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934" y="1913170"/>
                <a:ext cx="156391" cy="156391"/>
              </a:xfrm>
              <a:prstGeom prst="rect">
                <a:avLst/>
              </a:prstGeom>
            </p:spPr>
          </p:pic>
        </p:grpSp>
        <p:pic>
          <p:nvPicPr>
            <p:cNvPr id="14" name="그림 13" hidden="1">
              <a:extLst>
                <a:ext uri="{FF2B5EF4-FFF2-40B4-BE49-F238E27FC236}">
                  <a16:creationId xmlns:a16="http://schemas.microsoft.com/office/drawing/2014/main" xmlns="" id="{5B4A4045-64A9-4BCD-B40E-98398924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2090" y="3342454"/>
              <a:ext cx="156391" cy="156391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C6723D98-A2E9-4081-99AB-5235AC37807D}"/>
              </a:ext>
            </a:extLst>
          </p:cNvPr>
          <p:cNvGrpSpPr/>
          <p:nvPr/>
        </p:nvGrpSpPr>
        <p:grpSpPr>
          <a:xfrm>
            <a:off x="479611" y="3072460"/>
            <a:ext cx="2423380" cy="232611"/>
            <a:chOff x="479611" y="3309768"/>
            <a:chExt cx="2423380" cy="23261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71725FC3-2127-4FDE-9E88-A3950A06DD2F}"/>
                </a:ext>
              </a:extLst>
            </p:cNvPr>
            <p:cNvGrpSpPr/>
            <p:nvPr/>
          </p:nvGrpSpPr>
          <p:grpSpPr>
            <a:xfrm>
              <a:off x="479611" y="3309768"/>
              <a:ext cx="2423380" cy="232611"/>
              <a:chOff x="479611" y="1875060"/>
              <a:chExt cx="2423380" cy="232611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xmlns="" id="{350BCA98-F6F6-4A4C-8231-34F97D57E51D}"/>
                  </a:ext>
                </a:extLst>
              </p:cNvPr>
              <p:cNvSpPr/>
              <p:nvPr/>
            </p:nvSpPr>
            <p:spPr>
              <a:xfrm>
                <a:off x="479611" y="1875060"/>
                <a:ext cx="242338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그저그런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 편</a:t>
                </a:r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91B7329A-B29F-413F-8AAC-5F60F9840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934" y="1913170"/>
                <a:ext cx="156391" cy="156391"/>
              </a:xfrm>
              <a:prstGeom prst="rect">
                <a:avLst/>
              </a:prstGeom>
            </p:spPr>
          </p:pic>
        </p:grpSp>
        <p:pic>
          <p:nvPicPr>
            <p:cNvPr id="19" name="그림 18" hidden="1">
              <a:extLst>
                <a:ext uri="{FF2B5EF4-FFF2-40B4-BE49-F238E27FC236}">
                  <a16:creationId xmlns:a16="http://schemas.microsoft.com/office/drawing/2014/main" xmlns="" id="{29291E75-459C-4AAD-AC92-FA60A5E9D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2090" y="3342454"/>
              <a:ext cx="156391" cy="156391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3A9A0455-FB3C-47EE-9AE2-86F011F03096}"/>
              </a:ext>
            </a:extLst>
          </p:cNvPr>
          <p:cNvGrpSpPr/>
          <p:nvPr/>
        </p:nvGrpSpPr>
        <p:grpSpPr>
          <a:xfrm>
            <a:off x="479611" y="3334841"/>
            <a:ext cx="2423380" cy="232611"/>
            <a:chOff x="479611" y="3309768"/>
            <a:chExt cx="2423380" cy="23261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9931CD84-4673-4351-9AC3-37AA43C45D41}"/>
                </a:ext>
              </a:extLst>
            </p:cNvPr>
            <p:cNvGrpSpPr/>
            <p:nvPr/>
          </p:nvGrpSpPr>
          <p:grpSpPr>
            <a:xfrm>
              <a:off x="479611" y="3309768"/>
              <a:ext cx="2423380" cy="232611"/>
              <a:chOff x="479611" y="1875060"/>
              <a:chExt cx="2423380" cy="232611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xmlns="" id="{A5021FFC-5C64-4E91-9104-942BC337E18B}"/>
                  </a:ext>
                </a:extLst>
              </p:cNvPr>
              <p:cNvSpPr/>
              <p:nvPr/>
            </p:nvSpPr>
            <p:spPr>
              <a:xfrm>
                <a:off x="479611" y="1875060"/>
                <a:ext cx="242338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잘 되는 편</a:t>
                </a: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AAB579AD-4021-4597-87E3-F379FC2E7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934" y="1913170"/>
                <a:ext cx="156391" cy="156391"/>
              </a:xfrm>
              <a:prstGeom prst="rect">
                <a:avLst/>
              </a:prstGeom>
            </p:spPr>
          </p:pic>
        </p:grpSp>
        <p:pic>
          <p:nvPicPr>
            <p:cNvPr id="24" name="그림 23" hidden="1">
              <a:extLst>
                <a:ext uri="{FF2B5EF4-FFF2-40B4-BE49-F238E27FC236}">
                  <a16:creationId xmlns:a16="http://schemas.microsoft.com/office/drawing/2014/main" xmlns="" id="{4F2D14C0-70A6-4B1A-AF84-087DBF25F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2090" y="3342454"/>
              <a:ext cx="156391" cy="156391"/>
            </a:xfrm>
            <a:prstGeom prst="rect">
              <a:avLst/>
            </a:prstGeom>
          </p:spPr>
        </p:pic>
      </p:grp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B6462FC5-3F63-4793-BD6C-074329D199B5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22108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각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Depth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의 문항들은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서로의 종속관계가 명확히 확인될 수 있는 방향으로 디자인되어야 함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기본적으로 노출되는 문항은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1depth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의 문항이며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algn="l"/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이하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depth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문항은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상위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depth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질문에 대한 선택에 따라 노출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미노출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됨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EB38AC0B-F137-4401-A621-F9ED2BB055C6}"/>
              </a:ext>
            </a:extLst>
          </p:cNvPr>
          <p:cNvSpPr/>
          <p:nvPr/>
        </p:nvSpPr>
        <p:spPr>
          <a:xfrm>
            <a:off x="476735" y="1446359"/>
            <a:ext cx="2423381" cy="132018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58FC098D-CA0C-4E9F-8FB5-D1E609F0BE0F}"/>
              </a:ext>
            </a:extLst>
          </p:cNvPr>
          <p:cNvGrpSpPr/>
          <p:nvPr/>
        </p:nvGrpSpPr>
        <p:grpSpPr>
          <a:xfrm>
            <a:off x="677325" y="1566470"/>
            <a:ext cx="1667325" cy="459084"/>
            <a:chOff x="476735" y="4687781"/>
            <a:chExt cx="1667325" cy="459084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A5B6EBE2-6F39-487A-884C-B1935807F141}"/>
                </a:ext>
              </a:extLst>
            </p:cNvPr>
            <p:cNvGrpSpPr/>
            <p:nvPr/>
          </p:nvGrpSpPr>
          <p:grpSpPr>
            <a:xfrm>
              <a:off x="476735" y="4687781"/>
              <a:ext cx="1667325" cy="288269"/>
              <a:chOff x="476735" y="4152046"/>
              <a:chExt cx="1667325" cy="288269"/>
            </a:xfrm>
          </p:grpSpPr>
          <p:grpSp>
            <p:nvGrpSpPr>
              <p:cNvPr id="69" name="Slider" descr="&lt;SmartSettings&gt;&lt;SmartResize enabled=&quot;True&quot; minWidth=&quot;16&quot; minHeight=&quot;6&quot; /&gt;&lt;/SmartSettings&gt;">
                <a:extLst>
                  <a:ext uri="{FF2B5EF4-FFF2-40B4-BE49-F238E27FC236}">
                    <a16:creationId xmlns:a16="http://schemas.microsoft.com/office/drawing/2014/main" xmlns="" id="{0ADC1F1E-715B-4168-B970-912052647B5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85513" y="4343478"/>
                <a:ext cx="1658547" cy="96837"/>
                <a:chOff x="5534025" y="2877371"/>
                <a:chExt cx="1301840" cy="63468"/>
              </a:xfrm>
            </p:grpSpPr>
            <p:sp>
              <p:nvSpPr>
                <p:cNvPr id="71" name="Track" descr="&lt;SmartSettings&gt;&lt;SmartResize anchorLeft=&quot;Absolute&quot; anchorTop=&quot;Non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8916E7F4-7E3F-4385-833A-BD3915DD023D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5534027" y="2899740"/>
                  <a:ext cx="1287463" cy="18729"/>
                </a:xfrm>
                <a:prstGeom prst="rect">
                  <a:avLst/>
                </a:prstGeom>
                <a:solidFill>
                  <a:srgbClr val="E0E0E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5CD5C528-9446-4CEF-8D75-D8629389D9C0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6146939" y="2877371"/>
                  <a:ext cx="76011" cy="6346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17463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C3EFBB5D-9EB5-4035-B2B5-CCC487EEFCDA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5534025" y="2877371"/>
                  <a:ext cx="76011" cy="634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DB1E6D21-7F40-4B5B-BE56-D1F976B29E85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6759854" y="2877371"/>
                  <a:ext cx="76011" cy="634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BAF3862D-DC8E-4F2C-ADFA-60CC7265FA6A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5859156" y="2877371"/>
                  <a:ext cx="76011" cy="634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A186265D-7E8A-445C-8BC2-09F73866E74F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6471478" y="2877371"/>
                  <a:ext cx="76011" cy="634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6BBA274C-544C-4A12-97EB-E43AB070E0AA}"/>
                  </a:ext>
                </a:extLst>
              </p:cNvPr>
              <p:cNvSpPr txBox="1"/>
              <p:nvPr/>
            </p:nvSpPr>
            <p:spPr>
              <a:xfrm>
                <a:off x="476735" y="4152046"/>
                <a:ext cx="93615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b="1" dirty="0">
                    <a:latin typeface="+mj-ea"/>
                    <a:ea typeface="+mj-ea"/>
                  </a:rPr>
                  <a:t>얼마나 자주 </a:t>
                </a:r>
                <a:r>
                  <a:rPr lang="ko-KR" altLang="en-US" sz="800" b="1" dirty="0" err="1">
                    <a:latin typeface="+mj-ea"/>
                    <a:ea typeface="+mj-ea"/>
                  </a:rPr>
                  <a:t>그런가요</a:t>
                </a:r>
                <a:r>
                  <a:rPr lang="en-US" altLang="ko-KR" sz="800" b="1" dirty="0">
                    <a:latin typeface="+mj-ea"/>
                    <a:ea typeface="+mj-ea"/>
                  </a:rPr>
                  <a:t>?</a:t>
                </a:r>
                <a:endParaRPr lang="ko-KR" altLang="en-US" sz="800" b="1" dirty="0">
                  <a:latin typeface="+mj-ea"/>
                  <a:ea typeface="+mj-ea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AF504BE7-AC5A-4779-B7B2-142F41D25AB0}"/>
                </a:ext>
              </a:extLst>
            </p:cNvPr>
            <p:cNvSpPr txBox="1"/>
            <p:nvPr/>
          </p:nvSpPr>
          <p:spPr>
            <a:xfrm>
              <a:off x="1214260" y="5023754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가끔</a:t>
              </a:r>
            </a:p>
          </p:txBody>
        </p:sp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37D2421E-269B-4271-AB00-CC6DDF284629}"/>
              </a:ext>
            </a:extLst>
          </p:cNvPr>
          <p:cNvSpPr/>
          <p:nvPr/>
        </p:nvSpPr>
        <p:spPr>
          <a:xfrm>
            <a:off x="659477" y="2098618"/>
            <a:ext cx="2240639" cy="54975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21DFEE71-5D85-4688-935B-81B000697869}"/>
              </a:ext>
            </a:extLst>
          </p:cNvPr>
          <p:cNvGrpSpPr/>
          <p:nvPr/>
        </p:nvGrpSpPr>
        <p:grpSpPr>
          <a:xfrm>
            <a:off x="734522" y="2200412"/>
            <a:ext cx="2112440" cy="377332"/>
            <a:chOff x="476735" y="4830008"/>
            <a:chExt cx="2423380" cy="377332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8F3A6E44-64C2-4546-BE22-A2C4F98F7529}"/>
                </a:ext>
              </a:extLst>
            </p:cNvPr>
            <p:cNvGrpSpPr/>
            <p:nvPr/>
          </p:nvGrpSpPr>
          <p:grpSpPr>
            <a:xfrm>
              <a:off x="485513" y="4998916"/>
              <a:ext cx="2414602" cy="208424"/>
              <a:chOff x="4953000" y="3305011"/>
              <a:chExt cx="1738839" cy="327100"/>
            </a:xfrm>
          </p:grpSpPr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xmlns="" id="{483E2C30-58B2-4298-A5FB-508F04083D76}"/>
                  </a:ext>
                </a:extLst>
              </p:cNvPr>
              <p:cNvSpPr/>
              <p:nvPr/>
            </p:nvSpPr>
            <p:spPr>
              <a:xfrm>
                <a:off x="4953000" y="3305011"/>
                <a:ext cx="863507" cy="327100"/>
              </a:xfrm>
              <a:custGeom>
                <a:avLst/>
                <a:gdLst>
                  <a:gd name="connsiteX0" fmla="*/ 54518 w 863507"/>
                  <a:gd name="connsiteY0" fmla="*/ 0 h 327100"/>
                  <a:gd name="connsiteX1" fmla="*/ 863507 w 863507"/>
                  <a:gd name="connsiteY1" fmla="*/ 0 h 327100"/>
                  <a:gd name="connsiteX2" fmla="*/ 863507 w 863507"/>
                  <a:gd name="connsiteY2" fmla="*/ 327100 h 327100"/>
                  <a:gd name="connsiteX3" fmla="*/ 54518 w 863507"/>
                  <a:gd name="connsiteY3" fmla="*/ 327100 h 327100"/>
                  <a:gd name="connsiteX4" fmla="*/ 0 w 863507"/>
                  <a:gd name="connsiteY4" fmla="*/ 272582 h 327100"/>
                  <a:gd name="connsiteX5" fmla="*/ 0 w 863507"/>
                  <a:gd name="connsiteY5" fmla="*/ 54518 h 327100"/>
                  <a:gd name="connsiteX6" fmla="*/ 54518 w 863507"/>
                  <a:gd name="connsiteY6" fmla="*/ 0 h 3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3507" h="327100">
                    <a:moveTo>
                      <a:pt x="54518" y="0"/>
                    </a:moveTo>
                    <a:lnTo>
                      <a:pt x="863507" y="0"/>
                    </a:lnTo>
                    <a:lnTo>
                      <a:pt x="863507" y="327100"/>
                    </a:lnTo>
                    <a:lnTo>
                      <a:pt x="54518" y="327100"/>
                    </a:lnTo>
                    <a:cubicBezTo>
                      <a:pt x="24409" y="327100"/>
                      <a:pt x="0" y="302691"/>
                      <a:pt x="0" y="272582"/>
                    </a:cubicBezTo>
                    <a:lnTo>
                      <a:pt x="0" y="54518"/>
                    </a:lnTo>
                    <a:cubicBezTo>
                      <a:pt x="0" y="24409"/>
                      <a:pt x="24409" y="0"/>
                      <a:pt x="5451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아니다</a:t>
                </a:r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xmlns="" id="{92068FAD-38B1-407D-B66D-FB73724BECAA}"/>
                  </a:ext>
                </a:extLst>
              </p:cNvPr>
              <p:cNvSpPr/>
              <p:nvPr/>
            </p:nvSpPr>
            <p:spPr>
              <a:xfrm>
                <a:off x="5816507" y="3305011"/>
                <a:ext cx="875332" cy="327100"/>
              </a:xfrm>
              <a:custGeom>
                <a:avLst/>
                <a:gdLst>
                  <a:gd name="connsiteX0" fmla="*/ 9951 w 875332"/>
                  <a:gd name="connsiteY0" fmla="*/ 0 h 327100"/>
                  <a:gd name="connsiteX1" fmla="*/ 820814 w 875332"/>
                  <a:gd name="connsiteY1" fmla="*/ 0 h 327100"/>
                  <a:gd name="connsiteX2" fmla="*/ 875332 w 875332"/>
                  <a:gd name="connsiteY2" fmla="*/ 54518 h 327100"/>
                  <a:gd name="connsiteX3" fmla="*/ 875332 w 875332"/>
                  <a:gd name="connsiteY3" fmla="*/ 272582 h 327100"/>
                  <a:gd name="connsiteX4" fmla="*/ 820814 w 875332"/>
                  <a:gd name="connsiteY4" fmla="*/ 327100 h 327100"/>
                  <a:gd name="connsiteX5" fmla="*/ 9951 w 875332"/>
                  <a:gd name="connsiteY5" fmla="*/ 327100 h 327100"/>
                  <a:gd name="connsiteX6" fmla="*/ 0 w 875332"/>
                  <a:gd name="connsiteY6" fmla="*/ 325091 h 327100"/>
                  <a:gd name="connsiteX7" fmla="*/ 0 w 875332"/>
                  <a:gd name="connsiteY7" fmla="*/ 2009 h 3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332" h="327100">
                    <a:moveTo>
                      <a:pt x="9951" y="0"/>
                    </a:moveTo>
                    <a:lnTo>
                      <a:pt x="820814" y="0"/>
                    </a:lnTo>
                    <a:cubicBezTo>
                      <a:pt x="850923" y="0"/>
                      <a:pt x="875332" y="24409"/>
                      <a:pt x="875332" y="54518"/>
                    </a:cubicBezTo>
                    <a:lnTo>
                      <a:pt x="875332" y="272582"/>
                    </a:lnTo>
                    <a:cubicBezTo>
                      <a:pt x="875332" y="302691"/>
                      <a:pt x="850923" y="327100"/>
                      <a:pt x="820814" y="327100"/>
                    </a:cubicBezTo>
                    <a:lnTo>
                      <a:pt x="9951" y="327100"/>
                    </a:lnTo>
                    <a:lnTo>
                      <a:pt x="0" y="325091"/>
                    </a:lnTo>
                    <a:lnTo>
                      <a:pt x="0" y="200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그렇다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65B5BC3D-7DED-4968-A8F0-8E34CDA77024}"/>
                </a:ext>
              </a:extLst>
            </p:cNvPr>
            <p:cNvSpPr txBox="1"/>
            <p:nvPr/>
          </p:nvSpPr>
          <p:spPr>
            <a:xfrm>
              <a:off x="476735" y="4830008"/>
              <a:ext cx="130933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그럴 때면 속이 </a:t>
              </a:r>
              <a:r>
                <a:rPr lang="ko-KR" altLang="en-US" sz="800" b="1" dirty="0" err="1">
                  <a:latin typeface="+mj-ea"/>
                  <a:ea typeface="+mj-ea"/>
                </a:rPr>
                <a:t>갑갑한가요</a:t>
              </a:r>
              <a:r>
                <a:rPr lang="en-US" altLang="ko-KR" sz="800" b="1" dirty="0">
                  <a:latin typeface="+mj-ea"/>
                  <a:ea typeface="+mj-ea"/>
                </a:rPr>
                <a:t>?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98928B04-FD63-4F1F-962E-85A0C2609209}"/>
              </a:ext>
            </a:extLst>
          </p:cNvPr>
          <p:cNvGrpSpPr/>
          <p:nvPr/>
        </p:nvGrpSpPr>
        <p:grpSpPr>
          <a:xfrm>
            <a:off x="635238" y="998578"/>
            <a:ext cx="4529756" cy="195814"/>
            <a:chOff x="332819" y="2025667"/>
            <a:chExt cx="4529756" cy="19581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C12536FE-6892-4613-9D15-707D099265AD}"/>
                </a:ext>
              </a:extLst>
            </p:cNvPr>
            <p:cNvSpPr txBox="1"/>
            <p:nvPr/>
          </p:nvSpPr>
          <p:spPr>
            <a:xfrm>
              <a:off x="2720125" y="2025667"/>
              <a:ext cx="1184152" cy="19581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rIns="72000" bIns="36000" rtlCol="0" anchor="t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  <a:latin typeface="+mj-ea"/>
                  <a:ea typeface="+mj-ea"/>
                </a:rPr>
                <a:t>1dpeth</a:t>
              </a:r>
              <a:r>
                <a:rPr lang="ko-KR" altLang="en-US" sz="800" dirty="0">
                  <a:solidFill>
                    <a:srgbClr val="FF0000"/>
                  </a:solidFill>
                  <a:latin typeface="+mj-ea"/>
                  <a:ea typeface="+mj-ea"/>
                </a:rPr>
                <a:t> 문항 </a:t>
              </a:r>
              <a:r>
                <a:rPr lang="en-US" altLang="ko-KR" sz="800" dirty="0">
                  <a:solidFill>
                    <a:srgbClr val="FF0000"/>
                  </a:solidFill>
                  <a:latin typeface="+mj-ea"/>
                  <a:ea typeface="+mj-ea"/>
                </a:rPr>
                <a:t>(Key </a:t>
              </a:r>
              <a:r>
                <a:rPr lang="ko-KR" altLang="en-US" sz="800" dirty="0">
                  <a:solidFill>
                    <a:srgbClr val="FF0000"/>
                  </a:solidFill>
                  <a:latin typeface="+mj-ea"/>
                  <a:ea typeface="+mj-ea"/>
                </a:rPr>
                <a:t>문항</a:t>
              </a:r>
              <a:r>
                <a:rPr lang="en-US" altLang="ko-KR" sz="800" dirty="0">
                  <a:solidFill>
                    <a:srgbClr val="FF0000"/>
                  </a:solidFill>
                  <a:latin typeface="+mj-ea"/>
                  <a:ea typeface="+mj-ea"/>
                </a:rPr>
                <a:t>)</a:t>
              </a:r>
              <a:endParaRPr lang="ko-KR" altLang="en-US" sz="8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C40C69E4-3EAB-4177-B84B-508C8504AD71}"/>
                </a:ext>
              </a:extLst>
            </p:cNvPr>
            <p:cNvCxnSpPr/>
            <p:nvPr/>
          </p:nvCxnSpPr>
          <p:spPr>
            <a:xfrm>
              <a:off x="332819" y="2217964"/>
              <a:ext cx="452975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E4A0876D-3209-4EF5-ABB9-A8A2D3C337DE}"/>
              </a:ext>
            </a:extLst>
          </p:cNvPr>
          <p:cNvGrpSpPr/>
          <p:nvPr/>
        </p:nvGrpSpPr>
        <p:grpSpPr>
          <a:xfrm>
            <a:off x="635238" y="1340886"/>
            <a:ext cx="4529756" cy="195814"/>
            <a:chOff x="332819" y="2025667"/>
            <a:chExt cx="4529756" cy="19581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EAC27C2B-D0DE-4D51-82F1-BA5DAB0481B7}"/>
                </a:ext>
              </a:extLst>
            </p:cNvPr>
            <p:cNvSpPr txBox="1"/>
            <p:nvPr/>
          </p:nvSpPr>
          <p:spPr>
            <a:xfrm>
              <a:off x="2720125" y="2025667"/>
              <a:ext cx="687221" cy="19581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rIns="72000" bIns="36000" rtlCol="0" anchor="t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  <a:latin typeface="+mj-ea"/>
                  <a:ea typeface="+mj-ea"/>
                </a:rPr>
                <a:t>2dpeth</a:t>
              </a:r>
              <a:r>
                <a:rPr lang="ko-KR" altLang="en-US" sz="800" dirty="0">
                  <a:solidFill>
                    <a:srgbClr val="FF0000"/>
                  </a:solidFill>
                  <a:latin typeface="+mj-ea"/>
                  <a:ea typeface="+mj-ea"/>
                </a:rPr>
                <a:t> 문항</a:t>
              </a: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11D76381-6F01-4D7B-917C-02795EDC542E}"/>
                </a:ext>
              </a:extLst>
            </p:cNvPr>
            <p:cNvCxnSpPr/>
            <p:nvPr/>
          </p:nvCxnSpPr>
          <p:spPr>
            <a:xfrm>
              <a:off x="332819" y="2217964"/>
              <a:ext cx="452975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18190729-330A-4F50-9DD0-5F68B8F628DC}"/>
              </a:ext>
            </a:extLst>
          </p:cNvPr>
          <p:cNvGrpSpPr/>
          <p:nvPr/>
        </p:nvGrpSpPr>
        <p:grpSpPr>
          <a:xfrm>
            <a:off x="635238" y="1969518"/>
            <a:ext cx="4529756" cy="195814"/>
            <a:chOff x="332819" y="2025667"/>
            <a:chExt cx="4529756" cy="19581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B99271C2-6261-43DE-AC59-8E74AFF90B25}"/>
                </a:ext>
              </a:extLst>
            </p:cNvPr>
            <p:cNvSpPr txBox="1"/>
            <p:nvPr/>
          </p:nvSpPr>
          <p:spPr>
            <a:xfrm>
              <a:off x="2720125" y="2025667"/>
              <a:ext cx="687221" cy="19581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rIns="72000" bIns="36000" rtlCol="0" anchor="t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  <a:latin typeface="+mj-ea"/>
                  <a:ea typeface="+mj-ea"/>
                </a:rPr>
                <a:t>3dpeth</a:t>
              </a:r>
              <a:r>
                <a:rPr lang="ko-KR" altLang="en-US" sz="800" dirty="0">
                  <a:solidFill>
                    <a:srgbClr val="FF0000"/>
                  </a:solidFill>
                  <a:latin typeface="+mj-ea"/>
                  <a:ea typeface="+mj-ea"/>
                </a:rPr>
                <a:t> 문항</a:t>
              </a: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CF5BA498-3FE3-4190-A48E-48DD47A12FB5}"/>
                </a:ext>
              </a:extLst>
            </p:cNvPr>
            <p:cNvCxnSpPr/>
            <p:nvPr/>
          </p:nvCxnSpPr>
          <p:spPr>
            <a:xfrm>
              <a:off x="332819" y="2217964"/>
              <a:ext cx="452975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487391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4219CD4-ED28-4122-AF5D-457B9165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문진항목 공통</a:t>
            </a:r>
            <a:r>
              <a:rPr lang="en-US" altLang="ko-KR" dirty="0"/>
              <a:t>UI - </a:t>
            </a:r>
            <a:r>
              <a:rPr lang="ko-KR" altLang="en-US" dirty="0"/>
              <a:t>답변유형</a:t>
            </a:r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xmlns="" id="{10285E91-B19A-43B1-91D6-1A147312F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질문항목별 </a:t>
            </a:r>
            <a:r>
              <a:rPr lang="ko-KR" altLang="en-US" dirty="0" err="1"/>
              <a:t>답변유형입니다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0957736-8B87-48A4-90DD-E1EB6D13530B}"/>
              </a:ext>
            </a:extLst>
          </p:cNvPr>
          <p:cNvGrpSpPr/>
          <p:nvPr/>
        </p:nvGrpSpPr>
        <p:grpSpPr>
          <a:xfrm>
            <a:off x="476735" y="1033906"/>
            <a:ext cx="2426256" cy="1172221"/>
            <a:chOff x="476735" y="1125288"/>
            <a:chExt cx="2426256" cy="11722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171C246-D6B9-465F-9007-65AB8ACD1910}"/>
                </a:ext>
              </a:extLst>
            </p:cNvPr>
            <p:cNvSpPr txBox="1"/>
            <p:nvPr/>
          </p:nvSpPr>
          <p:spPr>
            <a:xfrm>
              <a:off x="476735" y="1125288"/>
              <a:ext cx="365485" cy="123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none" lIns="0" tIns="0" rIns="0" bIns="0" rtlCol="0" anchor="t" anchorCtr="0">
              <a:sp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체크박스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F832C89D-FE5C-4FEF-BF1A-EC0BA2F05528}"/>
                </a:ext>
              </a:extLst>
            </p:cNvPr>
            <p:cNvGrpSpPr/>
            <p:nvPr/>
          </p:nvGrpSpPr>
          <p:grpSpPr>
            <a:xfrm>
              <a:off x="479611" y="1277755"/>
              <a:ext cx="2423380" cy="232611"/>
              <a:chOff x="479611" y="3309768"/>
              <a:chExt cx="2423380" cy="232611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xmlns="" id="{ABD3E1FB-BD3F-4A05-80FD-FFE1546680BC}"/>
                  </a:ext>
                </a:extLst>
              </p:cNvPr>
              <p:cNvGrpSpPr/>
              <p:nvPr/>
            </p:nvGrpSpPr>
            <p:grpSpPr>
              <a:xfrm>
                <a:off x="479611" y="3309768"/>
                <a:ext cx="2423380" cy="232611"/>
                <a:chOff x="479611" y="1875060"/>
                <a:chExt cx="2423380" cy="232611"/>
              </a:xfrm>
            </p:grpSpPr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xmlns="" id="{EA40E19C-57F7-4D06-83FB-4344D6AEEC08}"/>
                    </a:ext>
                  </a:extLst>
                </p:cNvPr>
                <p:cNvSpPr/>
                <p:nvPr/>
              </p:nvSpPr>
              <p:spPr>
                <a:xfrm>
                  <a:off x="479611" y="1875060"/>
                  <a:ext cx="2423380" cy="232611"/>
                </a:xfrm>
                <a:prstGeom prst="roundRect">
                  <a:avLst>
                    <a:gd name="adj" fmla="val 833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rIns="0" rtlCol="0" anchor="ctr"/>
                <a:lstStyle/>
                <a:p>
                  <a:r>
                    <a:rPr lang="ko-KR" altLang="en-US" sz="800" dirty="0" err="1">
                      <a:solidFill>
                        <a:schemeClr val="tx1"/>
                      </a:solidFill>
                      <a:latin typeface="나눔바른고딕" panose="020B0600000101010101" pitchFamily="50" charset="-127"/>
                      <a:ea typeface="나눔바른고딕" panose="020B0600000101010101" pitchFamily="50" charset="-127"/>
                    </a:rPr>
                    <a:t>옵션명</a:t>
                  </a:r>
                  <a:r>
                    <a:rPr lang="ko-KR" altLang="en-US" sz="800" dirty="0">
                      <a:solidFill>
                        <a:schemeClr val="tx1"/>
                      </a:solidFill>
                      <a:latin typeface="나눔바른고딕" panose="020B0600000101010101" pitchFamily="50" charset="-127"/>
                      <a:ea typeface="나눔바른고딕" panose="020B0600000101010101" pitchFamily="50" charset="-127"/>
                    </a:rPr>
                    <a:t> 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나눔바른고딕" panose="020B0600000101010101" pitchFamily="50" charset="-127"/>
                      <a:ea typeface="나눔바른고딕" panose="020B0600000101010101" pitchFamily="50" charset="-127"/>
                    </a:rPr>
                    <a:t>- Checked</a:t>
                  </a:r>
                  <a:endPara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xmlns="" id="{EB91270E-77CA-4B7C-A79A-69499562F5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0934" y="1913170"/>
                  <a:ext cx="156391" cy="156391"/>
                </a:xfrm>
                <a:prstGeom prst="rect">
                  <a:avLst/>
                </a:prstGeom>
              </p:spPr>
            </p:pic>
          </p:grp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xmlns="" id="{0293D31D-84A9-42D3-B876-C32901F61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090" y="3342454"/>
                <a:ext cx="156391" cy="156391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A723BF36-5690-4B43-9133-ED991F7A52ED}"/>
                </a:ext>
              </a:extLst>
            </p:cNvPr>
            <p:cNvGrpSpPr/>
            <p:nvPr/>
          </p:nvGrpSpPr>
          <p:grpSpPr>
            <a:xfrm>
              <a:off x="479611" y="1540136"/>
              <a:ext cx="2423380" cy="232611"/>
              <a:chOff x="479611" y="3309768"/>
              <a:chExt cx="2423380" cy="232611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xmlns="" id="{FF298EE8-52A4-4A00-B19F-796209CDD599}"/>
                  </a:ext>
                </a:extLst>
              </p:cNvPr>
              <p:cNvGrpSpPr/>
              <p:nvPr/>
            </p:nvGrpSpPr>
            <p:grpSpPr>
              <a:xfrm>
                <a:off x="479611" y="3309768"/>
                <a:ext cx="2423380" cy="232611"/>
                <a:chOff x="479611" y="1875060"/>
                <a:chExt cx="2423380" cy="232611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xmlns="" id="{38523814-D836-469D-80DB-4F0D37B31B44}"/>
                    </a:ext>
                  </a:extLst>
                </p:cNvPr>
                <p:cNvSpPr/>
                <p:nvPr/>
              </p:nvSpPr>
              <p:spPr>
                <a:xfrm>
                  <a:off x="479611" y="1875060"/>
                  <a:ext cx="2423380" cy="232611"/>
                </a:xfrm>
                <a:prstGeom prst="roundRect">
                  <a:avLst>
                    <a:gd name="adj" fmla="val 8333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rIns="0" rtlCol="0" anchor="ctr"/>
                <a:lstStyle/>
                <a:p>
                  <a:r>
                    <a:rPr lang="ko-KR" altLang="en-US" sz="800" dirty="0" err="1">
                      <a:solidFill>
                        <a:schemeClr val="tx1"/>
                      </a:solidFill>
                      <a:latin typeface="나눔바른고딕" panose="020B0600000101010101" pitchFamily="50" charset="-127"/>
                      <a:ea typeface="나눔바른고딕" panose="020B0600000101010101" pitchFamily="50" charset="-127"/>
                    </a:rPr>
                    <a:t>옵션명</a:t>
                  </a:r>
                  <a:endPara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endParaRPr>
                </a:p>
              </p:txBody>
            </p:sp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xmlns="" id="{6AF2BB93-D02B-489A-9815-1C2B42473F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0934" y="1913170"/>
                  <a:ext cx="156391" cy="156391"/>
                </a:xfrm>
                <a:prstGeom prst="rect">
                  <a:avLst/>
                </a:prstGeom>
              </p:spPr>
            </p:pic>
          </p:grpSp>
          <p:pic>
            <p:nvPicPr>
              <p:cNvPr id="14" name="그림 13" hidden="1">
                <a:extLst>
                  <a:ext uri="{FF2B5EF4-FFF2-40B4-BE49-F238E27FC236}">
                    <a16:creationId xmlns:a16="http://schemas.microsoft.com/office/drawing/2014/main" xmlns="" id="{5B4A4045-64A9-4BCD-B40E-98398924A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090" y="3342454"/>
                <a:ext cx="156391" cy="156391"/>
              </a:xfrm>
              <a:prstGeom prst="rect">
                <a:avLst/>
              </a:prstGeom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C6723D98-A2E9-4081-99AB-5235AC37807D}"/>
                </a:ext>
              </a:extLst>
            </p:cNvPr>
            <p:cNvGrpSpPr/>
            <p:nvPr/>
          </p:nvGrpSpPr>
          <p:grpSpPr>
            <a:xfrm>
              <a:off x="479611" y="1802517"/>
              <a:ext cx="2423380" cy="232611"/>
              <a:chOff x="479611" y="3309768"/>
              <a:chExt cx="2423380" cy="232611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xmlns="" id="{71725FC3-2127-4FDE-9E88-A3950A06DD2F}"/>
                  </a:ext>
                </a:extLst>
              </p:cNvPr>
              <p:cNvGrpSpPr/>
              <p:nvPr/>
            </p:nvGrpSpPr>
            <p:grpSpPr>
              <a:xfrm>
                <a:off x="479611" y="3309768"/>
                <a:ext cx="2423380" cy="232611"/>
                <a:chOff x="479611" y="1875060"/>
                <a:chExt cx="2423380" cy="232611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xmlns="" id="{350BCA98-F6F6-4A4C-8231-34F97D57E51D}"/>
                    </a:ext>
                  </a:extLst>
                </p:cNvPr>
                <p:cNvSpPr/>
                <p:nvPr/>
              </p:nvSpPr>
              <p:spPr>
                <a:xfrm>
                  <a:off x="479611" y="1875060"/>
                  <a:ext cx="2423380" cy="232611"/>
                </a:xfrm>
                <a:prstGeom prst="roundRect">
                  <a:avLst>
                    <a:gd name="adj" fmla="val 8333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rIns="0" rtlCol="0" anchor="ctr"/>
                <a:lstStyle/>
                <a:p>
                  <a:r>
                    <a:rPr lang="ko-KR" altLang="en-US" sz="800" dirty="0" err="1">
                      <a:solidFill>
                        <a:schemeClr val="tx1"/>
                      </a:solidFill>
                      <a:latin typeface="나눔바른고딕" panose="020B0600000101010101" pitchFamily="50" charset="-127"/>
                      <a:ea typeface="나눔바른고딕" panose="020B0600000101010101" pitchFamily="50" charset="-127"/>
                    </a:rPr>
                    <a:t>옵션명</a:t>
                  </a:r>
                  <a:endPara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endParaRPr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xmlns="" id="{91B7329A-B29F-413F-8AAC-5F60F9840D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0934" y="1913170"/>
                  <a:ext cx="156391" cy="156391"/>
                </a:xfrm>
                <a:prstGeom prst="rect">
                  <a:avLst/>
                </a:prstGeom>
              </p:spPr>
            </p:pic>
          </p:grpSp>
          <p:pic>
            <p:nvPicPr>
              <p:cNvPr id="19" name="그림 18" hidden="1">
                <a:extLst>
                  <a:ext uri="{FF2B5EF4-FFF2-40B4-BE49-F238E27FC236}">
                    <a16:creationId xmlns:a16="http://schemas.microsoft.com/office/drawing/2014/main" xmlns="" id="{29291E75-459C-4AAD-AC92-FA60A5E9D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090" y="3342454"/>
                <a:ext cx="156391" cy="156391"/>
              </a:xfrm>
              <a:prstGeom prst="rect">
                <a:avLst/>
              </a:prstGeom>
            </p:spPr>
          </p:pic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A9A0455-FB3C-47EE-9AE2-86F011F03096}"/>
                </a:ext>
              </a:extLst>
            </p:cNvPr>
            <p:cNvGrpSpPr/>
            <p:nvPr/>
          </p:nvGrpSpPr>
          <p:grpSpPr>
            <a:xfrm>
              <a:off x="479611" y="2064898"/>
              <a:ext cx="2423380" cy="232611"/>
              <a:chOff x="479611" y="3309768"/>
              <a:chExt cx="2423380" cy="232611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xmlns="" id="{9931CD84-4673-4351-9AC3-37AA43C45D41}"/>
                  </a:ext>
                </a:extLst>
              </p:cNvPr>
              <p:cNvGrpSpPr/>
              <p:nvPr/>
            </p:nvGrpSpPr>
            <p:grpSpPr>
              <a:xfrm>
                <a:off x="479611" y="3309768"/>
                <a:ext cx="2423380" cy="232611"/>
                <a:chOff x="479611" y="1875060"/>
                <a:chExt cx="2423380" cy="232611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xmlns="" id="{A5021FFC-5C64-4E91-9104-942BC337E18B}"/>
                    </a:ext>
                  </a:extLst>
                </p:cNvPr>
                <p:cNvSpPr/>
                <p:nvPr/>
              </p:nvSpPr>
              <p:spPr>
                <a:xfrm>
                  <a:off x="479611" y="1875060"/>
                  <a:ext cx="2423380" cy="232611"/>
                </a:xfrm>
                <a:prstGeom prst="roundRect">
                  <a:avLst>
                    <a:gd name="adj" fmla="val 8333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rIns="0" rtlCol="0" anchor="ctr"/>
                <a:lstStyle/>
                <a:p>
                  <a:r>
                    <a:rPr lang="ko-KR" altLang="en-US" sz="800" dirty="0" err="1">
                      <a:solidFill>
                        <a:schemeClr val="tx1"/>
                      </a:solidFill>
                      <a:latin typeface="나눔바른고딕" panose="020B0600000101010101" pitchFamily="50" charset="-127"/>
                      <a:ea typeface="나눔바른고딕" panose="020B0600000101010101" pitchFamily="50" charset="-127"/>
                    </a:rPr>
                    <a:t>옵션명</a:t>
                  </a:r>
                  <a:endPara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endParaRPr>
                </a:p>
              </p:txBody>
            </p: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xmlns="" id="{AAB579AD-4021-4597-87E3-F379FC2E7A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0934" y="1913170"/>
                  <a:ext cx="156391" cy="156391"/>
                </a:xfrm>
                <a:prstGeom prst="rect">
                  <a:avLst/>
                </a:prstGeom>
              </p:spPr>
            </p:pic>
          </p:grpSp>
          <p:pic>
            <p:nvPicPr>
              <p:cNvPr id="24" name="그림 23" hidden="1">
                <a:extLst>
                  <a:ext uri="{FF2B5EF4-FFF2-40B4-BE49-F238E27FC236}">
                    <a16:creationId xmlns:a16="http://schemas.microsoft.com/office/drawing/2014/main" xmlns="" id="{4F2D14C0-70A6-4B1A-AF84-087DBF25F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090" y="3342454"/>
                <a:ext cx="156391" cy="156391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04676CA9-D6B9-4D95-8786-279F17496002}"/>
              </a:ext>
            </a:extLst>
          </p:cNvPr>
          <p:cNvGrpSpPr/>
          <p:nvPr/>
        </p:nvGrpSpPr>
        <p:grpSpPr>
          <a:xfrm>
            <a:off x="476735" y="2857752"/>
            <a:ext cx="2426256" cy="1178404"/>
            <a:chOff x="476735" y="4606399"/>
            <a:chExt cx="2426256" cy="11784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DDFBA3A-AB3C-4C19-A647-1876A4631DA8}"/>
                </a:ext>
              </a:extLst>
            </p:cNvPr>
            <p:cNvSpPr txBox="1"/>
            <p:nvPr/>
          </p:nvSpPr>
          <p:spPr>
            <a:xfrm>
              <a:off x="476735" y="4606399"/>
              <a:ext cx="274114" cy="123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none" lIns="0" tIns="0" rIns="0" bIns="0" rtlCol="0" anchor="t" anchorCtr="0">
              <a:sp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라디오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54DF889C-6296-48F6-AD52-8D396CB4957A}"/>
                </a:ext>
              </a:extLst>
            </p:cNvPr>
            <p:cNvSpPr/>
            <p:nvPr/>
          </p:nvSpPr>
          <p:spPr>
            <a:xfrm>
              <a:off x="479611" y="4758866"/>
              <a:ext cx="2423380" cy="232611"/>
            </a:xfrm>
            <a:prstGeom prst="roundRect">
              <a:avLst>
                <a:gd name="adj" fmla="val 833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Ins="0" rtlCol="0" anchor="ctr"/>
            <a:lstStyle/>
            <a:p>
              <a:r>
                <a:rPr lang="ko-KR" altLang="en-US" sz="800" dirty="0" err="1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rPr>
                <a:t>옵션명</a:t>
              </a:r>
              <a:r>
                <a: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rPr>
                <a:t>- Selected</a:t>
              </a:r>
              <a:endParaRPr lang="ko-KR" altLang="en-US" sz="800" dirty="0">
                <a:solidFill>
                  <a:schemeClr val="tx1"/>
                </a:solidFill>
                <a:latin typeface="나눔바른고딕" panose="020B0600000101010101" pitchFamily="50" charset="-127"/>
                <a:ea typeface="나눔바른고딕" panose="020B0600000101010101" pitchFamily="50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FA73103B-EB35-478F-B0BC-4B6CE081AE98}"/>
                </a:ext>
              </a:extLst>
            </p:cNvPr>
            <p:cNvGrpSpPr/>
            <p:nvPr/>
          </p:nvGrpSpPr>
          <p:grpSpPr>
            <a:xfrm>
              <a:off x="534156" y="4810198"/>
              <a:ext cx="129946" cy="129946"/>
              <a:chOff x="738960" y="5072578"/>
              <a:chExt cx="129946" cy="129946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xmlns="" id="{4D7F90FC-6E3E-433A-89F2-34005E4088C2}"/>
                  </a:ext>
                </a:extLst>
              </p:cNvPr>
              <p:cNvSpPr/>
              <p:nvPr/>
            </p:nvSpPr>
            <p:spPr>
              <a:xfrm>
                <a:off x="738960" y="5072578"/>
                <a:ext cx="129946" cy="1299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BFB6B34-7343-4C42-8300-778246A3A363}"/>
                  </a:ext>
                </a:extLst>
              </p:cNvPr>
              <p:cNvSpPr/>
              <p:nvPr/>
            </p:nvSpPr>
            <p:spPr>
              <a:xfrm>
                <a:off x="759556" y="5093174"/>
                <a:ext cx="88755" cy="887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62BB891F-DFCA-4874-B759-270FEA1F2BD2}"/>
                </a:ext>
              </a:extLst>
            </p:cNvPr>
            <p:cNvSpPr/>
            <p:nvPr/>
          </p:nvSpPr>
          <p:spPr>
            <a:xfrm>
              <a:off x="479611" y="5023308"/>
              <a:ext cx="2423380" cy="232611"/>
            </a:xfrm>
            <a:prstGeom prst="roundRect">
              <a:avLst>
                <a:gd name="adj" fmla="val 8333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Ins="0" rtlCol="0" anchor="ctr"/>
            <a:lstStyle/>
            <a:p>
              <a:r>
                <a:rPr lang="ko-KR" altLang="en-US" sz="800" dirty="0" err="1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rPr>
                <a:t>옵션명</a:t>
              </a:r>
              <a:endParaRPr lang="ko-KR" altLang="en-US" sz="800" dirty="0">
                <a:solidFill>
                  <a:schemeClr val="tx1"/>
                </a:solidFill>
                <a:latin typeface="나눔바른고딕" panose="020B0600000101010101" pitchFamily="50" charset="-127"/>
                <a:ea typeface="나눔바른고딕" panose="020B0600000101010101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C8E45E6F-4312-4E7F-8917-A19DBBD2BB58}"/>
                </a:ext>
              </a:extLst>
            </p:cNvPr>
            <p:cNvGrpSpPr/>
            <p:nvPr/>
          </p:nvGrpSpPr>
          <p:grpSpPr>
            <a:xfrm>
              <a:off x="534156" y="5074640"/>
              <a:ext cx="129946" cy="129946"/>
              <a:chOff x="738960" y="5072578"/>
              <a:chExt cx="129946" cy="129946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xmlns="" id="{E355E6F1-D264-4D8B-9C7E-16F9FB7C8C96}"/>
                  </a:ext>
                </a:extLst>
              </p:cNvPr>
              <p:cNvSpPr/>
              <p:nvPr/>
            </p:nvSpPr>
            <p:spPr>
              <a:xfrm>
                <a:off x="738960" y="5072578"/>
                <a:ext cx="129946" cy="1299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2" name="타원 41" hidden="1">
                <a:extLst>
                  <a:ext uri="{FF2B5EF4-FFF2-40B4-BE49-F238E27FC236}">
                    <a16:creationId xmlns:a16="http://schemas.microsoft.com/office/drawing/2014/main" xmlns="" id="{046E5C60-55D9-4D1F-8D14-0005604482ED}"/>
                  </a:ext>
                </a:extLst>
              </p:cNvPr>
              <p:cNvSpPr/>
              <p:nvPr/>
            </p:nvSpPr>
            <p:spPr>
              <a:xfrm>
                <a:off x="759556" y="5093174"/>
                <a:ext cx="88755" cy="887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F140D454-B809-4CDF-962E-1D8B4EBAB944}"/>
                </a:ext>
              </a:extLst>
            </p:cNvPr>
            <p:cNvSpPr/>
            <p:nvPr/>
          </p:nvSpPr>
          <p:spPr>
            <a:xfrm>
              <a:off x="479611" y="5287750"/>
              <a:ext cx="2423380" cy="232611"/>
            </a:xfrm>
            <a:prstGeom prst="roundRect">
              <a:avLst>
                <a:gd name="adj" fmla="val 8333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Ins="0" rtlCol="0" anchor="ctr"/>
            <a:lstStyle/>
            <a:p>
              <a:r>
                <a:rPr lang="ko-KR" altLang="en-US" sz="800" dirty="0" err="1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rPr>
                <a:t>옵션명</a:t>
              </a:r>
              <a:endParaRPr lang="ko-KR" altLang="en-US" sz="800" dirty="0">
                <a:solidFill>
                  <a:schemeClr val="tx1"/>
                </a:solidFill>
                <a:latin typeface="나눔바른고딕" panose="020B0600000101010101" pitchFamily="50" charset="-127"/>
                <a:ea typeface="나눔바른고딕" panose="020B0600000101010101" pitchFamily="50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8C4C0C72-8EDE-474E-9659-DEB96120E550}"/>
                </a:ext>
              </a:extLst>
            </p:cNvPr>
            <p:cNvGrpSpPr/>
            <p:nvPr/>
          </p:nvGrpSpPr>
          <p:grpSpPr>
            <a:xfrm>
              <a:off x="534156" y="5339082"/>
              <a:ext cx="129946" cy="129946"/>
              <a:chOff x="738960" y="5072578"/>
              <a:chExt cx="129946" cy="129946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xmlns="" id="{0FAF9C76-8B44-43CD-9F2B-5E750725D218}"/>
                  </a:ext>
                </a:extLst>
              </p:cNvPr>
              <p:cNvSpPr/>
              <p:nvPr/>
            </p:nvSpPr>
            <p:spPr>
              <a:xfrm>
                <a:off x="738960" y="5072578"/>
                <a:ext cx="129946" cy="1299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0" name="타원 39" hidden="1">
                <a:extLst>
                  <a:ext uri="{FF2B5EF4-FFF2-40B4-BE49-F238E27FC236}">
                    <a16:creationId xmlns:a16="http://schemas.microsoft.com/office/drawing/2014/main" xmlns="" id="{DFCC9F4E-360D-4E49-BBC7-302DFE4F7912}"/>
                  </a:ext>
                </a:extLst>
              </p:cNvPr>
              <p:cNvSpPr/>
              <p:nvPr/>
            </p:nvSpPr>
            <p:spPr>
              <a:xfrm>
                <a:off x="759556" y="5093174"/>
                <a:ext cx="88755" cy="887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xmlns="" id="{7DDD122E-E87C-4090-A0AF-88A004F3DC04}"/>
                </a:ext>
              </a:extLst>
            </p:cNvPr>
            <p:cNvSpPr/>
            <p:nvPr/>
          </p:nvSpPr>
          <p:spPr>
            <a:xfrm>
              <a:off x="479611" y="5552192"/>
              <a:ext cx="2423380" cy="232611"/>
            </a:xfrm>
            <a:prstGeom prst="roundRect">
              <a:avLst>
                <a:gd name="adj" fmla="val 8333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Ins="0" rtlCol="0" anchor="ctr"/>
            <a:lstStyle/>
            <a:p>
              <a:r>
                <a:rPr lang="ko-KR" altLang="en-US" sz="800" dirty="0" err="1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rPr>
                <a:t>옵션명</a:t>
              </a:r>
              <a:endParaRPr lang="ko-KR" altLang="en-US" sz="800" dirty="0">
                <a:solidFill>
                  <a:schemeClr val="tx1"/>
                </a:solidFill>
                <a:latin typeface="나눔바른고딕" panose="020B0600000101010101" pitchFamily="50" charset="-127"/>
                <a:ea typeface="나눔바른고딕" panose="020B0600000101010101" pitchFamily="50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3EED37BD-120E-4B5A-A4C2-79983E5A42D8}"/>
                </a:ext>
              </a:extLst>
            </p:cNvPr>
            <p:cNvGrpSpPr/>
            <p:nvPr/>
          </p:nvGrpSpPr>
          <p:grpSpPr>
            <a:xfrm>
              <a:off x="534156" y="5603524"/>
              <a:ext cx="129946" cy="129946"/>
              <a:chOff x="738960" y="5072578"/>
              <a:chExt cx="129946" cy="129946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xmlns="" id="{B0440E1F-5FFD-4A45-BF5B-D4F7C9E7569A}"/>
                  </a:ext>
                </a:extLst>
              </p:cNvPr>
              <p:cNvSpPr/>
              <p:nvPr/>
            </p:nvSpPr>
            <p:spPr>
              <a:xfrm>
                <a:off x="738960" y="5072578"/>
                <a:ext cx="129946" cy="1299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8" name="타원 37" hidden="1">
                <a:extLst>
                  <a:ext uri="{FF2B5EF4-FFF2-40B4-BE49-F238E27FC236}">
                    <a16:creationId xmlns:a16="http://schemas.microsoft.com/office/drawing/2014/main" xmlns="" id="{AB77E906-E306-4921-AF83-6F41310474C3}"/>
                  </a:ext>
                </a:extLst>
              </p:cNvPr>
              <p:cNvSpPr/>
              <p:nvPr/>
            </p:nvSpPr>
            <p:spPr>
              <a:xfrm>
                <a:off x="759556" y="5093174"/>
                <a:ext cx="88755" cy="887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4C208370-78B6-46B2-806B-2B2F046DE2D4}"/>
              </a:ext>
            </a:extLst>
          </p:cNvPr>
          <p:cNvGrpSpPr/>
          <p:nvPr/>
        </p:nvGrpSpPr>
        <p:grpSpPr>
          <a:xfrm>
            <a:off x="476735" y="5627676"/>
            <a:ext cx="2423380" cy="377332"/>
            <a:chOff x="476735" y="4830008"/>
            <a:chExt cx="2423380" cy="377332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AAEA12AB-B15C-49E5-B864-F42EEE22DDC9}"/>
                </a:ext>
              </a:extLst>
            </p:cNvPr>
            <p:cNvGrpSpPr/>
            <p:nvPr/>
          </p:nvGrpSpPr>
          <p:grpSpPr>
            <a:xfrm>
              <a:off x="485513" y="4998916"/>
              <a:ext cx="2414602" cy="208424"/>
              <a:chOff x="4953000" y="3305011"/>
              <a:chExt cx="1738839" cy="327100"/>
            </a:xfrm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xmlns="" id="{7CFEA003-2B3B-460E-8AD6-AC18CFDC8205}"/>
                  </a:ext>
                </a:extLst>
              </p:cNvPr>
              <p:cNvSpPr/>
              <p:nvPr/>
            </p:nvSpPr>
            <p:spPr>
              <a:xfrm>
                <a:off x="4953000" y="3305011"/>
                <a:ext cx="863507" cy="327100"/>
              </a:xfrm>
              <a:custGeom>
                <a:avLst/>
                <a:gdLst>
                  <a:gd name="connsiteX0" fmla="*/ 54518 w 863507"/>
                  <a:gd name="connsiteY0" fmla="*/ 0 h 327100"/>
                  <a:gd name="connsiteX1" fmla="*/ 863507 w 863507"/>
                  <a:gd name="connsiteY1" fmla="*/ 0 h 327100"/>
                  <a:gd name="connsiteX2" fmla="*/ 863507 w 863507"/>
                  <a:gd name="connsiteY2" fmla="*/ 327100 h 327100"/>
                  <a:gd name="connsiteX3" fmla="*/ 54518 w 863507"/>
                  <a:gd name="connsiteY3" fmla="*/ 327100 h 327100"/>
                  <a:gd name="connsiteX4" fmla="*/ 0 w 863507"/>
                  <a:gd name="connsiteY4" fmla="*/ 272582 h 327100"/>
                  <a:gd name="connsiteX5" fmla="*/ 0 w 863507"/>
                  <a:gd name="connsiteY5" fmla="*/ 54518 h 327100"/>
                  <a:gd name="connsiteX6" fmla="*/ 54518 w 863507"/>
                  <a:gd name="connsiteY6" fmla="*/ 0 h 3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3507" h="327100">
                    <a:moveTo>
                      <a:pt x="54518" y="0"/>
                    </a:moveTo>
                    <a:lnTo>
                      <a:pt x="863507" y="0"/>
                    </a:lnTo>
                    <a:lnTo>
                      <a:pt x="863507" y="327100"/>
                    </a:lnTo>
                    <a:lnTo>
                      <a:pt x="54518" y="327100"/>
                    </a:lnTo>
                    <a:cubicBezTo>
                      <a:pt x="24409" y="327100"/>
                      <a:pt x="0" y="302691"/>
                      <a:pt x="0" y="272582"/>
                    </a:cubicBezTo>
                    <a:lnTo>
                      <a:pt x="0" y="54518"/>
                    </a:lnTo>
                    <a:cubicBezTo>
                      <a:pt x="0" y="24409"/>
                      <a:pt x="24409" y="0"/>
                      <a:pt x="5451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아니다</a:t>
                </a: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xmlns="" id="{24C203EB-0793-4B61-8A28-3C42A424E7D6}"/>
                  </a:ext>
                </a:extLst>
              </p:cNvPr>
              <p:cNvSpPr/>
              <p:nvPr/>
            </p:nvSpPr>
            <p:spPr>
              <a:xfrm>
                <a:off x="5816507" y="3305011"/>
                <a:ext cx="875332" cy="327100"/>
              </a:xfrm>
              <a:custGeom>
                <a:avLst/>
                <a:gdLst>
                  <a:gd name="connsiteX0" fmla="*/ 9951 w 875332"/>
                  <a:gd name="connsiteY0" fmla="*/ 0 h 327100"/>
                  <a:gd name="connsiteX1" fmla="*/ 820814 w 875332"/>
                  <a:gd name="connsiteY1" fmla="*/ 0 h 327100"/>
                  <a:gd name="connsiteX2" fmla="*/ 875332 w 875332"/>
                  <a:gd name="connsiteY2" fmla="*/ 54518 h 327100"/>
                  <a:gd name="connsiteX3" fmla="*/ 875332 w 875332"/>
                  <a:gd name="connsiteY3" fmla="*/ 272582 h 327100"/>
                  <a:gd name="connsiteX4" fmla="*/ 820814 w 875332"/>
                  <a:gd name="connsiteY4" fmla="*/ 327100 h 327100"/>
                  <a:gd name="connsiteX5" fmla="*/ 9951 w 875332"/>
                  <a:gd name="connsiteY5" fmla="*/ 327100 h 327100"/>
                  <a:gd name="connsiteX6" fmla="*/ 0 w 875332"/>
                  <a:gd name="connsiteY6" fmla="*/ 325091 h 327100"/>
                  <a:gd name="connsiteX7" fmla="*/ 0 w 875332"/>
                  <a:gd name="connsiteY7" fmla="*/ 2009 h 3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332" h="327100">
                    <a:moveTo>
                      <a:pt x="9951" y="0"/>
                    </a:moveTo>
                    <a:lnTo>
                      <a:pt x="820814" y="0"/>
                    </a:lnTo>
                    <a:cubicBezTo>
                      <a:pt x="850923" y="0"/>
                      <a:pt x="875332" y="24409"/>
                      <a:pt x="875332" y="54518"/>
                    </a:cubicBezTo>
                    <a:lnTo>
                      <a:pt x="875332" y="272582"/>
                    </a:lnTo>
                    <a:cubicBezTo>
                      <a:pt x="875332" y="302691"/>
                      <a:pt x="850923" y="327100"/>
                      <a:pt x="820814" y="327100"/>
                    </a:cubicBezTo>
                    <a:lnTo>
                      <a:pt x="9951" y="327100"/>
                    </a:lnTo>
                    <a:lnTo>
                      <a:pt x="0" y="325091"/>
                    </a:lnTo>
                    <a:lnTo>
                      <a:pt x="0" y="200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그렇다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A28A562B-45B9-4023-8298-7C426B3DE76C}"/>
                </a:ext>
              </a:extLst>
            </p:cNvPr>
            <p:cNvSpPr txBox="1"/>
            <p:nvPr/>
          </p:nvSpPr>
          <p:spPr>
            <a:xfrm>
              <a:off x="476735" y="4830008"/>
              <a:ext cx="70852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그렇다</a:t>
              </a:r>
              <a:r>
                <a:rPr lang="en-US" altLang="ko-KR" sz="800" b="1" dirty="0">
                  <a:latin typeface="+mj-ea"/>
                  <a:ea typeface="+mj-ea"/>
                </a:rPr>
                <a:t>/</a:t>
              </a:r>
              <a:r>
                <a:rPr lang="ko-KR" altLang="en-US" sz="800" b="1" dirty="0">
                  <a:latin typeface="+mj-ea"/>
                  <a:ea typeface="+mj-ea"/>
                </a:rPr>
                <a:t>아니다 형</a:t>
              </a:r>
            </a:p>
          </p:txBody>
        </p:sp>
      </p:grp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B6462FC5-3F63-4793-BD6C-074329D199B5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31862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체크박스형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복수선택가능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모든선택해제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사용자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해당 영역이 명백히 구분될 수 있도록 처리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라디오 선택형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복수선택불가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선택해제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사용자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 영역이 명백히 구분될 수 있도록 처리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슬라이더형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증상의 정도를 표시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중간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단위는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3~5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개 존재예정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사용자값선택시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해당하는 텍스트를 함께 노출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그렇다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아니다형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택일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아니다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6C8D815F-803D-4A21-B618-CE8BF2BC2FBA}"/>
              </a:ext>
            </a:extLst>
          </p:cNvPr>
          <p:cNvGrpSpPr/>
          <p:nvPr/>
        </p:nvGrpSpPr>
        <p:grpSpPr>
          <a:xfrm>
            <a:off x="476735" y="4687781"/>
            <a:ext cx="1667325" cy="459084"/>
            <a:chOff x="476735" y="4687781"/>
            <a:chExt cx="1667325" cy="459084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C487CE0C-DCB5-4BF2-8E0B-2E816300051C}"/>
                </a:ext>
              </a:extLst>
            </p:cNvPr>
            <p:cNvGrpSpPr/>
            <p:nvPr/>
          </p:nvGrpSpPr>
          <p:grpSpPr>
            <a:xfrm>
              <a:off x="476735" y="4687781"/>
              <a:ext cx="1667325" cy="288269"/>
              <a:chOff x="476735" y="4152046"/>
              <a:chExt cx="1667325" cy="288269"/>
            </a:xfrm>
          </p:grpSpPr>
          <p:grpSp>
            <p:nvGrpSpPr>
              <p:cNvPr id="47" name="Slider" descr="&lt;SmartSettings&gt;&lt;SmartResize enabled=&quot;True&quot; minWidth=&quot;16&quot; minHeight=&quot;6&quot; /&gt;&lt;/SmartSettings&gt;">
                <a:extLst>
                  <a:ext uri="{FF2B5EF4-FFF2-40B4-BE49-F238E27FC236}">
                    <a16:creationId xmlns:a16="http://schemas.microsoft.com/office/drawing/2014/main" xmlns="" id="{2E09F30D-33D3-4F20-B621-9B2877433F8A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85513" y="4343478"/>
                <a:ext cx="1658547" cy="96837"/>
                <a:chOff x="5534025" y="2877371"/>
                <a:chExt cx="1301840" cy="63468"/>
              </a:xfrm>
            </p:grpSpPr>
            <p:sp>
              <p:nvSpPr>
                <p:cNvPr id="50" name="Track" descr="&lt;SmartSettings&gt;&lt;SmartResize anchorLeft=&quot;Absolute&quot; anchorTop=&quot;Non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1CCA71B7-2ECA-4779-8789-C155526690B3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5534027" y="2899740"/>
                  <a:ext cx="1287463" cy="18729"/>
                </a:xfrm>
                <a:prstGeom prst="rect">
                  <a:avLst/>
                </a:prstGeom>
                <a:solidFill>
                  <a:srgbClr val="E0E0E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1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27B3F8E0-37BD-480D-8249-A03D12E126BF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6146939" y="2877371"/>
                  <a:ext cx="76011" cy="6346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17463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2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F4A266FF-97E6-4881-9084-421710109F87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5534025" y="2877371"/>
                  <a:ext cx="76011" cy="634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55936CD2-DA65-4625-B454-A51A04FD9FBA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6759854" y="2877371"/>
                  <a:ext cx="76011" cy="634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F939483E-60F4-406D-850A-3948A3475282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5859156" y="2877371"/>
                  <a:ext cx="76011" cy="634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FE7A8327-7B91-429E-BF82-91E6F8F4C0A5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6471478" y="2877371"/>
                  <a:ext cx="76011" cy="634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7377ACE1-F860-4117-814F-BFBD55AB3CFE}"/>
                  </a:ext>
                </a:extLst>
              </p:cNvPr>
              <p:cNvSpPr txBox="1"/>
              <p:nvPr/>
            </p:nvSpPr>
            <p:spPr>
              <a:xfrm>
                <a:off x="476735" y="4152046"/>
                <a:ext cx="36548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b="1" dirty="0">
                    <a:latin typeface="+mj-ea"/>
                    <a:ea typeface="+mj-ea"/>
                  </a:rPr>
                  <a:t>슬라이더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C02BAEFD-FA46-4C09-989E-CB952A0493E8}"/>
                </a:ext>
              </a:extLst>
            </p:cNvPr>
            <p:cNvSpPr txBox="1"/>
            <p:nvPr/>
          </p:nvSpPr>
          <p:spPr>
            <a:xfrm>
              <a:off x="1185262" y="5023754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선택값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91682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xmlns="" id="{CD207AE0-5A2F-4746-9793-A89165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r>
              <a:rPr lang="en-US" altLang="ko-KR" dirty="0"/>
              <a:t>, </a:t>
            </a:r>
            <a:r>
              <a:rPr lang="ko-KR" altLang="en-US" dirty="0"/>
              <a:t>사용자확인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xmlns="" id="{8AC234B7-F858-406A-8AF3-9638F1DAA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3EAE5E0E-306F-403B-B7FB-851624F1E7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C000000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5AE0901-AD6B-4100-858B-98F6745E244A}"/>
              </a:ext>
            </a:extLst>
          </p:cNvPr>
          <p:cNvSpPr/>
          <p:nvPr/>
        </p:nvSpPr>
        <p:spPr>
          <a:xfrm>
            <a:off x="365703" y="6267635"/>
            <a:ext cx="2632283" cy="3110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0000101010101" pitchFamily="50" charset="-127"/>
                <a:ea typeface="나눔바른고딕" panose="020B0600000101010101" pitchFamily="50" charset="-127"/>
              </a:rPr>
              <a:t>시작하기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6F1E4EDF-E7C7-41B8-86A7-C6C483514B32}"/>
              </a:ext>
            </a:extLst>
          </p:cNvPr>
          <p:cNvGrpSpPr/>
          <p:nvPr/>
        </p:nvGrpSpPr>
        <p:grpSpPr>
          <a:xfrm>
            <a:off x="952612" y="1704974"/>
            <a:ext cx="1436291" cy="2277249"/>
            <a:chOff x="983322" y="1704974"/>
            <a:chExt cx="1436291" cy="22772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F1FFDA8-56CE-42F3-8D97-5C9AF02B8370}"/>
                </a:ext>
              </a:extLst>
            </p:cNvPr>
            <p:cNvSpPr txBox="1"/>
            <p:nvPr/>
          </p:nvSpPr>
          <p:spPr>
            <a:xfrm>
              <a:off x="983322" y="3428225"/>
              <a:ext cx="143629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accent1"/>
                  </a:solidFill>
                  <a:latin typeface="+mj-ea"/>
                  <a:ea typeface="+mj-ea"/>
                </a:rPr>
                <a:t>우리한의원</a:t>
              </a:r>
              <a:endParaRPr lang="en-US" altLang="ko-KR" b="1" dirty="0">
                <a:solidFill>
                  <a:schemeClr val="accent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dirty="0" err="1">
                  <a:latin typeface="+mj-ea"/>
                  <a:ea typeface="+mj-ea"/>
                </a:rPr>
                <a:t>사전문진시스템</a:t>
              </a:r>
              <a:endParaRPr lang="en-US" altLang="ko-KR" dirty="0">
                <a:latin typeface="+mj-ea"/>
                <a:ea typeface="+mj-ea"/>
              </a:endParaRPr>
            </a:p>
          </p:txBody>
        </p:sp>
        <p:grpSp>
          <p:nvGrpSpPr>
            <p:cNvPr id="24" name="Image">
              <a:extLst>
                <a:ext uri="{FF2B5EF4-FFF2-40B4-BE49-F238E27FC236}">
                  <a16:creationId xmlns:a16="http://schemas.microsoft.com/office/drawing/2014/main" xmlns="" id="{055037C0-21CD-4E28-8C59-21034797E6F4}"/>
                </a:ext>
              </a:extLst>
            </p:cNvPr>
            <p:cNvGrpSpPr/>
            <p:nvPr/>
          </p:nvGrpSpPr>
          <p:grpSpPr>
            <a:xfrm>
              <a:off x="1034717" y="1704974"/>
              <a:ext cx="1333500" cy="1333500"/>
              <a:chOff x="9600101" y="1622168"/>
              <a:chExt cx="1333500" cy="1333500"/>
            </a:xfrm>
          </p:grpSpPr>
          <p:sp>
            <p:nvSpPr>
              <p:cNvPr id="25" name="Border">
                <a:extLst>
                  <a:ext uri="{FF2B5EF4-FFF2-40B4-BE49-F238E27FC236}">
                    <a16:creationId xmlns:a16="http://schemas.microsoft.com/office/drawing/2014/main" xmlns="" id="{D2B9D14F-DDC9-48D2-B6E9-E2453BB8EE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LOGO</a:t>
                </a:r>
              </a:p>
            </p:txBody>
          </p: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xmlns="" id="{A8E23DE5-75E3-4DCF-BB8F-B14A8B7AF62D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xmlns="" id="{6337B80F-95C1-467C-9053-D5792413690F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44E69389-3C2C-4A81-87E4-949AFA27A5DF}"/>
              </a:ext>
            </a:extLst>
          </p:cNvPr>
          <p:cNvGrpSpPr/>
          <p:nvPr/>
        </p:nvGrpSpPr>
        <p:grpSpPr>
          <a:xfrm>
            <a:off x="583242" y="4809263"/>
            <a:ext cx="2175030" cy="1142916"/>
            <a:chOff x="2594255" y="3679612"/>
            <a:chExt cx="2175030" cy="1142916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B008DF51-946D-49B2-9D17-EF551A6C9648}"/>
                </a:ext>
              </a:extLst>
            </p:cNvPr>
            <p:cNvSpPr/>
            <p:nvPr/>
          </p:nvSpPr>
          <p:spPr>
            <a:xfrm>
              <a:off x="2594256" y="4494054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010-9999-9999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79C82BB3-4A97-4C1B-9232-AAAC369A3BF5}"/>
                </a:ext>
              </a:extLst>
            </p:cNvPr>
            <p:cNvSpPr txBox="1"/>
            <p:nvPr/>
          </p:nvSpPr>
          <p:spPr>
            <a:xfrm>
              <a:off x="2594255" y="4311546"/>
              <a:ext cx="4119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전화번호</a:t>
              </a:r>
              <a:r>
                <a:rPr lang="en-US" altLang="ko-KR" sz="800" dirty="0">
                  <a:latin typeface="+mj-ea"/>
                  <a:ea typeface="+mj-ea"/>
                </a:rPr>
                <a:t>*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71368157-6CE8-4868-AFD9-DF0A8094A93E}"/>
                </a:ext>
              </a:extLst>
            </p:cNvPr>
            <p:cNvSpPr/>
            <p:nvPr/>
          </p:nvSpPr>
          <p:spPr>
            <a:xfrm>
              <a:off x="2594256" y="3862120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김선아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C20BFF5F-27A6-4F58-A371-4AD2A5D5104F}"/>
                </a:ext>
              </a:extLst>
            </p:cNvPr>
            <p:cNvSpPr txBox="1"/>
            <p:nvPr/>
          </p:nvSpPr>
          <p:spPr>
            <a:xfrm>
              <a:off x="2594255" y="3679612"/>
              <a:ext cx="22923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이름</a:t>
              </a:r>
              <a:r>
                <a:rPr lang="en-US" altLang="ko-KR" sz="800" dirty="0">
                  <a:latin typeface="+mj-ea"/>
                  <a:ea typeface="+mj-ea"/>
                </a:rPr>
                <a:t>*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6F292788-1EDF-4D63-BDFC-EEC3A16F3E8E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252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환자가 병원에서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QR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을 스캔하거나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URL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을 통해서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접근시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최초로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랜딩하게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되는 화면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754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진행버튼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활성 후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유효성체크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필요시 에러문구 노출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 ‘$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에러항목명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을 확인해주세요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.’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통과시 입력정보기준 등록환자 있는지 판단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 &gt;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각 해당 화면으로 이동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의료기관 아이덴티티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의료기관 로고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의료기관명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(#2a)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노출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포탈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기관정보관리에서 관리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249789AA-2CB4-44A4-9896-96684FA8A4D5}"/>
              </a:ext>
            </a:extLst>
          </p:cNvPr>
          <p:cNvSpPr/>
          <p:nvPr/>
        </p:nvSpPr>
        <p:spPr>
          <a:xfrm>
            <a:off x="235438" y="613200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xmlns="" id="{A1169256-4104-495A-9531-103255606EAC}"/>
              </a:ext>
            </a:extLst>
          </p:cNvPr>
          <p:cNvCxnSpPr>
            <a:cxnSpLocks/>
          </p:cNvCxnSpPr>
          <p:nvPr/>
        </p:nvCxnSpPr>
        <p:spPr>
          <a:xfrm flipV="1">
            <a:off x="2933700" y="6017723"/>
            <a:ext cx="575050" cy="39326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0B4C8481-7664-4906-996D-C3FB6040AD2A}"/>
              </a:ext>
            </a:extLst>
          </p:cNvPr>
          <p:cNvGrpSpPr/>
          <p:nvPr/>
        </p:nvGrpSpPr>
        <p:grpSpPr>
          <a:xfrm>
            <a:off x="3508750" y="5367114"/>
            <a:ext cx="993904" cy="902854"/>
            <a:chOff x="4816614" y="2109077"/>
            <a:chExt cx="993904" cy="902854"/>
          </a:xfrm>
        </p:grpSpPr>
        <p:sp>
          <p:nvSpPr>
            <p:cNvPr id="44" name="다이아몬드 43">
              <a:extLst>
                <a:ext uri="{FF2B5EF4-FFF2-40B4-BE49-F238E27FC236}">
                  <a16:creationId xmlns:a16="http://schemas.microsoft.com/office/drawing/2014/main" xmlns="" id="{3F46B3A2-2F21-4353-95B0-79D936F92171}"/>
                </a:ext>
              </a:extLst>
            </p:cNvPr>
            <p:cNvSpPr/>
            <p:nvPr/>
          </p:nvSpPr>
          <p:spPr>
            <a:xfrm>
              <a:off x="4816614" y="2498517"/>
              <a:ext cx="993904" cy="513414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등록환자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5" name="연결선: 꺾임 6">
              <a:extLst>
                <a:ext uri="{FF2B5EF4-FFF2-40B4-BE49-F238E27FC236}">
                  <a16:creationId xmlns:a16="http://schemas.microsoft.com/office/drawing/2014/main" xmlns="" id="{A04CB4E0-BD07-451E-9F96-0124BA76808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13561" y="2109077"/>
              <a:ext cx="0" cy="402916"/>
            </a:xfrm>
            <a:prstGeom prst="straightConnector1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08E5370-3B39-4534-963D-3839BA62F151}"/>
              </a:ext>
            </a:extLst>
          </p:cNvPr>
          <p:cNvSpPr txBox="1"/>
          <p:nvPr/>
        </p:nvSpPr>
        <p:spPr>
          <a:xfrm>
            <a:off x="4089566" y="5623918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N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AD69A80-73FF-4A6C-B029-043C9A3BE7A4}"/>
              </a:ext>
            </a:extLst>
          </p:cNvPr>
          <p:cNvSpPr/>
          <p:nvPr/>
        </p:nvSpPr>
        <p:spPr>
          <a:xfrm>
            <a:off x="3518275" y="4944928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가입정보입력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A7DF50A-C150-428C-B817-B65CDCA24081}"/>
              </a:ext>
            </a:extLst>
          </p:cNvPr>
          <p:cNvSpPr/>
          <p:nvPr/>
        </p:nvSpPr>
        <p:spPr>
          <a:xfrm>
            <a:off x="4920884" y="5802168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내원목적선택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D6DDFC88-9313-4DD0-94E1-FA8F854D268C}"/>
              </a:ext>
            </a:extLst>
          </p:cNvPr>
          <p:cNvCxnSpPr>
            <a:stCxn id="44" idx="3"/>
            <a:endCxn id="49" idx="1"/>
          </p:cNvCxnSpPr>
          <p:nvPr/>
        </p:nvCxnSpPr>
        <p:spPr>
          <a:xfrm>
            <a:off x="4502654" y="6013261"/>
            <a:ext cx="41823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DD83227-C162-40DD-82CC-1712DD2FC54B}"/>
              </a:ext>
            </a:extLst>
          </p:cNvPr>
          <p:cNvSpPr/>
          <p:nvPr/>
        </p:nvSpPr>
        <p:spPr>
          <a:xfrm>
            <a:off x="849405" y="2268517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F054177C-8ED0-4DA1-8CE7-59230E96BF94}"/>
              </a:ext>
            </a:extLst>
          </p:cNvPr>
          <p:cNvSpPr/>
          <p:nvPr/>
        </p:nvSpPr>
        <p:spPr>
          <a:xfrm>
            <a:off x="849405" y="346399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389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xmlns="" id="{CD207AE0-5A2F-4746-9793-A89165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신규등록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xmlns="" id="{8AC234B7-F858-406A-8AF3-9638F1DAA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3EAE5E0E-306F-403B-B7FB-851624F1E7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C010000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5AE0901-AD6B-4100-858B-98F6745E244A}"/>
              </a:ext>
            </a:extLst>
          </p:cNvPr>
          <p:cNvSpPr/>
          <p:nvPr/>
        </p:nvSpPr>
        <p:spPr>
          <a:xfrm>
            <a:off x="365703" y="6267635"/>
            <a:ext cx="2632283" cy="3110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0000101010101" pitchFamily="50" charset="-127"/>
                <a:ea typeface="나눔바른고딕" panose="020B0600000101010101" pitchFamily="50" charset="-127"/>
              </a:rPr>
              <a:t>시작하기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6F292788-1EDF-4D63-BDFC-EEC3A16F3E8E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41116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환자 신체정보 입력화면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주소는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접수시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간호사가 입력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754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진행버튼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활성 후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유효성체크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필요시 에러문구 노출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 ‘$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에러항목명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을 확인해주세요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.’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통과시 다음화면으로 이동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키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몸무게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플레이스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홀더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숫자만 입력해주세요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Focus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시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숫자키패드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사용자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입력시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각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‘cm’, ‘kg’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노출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사용자 입력완료시 소수정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1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자리까지 채워서 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사용자입력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52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52.0 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생년월일 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플레이스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홀더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2022-01-01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Focus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시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숫자키패드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노출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사용자입력시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‘YYYY-MM-MM’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형태로 자동정리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약관동의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선택해제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자세히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약관내용이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Full popup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으로 노출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#4a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약관상세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팝업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[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]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시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팝업닫힘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249789AA-2CB4-44A4-9896-96684FA8A4D5}"/>
              </a:ext>
            </a:extLst>
          </p:cNvPr>
          <p:cNvSpPr/>
          <p:nvPr/>
        </p:nvSpPr>
        <p:spPr>
          <a:xfrm>
            <a:off x="235438" y="613200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196D425-60D5-4D6D-8419-4B655B9F76C9}"/>
              </a:ext>
            </a:extLst>
          </p:cNvPr>
          <p:cNvSpPr txBox="1"/>
          <p:nvPr/>
        </p:nvSpPr>
        <p:spPr>
          <a:xfrm>
            <a:off x="441851" y="1200351"/>
            <a:ext cx="8207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b="1" dirty="0">
                <a:latin typeface="+mj-ea"/>
                <a:ea typeface="+mj-ea"/>
              </a:rPr>
              <a:t>신규등록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28F22D6-3039-4FA5-8D20-46DA9F788307}"/>
              </a:ext>
            </a:extLst>
          </p:cNvPr>
          <p:cNvSpPr txBox="1"/>
          <p:nvPr/>
        </p:nvSpPr>
        <p:spPr>
          <a:xfrm>
            <a:off x="441851" y="1618552"/>
            <a:ext cx="232756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안녕하세요</a:t>
            </a:r>
            <a:r>
              <a:rPr lang="en-US" altLang="ko-KR" sz="800" dirty="0">
                <a:latin typeface="+mj-ea"/>
                <a:ea typeface="+mj-ea"/>
              </a:rPr>
              <a:t>. ‘</a:t>
            </a:r>
            <a:r>
              <a:rPr lang="en-US" altLang="ko-KR" sz="800" b="1" dirty="0">
                <a:solidFill>
                  <a:schemeClr val="accent1"/>
                </a:solidFill>
                <a:latin typeface="+mj-ea"/>
                <a:ea typeface="+mj-ea"/>
              </a:rPr>
              <a:t>$</a:t>
            </a:r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사용자명</a:t>
            </a:r>
            <a:r>
              <a:rPr lang="en-US" altLang="ko-KR" sz="800" dirty="0">
                <a:latin typeface="+mj-ea"/>
                <a:ea typeface="+mj-ea"/>
              </a:rPr>
              <a:t>’ </a:t>
            </a:r>
            <a:r>
              <a:rPr lang="ko-KR" altLang="en-US" sz="800" dirty="0">
                <a:latin typeface="+mj-ea"/>
                <a:ea typeface="+mj-ea"/>
              </a:rPr>
              <a:t>님</a:t>
            </a:r>
            <a:r>
              <a:rPr lang="en-US" altLang="ko-KR" sz="800" dirty="0">
                <a:latin typeface="+mj-ea"/>
                <a:ea typeface="+mj-ea"/>
              </a:rPr>
              <a:t>!</a:t>
            </a:r>
          </a:p>
          <a:p>
            <a:pPr algn="l"/>
            <a:r>
              <a:rPr lang="en-US" altLang="ko-KR" sz="800" b="1" dirty="0">
                <a:solidFill>
                  <a:schemeClr val="accent1"/>
                </a:solidFill>
                <a:latin typeface="+mj-ea"/>
                <a:ea typeface="+mj-ea"/>
              </a:rPr>
              <a:t>$</a:t>
            </a:r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의료기관명</a:t>
            </a:r>
            <a:r>
              <a:rPr lang="ko-KR" altLang="en-US" sz="800" dirty="0">
                <a:latin typeface="+mj-ea"/>
                <a:ea typeface="+mj-ea"/>
              </a:rPr>
              <a:t> 에 처음으로 방문하신 것을 환영합니다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본 원에서는 보다 체계적인 의료서비스를 제공하기 위해서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사전문진을 진행하고 있습니다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</a:p>
          <a:p>
            <a:pPr algn="l"/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가볍게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기본정보부터 </a:t>
            </a:r>
            <a:r>
              <a:rPr lang="ko-KR" altLang="en-US" sz="800" dirty="0" err="1">
                <a:latin typeface="+mj-ea"/>
                <a:ea typeface="+mj-ea"/>
              </a:rPr>
              <a:t>알려주시겠어요</a:t>
            </a:r>
            <a:r>
              <a:rPr lang="en-US" altLang="ko-KR" sz="800" dirty="0">
                <a:latin typeface="+mj-ea"/>
                <a:ea typeface="+mj-ea"/>
              </a:rPr>
              <a:t>?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0B590C58-27DF-44D9-98C0-9F65C73029A3}"/>
              </a:ext>
            </a:extLst>
          </p:cNvPr>
          <p:cNvGrpSpPr/>
          <p:nvPr/>
        </p:nvGrpSpPr>
        <p:grpSpPr>
          <a:xfrm>
            <a:off x="466641" y="5645769"/>
            <a:ext cx="2423380" cy="232611"/>
            <a:chOff x="479611" y="3309768"/>
            <a:chExt cx="2423380" cy="23261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F0084BC3-1BC2-49B1-9A16-FFADEB8321BA}"/>
                </a:ext>
              </a:extLst>
            </p:cNvPr>
            <p:cNvGrpSpPr/>
            <p:nvPr/>
          </p:nvGrpSpPr>
          <p:grpSpPr>
            <a:xfrm>
              <a:off x="479611" y="3309768"/>
              <a:ext cx="2423380" cy="232611"/>
              <a:chOff x="479611" y="1875060"/>
              <a:chExt cx="2423380" cy="232611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xmlns="" id="{F9451DFC-60A8-4040-9266-CA684557B75B}"/>
                  </a:ext>
                </a:extLst>
              </p:cNvPr>
              <p:cNvSpPr/>
              <p:nvPr/>
            </p:nvSpPr>
            <p:spPr>
              <a:xfrm>
                <a:off x="479611" y="1875060"/>
                <a:ext cx="242338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준차트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 서비스 이용약관 동의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필수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)</a:t>
                </a:r>
                <a:endPara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xmlns="" id="{437C95E1-DF2C-4A85-B17C-A40A4AD1D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0934" y="1913170"/>
                <a:ext cx="156391" cy="156391"/>
              </a:xfrm>
              <a:prstGeom prst="rect">
                <a:avLst/>
              </a:prstGeom>
            </p:spPr>
          </p:pic>
        </p:grpSp>
        <p:pic>
          <p:nvPicPr>
            <p:cNvPr id="64" name="그림 63" hidden="1">
              <a:extLst>
                <a:ext uri="{FF2B5EF4-FFF2-40B4-BE49-F238E27FC236}">
                  <a16:creationId xmlns:a16="http://schemas.microsoft.com/office/drawing/2014/main" xmlns="" id="{836FF6CE-251B-4838-9B62-76B6C4F1D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090" y="3342454"/>
              <a:ext cx="156391" cy="156391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5DBD736-4FCB-4C2F-ACBB-E750396F48DE}"/>
              </a:ext>
            </a:extLst>
          </p:cNvPr>
          <p:cNvSpPr txBox="1"/>
          <p:nvPr/>
        </p:nvSpPr>
        <p:spPr>
          <a:xfrm>
            <a:off x="2548618" y="5700519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solidFill>
                  <a:srgbClr val="0070C0"/>
                </a:solidFill>
                <a:latin typeface="+mj-ea"/>
                <a:ea typeface="+mj-ea"/>
              </a:rPr>
              <a:t>자세히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594A2553-6F3F-49EC-9AA2-AA345C883CB9}"/>
              </a:ext>
            </a:extLst>
          </p:cNvPr>
          <p:cNvSpPr/>
          <p:nvPr/>
        </p:nvSpPr>
        <p:spPr>
          <a:xfrm>
            <a:off x="235438" y="565287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0C50BC94-C1D7-4C16-970D-9FFA28397353}"/>
              </a:ext>
            </a:extLst>
          </p:cNvPr>
          <p:cNvGrpSpPr/>
          <p:nvPr/>
        </p:nvGrpSpPr>
        <p:grpSpPr>
          <a:xfrm>
            <a:off x="3621855" y="832547"/>
            <a:ext cx="2633950" cy="5746131"/>
            <a:chOff x="3838504" y="832547"/>
            <a:chExt cx="2633950" cy="547363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774E4C89-9EE7-47D5-A8DC-EA72FA695BB8}"/>
                </a:ext>
              </a:extLst>
            </p:cNvPr>
            <p:cNvSpPr/>
            <p:nvPr/>
          </p:nvSpPr>
          <p:spPr>
            <a:xfrm>
              <a:off x="3838504" y="832547"/>
              <a:ext cx="2633950" cy="54736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3D343D89-115F-4B6B-929F-ABC98C0FDD48}"/>
                </a:ext>
              </a:extLst>
            </p:cNvPr>
            <p:cNvGrpSpPr/>
            <p:nvPr/>
          </p:nvGrpSpPr>
          <p:grpSpPr>
            <a:xfrm>
              <a:off x="3839598" y="832547"/>
              <a:ext cx="2629684" cy="161497"/>
              <a:chOff x="377045" y="1584888"/>
              <a:chExt cx="2629684" cy="16149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7678331F-7EAA-4496-9A63-1DB7E105FDEB}"/>
                  </a:ext>
                </a:extLst>
              </p:cNvPr>
              <p:cNvSpPr/>
              <p:nvPr/>
            </p:nvSpPr>
            <p:spPr>
              <a:xfrm>
                <a:off x="377045" y="1584888"/>
                <a:ext cx="2629684" cy="1614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xmlns="" id="{C18FEFC4-066C-4991-B0ED-F419ECB808BF}"/>
                  </a:ext>
                </a:extLst>
              </p:cNvPr>
              <p:cNvGrpSpPr/>
              <p:nvPr/>
            </p:nvGrpSpPr>
            <p:grpSpPr>
              <a:xfrm>
                <a:off x="2554512" y="1617308"/>
                <a:ext cx="379188" cy="96656"/>
                <a:chOff x="3359574" y="2279650"/>
                <a:chExt cx="647700" cy="165100"/>
              </a:xfrm>
            </p:grpSpPr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xmlns="" id="{69DC5B47-27CD-45F1-86F4-310DE562E588}"/>
                    </a:ext>
                  </a:extLst>
                </p:cNvPr>
                <p:cNvSpPr/>
                <p:nvPr/>
              </p:nvSpPr>
              <p:spPr>
                <a:xfrm>
                  <a:off x="3359574" y="2279650"/>
                  <a:ext cx="165100" cy="165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xmlns="" id="{D752184A-84D2-474F-9339-B9AB9F7B281F}"/>
                    </a:ext>
                  </a:extLst>
                </p:cNvPr>
                <p:cNvSpPr/>
                <p:nvPr/>
              </p:nvSpPr>
              <p:spPr>
                <a:xfrm>
                  <a:off x="3600874" y="2279650"/>
                  <a:ext cx="165100" cy="165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xmlns="" id="{4E46E30F-C20F-4DC0-830D-A762891E6E1E}"/>
                    </a:ext>
                  </a:extLst>
                </p:cNvPr>
                <p:cNvSpPr/>
                <p:nvPr/>
              </p:nvSpPr>
              <p:spPr>
                <a:xfrm>
                  <a:off x="3842174" y="2279650"/>
                  <a:ext cx="165100" cy="165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FB61A874-AF68-4CDB-80C3-8EA071B964B6}"/>
                  </a:ext>
                </a:extLst>
              </p:cNvPr>
              <p:cNvSpPr txBox="1"/>
              <p:nvPr/>
            </p:nvSpPr>
            <p:spPr>
              <a:xfrm>
                <a:off x="1558036" y="1617308"/>
                <a:ext cx="26770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solidFill>
                      <a:schemeClr val="bg1"/>
                    </a:solidFill>
                    <a:latin typeface="+mj-ea"/>
                    <a:ea typeface="+mj-ea"/>
                  </a:rPr>
                  <a:t>09:41</a:t>
                </a:r>
                <a:endParaRPr lang="ko-KR" altLang="en-US" sz="8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FF84FFB6-1482-420A-AD25-B215F61A1E24}"/>
              </a:ext>
            </a:extLst>
          </p:cNvPr>
          <p:cNvSpPr txBox="1"/>
          <p:nvPr/>
        </p:nvSpPr>
        <p:spPr>
          <a:xfrm>
            <a:off x="3753173" y="1155538"/>
            <a:ext cx="4167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$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약관명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0E7789DF-686C-4E93-B0AE-2DD4C60D6ED6}"/>
              </a:ext>
            </a:extLst>
          </p:cNvPr>
          <p:cNvSpPr txBox="1"/>
          <p:nvPr/>
        </p:nvSpPr>
        <p:spPr>
          <a:xfrm>
            <a:off x="3781506" y="1485255"/>
            <a:ext cx="10740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약관 내용 노출 </a:t>
            </a:r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추후전달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ACBD4A08-AA9D-47BA-AD3D-85B08101F12B}"/>
              </a:ext>
            </a:extLst>
          </p:cNvPr>
          <p:cNvGrpSpPr/>
          <p:nvPr/>
        </p:nvGrpSpPr>
        <p:grpSpPr>
          <a:xfrm>
            <a:off x="466641" y="5917335"/>
            <a:ext cx="2423380" cy="232611"/>
            <a:chOff x="479611" y="3309768"/>
            <a:chExt cx="2423380" cy="23261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3C378EE5-DBEB-463E-9D4E-24527FEFC3D5}"/>
                </a:ext>
              </a:extLst>
            </p:cNvPr>
            <p:cNvGrpSpPr/>
            <p:nvPr/>
          </p:nvGrpSpPr>
          <p:grpSpPr>
            <a:xfrm>
              <a:off x="479611" y="3309768"/>
              <a:ext cx="2423380" cy="232611"/>
              <a:chOff x="479611" y="1875060"/>
              <a:chExt cx="2423380" cy="232611"/>
            </a:xfrm>
          </p:grpSpPr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xmlns="" id="{216BA01A-08C5-409F-91ED-A9EE59B3F279}"/>
                  </a:ext>
                </a:extLst>
              </p:cNvPr>
              <p:cNvSpPr/>
              <p:nvPr/>
            </p:nvSpPr>
            <p:spPr>
              <a:xfrm>
                <a:off x="479611" y="1875060"/>
                <a:ext cx="242338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개인정보수집활용 동의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필수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)</a:t>
                </a:r>
                <a:endPara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xmlns="" id="{867806CB-AFEE-43D6-A660-D9CA4E985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0934" y="1913170"/>
                <a:ext cx="156391" cy="156391"/>
              </a:xfrm>
              <a:prstGeom prst="rect">
                <a:avLst/>
              </a:prstGeom>
            </p:spPr>
          </p:pic>
        </p:grpSp>
        <p:pic>
          <p:nvPicPr>
            <p:cNvPr id="89" name="그림 88" hidden="1">
              <a:extLst>
                <a:ext uri="{FF2B5EF4-FFF2-40B4-BE49-F238E27FC236}">
                  <a16:creationId xmlns:a16="http://schemas.microsoft.com/office/drawing/2014/main" xmlns="" id="{419C49A3-E414-4B0F-953C-19E5A2882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090" y="3342454"/>
              <a:ext cx="156391" cy="156391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D1A55E0-E37B-4EEC-BF30-2A19350DA148}"/>
              </a:ext>
            </a:extLst>
          </p:cNvPr>
          <p:cNvSpPr txBox="1"/>
          <p:nvPr/>
        </p:nvSpPr>
        <p:spPr>
          <a:xfrm>
            <a:off x="2548618" y="5972085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solidFill>
                  <a:srgbClr val="0070C0"/>
                </a:solidFill>
                <a:latin typeface="+mj-ea"/>
                <a:ea typeface="+mj-ea"/>
              </a:rPr>
              <a:t>자세히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7DAD586D-730B-491E-9A78-BF59F3682FE9}"/>
              </a:ext>
            </a:extLst>
          </p:cNvPr>
          <p:cNvSpPr/>
          <p:nvPr/>
        </p:nvSpPr>
        <p:spPr>
          <a:xfrm>
            <a:off x="3508750" y="114843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811C1870-D40B-43F0-8309-2E76591C48B8}"/>
              </a:ext>
            </a:extLst>
          </p:cNvPr>
          <p:cNvSpPr/>
          <p:nvPr/>
        </p:nvSpPr>
        <p:spPr>
          <a:xfrm>
            <a:off x="3621856" y="6267634"/>
            <a:ext cx="2636272" cy="311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0000101010101" pitchFamily="50" charset="-127"/>
                <a:ea typeface="나눔바른고딕" panose="020B0600000101010101" pitchFamily="50" charset="-127"/>
              </a:rPr>
              <a:t>확인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94A86E10-1F2B-4634-9017-6B0477B8A875}"/>
              </a:ext>
            </a:extLst>
          </p:cNvPr>
          <p:cNvCxnSpPr>
            <a:cxnSpLocks/>
          </p:cNvCxnSpPr>
          <p:nvPr/>
        </p:nvCxnSpPr>
        <p:spPr>
          <a:xfrm flipV="1">
            <a:off x="5745588" y="1155228"/>
            <a:ext cx="0" cy="504872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229296B-3993-4496-99D9-8061652E3438}"/>
              </a:ext>
            </a:extLst>
          </p:cNvPr>
          <p:cNvGrpSpPr/>
          <p:nvPr/>
        </p:nvGrpSpPr>
        <p:grpSpPr>
          <a:xfrm>
            <a:off x="583242" y="3484592"/>
            <a:ext cx="2182604" cy="1991903"/>
            <a:chOff x="583242" y="3484592"/>
            <a:chExt cx="2182604" cy="199190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7A2689DE-B013-45AA-BB35-D452E0A75DAB}"/>
                </a:ext>
              </a:extLst>
            </p:cNvPr>
            <p:cNvGrpSpPr/>
            <p:nvPr/>
          </p:nvGrpSpPr>
          <p:grpSpPr>
            <a:xfrm>
              <a:off x="583242" y="3997688"/>
              <a:ext cx="2175030" cy="446132"/>
              <a:chOff x="583242" y="4173748"/>
              <a:chExt cx="2175030" cy="446132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xmlns="" id="{71368157-6CE8-4868-AFD9-DF0A8094A93E}"/>
                  </a:ext>
                </a:extLst>
              </p:cNvPr>
              <p:cNvSpPr/>
              <p:nvPr/>
            </p:nvSpPr>
            <p:spPr>
              <a:xfrm>
                <a:off x="583243" y="4291406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숫자만 입력해주세요</a:t>
                </a:r>
                <a:r>
                  <a:rPr lang="en-US" altLang="ko-KR" sz="7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.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C20BFF5F-27A6-4F58-A371-4AD2A5D5104F}"/>
                  </a:ext>
                </a:extLst>
              </p:cNvPr>
              <p:cNvSpPr txBox="1"/>
              <p:nvPr/>
            </p:nvSpPr>
            <p:spPr>
              <a:xfrm>
                <a:off x="583242" y="4173748"/>
                <a:ext cx="13785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키</a:t>
                </a:r>
                <a:r>
                  <a:rPr lang="en-US" altLang="ko-KR" sz="800" dirty="0">
                    <a:latin typeface="+mj-ea"/>
                    <a:ea typeface="+mj-ea"/>
                  </a:rPr>
                  <a:t>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8273E7DF-6C4C-441A-A505-7F8CF42E53CE}"/>
                </a:ext>
              </a:extLst>
            </p:cNvPr>
            <p:cNvGrpSpPr/>
            <p:nvPr/>
          </p:nvGrpSpPr>
          <p:grpSpPr>
            <a:xfrm>
              <a:off x="583242" y="3484592"/>
              <a:ext cx="2175030" cy="446132"/>
              <a:chOff x="583242" y="3534999"/>
              <a:chExt cx="2175030" cy="446132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xmlns="" id="{24BA8F32-C045-4127-B560-82470215D41E}"/>
                  </a:ext>
                </a:extLst>
              </p:cNvPr>
              <p:cNvSpPr/>
              <p:nvPr/>
            </p:nvSpPr>
            <p:spPr>
              <a:xfrm>
                <a:off x="583243" y="3652657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7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2020-01-01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C0758A28-2970-4A03-9FD6-8052572BE2A9}"/>
                  </a:ext>
                </a:extLst>
              </p:cNvPr>
              <p:cNvSpPr txBox="1"/>
              <p:nvPr/>
            </p:nvSpPr>
            <p:spPr>
              <a:xfrm>
                <a:off x="583242" y="3534999"/>
                <a:ext cx="4119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생년월일</a:t>
                </a:r>
                <a:r>
                  <a:rPr lang="en-US" altLang="ko-KR" sz="800" dirty="0">
                    <a:latin typeface="+mj-ea"/>
                    <a:ea typeface="+mj-ea"/>
                  </a:rPr>
                  <a:t>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156249B4-EFA5-4C56-A076-5C11E6579679}"/>
                </a:ext>
              </a:extLst>
            </p:cNvPr>
            <p:cNvGrpSpPr/>
            <p:nvPr/>
          </p:nvGrpSpPr>
          <p:grpSpPr>
            <a:xfrm>
              <a:off x="583242" y="4510784"/>
              <a:ext cx="2175030" cy="446132"/>
              <a:chOff x="583242" y="4805682"/>
              <a:chExt cx="2175030" cy="446132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xmlns="" id="{B008DF51-946D-49B2-9D17-EF551A6C9648}"/>
                  </a:ext>
                </a:extLst>
              </p:cNvPr>
              <p:cNvSpPr/>
              <p:nvPr/>
            </p:nvSpPr>
            <p:spPr>
              <a:xfrm>
                <a:off x="583243" y="4923340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700" dirty="0">
                    <a:solidFill>
                      <a:schemeClr val="tx1"/>
                    </a:solidFill>
                    <a:latin typeface="+mj-ea"/>
                    <a:ea typeface="+mj-ea"/>
                  </a:rPr>
                  <a:t>52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79C82BB3-4A97-4C1B-9232-AAAC369A3BF5}"/>
                  </a:ext>
                </a:extLst>
              </p:cNvPr>
              <p:cNvSpPr txBox="1"/>
              <p:nvPr/>
            </p:nvSpPr>
            <p:spPr>
              <a:xfrm>
                <a:off x="583242" y="4805682"/>
                <a:ext cx="3206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몸무게</a:t>
                </a:r>
                <a:r>
                  <a:rPr lang="en-US" altLang="ko-KR" sz="800" dirty="0">
                    <a:latin typeface="+mj-ea"/>
                    <a:ea typeface="+mj-ea"/>
                  </a:rPr>
                  <a:t>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2222407C-9CB3-4E7E-B775-7CB283868490}"/>
                  </a:ext>
                </a:extLst>
              </p:cNvPr>
              <p:cNvSpPr txBox="1"/>
              <p:nvPr/>
            </p:nvSpPr>
            <p:spPr>
              <a:xfrm>
                <a:off x="2581688" y="5032020"/>
                <a:ext cx="11541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kg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3582C7B3-129D-442A-B0E3-03D299F302E2}"/>
                </a:ext>
              </a:extLst>
            </p:cNvPr>
            <p:cNvGrpSpPr/>
            <p:nvPr/>
          </p:nvGrpSpPr>
          <p:grpSpPr>
            <a:xfrm>
              <a:off x="590815" y="5023879"/>
              <a:ext cx="2175031" cy="452616"/>
              <a:chOff x="429038" y="3498228"/>
              <a:chExt cx="2175031" cy="452616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xmlns="" id="{1A3E0B94-7249-449F-9E58-1DB74DF17A8C}"/>
                  </a:ext>
                </a:extLst>
              </p:cNvPr>
              <p:cNvSpPr txBox="1"/>
              <p:nvPr/>
            </p:nvSpPr>
            <p:spPr>
              <a:xfrm>
                <a:off x="429038" y="3498228"/>
                <a:ext cx="2292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성별</a:t>
                </a:r>
                <a:r>
                  <a:rPr lang="en-US" altLang="ko-KR" sz="800" dirty="0">
                    <a:latin typeface="+mj-ea"/>
                    <a:ea typeface="+mj-ea"/>
                  </a:rPr>
                  <a:t>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xmlns="" id="{C8A21DEA-44BB-448D-BD41-124F5F24E2BF}"/>
                  </a:ext>
                </a:extLst>
              </p:cNvPr>
              <p:cNvGrpSpPr/>
              <p:nvPr/>
            </p:nvGrpSpPr>
            <p:grpSpPr>
              <a:xfrm>
                <a:off x="429041" y="3622370"/>
                <a:ext cx="2175028" cy="328474"/>
                <a:chOff x="429041" y="3622370"/>
                <a:chExt cx="2175028" cy="328474"/>
              </a:xfrm>
            </p:grpSpPr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xmlns="" id="{EFD1D5BE-BEFE-4912-B3C0-8EA799967FF0}"/>
                    </a:ext>
                  </a:extLst>
                </p:cNvPr>
                <p:cNvSpPr/>
                <p:nvPr/>
              </p:nvSpPr>
              <p:spPr>
                <a:xfrm>
                  <a:off x="429041" y="3622370"/>
                  <a:ext cx="1068755" cy="328474"/>
                </a:xfrm>
                <a:custGeom>
                  <a:avLst/>
                  <a:gdLst>
                    <a:gd name="connsiteX0" fmla="*/ 54747 w 1068755"/>
                    <a:gd name="connsiteY0" fmla="*/ 0 h 328474"/>
                    <a:gd name="connsiteX1" fmla="*/ 1068755 w 1068755"/>
                    <a:gd name="connsiteY1" fmla="*/ 0 h 328474"/>
                    <a:gd name="connsiteX2" fmla="*/ 1068755 w 1068755"/>
                    <a:gd name="connsiteY2" fmla="*/ 328474 h 328474"/>
                    <a:gd name="connsiteX3" fmla="*/ 54747 w 1068755"/>
                    <a:gd name="connsiteY3" fmla="*/ 328474 h 328474"/>
                    <a:gd name="connsiteX4" fmla="*/ 0 w 1068755"/>
                    <a:gd name="connsiteY4" fmla="*/ 273727 h 328474"/>
                    <a:gd name="connsiteX5" fmla="*/ 0 w 1068755"/>
                    <a:gd name="connsiteY5" fmla="*/ 54747 h 328474"/>
                    <a:gd name="connsiteX6" fmla="*/ 54747 w 1068755"/>
                    <a:gd name="connsiteY6" fmla="*/ 0 h 328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8755" h="328474">
                      <a:moveTo>
                        <a:pt x="54747" y="0"/>
                      </a:moveTo>
                      <a:lnTo>
                        <a:pt x="1068755" y="0"/>
                      </a:lnTo>
                      <a:lnTo>
                        <a:pt x="1068755" y="328474"/>
                      </a:lnTo>
                      <a:lnTo>
                        <a:pt x="54747" y="328474"/>
                      </a:lnTo>
                      <a:cubicBezTo>
                        <a:pt x="24511" y="328474"/>
                        <a:pt x="0" y="303963"/>
                        <a:pt x="0" y="273727"/>
                      </a:cubicBezTo>
                      <a:lnTo>
                        <a:pt x="0" y="54747"/>
                      </a:lnTo>
                      <a:cubicBezTo>
                        <a:pt x="0" y="24511"/>
                        <a:pt x="24511" y="0"/>
                        <a:pt x="54747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36000" rIns="36000" bIns="36000" rtlCol="0" anchor="ctr"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남자</a:t>
                  </a:r>
                </a:p>
              </p:txBody>
            </p:sp>
            <p:sp>
              <p:nvSpPr>
                <p:cNvPr id="107" name="자유형: 도형 106">
                  <a:extLst>
                    <a:ext uri="{FF2B5EF4-FFF2-40B4-BE49-F238E27FC236}">
                      <a16:creationId xmlns:a16="http://schemas.microsoft.com/office/drawing/2014/main" xmlns="" id="{9ED009A8-173B-4219-BBF2-19037F88B5C1}"/>
                    </a:ext>
                  </a:extLst>
                </p:cNvPr>
                <p:cNvSpPr/>
                <p:nvPr/>
              </p:nvSpPr>
              <p:spPr>
                <a:xfrm>
                  <a:off x="1497796" y="3622370"/>
                  <a:ext cx="1106273" cy="328474"/>
                </a:xfrm>
                <a:custGeom>
                  <a:avLst/>
                  <a:gdLst>
                    <a:gd name="connsiteX0" fmla="*/ 0 w 1106273"/>
                    <a:gd name="connsiteY0" fmla="*/ 0 h 328474"/>
                    <a:gd name="connsiteX1" fmla="*/ 1051526 w 1106273"/>
                    <a:gd name="connsiteY1" fmla="*/ 0 h 328474"/>
                    <a:gd name="connsiteX2" fmla="*/ 1106273 w 1106273"/>
                    <a:gd name="connsiteY2" fmla="*/ 54747 h 328474"/>
                    <a:gd name="connsiteX3" fmla="*/ 1106273 w 1106273"/>
                    <a:gd name="connsiteY3" fmla="*/ 273727 h 328474"/>
                    <a:gd name="connsiteX4" fmla="*/ 1051526 w 1106273"/>
                    <a:gd name="connsiteY4" fmla="*/ 328474 h 328474"/>
                    <a:gd name="connsiteX5" fmla="*/ 0 w 1106273"/>
                    <a:gd name="connsiteY5" fmla="*/ 328474 h 328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6273" h="328474">
                      <a:moveTo>
                        <a:pt x="0" y="0"/>
                      </a:moveTo>
                      <a:lnTo>
                        <a:pt x="1051526" y="0"/>
                      </a:lnTo>
                      <a:cubicBezTo>
                        <a:pt x="1081762" y="0"/>
                        <a:pt x="1106273" y="24511"/>
                        <a:pt x="1106273" y="54747"/>
                      </a:cubicBezTo>
                      <a:lnTo>
                        <a:pt x="1106273" y="273727"/>
                      </a:lnTo>
                      <a:cubicBezTo>
                        <a:pt x="1106273" y="303963"/>
                        <a:pt x="1081762" y="328474"/>
                        <a:pt x="1051526" y="328474"/>
                      </a:cubicBezTo>
                      <a:lnTo>
                        <a:pt x="0" y="32847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36000" rIns="36000" bIns="36000" rtlCol="0" anchor="ctr"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여자</a:t>
                  </a:r>
                </a:p>
              </p:txBody>
            </p:sp>
          </p:grpSp>
        </p:grp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D82331F6-7978-4E59-A553-C114D14F1D6E}"/>
              </a:ext>
            </a:extLst>
          </p:cNvPr>
          <p:cNvSpPr/>
          <p:nvPr/>
        </p:nvSpPr>
        <p:spPr>
          <a:xfrm>
            <a:off x="384402" y="409014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15858E25-4B21-4923-A396-2DF9BE4CA1EC}"/>
              </a:ext>
            </a:extLst>
          </p:cNvPr>
          <p:cNvSpPr/>
          <p:nvPr/>
        </p:nvSpPr>
        <p:spPr>
          <a:xfrm>
            <a:off x="384402" y="358710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AFE961A-4088-4D55-B0A3-B7FBC271B1F5}"/>
              </a:ext>
            </a:extLst>
          </p:cNvPr>
          <p:cNvSpPr txBox="1"/>
          <p:nvPr/>
        </p:nvSpPr>
        <p:spPr>
          <a:xfrm>
            <a:off x="4661470" y="611323"/>
            <a:ext cx="552642" cy="19581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bg1"/>
                </a:solidFill>
                <a:ea typeface="나눔바른고딕" panose="020B060302010102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C010001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1242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xmlns="" id="{CD207AE0-5A2F-4746-9793-A89165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내원목적선택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xmlns="" id="{8AC234B7-F858-406A-8AF3-9638F1DAA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3EAE5E0E-306F-403B-B7FB-851624F1E7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C020100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5AE0901-AD6B-4100-858B-98F6745E244A}"/>
              </a:ext>
            </a:extLst>
          </p:cNvPr>
          <p:cNvSpPr/>
          <p:nvPr/>
        </p:nvSpPr>
        <p:spPr>
          <a:xfrm>
            <a:off x="365703" y="6267635"/>
            <a:ext cx="2632283" cy="31104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다음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6F292788-1EDF-4D63-BDFC-EEC3A16F3E8E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252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내원목적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진료의뢰분야 를 선택하는 화면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프로토콜문항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보조문항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이 추가될지 여부를 판단하는 단계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754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진행버튼 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활성화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내원목적목록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항목은 추후 지속적으로 늘어날 예정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영역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터치시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 옵션 체크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toggle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기타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활용동의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앞화면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약관동의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영역 참조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선택해제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249789AA-2CB4-44A4-9896-96684FA8A4D5}"/>
              </a:ext>
            </a:extLst>
          </p:cNvPr>
          <p:cNvSpPr/>
          <p:nvPr/>
        </p:nvSpPr>
        <p:spPr>
          <a:xfrm>
            <a:off x="235438" y="613200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196D425-60D5-4D6D-8419-4B655B9F76C9}"/>
              </a:ext>
            </a:extLst>
          </p:cNvPr>
          <p:cNvSpPr txBox="1"/>
          <p:nvPr/>
        </p:nvSpPr>
        <p:spPr>
          <a:xfrm>
            <a:off x="441851" y="1200351"/>
            <a:ext cx="8207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b="1" dirty="0">
                <a:latin typeface="+mj-ea"/>
                <a:ea typeface="+mj-ea"/>
              </a:rPr>
              <a:t>내원목적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28F22D6-3039-4FA5-8D20-46DA9F788307}"/>
              </a:ext>
            </a:extLst>
          </p:cNvPr>
          <p:cNvSpPr txBox="1"/>
          <p:nvPr/>
        </p:nvSpPr>
        <p:spPr>
          <a:xfrm>
            <a:off x="441851" y="1618552"/>
            <a:ext cx="16735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오늘은 어떤 일로 오셨나요</a:t>
            </a:r>
            <a:r>
              <a:rPr lang="en-US" altLang="ko-KR" sz="800" dirty="0">
                <a:latin typeface="+mj-ea"/>
                <a:ea typeface="+mj-ea"/>
              </a:rPr>
              <a:t>?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목적에 맞는 문진내용을 준비해 </a:t>
            </a:r>
            <a:r>
              <a:rPr lang="ko-KR" altLang="en-US" sz="800" dirty="0" err="1">
                <a:latin typeface="+mj-ea"/>
                <a:ea typeface="+mj-ea"/>
              </a:rPr>
              <a:t>드릴께요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5963D9F-86FD-4362-B20E-C065C768CB3F}"/>
              </a:ext>
            </a:extLst>
          </p:cNvPr>
          <p:cNvSpPr/>
          <p:nvPr/>
        </p:nvSpPr>
        <p:spPr>
          <a:xfrm>
            <a:off x="235438" y="458096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7EA058F-9D7E-4EC8-801A-C3C010947F11}"/>
              </a:ext>
            </a:extLst>
          </p:cNvPr>
          <p:cNvSpPr/>
          <p:nvPr/>
        </p:nvSpPr>
        <p:spPr>
          <a:xfrm>
            <a:off x="7768653" y="2705723"/>
            <a:ext cx="1002861" cy="449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보조문항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29A74D7-D854-495B-930C-E082FF92E770}"/>
              </a:ext>
            </a:extLst>
          </p:cNvPr>
          <p:cNvSpPr/>
          <p:nvPr/>
        </p:nvSpPr>
        <p:spPr>
          <a:xfrm>
            <a:off x="8941814" y="2705723"/>
            <a:ext cx="1002861" cy="449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기본문항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4CCB772-60DB-4578-AD8E-7A741C829330}"/>
              </a:ext>
            </a:extLst>
          </p:cNvPr>
          <p:cNvSpPr/>
          <p:nvPr/>
        </p:nvSpPr>
        <p:spPr>
          <a:xfrm>
            <a:off x="10114975" y="2705723"/>
            <a:ext cx="1002861" cy="449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설문완료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B8ADB0E1-AAD8-4D90-8093-8B7F52BBB760}"/>
              </a:ext>
            </a:extLst>
          </p:cNvPr>
          <p:cNvGrpSpPr/>
          <p:nvPr/>
        </p:nvGrpSpPr>
        <p:grpSpPr>
          <a:xfrm>
            <a:off x="466641" y="4549102"/>
            <a:ext cx="2423380" cy="232611"/>
            <a:chOff x="479611" y="3309768"/>
            <a:chExt cx="2423380" cy="232611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5387E21B-75C5-4C05-AE6E-75AAB41DF63A}"/>
                </a:ext>
              </a:extLst>
            </p:cNvPr>
            <p:cNvGrpSpPr/>
            <p:nvPr/>
          </p:nvGrpSpPr>
          <p:grpSpPr>
            <a:xfrm>
              <a:off x="479611" y="3309768"/>
              <a:ext cx="2423380" cy="232611"/>
              <a:chOff x="479611" y="1875060"/>
              <a:chExt cx="2423380" cy="232611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xmlns="" id="{3BF58F63-E40F-4618-8689-8CCE48CAF578}"/>
                  </a:ext>
                </a:extLst>
              </p:cNvPr>
              <p:cNvSpPr/>
              <p:nvPr/>
            </p:nvSpPr>
            <p:spPr>
              <a:xfrm>
                <a:off x="479611" y="1875060"/>
                <a:ext cx="242338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프로토콜명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- Checked</a:t>
                </a:r>
                <a:endPara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xmlns="" id="{FCA2794C-DC2D-42E5-BAEC-B6DFE8A43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0934" y="1913170"/>
                <a:ext cx="156391" cy="156391"/>
              </a:xfrm>
              <a:prstGeom prst="rect">
                <a:avLst/>
              </a:prstGeom>
            </p:spPr>
          </p:pic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ED7F3201-B2CA-4374-A72E-C90C82CA8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090" y="3342454"/>
              <a:ext cx="156391" cy="156391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277F6C0F-180E-4E64-B888-702E9DAACD9B}"/>
              </a:ext>
            </a:extLst>
          </p:cNvPr>
          <p:cNvGrpSpPr/>
          <p:nvPr/>
        </p:nvGrpSpPr>
        <p:grpSpPr>
          <a:xfrm>
            <a:off x="466641" y="4811483"/>
            <a:ext cx="2423380" cy="232611"/>
            <a:chOff x="479611" y="3309768"/>
            <a:chExt cx="2423380" cy="23261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337D2C59-E5FE-4DF8-8D7D-D4EE85FBF9E9}"/>
                </a:ext>
              </a:extLst>
            </p:cNvPr>
            <p:cNvGrpSpPr/>
            <p:nvPr/>
          </p:nvGrpSpPr>
          <p:grpSpPr>
            <a:xfrm>
              <a:off x="479611" y="3309768"/>
              <a:ext cx="2423380" cy="232611"/>
              <a:chOff x="479611" y="1875060"/>
              <a:chExt cx="2423380" cy="232611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xmlns="" id="{1AB147FB-E4CC-430B-BBEC-A3304CEDE045}"/>
                  </a:ext>
                </a:extLst>
              </p:cNvPr>
              <p:cNvSpPr/>
              <p:nvPr/>
            </p:nvSpPr>
            <p:spPr>
              <a:xfrm>
                <a:off x="479611" y="1875060"/>
                <a:ext cx="242338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프로토콜명</a:t>
                </a: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xmlns="" id="{CDFC2FA5-59B5-46C0-83CB-3F4DD36B1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0934" y="1913170"/>
                <a:ext cx="156391" cy="156391"/>
              </a:xfrm>
              <a:prstGeom prst="rect">
                <a:avLst/>
              </a:prstGeom>
            </p:spPr>
          </p:pic>
        </p:grpSp>
        <p:pic>
          <p:nvPicPr>
            <p:cNvPr id="45" name="그림 44" hidden="1">
              <a:extLst>
                <a:ext uri="{FF2B5EF4-FFF2-40B4-BE49-F238E27FC236}">
                  <a16:creationId xmlns:a16="http://schemas.microsoft.com/office/drawing/2014/main" xmlns="" id="{912AB706-2CAB-4879-BBD5-106F21A5B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090" y="3342454"/>
              <a:ext cx="156391" cy="156391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D41EF9AF-5990-4B86-B6BB-9E03C118FF46}"/>
              </a:ext>
            </a:extLst>
          </p:cNvPr>
          <p:cNvGrpSpPr/>
          <p:nvPr/>
        </p:nvGrpSpPr>
        <p:grpSpPr>
          <a:xfrm>
            <a:off x="466641" y="5073864"/>
            <a:ext cx="2423380" cy="232611"/>
            <a:chOff x="479611" y="3309768"/>
            <a:chExt cx="2423380" cy="232611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AF504E1F-C606-44C6-8090-B85D618BBB23}"/>
                </a:ext>
              </a:extLst>
            </p:cNvPr>
            <p:cNvGrpSpPr/>
            <p:nvPr/>
          </p:nvGrpSpPr>
          <p:grpSpPr>
            <a:xfrm>
              <a:off x="479611" y="3309768"/>
              <a:ext cx="2423380" cy="232611"/>
              <a:chOff x="479611" y="1875060"/>
              <a:chExt cx="2423380" cy="232611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98641AF3-CBDC-4FEE-8A72-1336668AA47C}"/>
                  </a:ext>
                </a:extLst>
              </p:cNvPr>
              <p:cNvSpPr/>
              <p:nvPr/>
            </p:nvSpPr>
            <p:spPr>
              <a:xfrm>
                <a:off x="479611" y="1875060"/>
                <a:ext cx="242338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프로토콜명</a:t>
                </a: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xmlns="" id="{1A42DBB6-E3D7-44EA-A21B-A5889DCB8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0934" y="1913170"/>
                <a:ext cx="156391" cy="156391"/>
              </a:xfrm>
              <a:prstGeom prst="rect">
                <a:avLst/>
              </a:prstGeom>
            </p:spPr>
          </p:pic>
        </p:grpSp>
        <p:pic>
          <p:nvPicPr>
            <p:cNvPr id="51" name="그림 50" hidden="1">
              <a:extLst>
                <a:ext uri="{FF2B5EF4-FFF2-40B4-BE49-F238E27FC236}">
                  <a16:creationId xmlns:a16="http://schemas.microsoft.com/office/drawing/2014/main" xmlns="" id="{D824A307-93CE-4012-BDD1-1C92B314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090" y="3342454"/>
              <a:ext cx="156391" cy="156391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87291238-050D-4EA3-BB7D-49E344C230D3}"/>
              </a:ext>
            </a:extLst>
          </p:cNvPr>
          <p:cNvGrpSpPr/>
          <p:nvPr/>
        </p:nvGrpSpPr>
        <p:grpSpPr>
          <a:xfrm>
            <a:off x="466641" y="5336245"/>
            <a:ext cx="2423380" cy="232611"/>
            <a:chOff x="479611" y="3309768"/>
            <a:chExt cx="2423380" cy="23261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20BEDC6F-FD7C-4CE3-8C5C-8E5A6445C875}"/>
                </a:ext>
              </a:extLst>
            </p:cNvPr>
            <p:cNvGrpSpPr/>
            <p:nvPr/>
          </p:nvGrpSpPr>
          <p:grpSpPr>
            <a:xfrm>
              <a:off x="479611" y="3309768"/>
              <a:ext cx="2423380" cy="232611"/>
              <a:chOff x="479611" y="1875060"/>
              <a:chExt cx="2423380" cy="232611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xmlns="" id="{4E8918B3-6904-4111-B127-1296641CEA1D}"/>
                  </a:ext>
                </a:extLst>
              </p:cNvPr>
              <p:cNvSpPr/>
              <p:nvPr/>
            </p:nvSpPr>
            <p:spPr>
              <a:xfrm>
                <a:off x="479611" y="1875060"/>
                <a:ext cx="242338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기타</a:t>
                </a:r>
              </a:p>
            </p:txBody>
          </p: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xmlns="" id="{A6453FB1-DC7D-4BCE-980B-DA0D6300E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0934" y="1913170"/>
                <a:ext cx="156391" cy="156391"/>
              </a:xfrm>
              <a:prstGeom prst="rect">
                <a:avLst/>
              </a:prstGeom>
            </p:spPr>
          </p:pic>
        </p:grpSp>
        <p:pic>
          <p:nvPicPr>
            <p:cNvPr id="56" name="그림 55" hidden="1">
              <a:extLst>
                <a:ext uri="{FF2B5EF4-FFF2-40B4-BE49-F238E27FC236}">
                  <a16:creationId xmlns:a16="http://schemas.microsoft.com/office/drawing/2014/main" xmlns="" id="{5B178870-9E78-406D-BC85-6003F22E5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090" y="3342454"/>
              <a:ext cx="156391" cy="156391"/>
            </a:xfrm>
            <a:prstGeom prst="rect">
              <a:avLst/>
            </a:prstGeom>
          </p:spPr>
        </p:pic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xmlns="" id="{AC3531B4-EC4A-4EA0-ADAE-61728F758F31}"/>
              </a:ext>
            </a:extLst>
          </p:cNvPr>
          <p:cNvCxnSpPr>
            <a:cxnSpLocks/>
          </p:cNvCxnSpPr>
          <p:nvPr/>
        </p:nvCxnSpPr>
        <p:spPr>
          <a:xfrm flipV="1">
            <a:off x="2933700" y="6017723"/>
            <a:ext cx="575050" cy="39326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ED78872E-1240-4501-95C6-079DC1E95D3C}"/>
              </a:ext>
            </a:extLst>
          </p:cNvPr>
          <p:cNvGrpSpPr/>
          <p:nvPr/>
        </p:nvGrpSpPr>
        <p:grpSpPr>
          <a:xfrm>
            <a:off x="3508750" y="5367114"/>
            <a:ext cx="993904" cy="902854"/>
            <a:chOff x="4816614" y="2109077"/>
            <a:chExt cx="993904" cy="902854"/>
          </a:xfrm>
        </p:grpSpPr>
        <p:sp>
          <p:nvSpPr>
            <p:cNvPr id="62" name="다이아몬드 61">
              <a:extLst>
                <a:ext uri="{FF2B5EF4-FFF2-40B4-BE49-F238E27FC236}">
                  <a16:creationId xmlns:a16="http://schemas.microsoft.com/office/drawing/2014/main" xmlns="" id="{CE3893D9-E1AD-4B5C-9BA4-E71E209CAA04}"/>
                </a:ext>
              </a:extLst>
            </p:cNvPr>
            <p:cNvSpPr/>
            <p:nvPr/>
          </p:nvSpPr>
          <p:spPr>
            <a:xfrm>
              <a:off x="4816614" y="2498517"/>
              <a:ext cx="993904" cy="513414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기타선택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3" name="연결선: 꺾임 6">
              <a:extLst>
                <a:ext uri="{FF2B5EF4-FFF2-40B4-BE49-F238E27FC236}">
                  <a16:creationId xmlns:a16="http://schemas.microsoft.com/office/drawing/2014/main" xmlns="" id="{94C5A195-3146-4F7B-B280-10A60D61D7F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13561" y="2109077"/>
              <a:ext cx="0" cy="402916"/>
            </a:xfrm>
            <a:prstGeom prst="straightConnector1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5ED83DC-818D-4991-BE41-BCCC6503A73D}"/>
              </a:ext>
            </a:extLst>
          </p:cNvPr>
          <p:cNvSpPr txBox="1"/>
          <p:nvPr/>
        </p:nvSpPr>
        <p:spPr>
          <a:xfrm>
            <a:off x="4089566" y="5623918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N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8034BA73-1AAD-4C11-9C6B-25ABB9C45992}"/>
              </a:ext>
            </a:extLst>
          </p:cNvPr>
          <p:cNvSpPr/>
          <p:nvPr/>
        </p:nvSpPr>
        <p:spPr>
          <a:xfrm>
            <a:off x="3518275" y="4944928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프로토콜 보조문항으로 진행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63AA348-4C1D-4721-81A2-57E96B8033EA}"/>
              </a:ext>
            </a:extLst>
          </p:cNvPr>
          <p:cNvSpPr/>
          <p:nvPr/>
        </p:nvSpPr>
        <p:spPr>
          <a:xfrm>
            <a:off x="4920884" y="5802168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기본문항으로 진행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75C8D333-20C2-47EB-AA3B-05A36A3E92E8}"/>
              </a:ext>
            </a:extLst>
          </p:cNvPr>
          <p:cNvCxnSpPr>
            <a:stCxn id="62" idx="3"/>
            <a:endCxn id="66" idx="1"/>
          </p:cNvCxnSpPr>
          <p:nvPr/>
        </p:nvCxnSpPr>
        <p:spPr>
          <a:xfrm>
            <a:off x="4502654" y="6013261"/>
            <a:ext cx="41823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A27C9C13-FD80-468C-A8D3-D7C6DAC2B9ED}"/>
              </a:ext>
            </a:extLst>
          </p:cNvPr>
          <p:cNvGrpSpPr/>
          <p:nvPr/>
        </p:nvGrpSpPr>
        <p:grpSpPr>
          <a:xfrm>
            <a:off x="466641" y="5910068"/>
            <a:ext cx="2423380" cy="232611"/>
            <a:chOff x="479611" y="3309768"/>
            <a:chExt cx="2423380" cy="232611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99983366-F183-4E5F-BA20-99F15DFA9CAB}"/>
                </a:ext>
              </a:extLst>
            </p:cNvPr>
            <p:cNvGrpSpPr/>
            <p:nvPr/>
          </p:nvGrpSpPr>
          <p:grpSpPr>
            <a:xfrm>
              <a:off x="479611" y="3309768"/>
              <a:ext cx="2423380" cy="232611"/>
              <a:chOff x="479611" y="1875060"/>
              <a:chExt cx="2423380" cy="232611"/>
            </a:xfrm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xmlns="" id="{E6F5B632-A80D-4020-87F2-294502A15E5E}"/>
                  </a:ext>
                </a:extLst>
              </p:cNvPr>
              <p:cNvSpPr/>
              <p:nvPr/>
            </p:nvSpPr>
            <p:spPr>
              <a:xfrm>
                <a:off x="479611" y="1875060"/>
                <a:ext cx="242338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연구목적 데이터수집 및 이용동의</a:t>
                </a: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xmlns="" id="{377E57CB-1967-41F3-A0D2-83B06D819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0934" y="1913170"/>
                <a:ext cx="156391" cy="156391"/>
              </a:xfrm>
              <a:prstGeom prst="rect">
                <a:avLst/>
              </a:prstGeom>
            </p:spPr>
          </p:pic>
        </p:grpSp>
        <p:pic>
          <p:nvPicPr>
            <p:cNvPr id="70" name="그림 69" hidden="1">
              <a:extLst>
                <a:ext uri="{FF2B5EF4-FFF2-40B4-BE49-F238E27FC236}">
                  <a16:creationId xmlns:a16="http://schemas.microsoft.com/office/drawing/2014/main" xmlns="" id="{6C90E0D2-921D-4301-8DC4-49059CC42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090" y="3342454"/>
              <a:ext cx="156391" cy="15639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07E606-0FD1-443C-B4D3-32DB9B982696}"/>
              </a:ext>
            </a:extLst>
          </p:cNvPr>
          <p:cNvSpPr txBox="1"/>
          <p:nvPr/>
        </p:nvSpPr>
        <p:spPr>
          <a:xfrm>
            <a:off x="2548618" y="5964818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solidFill>
                  <a:srgbClr val="0070C0"/>
                </a:solidFill>
                <a:latin typeface="+mj-ea"/>
                <a:ea typeface="+mj-ea"/>
              </a:rPr>
              <a:t>자세히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61D9CB04-3EF7-470D-8132-22EA6A6D6EC3}"/>
              </a:ext>
            </a:extLst>
          </p:cNvPr>
          <p:cNvSpPr/>
          <p:nvPr/>
        </p:nvSpPr>
        <p:spPr>
          <a:xfrm>
            <a:off x="235438" y="591717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8221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xmlns="" id="{CD207AE0-5A2F-4746-9793-A89165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보조문진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xmlns="" id="{8AC234B7-F858-406A-8AF3-9638F1DAA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3EAE5E0E-306F-403B-B7FB-851624F1E7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C000200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5AE0901-AD6B-4100-858B-98F6745E244A}"/>
              </a:ext>
            </a:extLst>
          </p:cNvPr>
          <p:cNvSpPr/>
          <p:nvPr/>
        </p:nvSpPr>
        <p:spPr>
          <a:xfrm>
            <a:off x="365703" y="6267635"/>
            <a:ext cx="2632283" cy="31104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‘$</a:t>
            </a:r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내원목적</a:t>
            </a:r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’ </a:t>
            </a:r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문진 시작하기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6F292788-1EDF-4D63-BDFC-EEC3A16F3E8E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19171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내원목적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특정항목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을 선택한 경우 사용자에게 노출되는 단계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754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프로그레스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인디케이터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문진시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전체질문대비 현재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진향률을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5%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단위로 표시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196D425-60D5-4D6D-8419-4B655B9F76C9}"/>
              </a:ext>
            </a:extLst>
          </p:cNvPr>
          <p:cNvSpPr txBox="1"/>
          <p:nvPr/>
        </p:nvSpPr>
        <p:spPr>
          <a:xfrm>
            <a:off x="441851" y="1200351"/>
            <a:ext cx="8207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b="1" dirty="0" err="1">
                <a:latin typeface="+mj-ea"/>
                <a:ea typeface="+mj-ea"/>
              </a:rPr>
              <a:t>보조문진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28F22D6-3039-4FA5-8D20-46DA9F788307}"/>
              </a:ext>
            </a:extLst>
          </p:cNvPr>
          <p:cNvSpPr txBox="1"/>
          <p:nvPr/>
        </p:nvSpPr>
        <p:spPr>
          <a:xfrm>
            <a:off x="441851" y="1618552"/>
            <a:ext cx="17713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오늘은 </a:t>
            </a: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en-US" altLang="ko-KR" sz="800" b="1" dirty="0">
                <a:solidFill>
                  <a:schemeClr val="accent1"/>
                </a:solidFill>
                <a:latin typeface="+mj-ea"/>
                <a:ea typeface="+mj-ea"/>
              </a:rPr>
              <a:t>$</a:t>
            </a:r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내원목적</a:t>
            </a:r>
            <a:r>
              <a:rPr lang="en-US" altLang="ko-KR" sz="800" dirty="0">
                <a:latin typeface="+mj-ea"/>
                <a:ea typeface="+mj-ea"/>
              </a:rPr>
              <a:t>’ </a:t>
            </a:r>
            <a:r>
              <a:rPr lang="ko-KR" altLang="en-US" sz="800" dirty="0">
                <a:latin typeface="+mj-ea"/>
                <a:ea typeface="+mj-ea"/>
              </a:rPr>
              <a:t>때문에 </a:t>
            </a:r>
            <a:r>
              <a:rPr lang="ko-KR" altLang="en-US" sz="800" dirty="0" err="1">
                <a:latin typeface="+mj-ea"/>
                <a:ea typeface="+mj-ea"/>
              </a:rPr>
              <a:t>방문해주셨군요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딱 알맞은 문진내용을 준비했으니 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찬찬히 진행해주세요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759BD3B7-C451-445F-886F-24BD8710FAE6}"/>
              </a:ext>
            </a:extLst>
          </p:cNvPr>
          <p:cNvSpPr/>
          <p:nvPr/>
        </p:nvSpPr>
        <p:spPr>
          <a:xfrm>
            <a:off x="441851" y="2123511"/>
            <a:ext cx="2495902" cy="406328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TBD</a:t>
            </a:r>
          </a:p>
          <a:p>
            <a:pPr algn="ctr"/>
            <a:endParaRPr lang="en-US" altLang="ko-KR" sz="1000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+mj-ea"/>
                <a:ea typeface="+mj-ea"/>
              </a:rPr>
              <a:t>기본문진과 대동소이한 </a:t>
            </a:r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UI</a:t>
            </a:r>
            <a:r>
              <a:rPr lang="ko-KR" altLang="en-US" sz="1000" dirty="0">
                <a:solidFill>
                  <a:srgbClr val="FF0000"/>
                </a:solidFill>
                <a:latin typeface="+mj-ea"/>
                <a:ea typeface="+mj-ea"/>
              </a:rPr>
              <a:t>예정</a:t>
            </a:r>
            <a:endParaRPr lang="en-US" altLang="ko-KR" sz="1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9102C370-86AD-4289-92CC-407F0D99B2FA}"/>
              </a:ext>
            </a:extLst>
          </p:cNvPr>
          <p:cNvGrpSpPr/>
          <p:nvPr/>
        </p:nvGrpSpPr>
        <p:grpSpPr>
          <a:xfrm>
            <a:off x="3576936" y="3262323"/>
            <a:ext cx="1553979" cy="3316356"/>
            <a:chOff x="3089357" y="832547"/>
            <a:chExt cx="2771533" cy="591474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6C1B9EDD-8FD4-48CC-B90E-7C1DCD3E8042}"/>
                </a:ext>
              </a:extLst>
            </p:cNvPr>
            <p:cNvSpPr/>
            <p:nvPr/>
          </p:nvSpPr>
          <p:spPr>
            <a:xfrm>
              <a:off x="3089357" y="832547"/>
              <a:ext cx="2633950" cy="57461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90F73743-355D-4C53-B94D-D02564B481CE}"/>
                </a:ext>
              </a:extLst>
            </p:cNvPr>
            <p:cNvSpPr/>
            <p:nvPr/>
          </p:nvSpPr>
          <p:spPr>
            <a:xfrm>
              <a:off x="3149590" y="916854"/>
              <a:ext cx="2633950" cy="57461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AEB2275D-D730-41BB-91DC-DB574924B972}"/>
                </a:ext>
              </a:extLst>
            </p:cNvPr>
            <p:cNvSpPr/>
            <p:nvPr/>
          </p:nvSpPr>
          <p:spPr>
            <a:xfrm>
              <a:off x="3226940" y="1001161"/>
              <a:ext cx="2633950" cy="57461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약 </a:t>
              </a:r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50</a:t>
              </a:r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여개의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문항이 있을 예정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82A9516C-4425-4895-B7D0-D9C254F90450}"/>
              </a:ext>
            </a:extLst>
          </p:cNvPr>
          <p:cNvGrpSpPr/>
          <p:nvPr/>
        </p:nvGrpSpPr>
        <p:grpSpPr>
          <a:xfrm>
            <a:off x="1982727" y="1277294"/>
            <a:ext cx="955026" cy="123111"/>
            <a:chOff x="3654078" y="1751116"/>
            <a:chExt cx="955026" cy="12311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13903D78-5078-41B2-B1E9-53BEF08D01F7}"/>
                </a:ext>
              </a:extLst>
            </p:cNvPr>
            <p:cNvGrpSpPr/>
            <p:nvPr/>
          </p:nvGrpSpPr>
          <p:grpSpPr>
            <a:xfrm>
              <a:off x="3654078" y="1763141"/>
              <a:ext cx="710344" cy="99060"/>
              <a:chOff x="3654078" y="1752600"/>
              <a:chExt cx="1832322" cy="255524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xmlns="" id="{ADF24220-60DB-45FA-9BE8-0E0467D1B40C}"/>
                  </a:ext>
                </a:extLst>
              </p:cNvPr>
              <p:cNvCxnSpPr/>
              <p:nvPr/>
            </p:nvCxnSpPr>
            <p:spPr>
              <a:xfrm>
                <a:off x="3654078" y="1882140"/>
                <a:ext cx="183232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xmlns="" id="{6D1B13B0-3EFB-44A8-8F57-C16DDA631C8F}"/>
                  </a:ext>
                </a:extLst>
              </p:cNvPr>
              <p:cNvSpPr/>
              <p:nvPr/>
            </p:nvSpPr>
            <p:spPr>
              <a:xfrm>
                <a:off x="3654078" y="1752600"/>
                <a:ext cx="255524" cy="25552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6F2D302-BDD9-47CB-9C42-59938351A2B1}"/>
                </a:ext>
              </a:extLst>
            </p:cNvPr>
            <p:cNvSpPr txBox="1"/>
            <p:nvPr/>
          </p:nvSpPr>
          <p:spPr>
            <a:xfrm>
              <a:off x="4435980" y="1751116"/>
              <a:ext cx="17312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0 %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61FEC8A3-1A96-4A58-B360-551853987748}"/>
              </a:ext>
            </a:extLst>
          </p:cNvPr>
          <p:cNvSpPr/>
          <p:nvPr/>
        </p:nvSpPr>
        <p:spPr>
          <a:xfrm>
            <a:off x="2997986" y="123564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97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B969542-5343-4EAE-8854-98EA76168C6D}"/>
              </a:ext>
            </a:extLst>
          </p:cNvPr>
          <p:cNvSpPr/>
          <p:nvPr/>
        </p:nvSpPr>
        <p:spPr>
          <a:xfrm>
            <a:off x="5248056" y="3241066"/>
            <a:ext cx="158659" cy="15865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6ED4E43-504F-4FBF-A29B-382F3953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및 프로젝트범위</a:t>
            </a:r>
          </a:p>
        </p:txBody>
      </p:sp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xmlns="" id="{07F498F8-7D83-41B4-A43C-06C94443C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19" y="559640"/>
            <a:ext cx="9539605" cy="246221"/>
          </a:xfrm>
        </p:spPr>
        <p:txBody>
          <a:bodyPr/>
          <a:lstStyle/>
          <a:p>
            <a:r>
              <a:rPr lang="ko-KR" altLang="en-US" dirty="0"/>
              <a:t>포탈</a:t>
            </a:r>
            <a:r>
              <a:rPr lang="en-US" altLang="ko-KR" dirty="0"/>
              <a:t>, </a:t>
            </a:r>
            <a:r>
              <a:rPr lang="ko-KR" altLang="en-US" dirty="0"/>
              <a:t>쇼핑몰 등 연계시스템의 진행상황이 불투명하여</a:t>
            </a:r>
            <a:r>
              <a:rPr lang="en-US" altLang="ko-KR" dirty="0"/>
              <a:t>, </a:t>
            </a:r>
            <a:r>
              <a:rPr lang="ko-KR" altLang="en-US" dirty="0"/>
              <a:t>연동에 필요한 정보를 입</a:t>
            </a:r>
            <a:r>
              <a:rPr lang="en-US" altLang="ko-KR" dirty="0"/>
              <a:t>/</a:t>
            </a:r>
            <a:r>
              <a:rPr lang="ko-KR" altLang="en-US" dirty="0"/>
              <a:t>출력할 수 있는 자체 </a:t>
            </a:r>
            <a:r>
              <a:rPr lang="en-US" altLang="ko-KR" dirty="0"/>
              <a:t>‘</a:t>
            </a:r>
            <a:r>
              <a:rPr lang="ko-KR" altLang="en-US" dirty="0"/>
              <a:t>임시</a:t>
            </a:r>
            <a:r>
              <a:rPr lang="en-US" altLang="ko-KR" dirty="0"/>
              <a:t>‘  </a:t>
            </a:r>
            <a:r>
              <a:rPr lang="ko-KR" altLang="en-US" dirty="0"/>
              <a:t>수단을 마련하여 진행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이후 포탈</a:t>
            </a:r>
            <a:r>
              <a:rPr lang="en-US" altLang="ko-KR" dirty="0"/>
              <a:t>, </a:t>
            </a:r>
            <a:r>
              <a:rPr lang="ko-KR" altLang="en-US" dirty="0"/>
              <a:t>쇼핑몰 </a:t>
            </a:r>
            <a:r>
              <a:rPr lang="ko-KR" altLang="en-US" dirty="0" err="1"/>
              <a:t>진행시</a:t>
            </a:r>
            <a:r>
              <a:rPr lang="ko-KR" altLang="en-US" dirty="0"/>
              <a:t> 해당부분을 </a:t>
            </a:r>
            <a:r>
              <a:rPr lang="en-US" altLang="ko-KR" dirty="0"/>
              <a:t>API</a:t>
            </a:r>
            <a:r>
              <a:rPr lang="ko-KR" altLang="en-US" dirty="0"/>
              <a:t>로 대체</a:t>
            </a:r>
            <a:r>
              <a:rPr lang="en-US" altLang="ko-KR" dirty="0"/>
              <a:t>, </a:t>
            </a:r>
            <a:r>
              <a:rPr lang="ko-KR" altLang="en-US" dirty="0"/>
              <a:t>본</a:t>
            </a:r>
            <a:r>
              <a:rPr lang="en-US" altLang="ko-KR" dirty="0"/>
              <a:t>DB</a:t>
            </a:r>
            <a:r>
              <a:rPr lang="ko-KR" altLang="en-US" dirty="0"/>
              <a:t>로 연결할 수 있도록 개발할 예정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91779F-8994-4220-90E2-5A5C80CC4071}"/>
              </a:ext>
            </a:extLst>
          </p:cNvPr>
          <p:cNvSpPr/>
          <p:nvPr/>
        </p:nvSpPr>
        <p:spPr>
          <a:xfrm>
            <a:off x="1027236" y="2171773"/>
            <a:ext cx="5866708" cy="1799823"/>
          </a:xfrm>
          <a:prstGeom prst="rect">
            <a:avLst/>
          </a:prstGeom>
          <a:solidFill>
            <a:srgbClr val="C00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0F80C8C-EE96-4BA6-A16A-D811F2B94AEF}"/>
              </a:ext>
            </a:extLst>
          </p:cNvPr>
          <p:cNvSpPr/>
          <p:nvPr/>
        </p:nvSpPr>
        <p:spPr>
          <a:xfrm flipV="1">
            <a:off x="0" y="4291842"/>
            <a:ext cx="9906000" cy="256615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6C1E9CBF-17A1-45E1-BDE1-7D331D0EBFA7}"/>
              </a:ext>
            </a:extLst>
          </p:cNvPr>
          <p:cNvGrpSpPr/>
          <p:nvPr/>
        </p:nvGrpSpPr>
        <p:grpSpPr>
          <a:xfrm>
            <a:off x="1163446" y="2379907"/>
            <a:ext cx="1325351" cy="1344247"/>
            <a:chOff x="453292" y="2540000"/>
            <a:chExt cx="1325351" cy="134424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DD958B1C-AC19-40FF-90EF-6FFC69D03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0367" y="2540000"/>
              <a:ext cx="711200" cy="711200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4F1CECDC-550E-4A2C-BA35-F233DF1E22C5}"/>
                </a:ext>
              </a:extLst>
            </p:cNvPr>
            <p:cNvSpPr/>
            <p:nvPr/>
          </p:nvSpPr>
          <p:spPr>
            <a:xfrm>
              <a:off x="453292" y="3407509"/>
              <a:ext cx="1325351" cy="476738"/>
            </a:xfrm>
            <a:prstGeom prst="roundRect">
              <a:avLst>
                <a:gd name="adj" fmla="val 4856"/>
              </a:avLst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사전문진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B1C9B8C7-1AB7-4649-BFE4-783ABF9A665A}"/>
              </a:ext>
            </a:extLst>
          </p:cNvPr>
          <p:cNvGrpSpPr/>
          <p:nvPr/>
        </p:nvGrpSpPr>
        <p:grpSpPr>
          <a:xfrm>
            <a:off x="4100211" y="2377878"/>
            <a:ext cx="1325351" cy="1346276"/>
            <a:chOff x="4136787" y="2773682"/>
            <a:chExt cx="1325351" cy="13462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5D2BD6F9-8573-4604-B3C7-778F1F4CC39C}"/>
                </a:ext>
              </a:extLst>
            </p:cNvPr>
            <p:cNvSpPr/>
            <p:nvPr/>
          </p:nvSpPr>
          <p:spPr>
            <a:xfrm>
              <a:off x="4136787" y="3643220"/>
              <a:ext cx="1325351" cy="476738"/>
            </a:xfrm>
            <a:prstGeom prst="roundRect">
              <a:avLst>
                <a:gd name="adj" fmla="val 4856"/>
              </a:avLst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결과확인</a:t>
              </a:r>
              <a:r>
                <a:rPr lang="en-US" altLang="ko-KR" sz="12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2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처방</a:t>
              </a:r>
              <a:endPara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6" name="Picture 2" descr="Doctor Svg Png Icon Free Download (#146692) - OnlineWebFonts.COM">
              <a:extLst>
                <a:ext uri="{FF2B5EF4-FFF2-40B4-BE49-F238E27FC236}">
                  <a16:creationId xmlns:a16="http://schemas.microsoft.com/office/drawing/2014/main" xmlns="" id="{D3AE54A1-AC71-4308-AA00-23AD855C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846" y="2773682"/>
              <a:ext cx="625231" cy="71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0CE90E41-C816-49F8-8854-8B49CCB7C633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488797" y="3485785"/>
            <a:ext cx="1611414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olid"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1589AD4A-F0CA-408E-8778-447152A6C70D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5425562" y="3485785"/>
            <a:ext cx="1611414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olid"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화살표 연결선 66">
            <a:extLst>
              <a:ext uri="{FF2B5EF4-FFF2-40B4-BE49-F238E27FC236}">
                <a16:creationId xmlns:a16="http://schemas.microsoft.com/office/drawing/2014/main" xmlns="" id="{3B198568-0994-4AFC-B82E-F70FCAA470AD}"/>
              </a:ext>
            </a:extLst>
          </p:cNvPr>
          <p:cNvCxnSpPr>
            <a:cxnSpLocks/>
            <a:stCxn id="19" idx="2"/>
            <a:endCxn id="13" idx="2"/>
          </p:cNvCxnSpPr>
          <p:nvPr/>
        </p:nvCxnSpPr>
        <p:spPr>
          <a:xfrm rot="5400000">
            <a:off x="4762887" y="787389"/>
            <a:ext cx="12700" cy="5873530"/>
          </a:xfrm>
          <a:prstGeom prst="bentConnector3">
            <a:avLst>
              <a:gd name="adj1" fmla="val 262148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olid"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1154D76-D8E6-4DD7-869C-D3B728917CDD}"/>
              </a:ext>
            </a:extLst>
          </p:cNvPr>
          <p:cNvSpPr txBox="1"/>
          <p:nvPr/>
        </p:nvSpPr>
        <p:spPr>
          <a:xfrm>
            <a:off x="2752345" y="3175023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문진정보 전달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127DB8E-BFC5-4293-A30F-3849AE9EEC83}"/>
              </a:ext>
            </a:extLst>
          </p:cNvPr>
          <p:cNvSpPr txBox="1"/>
          <p:nvPr/>
        </p:nvSpPr>
        <p:spPr>
          <a:xfrm>
            <a:off x="5868751" y="3175023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탕전의뢰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A483AB9-5856-4AC8-8239-E0DFE2C109AB}"/>
              </a:ext>
            </a:extLst>
          </p:cNvPr>
          <p:cNvSpPr txBox="1"/>
          <p:nvPr/>
        </p:nvSpPr>
        <p:spPr>
          <a:xfrm>
            <a:off x="3823122" y="5046789"/>
            <a:ext cx="1555234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문진결과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CRUD</a:t>
            </a:r>
            <a:b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범위 다음페이지 참조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61F9FAA-8771-4D98-8436-ECD5E9BFE8E4}"/>
              </a:ext>
            </a:extLst>
          </p:cNvPr>
          <p:cNvSpPr txBox="1"/>
          <p:nvPr/>
        </p:nvSpPr>
        <p:spPr>
          <a:xfrm>
            <a:off x="950492" y="5046789"/>
            <a:ext cx="2012089" cy="765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어플리케이션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문진항목고정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답변내용은 의사화면에서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RUD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6AAF075A-79AA-4BA5-82A1-92F4D5886C1C}"/>
              </a:ext>
            </a:extLst>
          </p:cNvPr>
          <p:cNvGrpSpPr/>
          <p:nvPr/>
        </p:nvGrpSpPr>
        <p:grpSpPr>
          <a:xfrm>
            <a:off x="864822" y="4786379"/>
            <a:ext cx="2406375" cy="215444"/>
            <a:chOff x="1279350" y="4876005"/>
            <a:chExt cx="2406375" cy="215444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E47073BD-B233-4E43-AC2B-DE84759C7549}"/>
                </a:ext>
              </a:extLst>
            </p:cNvPr>
            <p:cNvCxnSpPr/>
            <p:nvPr/>
          </p:nvCxnSpPr>
          <p:spPr>
            <a:xfrm>
              <a:off x="1365020" y="5068220"/>
              <a:ext cx="2320705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2A070A52-9BC4-4B30-80A1-E144ADC81B93}"/>
                </a:ext>
              </a:extLst>
            </p:cNvPr>
            <p:cNvSpPr txBox="1"/>
            <p:nvPr/>
          </p:nvSpPr>
          <p:spPr>
            <a:xfrm>
              <a:off x="1279350" y="4876005"/>
              <a:ext cx="7264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TIOM</a:t>
              </a:r>
              <a:r>
                <a:rPr lang="ko-KR" altLang="en-US" sz="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Chart</a:t>
              </a:r>
              <a:endPara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2B868399-CFB8-45F3-AFC0-BB80C989747E}"/>
              </a:ext>
            </a:extLst>
          </p:cNvPr>
          <p:cNvGrpSpPr/>
          <p:nvPr/>
        </p:nvGrpSpPr>
        <p:grpSpPr>
          <a:xfrm>
            <a:off x="3737452" y="4786379"/>
            <a:ext cx="2406375" cy="215444"/>
            <a:chOff x="4151980" y="4876005"/>
            <a:chExt cx="2406375" cy="215444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C1EC8807-5B02-4A80-A23B-740309BDE9A7}"/>
                </a:ext>
              </a:extLst>
            </p:cNvPr>
            <p:cNvCxnSpPr/>
            <p:nvPr/>
          </p:nvCxnSpPr>
          <p:spPr>
            <a:xfrm>
              <a:off x="4237650" y="5068220"/>
              <a:ext cx="2320705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B7549540-40A6-4EE7-B8EF-4EFC040455B4}"/>
                </a:ext>
              </a:extLst>
            </p:cNvPr>
            <p:cNvSpPr txBox="1"/>
            <p:nvPr/>
          </p:nvSpPr>
          <p:spPr>
            <a:xfrm>
              <a:off x="4151980" y="4876005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Jun Chart</a:t>
              </a:r>
              <a:endPara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757CFEA8-1AF7-4769-9952-6F443AA5A789}"/>
              </a:ext>
            </a:extLst>
          </p:cNvPr>
          <p:cNvGrpSpPr/>
          <p:nvPr/>
        </p:nvGrpSpPr>
        <p:grpSpPr>
          <a:xfrm>
            <a:off x="6659024" y="4786379"/>
            <a:ext cx="2406375" cy="215444"/>
            <a:chOff x="4151980" y="4876005"/>
            <a:chExt cx="2406375" cy="21544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236BC9B7-1F27-4593-9FCD-875DED310640}"/>
                </a:ext>
              </a:extLst>
            </p:cNvPr>
            <p:cNvCxnSpPr/>
            <p:nvPr/>
          </p:nvCxnSpPr>
          <p:spPr>
            <a:xfrm>
              <a:off x="4237650" y="5068220"/>
              <a:ext cx="2320705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1D4C3E19-8F51-4AA5-A866-D8493335FB2A}"/>
                </a:ext>
              </a:extLst>
            </p:cNvPr>
            <p:cNvSpPr txBox="1"/>
            <p:nvPr/>
          </p:nvSpPr>
          <p:spPr>
            <a:xfrm>
              <a:off x="4151980" y="4876005"/>
              <a:ext cx="429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Misc.</a:t>
              </a:r>
              <a:endPara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5FE4F5E-205D-429C-8FA6-3E207164F778}"/>
              </a:ext>
            </a:extLst>
          </p:cNvPr>
          <p:cNvSpPr txBox="1"/>
          <p:nvPr/>
        </p:nvSpPr>
        <p:spPr>
          <a:xfrm>
            <a:off x="6744694" y="5046789"/>
            <a:ext cx="1781257" cy="996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쇼핑몰로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처방내용 전송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포탈 회원정보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연동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약재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처방전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방제사전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DB</a:t>
            </a:r>
            <a:b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탕전쇼핑몰에서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D0FF0D2E-4F03-4711-AEC4-F88603AF7E17}"/>
              </a:ext>
            </a:extLst>
          </p:cNvPr>
          <p:cNvSpPr txBox="1"/>
          <p:nvPr/>
        </p:nvSpPr>
        <p:spPr>
          <a:xfrm>
            <a:off x="912134" y="1926163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프로젝트범위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2E0DA33-B243-4DF2-9E4D-2B2C72BD8ACF}"/>
              </a:ext>
            </a:extLst>
          </p:cNvPr>
          <p:cNvSpPr/>
          <p:nvPr/>
        </p:nvSpPr>
        <p:spPr>
          <a:xfrm>
            <a:off x="7088950" y="3247416"/>
            <a:ext cx="1325351" cy="476738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처방내용 </a:t>
            </a:r>
            <a:r>
              <a:rPr lang="ko-KR" altLang="en-US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전송</a:t>
            </a:r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F6C3AE5-DCA1-4EB1-A432-49CF025EFB8D}"/>
              </a:ext>
            </a:extLst>
          </p:cNvPr>
          <p:cNvSpPr txBox="1"/>
          <p:nvPr/>
        </p:nvSpPr>
        <p:spPr>
          <a:xfrm>
            <a:off x="7088950" y="2805691"/>
            <a:ext cx="172643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b="1" dirty="0">
                <a:latin typeface="+mj-ea"/>
                <a:ea typeface="+mj-ea"/>
              </a:rPr>
              <a:t>* ‘</a:t>
            </a:r>
            <a:r>
              <a:rPr lang="ko-KR" altLang="en-US" sz="800" b="1" dirty="0">
                <a:latin typeface="+mj-ea"/>
                <a:ea typeface="+mj-ea"/>
              </a:rPr>
              <a:t>전송</a:t>
            </a:r>
            <a:r>
              <a:rPr lang="en-US" altLang="ko-KR" sz="800" b="1" dirty="0">
                <a:latin typeface="+mj-ea"/>
                <a:ea typeface="+mj-ea"/>
              </a:rPr>
              <a:t>’</a:t>
            </a:r>
            <a:r>
              <a:rPr lang="ko-KR" altLang="en-US" sz="800" b="1" dirty="0">
                <a:latin typeface="+mj-ea"/>
                <a:ea typeface="+mj-ea"/>
              </a:rPr>
              <a:t>까지만 진행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>
                <a:latin typeface="+mj-ea"/>
                <a:ea typeface="+mj-ea"/>
              </a:rPr>
              <a:t>전송</a:t>
            </a:r>
            <a:r>
              <a:rPr lang="en-US" altLang="ko-KR" sz="800" dirty="0">
                <a:latin typeface="+mj-ea"/>
                <a:ea typeface="+mj-ea"/>
              </a:rPr>
              <a:t>’</a:t>
            </a:r>
            <a:r>
              <a:rPr lang="ko-KR" altLang="en-US" sz="800" dirty="0">
                <a:latin typeface="+mj-ea"/>
                <a:ea typeface="+mj-ea"/>
              </a:rPr>
              <a:t>된 데이터를 쇼핑몰에 반영하는 것은 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쇼핑몰 </a:t>
            </a:r>
            <a:r>
              <a:rPr lang="ko-KR" altLang="en-US" sz="800" dirty="0" err="1">
                <a:latin typeface="+mj-ea"/>
                <a:ea typeface="+mj-ea"/>
              </a:rPr>
              <a:t>리뉴얼업체</a:t>
            </a:r>
            <a:r>
              <a:rPr lang="ko-KR" altLang="en-US" sz="800" dirty="0">
                <a:latin typeface="+mj-ea"/>
                <a:ea typeface="+mj-ea"/>
              </a:rPr>
              <a:t> 진행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F33A2D14-9EAF-4190-8173-6FABF77D2C00}"/>
              </a:ext>
            </a:extLst>
          </p:cNvPr>
          <p:cNvSpPr/>
          <p:nvPr/>
        </p:nvSpPr>
        <p:spPr>
          <a:xfrm>
            <a:off x="4100209" y="1127444"/>
            <a:ext cx="1325351" cy="476738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임시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A57320CD-2BFF-461D-ABE3-3AA2F8D28B05}"/>
              </a:ext>
            </a:extLst>
          </p:cNvPr>
          <p:cNvCxnSpPr>
            <a:stCxn id="52" idx="2"/>
          </p:cNvCxnSpPr>
          <p:nvPr/>
        </p:nvCxnSpPr>
        <p:spPr>
          <a:xfrm flipH="1">
            <a:off x="4762884" y="1604182"/>
            <a:ext cx="1" cy="6818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2D2319-67DE-4E8C-A879-69CF400A5DAB}"/>
              </a:ext>
            </a:extLst>
          </p:cNvPr>
          <p:cNvSpPr/>
          <p:nvPr/>
        </p:nvSpPr>
        <p:spPr>
          <a:xfrm>
            <a:off x="7088950" y="1901140"/>
            <a:ext cx="1325351" cy="476738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임시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방제사전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임시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본초정보</a:t>
            </a:r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xmlns="" id="{2AAF2931-4401-47F2-9A5A-ED710013A194}"/>
              </a:ext>
            </a:extLst>
          </p:cNvPr>
          <p:cNvCxnSpPr>
            <a:cxnSpLocks/>
            <a:stCxn id="54" idx="1"/>
            <a:endCxn id="38" idx="0"/>
          </p:cNvCxnSpPr>
          <p:nvPr/>
        </p:nvCxnSpPr>
        <p:spPr>
          <a:xfrm rot="10800000" flipV="1">
            <a:off x="5327386" y="2139508"/>
            <a:ext cx="1761564" cy="110155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6374036-1A5D-4499-AB5A-73BB1D2490C6}"/>
              </a:ext>
            </a:extLst>
          </p:cNvPr>
          <p:cNvSpPr txBox="1"/>
          <p:nvPr/>
        </p:nvSpPr>
        <p:spPr>
          <a:xfrm>
            <a:off x="4838116" y="1756134"/>
            <a:ext cx="8672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회원정보노출을 위한 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임시연동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99DE0B5-01C6-43FD-A846-B211A3B00452}"/>
              </a:ext>
            </a:extLst>
          </p:cNvPr>
          <p:cNvSpPr txBox="1"/>
          <p:nvPr/>
        </p:nvSpPr>
        <p:spPr>
          <a:xfrm>
            <a:off x="6508502" y="1958767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임시연동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86460E61-B769-4DA5-A073-C52C8A6445F8}"/>
              </a:ext>
            </a:extLst>
          </p:cNvPr>
          <p:cNvGrpSpPr/>
          <p:nvPr/>
        </p:nvGrpSpPr>
        <p:grpSpPr>
          <a:xfrm>
            <a:off x="0" y="0"/>
            <a:ext cx="589335" cy="589335"/>
            <a:chOff x="1605609" y="5373216"/>
            <a:chExt cx="1094183" cy="1094183"/>
          </a:xfrm>
        </p:grpSpPr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xmlns="" id="{243AD4A9-76B1-4D99-8811-45D1B2F8BCDD}"/>
                </a:ext>
              </a:extLst>
            </p:cNvPr>
            <p:cNvSpPr/>
            <p:nvPr/>
          </p:nvSpPr>
          <p:spPr>
            <a:xfrm rot="5400000">
              <a:off x="1605609" y="5373216"/>
              <a:ext cx="1094183" cy="1094183"/>
            </a:xfrm>
            <a:prstGeom prst="rtTriangle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906E6A7-1713-4133-AD83-EA51B40A94F6}"/>
                </a:ext>
              </a:extLst>
            </p:cNvPr>
            <p:cNvSpPr txBox="1"/>
            <p:nvPr/>
          </p:nvSpPr>
          <p:spPr>
            <a:xfrm>
              <a:off x="1719551" y="5444357"/>
              <a:ext cx="580360" cy="3000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05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NEW</a:t>
              </a:r>
              <a:endParaRPr lang="ko-KR" altLang="en-US" sz="10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44674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xmlns="" id="{CD207AE0-5A2F-4746-9793-A89165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기본문진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xmlns="" id="{8AC234B7-F858-406A-8AF3-9638F1DAA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3EAE5E0E-306F-403B-B7FB-851624F1E7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C000300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5AE0901-AD6B-4100-858B-98F6745E244A}"/>
              </a:ext>
            </a:extLst>
          </p:cNvPr>
          <p:cNvSpPr/>
          <p:nvPr/>
        </p:nvSpPr>
        <p:spPr>
          <a:xfrm>
            <a:off x="365703" y="6267635"/>
            <a:ext cx="2632283" cy="31104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다음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6F292788-1EDF-4D63-BDFC-EEC3A16F3E8E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1673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내원목적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기타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를 선택한 경우 사용자에게 노출되는 단계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754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196D425-60D5-4D6D-8419-4B655B9F76C9}"/>
              </a:ext>
            </a:extLst>
          </p:cNvPr>
          <p:cNvSpPr txBox="1"/>
          <p:nvPr/>
        </p:nvSpPr>
        <p:spPr>
          <a:xfrm>
            <a:off x="441851" y="1200351"/>
            <a:ext cx="8207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b="1" dirty="0">
                <a:latin typeface="+mj-ea"/>
                <a:ea typeface="+mj-ea"/>
              </a:rPr>
              <a:t>기본문진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28F22D6-3039-4FA5-8D20-46DA9F788307}"/>
              </a:ext>
            </a:extLst>
          </p:cNvPr>
          <p:cNvSpPr txBox="1"/>
          <p:nvPr/>
        </p:nvSpPr>
        <p:spPr>
          <a:xfrm>
            <a:off x="441851" y="1618552"/>
            <a:ext cx="254076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평소의 생활이나 신체 컨디션을 파악하기 위한 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가벼운 질문이지만 진료의 뼈대로 활용되는 중요한 문항입니다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찬찬히 진행해주세요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4CCB772-60DB-4578-AD8E-7A741C829330}"/>
              </a:ext>
            </a:extLst>
          </p:cNvPr>
          <p:cNvSpPr/>
          <p:nvPr/>
        </p:nvSpPr>
        <p:spPr>
          <a:xfrm>
            <a:off x="7670090" y="2705723"/>
            <a:ext cx="1002861" cy="449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설문완료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97D02E0-54FB-4AB7-B847-7499C050D0C6}"/>
              </a:ext>
            </a:extLst>
          </p:cNvPr>
          <p:cNvSpPr/>
          <p:nvPr/>
        </p:nvSpPr>
        <p:spPr>
          <a:xfrm>
            <a:off x="441851" y="2123511"/>
            <a:ext cx="2495902" cy="406328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FF0000"/>
                </a:solidFill>
                <a:latin typeface="+mj-ea"/>
                <a:ea typeface="+mj-ea"/>
              </a:rPr>
              <a:t>별도 엑셀파일 전달 문항 노출예정</a:t>
            </a:r>
            <a:endParaRPr lang="en-US" altLang="ko-KR" sz="1000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+mj-ea"/>
                <a:ea typeface="+mj-ea"/>
              </a:rPr>
              <a:t>각 </a:t>
            </a:r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UI</a:t>
            </a:r>
            <a:r>
              <a:rPr lang="ko-KR" altLang="en-US" sz="1000" dirty="0">
                <a:solidFill>
                  <a:srgbClr val="FF0000"/>
                </a:solidFill>
                <a:latin typeface="+mj-ea"/>
                <a:ea typeface="+mj-ea"/>
              </a:rPr>
              <a:t>는 </a:t>
            </a:r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sz="1000" dirty="0">
                <a:solidFill>
                  <a:srgbClr val="FF0000"/>
                </a:solidFill>
                <a:latin typeface="+mj-ea"/>
                <a:ea typeface="+mj-ea"/>
              </a:rPr>
              <a:t>문진공통</a:t>
            </a:r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’ </a:t>
            </a:r>
            <a:r>
              <a:rPr lang="ko-KR" altLang="en-US" sz="1000" dirty="0">
                <a:solidFill>
                  <a:srgbClr val="FF0000"/>
                </a:solidFill>
                <a:latin typeface="+mj-ea"/>
                <a:ea typeface="+mj-ea"/>
              </a:rPr>
              <a:t>참조</a:t>
            </a:r>
            <a:endParaRPr lang="en-US" altLang="ko-KR" sz="1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7A852C35-D468-4AAD-8B5A-BB9EB5D9574D}"/>
              </a:ext>
            </a:extLst>
          </p:cNvPr>
          <p:cNvGrpSpPr/>
          <p:nvPr/>
        </p:nvGrpSpPr>
        <p:grpSpPr>
          <a:xfrm>
            <a:off x="3576936" y="3262323"/>
            <a:ext cx="1553979" cy="3316356"/>
            <a:chOff x="3089357" y="832547"/>
            <a:chExt cx="2771533" cy="591474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B7F5828C-477C-4606-A945-28D8A1899F9E}"/>
                </a:ext>
              </a:extLst>
            </p:cNvPr>
            <p:cNvSpPr/>
            <p:nvPr/>
          </p:nvSpPr>
          <p:spPr>
            <a:xfrm>
              <a:off x="3089357" y="832547"/>
              <a:ext cx="2633950" cy="57461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E39F43E6-3F8B-4B4B-9D14-1B0453DD43A9}"/>
                </a:ext>
              </a:extLst>
            </p:cNvPr>
            <p:cNvSpPr/>
            <p:nvPr/>
          </p:nvSpPr>
          <p:spPr>
            <a:xfrm>
              <a:off x="3149590" y="916854"/>
              <a:ext cx="2633950" cy="57461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348348E0-F65E-4127-8291-35013A6ACA15}"/>
                </a:ext>
              </a:extLst>
            </p:cNvPr>
            <p:cNvSpPr/>
            <p:nvPr/>
          </p:nvSpPr>
          <p:spPr>
            <a:xfrm>
              <a:off x="3226940" y="1001161"/>
              <a:ext cx="2633950" cy="57461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약 </a:t>
              </a:r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150</a:t>
              </a:r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여개의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문항이 있을 예정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2C328F9F-F70D-4B70-8709-27E6E06AE563}"/>
              </a:ext>
            </a:extLst>
          </p:cNvPr>
          <p:cNvGrpSpPr/>
          <p:nvPr/>
        </p:nvGrpSpPr>
        <p:grpSpPr>
          <a:xfrm>
            <a:off x="1982727" y="1277294"/>
            <a:ext cx="955026" cy="123111"/>
            <a:chOff x="3654078" y="1751116"/>
            <a:chExt cx="955026" cy="12311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928238CB-CE86-4489-8D93-516D11EC33C5}"/>
                </a:ext>
              </a:extLst>
            </p:cNvPr>
            <p:cNvGrpSpPr/>
            <p:nvPr/>
          </p:nvGrpSpPr>
          <p:grpSpPr>
            <a:xfrm>
              <a:off x="3654078" y="1763141"/>
              <a:ext cx="710344" cy="99060"/>
              <a:chOff x="3654078" y="1752600"/>
              <a:chExt cx="1832322" cy="255524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xmlns="" id="{49F57C5C-9327-4D57-8E27-2D5E1EE7ED3D}"/>
                  </a:ext>
                </a:extLst>
              </p:cNvPr>
              <p:cNvCxnSpPr/>
              <p:nvPr/>
            </p:nvCxnSpPr>
            <p:spPr>
              <a:xfrm>
                <a:off x="3654078" y="1882140"/>
                <a:ext cx="183232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xmlns="" id="{A5376537-7CEB-451C-B096-1B42ECFBA999}"/>
                  </a:ext>
                </a:extLst>
              </p:cNvPr>
              <p:cNvSpPr/>
              <p:nvPr/>
            </p:nvSpPr>
            <p:spPr>
              <a:xfrm>
                <a:off x="3654078" y="1752600"/>
                <a:ext cx="255524" cy="25552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7275B10-6CED-4782-8EF7-32A7DE9EE08A}"/>
                </a:ext>
              </a:extLst>
            </p:cNvPr>
            <p:cNvSpPr txBox="1"/>
            <p:nvPr/>
          </p:nvSpPr>
          <p:spPr>
            <a:xfrm>
              <a:off x="4435980" y="1751116"/>
              <a:ext cx="17312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0 %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87002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xmlns="" id="{CD207AE0-5A2F-4746-9793-A89165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문진완료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xmlns="" id="{8AC234B7-F858-406A-8AF3-9638F1DAA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3EAE5E0E-306F-403B-B7FB-851624F1E7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C000400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5AE0901-AD6B-4100-858B-98F6745E244A}"/>
              </a:ext>
            </a:extLst>
          </p:cNvPr>
          <p:cNvSpPr/>
          <p:nvPr/>
        </p:nvSpPr>
        <p:spPr>
          <a:xfrm>
            <a:off x="365703" y="6267635"/>
            <a:ext cx="2632283" cy="31104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메인으로 돌아가기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6F292788-1EDF-4D63-BDFC-EEC3A16F3E8E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1673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모든 문진이 완료되고 사용자에게 보여지는 화면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754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196D425-60D5-4D6D-8419-4B655B9F76C9}"/>
              </a:ext>
            </a:extLst>
          </p:cNvPr>
          <p:cNvSpPr txBox="1"/>
          <p:nvPr/>
        </p:nvSpPr>
        <p:spPr>
          <a:xfrm>
            <a:off x="441851" y="1200351"/>
            <a:ext cx="8207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b="1" dirty="0">
                <a:latin typeface="+mj-ea"/>
                <a:ea typeface="+mj-ea"/>
              </a:rPr>
              <a:t>문진완료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28F22D6-3039-4FA5-8D20-46DA9F788307}"/>
              </a:ext>
            </a:extLst>
          </p:cNvPr>
          <p:cNvSpPr txBox="1"/>
          <p:nvPr/>
        </p:nvSpPr>
        <p:spPr>
          <a:xfrm>
            <a:off x="441851" y="1618552"/>
            <a:ext cx="244137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감사합니다</a:t>
            </a:r>
            <a:r>
              <a:rPr lang="en-US" altLang="ko-KR" sz="800" dirty="0">
                <a:latin typeface="+mj-ea"/>
                <a:ea typeface="+mj-ea"/>
              </a:rPr>
              <a:t>!!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지금 원장님께 문진 내용을 전달하고 있습니다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원장님이 만반의 준비를 갖추고 진료를 진행해주실 수 있도록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문진을 완료했다는 것을 접수에 알려주세요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44658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9D38E2D-F4D3-46A8-B02A-771FFDB02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준차트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17A6829-D554-4931-84ED-2C9A95940B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기본문진을 통한 정인적방 결과노출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환자입력 내용에 대한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RUD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가능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보조문진을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통한 프로토콜 후보처방목록 노출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각 처방에 대한 상세설명 있음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처방완료 후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탕전사이트로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처방전전송 가능</a:t>
            </a:r>
          </a:p>
        </p:txBody>
      </p:sp>
    </p:spTree>
    <p:extLst>
      <p:ext uri="{BB962C8B-B14F-4D97-AF65-F5344CB8AC3E}">
        <p14:creationId xmlns:p14="http://schemas.microsoft.com/office/powerpoint/2010/main" xmlns="" val="1152900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FFA2B6B-B927-4159-8357-2ABD466F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서비스흐름 </a:t>
            </a:r>
            <a:r>
              <a:rPr lang="en-US" altLang="ko-KR" dirty="0"/>
              <a:t>- </a:t>
            </a:r>
            <a:r>
              <a:rPr lang="ko-KR" altLang="en-US" dirty="0"/>
              <a:t>의료기관측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CCBBB3A-B0B5-4715-A218-7A0F02A85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504" y="-87964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D9072D62-5D03-4A28-9F00-3946526C1BA2}"/>
              </a:ext>
            </a:extLst>
          </p:cNvPr>
          <p:cNvSpPr/>
          <p:nvPr/>
        </p:nvSpPr>
        <p:spPr>
          <a:xfrm>
            <a:off x="2944632" y="622728"/>
            <a:ext cx="993904" cy="28808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</a:p>
        </p:txBody>
      </p:sp>
      <p:cxnSp>
        <p:nvCxnSpPr>
          <p:cNvPr id="54" name="연결선: 꺾임 6">
            <a:extLst>
              <a:ext uri="{FF2B5EF4-FFF2-40B4-BE49-F238E27FC236}">
                <a16:creationId xmlns:a16="http://schemas.microsoft.com/office/drawing/2014/main" xmlns="" id="{3B9C2665-0E2D-4B3F-8454-696FF7C691D2}"/>
              </a:ext>
            </a:extLst>
          </p:cNvPr>
          <p:cNvCxnSpPr>
            <a:cxnSpLocks/>
            <a:stCxn id="55" idx="2"/>
            <a:endCxn id="69" idx="0"/>
          </p:cNvCxnSpPr>
          <p:nvPr/>
        </p:nvCxnSpPr>
        <p:spPr>
          <a:xfrm flipH="1">
            <a:off x="3441579" y="2456410"/>
            <a:ext cx="5" cy="304998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F7A8253-7E26-4A14-B6A3-40E455E09D4C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3441584" y="910814"/>
            <a:ext cx="0" cy="10321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1007C21-934C-414A-8293-1667BA7E7A1E}"/>
              </a:ext>
            </a:extLst>
          </p:cNvPr>
          <p:cNvSpPr/>
          <p:nvPr/>
        </p:nvSpPr>
        <p:spPr>
          <a:xfrm>
            <a:off x="2944627" y="2761408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Dashboard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xmlns="" id="{DE36A946-DECB-40E3-AC0D-710ED71505E0}"/>
              </a:ext>
            </a:extLst>
          </p:cNvPr>
          <p:cNvCxnSpPr>
            <a:cxnSpLocks/>
            <a:stCxn id="65" idx="1"/>
            <a:endCxn id="96" idx="1"/>
          </p:cNvCxnSpPr>
          <p:nvPr/>
        </p:nvCxnSpPr>
        <p:spPr>
          <a:xfrm rot="5400000" flipH="1" flipV="1">
            <a:off x="1595382" y="636449"/>
            <a:ext cx="558788" cy="2139701"/>
          </a:xfrm>
          <a:prstGeom prst="bentConnector2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lgDashDot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xmlns="" id="{3B78C660-0F9F-46CF-ADF1-8243E7DF1E7B}"/>
              </a:ext>
            </a:extLst>
          </p:cNvPr>
          <p:cNvCxnSpPr>
            <a:cxnSpLocks/>
            <a:stCxn id="55" idx="1"/>
            <a:endCxn id="67" idx="3"/>
          </p:cNvCxnSpPr>
          <p:nvPr/>
        </p:nvCxnSpPr>
        <p:spPr>
          <a:xfrm flipH="1" flipV="1">
            <a:off x="2571870" y="2196785"/>
            <a:ext cx="372762" cy="2918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다이아몬드 54">
            <a:extLst>
              <a:ext uri="{FF2B5EF4-FFF2-40B4-BE49-F238E27FC236}">
                <a16:creationId xmlns:a16="http://schemas.microsoft.com/office/drawing/2014/main" xmlns="" id="{5C73535C-6BB7-443C-9980-DB097B8D5549}"/>
              </a:ext>
            </a:extLst>
          </p:cNvPr>
          <p:cNvSpPr/>
          <p:nvPr/>
        </p:nvSpPr>
        <p:spPr>
          <a:xfrm>
            <a:off x="2944632" y="1942996"/>
            <a:ext cx="993904" cy="513414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회원인가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순서도: 자기 디스크 64">
            <a:extLst>
              <a:ext uri="{FF2B5EF4-FFF2-40B4-BE49-F238E27FC236}">
                <a16:creationId xmlns:a16="http://schemas.microsoft.com/office/drawing/2014/main" xmlns="" id="{28157633-31F1-49B5-AF99-65BEA0751FF6}"/>
              </a:ext>
            </a:extLst>
          </p:cNvPr>
          <p:cNvSpPr/>
          <p:nvPr/>
        </p:nvSpPr>
        <p:spPr>
          <a:xfrm>
            <a:off x="307975" y="1985693"/>
            <a:ext cx="993901" cy="42218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포탈 회원 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순서도: 종속 처리 66">
            <a:extLst>
              <a:ext uri="{FF2B5EF4-FFF2-40B4-BE49-F238E27FC236}">
                <a16:creationId xmlns:a16="http://schemas.microsoft.com/office/drawing/2014/main" xmlns="" id="{94FD4D6C-514F-4F3E-BBCC-1AF572213E97}"/>
              </a:ext>
            </a:extLst>
          </p:cNvPr>
          <p:cNvSpPr/>
          <p:nvPr/>
        </p:nvSpPr>
        <p:spPr>
          <a:xfrm>
            <a:off x="1577975" y="1985692"/>
            <a:ext cx="993895" cy="422186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포탈 회원가입</a:t>
            </a:r>
          </a:p>
        </p:txBody>
      </p:sp>
      <p:sp>
        <p:nvSpPr>
          <p:cNvPr id="79" name="TextBox 94">
            <a:extLst>
              <a:ext uri="{FF2B5EF4-FFF2-40B4-BE49-F238E27FC236}">
                <a16:creationId xmlns:a16="http://schemas.microsoft.com/office/drawing/2014/main" xmlns="" id="{E68AD4AA-167E-4CB9-9376-74C3C6B1759C}"/>
              </a:ext>
            </a:extLst>
          </p:cNvPr>
          <p:cNvSpPr txBox="1"/>
          <p:nvPr/>
        </p:nvSpPr>
        <p:spPr>
          <a:xfrm>
            <a:off x="2777598" y="193532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endParaRPr lang="ko-KR" altLang="en-US" sz="800" dirty="0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9DBB05D-3B37-4CBC-8616-E98A2903C76B}"/>
              </a:ext>
            </a:extLst>
          </p:cNvPr>
          <p:cNvCxnSpPr>
            <a:stCxn id="67" idx="1"/>
            <a:endCxn id="65" idx="4"/>
          </p:cNvCxnSpPr>
          <p:nvPr/>
        </p:nvCxnSpPr>
        <p:spPr>
          <a:xfrm flipH="1">
            <a:off x="1301876" y="2196785"/>
            <a:ext cx="276099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826AC56F-18C9-41BC-A2C9-BC4EAB50E63C}"/>
              </a:ext>
            </a:extLst>
          </p:cNvPr>
          <p:cNvSpPr/>
          <p:nvPr/>
        </p:nvSpPr>
        <p:spPr>
          <a:xfrm>
            <a:off x="2944627" y="1215812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9DFC4657-2398-49BE-B1D0-98E77545E4DF}"/>
              </a:ext>
            </a:extLst>
          </p:cNvPr>
          <p:cNvSpPr/>
          <p:nvPr/>
        </p:nvSpPr>
        <p:spPr>
          <a:xfrm>
            <a:off x="5724063" y="5837728"/>
            <a:ext cx="993904" cy="28808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</a:t>
            </a:r>
          </a:p>
        </p:txBody>
      </p:sp>
      <p:sp>
        <p:nvSpPr>
          <p:cNvPr id="141" name="순서도: 자기 디스크 140">
            <a:extLst>
              <a:ext uri="{FF2B5EF4-FFF2-40B4-BE49-F238E27FC236}">
                <a16:creationId xmlns:a16="http://schemas.microsoft.com/office/drawing/2014/main" xmlns="" id="{254E9CA3-A653-4973-B180-FED97D37278A}"/>
              </a:ext>
            </a:extLst>
          </p:cNvPr>
          <p:cNvSpPr/>
          <p:nvPr/>
        </p:nvSpPr>
        <p:spPr>
          <a:xfrm>
            <a:off x="4378325" y="5331602"/>
            <a:ext cx="993901" cy="42218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탕전쇼핑몰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xmlns="" id="{0F270B5F-E247-44F8-B45B-E771477E6777}"/>
              </a:ext>
            </a:extLst>
          </p:cNvPr>
          <p:cNvCxnSpPr>
            <a:cxnSpLocks/>
            <a:stCxn id="73" idx="3"/>
            <a:endCxn id="141" idx="1"/>
          </p:cNvCxnSpPr>
          <p:nvPr/>
        </p:nvCxnSpPr>
        <p:spPr>
          <a:xfrm>
            <a:off x="3938531" y="5154054"/>
            <a:ext cx="936745" cy="17754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176A4CEE-7041-4096-8607-F5D840320593}"/>
              </a:ext>
            </a:extLst>
          </p:cNvPr>
          <p:cNvSpPr txBox="1"/>
          <p:nvPr/>
        </p:nvSpPr>
        <p:spPr>
          <a:xfrm>
            <a:off x="4953000" y="4824549"/>
            <a:ext cx="54822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약재정보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방제사전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첩약보험정보</a:t>
            </a:r>
          </a:p>
        </p:txBody>
      </p: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xmlns="" id="{A183F039-362E-4127-914C-7502E40FD06B}"/>
              </a:ext>
            </a:extLst>
          </p:cNvPr>
          <p:cNvCxnSpPr>
            <a:cxnSpLocks/>
            <a:stCxn id="73" idx="2"/>
            <a:endCxn id="141" idx="3"/>
          </p:cNvCxnSpPr>
          <p:nvPr/>
        </p:nvCxnSpPr>
        <p:spPr>
          <a:xfrm rot="16200000" flipH="1">
            <a:off x="3964107" y="4842618"/>
            <a:ext cx="388640" cy="1433697"/>
          </a:xfrm>
          <a:prstGeom prst="bentConnector3">
            <a:avLst>
              <a:gd name="adj1" fmla="val 158821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501C4BB5-1AFF-4780-ABC8-BC25B056F74D}"/>
              </a:ext>
            </a:extLst>
          </p:cNvPr>
          <p:cNvSpPr txBox="1"/>
          <p:nvPr/>
        </p:nvSpPr>
        <p:spPr>
          <a:xfrm>
            <a:off x="3493191" y="5799628"/>
            <a:ext cx="91371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처방전전송</a:t>
            </a:r>
          </a:p>
          <a:p>
            <a:pPr algn="l"/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병원정보 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환자정보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처방전정보 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복약지도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배송정보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B0CE8AC4-89CF-4985-8BDA-B4A76007029C}"/>
              </a:ext>
            </a:extLst>
          </p:cNvPr>
          <p:cNvSpPr txBox="1"/>
          <p:nvPr/>
        </p:nvSpPr>
        <p:spPr>
          <a:xfrm>
            <a:off x="2348251" y="672269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b="1" dirty="0">
                <a:solidFill>
                  <a:srgbClr val="2CA8B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 Flow</a:t>
            </a:r>
            <a:endParaRPr lang="ko-KR" altLang="en-US" sz="800" b="1" dirty="0" err="1">
              <a:solidFill>
                <a:srgbClr val="2CA8B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D57810D8-7E4B-4DBD-A53E-A8182EB4AB89}"/>
              </a:ext>
            </a:extLst>
          </p:cNvPr>
          <p:cNvSpPr txBox="1"/>
          <p:nvPr/>
        </p:nvSpPr>
        <p:spPr>
          <a:xfrm>
            <a:off x="1800024" y="1107946"/>
            <a:ext cx="6395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회원정보연동</a:t>
            </a:r>
            <a:endParaRPr lang="en-US" altLang="ko-KR" sz="800" dirty="0">
              <a:latin typeface="+mj-ea"/>
              <a:ea typeface="+mj-ea"/>
            </a:endParaRPr>
          </a:p>
          <a:p>
            <a:r>
              <a:rPr lang="ko-KR" altLang="en-US" sz="800" dirty="0">
                <a:latin typeface="+mj-ea"/>
                <a:ea typeface="+mj-ea"/>
              </a:rPr>
              <a:t>포인트정보연동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CD3F2D3C-4211-4E2B-BABE-EF9E1E654152}"/>
              </a:ext>
            </a:extLst>
          </p:cNvPr>
          <p:cNvSpPr/>
          <p:nvPr/>
        </p:nvSpPr>
        <p:spPr>
          <a:xfrm>
            <a:off x="2944627" y="3488592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문진결과확인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D23DDE2D-D7DE-4A94-B656-F7F58E738EFF}"/>
              </a:ext>
            </a:extLst>
          </p:cNvPr>
          <p:cNvSpPr/>
          <p:nvPr/>
        </p:nvSpPr>
        <p:spPr>
          <a:xfrm>
            <a:off x="2944627" y="4215776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진료내용입력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2F9DF4B-3659-4EA4-82E3-1922A18BFE91}"/>
              </a:ext>
            </a:extLst>
          </p:cNvPr>
          <p:cNvSpPr/>
          <p:nvPr/>
        </p:nvSpPr>
        <p:spPr>
          <a:xfrm>
            <a:off x="2944627" y="4942961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처방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RIO,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프로토콜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A1DE616-BE32-4E68-8CC8-59BE2401DA26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3441579" y="3183594"/>
            <a:ext cx="0" cy="3049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2C16338B-F450-43C9-9FF1-8D90422016F0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>
            <a:off x="3441579" y="3910778"/>
            <a:ext cx="0" cy="3049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453194D1-B563-4BE3-ABD8-224391F180C8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>
            <a:off x="3441579" y="4637962"/>
            <a:ext cx="0" cy="3049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xmlns="" id="{A5EDF156-D279-48A4-B0D1-96340B3C400E}"/>
              </a:ext>
            </a:extLst>
          </p:cNvPr>
          <p:cNvCxnSpPr>
            <a:stCxn id="73" idx="2"/>
            <a:endCxn id="138" idx="1"/>
          </p:cNvCxnSpPr>
          <p:nvPr/>
        </p:nvCxnSpPr>
        <p:spPr>
          <a:xfrm rot="16200000" flipH="1">
            <a:off x="4274509" y="4532217"/>
            <a:ext cx="616624" cy="228248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xmlns="" id="{196D2D48-5B1F-40C5-A9D5-7E8E720B5AFB}"/>
              </a:ext>
            </a:extLst>
          </p:cNvPr>
          <p:cNvCxnSpPr>
            <a:stCxn id="138" idx="0"/>
            <a:endCxn id="69" idx="3"/>
          </p:cNvCxnSpPr>
          <p:nvPr/>
        </p:nvCxnSpPr>
        <p:spPr>
          <a:xfrm rot="16200000" flipV="1">
            <a:off x="3647160" y="3263873"/>
            <a:ext cx="2865227" cy="228248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3AC1ABE-2226-400C-A0ED-FFBF8255B356}"/>
              </a:ext>
            </a:extLst>
          </p:cNvPr>
          <p:cNvSpPr txBox="1"/>
          <p:nvPr/>
        </p:nvSpPr>
        <p:spPr>
          <a:xfrm>
            <a:off x="6221017" y="682940"/>
            <a:ext cx="5706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rgbClr val="2CA8B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처방전 </a:t>
            </a:r>
            <a:r>
              <a:rPr lang="ko-KR" altLang="en-US" dirty="0" err="1"/>
              <a:t>상태값</a:t>
            </a:r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7999BB98-C394-4FAE-A3B6-58B2D96693B0}"/>
              </a:ext>
            </a:extLst>
          </p:cNvPr>
          <p:cNvSpPr/>
          <p:nvPr/>
        </p:nvSpPr>
        <p:spPr>
          <a:xfrm>
            <a:off x="6221016" y="838075"/>
            <a:ext cx="3303905" cy="655445"/>
          </a:xfrm>
          <a:prstGeom prst="rect">
            <a:avLst/>
          </a:prstGeom>
          <a:solidFill>
            <a:schemeClr val="accent1">
              <a:alpha val="1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작성중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의사가 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 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누르기 전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검토중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의사가 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 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눌렀지만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[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확정 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누르지 않은 경우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처방확정 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의사가 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확정 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누른 경우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전송완료 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 또는 수납실에서 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처방전전송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한 경우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08921497-13E3-4728-9F81-6E9AD6E5436B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 rot="16200000" flipH="1">
            <a:off x="1592465" y="1620338"/>
            <a:ext cx="564623" cy="213970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BBDA9F-E630-4097-9CCB-66BE0C752DD2}"/>
              </a:ext>
            </a:extLst>
          </p:cNvPr>
          <p:cNvSpPr txBox="1"/>
          <p:nvPr/>
        </p:nvSpPr>
        <p:spPr>
          <a:xfrm>
            <a:off x="1502666" y="2997350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해당 한의원</a:t>
            </a:r>
            <a:r>
              <a:rPr lang="en-US" altLang="ko-KR" sz="800" dirty="0">
                <a:latin typeface="+mj-ea"/>
                <a:ea typeface="+mj-ea"/>
              </a:rPr>
              <a:t>DB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816DCC8-A2F7-48AF-944B-AA1048E104B3}"/>
              </a:ext>
            </a:extLst>
          </p:cNvPr>
          <p:cNvSpPr txBox="1"/>
          <p:nvPr/>
        </p:nvSpPr>
        <p:spPr>
          <a:xfrm>
            <a:off x="802166" y="3394682"/>
            <a:ext cx="184826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b="1" dirty="0">
                <a:latin typeface="+mj-ea"/>
                <a:ea typeface="+mj-ea"/>
              </a:rPr>
              <a:t>* </a:t>
            </a:r>
            <a:r>
              <a:rPr lang="ko-KR" altLang="en-US" sz="800" b="1" dirty="0">
                <a:latin typeface="+mj-ea"/>
                <a:ea typeface="+mj-ea"/>
              </a:rPr>
              <a:t>포탈관계자는 다음정보 </a:t>
            </a:r>
            <a:r>
              <a:rPr lang="ko-KR" altLang="en-US" sz="800" b="1" dirty="0">
                <a:solidFill>
                  <a:srgbClr val="FF0000"/>
                </a:solidFill>
                <a:latin typeface="+mj-ea"/>
                <a:ea typeface="+mj-ea"/>
              </a:rPr>
              <a:t>열람불가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각 회원한의원은 자기 소속 데이터만 열람가능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환자정보 </a:t>
            </a:r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인원확인은 가능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진료정보 </a:t>
            </a:r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진료건수은 가능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처방정보 </a:t>
            </a:r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처방건수 및 종류는 가능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D7578F16-3740-4D50-900C-B05DE0D83FD2}"/>
              </a:ext>
            </a:extLst>
          </p:cNvPr>
          <p:cNvSpPr/>
          <p:nvPr/>
        </p:nvSpPr>
        <p:spPr>
          <a:xfrm>
            <a:off x="2827550" y="3365208"/>
            <a:ext cx="1247300" cy="2146335"/>
          </a:xfrm>
          <a:prstGeom prst="rect">
            <a:avLst/>
          </a:prstGeom>
          <a:noFill/>
          <a:ln w="317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DF82D9-77EC-40E5-B7E8-822741F09A56}"/>
              </a:ext>
            </a:extLst>
          </p:cNvPr>
          <p:cNvSpPr txBox="1"/>
          <p:nvPr/>
        </p:nvSpPr>
        <p:spPr>
          <a:xfrm>
            <a:off x="3760513" y="3311888"/>
            <a:ext cx="59471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진료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처방화면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xmlns="" id="{ABD0EDAE-09D1-0B2E-D790-44976105234F}"/>
              </a:ext>
            </a:extLst>
          </p:cNvPr>
          <p:cNvSpPr/>
          <p:nvPr/>
        </p:nvSpPr>
        <p:spPr>
          <a:xfrm>
            <a:off x="3332106" y="5455392"/>
            <a:ext cx="218941" cy="218941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xmlns="" id="{5A9F2B11-276C-B7E8-D13D-FADEF8FAA012}"/>
              </a:ext>
            </a:extLst>
          </p:cNvPr>
          <p:cNvSpPr/>
          <p:nvPr/>
        </p:nvSpPr>
        <p:spPr>
          <a:xfrm>
            <a:off x="802167" y="5673458"/>
            <a:ext cx="2142456" cy="564624"/>
          </a:xfrm>
          <a:prstGeom prst="wedgeRoundRectCallout">
            <a:avLst>
              <a:gd name="adj1" fmla="val 72272"/>
              <a:gd name="adj2" fmla="val -70936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회원등급에 따라 결과노출범위 다름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 algn="ctr">
              <a:buAutoNum type="arabicParenR"/>
            </a:pP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일반회원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: 2a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등급까지만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노출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 algn="ctr">
              <a:buAutoNum type="arabicParenR"/>
            </a:pP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적방회원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모든 선방결과 노출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8466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>
            <a:extLst>
              <a:ext uri="{FF2B5EF4-FFF2-40B4-BE49-F238E27FC236}">
                <a16:creationId xmlns:a16="http://schemas.microsoft.com/office/drawing/2014/main" xmlns="" id="{F9EE52BB-DDE5-4C23-25EC-7ECA331E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45" y="105175"/>
            <a:ext cx="8543925" cy="315910"/>
          </a:xfrm>
        </p:spPr>
        <p:txBody>
          <a:bodyPr/>
          <a:lstStyle/>
          <a:p>
            <a:r>
              <a:rPr lang="ko-KR" altLang="en-US" dirty="0"/>
              <a:t>데이터 관계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D7E838E-83BB-63A5-8812-D5C9DF7551B3}"/>
              </a:ext>
            </a:extLst>
          </p:cNvPr>
          <p:cNvSpPr/>
          <p:nvPr/>
        </p:nvSpPr>
        <p:spPr>
          <a:xfrm>
            <a:off x="497960" y="1915368"/>
            <a:ext cx="814507" cy="3765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환자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43041C7F-C72B-5FF8-614E-381214D57DE8}"/>
              </a:ext>
            </a:extLst>
          </p:cNvPr>
          <p:cNvGrpSpPr/>
          <p:nvPr/>
        </p:nvGrpSpPr>
        <p:grpSpPr>
          <a:xfrm>
            <a:off x="2417513" y="1915368"/>
            <a:ext cx="814507" cy="2849263"/>
            <a:chOff x="2796840" y="1551375"/>
            <a:chExt cx="814507" cy="284926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DEDAC29-FB1A-ECB2-ED43-40792DB94400}"/>
                </a:ext>
              </a:extLst>
            </p:cNvPr>
            <p:cNvSpPr/>
            <p:nvPr/>
          </p:nvSpPr>
          <p:spPr>
            <a:xfrm>
              <a:off x="2796840" y="1551375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문진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0671D630-47B6-71D0-4E70-4BA3F31CD306}"/>
                </a:ext>
              </a:extLst>
            </p:cNvPr>
            <p:cNvSpPr/>
            <p:nvPr/>
          </p:nvSpPr>
          <p:spPr>
            <a:xfrm>
              <a:off x="2796840" y="2169561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문진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9E76AD21-E55C-F963-D57E-F58BA49C453A}"/>
                </a:ext>
              </a:extLst>
            </p:cNvPr>
            <p:cNvSpPr/>
            <p:nvPr/>
          </p:nvSpPr>
          <p:spPr>
            <a:xfrm>
              <a:off x="2796840" y="2787747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문진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20E38BC-F263-3D6F-8DD0-C42A6F0C5D95}"/>
                </a:ext>
              </a:extLst>
            </p:cNvPr>
            <p:cNvSpPr/>
            <p:nvPr/>
          </p:nvSpPr>
          <p:spPr>
            <a:xfrm>
              <a:off x="2796840" y="3405933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문진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D963808-599F-BD45-9B43-C1CD79EC7CCA}"/>
                </a:ext>
              </a:extLst>
            </p:cNvPr>
            <p:cNvSpPr/>
            <p:nvPr/>
          </p:nvSpPr>
          <p:spPr>
            <a:xfrm>
              <a:off x="2796840" y="4024120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문진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BB5A17-C2D8-5C06-D1B2-0D12951EF0F3}"/>
              </a:ext>
            </a:extLst>
          </p:cNvPr>
          <p:cNvSpPr/>
          <p:nvPr/>
        </p:nvSpPr>
        <p:spPr>
          <a:xfrm>
            <a:off x="4337065" y="1915368"/>
            <a:ext cx="814507" cy="3765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진료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B42F5379-40A7-1BB2-101F-9A28261026AD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5151572" y="2103627"/>
            <a:ext cx="1105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D3DA7B7-8578-9AB6-18B1-1714ABFA501E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3232020" y="2103627"/>
            <a:ext cx="1105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C292BDD1-8858-AD0D-C1DD-DE0CC19DE725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1312467" y="2103627"/>
            <a:ext cx="11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1801037F-0B69-0510-C73D-B42846F83A92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1312467" y="2103627"/>
            <a:ext cx="1105046" cy="6181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2D7C5BBC-1BDA-7BFF-324B-58F7DFFCC2D6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312467" y="2103627"/>
            <a:ext cx="1105046" cy="12363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DB7B10D1-F1D4-9F7F-75F7-BFAC0F8738E2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1312467" y="2103627"/>
            <a:ext cx="1105046" cy="18545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7F252404-E929-6B06-992F-8D0F21E59A15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1312467" y="2103627"/>
            <a:ext cx="1105046" cy="24727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ED94845-AB1D-57A4-36E4-B43F4F8B8A33}"/>
              </a:ext>
            </a:extLst>
          </p:cNvPr>
          <p:cNvSpPr txBox="1"/>
          <p:nvPr/>
        </p:nvSpPr>
        <p:spPr>
          <a:xfrm>
            <a:off x="2060620" y="1225446"/>
            <a:ext cx="17328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같은 환자가 문진을 여러 번 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진행할 수 있습니다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문진은 일반적으로 </a:t>
            </a:r>
            <a:r>
              <a:rPr lang="en-US" altLang="ko-KR" sz="800" dirty="0">
                <a:latin typeface="+mj-ea"/>
                <a:ea typeface="+mj-ea"/>
              </a:rPr>
              <a:t>3</a:t>
            </a:r>
            <a:r>
              <a:rPr lang="ko-KR" altLang="en-US" sz="800" dirty="0">
                <a:latin typeface="+mj-ea"/>
                <a:ea typeface="+mj-ea"/>
              </a:rPr>
              <a:t>개월에 한번정도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진행하게 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6F38E4A-BBF7-C071-7F46-54ED687523DC}"/>
              </a:ext>
            </a:extLst>
          </p:cNvPr>
          <p:cNvSpPr txBox="1"/>
          <p:nvPr/>
        </p:nvSpPr>
        <p:spPr>
          <a:xfrm>
            <a:off x="4109018" y="1219065"/>
            <a:ext cx="156934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같은 문진결과를 가지고 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진료는 여러 번 있을 수 있습니다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일반적으로 약은 </a:t>
            </a:r>
            <a:r>
              <a:rPr lang="en-US" altLang="ko-KR" sz="800" dirty="0">
                <a:latin typeface="+mj-ea"/>
                <a:ea typeface="+mj-ea"/>
              </a:rPr>
              <a:t>3</a:t>
            </a:r>
            <a:r>
              <a:rPr lang="ko-KR" altLang="en-US" sz="800" dirty="0">
                <a:latin typeface="+mj-ea"/>
                <a:ea typeface="+mj-ea"/>
              </a:rPr>
              <a:t>주분량으로 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처방되기 때문입니다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BCD16F4E-AC60-FB61-32BF-E682F64BBF9C}"/>
              </a:ext>
            </a:extLst>
          </p:cNvPr>
          <p:cNvGrpSpPr/>
          <p:nvPr/>
        </p:nvGrpSpPr>
        <p:grpSpPr>
          <a:xfrm>
            <a:off x="6256617" y="1915368"/>
            <a:ext cx="814507" cy="1606674"/>
            <a:chOff x="7010892" y="1551375"/>
            <a:chExt cx="814507" cy="160667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B1F3B39-13E0-712D-AE3E-51342F0D013F}"/>
                </a:ext>
              </a:extLst>
            </p:cNvPr>
            <p:cNvSpPr/>
            <p:nvPr/>
          </p:nvSpPr>
          <p:spPr>
            <a:xfrm>
              <a:off x="7010892" y="1551375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처방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35905A6-1D56-3174-1C35-09CC38167A71}"/>
                </a:ext>
              </a:extLst>
            </p:cNvPr>
            <p:cNvSpPr/>
            <p:nvPr/>
          </p:nvSpPr>
          <p:spPr>
            <a:xfrm>
              <a:off x="7010892" y="2166453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처방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E7261F1-DBB1-7192-0636-77CF58733D0F}"/>
                </a:ext>
              </a:extLst>
            </p:cNvPr>
            <p:cNvSpPr/>
            <p:nvPr/>
          </p:nvSpPr>
          <p:spPr>
            <a:xfrm>
              <a:off x="7010892" y="2781531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처방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32CBD11A-5CFA-79D8-D2C8-D566A67D7213}"/>
              </a:ext>
            </a:extLst>
          </p:cNvPr>
          <p:cNvCxnSpPr>
            <a:stCxn id="15" idx="3"/>
            <a:endCxn id="45" idx="1"/>
          </p:cNvCxnSpPr>
          <p:nvPr/>
        </p:nvCxnSpPr>
        <p:spPr>
          <a:xfrm>
            <a:off x="5151572" y="2103627"/>
            <a:ext cx="1105045" cy="6150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3495C8A7-2C6F-9AF8-7E99-1B1513B4D653}"/>
              </a:ext>
            </a:extLst>
          </p:cNvPr>
          <p:cNvCxnSpPr>
            <a:stCxn id="15" idx="3"/>
            <a:endCxn id="46" idx="1"/>
          </p:cNvCxnSpPr>
          <p:nvPr/>
        </p:nvCxnSpPr>
        <p:spPr>
          <a:xfrm>
            <a:off x="5151572" y="2103627"/>
            <a:ext cx="1105045" cy="12301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7A88F8F-4736-1852-D8DC-F395323F53C8}"/>
              </a:ext>
            </a:extLst>
          </p:cNvPr>
          <p:cNvSpPr txBox="1"/>
          <p:nvPr/>
        </p:nvSpPr>
        <p:spPr>
          <a:xfrm>
            <a:off x="6256617" y="1219065"/>
            <a:ext cx="207749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하나의 진료에 여러 개의 처방이 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내려질 수 있습니다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예</a:t>
            </a:r>
            <a:r>
              <a:rPr lang="en-US" altLang="ko-KR" sz="800" dirty="0">
                <a:latin typeface="+mj-ea"/>
                <a:ea typeface="+mj-ea"/>
              </a:rPr>
              <a:t>) </a:t>
            </a:r>
            <a:r>
              <a:rPr lang="ko-KR" altLang="en-US" sz="800" dirty="0">
                <a:latin typeface="+mj-ea"/>
                <a:ea typeface="+mj-ea"/>
              </a:rPr>
              <a:t>병원방문없이 </a:t>
            </a: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>
                <a:latin typeface="+mj-ea"/>
                <a:ea typeface="+mj-ea"/>
              </a:rPr>
              <a:t>선생님</a:t>
            </a:r>
            <a:r>
              <a:rPr lang="en-US" altLang="ko-KR" sz="800" dirty="0">
                <a:latin typeface="+mj-ea"/>
                <a:ea typeface="+mj-ea"/>
              </a:rPr>
              <a:t>! </a:t>
            </a:r>
            <a:r>
              <a:rPr lang="ko-KR" altLang="en-US" sz="800" dirty="0">
                <a:latin typeface="+mj-ea"/>
                <a:ea typeface="+mj-ea"/>
              </a:rPr>
              <a:t>지난번에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주셨던 약 떨어졌어요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  <a:r>
              <a:rPr lang="ko-KR" altLang="en-US" sz="800" dirty="0" err="1">
                <a:latin typeface="+mj-ea"/>
                <a:ea typeface="+mj-ea"/>
              </a:rPr>
              <a:t>한달치</a:t>
            </a:r>
            <a:r>
              <a:rPr lang="ko-KR" altLang="en-US" sz="800" dirty="0">
                <a:latin typeface="+mj-ea"/>
                <a:ea typeface="+mj-ea"/>
              </a:rPr>
              <a:t> 더 보내주세요</a:t>
            </a:r>
            <a:r>
              <a:rPr lang="en-US" altLang="ko-KR" sz="800" dirty="0">
                <a:latin typeface="+mj-ea"/>
                <a:ea typeface="+mj-ea"/>
              </a:rPr>
              <a:t>’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35196936-A1FD-5055-8B99-0BEC1E569550}"/>
              </a:ext>
            </a:extLst>
          </p:cNvPr>
          <p:cNvCxnSpPr>
            <a:stCxn id="17" idx="3"/>
            <a:endCxn id="53" idx="1"/>
          </p:cNvCxnSpPr>
          <p:nvPr/>
        </p:nvCxnSpPr>
        <p:spPr>
          <a:xfrm>
            <a:off x="7071124" y="2103627"/>
            <a:ext cx="11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1B7C2E54-812F-8A51-58FE-387AD7C4C12D}"/>
              </a:ext>
            </a:extLst>
          </p:cNvPr>
          <p:cNvCxnSpPr>
            <a:cxnSpLocks/>
            <a:stCxn id="45" idx="3"/>
            <a:endCxn id="59" idx="1"/>
          </p:cNvCxnSpPr>
          <p:nvPr/>
        </p:nvCxnSpPr>
        <p:spPr>
          <a:xfrm>
            <a:off x="7071124" y="2718705"/>
            <a:ext cx="11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EFCE76DD-6A80-C560-5568-CEE3F85A4551}"/>
              </a:ext>
            </a:extLst>
          </p:cNvPr>
          <p:cNvGrpSpPr/>
          <p:nvPr/>
        </p:nvGrpSpPr>
        <p:grpSpPr>
          <a:xfrm>
            <a:off x="8176170" y="1915368"/>
            <a:ext cx="814507" cy="1610992"/>
            <a:chOff x="8729962" y="1551375"/>
            <a:chExt cx="814507" cy="161099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2FB6ECA7-7B97-8980-F125-BB754055A4C9}"/>
                </a:ext>
              </a:extLst>
            </p:cNvPr>
            <p:cNvSpPr/>
            <p:nvPr/>
          </p:nvSpPr>
          <p:spPr>
            <a:xfrm>
              <a:off x="8729962" y="1551375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  <a:latin typeface="+mj-ea"/>
                  <a:ea typeface="+mj-ea"/>
                </a:rPr>
                <a:t>탕전의뢰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BABE32A-AEC8-73CE-61DE-52DA41AEB040}"/>
                </a:ext>
              </a:extLst>
            </p:cNvPr>
            <p:cNvSpPr/>
            <p:nvPr/>
          </p:nvSpPr>
          <p:spPr>
            <a:xfrm>
              <a:off x="8729962" y="2166453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  <a:latin typeface="+mj-ea"/>
                  <a:ea typeface="+mj-ea"/>
                </a:rPr>
                <a:t>탕전의뢰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3ADB63D1-3F02-7754-D967-A5A7082598D3}"/>
                </a:ext>
              </a:extLst>
            </p:cNvPr>
            <p:cNvSpPr/>
            <p:nvPr/>
          </p:nvSpPr>
          <p:spPr>
            <a:xfrm>
              <a:off x="8729962" y="2785849"/>
              <a:ext cx="814507" cy="3765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  <a:latin typeface="+mj-ea"/>
                  <a:ea typeface="+mj-ea"/>
                </a:rPr>
                <a:t>탕전의뢰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EC1D6B3F-1C75-B413-484D-08D02E110B43}"/>
              </a:ext>
            </a:extLst>
          </p:cNvPr>
          <p:cNvCxnSpPr>
            <a:cxnSpLocks/>
            <a:stCxn id="46" idx="3"/>
            <a:endCxn id="61" idx="1"/>
          </p:cNvCxnSpPr>
          <p:nvPr/>
        </p:nvCxnSpPr>
        <p:spPr>
          <a:xfrm>
            <a:off x="7071124" y="3333783"/>
            <a:ext cx="1105046" cy="43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D3FCF0A-4613-305D-F02B-DA04B41CA831}"/>
              </a:ext>
            </a:extLst>
          </p:cNvPr>
          <p:cNvSpPr txBox="1"/>
          <p:nvPr/>
        </p:nvSpPr>
        <p:spPr>
          <a:xfrm>
            <a:off x="7623647" y="3648994"/>
            <a:ext cx="191238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진료없이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ko-KR" altLang="en-US" sz="800" dirty="0" err="1">
                <a:latin typeface="+mj-ea"/>
                <a:ea typeface="+mj-ea"/>
              </a:rPr>
              <a:t>탕전이</a:t>
            </a:r>
            <a:r>
              <a:rPr lang="ko-KR" altLang="en-US" sz="800" dirty="0">
                <a:latin typeface="+mj-ea"/>
                <a:ea typeface="+mj-ea"/>
              </a:rPr>
              <a:t> 의뢰될 때에도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처방전을 하나 더 끊고</a:t>
            </a:r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복사하고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해당 처방전을 탕전원으로 보내는 절차를 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갖게 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D66ED50-C632-A0B6-74B1-17F5B4EFE7BE}"/>
              </a:ext>
            </a:extLst>
          </p:cNvPr>
          <p:cNvSpPr txBox="1"/>
          <p:nvPr/>
        </p:nvSpPr>
        <p:spPr>
          <a:xfrm>
            <a:off x="3710519" y="2450761"/>
            <a:ext cx="3260508" cy="1600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하나의 진료데이터는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다음의 </a:t>
            </a:r>
            <a:r>
              <a:rPr lang="en-US" altLang="ko-KR" sz="800" dirty="0">
                <a:latin typeface="+mj-ea"/>
                <a:ea typeface="+mj-ea"/>
              </a:rPr>
              <a:t>set</a:t>
            </a:r>
            <a:r>
              <a:rPr lang="ko-KR" altLang="en-US" sz="800" dirty="0">
                <a:latin typeface="+mj-ea"/>
                <a:ea typeface="+mj-ea"/>
              </a:rPr>
              <a:t>로 이루어집니다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800" dirty="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j-ea"/>
                <a:ea typeface="+mj-ea"/>
              </a:rPr>
              <a:t>문진결과 </a:t>
            </a:r>
            <a:r>
              <a:rPr lang="en-US" altLang="ko-KR" sz="800" dirty="0">
                <a:latin typeface="+mj-ea"/>
                <a:ea typeface="+mj-ea"/>
              </a:rPr>
              <a:t>– </a:t>
            </a:r>
            <a:r>
              <a:rPr lang="ko-KR" altLang="en-US" sz="800" dirty="0" err="1">
                <a:latin typeface="+mj-ea"/>
                <a:ea typeface="+mj-ea"/>
              </a:rPr>
              <a:t>환자대답을</a:t>
            </a:r>
            <a:r>
              <a:rPr lang="ko-KR" altLang="en-US" sz="800" dirty="0">
                <a:latin typeface="+mj-ea"/>
                <a:ea typeface="+mj-ea"/>
              </a:rPr>
              <a:t> 의사가 수정할 수 있습니다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br>
              <a:rPr lang="en-US" altLang="ko-KR" sz="800" dirty="0">
                <a:latin typeface="+mj-ea"/>
                <a:ea typeface="+mj-ea"/>
              </a:rPr>
            </a:br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따라서 문진데이터는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환자버전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의사버전이 따로 저장되어야 하며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  <a:br>
              <a:rPr lang="en-US" altLang="ko-KR" sz="800" dirty="0">
                <a:latin typeface="+mj-ea"/>
                <a:ea typeface="+mj-ea"/>
              </a:rPr>
            </a:br>
            <a:r>
              <a:rPr lang="ko-KR" altLang="en-US" sz="800" dirty="0">
                <a:latin typeface="+mj-ea"/>
                <a:ea typeface="+mj-ea"/>
              </a:rPr>
              <a:t>의사버전의 문진데이터는 진료마다 새로 생성</a:t>
            </a:r>
            <a:r>
              <a:rPr lang="en-US" altLang="ko-KR" sz="800" dirty="0">
                <a:latin typeface="+mj-ea"/>
                <a:ea typeface="+mj-ea"/>
              </a:rPr>
              <a:t>*</a:t>
            </a:r>
            <a:r>
              <a:rPr lang="ko-KR" altLang="en-US" sz="800" dirty="0">
                <a:latin typeface="+mj-ea"/>
                <a:ea typeface="+mj-ea"/>
              </a:rPr>
              <a:t>되어야 합니다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err="1">
                <a:latin typeface="+mj-ea"/>
                <a:ea typeface="+mj-ea"/>
              </a:rPr>
              <a:t>안진결과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– </a:t>
            </a:r>
            <a:r>
              <a:rPr lang="ko-KR" altLang="en-US" sz="800" dirty="0">
                <a:latin typeface="+mj-ea"/>
                <a:ea typeface="+mj-ea"/>
              </a:rPr>
              <a:t>의사가 눌러보고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만져보고</a:t>
            </a:r>
            <a:r>
              <a:rPr lang="en-US" altLang="ko-KR" sz="800" dirty="0">
                <a:latin typeface="+mj-ea"/>
                <a:ea typeface="+mj-ea"/>
              </a:rPr>
              <a:t>..</a:t>
            </a:r>
            <a:r>
              <a:rPr lang="ko-KR" altLang="en-US" sz="800" dirty="0">
                <a:latin typeface="+mj-ea"/>
                <a:ea typeface="+mj-ea"/>
              </a:rPr>
              <a:t>기록합니다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j-ea"/>
                <a:ea typeface="+mj-ea"/>
              </a:rPr>
              <a:t>선방결과 </a:t>
            </a:r>
            <a:r>
              <a:rPr lang="en-US" altLang="ko-KR" sz="800" dirty="0">
                <a:latin typeface="+mj-ea"/>
                <a:ea typeface="+mj-ea"/>
              </a:rPr>
              <a:t>– </a:t>
            </a:r>
            <a:r>
              <a:rPr lang="ko-KR" altLang="en-US" sz="800" dirty="0">
                <a:latin typeface="+mj-ea"/>
                <a:ea typeface="+mj-ea"/>
              </a:rPr>
              <a:t>위 </a:t>
            </a:r>
            <a:r>
              <a:rPr lang="en-US" altLang="ko-KR" sz="800" dirty="0">
                <a:latin typeface="+mj-ea"/>
                <a:ea typeface="+mj-ea"/>
              </a:rPr>
              <a:t>2</a:t>
            </a:r>
            <a:r>
              <a:rPr lang="ko-KR" altLang="en-US" sz="800" dirty="0">
                <a:latin typeface="+mj-ea"/>
                <a:ea typeface="+mj-ea"/>
              </a:rPr>
              <a:t>개 결과로 내려진 탕약선택결과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이를 테면</a:t>
            </a:r>
            <a:r>
              <a:rPr lang="en-US" altLang="ko-KR" sz="800" dirty="0">
                <a:latin typeface="+mj-ea"/>
                <a:ea typeface="+mj-ea"/>
              </a:rPr>
              <a:t>… </a:t>
            </a:r>
            <a:r>
              <a:rPr lang="ko-KR" altLang="en-US" sz="800" dirty="0">
                <a:latin typeface="+mj-ea"/>
                <a:ea typeface="+mj-ea"/>
              </a:rPr>
              <a:t>이전 진료에서 환자가 </a:t>
            </a: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>
                <a:latin typeface="+mj-ea"/>
                <a:ea typeface="+mj-ea"/>
              </a:rPr>
              <a:t>잠을 잘 </a:t>
            </a:r>
            <a:r>
              <a:rPr lang="ko-KR" altLang="en-US" sz="800" dirty="0" err="1">
                <a:latin typeface="+mj-ea"/>
                <a:ea typeface="+mj-ea"/>
              </a:rPr>
              <a:t>못잔다</a:t>
            </a:r>
            <a:r>
              <a:rPr lang="en-US" altLang="ko-KR" sz="800" dirty="0">
                <a:latin typeface="+mj-ea"/>
                <a:ea typeface="+mj-ea"/>
              </a:rPr>
              <a:t>’</a:t>
            </a:r>
            <a:r>
              <a:rPr lang="ko-KR" altLang="en-US" sz="800" dirty="0">
                <a:latin typeface="+mj-ea"/>
                <a:ea typeface="+mj-ea"/>
              </a:rPr>
              <a:t>고 했는데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오늘 진료에서는 잠을 잘 자게 되었다</a:t>
            </a:r>
            <a:r>
              <a:rPr lang="en-US" altLang="ko-KR" sz="800" dirty="0">
                <a:latin typeface="+mj-ea"/>
                <a:ea typeface="+mj-ea"/>
              </a:rPr>
              <a:t>…</a:t>
            </a:r>
            <a:r>
              <a:rPr lang="ko-KR" altLang="en-US" sz="800" dirty="0">
                <a:latin typeface="+mj-ea"/>
                <a:ea typeface="+mj-ea"/>
              </a:rPr>
              <a:t>고 말한다면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  <a:br>
              <a:rPr lang="en-US" altLang="ko-KR" sz="800" dirty="0">
                <a:latin typeface="+mj-ea"/>
                <a:ea typeface="+mj-ea"/>
              </a:rPr>
            </a:br>
            <a:r>
              <a:rPr lang="ko-KR" altLang="en-US" sz="800" dirty="0">
                <a:latin typeface="+mj-ea"/>
                <a:ea typeface="+mj-ea"/>
              </a:rPr>
              <a:t>해당 내용은 </a:t>
            </a: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>
                <a:latin typeface="+mj-ea"/>
                <a:ea typeface="+mj-ea"/>
              </a:rPr>
              <a:t>의사버전의 문진</a:t>
            </a:r>
            <a:r>
              <a:rPr lang="en-US" altLang="ko-KR" sz="800" dirty="0">
                <a:latin typeface="+mj-ea"/>
                <a:ea typeface="+mj-ea"/>
              </a:rPr>
              <a:t>’ </a:t>
            </a:r>
            <a:r>
              <a:rPr lang="ko-KR" altLang="en-US" sz="800" dirty="0">
                <a:latin typeface="+mj-ea"/>
                <a:ea typeface="+mj-ea"/>
              </a:rPr>
              <a:t>내용에 반영되고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br>
              <a:rPr lang="en-US" altLang="ko-KR" sz="800" dirty="0">
                <a:latin typeface="+mj-ea"/>
                <a:ea typeface="+mj-ea"/>
              </a:rPr>
            </a:br>
            <a:r>
              <a:rPr lang="ko-KR" altLang="en-US" sz="800" dirty="0">
                <a:latin typeface="+mj-ea"/>
                <a:ea typeface="+mj-ea"/>
              </a:rPr>
              <a:t>해당 진료 </a:t>
            </a:r>
            <a:r>
              <a:rPr lang="en-US" altLang="ko-KR" sz="800" dirty="0">
                <a:latin typeface="+mj-ea"/>
                <a:ea typeface="+mj-ea"/>
              </a:rPr>
              <a:t>set</a:t>
            </a:r>
            <a:r>
              <a:rPr lang="ko-KR" altLang="en-US" sz="800" dirty="0">
                <a:latin typeface="+mj-ea"/>
                <a:ea typeface="+mj-ea"/>
              </a:rPr>
              <a:t>로 저장되어야 합니다</a:t>
            </a:r>
            <a:r>
              <a:rPr lang="en-US" altLang="ko-KR" sz="800" dirty="0">
                <a:latin typeface="+mj-ea"/>
                <a:ea typeface="+mj-ea"/>
              </a:rPr>
              <a:t>. (</a:t>
            </a:r>
            <a:r>
              <a:rPr lang="ko-KR" altLang="en-US" sz="800" dirty="0">
                <a:latin typeface="+mj-ea"/>
                <a:ea typeface="+mj-ea"/>
              </a:rPr>
              <a:t>환자의 경과추이 관찰용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0163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5D2119-A176-816A-60B7-83AC2812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75A6A9-5150-A218-0DE4-8398B442C8EF}"/>
              </a:ext>
            </a:extLst>
          </p:cNvPr>
          <p:cNvSpPr/>
          <p:nvPr/>
        </p:nvSpPr>
        <p:spPr>
          <a:xfrm>
            <a:off x="794174" y="1155515"/>
            <a:ext cx="814507" cy="3765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환자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46E1A81-418B-6EA8-9441-45465351F0F1}"/>
              </a:ext>
            </a:extLst>
          </p:cNvPr>
          <p:cNvSpPr/>
          <p:nvPr/>
        </p:nvSpPr>
        <p:spPr>
          <a:xfrm>
            <a:off x="794174" y="1792447"/>
            <a:ext cx="814507" cy="3765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문진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환자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버전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79F3CF1-9DF1-4121-B064-95AE51632544}"/>
              </a:ext>
            </a:extLst>
          </p:cNvPr>
          <p:cNvSpPr/>
          <p:nvPr/>
        </p:nvSpPr>
        <p:spPr>
          <a:xfrm>
            <a:off x="2017667" y="2500785"/>
            <a:ext cx="814507" cy="3765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진료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700" b="1" dirty="0" err="1">
                <a:solidFill>
                  <a:schemeClr val="tx1"/>
                </a:solidFill>
                <a:latin typeface="+mj-ea"/>
                <a:ea typeface="+mj-ea"/>
              </a:rPr>
              <a:t>의사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버전문진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0C286A4-0672-D957-C048-E2810207FEB5}"/>
              </a:ext>
            </a:extLst>
          </p:cNvPr>
          <p:cNvSpPr/>
          <p:nvPr/>
        </p:nvSpPr>
        <p:spPr>
          <a:xfrm>
            <a:off x="2017667" y="3300034"/>
            <a:ext cx="814507" cy="3765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처방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213082-B490-2ADB-372C-F8B634B32512}"/>
              </a:ext>
            </a:extLst>
          </p:cNvPr>
          <p:cNvSpPr/>
          <p:nvPr/>
        </p:nvSpPr>
        <p:spPr>
          <a:xfrm>
            <a:off x="2017667" y="3936966"/>
            <a:ext cx="814507" cy="3765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탕전의뢰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A96D5884-1669-D22D-2EBE-0737C7E7E211}"/>
              </a:ext>
            </a:extLst>
          </p:cNvPr>
          <p:cNvCxnSpPr/>
          <p:nvPr/>
        </p:nvCxnSpPr>
        <p:spPr>
          <a:xfrm>
            <a:off x="321972" y="1661375"/>
            <a:ext cx="89508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0E3EADD-13B1-2ABB-AB9F-A952AFA153FB}"/>
              </a:ext>
            </a:extLst>
          </p:cNvPr>
          <p:cNvCxnSpPr/>
          <p:nvPr/>
        </p:nvCxnSpPr>
        <p:spPr>
          <a:xfrm>
            <a:off x="321972" y="2331077"/>
            <a:ext cx="89508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8D834F60-E52E-3D31-9C2C-19477933043B}"/>
              </a:ext>
            </a:extLst>
          </p:cNvPr>
          <p:cNvCxnSpPr/>
          <p:nvPr/>
        </p:nvCxnSpPr>
        <p:spPr>
          <a:xfrm>
            <a:off x="321972" y="3169535"/>
            <a:ext cx="89508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B9594518-9D93-15D0-7221-093CB53F205A}"/>
              </a:ext>
            </a:extLst>
          </p:cNvPr>
          <p:cNvCxnSpPr/>
          <p:nvPr/>
        </p:nvCxnSpPr>
        <p:spPr>
          <a:xfrm>
            <a:off x="321972" y="3800600"/>
            <a:ext cx="89508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23C3A24-918D-B3BE-5935-3D03349E88B4}"/>
              </a:ext>
            </a:extLst>
          </p:cNvPr>
          <p:cNvSpPr txBox="1"/>
          <p:nvPr/>
        </p:nvSpPr>
        <p:spPr>
          <a:xfrm>
            <a:off x="3322750" y="818952"/>
            <a:ext cx="376064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환자정보를 변경시에는 다음과 같이 반영되어야 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 algn="l">
              <a:buAutoNum type="arabicParenR"/>
            </a:pPr>
            <a:r>
              <a:rPr lang="ko-KR" altLang="en-US" sz="800" dirty="0" err="1">
                <a:latin typeface="+mj-ea"/>
                <a:ea typeface="+mj-ea"/>
              </a:rPr>
              <a:t>수정시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ko-KR" altLang="en-US" sz="800" dirty="0">
                <a:latin typeface="+mj-ea"/>
                <a:ea typeface="+mj-ea"/>
              </a:rPr>
              <a:t>수정 </a:t>
            </a:r>
            <a:r>
              <a:rPr lang="ko-KR" altLang="en-US" sz="800" b="1" u="sng" dirty="0">
                <a:latin typeface="+mj-ea"/>
                <a:ea typeface="+mj-ea"/>
              </a:rPr>
              <a:t>전</a:t>
            </a:r>
            <a:r>
              <a:rPr lang="ko-KR" altLang="en-US" sz="800" dirty="0">
                <a:latin typeface="+mj-ea"/>
                <a:ea typeface="+mj-ea"/>
              </a:rPr>
              <a:t> 생성된 문진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진료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처방 데이터는 영향을 끼치지 </a:t>
            </a:r>
            <a:r>
              <a:rPr lang="ko-KR" altLang="en-US" sz="800" b="1" u="sng" dirty="0">
                <a:latin typeface="+mj-ea"/>
                <a:ea typeface="+mj-ea"/>
              </a:rPr>
              <a:t>않습니다</a:t>
            </a:r>
            <a:r>
              <a:rPr lang="en-US" altLang="ko-KR" sz="800" b="1" u="sng" dirty="0">
                <a:latin typeface="+mj-ea"/>
                <a:ea typeface="+mj-ea"/>
              </a:rPr>
              <a:t>.</a:t>
            </a:r>
          </a:p>
          <a:p>
            <a:pPr marL="228600" indent="-228600">
              <a:buFontTx/>
              <a:buAutoNum type="arabicParenR"/>
            </a:pPr>
            <a:r>
              <a:rPr lang="ko-KR" altLang="en-US" sz="800" dirty="0" err="1">
                <a:latin typeface="+mj-ea"/>
                <a:ea typeface="+mj-ea"/>
              </a:rPr>
              <a:t>삭제시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ko-KR" altLang="en-US" sz="800" dirty="0">
                <a:latin typeface="+mj-ea"/>
                <a:ea typeface="+mj-ea"/>
              </a:rPr>
              <a:t>환자를 삭제할 때에는 다음과 같습니다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br>
              <a:rPr lang="en-US" altLang="ko-KR" sz="800" dirty="0">
                <a:latin typeface="+mj-ea"/>
                <a:ea typeface="+mj-ea"/>
              </a:rPr>
            </a:br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문진정보 </a:t>
            </a:r>
            <a:r>
              <a:rPr lang="en-US" altLang="ko-KR" sz="800" dirty="0">
                <a:latin typeface="+mj-ea"/>
                <a:ea typeface="+mj-ea"/>
              </a:rPr>
              <a:t>:</a:t>
            </a:r>
            <a:r>
              <a:rPr lang="ko-KR" altLang="en-US" sz="800" dirty="0">
                <a:latin typeface="+mj-ea"/>
                <a:ea typeface="+mj-ea"/>
              </a:rPr>
              <a:t> 가명처리</a:t>
            </a:r>
            <a:r>
              <a:rPr lang="en-US" altLang="ko-KR" sz="800" dirty="0">
                <a:latin typeface="+mj-ea"/>
                <a:ea typeface="+mj-ea"/>
              </a:rPr>
              <a:t>*</a:t>
            </a:r>
            <a:r>
              <a:rPr lang="ko-KR" altLang="en-US" sz="800" dirty="0">
                <a:latin typeface="+mj-ea"/>
                <a:ea typeface="+mj-ea"/>
              </a:rPr>
              <a:t>되어 익명정보로 변경되어 연구자료로만 남게 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br>
              <a:rPr lang="en-US" altLang="ko-KR" sz="800" dirty="0">
                <a:latin typeface="+mj-ea"/>
                <a:ea typeface="+mj-ea"/>
              </a:rPr>
            </a:br>
            <a:r>
              <a:rPr lang="en-US" altLang="ko-KR" sz="800" dirty="0">
                <a:latin typeface="+mj-ea"/>
                <a:ea typeface="+mj-ea"/>
              </a:rPr>
              <a:t>*</a:t>
            </a:r>
            <a:r>
              <a:rPr lang="ko-KR" altLang="en-US" sz="800" dirty="0">
                <a:latin typeface="+mj-ea"/>
                <a:ea typeface="+mj-ea"/>
              </a:rPr>
              <a:t> 가명처리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ko-KR" altLang="en-US" sz="800" dirty="0">
                <a:latin typeface="+mj-ea"/>
                <a:ea typeface="+mj-ea"/>
              </a:rPr>
              <a:t>이름변경 </a:t>
            </a:r>
            <a:r>
              <a:rPr lang="en-US" altLang="ko-KR" sz="800" dirty="0">
                <a:latin typeface="+mj-ea"/>
                <a:ea typeface="+mj-ea"/>
              </a:rPr>
              <a:t>&gt; </a:t>
            </a:r>
            <a:r>
              <a:rPr lang="ko-KR" altLang="en-US" sz="800" dirty="0">
                <a:latin typeface="+mj-ea"/>
                <a:ea typeface="+mj-ea"/>
              </a:rPr>
              <a:t>대상</a:t>
            </a:r>
            <a:r>
              <a:rPr lang="en-US" altLang="ko-KR" sz="800" dirty="0">
                <a:latin typeface="+mj-ea"/>
                <a:ea typeface="+mj-ea"/>
              </a:rPr>
              <a:t>00N, </a:t>
            </a:r>
            <a:r>
              <a:rPr lang="ko-KR" altLang="en-US" sz="800" dirty="0">
                <a:latin typeface="+mj-ea"/>
                <a:ea typeface="+mj-ea"/>
              </a:rPr>
              <a:t>주소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연락처 </a:t>
            </a:r>
            <a:r>
              <a:rPr lang="en-US" altLang="ko-KR" sz="800" dirty="0">
                <a:latin typeface="+mj-ea"/>
                <a:ea typeface="+mj-ea"/>
              </a:rPr>
              <a:t>&gt; </a:t>
            </a:r>
            <a:r>
              <a:rPr lang="ko-KR" altLang="en-US" sz="800" dirty="0">
                <a:latin typeface="+mj-ea"/>
                <a:ea typeface="+mj-ea"/>
              </a:rPr>
              <a:t>삭제</a:t>
            </a:r>
            <a:r>
              <a:rPr lang="en-US" altLang="ko-KR" sz="800" dirty="0">
                <a:latin typeface="+mj-ea"/>
                <a:ea typeface="+mj-ea"/>
              </a:rPr>
              <a:t/>
            </a:r>
            <a:br>
              <a:rPr lang="en-US" altLang="ko-KR" sz="800" dirty="0">
                <a:latin typeface="+mj-ea"/>
                <a:ea typeface="+mj-ea"/>
              </a:rPr>
            </a:br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진료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처방정보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 err="1">
                <a:latin typeface="+mj-ea"/>
                <a:ea typeface="+mj-ea"/>
              </a:rPr>
              <a:t>탕전의뢰정보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ko-KR" altLang="en-US" sz="800" dirty="0">
                <a:latin typeface="+mj-ea"/>
                <a:ea typeface="+mj-ea"/>
              </a:rPr>
              <a:t>병원의 지적재산이므로 변경되지 않습니다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CBAD79B-6D98-866D-DD45-3641DB554960}"/>
              </a:ext>
            </a:extLst>
          </p:cNvPr>
          <p:cNvSpPr txBox="1"/>
          <p:nvPr/>
        </p:nvSpPr>
        <p:spPr>
          <a:xfrm>
            <a:off x="3322750" y="1799633"/>
            <a:ext cx="47705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문진정보를 변경시에는 다음과 같이 반영되어야 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>
              <a:buFontTx/>
              <a:buAutoNum type="arabicParenR"/>
            </a:pPr>
            <a:r>
              <a:rPr lang="ko-KR" altLang="en-US" sz="800" dirty="0" err="1">
                <a:latin typeface="+mj-ea"/>
                <a:ea typeface="+mj-ea"/>
              </a:rPr>
              <a:t>수정시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ko-KR" altLang="en-US" sz="800" dirty="0">
                <a:latin typeface="+mj-ea"/>
                <a:ea typeface="+mj-ea"/>
              </a:rPr>
              <a:t>환자문진 데이터는 수정할 수 없습니다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  <a:r>
              <a:rPr lang="ko-KR" altLang="en-US" sz="800" dirty="0">
                <a:latin typeface="+mj-ea"/>
                <a:ea typeface="+mj-ea"/>
              </a:rPr>
              <a:t>의사가 </a:t>
            </a:r>
            <a:r>
              <a:rPr lang="ko-KR" altLang="en-US" sz="800" dirty="0" err="1">
                <a:latin typeface="+mj-ea"/>
                <a:ea typeface="+mj-ea"/>
              </a:rPr>
              <a:t>수정시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>
                <a:latin typeface="+mj-ea"/>
                <a:ea typeface="+mj-ea"/>
              </a:rPr>
              <a:t>의사버전</a:t>
            </a:r>
            <a:r>
              <a:rPr lang="en-US" altLang="ko-KR" sz="800" dirty="0">
                <a:latin typeface="+mj-ea"/>
                <a:ea typeface="+mj-ea"/>
              </a:rPr>
              <a:t>’</a:t>
            </a:r>
            <a:r>
              <a:rPr lang="ko-KR" altLang="en-US" sz="800" dirty="0" err="1">
                <a:latin typeface="+mj-ea"/>
                <a:ea typeface="+mj-ea"/>
              </a:rPr>
              <a:t>읭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ko-KR" altLang="en-US" sz="800" dirty="0" err="1">
                <a:latin typeface="+mj-ea"/>
                <a:ea typeface="+mj-ea"/>
              </a:rPr>
              <a:t>문진값만</a:t>
            </a:r>
            <a:r>
              <a:rPr lang="ko-KR" altLang="en-US" sz="800" dirty="0">
                <a:latin typeface="+mj-ea"/>
                <a:ea typeface="+mj-ea"/>
              </a:rPr>
              <a:t> 변경됩니다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>
              <a:buFontTx/>
              <a:buAutoNum type="arabicParenR"/>
            </a:pPr>
            <a:r>
              <a:rPr lang="ko-KR" altLang="en-US" sz="800" dirty="0" err="1">
                <a:latin typeface="+mj-ea"/>
                <a:ea typeface="+mj-ea"/>
              </a:rPr>
              <a:t>삭제시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: TBD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098FFC6-94D3-9100-3BB7-C83CC78D33B4}"/>
              </a:ext>
            </a:extLst>
          </p:cNvPr>
          <p:cNvSpPr txBox="1"/>
          <p:nvPr/>
        </p:nvSpPr>
        <p:spPr>
          <a:xfrm>
            <a:off x="3322750" y="2442530"/>
            <a:ext cx="540532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진료정보를 변경시에는 다음과 같이 반영되어야 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>
              <a:buFontTx/>
              <a:buAutoNum type="arabicParenR"/>
            </a:pPr>
            <a:r>
              <a:rPr lang="ko-KR" altLang="en-US" sz="800" dirty="0" err="1">
                <a:latin typeface="+mj-ea"/>
                <a:ea typeface="+mj-ea"/>
              </a:rPr>
              <a:t>수정시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ko-KR" altLang="en-US" sz="800" dirty="0">
                <a:latin typeface="+mj-ea"/>
                <a:ea typeface="+mj-ea"/>
              </a:rPr>
              <a:t>환자문진 데이터는 수정할 수 없습니다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  <a:r>
              <a:rPr lang="ko-KR" altLang="en-US" sz="800" dirty="0">
                <a:latin typeface="+mj-ea"/>
                <a:ea typeface="+mj-ea"/>
              </a:rPr>
              <a:t>의사가 </a:t>
            </a:r>
            <a:r>
              <a:rPr lang="ko-KR" altLang="en-US" sz="800" dirty="0" err="1">
                <a:latin typeface="+mj-ea"/>
                <a:ea typeface="+mj-ea"/>
              </a:rPr>
              <a:t>수정시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>
                <a:latin typeface="+mj-ea"/>
                <a:ea typeface="+mj-ea"/>
              </a:rPr>
              <a:t>의사버전</a:t>
            </a:r>
            <a:r>
              <a:rPr lang="en-US" altLang="ko-KR" sz="800" dirty="0">
                <a:latin typeface="+mj-ea"/>
                <a:ea typeface="+mj-ea"/>
              </a:rPr>
              <a:t>’</a:t>
            </a:r>
            <a:r>
              <a:rPr lang="ko-KR" altLang="en-US" sz="800" dirty="0" err="1">
                <a:latin typeface="+mj-ea"/>
                <a:ea typeface="+mj-ea"/>
              </a:rPr>
              <a:t>읭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ko-KR" altLang="en-US" sz="800" dirty="0" err="1">
                <a:latin typeface="+mj-ea"/>
                <a:ea typeface="+mj-ea"/>
              </a:rPr>
              <a:t>문진값만</a:t>
            </a:r>
            <a:r>
              <a:rPr lang="ko-KR" altLang="en-US" sz="800" dirty="0">
                <a:latin typeface="+mj-ea"/>
                <a:ea typeface="+mj-ea"/>
              </a:rPr>
              <a:t> 변경됩니다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br>
              <a:rPr lang="en-US" altLang="ko-KR" sz="800" dirty="0">
                <a:latin typeface="+mj-ea"/>
                <a:ea typeface="+mj-ea"/>
              </a:rPr>
            </a:br>
            <a:r>
              <a:rPr lang="en-US" altLang="ko-KR" sz="800" dirty="0">
                <a:latin typeface="+mj-ea"/>
                <a:ea typeface="+mj-ea"/>
              </a:rPr>
              <a:t>            </a:t>
            </a:r>
            <a:r>
              <a:rPr lang="ko-KR" altLang="en-US" sz="800" dirty="0">
                <a:latin typeface="+mj-ea"/>
                <a:ea typeface="+mj-ea"/>
              </a:rPr>
              <a:t>연결된 처방데이터가 </a:t>
            </a:r>
            <a:r>
              <a:rPr lang="en-US" altLang="ko-KR" sz="800" dirty="0">
                <a:latin typeface="+mj-ea"/>
                <a:ea typeface="+mj-ea"/>
              </a:rPr>
              <a:t>1</a:t>
            </a:r>
            <a:r>
              <a:rPr lang="ko-KR" altLang="en-US" sz="800" dirty="0">
                <a:latin typeface="+mj-ea"/>
                <a:ea typeface="+mj-ea"/>
              </a:rPr>
              <a:t>개라도 있는 경우 해당 변경할 수 없으며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새로운 </a:t>
            </a: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>
                <a:latin typeface="+mj-ea"/>
                <a:ea typeface="+mj-ea"/>
              </a:rPr>
              <a:t>진료데이터</a:t>
            </a:r>
            <a:r>
              <a:rPr lang="en-US" altLang="ko-KR" sz="800" dirty="0">
                <a:latin typeface="+mj-ea"/>
                <a:ea typeface="+mj-ea"/>
              </a:rPr>
              <a:t>’</a:t>
            </a:r>
            <a:r>
              <a:rPr lang="ko-KR" altLang="en-US" sz="800" dirty="0">
                <a:latin typeface="+mj-ea"/>
                <a:ea typeface="+mj-ea"/>
              </a:rPr>
              <a:t>를 </a:t>
            </a:r>
            <a:r>
              <a:rPr lang="ko-KR" altLang="en-US" sz="800" dirty="0" err="1">
                <a:latin typeface="+mj-ea"/>
                <a:ea typeface="+mj-ea"/>
              </a:rPr>
              <a:t>생성해야합니다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>
              <a:buFontTx/>
              <a:buAutoNum type="arabicParenR"/>
            </a:pPr>
            <a:r>
              <a:rPr lang="en-US" altLang="ko-KR" sz="800" dirty="0">
                <a:latin typeface="+mj-ea"/>
                <a:ea typeface="+mj-ea"/>
              </a:rPr>
              <a:t>            </a:t>
            </a:r>
            <a:r>
              <a:rPr lang="ko-KR" altLang="en-US" sz="800" dirty="0">
                <a:latin typeface="+mj-ea"/>
                <a:ea typeface="+mj-ea"/>
              </a:rPr>
              <a:t>이 경우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수정이전에 생성된 처방데이터에 영향을 끼치지 않습니다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>
              <a:buFontTx/>
              <a:buAutoNum type="arabicParenR"/>
            </a:pPr>
            <a:r>
              <a:rPr lang="ko-KR" altLang="en-US" sz="800" dirty="0" err="1">
                <a:latin typeface="+mj-ea"/>
                <a:ea typeface="+mj-ea"/>
              </a:rPr>
              <a:t>삭제시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ko-KR" altLang="en-US" sz="800" dirty="0">
                <a:latin typeface="+mj-ea"/>
                <a:ea typeface="+mj-ea"/>
              </a:rPr>
              <a:t>해당 진료를 기반으로 발행된 처방전도 삭제됩니다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F548649-02C4-C613-F33A-9C2A6C067E04}"/>
              </a:ext>
            </a:extLst>
          </p:cNvPr>
          <p:cNvSpPr txBox="1"/>
          <p:nvPr/>
        </p:nvSpPr>
        <p:spPr>
          <a:xfrm>
            <a:off x="1708377" y="1937890"/>
            <a:ext cx="14330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환자가 </a:t>
            </a: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>
                <a:latin typeface="+mj-ea"/>
                <a:ea typeface="+mj-ea"/>
              </a:rPr>
              <a:t>제출</a:t>
            </a:r>
            <a:r>
              <a:rPr lang="en-US" altLang="ko-KR" sz="800" dirty="0">
                <a:latin typeface="+mj-ea"/>
                <a:ea typeface="+mj-ea"/>
              </a:rPr>
              <a:t>’</a:t>
            </a:r>
            <a:r>
              <a:rPr lang="ko-KR" altLang="en-US" sz="800" dirty="0">
                <a:latin typeface="+mj-ea"/>
                <a:ea typeface="+mj-ea"/>
              </a:rPr>
              <a:t>버튼 누를 때 확정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F0EA0EF-2515-9391-30B6-5296940A1B20}"/>
              </a:ext>
            </a:extLst>
          </p:cNvPr>
          <p:cNvSpPr txBox="1"/>
          <p:nvPr/>
        </p:nvSpPr>
        <p:spPr>
          <a:xfrm>
            <a:off x="484884" y="3418014"/>
            <a:ext cx="13994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의사가 </a:t>
            </a: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>
                <a:latin typeface="+mj-ea"/>
                <a:ea typeface="+mj-ea"/>
              </a:rPr>
              <a:t>처방완료</a:t>
            </a:r>
            <a:r>
              <a:rPr lang="en-US" altLang="ko-KR" sz="800" dirty="0">
                <a:latin typeface="+mj-ea"/>
                <a:ea typeface="+mj-ea"/>
              </a:rPr>
              <a:t>’</a:t>
            </a:r>
            <a:r>
              <a:rPr lang="ko-KR" altLang="en-US" sz="800" dirty="0">
                <a:latin typeface="+mj-ea"/>
                <a:ea typeface="+mj-ea"/>
              </a:rPr>
              <a:t>누를 때 확정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02D84A0-D07F-B8E8-8884-E9BC6D2618DF}"/>
              </a:ext>
            </a:extLst>
          </p:cNvPr>
          <p:cNvSpPr txBox="1"/>
          <p:nvPr/>
        </p:nvSpPr>
        <p:spPr>
          <a:xfrm>
            <a:off x="3322750" y="3286779"/>
            <a:ext cx="323325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처방정보를 변경시에는 다음과 같이 반영되어야 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>
              <a:buFontTx/>
              <a:buAutoNum type="arabicParenR"/>
            </a:pPr>
            <a:r>
              <a:rPr lang="ko-KR" altLang="en-US" sz="800" dirty="0" err="1">
                <a:latin typeface="+mj-ea"/>
                <a:ea typeface="+mj-ea"/>
              </a:rPr>
              <a:t>수정시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: ‘</a:t>
            </a:r>
            <a:r>
              <a:rPr lang="ko-KR" altLang="en-US" sz="800" dirty="0" err="1">
                <a:latin typeface="+mj-ea"/>
                <a:ea typeface="+mj-ea"/>
              </a:rPr>
              <a:t>탕전의뢰</a:t>
            </a:r>
            <a:r>
              <a:rPr lang="en-US" altLang="ko-KR" sz="800" dirty="0">
                <a:latin typeface="+mj-ea"/>
                <a:ea typeface="+mj-ea"/>
              </a:rPr>
              <a:t>’ </a:t>
            </a:r>
            <a:r>
              <a:rPr lang="ko-KR" altLang="en-US" sz="800" dirty="0">
                <a:latin typeface="+mj-ea"/>
                <a:ea typeface="+mj-ea"/>
              </a:rPr>
              <a:t>버튼을 클릭하기 전까지 수정할 수 있습니다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</a:p>
          <a:p>
            <a:pPr marL="228600" indent="-228600">
              <a:buFontTx/>
              <a:buAutoNum type="arabicParenR"/>
            </a:pPr>
            <a:r>
              <a:rPr lang="ko-KR" altLang="en-US" sz="800" dirty="0" err="1">
                <a:latin typeface="+mj-ea"/>
                <a:ea typeface="+mj-ea"/>
              </a:rPr>
              <a:t>삭제시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ko-KR" altLang="en-US" sz="800" dirty="0">
                <a:latin typeface="+mj-ea"/>
                <a:ea typeface="+mj-ea"/>
              </a:rPr>
              <a:t>해당 처방데이터로 발행된 </a:t>
            </a:r>
            <a:r>
              <a:rPr lang="en-US" altLang="ko-KR" sz="800" dirty="0">
                <a:latin typeface="+mj-ea"/>
                <a:ea typeface="+mj-ea"/>
              </a:rPr>
              <a:t>‘</a:t>
            </a:r>
            <a:r>
              <a:rPr lang="ko-KR" altLang="en-US" sz="800" dirty="0" err="1">
                <a:latin typeface="+mj-ea"/>
                <a:ea typeface="+mj-ea"/>
              </a:rPr>
              <a:t>탕전의뢰서</a:t>
            </a:r>
            <a:r>
              <a:rPr lang="en-US" altLang="ko-KR" sz="800" dirty="0">
                <a:latin typeface="+mj-ea"/>
                <a:ea typeface="+mj-ea"/>
              </a:rPr>
              <a:t>’</a:t>
            </a:r>
            <a:r>
              <a:rPr lang="ko-KR" altLang="en-US" sz="800" dirty="0">
                <a:latin typeface="+mj-ea"/>
                <a:ea typeface="+mj-ea"/>
              </a:rPr>
              <a:t>도 삭제됩니다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FCAAE1D-5BBC-BB43-77E5-C3530E1CF5D4}"/>
              </a:ext>
            </a:extLst>
          </p:cNvPr>
          <p:cNvSpPr txBox="1"/>
          <p:nvPr/>
        </p:nvSpPr>
        <p:spPr>
          <a:xfrm>
            <a:off x="3322750" y="4002114"/>
            <a:ext cx="34143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탕전의뢰서는</a:t>
            </a:r>
            <a:r>
              <a:rPr lang="ko-KR" altLang="en-US" sz="800" dirty="0">
                <a:latin typeface="+mj-ea"/>
                <a:ea typeface="+mj-ea"/>
              </a:rPr>
              <a:t> 변경할 수 없습니다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수정하려면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이전에 발행된 </a:t>
            </a:r>
            <a:r>
              <a:rPr lang="ko-KR" altLang="en-US" sz="800" dirty="0" err="1">
                <a:latin typeface="+mj-ea"/>
                <a:ea typeface="+mj-ea"/>
              </a:rPr>
              <a:t>탕전의뢰서를</a:t>
            </a:r>
            <a:r>
              <a:rPr lang="ko-KR" altLang="en-US" sz="800" dirty="0">
                <a:latin typeface="+mj-ea"/>
                <a:ea typeface="+mj-ea"/>
              </a:rPr>
              <a:t> 삭제하고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신규발급해야 합니다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1982823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730A3EB2-8E02-43F4-BD53-03F8C14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E27010C-365D-475B-8E98-FF091E885A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DB3ADA66-4F5C-44A5-B03A-74A7DC18F0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H_000100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2D69D1E-17AD-414D-9225-F6D7CA28EB4F}"/>
              </a:ext>
            </a:extLst>
          </p:cNvPr>
          <p:cNvSpPr/>
          <p:nvPr/>
        </p:nvSpPr>
        <p:spPr>
          <a:xfrm>
            <a:off x="154441" y="764229"/>
            <a:ext cx="7124700" cy="4541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E5BAF2-F670-4C60-A94C-C71DB98FBFA3}"/>
              </a:ext>
            </a:extLst>
          </p:cNvPr>
          <p:cNvSpPr txBox="1"/>
          <p:nvPr/>
        </p:nvSpPr>
        <p:spPr>
          <a:xfrm>
            <a:off x="274029" y="852809"/>
            <a:ext cx="11108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LOGO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08C5A919-5F3A-47F9-B374-CE69E91883BF}"/>
              </a:ext>
            </a:extLst>
          </p:cNvPr>
          <p:cNvSpPr/>
          <p:nvPr/>
        </p:nvSpPr>
        <p:spPr>
          <a:xfrm>
            <a:off x="6567427" y="880685"/>
            <a:ext cx="587829" cy="2212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D87C9CB-BE59-4633-89CD-36C55D6814E9}"/>
              </a:ext>
            </a:extLst>
          </p:cNvPr>
          <p:cNvSpPr/>
          <p:nvPr/>
        </p:nvSpPr>
        <p:spPr>
          <a:xfrm>
            <a:off x="154441" y="608328"/>
            <a:ext cx="7124700" cy="16391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3355ED-4FB3-40F7-9A9D-389730B4908C}"/>
              </a:ext>
            </a:extLst>
          </p:cNvPr>
          <p:cNvSpPr txBox="1"/>
          <p:nvPr/>
        </p:nvSpPr>
        <p:spPr>
          <a:xfrm>
            <a:off x="6271366" y="644630"/>
            <a:ext cx="8832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2021-12-31 14:45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364E0BD-B3C9-4494-9EB7-0BE9B4E6179B}"/>
              </a:ext>
            </a:extLst>
          </p:cNvPr>
          <p:cNvSpPr txBox="1"/>
          <p:nvPr/>
        </p:nvSpPr>
        <p:spPr>
          <a:xfrm>
            <a:off x="239377" y="644630"/>
            <a:ext cx="128560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준차트에 오신 것을 환영합니다</a:t>
            </a:r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3D55CF2-CB47-4E78-978D-B5B9B5C2C5D5}"/>
              </a:ext>
            </a:extLst>
          </p:cNvPr>
          <p:cNvSpPr txBox="1"/>
          <p:nvPr/>
        </p:nvSpPr>
        <p:spPr>
          <a:xfrm>
            <a:off x="3126329" y="2006604"/>
            <a:ext cx="111088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LOGO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D628DC99-4336-4CF8-BC4F-3EAB9F1D55DE}"/>
              </a:ext>
            </a:extLst>
          </p:cNvPr>
          <p:cNvGrpSpPr/>
          <p:nvPr/>
        </p:nvGrpSpPr>
        <p:grpSpPr>
          <a:xfrm>
            <a:off x="2599555" y="4110065"/>
            <a:ext cx="685097" cy="123111"/>
            <a:chOff x="6217920" y="5045335"/>
            <a:chExt cx="685097" cy="12311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A272A78-FF0E-431E-8F9A-250BAF2A5AEB}"/>
                </a:ext>
              </a:extLst>
            </p:cNvPr>
            <p:cNvSpPr/>
            <p:nvPr/>
          </p:nvSpPr>
          <p:spPr>
            <a:xfrm>
              <a:off x="6217920" y="5047723"/>
              <a:ext cx="118335" cy="1183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F31F587-5688-4826-B8AB-4B1CE63BBC27}"/>
                </a:ext>
              </a:extLst>
            </p:cNvPr>
            <p:cNvSpPr txBox="1"/>
            <p:nvPr/>
          </p:nvSpPr>
          <p:spPr>
            <a:xfrm>
              <a:off x="6423719" y="5045335"/>
              <a:ext cx="47929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아이디 저장</a:t>
              </a: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3224CF19-FD89-4F45-AFD2-41FE0AD99538}"/>
              </a:ext>
            </a:extLst>
          </p:cNvPr>
          <p:cNvSpPr/>
          <p:nvPr/>
        </p:nvSpPr>
        <p:spPr>
          <a:xfrm>
            <a:off x="2594256" y="4944823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9A0854D-3A7C-4637-BB47-F5EB650A3690}"/>
              </a:ext>
            </a:extLst>
          </p:cNvPr>
          <p:cNvSpPr txBox="1"/>
          <p:nvPr/>
        </p:nvSpPr>
        <p:spPr>
          <a:xfrm>
            <a:off x="2588334" y="4701889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F4BC9E67-DE87-46D3-8472-8CE9AE36BBEC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19891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관리자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로그인화면과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동일기능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4523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로그인버튼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접속정보 확인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통과시 로그인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처리후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dashboard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로 이동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2900855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9E48182-0DB3-4677-8139-4E2AE2B62B84}"/>
              </a:ext>
            </a:extLst>
          </p:cNvPr>
          <p:cNvSpPr/>
          <p:nvPr/>
        </p:nvSpPr>
        <p:spPr>
          <a:xfrm>
            <a:off x="154441" y="6249672"/>
            <a:ext cx="7124700" cy="4541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7B809B0-F37A-44C1-8C2E-6DCB1AE1D859}"/>
              </a:ext>
            </a:extLst>
          </p:cNvPr>
          <p:cNvSpPr txBox="1"/>
          <p:nvPr/>
        </p:nvSpPr>
        <p:spPr>
          <a:xfrm>
            <a:off x="3161350" y="6338252"/>
            <a:ext cx="11108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LOGO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C963C3BF-2729-441A-AFE1-37EBED1A96C6}"/>
              </a:ext>
            </a:extLst>
          </p:cNvPr>
          <p:cNvSpPr/>
          <p:nvPr/>
        </p:nvSpPr>
        <p:spPr>
          <a:xfrm>
            <a:off x="2485127" y="487448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560642A6-3D61-473C-BF1A-1293EF72CDBE}"/>
              </a:ext>
            </a:extLst>
          </p:cNvPr>
          <p:cNvGrpSpPr/>
          <p:nvPr/>
        </p:nvGrpSpPr>
        <p:grpSpPr>
          <a:xfrm>
            <a:off x="2594255" y="2903215"/>
            <a:ext cx="2175030" cy="1113688"/>
            <a:chOff x="2594255" y="4311546"/>
            <a:chExt cx="2175030" cy="1113688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2D1CC0CF-6694-4CB1-A1D1-8FCC29FFF806}"/>
                </a:ext>
              </a:extLst>
            </p:cNvPr>
            <p:cNvSpPr/>
            <p:nvPr/>
          </p:nvSpPr>
          <p:spPr>
            <a:xfrm>
              <a:off x="2594256" y="4494054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suna1234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8287F20-4B5E-426C-A80B-3D3E91837543}"/>
                </a:ext>
              </a:extLst>
            </p:cNvPr>
            <p:cNvSpPr txBox="1"/>
            <p:nvPr/>
          </p:nvSpPr>
          <p:spPr>
            <a:xfrm>
              <a:off x="2594255" y="4311546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아이디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72A1152B-48BC-4C69-A0C7-A27A1033285B}"/>
                </a:ext>
              </a:extLst>
            </p:cNvPr>
            <p:cNvGrpSpPr/>
            <p:nvPr/>
          </p:nvGrpSpPr>
          <p:grpSpPr>
            <a:xfrm>
              <a:off x="2594255" y="4914252"/>
              <a:ext cx="2175030" cy="510982"/>
              <a:chOff x="2594255" y="4914252"/>
              <a:chExt cx="2175030" cy="510982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xmlns="" id="{DFD4F62A-AA58-4CF6-9AF5-FF966BBCFD8E}"/>
                  </a:ext>
                </a:extLst>
              </p:cNvPr>
              <p:cNvSpPr/>
              <p:nvPr/>
            </p:nvSpPr>
            <p:spPr>
              <a:xfrm>
                <a:off x="2594256" y="5096760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rPr>
                  <a:t>● ● ● ● </a:t>
                </a:r>
                <a:r>
                  <a:rPr lang="en-US" altLang="ko-KR" sz="700" dirty="0">
                    <a:solidFill>
                      <a:schemeClr val="tx1"/>
                    </a:solidFill>
                    <a:latin typeface="+mj-ea"/>
                    <a:ea typeface="+mj-ea"/>
                  </a:rPr>
                  <a:t>g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6FACEA5B-DC71-4ED6-A385-B991AF97B72B}"/>
                  </a:ext>
                </a:extLst>
              </p:cNvPr>
              <p:cNvSpPr txBox="1"/>
              <p:nvPr/>
            </p:nvSpPr>
            <p:spPr>
              <a:xfrm>
                <a:off x="2594255" y="4914252"/>
                <a:ext cx="36548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비밀번호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588514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EC219C-2E5C-4420-A987-FB66C7D5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권한정리</a:t>
            </a:r>
            <a:r>
              <a:rPr lang="en-US" altLang="ko-KR" dirty="0"/>
              <a:t>(</a:t>
            </a:r>
            <a:r>
              <a:rPr lang="ko-KR" altLang="en-US" dirty="0"/>
              <a:t>협의중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FAED105-1111-4F2F-BD79-31F4A2C3F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98448685"/>
              </p:ext>
            </p:extLst>
          </p:nvPr>
        </p:nvGraphicFramePr>
        <p:xfrm>
          <a:off x="175894" y="584542"/>
          <a:ext cx="9524365" cy="230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80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95">
                  <a:extLst>
                    <a:ext uri="{9D8B030D-6E8A-4147-A177-3AD203B41FA5}">
                      <a16:colId xmlns:a16="http://schemas.microsoft.com/office/drawing/2014/main" xmlns="" val="1160503796"/>
                    </a:ext>
                  </a:extLst>
                </a:gridCol>
                <a:gridCol w="648095">
                  <a:extLst>
                    <a:ext uri="{9D8B030D-6E8A-4147-A177-3AD203B41FA5}">
                      <a16:colId xmlns:a16="http://schemas.microsoft.com/office/drawing/2014/main" xmlns="" val="1701576593"/>
                    </a:ext>
                  </a:extLst>
                </a:gridCol>
                <a:gridCol w="3538276">
                  <a:extLst>
                    <a:ext uri="{9D8B030D-6E8A-4147-A177-3AD203B41FA5}">
                      <a16:colId xmlns:a16="http://schemas.microsoft.com/office/drawing/2014/main" xmlns="" val="3369308201"/>
                    </a:ext>
                  </a:extLst>
                </a:gridCol>
                <a:gridCol w="1231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54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종속회원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환자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변경일자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사전문진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URL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생성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QR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생성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●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사전문진 신규생성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956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사전문진 결과조회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22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사전문진 결과수정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○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*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의사진료 전까지 수정가능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517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사전문진 이력삭제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○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*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○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*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○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**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환자의 요청이 있는 경우가 아닌 한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 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일전에 삭제의 뜻을 환자에게 고지해야</a:t>
                      </a:r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**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병원에 삭제요청만 가능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1210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직접처방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방제사전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RIO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기능 포함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●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3137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프로토콜처방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○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*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 </a:t>
                      </a:r>
                      <a:r>
                        <a:rPr lang="ko-KR" altLang="en-US" sz="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포인트 사용시 이용가능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8279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탕전의뢰관리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처방전전송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●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397126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2B30E03-AC1A-789C-7C54-C93045F9A51C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 err="1">
                <a:solidFill>
                  <a:srgbClr val="FF0000"/>
                </a:solidFill>
                <a:latin typeface="+mj-ea"/>
                <a:ea typeface="+mj-ea"/>
              </a:rPr>
              <a:t>고객협의중</a:t>
            </a:r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아마 </a:t>
            </a:r>
            <a:r>
              <a:rPr lang="ko-KR" altLang="en-US" sz="2400" b="1" dirty="0" err="1">
                <a:solidFill>
                  <a:srgbClr val="FF0000"/>
                </a:solidFill>
                <a:latin typeface="+mj-ea"/>
                <a:ea typeface="+mj-ea"/>
              </a:rPr>
              <a:t>빠질듯</a:t>
            </a:r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19120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8A64C026-AF12-4CE9-B345-6B39A3A7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  <a:r>
              <a:rPr lang="en-US" altLang="ko-KR" dirty="0"/>
              <a:t>&amp;</a:t>
            </a:r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D5ADB245-495D-4B4E-849C-DADCD9383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DA136884-B1D5-4CEF-89AE-989F9EBB2B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19778F7-ABE2-41E4-BBB0-8592CF8F7BA0}"/>
              </a:ext>
            </a:extLst>
          </p:cNvPr>
          <p:cNvSpPr/>
          <p:nvPr/>
        </p:nvSpPr>
        <p:spPr>
          <a:xfrm>
            <a:off x="154441" y="2788590"/>
            <a:ext cx="7124700" cy="1322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컨텐츠영역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이후 설계는 별도의 언급이 없는 한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이 영역에 대한 것임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03928BD-1BA2-4CD1-A386-AD34F872BE85}"/>
              </a:ext>
            </a:extLst>
          </p:cNvPr>
          <p:cNvSpPr/>
          <p:nvPr/>
        </p:nvSpPr>
        <p:spPr>
          <a:xfrm>
            <a:off x="154441" y="1117605"/>
            <a:ext cx="7124700" cy="4541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D57E680-1691-48F2-AA13-B449E9164948}"/>
              </a:ext>
            </a:extLst>
          </p:cNvPr>
          <p:cNvSpPr txBox="1"/>
          <p:nvPr/>
        </p:nvSpPr>
        <p:spPr>
          <a:xfrm>
            <a:off x="274029" y="1206185"/>
            <a:ext cx="11108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LOGO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3C186FE-C539-4EA2-8961-7BAAB725C2D8}"/>
              </a:ext>
            </a:extLst>
          </p:cNvPr>
          <p:cNvSpPr txBox="1"/>
          <p:nvPr/>
        </p:nvSpPr>
        <p:spPr>
          <a:xfrm>
            <a:off x="154441" y="685336"/>
            <a:ext cx="740121" cy="1958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2000" tIns="36000" rIns="72000" bIns="3600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헤더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_</a:t>
            </a:r>
            <a:r>
              <a:rPr lang="ko-KR" altLang="en-US" sz="800" b="1" dirty="0" err="1">
                <a:solidFill>
                  <a:schemeClr val="bg1"/>
                </a:solidFill>
                <a:latin typeface="+mj-ea"/>
                <a:ea typeface="+mj-ea"/>
              </a:rPr>
              <a:t>로그인전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CA76567-0AEF-4D83-9CAB-CCBACD4DFB84}"/>
              </a:ext>
            </a:extLst>
          </p:cNvPr>
          <p:cNvSpPr/>
          <p:nvPr/>
        </p:nvSpPr>
        <p:spPr>
          <a:xfrm>
            <a:off x="154441" y="2334434"/>
            <a:ext cx="7124700" cy="4541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884B94E-F593-449D-B3BC-255CFC1DB164}"/>
              </a:ext>
            </a:extLst>
          </p:cNvPr>
          <p:cNvSpPr txBox="1"/>
          <p:nvPr/>
        </p:nvSpPr>
        <p:spPr>
          <a:xfrm>
            <a:off x="274029" y="2423014"/>
            <a:ext cx="11108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LOGO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61C9C64-DF5E-4EBA-8EB2-2E44A6BF66C6}"/>
              </a:ext>
            </a:extLst>
          </p:cNvPr>
          <p:cNvSpPr txBox="1"/>
          <p:nvPr/>
        </p:nvSpPr>
        <p:spPr>
          <a:xfrm>
            <a:off x="154441" y="1920121"/>
            <a:ext cx="740121" cy="1958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2000" tIns="36000" rIns="72000" bIns="3600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헤더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_</a:t>
            </a:r>
            <a:r>
              <a:rPr lang="ko-KR" altLang="en-US" sz="800" b="1" dirty="0" err="1">
                <a:solidFill>
                  <a:schemeClr val="bg1"/>
                </a:solidFill>
                <a:latin typeface="+mj-ea"/>
                <a:ea typeface="+mj-ea"/>
              </a:rPr>
              <a:t>로그인후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F5E70CCB-ED63-487A-B314-9282E2B5687E}"/>
              </a:ext>
            </a:extLst>
          </p:cNvPr>
          <p:cNvSpPr/>
          <p:nvPr/>
        </p:nvSpPr>
        <p:spPr>
          <a:xfrm>
            <a:off x="6567427" y="1234061"/>
            <a:ext cx="587829" cy="2212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6D9F3C7-4598-4C9D-9783-0A266B6A036A}"/>
              </a:ext>
            </a:extLst>
          </p:cNvPr>
          <p:cNvCxnSpPr/>
          <p:nvPr/>
        </p:nvCxnSpPr>
        <p:spPr>
          <a:xfrm>
            <a:off x="7445829" y="2334434"/>
            <a:ext cx="0" cy="4541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BD3FC12-E936-4DC7-9690-2E1B95FC6071}"/>
              </a:ext>
            </a:extLst>
          </p:cNvPr>
          <p:cNvSpPr txBox="1"/>
          <p:nvPr/>
        </p:nvSpPr>
        <p:spPr>
          <a:xfrm>
            <a:off x="7530505" y="2438401"/>
            <a:ext cx="156453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화면 상단 고정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화면 스크롤시 헤더 하단 그림자 노출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23E9124-38C4-43CE-A419-E13B08C19814}"/>
              </a:ext>
            </a:extLst>
          </p:cNvPr>
          <p:cNvSpPr txBox="1"/>
          <p:nvPr/>
        </p:nvSpPr>
        <p:spPr>
          <a:xfrm>
            <a:off x="4240655" y="2499955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처방관리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ED2F3D2-C6EF-4CF0-9C1B-20314FDE0180}"/>
              </a:ext>
            </a:extLst>
          </p:cNvPr>
          <p:cNvSpPr txBox="1"/>
          <p:nvPr/>
        </p:nvSpPr>
        <p:spPr>
          <a:xfrm>
            <a:off x="5084042" y="2499955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문진관리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96049A1D-0220-481A-A104-5518A0683C0A}"/>
              </a:ext>
            </a:extLst>
          </p:cNvPr>
          <p:cNvSpPr/>
          <p:nvPr/>
        </p:nvSpPr>
        <p:spPr>
          <a:xfrm>
            <a:off x="6567427" y="2450888"/>
            <a:ext cx="587829" cy="2212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설정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CF77F95-9870-43A9-8DF5-30B3A28434DD}"/>
              </a:ext>
            </a:extLst>
          </p:cNvPr>
          <p:cNvSpPr txBox="1"/>
          <p:nvPr/>
        </p:nvSpPr>
        <p:spPr>
          <a:xfrm>
            <a:off x="2553881" y="2499955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환자관리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E2C65E0-6F93-4F2C-BA7F-88FF0B731FF3}"/>
              </a:ext>
            </a:extLst>
          </p:cNvPr>
          <p:cNvSpPr txBox="1"/>
          <p:nvPr/>
        </p:nvSpPr>
        <p:spPr>
          <a:xfrm>
            <a:off x="3397268" y="2499955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진료관리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5A9A557-AB39-4FBE-B070-824B7E1CD77E}"/>
              </a:ext>
            </a:extLst>
          </p:cNvPr>
          <p:cNvSpPr txBox="1"/>
          <p:nvPr/>
        </p:nvSpPr>
        <p:spPr>
          <a:xfrm>
            <a:off x="5927429" y="2499955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통계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C4E563D-20B7-41FB-A067-20D0F78C9F34}"/>
              </a:ext>
            </a:extLst>
          </p:cNvPr>
          <p:cNvSpPr/>
          <p:nvPr/>
        </p:nvSpPr>
        <p:spPr>
          <a:xfrm>
            <a:off x="154441" y="961704"/>
            <a:ext cx="7124700" cy="16391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990C347-C540-4209-9BC7-1E3BA5D3CAA5}"/>
              </a:ext>
            </a:extLst>
          </p:cNvPr>
          <p:cNvSpPr txBox="1"/>
          <p:nvPr/>
        </p:nvSpPr>
        <p:spPr>
          <a:xfrm>
            <a:off x="6271366" y="998006"/>
            <a:ext cx="8832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2021-12-31 14:45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48B5BF7-B6D2-4DD4-AFF2-BCA498E7C792}"/>
              </a:ext>
            </a:extLst>
          </p:cNvPr>
          <p:cNvSpPr txBox="1"/>
          <p:nvPr/>
        </p:nvSpPr>
        <p:spPr>
          <a:xfrm>
            <a:off x="239377" y="998006"/>
            <a:ext cx="128560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준차트에 오신 것을 환영합니다</a:t>
            </a:r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A00DCFE3-ED68-412C-BC2C-F34C6503A8EC}"/>
              </a:ext>
            </a:extLst>
          </p:cNvPr>
          <p:cNvSpPr/>
          <p:nvPr/>
        </p:nvSpPr>
        <p:spPr>
          <a:xfrm>
            <a:off x="154441" y="2184280"/>
            <a:ext cx="7124700" cy="16391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B460D3A-F189-49CB-94B6-FB9447E067FF}"/>
              </a:ext>
            </a:extLst>
          </p:cNvPr>
          <p:cNvSpPr txBox="1"/>
          <p:nvPr/>
        </p:nvSpPr>
        <p:spPr>
          <a:xfrm>
            <a:off x="6271366" y="2220582"/>
            <a:ext cx="8832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2021-12-31 14:45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96D972-BFE2-45F5-A7D0-F7451DE6C41D}"/>
              </a:ext>
            </a:extLst>
          </p:cNvPr>
          <p:cNvSpPr txBox="1"/>
          <p:nvPr/>
        </p:nvSpPr>
        <p:spPr>
          <a:xfrm>
            <a:off x="239377" y="2220582"/>
            <a:ext cx="149399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안녕하세요</a:t>
            </a:r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김선호</a:t>
            </a:r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800" dirty="0" err="1">
                <a:solidFill>
                  <a:schemeClr val="bg1"/>
                </a:solidFill>
                <a:latin typeface="+mj-ea"/>
                <a:ea typeface="+mj-ea"/>
              </a:rPr>
              <a:t>우리한의원</a:t>
            </a:r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님</a:t>
            </a:r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!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F7D8FD2E-DE83-4254-9993-60E9F00E3D77}"/>
              </a:ext>
            </a:extLst>
          </p:cNvPr>
          <p:cNvSpPr/>
          <p:nvPr/>
        </p:nvSpPr>
        <p:spPr>
          <a:xfrm>
            <a:off x="51234" y="216288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9BAFAE24-809D-46A0-A24E-F9F92A9CD2E6}"/>
              </a:ext>
            </a:extLst>
          </p:cNvPr>
          <p:cNvSpPr/>
          <p:nvPr/>
        </p:nvSpPr>
        <p:spPr>
          <a:xfrm>
            <a:off x="7150156" y="216288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52481A75-129A-403E-9857-23CA9DEC7270}"/>
              </a:ext>
            </a:extLst>
          </p:cNvPr>
          <p:cNvSpPr/>
          <p:nvPr/>
        </p:nvSpPr>
        <p:spPr>
          <a:xfrm>
            <a:off x="154441" y="6070466"/>
            <a:ext cx="7124700" cy="4541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DA58E50-051E-0ADD-E2FF-C441CAEF77B7}"/>
              </a:ext>
            </a:extLst>
          </p:cNvPr>
          <p:cNvSpPr txBox="1"/>
          <p:nvPr/>
        </p:nvSpPr>
        <p:spPr>
          <a:xfrm>
            <a:off x="3161350" y="6159046"/>
            <a:ext cx="11108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LOGO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99F2636-6C2D-EC6D-B1CE-367C042F10CA}"/>
              </a:ext>
            </a:extLst>
          </p:cNvPr>
          <p:cNvSpPr txBox="1"/>
          <p:nvPr/>
        </p:nvSpPr>
        <p:spPr>
          <a:xfrm>
            <a:off x="154441" y="5782664"/>
            <a:ext cx="328149" cy="1958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2000" tIns="36000" rIns="72000" bIns="36000" rtlCol="0">
            <a:spAutoFit/>
          </a:bodyPr>
          <a:lstStyle/>
          <a:p>
            <a:pPr algn="l"/>
            <a:r>
              <a:rPr lang="ko-KR" altLang="en-US" sz="800" b="1" dirty="0" err="1">
                <a:solidFill>
                  <a:schemeClr val="bg1"/>
                </a:solidFill>
                <a:latin typeface="+mj-ea"/>
                <a:ea typeface="+mj-ea"/>
              </a:rPr>
              <a:t>푸터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876760EC-6154-4265-1DA4-41865CA2F178}"/>
              </a:ext>
            </a:extLst>
          </p:cNvPr>
          <p:cNvSpPr/>
          <p:nvPr/>
        </p:nvSpPr>
        <p:spPr>
          <a:xfrm>
            <a:off x="6768538" y="5582343"/>
            <a:ext cx="386083" cy="38608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A3B634A0-838C-E60D-8B3A-E3783D642B4E}"/>
              </a:ext>
            </a:extLst>
          </p:cNvPr>
          <p:cNvSpPr/>
          <p:nvPr/>
        </p:nvSpPr>
        <p:spPr>
          <a:xfrm>
            <a:off x="6768538" y="5104343"/>
            <a:ext cx="386083" cy="38608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6300C9A6-459C-450D-CF7B-02BE26BB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95" y="5212000"/>
            <a:ext cx="170768" cy="17076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5A1D5C9-CFD3-009E-0C30-8EA9A8B6E6ED}"/>
              </a:ext>
            </a:extLst>
          </p:cNvPr>
          <p:cNvSpPr txBox="1"/>
          <p:nvPr/>
        </p:nvSpPr>
        <p:spPr>
          <a:xfrm>
            <a:off x="7394448" y="5136546"/>
            <a:ext cx="20133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b="1" dirty="0">
                <a:latin typeface="+mj-ea"/>
                <a:ea typeface="+mj-ea"/>
              </a:rPr>
              <a:t>Floating </a:t>
            </a:r>
            <a:r>
              <a:rPr lang="en-US" altLang="ko-KR" sz="800" b="1" dirty="0" err="1">
                <a:latin typeface="+mj-ea"/>
                <a:ea typeface="+mj-ea"/>
              </a:rPr>
              <a:t>btn</a:t>
            </a:r>
            <a:endParaRPr lang="en-US" altLang="ko-KR" sz="800" b="1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브라우저 </a:t>
            </a:r>
            <a:r>
              <a:rPr lang="ko-KR" altLang="en-US" sz="800" dirty="0" err="1">
                <a:latin typeface="+mj-ea"/>
                <a:ea typeface="+mj-ea"/>
              </a:rPr>
              <a:t>우하단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Fix.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ko-KR" altLang="en-US" sz="800" dirty="0" err="1">
                <a:latin typeface="+mj-ea"/>
                <a:ea typeface="+mj-ea"/>
              </a:rPr>
              <a:t>선택시</a:t>
            </a:r>
            <a:r>
              <a:rPr lang="ko-KR" altLang="en-US" sz="800" dirty="0">
                <a:latin typeface="+mj-ea"/>
                <a:ea typeface="+mj-ea"/>
              </a:rPr>
              <a:t> 해당 팝업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벨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ko-KR" altLang="en-US" sz="800" dirty="0">
                <a:latin typeface="+mj-ea"/>
                <a:ea typeface="+mj-ea"/>
              </a:rPr>
              <a:t>공지사항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알림 팝업 오른쪽에서 슬라이드인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- ?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:</a:t>
            </a:r>
            <a:r>
              <a:rPr lang="ko-KR" altLang="en-US" sz="800" dirty="0">
                <a:latin typeface="+mj-ea"/>
                <a:ea typeface="+mj-ea"/>
              </a:rPr>
              <a:t> 나의 문의 팝업 오른쪽에서 슬라이드인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EA459AF-60E3-666A-61A1-599E35FE553F}"/>
              </a:ext>
            </a:extLst>
          </p:cNvPr>
          <p:cNvSpPr txBox="1"/>
          <p:nvPr/>
        </p:nvSpPr>
        <p:spPr>
          <a:xfrm>
            <a:off x="1710494" y="2499955"/>
            <a:ext cx="5241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Dashboard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CF0192-0022-787D-5600-F7268357E6EB}"/>
              </a:ext>
            </a:extLst>
          </p:cNvPr>
          <p:cNvSpPr txBox="1"/>
          <p:nvPr/>
        </p:nvSpPr>
        <p:spPr>
          <a:xfrm>
            <a:off x="986376" y="2006709"/>
            <a:ext cx="1513235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solidFill>
                  <a:schemeClr val="accent1"/>
                </a:solidFill>
                <a:latin typeface="+mj-ea"/>
                <a:ea typeface="+mj-ea"/>
              </a:rPr>
              <a:t>$</a:t>
            </a:r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로그인사용자명 </a:t>
            </a:r>
            <a:r>
              <a:rPr lang="en-US" altLang="ko-KR" sz="800" dirty="0">
                <a:solidFill>
                  <a:schemeClr val="accent1"/>
                </a:solidFill>
                <a:latin typeface="+mj-ea"/>
                <a:ea typeface="+mj-ea"/>
              </a:rPr>
              <a:t>($</a:t>
            </a:r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소속의료기관명</a:t>
            </a:r>
            <a:r>
              <a:rPr lang="en-US" altLang="ko-KR" sz="800" dirty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  <a:endParaRPr lang="ko-KR" altLang="en-US" sz="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90EE538-818E-4D8C-AF55-00451156ED30}"/>
              </a:ext>
            </a:extLst>
          </p:cNvPr>
          <p:cNvSpPr txBox="1"/>
          <p:nvPr/>
        </p:nvSpPr>
        <p:spPr>
          <a:xfrm>
            <a:off x="6891214" y="2006709"/>
            <a:ext cx="387927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현재 일시</a:t>
            </a:r>
          </a:p>
        </p:txBody>
      </p:sp>
    </p:spTree>
    <p:extLst>
      <p:ext uri="{BB962C8B-B14F-4D97-AF65-F5344CB8AC3E}">
        <p14:creationId xmlns:p14="http://schemas.microsoft.com/office/powerpoint/2010/main" xmlns="" val="42717893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68A5A-C781-4EBA-9C43-4E787BC3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9D7E36-15E7-4FD4-A183-8C86C55619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369335B-C618-4AF1-A0B4-3F33E5ABB1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H_000000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8B4AAD83-2157-4971-A8EE-05A3B6E4ED3F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1745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4523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2900855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9D7BE67-07BE-40FE-91C7-63A8173F49B6}"/>
              </a:ext>
            </a:extLst>
          </p:cNvPr>
          <p:cNvSpPr/>
          <p:nvPr/>
        </p:nvSpPr>
        <p:spPr>
          <a:xfrm>
            <a:off x="154441" y="1280905"/>
            <a:ext cx="2640046" cy="30250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38E9F95-1EA1-43E5-85A0-1DDF39C9F42A}"/>
              </a:ext>
            </a:extLst>
          </p:cNvPr>
          <p:cNvSpPr txBox="1"/>
          <p:nvPr/>
        </p:nvSpPr>
        <p:spPr>
          <a:xfrm>
            <a:off x="1223731" y="2140803"/>
            <a:ext cx="5690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3200" b="1" dirty="0">
                <a:latin typeface="+mj-ea"/>
                <a:ea typeface="+mj-ea"/>
              </a:rPr>
              <a:t>83</a:t>
            </a:r>
            <a:r>
              <a:rPr lang="en-US" altLang="ko-KR" sz="800" b="1" dirty="0">
                <a:latin typeface="+mj-ea"/>
                <a:ea typeface="+mj-ea"/>
              </a:rPr>
              <a:t>%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E430B6AE-F6E7-4E41-9E3B-B28611719491}"/>
              </a:ext>
            </a:extLst>
          </p:cNvPr>
          <p:cNvSpPr/>
          <p:nvPr/>
        </p:nvSpPr>
        <p:spPr>
          <a:xfrm>
            <a:off x="154441" y="934858"/>
            <a:ext cx="5352563" cy="269451"/>
          </a:xfrm>
          <a:prstGeom prst="roundRect">
            <a:avLst>
              <a:gd name="adj" fmla="val 988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의료기관정보를 확인해주세요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2787D2F7-6093-4DC0-BF21-BBDEAF44D46D}"/>
              </a:ext>
            </a:extLst>
          </p:cNvPr>
          <p:cNvGrpSpPr/>
          <p:nvPr/>
        </p:nvGrpSpPr>
        <p:grpSpPr>
          <a:xfrm>
            <a:off x="5551941" y="2648863"/>
            <a:ext cx="1727200" cy="1657135"/>
            <a:chOff x="5551941" y="1281137"/>
            <a:chExt cx="1727200" cy="16571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63D0090F-FC12-4BC3-9C54-EC35B7A6DC6E}"/>
                </a:ext>
              </a:extLst>
            </p:cNvPr>
            <p:cNvSpPr/>
            <p:nvPr/>
          </p:nvSpPr>
          <p:spPr>
            <a:xfrm>
              <a:off x="5551941" y="1504701"/>
              <a:ext cx="1727200" cy="14335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C788BA00-9EF4-499D-B70A-A10EA123C9EB}"/>
                </a:ext>
              </a:extLst>
            </p:cNvPr>
            <p:cNvSpPr/>
            <p:nvPr/>
          </p:nvSpPr>
          <p:spPr>
            <a:xfrm>
              <a:off x="5551941" y="1281137"/>
              <a:ext cx="1727200" cy="2744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공지사항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(3)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C8856425-087B-4B04-A714-65A8FDC4822B}"/>
                </a:ext>
              </a:extLst>
            </p:cNvPr>
            <p:cNvGrpSpPr/>
            <p:nvPr/>
          </p:nvGrpSpPr>
          <p:grpSpPr>
            <a:xfrm>
              <a:off x="5580199" y="2150737"/>
              <a:ext cx="1670685" cy="383889"/>
              <a:chOff x="5580199" y="2197362"/>
              <a:chExt cx="1670685" cy="383889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117D38D6-B58C-453C-B620-38A2F27097EF}"/>
                  </a:ext>
                </a:extLst>
              </p:cNvPr>
              <p:cNvSpPr txBox="1"/>
              <p:nvPr/>
            </p:nvSpPr>
            <p:spPr>
              <a:xfrm>
                <a:off x="5638200" y="2197362"/>
                <a:ext cx="155170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공지사항은 이렇게 두줄까지 노출될 수</a:t>
                </a:r>
                <a:endParaRPr lang="en-US" altLang="ko-KR" sz="800" dirty="0">
                  <a:latin typeface="+mj-ea"/>
                  <a:ea typeface="+mj-ea"/>
                </a:endParaRPr>
              </a:p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있으며 이후로는 </a:t>
                </a:r>
                <a:r>
                  <a:rPr lang="en-US" altLang="ko-KR" sz="800" dirty="0">
                    <a:latin typeface="+mj-ea"/>
                    <a:ea typeface="+mj-ea"/>
                  </a:rPr>
                  <a:t>… </a:t>
                </a:r>
                <a:r>
                  <a:rPr lang="ko-KR" altLang="en-US" sz="800" dirty="0">
                    <a:latin typeface="+mj-ea"/>
                    <a:ea typeface="+mj-ea"/>
                  </a:rPr>
                  <a:t>처리해주세요</a:t>
                </a:r>
                <a:r>
                  <a:rPr lang="en-US" altLang="ko-KR" sz="800" dirty="0">
                    <a:latin typeface="+mj-ea"/>
                    <a:ea typeface="+mj-ea"/>
                  </a:rPr>
                  <a:t>.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xmlns="" id="{DF89D75F-B0E4-4C66-9C26-85619960B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0199" y="2581251"/>
                <a:ext cx="16706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151DDE50-7FA6-4025-BEC2-0D7879B5E033}"/>
                  </a:ext>
                </a:extLst>
              </p:cNvPr>
              <p:cNvSpPr txBox="1"/>
              <p:nvPr/>
            </p:nvSpPr>
            <p:spPr>
              <a:xfrm>
                <a:off x="5638200" y="2457530"/>
                <a:ext cx="448841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2020-01-01</a:t>
                </a:r>
                <a:endParaRPr lang="ko-KR" altLang="en-US" sz="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xmlns="" id="{2AA01A7F-8B7E-487D-A4E1-D77B8BE5C111}"/>
                </a:ext>
              </a:extLst>
            </p:cNvPr>
            <p:cNvGrpSpPr/>
            <p:nvPr/>
          </p:nvGrpSpPr>
          <p:grpSpPr>
            <a:xfrm>
              <a:off x="5580199" y="2581759"/>
              <a:ext cx="1670685" cy="260782"/>
              <a:chOff x="5580199" y="1835003"/>
              <a:chExt cx="1670685" cy="260782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14FB34A7-E662-430E-A8C2-1040E9BB9F9C}"/>
                  </a:ext>
                </a:extLst>
              </p:cNvPr>
              <p:cNvSpPr txBox="1"/>
              <p:nvPr/>
            </p:nvSpPr>
            <p:spPr>
              <a:xfrm>
                <a:off x="5638200" y="1835003"/>
                <a:ext cx="1247136" cy="12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NEW JUN</a:t>
                </a:r>
                <a:r>
                  <a:rPr lang="ko-KR" altLang="en-US" sz="800" dirty="0">
                    <a:latin typeface="+mj-ea"/>
                    <a:ea typeface="+mj-ea"/>
                  </a:rPr>
                  <a:t>차트 오픈했습니다</a:t>
                </a:r>
                <a:r>
                  <a:rPr lang="en-US" altLang="ko-KR" sz="800" dirty="0">
                    <a:latin typeface="+mj-ea"/>
                    <a:ea typeface="+mj-ea"/>
                  </a:rPr>
                  <a:t>. 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xmlns="" id="{2FA12776-53D0-411C-945F-97CC5E96A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0199" y="2095785"/>
                <a:ext cx="16706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E1B74F53-1E6F-44BF-AB64-679D8BBFE222}"/>
                  </a:ext>
                </a:extLst>
              </p:cNvPr>
              <p:cNvSpPr txBox="1"/>
              <p:nvPr/>
            </p:nvSpPr>
            <p:spPr>
              <a:xfrm>
                <a:off x="5638200" y="1972062"/>
                <a:ext cx="448841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2020-01-01</a:t>
                </a:r>
                <a:endParaRPr lang="ko-KR" altLang="en-US" sz="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875B2AEE-8E35-4D69-A576-FB7403A7ADE3}"/>
                </a:ext>
              </a:extLst>
            </p:cNvPr>
            <p:cNvGrpSpPr/>
            <p:nvPr/>
          </p:nvGrpSpPr>
          <p:grpSpPr>
            <a:xfrm>
              <a:off x="5580199" y="1684421"/>
              <a:ext cx="1670685" cy="373794"/>
              <a:chOff x="5580199" y="1721991"/>
              <a:chExt cx="1670685" cy="373794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xmlns="" id="{79CA2C13-95E1-473B-9CEC-C9DC90A42FEE}"/>
                  </a:ext>
                </a:extLst>
              </p:cNvPr>
              <p:cNvGrpSpPr/>
              <p:nvPr/>
            </p:nvGrpSpPr>
            <p:grpSpPr>
              <a:xfrm>
                <a:off x="5580199" y="1835003"/>
                <a:ext cx="1670685" cy="260782"/>
                <a:chOff x="5580199" y="1835003"/>
                <a:chExt cx="1670685" cy="260782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897461A8-8AEB-4E14-BCBE-29947E51B99D}"/>
                    </a:ext>
                  </a:extLst>
                </p:cNvPr>
                <p:cNvSpPr txBox="1"/>
                <p:nvPr/>
              </p:nvSpPr>
              <p:spPr>
                <a:xfrm>
                  <a:off x="5638200" y="1835003"/>
                  <a:ext cx="1441100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ko-KR" altLang="en-US" sz="800" dirty="0">
                      <a:latin typeface="+mj-ea"/>
                      <a:ea typeface="+mj-ea"/>
                    </a:rPr>
                    <a:t>등록 후 </a:t>
                  </a:r>
                  <a:r>
                    <a:rPr lang="en-US" altLang="ko-KR" sz="800" dirty="0">
                      <a:latin typeface="+mj-ea"/>
                      <a:ea typeface="+mj-ea"/>
                    </a:rPr>
                    <a:t>72</a:t>
                  </a:r>
                  <a:r>
                    <a:rPr lang="ko-KR" altLang="en-US" sz="800" dirty="0">
                      <a:latin typeface="+mj-ea"/>
                      <a:ea typeface="+mj-ea"/>
                    </a:rPr>
                    <a:t>시간동안 </a:t>
                  </a:r>
                  <a:r>
                    <a:rPr lang="en-US" altLang="ko-KR" sz="800" dirty="0">
                      <a:latin typeface="+mj-ea"/>
                      <a:ea typeface="+mj-ea"/>
                    </a:rPr>
                    <a:t>NEW tag </a:t>
                  </a:r>
                  <a:r>
                    <a:rPr lang="ko-KR" altLang="en-US" sz="800" dirty="0">
                      <a:latin typeface="+mj-ea"/>
                      <a:ea typeface="+mj-ea"/>
                    </a:rPr>
                    <a:t>노출</a:t>
                  </a:r>
                </a:p>
              </p:txBody>
            </p: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xmlns="" id="{5CB11D04-5194-47FC-9B85-234B45E1A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0199" y="2095785"/>
                  <a:ext cx="167068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xmlns="" id="{49DD220E-F0F7-4357-9B9E-722A719C0FC0}"/>
                    </a:ext>
                  </a:extLst>
                </p:cNvPr>
                <p:cNvSpPr txBox="1"/>
                <p:nvPr/>
              </p:nvSpPr>
              <p:spPr>
                <a:xfrm>
                  <a:off x="5638200" y="1972062"/>
                  <a:ext cx="448841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600" dirty="0">
                      <a:solidFill>
                        <a:schemeClr val="bg1">
                          <a:lumMod val="65000"/>
                        </a:schemeClr>
                      </a:solidFill>
                      <a:latin typeface="+mj-ea"/>
                      <a:ea typeface="+mj-ea"/>
                    </a:rPr>
                    <a:t>2020-01-01</a:t>
                  </a:r>
                  <a:endParaRPr lang="ko-KR" altLang="en-US" sz="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90943346-2496-454E-91C1-35924B1BC200}"/>
                  </a:ext>
                </a:extLst>
              </p:cNvPr>
              <p:cNvSpPr/>
              <p:nvPr/>
            </p:nvSpPr>
            <p:spPr>
              <a:xfrm>
                <a:off x="5638200" y="1721991"/>
                <a:ext cx="323850" cy="8479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5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NEW</a:t>
                </a:r>
                <a:endParaRPr lang="ko-KR" altLang="en-US" sz="5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0BF68A01-87CF-44B4-AFB3-503B0E6A4FE9}"/>
                </a:ext>
              </a:extLst>
            </p:cNvPr>
            <p:cNvSpPr/>
            <p:nvPr/>
          </p:nvSpPr>
          <p:spPr>
            <a:xfrm>
              <a:off x="6861341" y="1327592"/>
              <a:ext cx="388726" cy="1815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더보기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DE6C92D4-BE1A-454F-AE35-A1C46BC2269C}"/>
              </a:ext>
            </a:extLst>
          </p:cNvPr>
          <p:cNvGrpSpPr/>
          <p:nvPr/>
        </p:nvGrpSpPr>
        <p:grpSpPr>
          <a:xfrm>
            <a:off x="5551941" y="4390815"/>
            <a:ext cx="1727200" cy="1627209"/>
            <a:chOff x="5551941" y="4828221"/>
            <a:chExt cx="1727200" cy="1627209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F3229EC-A6F3-489D-9F47-7B56A25117C8}"/>
                </a:ext>
              </a:extLst>
            </p:cNvPr>
            <p:cNvSpPr/>
            <p:nvPr/>
          </p:nvSpPr>
          <p:spPr>
            <a:xfrm>
              <a:off x="5551941" y="5051785"/>
              <a:ext cx="1727200" cy="14036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F5B28B12-4E20-4F85-9235-A795C0FF17E9}"/>
                </a:ext>
              </a:extLst>
            </p:cNvPr>
            <p:cNvSpPr/>
            <p:nvPr/>
          </p:nvSpPr>
          <p:spPr>
            <a:xfrm>
              <a:off x="5551941" y="4828221"/>
              <a:ext cx="1727200" cy="2744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나의 문의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(5)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254BD44A-3EFB-4F31-892A-FC952D05ED8E}"/>
                </a:ext>
              </a:extLst>
            </p:cNvPr>
            <p:cNvGrpSpPr/>
            <p:nvPr/>
          </p:nvGrpSpPr>
          <p:grpSpPr>
            <a:xfrm>
              <a:off x="5580199" y="5697821"/>
              <a:ext cx="1670685" cy="383889"/>
              <a:chOff x="5580199" y="2197362"/>
              <a:chExt cx="1670685" cy="38388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8F9485D3-5DD1-4411-AB3D-0F73C8EEF47D}"/>
                  </a:ext>
                </a:extLst>
              </p:cNvPr>
              <p:cNvSpPr txBox="1"/>
              <p:nvPr/>
            </p:nvSpPr>
            <p:spPr>
              <a:xfrm>
                <a:off x="5638200" y="2197362"/>
                <a:ext cx="15501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나의 문의 타이틀도 </a:t>
                </a:r>
                <a:r>
                  <a:rPr lang="en-US" altLang="ko-KR" sz="800" dirty="0">
                    <a:latin typeface="+mj-ea"/>
                    <a:ea typeface="+mj-ea"/>
                  </a:rPr>
                  <a:t>2</a:t>
                </a:r>
                <a:r>
                  <a:rPr lang="ko-KR" altLang="en-US" sz="800" dirty="0">
                    <a:latin typeface="+mj-ea"/>
                    <a:ea typeface="+mj-ea"/>
                  </a:rPr>
                  <a:t>줄까지 노출되며</a:t>
                </a:r>
                <a:r>
                  <a:rPr lang="en-US" altLang="ko-KR" sz="800" dirty="0">
                    <a:latin typeface="+mj-ea"/>
                    <a:ea typeface="+mj-ea"/>
                  </a:rPr>
                  <a:t>,</a:t>
                </a:r>
              </a:p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넘치는 부분은 </a:t>
                </a:r>
                <a:r>
                  <a:rPr lang="en-US" altLang="ko-KR" sz="800" dirty="0">
                    <a:latin typeface="+mj-ea"/>
                    <a:ea typeface="+mj-ea"/>
                  </a:rPr>
                  <a:t>… </a:t>
                </a:r>
                <a:r>
                  <a:rPr lang="ko-KR" altLang="en-US" sz="800" dirty="0">
                    <a:latin typeface="+mj-ea"/>
                    <a:ea typeface="+mj-ea"/>
                  </a:rPr>
                  <a:t>처리 해주세요</a:t>
                </a:r>
                <a:r>
                  <a:rPr lang="en-US" altLang="ko-KR" sz="800" dirty="0">
                    <a:latin typeface="+mj-ea"/>
                    <a:ea typeface="+mj-ea"/>
                  </a:rPr>
                  <a:t>.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xmlns="" id="{3685519B-AEEB-4B25-9FC9-281737B13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0199" y="2581251"/>
                <a:ext cx="16706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81F6D9A7-95EA-4FFF-BB24-9713873078DC}"/>
                  </a:ext>
                </a:extLst>
              </p:cNvPr>
              <p:cNvSpPr txBox="1"/>
              <p:nvPr/>
            </p:nvSpPr>
            <p:spPr>
              <a:xfrm>
                <a:off x="5638200" y="2457530"/>
                <a:ext cx="448841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2020-01-01</a:t>
                </a:r>
                <a:endParaRPr lang="ko-KR" altLang="en-US" sz="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8F70DF43-B5D5-4491-8740-5A18CB15F59E}"/>
                </a:ext>
              </a:extLst>
            </p:cNvPr>
            <p:cNvGrpSpPr/>
            <p:nvPr/>
          </p:nvGrpSpPr>
          <p:grpSpPr>
            <a:xfrm>
              <a:off x="5580199" y="6128843"/>
              <a:ext cx="1670685" cy="260782"/>
              <a:chOff x="5580199" y="1835003"/>
              <a:chExt cx="1670685" cy="260782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xmlns="" id="{57C0CD2D-DE39-4FF8-8921-F7AF5361A342}"/>
                  </a:ext>
                </a:extLst>
              </p:cNvPr>
              <p:cNvSpPr txBox="1"/>
              <p:nvPr/>
            </p:nvSpPr>
            <p:spPr>
              <a:xfrm>
                <a:off x="5638200" y="1835003"/>
                <a:ext cx="139301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기관정보수정은 어디에서 하나요</a:t>
                </a:r>
                <a:r>
                  <a:rPr lang="en-US" altLang="ko-KR" sz="800" dirty="0">
                    <a:latin typeface="+mj-ea"/>
                    <a:ea typeface="+mj-ea"/>
                  </a:rPr>
                  <a:t>?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xmlns="" id="{C9935848-5D22-4F99-9DF3-39E643780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0199" y="2095785"/>
                <a:ext cx="16706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6EA218E9-5AA5-4EFE-80A1-4510C29C151A}"/>
                  </a:ext>
                </a:extLst>
              </p:cNvPr>
              <p:cNvSpPr txBox="1"/>
              <p:nvPr/>
            </p:nvSpPr>
            <p:spPr>
              <a:xfrm>
                <a:off x="5638200" y="1972062"/>
                <a:ext cx="448841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2020-01-01</a:t>
                </a:r>
                <a:endParaRPr lang="ko-KR" altLang="en-US" sz="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D9D84267-AB1F-44CB-A62B-518E4D648067}"/>
                </a:ext>
              </a:extLst>
            </p:cNvPr>
            <p:cNvGrpSpPr/>
            <p:nvPr/>
          </p:nvGrpSpPr>
          <p:grpSpPr>
            <a:xfrm>
              <a:off x="5580199" y="5231505"/>
              <a:ext cx="1670685" cy="373794"/>
              <a:chOff x="5580199" y="1721991"/>
              <a:chExt cx="1670685" cy="373794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xmlns="" id="{12D92B03-9482-4EC6-8AE1-B715A0E5C505}"/>
                  </a:ext>
                </a:extLst>
              </p:cNvPr>
              <p:cNvGrpSpPr/>
              <p:nvPr/>
            </p:nvGrpSpPr>
            <p:grpSpPr>
              <a:xfrm>
                <a:off x="5580199" y="1835003"/>
                <a:ext cx="1670685" cy="260782"/>
                <a:chOff x="5580199" y="1835003"/>
                <a:chExt cx="1670685" cy="260782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xmlns="" id="{7013E6BF-8164-4C76-A90F-F34F13B94953}"/>
                    </a:ext>
                  </a:extLst>
                </p:cNvPr>
                <p:cNvSpPr txBox="1"/>
                <p:nvPr/>
              </p:nvSpPr>
              <p:spPr>
                <a:xfrm>
                  <a:off x="5638200" y="1835003"/>
                  <a:ext cx="1551707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ko-KR" altLang="en-US" sz="800" dirty="0">
                      <a:latin typeface="+mj-ea"/>
                      <a:ea typeface="+mj-ea"/>
                    </a:rPr>
                    <a:t>환자정보 수정은 어디서 할 수 있나요</a:t>
                  </a:r>
                  <a:r>
                    <a:rPr lang="en-US" altLang="ko-KR" sz="800" dirty="0">
                      <a:latin typeface="+mj-ea"/>
                      <a:ea typeface="+mj-ea"/>
                    </a:rPr>
                    <a:t>?</a:t>
                  </a:r>
                  <a:endParaRPr lang="ko-KR" altLang="en-US" sz="800" dirty="0">
                    <a:latin typeface="+mj-ea"/>
                    <a:ea typeface="+mj-ea"/>
                  </a:endParaRPr>
                </a:p>
              </p:txBody>
            </p: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xmlns="" id="{DE1420BF-AD05-4751-B22F-6EE63423B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0199" y="2095785"/>
                  <a:ext cx="167068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xmlns="" id="{615E0FDA-3429-420C-85CF-DE1C150489A7}"/>
                    </a:ext>
                  </a:extLst>
                </p:cNvPr>
                <p:cNvSpPr txBox="1"/>
                <p:nvPr/>
              </p:nvSpPr>
              <p:spPr>
                <a:xfrm>
                  <a:off x="5638200" y="1972062"/>
                  <a:ext cx="448841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600" dirty="0">
                      <a:solidFill>
                        <a:schemeClr val="bg1">
                          <a:lumMod val="65000"/>
                        </a:schemeClr>
                      </a:solidFill>
                      <a:latin typeface="+mj-ea"/>
                      <a:ea typeface="+mj-ea"/>
                    </a:rPr>
                    <a:t>2020-01-01</a:t>
                  </a:r>
                  <a:endParaRPr lang="ko-KR" altLang="en-US" sz="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id="{F7E4DBDC-62B2-4BD8-AA03-BD2802083DFF}"/>
                  </a:ext>
                </a:extLst>
              </p:cNvPr>
              <p:cNvSpPr/>
              <p:nvPr/>
            </p:nvSpPr>
            <p:spPr>
              <a:xfrm>
                <a:off x="5638200" y="1721991"/>
                <a:ext cx="323850" cy="8479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5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답변완료</a:t>
                </a: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F2A7698B-A960-4309-814A-A07D777ABAE8}"/>
                </a:ext>
              </a:extLst>
            </p:cNvPr>
            <p:cNvSpPr/>
            <p:nvPr/>
          </p:nvSpPr>
          <p:spPr>
            <a:xfrm>
              <a:off x="6861341" y="4874676"/>
              <a:ext cx="388726" cy="1815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더보기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67A08370-6E05-49CD-90BA-603C260247CA}"/>
              </a:ext>
            </a:extLst>
          </p:cNvPr>
          <p:cNvGrpSpPr/>
          <p:nvPr/>
        </p:nvGrpSpPr>
        <p:grpSpPr>
          <a:xfrm>
            <a:off x="5551941" y="936837"/>
            <a:ext cx="1727200" cy="1627209"/>
            <a:chOff x="5551941" y="4828221"/>
            <a:chExt cx="1727200" cy="1627209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36CF63A0-3632-454D-B97D-7AAD18D6DA3F}"/>
                </a:ext>
              </a:extLst>
            </p:cNvPr>
            <p:cNvSpPr/>
            <p:nvPr/>
          </p:nvSpPr>
          <p:spPr>
            <a:xfrm>
              <a:off x="5551941" y="5051785"/>
              <a:ext cx="1727200" cy="14036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3D3A8A52-A41F-451B-988A-5DD20007581D}"/>
                </a:ext>
              </a:extLst>
            </p:cNvPr>
            <p:cNvSpPr/>
            <p:nvPr/>
          </p:nvSpPr>
          <p:spPr>
            <a:xfrm>
              <a:off x="5551941" y="4828221"/>
              <a:ext cx="1727200" cy="2744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알림</a:t>
              </a: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FCF81F08-F59A-441A-A0E1-096A000880BC}"/>
                </a:ext>
              </a:extLst>
            </p:cNvPr>
            <p:cNvGrpSpPr/>
            <p:nvPr/>
          </p:nvGrpSpPr>
          <p:grpSpPr>
            <a:xfrm>
              <a:off x="5580199" y="5697821"/>
              <a:ext cx="1670685" cy="383889"/>
              <a:chOff x="5580199" y="2197362"/>
              <a:chExt cx="1670685" cy="383889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xmlns="" id="{24A0C5FD-AAD7-4D4F-82A7-DE5ED2FBDACC}"/>
                  </a:ext>
                </a:extLst>
              </p:cNvPr>
              <p:cNvSpPr txBox="1"/>
              <p:nvPr/>
            </p:nvSpPr>
            <p:spPr>
              <a:xfrm>
                <a:off x="5638200" y="2197362"/>
                <a:ext cx="14154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 err="1">
                    <a:latin typeface="+mj-ea"/>
                    <a:ea typeface="+mj-ea"/>
                  </a:rPr>
                  <a:t>심평원청구시</a:t>
                </a:r>
                <a:r>
                  <a:rPr lang="ko-KR" altLang="en-US" sz="800" dirty="0">
                    <a:latin typeface="+mj-ea"/>
                    <a:ea typeface="+mj-ea"/>
                  </a:rPr>
                  <a:t> 질병코드 입력가이드</a:t>
                </a:r>
                <a:endParaRPr lang="en-US" altLang="ko-KR" sz="800" dirty="0">
                  <a:latin typeface="+mj-ea"/>
                  <a:ea typeface="+mj-ea"/>
                </a:endParaRPr>
              </a:p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추가</a:t>
                </a:r>
              </a:p>
            </p:txBody>
          </p: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xmlns="" id="{41D6564F-1FE8-4D7C-9BE3-72BBD0BF8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0199" y="2581251"/>
                <a:ext cx="16706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xmlns="" id="{C96C8D8C-9A1C-4AF1-AF5E-2880ECDDD183}"/>
                  </a:ext>
                </a:extLst>
              </p:cNvPr>
              <p:cNvSpPr txBox="1"/>
              <p:nvPr/>
            </p:nvSpPr>
            <p:spPr>
              <a:xfrm>
                <a:off x="5638200" y="2457530"/>
                <a:ext cx="448841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2020-01-01</a:t>
                </a:r>
                <a:endParaRPr lang="ko-KR" altLang="en-US" sz="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xmlns="" id="{81963CAB-6DEF-4264-9204-3696ACE12279}"/>
                </a:ext>
              </a:extLst>
            </p:cNvPr>
            <p:cNvGrpSpPr/>
            <p:nvPr/>
          </p:nvGrpSpPr>
          <p:grpSpPr>
            <a:xfrm>
              <a:off x="5580199" y="6128843"/>
              <a:ext cx="1670685" cy="260782"/>
              <a:chOff x="5580199" y="1835003"/>
              <a:chExt cx="1670685" cy="260782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F0868565-3722-4995-BB1B-A06C2B44595B}"/>
                  </a:ext>
                </a:extLst>
              </p:cNvPr>
              <p:cNvSpPr txBox="1"/>
              <p:nvPr/>
            </p:nvSpPr>
            <p:spPr>
              <a:xfrm>
                <a:off x="5638200" y="1835003"/>
                <a:ext cx="7309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! </a:t>
                </a:r>
                <a:r>
                  <a:rPr lang="ko-KR" altLang="en-US" sz="800" dirty="0">
                    <a:latin typeface="+mj-ea"/>
                    <a:ea typeface="+mj-ea"/>
                  </a:rPr>
                  <a:t>처방전 전송실패</a:t>
                </a: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xmlns="" id="{13D0BDD4-0020-48B4-84DE-DD4C4FB56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0199" y="2095785"/>
                <a:ext cx="16706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066FE186-7988-450A-9D9C-8630A63B970A}"/>
                  </a:ext>
                </a:extLst>
              </p:cNvPr>
              <p:cNvSpPr txBox="1"/>
              <p:nvPr/>
            </p:nvSpPr>
            <p:spPr>
              <a:xfrm>
                <a:off x="5638200" y="1972062"/>
                <a:ext cx="448841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2020-01-01</a:t>
                </a:r>
                <a:endParaRPr lang="ko-KR" altLang="en-US" sz="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xmlns="" id="{1689A41B-9C12-4C8D-B0B6-ABE5AC90D60A}"/>
                </a:ext>
              </a:extLst>
            </p:cNvPr>
            <p:cNvGrpSpPr/>
            <p:nvPr/>
          </p:nvGrpSpPr>
          <p:grpSpPr>
            <a:xfrm>
              <a:off x="5580199" y="5231505"/>
              <a:ext cx="1670685" cy="373794"/>
              <a:chOff x="5580199" y="1721991"/>
              <a:chExt cx="1670685" cy="373794"/>
            </a:xfrm>
          </p:grpSpPr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xmlns="" id="{94362FF5-CA39-4199-AFAB-0D59BC435168}"/>
                  </a:ext>
                </a:extLst>
              </p:cNvPr>
              <p:cNvGrpSpPr/>
              <p:nvPr/>
            </p:nvGrpSpPr>
            <p:grpSpPr>
              <a:xfrm>
                <a:off x="5580199" y="1835003"/>
                <a:ext cx="1670685" cy="260782"/>
                <a:chOff x="5580199" y="1835003"/>
                <a:chExt cx="1670685" cy="260782"/>
              </a:xfrm>
            </p:grpSpPr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xmlns="" id="{5BEA09E3-D9B0-4E6B-9AC0-64376531A269}"/>
                    </a:ext>
                  </a:extLst>
                </p:cNvPr>
                <p:cNvSpPr txBox="1"/>
                <p:nvPr/>
              </p:nvSpPr>
              <p:spPr>
                <a:xfrm>
                  <a:off x="5638200" y="1835003"/>
                  <a:ext cx="93615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ko-KR" altLang="en-US" sz="800" dirty="0">
                      <a:latin typeface="+mj-ea"/>
                      <a:ea typeface="+mj-ea"/>
                    </a:rPr>
                    <a:t>첩약보험정보 업데이트</a:t>
                  </a:r>
                </a:p>
              </p:txBody>
            </p: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xmlns="" id="{4403EEA3-0AAD-4C19-ADB8-3B8404E42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0199" y="2095785"/>
                  <a:ext cx="167068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xmlns="" id="{8A800A5C-CDAE-4AE6-90DE-010820CAFCDB}"/>
                    </a:ext>
                  </a:extLst>
                </p:cNvPr>
                <p:cNvSpPr txBox="1"/>
                <p:nvPr/>
              </p:nvSpPr>
              <p:spPr>
                <a:xfrm>
                  <a:off x="5638200" y="1972062"/>
                  <a:ext cx="448841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600" dirty="0">
                      <a:solidFill>
                        <a:schemeClr val="bg1">
                          <a:lumMod val="65000"/>
                        </a:schemeClr>
                      </a:solidFill>
                      <a:latin typeface="+mj-ea"/>
                      <a:ea typeface="+mj-ea"/>
                    </a:rPr>
                    <a:t>2020-01-01</a:t>
                  </a:r>
                  <a:endParaRPr lang="ko-KR" altLang="en-US" sz="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xmlns="" id="{9F439527-9BD5-454B-9A5B-18B6D0CAA193}"/>
                  </a:ext>
                </a:extLst>
              </p:cNvPr>
              <p:cNvSpPr/>
              <p:nvPr/>
            </p:nvSpPr>
            <p:spPr>
              <a:xfrm>
                <a:off x="5638200" y="1721991"/>
                <a:ext cx="323850" cy="8479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5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NEW</a:t>
                </a:r>
                <a:endParaRPr lang="ko-KR" altLang="en-US" sz="5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05CBEC6F-2493-4CA8-A6AA-19DFD3082A30}"/>
                </a:ext>
              </a:extLst>
            </p:cNvPr>
            <p:cNvSpPr/>
            <p:nvPr/>
          </p:nvSpPr>
          <p:spPr>
            <a:xfrm>
              <a:off x="6861341" y="4874676"/>
              <a:ext cx="388726" cy="1815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더보기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29C140FA-C598-4D94-9939-055C3817FB26}"/>
              </a:ext>
            </a:extLst>
          </p:cNvPr>
          <p:cNvSpPr txBox="1"/>
          <p:nvPr/>
        </p:nvSpPr>
        <p:spPr>
          <a:xfrm>
            <a:off x="5050939" y="1008027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바로가기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9F0011A-5303-4552-BB6D-C737E83070C7}"/>
              </a:ext>
            </a:extLst>
          </p:cNvPr>
          <p:cNvSpPr txBox="1"/>
          <p:nvPr/>
        </p:nvSpPr>
        <p:spPr>
          <a:xfrm>
            <a:off x="220140" y="1355018"/>
            <a:ext cx="8255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>
                <a:latin typeface="+mj-ea"/>
                <a:ea typeface="+mj-ea"/>
              </a:rPr>
              <a:t>처방전 처리현황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xmlns="" id="{9451E363-4780-4E7C-B55D-300E21B5B1A1}"/>
              </a:ext>
            </a:extLst>
          </p:cNvPr>
          <p:cNvSpPr/>
          <p:nvPr/>
        </p:nvSpPr>
        <p:spPr>
          <a:xfrm>
            <a:off x="2866958" y="1280904"/>
            <a:ext cx="2640046" cy="30250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4B605749-F191-406F-ACC4-8F9E427A03CF}"/>
              </a:ext>
            </a:extLst>
          </p:cNvPr>
          <p:cNvSpPr txBox="1"/>
          <p:nvPr/>
        </p:nvSpPr>
        <p:spPr>
          <a:xfrm>
            <a:off x="2932657" y="1355018"/>
            <a:ext cx="8255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 err="1">
                <a:latin typeface="+mj-ea"/>
                <a:ea typeface="+mj-ea"/>
              </a:rPr>
              <a:t>해피콜</a:t>
            </a:r>
            <a:r>
              <a:rPr lang="ko-KR" altLang="en-US" sz="1000" b="1" dirty="0">
                <a:latin typeface="+mj-ea"/>
                <a:ea typeface="+mj-ea"/>
              </a:rPr>
              <a:t> 진행현황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xmlns="" id="{769C7323-2C96-4214-8840-8C9A5D02C860}"/>
              </a:ext>
            </a:extLst>
          </p:cNvPr>
          <p:cNvSpPr/>
          <p:nvPr/>
        </p:nvSpPr>
        <p:spPr>
          <a:xfrm>
            <a:off x="154441" y="4411912"/>
            <a:ext cx="2640046" cy="15908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xmlns="" id="{73168337-AC81-46DD-9A6F-82DC5C917DEC}"/>
              </a:ext>
            </a:extLst>
          </p:cNvPr>
          <p:cNvSpPr txBox="1"/>
          <p:nvPr/>
        </p:nvSpPr>
        <p:spPr>
          <a:xfrm>
            <a:off x="1070508" y="4816770"/>
            <a:ext cx="8079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3200" b="1" dirty="0">
                <a:latin typeface="+mj-ea"/>
                <a:ea typeface="+mj-ea"/>
              </a:rPr>
              <a:t>123</a:t>
            </a:r>
            <a:r>
              <a:rPr lang="ko-KR" altLang="en-US" sz="800" dirty="0">
                <a:latin typeface="+mj-ea"/>
                <a:ea typeface="+mj-ea"/>
              </a:rPr>
              <a:t>명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128EF21F-516A-4663-871B-3FEE55A54FA1}"/>
              </a:ext>
            </a:extLst>
          </p:cNvPr>
          <p:cNvSpPr txBox="1"/>
          <p:nvPr/>
        </p:nvSpPr>
        <p:spPr>
          <a:xfrm>
            <a:off x="220140" y="4486025"/>
            <a:ext cx="10531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 err="1">
                <a:latin typeface="+mj-ea"/>
                <a:ea typeface="+mj-ea"/>
              </a:rPr>
              <a:t>우리원</a:t>
            </a:r>
            <a:r>
              <a:rPr lang="ko-KR" altLang="en-US" sz="1000" b="1" dirty="0">
                <a:latin typeface="+mj-ea"/>
                <a:ea typeface="+mj-ea"/>
              </a:rPr>
              <a:t> 등록환자비율</a:t>
            </a: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xmlns="" id="{1391F118-FD42-4803-B080-7076B74F5A4F}"/>
              </a:ext>
            </a:extLst>
          </p:cNvPr>
          <p:cNvGrpSpPr/>
          <p:nvPr/>
        </p:nvGrpSpPr>
        <p:grpSpPr>
          <a:xfrm>
            <a:off x="211139" y="5510267"/>
            <a:ext cx="2525966" cy="278859"/>
            <a:chOff x="274030" y="2817686"/>
            <a:chExt cx="2400183" cy="278859"/>
          </a:xfrm>
        </p:grpSpPr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xmlns="" id="{CA21755B-DF1F-4C2D-9DE3-B0C126C26027}"/>
                </a:ext>
              </a:extLst>
            </p:cNvPr>
            <p:cNvSpPr/>
            <p:nvPr/>
          </p:nvSpPr>
          <p:spPr>
            <a:xfrm>
              <a:off x="274030" y="2817686"/>
              <a:ext cx="692252" cy="2788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소아</a:t>
              </a: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xmlns="" id="{61D428C7-E442-4E8E-9C05-8859F2BA8C61}"/>
                </a:ext>
              </a:extLst>
            </p:cNvPr>
            <p:cNvSpPr/>
            <p:nvPr/>
          </p:nvSpPr>
          <p:spPr>
            <a:xfrm>
              <a:off x="966282" y="2817686"/>
              <a:ext cx="508950" cy="2788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여성</a:t>
              </a: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xmlns="" id="{6C5CECE5-1087-4CF0-9F52-E9B22244C9B6}"/>
                </a:ext>
              </a:extLst>
            </p:cNvPr>
            <p:cNvSpPr/>
            <p:nvPr/>
          </p:nvSpPr>
          <p:spPr>
            <a:xfrm>
              <a:off x="1474464" y="2817686"/>
              <a:ext cx="342202" cy="278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남성</a:t>
              </a: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xmlns="" id="{D34B5A7E-6219-48A1-9737-9DC116D32E3C}"/>
                </a:ext>
              </a:extLst>
            </p:cNvPr>
            <p:cNvSpPr/>
            <p:nvPr/>
          </p:nvSpPr>
          <p:spPr>
            <a:xfrm>
              <a:off x="1812313" y="2817686"/>
              <a:ext cx="861900" cy="2788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+mj-ea"/>
                  <a:ea typeface="+mj-ea"/>
                </a:rPr>
                <a:t>노인</a:t>
              </a: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xmlns="" id="{5C2772C8-78D6-4FF9-BEC4-561D923C0C0D}"/>
              </a:ext>
            </a:extLst>
          </p:cNvPr>
          <p:cNvSpPr txBox="1"/>
          <p:nvPr/>
        </p:nvSpPr>
        <p:spPr>
          <a:xfrm>
            <a:off x="882181" y="5845847"/>
            <a:ext cx="118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30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87BE5FBD-5DFD-4DDF-A284-27E7809DCE45}"/>
              </a:ext>
            </a:extLst>
          </p:cNvPr>
          <p:cNvSpPr txBox="1"/>
          <p:nvPr/>
        </p:nvSpPr>
        <p:spPr>
          <a:xfrm>
            <a:off x="1403214" y="5845847"/>
            <a:ext cx="118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xmlns="" id="{78C591F7-0368-419E-9812-985543CBE18D}"/>
              </a:ext>
            </a:extLst>
          </p:cNvPr>
          <p:cNvSpPr txBox="1"/>
          <p:nvPr/>
        </p:nvSpPr>
        <p:spPr>
          <a:xfrm>
            <a:off x="1764634" y="5845847"/>
            <a:ext cx="118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xmlns="" id="{B81E5171-3C15-4194-9B02-24EC0F6EEFC7}"/>
              </a:ext>
            </a:extLst>
          </p:cNvPr>
          <p:cNvSpPr txBox="1"/>
          <p:nvPr/>
        </p:nvSpPr>
        <p:spPr>
          <a:xfrm>
            <a:off x="2618483" y="5845847"/>
            <a:ext cx="118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35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F7A90B37-91AA-4CA1-A10E-D3F0B808007D}"/>
              </a:ext>
            </a:extLst>
          </p:cNvPr>
          <p:cNvSpPr txBox="1"/>
          <p:nvPr/>
        </p:nvSpPr>
        <p:spPr>
          <a:xfrm>
            <a:off x="220140" y="5845847"/>
            <a:ext cx="1843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(%)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xmlns="" id="{38593082-BB72-4A66-AA66-9021E8DE815E}"/>
              </a:ext>
            </a:extLst>
          </p:cNvPr>
          <p:cNvSpPr/>
          <p:nvPr/>
        </p:nvSpPr>
        <p:spPr>
          <a:xfrm>
            <a:off x="2866958" y="4411912"/>
            <a:ext cx="2640046" cy="15908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9CBBB147-8CCC-4FE7-A59A-1AB49042BAE8}"/>
              </a:ext>
            </a:extLst>
          </p:cNvPr>
          <p:cNvSpPr txBox="1"/>
          <p:nvPr/>
        </p:nvSpPr>
        <p:spPr>
          <a:xfrm>
            <a:off x="2932657" y="4486025"/>
            <a:ext cx="10676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>
                <a:latin typeface="+mj-ea"/>
                <a:ea typeface="+mj-ea"/>
              </a:rPr>
              <a:t>내원환자 질병 </a:t>
            </a:r>
            <a:r>
              <a:rPr lang="en-US" altLang="ko-KR" sz="1000" b="1" dirty="0">
                <a:latin typeface="+mj-ea"/>
                <a:ea typeface="+mj-ea"/>
              </a:rPr>
              <a:t>TOP5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xmlns="" id="{FA718931-B43A-462E-8867-D5358C36D2DE}"/>
              </a:ext>
            </a:extLst>
          </p:cNvPr>
          <p:cNvCxnSpPr>
            <a:cxnSpLocks/>
          </p:cNvCxnSpPr>
          <p:nvPr/>
        </p:nvCxnSpPr>
        <p:spPr>
          <a:xfrm>
            <a:off x="2925673" y="5789126"/>
            <a:ext cx="25241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그룹 248">
            <a:extLst>
              <a:ext uri="{FF2B5EF4-FFF2-40B4-BE49-F238E27FC236}">
                <a16:creationId xmlns:a16="http://schemas.microsoft.com/office/drawing/2014/main" xmlns="" id="{C9217D18-2D70-4BB8-B511-03BD8CB73D6E}"/>
              </a:ext>
            </a:extLst>
          </p:cNvPr>
          <p:cNvGrpSpPr/>
          <p:nvPr/>
        </p:nvGrpSpPr>
        <p:grpSpPr>
          <a:xfrm>
            <a:off x="3080499" y="4843952"/>
            <a:ext cx="2214498" cy="945174"/>
            <a:chOff x="3060670" y="2055653"/>
            <a:chExt cx="2214498" cy="945174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xmlns="" id="{055774BD-D1C3-465F-8E75-1BAE58B818FA}"/>
                </a:ext>
              </a:extLst>
            </p:cNvPr>
            <p:cNvSpPr/>
            <p:nvPr/>
          </p:nvSpPr>
          <p:spPr>
            <a:xfrm rot="16200000">
              <a:off x="2727513" y="2388810"/>
              <a:ext cx="945173" cy="2788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xmlns="" id="{D4182050-14C0-4EE5-AE65-C85358553B61}"/>
                </a:ext>
              </a:extLst>
            </p:cNvPr>
            <p:cNvSpPr/>
            <p:nvPr/>
          </p:nvSpPr>
          <p:spPr>
            <a:xfrm rot="16200000">
              <a:off x="3280877" y="2458263"/>
              <a:ext cx="806266" cy="2788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xmlns="" id="{D3037649-C73B-4AA7-8DE6-BD370A3AB906}"/>
                </a:ext>
              </a:extLst>
            </p:cNvPr>
            <p:cNvSpPr/>
            <p:nvPr/>
          </p:nvSpPr>
          <p:spPr>
            <a:xfrm rot="16200000">
              <a:off x="3865189" y="2558667"/>
              <a:ext cx="605461" cy="2788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xmlns="" id="{82078BA7-453D-4DC8-8C4C-A6F5EB2E2AA1}"/>
                </a:ext>
              </a:extLst>
            </p:cNvPr>
            <p:cNvSpPr/>
            <p:nvPr/>
          </p:nvSpPr>
          <p:spPr>
            <a:xfrm rot="16200000">
              <a:off x="4417934" y="2627500"/>
              <a:ext cx="467792" cy="278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xmlns="" id="{56060CDA-3A10-4B58-92FA-A87593DC29E7}"/>
                </a:ext>
              </a:extLst>
            </p:cNvPr>
            <p:cNvSpPr/>
            <p:nvPr/>
          </p:nvSpPr>
          <p:spPr>
            <a:xfrm rot="16200000">
              <a:off x="5016653" y="2742311"/>
              <a:ext cx="238172" cy="2788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660F41C0-E6AF-476F-8401-7EF5F40AF672}"/>
              </a:ext>
            </a:extLst>
          </p:cNvPr>
          <p:cNvSpPr txBox="1"/>
          <p:nvPr/>
        </p:nvSpPr>
        <p:spPr>
          <a:xfrm>
            <a:off x="3074034" y="5845847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불면증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EA0FC670-2E56-4D64-95CD-315595E3BFB7}"/>
              </a:ext>
            </a:extLst>
          </p:cNvPr>
          <p:cNvSpPr txBox="1"/>
          <p:nvPr/>
        </p:nvSpPr>
        <p:spPr>
          <a:xfrm>
            <a:off x="3599802" y="584584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latin typeface="+mj-ea"/>
                <a:ea typeface="+mj-ea"/>
              </a:rPr>
              <a:t>비만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xmlns="" id="{D4D81665-D189-4A2F-A261-50BEADEBD1AA}"/>
              </a:ext>
            </a:extLst>
          </p:cNvPr>
          <p:cNvSpPr txBox="1"/>
          <p:nvPr/>
        </p:nvSpPr>
        <p:spPr>
          <a:xfrm>
            <a:off x="4103887" y="584584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latin typeface="+mj-ea"/>
                <a:ea typeface="+mj-ea"/>
              </a:rPr>
              <a:t>비염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xmlns="" id="{1358FBA7-EADF-4FD2-A6C1-6B718F04F3C8}"/>
              </a:ext>
            </a:extLst>
          </p:cNvPr>
          <p:cNvSpPr txBox="1"/>
          <p:nvPr/>
        </p:nvSpPr>
        <p:spPr>
          <a:xfrm>
            <a:off x="4525424" y="5845847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latin typeface="+mj-ea"/>
                <a:ea typeface="+mj-ea"/>
              </a:rPr>
              <a:t>우울증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xmlns="" id="{6AE84A6F-94F7-4350-858A-9E2EE558AEEC}"/>
              </a:ext>
            </a:extLst>
          </p:cNvPr>
          <p:cNvSpPr txBox="1"/>
          <p:nvPr/>
        </p:nvSpPr>
        <p:spPr>
          <a:xfrm>
            <a:off x="5064197" y="584584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latin typeface="+mj-ea"/>
                <a:ea typeface="+mj-ea"/>
              </a:rPr>
              <a:t>불임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xmlns="" id="{CC54EB2C-DF75-41AF-910A-CC4B68C467ED}"/>
              </a:ext>
            </a:extLst>
          </p:cNvPr>
          <p:cNvGrpSpPr/>
          <p:nvPr/>
        </p:nvGrpSpPr>
        <p:grpSpPr>
          <a:xfrm>
            <a:off x="320096" y="1657454"/>
            <a:ext cx="2289396" cy="1151205"/>
            <a:chOff x="320096" y="2070954"/>
            <a:chExt cx="2289396" cy="1151205"/>
          </a:xfrm>
        </p:grpSpPr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xmlns="" id="{B8D63372-F414-4816-9B0A-F869AE48EDAA}"/>
                </a:ext>
              </a:extLst>
            </p:cNvPr>
            <p:cNvSpPr/>
            <p:nvPr/>
          </p:nvSpPr>
          <p:spPr>
            <a:xfrm>
              <a:off x="320096" y="2070954"/>
              <a:ext cx="2289396" cy="1151205"/>
            </a:xfrm>
            <a:custGeom>
              <a:avLst/>
              <a:gdLst>
                <a:gd name="connsiteX0" fmla="*/ 1144698 w 2289396"/>
                <a:gd name="connsiteY0" fmla="*/ 0 h 1151205"/>
                <a:gd name="connsiteX1" fmla="*/ 2289396 w 2289396"/>
                <a:gd name="connsiteY1" fmla="*/ 1144698 h 1151205"/>
                <a:gd name="connsiteX2" fmla="*/ 2289068 w 2289396"/>
                <a:gd name="connsiteY2" fmla="*/ 1151205 h 1151205"/>
                <a:gd name="connsiteX3" fmla="*/ 2042566 w 2289396"/>
                <a:gd name="connsiteY3" fmla="*/ 1151205 h 1151205"/>
                <a:gd name="connsiteX4" fmla="*/ 2043222 w 2289396"/>
                <a:gd name="connsiteY4" fmla="*/ 1144698 h 1151205"/>
                <a:gd name="connsiteX5" fmla="*/ 1144698 w 2289396"/>
                <a:gd name="connsiteY5" fmla="*/ 246174 h 1151205"/>
                <a:gd name="connsiteX6" fmla="*/ 246174 w 2289396"/>
                <a:gd name="connsiteY6" fmla="*/ 1144698 h 1151205"/>
                <a:gd name="connsiteX7" fmla="*/ 246830 w 2289396"/>
                <a:gd name="connsiteY7" fmla="*/ 1151205 h 1151205"/>
                <a:gd name="connsiteX8" fmla="*/ 329 w 2289396"/>
                <a:gd name="connsiteY8" fmla="*/ 1151205 h 1151205"/>
                <a:gd name="connsiteX9" fmla="*/ 0 w 2289396"/>
                <a:gd name="connsiteY9" fmla="*/ 1144698 h 1151205"/>
                <a:gd name="connsiteX10" fmla="*/ 1144698 w 2289396"/>
                <a:gd name="connsiteY10" fmla="*/ 0 h 115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9396" h="1151205">
                  <a:moveTo>
                    <a:pt x="1144698" y="0"/>
                  </a:moveTo>
                  <a:cubicBezTo>
                    <a:pt x="1776897" y="0"/>
                    <a:pt x="2289396" y="512499"/>
                    <a:pt x="2289396" y="1144698"/>
                  </a:cubicBezTo>
                  <a:lnTo>
                    <a:pt x="2289068" y="1151205"/>
                  </a:lnTo>
                  <a:lnTo>
                    <a:pt x="2042566" y="1151205"/>
                  </a:lnTo>
                  <a:lnTo>
                    <a:pt x="2043222" y="1144698"/>
                  </a:lnTo>
                  <a:cubicBezTo>
                    <a:pt x="2043222" y="648457"/>
                    <a:pt x="1640939" y="246174"/>
                    <a:pt x="1144698" y="246174"/>
                  </a:cubicBezTo>
                  <a:cubicBezTo>
                    <a:pt x="648457" y="246174"/>
                    <a:pt x="246174" y="648457"/>
                    <a:pt x="246174" y="1144698"/>
                  </a:cubicBezTo>
                  <a:lnTo>
                    <a:pt x="246830" y="1151205"/>
                  </a:lnTo>
                  <a:lnTo>
                    <a:pt x="329" y="1151205"/>
                  </a:lnTo>
                  <a:lnTo>
                    <a:pt x="0" y="1144698"/>
                  </a:lnTo>
                  <a:cubicBezTo>
                    <a:pt x="0" y="512499"/>
                    <a:pt x="512499" y="0"/>
                    <a:pt x="1144698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xmlns="" id="{377225CC-F653-4092-90BF-A45224C30B14}"/>
                </a:ext>
              </a:extLst>
            </p:cNvPr>
            <p:cNvSpPr/>
            <p:nvPr/>
          </p:nvSpPr>
          <p:spPr>
            <a:xfrm>
              <a:off x="320097" y="2070954"/>
              <a:ext cx="1828303" cy="1151205"/>
            </a:xfrm>
            <a:custGeom>
              <a:avLst/>
              <a:gdLst>
                <a:gd name="connsiteX0" fmla="*/ 1144698 w 1828303"/>
                <a:gd name="connsiteY0" fmla="*/ 0 h 1151205"/>
                <a:gd name="connsiteX1" fmla="*/ 1784710 w 1828303"/>
                <a:gd name="connsiteY1" fmla="*/ 195497 h 1151205"/>
                <a:gd name="connsiteX2" fmla="*/ 1828303 w 1828303"/>
                <a:gd name="connsiteY2" fmla="*/ 228095 h 1151205"/>
                <a:gd name="connsiteX3" fmla="*/ 1702747 w 1828303"/>
                <a:gd name="connsiteY3" fmla="*/ 445564 h 1151205"/>
                <a:gd name="connsiteX4" fmla="*/ 1647071 w 1828303"/>
                <a:gd name="connsiteY4" fmla="*/ 399628 h 1151205"/>
                <a:gd name="connsiteX5" fmla="*/ 1144698 w 1828303"/>
                <a:gd name="connsiteY5" fmla="*/ 246174 h 1151205"/>
                <a:gd name="connsiteX6" fmla="*/ 246174 w 1828303"/>
                <a:gd name="connsiteY6" fmla="*/ 1144698 h 1151205"/>
                <a:gd name="connsiteX7" fmla="*/ 246830 w 1828303"/>
                <a:gd name="connsiteY7" fmla="*/ 1151205 h 1151205"/>
                <a:gd name="connsiteX8" fmla="*/ 329 w 1828303"/>
                <a:gd name="connsiteY8" fmla="*/ 1151205 h 1151205"/>
                <a:gd name="connsiteX9" fmla="*/ 0 w 1828303"/>
                <a:gd name="connsiteY9" fmla="*/ 1144698 h 1151205"/>
                <a:gd name="connsiteX10" fmla="*/ 1144698 w 1828303"/>
                <a:gd name="connsiteY10" fmla="*/ 0 h 115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8303" h="1151205">
                  <a:moveTo>
                    <a:pt x="1144698" y="0"/>
                  </a:moveTo>
                  <a:cubicBezTo>
                    <a:pt x="1381773" y="0"/>
                    <a:pt x="1602015" y="72070"/>
                    <a:pt x="1784710" y="195497"/>
                  </a:cubicBezTo>
                  <a:lnTo>
                    <a:pt x="1828303" y="228095"/>
                  </a:lnTo>
                  <a:lnTo>
                    <a:pt x="1702747" y="445564"/>
                  </a:lnTo>
                  <a:lnTo>
                    <a:pt x="1647071" y="399628"/>
                  </a:lnTo>
                  <a:cubicBezTo>
                    <a:pt x="1503666" y="302745"/>
                    <a:pt x="1330788" y="246174"/>
                    <a:pt x="1144698" y="246174"/>
                  </a:cubicBezTo>
                  <a:cubicBezTo>
                    <a:pt x="648457" y="246174"/>
                    <a:pt x="246174" y="648457"/>
                    <a:pt x="246174" y="1144698"/>
                  </a:cubicBezTo>
                  <a:lnTo>
                    <a:pt x="246830" y="1151205"/>
                  </a:lnTo>
                  <a:lnTo>
                    <a:pt x="329" y="1151205"/>
                  </a:lnTo>
                  <a:lnTo>
                    <a:pt x="0" y="1144698"/>
                  </a:lnTo>
                  <a:cubicBezTo>
                    <a:pt x="0" y="512499"/>
                    <a:pt x="512499" y="0"/>
                    <a:pt x="11446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47455DBB-4E59-46CF-8273-064F3CA7DB73}"/>
              </a:ext>
            </a:extLst>
          </p:cNvPr>
          <p:cNvSpPr txBox="1"/>
          <p:nvPr/>
        </p:nvSpPr>
        <p:spPr>
          <a:xfrm>
            <a:off x="1043350" y="2662081"/>
            <a:ext cx="8944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전송대기중</a:t>
            </a:r>
            <a:r>
              <a:rPr lang="ko-KR" altLang="en-US" sz="800" dirty="0">
                <a:latin typeface="+mj-ea"/>
                <a:ea typeface="+mj-ea"/>
              </a:rPr>
              <a:t> 처방 </a:t>
            </a:r>
            <a:r>
              <a:rPr lang="en-US" altLang="ko-KR" sz="800" b="1" dirty="0">
                <a:solidFill>
                  <a:schemeClr val="accent1"/>
                </a:solidFill>
                <a:latin typeface="+mj-ea"/>
                <a:ea typeface="+mj-ea"/>
              </a:rPr>
              <a:t>15</a:t>
            </a:r>
            <a:r>
              <a:rPr lang="ko-KR" altLang="en-US" sz="800" dirty="0">
                <a:latin typeface="+mj-ea"/>
                <a:ea typeface="+mj-ea"/>
              </a:rPr>
              <a:t>건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4627A12F-42BD-4A84-8209-07EFCD8BE9ED}"/>
              </a:ext>
            </a:extLst>
          </p:cNvPr>
          <p:cNvSpPr txBox="1"/>
          <p:nvPr/>
        </p:nvSpPr>
        <p:spPr>
          <a:xfrm>
            <a:off x="3956357" y="2140803"/>
            <a:ext cx="5690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3200" b="1" dirty="0">
                <a:latin typeface="+mj-ea"/>
                <a:ea typeface="+mj-ea"/>
              </a:rPr>
              <a:t>97</a:t>
            </a:r>
            <a:r>
              <a:rPr lang="en-US" altLang="ko-KR" sz="800" b="1" dirty="0">
                <a:latin typeface="+mj-ea"/>
                <a:ea typeface="+mj-ea"/>
              </a:rPr>
              <a:t>%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72" name="자유형: 도형 271">
            <a:extLst>
              <a:ext uri="{FF2B5EF4-FFF2-40B4-BE49-F238E27FC236}">
                <a16:creationId xmlns:a16="http://schemas.microsoft.com/office/drawing/2014/main" xmlns="" id="{B4418E8F-86ED-40EF-916B-BD5EB4D63F29}"/>
              </a:ext>
            </a:extLst>
          </p:cNvPr>
          <p:cNvSpPr/>
          <p:nvPr/>
        </p:nvSpPr>
        <p:spPr>
          <a:xfrm>
            <a:off x="3052722" y="1657454"/>
            <a:ext cx="2289396" cy="1151205"/>
          </a:xfrm>
          <a:custGeom>
            <a:avLst/>
            <a:gdLst>
              <a:gd name="connsiteX0" fmla="*/ 1144698 w 2289396"/>
              <a:gd name="connsiteY0" fmla="*/ 0 h 1151205"/>
              <a:gd name="connsiteX1" fmla="*/ 2289396 w 2289396"/>
              <a:gd name="connsiteY1" fmla="*/ 1144698 h 1151205"/>
              <a:gd name="connsiteX2" fmla="*/ 2289068 w 2289396"/>
              <a:gd name="connsiteY2" fmla="*/ 1151205 h 1151205"/>
              <a:gd name="connsiteX3" fmla="*/ 2042566 w 2289396"/>
              <a:gd name="connsiteY3" fmla="*/ 1151205 h 1151205"/>
              <a:gd name="connsiteX4" fmla="*/ 2043222 w 2289396"/>
              <a:gd name="connsiteY4" fmla="*/ 1144698 h 1151205"/>
              <a:gd name="connsiteX5" fmla="*/ 1144698 w 2289396"/>
              <a:gd name="connsiteY5" fmla="*/ 246174 h 1151205"/>
              <a:gd name="connsiteX6" fmla="*/ 246174 w 2289396"/>
              <a:gd name="connsiteY6" fmla="*/ 1144698 h 1151205"/>
              <a:gd name="connsiteX7" fmla="*/ 246830 w 2289396"/>
              <a:gd name="connsiteY7" fmla="*/ 1151205 h 1151205"/>
              <a:gd name="connsiteX8" fmla="*/ 329 w 2289396"/>
              <a:gd name="connsiteY8" fmla="*/ 1151205 h 1151205"/>
              <a:gd name="connsiteX9" fmla="*/ 0 w 2289396"/>
              <a:gd name="connsiteY9" fmla="*/ 1144698 h 1151205"/>
              <a:gd name="connsiteX10" fmla="*/ 1144698 w 2289396"/>
              <a:gd name="connsiteY10" fmla="*/ 0 h 115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9396" h="1151205">
                <a:moveTo>
                  <a:pt x="1144698" y="0"/>
                </a:moveTo>
                <a:cubicBezTo>
                  <a:pt x="1776897" y="0"/>
                  <a:pt x="2289396" y="512499"/>
                  <a:pt x="2289396" y="1144698"/>
                </a:cubicBezTo>
                <a:lnTo>
                  <a:pt x="2289068" y="1151205"/>
                </a:lnTo>
                <a:lnTo>
                  <a:pt x="2042566" y="1151205"/>
                </a:lnTo>
                <a:lnTo>
                  <a:pt x="2043222" y="1144698"/>
                </a:lnTo>
                <a:cubicBezTo>
                  <a:pt x="2043222" y="648457"/>
                  <a:pt x="1640939" y="246174"/>
                  <a:pt x="1144698" y="246174"/>
                </a:cubicBezTo>
                <a:cubicBezTo>
                  <a:pt x="648457" y="246174"/>
                  <a:pt x="246174" y="648457"/>
                  <a:pt x="246174" y="1144698"/>
                </a:cubicBezTo>
                <a:lnTo>
                  <a:pt x="246830" y="1151205"/>
                </a:lnTo>
                <a:lnTo>
                  <a:pt x="329" y="1151205"/>
                </a:lnTo>
                <a:lnTo>
                  <a:pt x="0" y="1144698"/>
                </a:lnTo>
                <a:cubicBezTo>
                  <a:pt x="0" y="512499"/>
                  <a:pt x="512499" y="0"/>
                  <a:pt x="1144698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9" name="자유형: 도형 278">
            <a:extLst>
              <a:ext uri="{FF2B5EF4-FFF2-40B4-BE49-F238E27FC236}">
                <a16:creationId xmlns:a16="http://schemas.microsoft.com/office/drawing/2014/main" xmlns="" id="{A16663DA-6C92-4A6C-8209-F8B8DAEBD858}"/>
              </a:ext>
            </a:extLst>
          </p:cNvPr>
          <p:cNvSpPr/>
          <p:nvPr/>
        </p:nvSpPr>
        <p:spPr>
          <a:xfrm>
            <a:off x="3052723" y="1654389"/>
            <a:ext cx="2248693" cy="1154270"/>
          </a:xfrm>
          <a:custGeom>
            <a:avLst/>
            <a:gdLst>
              <a:gd name="connsiteX0" fmla="*/ 1114160 w 2248693"/>
              <a:gd name="connsiteY0" fmla="*/ 385 h 1154270"/>
              <a:gd name="connsiteX1" fmla="*/ 2136237 w 2248693"/>
              <a:gd name="connsiteY1" fmla="*/ 572541 h 1154270"/>
              <a:gd name="connsiteX2" fmla="*/ 2211978 w 2248693"/>
              <a:gd name="connsiteY2" fmla="*/ 730107 h 1154270"/>
              <a:gd name="connsiteX3" fmla="*/ 2248693 w 2248693"/>
              <a:gd name="connsiteY3" fmla="*/ 850030 h 1154270"/>
              <a:gd name="connsiteX4" fmla="*/ 2011370 w 2248693"/>
              <a:gd name="connsiteY4" fmla="*/ 913620 h 1154270"/>
              <a:gd name="connsiteX5" fmla="*/ 1982496 w 2248693"/>
              <a:gd name="connsiteY5" fmla="*/ 819308 h 1154270"/>
              <a:gd name="connsiteX6" fmla="*/ 1923044 w 2248693"/>
              <a:gd name="connsiteY6" fmla="*/ 695628 h 1154270"/>
              <a:gd name="connsiteX7" fmla="*/ 1816693 w 2248693"/>
              <a:gd name="connsiteY7" fmla="*/ 547932 h 1154270"/>
              <a:gd name="connsiteX8" fmla="*/ 1705023 w 2248693"/>
              <a:gd name="connsiteY8" fmla="*/ 444688 h 1154270"/>
              <a:gd name="connsiteX9" fmla="*/ 1702747 w 2248693"/>
              <a:gd name="connsiteY9" fmla="*/ 448629 h 1154270"/>
              <a:gd name="connsiteX10" fmla="*/ 1647071 w 2248693"/>
              <a:gd name="connsiteY10" fmla="*/ 402693 h 1154270"/>
              <a:gd name="connsiteX11" fmla="*/ 1144698 w 2248693"/>
              <a:gd name="connsiteY11" fmla="*/ 249239 h 1154270"/>
              <a:gd name="connsiteX12" fmla="*/ 246174 w 2248693"/>
              <a:gd name="connsiteY12" fmla="*/ 1147763 h 1154270"/>
              <a:gd name="connsiteX13" fmla="*/ 246830 w 2248693"/>
              <a:gd name="connsiteY13" fmla="*/ 1154270 h 1154270"/>
              <a:gd name="connsiteX14" fmla="*/ 329 w 2248693"/>
              <a:gd name="connsiteY14" fmla="*/ 1154270 h 1154270"/>
              <a:gd name="connsiteX15" fmla="*/ 0 w 2248693"/>
              <a:gd name="connsiteY15" fmla="*/ 1147763 h 1154270"/>
              <a:gd name="connsiteX16" fmla="*/ 504687 w 2248693"/>
              <a:gd name="connsiteY16" fmla="*/ 198562 h 1154270"/>
              <a:gd name="connsiteX17" fmla="*/ 568604 w 2248693"/>
              <a:gd name="connsiteY17" fmla="*/ 159731 h 1154270"/>
              <a:gd name="connsiteX18" fmla="*/ 567080 w 2248693"/>
              <a:gd name="connsiteY18" fmla="*/ 157090 h 1154270"/>
              <a:gd name="connsiteX19" fmla="*/ 572551 w 2248693"/>
              <a:gd name="connsiteY19" fmla="*/ 153552 h 1154270"/>
              <a:gd name="connsiteX20" fmla="*/ 1114160 w 2248693"/>
              <a:gd name="connsiteY20" fmla="*/ 385 h 1154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8693" h="1154270">
                <a:moveTo>
                  <a:pt x="1114160" y="385"/>
                </a:moveTo>
                <a:cubicBezTo>
                  <a:pt x="1520107" y="-10158"/>
                  <a:pt x="1918919" y="196134"/>
                  <a:pt x="2136237" y="572541"/>
                </a:cubicBezTo>
                <a:cubicBezTo>
                  <a:pt x="2165872" y="623869"/>
                  <a:pt x="2191079" y="676538"/>
                  <a:pt x="2211978" y="730107"/>
                </a:cubicBezTo>
                <a:lnTo>
                  <a:pt x="2248693" y="850030"/>
                </a:lnTo>
                <a:lnTo>
                  <a:pt x="2011370" y="913620"/>
                </a:lnTo>
                <a:lnTo>
                  <a:pt x="1982496" y="819308"/>
                </a:lnTo>
                <a:cubicBezTo>
                  <a:pt x="1966092" y="777260"/>
                  <a:pt x="1946305" y="735918"/>
                  <a:pt x="1923044" y="695628"/>
                </a:cubicBezTo>
                <a:cubicBezTo>
                  <a:pt x="1892029" y="641908"/>
                  <a:pt x="1856305" y="592603"/>
                  <a:pt x="1816693" y="547932"/>
                </a:cubicBezTo>
                <a:lnTo>
                  <a:pt x="1705023" y="444688"/>
                </a:lnTo>
                <a:lnTo>
                  <a:pt x="1702747" y="448629"/>
                </a:lnTo>
                <a:lnTo>
                  <a:pt x="1647071" y="402693"/>
                </a:lnTo>
                <a:cubicBezTo>
                  <a:pt x="1503666" y="305810"/>
                  <a:pt x="1330788" y="249239"/>
                  <a:pt x="1144698" y="249239"/>
                </a:cubicBezTo>
                <a:cubicBezTo>
                  <a:pt x="648457" y="249239"/>
                  <a:pt x="246174" y="651522"/>
                  <a:pt x="246174" y="1147763"/>
                </a:cubicBezTo>
                <a:lnTo>
                  <a:pt x="246830" y="1154270"/>
                </a:lnTo>
                <a:lnTo>
                  <a:pt x="329" y="1154270"/>
                </a:lnTo>
                <a:lnTo>
                  <a:pt x="0" y="1147763"/>
                </a:lnTo>
                <a:cubicBezTo>
                  <a:pt x="0" y="752639"/>
                  <a:pt x="200195" y="404272"/>
                  <a:pt x="504687" y="198562"/>
                </a:cubicBezTo>
                <a:lnTo>
                  <a:pt x="568604" y="159731"/>
                </a:lnTo>
                <a:lnTo>
                  <a:pt x="567080" y="157090"/>
                </a:lnTo>
                <a:lnTo>
                  <a:pt x="572551" y="153552"/>
                </a:lnTo>
                <a:cubicBezTo>
                  <a:pt x="743645" y="54771"/>
                  <a:pt x="929639" y="5178"/>
                  <a:pt x="1114160" y="38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xmlns="" id="{1766E848-7A97-49A5-BF9A-B68C8035DB95}"/>
              </a:ext>
            </a:extLst>
          </p:cNvPr>
          <p:cNvSpPr txBox="1"/>
          <p:nvPr/>
        </p:nvSpPr>
        <p:spPr>
          <a:xfrm>
            <a:off x="3716791" y="2662081"/>
            <a:ext cx="94897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해피콜</a:t>
            </a:r>
            <a:r>
              <a:rPr lang="ko-KR" altLang="en-US" sz="800" dirty="0">
                <a:latin typeface="+mj-ea"/>
                <a:ea typeface="+mj-ea"/>
              </a:rPr>
              <a:t> 대기중 환자 </a:t>
            </a:r>
            <a:r>
              <a:rPr lang="en-US" altLang="ko-KR" sz="800" b="1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  <a:r>
              <a:rPr lang="ko-KR" altLang="en-US" sz="800" dirty="0">
                <a:latin typeface="+mj-ea"/>
                <a:ea typeface="+mj-ea"/>
              </a:rPr>
              <a:t>건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xmlns="" id="{A9CBA4BB-1C5A-4F80-B902-02F47709D216}"/>
              </a:ext>
            </a:extLst>
          </p:cNvPr>
          <p:cNvSpPr txBox="1"/>
          <p:nvPr/>
        </p:nvSpPr>
        <p:spPr>
          <a:xfrm>
            <a:off x="2925673" y="2707789"/>
            <a:ext cx="593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E6220662-F230-40D0-BCF5-AED28E44793E}"/>
              </a:ext>
            </a:extLst>
          </p:cNvPr>
          <p:cNvSpPr txBox="1"/>
          <p:nvPr/>
        </p:nvSpPr>
        <p:spPr>
          <a:xfrm>
            <a:off x="5271890" y="2707789"/>
            <a:ext cx="1779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100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xmlns="" id="{BE3B17F5-390C-453A-BC9C-1C009215B3ED}"/>
              </a:ext>
            </a:extLst>
          </p:cNvPr>
          <p:cNvSpPr txBox="1"/>
          <p:nvPr/>
        </p:nvSpPr>
        <p:spPr>
          <a:xfrm>
            <a:off x="200991" y="2707789"/>
            <a:ext cx="593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xmlns="" id="{37834296-C9BC-4606-BB35-8AFDF7DA6EB7}"/>
              </a:ext>
            </a:extLst>
          </p:cNvPr>
          <p:cNvSpPr txBox="1"/>
          <p:nvPr/>
        </p:nvSpPr>
        <p:spPr>
          <a:xfrm>
            <a:off x="2547208" y="2707789"/>
            <a:ext cx="1779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100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xmlns="" id="{5679718B-D4EA-4548-AC49-64BFEF1289D8}"/>
              </a:ext>
            </a:extLst>
          </p:cNvPr>
          <p:cNvSpPr txBox="1"/>
          <p:nvPr/>
        </p:nvSpPr>
        <p:spPr>
          <a:xfrm>
            <a:off x="3160617" y="4727661"/>
            <a:ext cx="118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52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xmlns="" id="{59C197B2-D05D-4B17-BF52-71412342DB3A}"/>
              </a:ext>
            </a:extLst>
          </p:cNvPr>
          <p:cNvSpPr txBox="1"/>
          <p:nvPr/>
        </p:nvSpPr>
        <p:spPr>
          <a:xfrm>
            <a:off x="3646874" y="4837389"/>
            <a:ext cx="118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xmlns="" id="{00980958-2178-473F-9838-20BE9529DAD5}"/>
              </a:ext>
            </a:extLst>
          </p:cNvPr>
          <p:cNvSpPr txBox="1"/>
          <p:nvPr/>
        </p:nvSpPr>
        <p:spPr>
          <a:xfrm>
            <a:off x="4114262" y="5032307"/>
            <a:ext cx="118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xmlns="" id="{FE07F6A7-4BF5-4762-82DD-EFFB677DC6F4}"/>
              </a:ext>
            </a:extLst>
          </p:cNvPr>
          <p:cNvSpPr txBox="1"/>
          <p:nvPr/>
        </p:nvSpPr>
        <p:spPr>
          <a:xfrm>
            <a:off x="4615825" y="5198220"/>
            <a:ext cx="118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xmlns="" id="{741185E8-12FC-4C27-83C1-6324310DA75F}"/>
              </a:ext>
            </a:extLst>
          </p:cNvPr>
          <p:cNvSpPr txBox="1"/>
          <p:nvPr/>
        </p:nvSpPr>
        <p:spPr>
          <a:xfrm>
            <a:off x="5126242" y="5443127"/>
            <a:ext cx="593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292" name="그룹 291">
            <a:extLst>
              <a:ext uri="{FF2B5EF4-FFF2-40B4-BE49-F238E27FC236}">
                <a16:creationId xmlns:a16="http://schemas.microsoft.com/office/drawing/2014/main" xmlns="" id="{00E08897-0A3A-4FC4-8F88-6D93C1EB77A5}"/>
              </a:ext>
            </a:extLst>
          </p:cNvPr>
          <p:cNvGrpSpPr/>
          <p:nvPr/>
        </p:nvGrpSpPr>
        <p:grpSpPr>
          <a:xfrm>
            <a:off x="230625" y="3289804"/>
            <a:ext cx="2494517" cy="951682"/>
            <a:chOff x="230625" y="3654512"/>
            <a:chExt cx="2494517" cy="1014458"/>
          </a:xfrm>
        </p:grpSpPr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xmlns="" id="{9747BB80-085C-4EF6-BB56-20B0E45C464C}"/>
                </a:ext>
              </a:extLst>
            </p:cNvPr>
            <p:cNvSpPr/>
            <p:nvPr/>
          </p:nvSpPr>
          <p:spPr>
            <a:xfrm>
              <a:off x="234603" y="3654512"/>
              <a:ext cx="2490539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xmlns="" id="{A61F7EE5-0A2F-481F-949D-1796F5782951}"/>
                </a:ext>
              </a:extLst>
            </p:cNvPr>
            <p:cNvSpPr/>
            <p:nvPr/>
          </p:nvSpPr>
          <p:spPr>
            <a:xfrm>
              <a:off x="230625" y="4010057"/>
              <a:ext cx="2490539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xmlns="" id="{8B31A91E-2271-4237-9727-A672DCAF680D}"/>
                </a:ext>
              </a:extLst>
            </p:cNvPr>
            <p:cNvSpPr/>
            <p:nvPr/>
          </p:nvSpPr>
          <p:spPr>
            <a:xfrm>
              <a:off x="230625" y="4364170"/>
              <a:ext cx="2490539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xmlns="" id="{13F33F40-4ACC-429A-BEE3-325D2FBCC6E3}"/>
              </a:ext>
            </a:extLst>
          </p:cNvPr>
          <p:cNvCxnSpPr/>
          <p:nvPr/>
        </p:nvCxnSpPr>
        <p:spPr>
          <a:xfrm>
            <a:off x="220140" y="3229548"/>
            <a:ext cx="25010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xmlns="" id="{58C49D96-018F-4FDE-8C32-45B37068303E}"/>
              </a:ext>
            </a:extLst>
          </p:cNvPr>
          <p:cNvSpPr txBox="1"/>
          <p:nvPr/>
        </p:nvSpPr>
        <p:spPr>
          <a:xfrm>
            <a:off x="2435741" y="309784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처리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xmlns="" id="{93278B81-BFCD-45A2-B7DA-A1A05F362289}"/>
              </a:ext>
            </a:extLst>
          </p:cNvPr>
          <p:cNvSpPr txBox="1"/>
          <p:nvPr/>
        </p:nvSpPr>
        <p:spPr>
          <a:xfrm>
            <a:off x="234603" y="309784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환자이름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xmlns="" id="{93CDF0F4-2C4B-44F2-83EF-081EDF58263E}"/>
              </a:ext>
            </a:extLst>
          </p:cNvPr>
          <p:cNvSpPr txBox="1"/>
          <p:nvPr/>
        </p:nvSpPr>
        <p:spPr>
          <a:xfrm>
            <a:off x="1233308" y="3097840"/>
            <a:ext cx="5498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처방명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일수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xmlns="" id="{74632E0A-E7AE-4CF9-9719-9F1FD4BAEE88}"/>
              </a:ext>
            </a:extLst>
          </p:cNvPr>
          <p:cNvSpPr txBox="1"/>
          <p:nvPr/>
        </p:nvSpPr>
        <p:spPr>
          <a:xfrm>
            <a:off x="301290" y="3378838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홍길동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xmlns="" id="{16EE995B-55BD-42B4-9656-9E7FFFEAE89C}"/>
              </a:ext>
            </a:extLst>
          </p:cNvPr>
          <p:cNvSpPr txBox="1"/>
          <p:nvPr/>
        </p:nvSpPr>
        <p:spPr>
          <a:xfrm>
            <a:off x="301290" y="3717075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latin typeface="+mj-ea"/>
                <a:ea typeface="+mj-ea"/>
              </a:rPr>
              <a:t>홍길동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xmlns="" id="{464564E1-0EF6-4F3F-8E2A-F72B5A309A6C}"/>
              </a:ext>
            </a:extLst>
          </p:cNvPr>
          <p:cNvSpPr txBox="1"/>
          <p:nvPr/>
        </p:nvSpPr>
        <p:spPr>
          <a:xfrm>
            <a:off x="301290" y="4055766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latin typeface="+mj-ea"/>
                <a:ea typeface="+mj-ea"/>
              </a:rPr>
              <a:t>홍길동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xmlns="" id="{BE7E050C-4BD3-48BC-8DD0-0BC021D40501}"/>
              </a:ext>
            </a:extLst>
          </p:cNvPr>
          <p:cNvSpPr txBox="1"/>
          <p:nvPr/>
        </p:nvSpPr>
        <p:spPr>
          <a:xfrm>
            <a:off x="975854" y="3378838"/>
            <a:ext cx="57708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소청룡탕</a:t>
            </a:r>
            <a:r>
              <a:rPr lang="en-US" altLang="ko-KR" sz="800" dirty="0">
                <a:latin typeface="+mj-ea"/>
                <a:ea typeface="+mj-ea"/>
              </a:rPr>
              <a:t>(15)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xmlns="" id="{B01199C9-FF02-41F4-A170-1EA20C996AA3}"/>
              </a:ext>
            </a:extLst>
          </p:cNvPr>
          <p:cNvSpPr txBox="1"/>
          <p:nvPr/>
        </p:nvSpPr>
        <p:spPr>
          <a:xfrm>
            <a:off x="975854" y="3717075"/>
            <a:ext cx="66845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반하사심탕</a:t>
            </a:r>
            <a:r>
              <a:rPr lang="en-US" altLang="ko-KR" sz="800" dirty="0">
                <a:latin typeface="+mj-ea"/>
                <a:ea typeface="+mj-ea"/>
              </a:rPr>
              <a:t>(10)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xmlns="" id="{DE365224-ED55-4484-A02F-3FB0A722D54A}"/>
              </a:ext>
            </a:extLst>
          </p:cNvPr>
          <p:cNvSpPr txBox="1"/>
          <p:nvPr/>
        </p:nvSpPr>
        <p:spPr>
          <a:xfrm>
            <a:off x="975854" y="4055766"/>
            <a:ext cx="4857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황련탕</a:t>
            </a:r>
            <a:r>
              <a:rPr lang="en-US" altLang="ko-KR" sz="800" dirty="0">
                <a:latin typeface="+mj-ea"/>
                <a:ea typeface="+mj-ea"/>
              </a:rPr>
              <a:t>(15)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5943CA5D-2279-4335-84E4-FE175F325C66}"/>
              </a:ext>
            </a:extLst>
          </p:cNvPr>
          <p:cNvSpPr txBox="1"/>
          <p:nvPr/>
        </p:nvSpPr>
        <p:spPr>
          <a:xfrm>
            <a:off x="2350055" y="3340077"/>
            <a:ext cx="305707" cy="180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800">
                <a:latin typeface="+mj-ea"/>
                <a:ea typeface="+mj-ea"/>
              </a:defRPr>
            </a:lvl1pPr>
          </a:lstStyle>
          <a:p>
            <a:r>
              <a:rPr lang="ko-KR" altLang="en-US" sz="700" dirty="0"/>
              <a:t>전송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xmlns="" id="{15207AB1-999A-4EB2-AD57-5342831FCC43}"/>
              </a:ext>
            </a:extLst>
          </p:cNvPr>
          <p:cNvSpPr txBox="1"/>
          <p:nvPr/>
        </p:nvSpPr>
        <p:spPr>
          <a:xfrm>
            <a:off x="2350055" y="3678314"/>
            <a:ext cx="305707" cy="180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800">
                <a:latin typeface="+mj-ea"/>
                <a:ea typeface="+mj-ea"/>
              </a:defRPr>
            </a:lvl1pPr>
          </a:lstStyle>
          <a:p>
            <a:r>
              <a:rPr lang="ko-KR" altLang="en-US" sz="700" dirty="0"/>
              <a:t>전송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ED86F3D1-0E89-49F5-936C-366704A026B4}"/>
              </a:ext>
            </a:extLst>
          </p:cNvPr>
          <p:cNvSpPr txBox="1"/>
          <p:nvPr/>
        </p:nvSpPr>
        <p:spPr>
          <a:xfrm>
            <a:off x="2350055" y="4017005"/>
            <a:ext cx="305707" cy="180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pPr algn="l"/>
            <a:r>
              <a:rPr lang="ko-KR" altLang="en-US" sz="700" dirty="0">
                <a:latin typeface="+mj-ea"/>
                <a:ea typeface="+mj-ea"/>
              </a:rPr>
              <a:t>전송</a:t>
            </a:r>
          </a:p>
        </p:txBody>
      </p:sp>
      <p:grpSp>
        <p:nvGrpSpPr>
          <p:cNvPr id="309" name="그룹 308">
            <a:extLst>
              <a:ext uri="{FF2B5EF4-FFF2-40B4-BE49-F238E27FC236}">
                <a16:creationId xmlns:a16="http://schemas.microsoft.com/office/drawing/2014/main" xmlns="" id="{58BE79D5-FE15-43D4-B6C9-6DCB5C980FAB}"/>
              </a:ext>
            </a:extLst>
          </p:cNvPr>
          <p:cNvGrpSpPr/>
          <p:nvPr/>
        </p:nvGrpSpPr>
        <p:grpSpPr>
          <a:xfrm>
            <a:off x="2941260" y="3289804"/>
            <a:ext cx="2494517" cy="951682"/>
            <a:chOff x="230625" y="3654512"/>
            <a:chExt cx="2494517" cy="1014458"/>
          </a:xfrm>
        </p:grpSpPr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xmlns="" id="{9346BF05-601B-4269-96E0-58BA6E074E1A}"/>
                </a:ext>
              </a:extLst>
            </p:cNvPr>
            <p:cNvSpPr/>
            <p:nvPr/>
          </p:nvSpPr>
          <p:spPr>
            <a:xfrm>
              <a:off x="234603" y="3654512"/>
              <a:ext cx="2490539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xmlns="" id="{95CFBC94-42DA-4DE6-88D8-B895C9CC8828}"/>
                </a:ext>
              </a:extLst>
            </p:cNvPr>
            <p:cNvSpPr/>
            <p:nvPr/>
          </p:nvSpPr>
          <p:spPr>
            <a:xfrm>
              <a:off x="230625" y="4010057"/>
              <a:ext cx="2490539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xmlns="" id="{6D0B8EB7-4506-4111-984E-5ECA70FD4B2F}"/>
                </a:ext>
              </a:extLst>
            </p:cNvPr>
            <p:cNvSpPr/>
            <p:nvPr/>
          </p:nvSpPr>
          <p:spPr>
            <a:xfrm>
              <a:off x="230625" y="4364170"/>
              <a:ext cx="2490539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xmlns="" id="{9C4A5EA3-14DC-459B-8BBB-BF7830AA69F8}"/>
              </a:ext>
            </a:extLst>
          </p:cNvPr>
          <p:cNvCxnSpPr/>
          <p:nvPr/>
        </p:nvCxnSpPr>
        <p:spPr>
          <a:xfrm>
            <a:off x="2930775" y="3229548"/>
            <a:ext cx="25010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xmlns="" id="{3A4AED9D-61D3-40D8-8CFD-4943CD1E9DF0}"/>
              </a:ext>
            </a:extLst>
          </p:cNvPr>
          <p:cNvSpPr txBox="1"/>
          <p:nvPr/>
        </p:nvSpPr>
        <p:spPr>
          <a:xfrm>
            <a:off x="5146376" y="309784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삭제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xmlns="" id="{44A2DAC1-3BD7-4427-8D29-18BB7A6F6CBC}"/>
              </a:ext>
            </a:extLst>
          </p:cNvPr>
          <p:cNvSpPr txBox="1"/>
          <p:nvPr/>
        </p:nvSpPr>
        <p:spPr>
          <a:xfrm>
            <a:off x="2945238" y="309784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환자이름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xmlns="" id="{1393BBE0-4980-49AE-8CF0-E5F980E245ED}"/>
              </a:ext>
            </a:extLst>
          </p:cNvPr>
          <p:cNvSpPr txBox="1"/>
          <p:nvPr/>
        </p:nvSpPr>
        <p:spPr>
          <a:xfrm>
            <a:off x="3557790" y="309784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진료일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xmlns="" id="{91E4E936-8DD4-45BF-B001-3D3B43FA3245}"/>
              </a:ext>
            </a:extLst>
          </p:cNvPr>
          <p:cNvSpPr txBox="1"/>
          <p:nvPr/>
        </p:nvSpPr>
        <p:spPr>
          <a:xfrm>
            <a:off x="3011925" y="3378838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홍길동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xmlns="" id="{62F838AB-759E-4D9A-841C-83E74ACC3CF5}"/>
              </a:ext>
            </a:extLst>
          </p:cNvPr>
          <p:cNvSpPr txBox="1"/>
          <p:nvPr/>
        </p:nvSpPr>
        <p:spPr>
          <a:xfrm>
            <a:off x="3011925" y="3717075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latin typeface="+mj-ea"/>
                <a:ea typeface="+mj-ea"/>
              </a:rPr>
              <a:t>홍길동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xmlns="" id="{B6AD8614-2F4E-43C2-A0BB-DBAD09856BF1}"/>
              </a:ext>
            </a:extLst>
          </p:cNvPr>
          <p:cNvSpPr txBox="1"/>
          <p:nvPr/>
        </p:nvSpPr>
        <p:spPr>
          <a:xfrm>
            <a:off x="3011925" y="4055766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latin typeface="+mj-ea"/>
                <a:ea typeface="+mj-ea"/>
              </a:rPr>
              <a:t>홍길동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xmlns="" id="{C6145B22-CF73-44AA-B382-ABCBE50D4984}"/>
              </a:ext>
            </a:extLst>
          </p:cNvPr>
          <p:cNvSpPr txBox="1"/>
          <p:nvPr/>
        </p:nvSpPr>
        <p:spPr>
          <a:xfrm>
            <a:off x="3546569" y="3378838"/>
            <a:ext cx="2965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01-14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xmlns="" id="{92C1CD3B-2381-48A8-80E5-E39E105B3DEB}"/>
              </a:ext>
            </a:extLst>
          </p:cNvPr>
          <p:cNvSpPr txBox="1"/>
          <p:nvPr/>
        </p:nvSpPr>
        <p:spPr>
          <a:xfrm>
            <a:off x="3546569" y="3717075"/>
            <a:ext cx="2965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xmlns="" id="{34722003-ED24-4FEE-8C21-2392B33758F6}"/>
              </a:ext>
            </a:extLst>
          </p:cNvPr>
          <p:cNvSpPr txBox="1"/>
          <p:nvPr/>
        </p:nvSpPr>
        <p:spPr>
          <a:xfrm>
            <a:off x="3546569" y="4055766"/>
            <a:ext cx="2965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01-16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xmlns="" id="{79A2F45D-35A9-403E-8B45-0616BF7E81D4}"/>
              </a:ext>
            </a:extLst>
          </p:cNvPr>
          <p:cNvSpPr txBox="1"/>
          <p:nvPr/>
        </p:nvSpPr>
        <p:spPr>
          <a:xfrm>
            <a:off x="4110857" y="3378838"/>
            <a:ext cx="8303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010-12324-5678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xmlns="" id="{B05EDE53-A6DF-4AC1-BF24-BEEC645A66E8}"/>
              </a:ext>
            </a:extLst>
          </p:cNvPr>
          <p:cNvSpPr txBox="1"/>
          <p:nvPr/>
        </p:nvSpPr>
        <p:spPr>
          <a:xfrm>
            <a:off x="4110857" y="3717075"/>
            <a:ext cx="8303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010-12324-5678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xmlns="" id="{EDE55098-FC97-4A50-8087-E04CFABDD04F}"/>
              </a:ext>
            </a:extLst>
          </p:cNvPr>
          <p:cNvSpPr txBox="1"/>
          <p:nvPr/>
        </p:nvSpPr>
        <p:spPr>
          <a:xfrm>
            <a:off x="4110857" y="4055766"/>
            <a:ext cx="8303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010-12324-5678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xmlns="" id="{DE1FE257-4A0C-4895-88E0-2C70AE6A1AD7}"/>
              </a:ext>
            </a:extLst>
          </p:cNvPr>
          <p:cNvSpPr txBox="1"/>
          <p:nvPr/>
        </p:nvSpPr>
        <p:spPr>
          <a:xfrm>
            <a:off x="4388978" y="309784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연락처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xmlns="" id="{7D3A7ECE-A1D8-40FE-8DBF-CA259DEFF074}"/>
              </a:ext>
            </a:extLst>
          </p:cNvPr>
          <p:cNvSpPr txBox="1"/>
          <p:nvPr/>
        </p:nvSpPr>
        <p:spPr>
          <a:xfrm>
            <a:off x="5213136" y="3378838"/>
            <a:ext cx="6251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800" dirty="0">
                <a:latin typeface="+mj-ea"/>
                <a:ea typeface="+mj-ea"/>
              </a:rPr>
              <a:t>X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xmlns="" id="{A1BD7DCC-4776-4B8E-8F3E-7B01250CCA3F}"/>
              </a:ext>
            </a:extLst>
          </p:cNvPr>
          <p:cNvSpPr txBox="1"/>
          <p:nvPr/>
        </p:nvSpPr>
        <p:spPr>
          <a:xfrm>
            <a:off x="5213136" y="3717075"/>
            <a:ext cx="6251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800" dirty="0">
                <a:latin typeface="+mj-ea"/>
                <a:ea typeface="+mj-ea"/>
              </a:rPr>
              <a:t>X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xmlns="" id="{7D793208-9EFD-49AA-B4B6-3D4CA8FABD1A}"/>
              </a:ext>
            </a:extLst>
          </p:cNvPr>
          <p:cNvSpPr txBox="1"/>
          <p:nvPr/>
        </p:nvSpPr>
        <p:spPr>
          <a:xfrm>
            <a:off x="5213136" y="4055766"/>
            <a:ext cx="6251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800" dirty="0">
                <a:latin typeface="+mj-ea"/>
                <a:ea typeface="+mj-ea"/>
              </a:rPr>
              <a:t>X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xmlns="" id="{6297F988-E64E-41D6-9461-9B285F8B78B2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또는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 [ Dashboard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04E9878F-C0EE-5890-9716-D62280285040}"/>
              </a:ext>
            </a:extLst>
          </p:cNvPr>
          <p:cNvSpPr/>
          <p:nvPr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220128 </a:t>
            </a:r>
            <a:r>
              <a:rPr lang="ko-KR" altLang="en-US" sz="2400" b="1" dirty="0">
                <a:solidFill>
                  <a:schemeClr val="bg1"/>
                </a:solidFill>
              </a:rPr>
              <a:t>범위에서 제외</a:t>
            </a:r>
          </a:p>
        </p:txBody>
      </p:sp>
    </p:spTree>
    <p:extLst>
      <p:ext uri="{BB962C8B-B14F-4D97-AF65-F5344CB8AC3E}">
        <p14:creationId xmlns:p14="http://schemas.microsoft.com/office/powerpoint/2010/main" xmlns="" val="126167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6109D54F-EB73-4DD4-B3E4-D49130D8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95" y="86763"/>
            <a:ext cx="8543925" cy="315910"/>
          </a:xfrm>
        </p:spPr>
        <p:txBody>
          <a:bodyPr/>
          <a:lstStyle/>
          <a:p>
            <a:r>
              <a:rPr lang="ko-KR" altLang="en-US" dirty="0"/>
              <a:t>프로젝트 환경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72B179ED-5D71-4DA7-9C31-205C234DC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3005264"/>
              </p:ext>
            </p:extLst>
          </p:nvPr>
        </p:nvGraphicFramePr>
        <p:xfrm>
          <a:off x="175894" y="631488"/>
          <a:ext cx="9510650" cy="253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99">
                  <a:extLst>
                    <a:ext uri="{9D8B030D-6E8A-4147-A177-3AD203B41FA5}">
                      <a16:colId xmlns:a16="http://schemas.microsoft.com/office/drawing/2014/main" xmlns="" val="3045727638"/>
                    </a:ext>
                  </a:extLst>
                </a:gridCol>
                <a:gridCol w="1183699">
                  <a:extLst>
                    <a:ext uri="{9D8B030D-6E8A-4147-A177-3AD203B41FA5}">
                      <a16:colId xmlns:a16="http://schemas.microsoft.com/office/drawing/2014/main" xmlns="" val="556560350"/>
                    </a:ext>
                  </a:extLst>
                </a:gridCol>
                <a:gridCol w="3571626">
                  <a:extLst>
                    <a:ext uri="{9D8B030D-6E8A-4147-A177-3AD203B41FA5}">
                      <a16:colId xmlns:a16="http://schemas.microsoft.com/office/drawing/2014/main" xmlns="" val="3182323988"/>
                    </a:ext>
                  </a:extLst>
                </a:gridCol>
                <a:gridCol w="3571626">
                  <a:extLst>
                    <a:ext uri="{9D8B030D-6E8A-4147-A177-3AD203B41FA5}">
                      <a16:colId xmlns:a16="http://schemas.microsoft.com/office/drawing/2014/main" xmlns="" val="942111643"/>
                    </a:ext>
                  </a:extLst>
                </a:gridCol>
              </a:tblGrid>
              <a:tr h="237291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사전문진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환자용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사전문진</a:t>
                      </a:r>
                      <a:r>
                        <a:rPr lang="en-US" altLang="ko-KR" sz="800" b="1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ko-KR" altLang="en-US" sz="800" b="1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환자용</a:t>
                      </a:r>
                      <a:endParaRPr lang="en-US" altLang="ko-KR" sz="800" b="1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7498547"/>
                  </a:ext>
                </a:extLst>
              </a:tr>
              <a:tr h="237291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구축방식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Hybrid App 1)</a:t>
                      </a:r>
                      <a:endParaRPr 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PC Web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1991153"/>
                  </a:ext>
                </a:extLst>
              </a:tr>
              <a:tr h="237291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작업범위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신규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신규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658591"/>
                  </a:ext>
                </a:extLst>
              </a:tr>
              <a:tr h="237291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지원채널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Mo / Tablet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PC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5711415"/>
                  </a:ext>
                </a:extLst>
              </a:tr>
              <a:tr h="237291">
                <a:tc row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웹브라우저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>
                          <a:solidFill>
                            <a:srgbClr val="5F5F5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 OS</a:t>
                      </a:r>
                      <a:endParaRPr lang="ko-KR" altLang="en-US" sz="800" b="1" dirty="0">
                        <a:solidFill>
                          <a:srgbClr val="5F5F5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strike="noStrike" dirty="0">
                          <a:solidFill>
                            <a:srgbClr val="5F5F5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최적</a:t>
                      </a:r>
                      <a:endParaRPr lang="en-US" sz="800" b="1" strike="noStrike" dirty="0">
                        <a:solidFill>
                          <a:srgbClr val="5F5F5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iOS 14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Android 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Chrome ver.80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0141351"/>
                  </a:ext>
                </a:extLst>
              </a:tr>
              <a:tr h="237291">
                <a:tc v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최소지원 </a:t>
                      </a:r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웹브라우저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strike="noStrike" dirty="0">
                          <a:solidFill>
                            <a:srgbClr val="5F5F5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최소</a:t>
                      </a:r>
                      <a:endParaRPr lang="en-US" sz="800" b="1" strike="noStrike" dirty="0">
                        <a:solidFill>
                          <a:srgbClr val="5F5F5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1977605"/>
                  </a:ext>
                </a:extLst>
              </a:tr>
              <a:tr h="237291">
                <a:tc row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해상도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strike="noStrike" dirty="0">
                          <a:solidFill>
                            <a:srgbClr val="5F5F5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최적</a:t>
                      </a:r>
                      <a:endParaRPr lang="en-US" altLang="ko-KR" sz="800" b="1" strike="noStrike" dirty="0">
                        <a:solidFill>
                          <a:srgbClr val="5F5F5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768 * - (Tablet)</a:t>
                      </a:r>
                    </a:p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375 * - (</a:t>
                      </a: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iphone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X)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1440 * -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1721170"/>
                  </a:ext>
                </a:extLst>
              </a:tr>
              <a:tr h="23729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최소지원 디바이스해상도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strike="noStrike" dirty="0">
                          <a:solidFill>
                            <a:srgbClr val="5F5F5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최소</a:t>
                      </a:r>
                      <a:endParaRPr lang="en-US" altLang="ko-KR" sz="800" b="1" strike="noStrike" dirty="0">
                        <a:solidFill>
                          <a:srgbClr val="5F5F5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89707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3A998F25-4952-46DC-BD1B-F50C90FAA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571135"/>
              </p:ext>
            </p:extLst>
          </p:nvPr>
        </p:nvGraphicFramePr>
        <p:xfrm>
          <a:off x="175894" y="4216653"/>
          <a:ext cx="9510650" cy="171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965">
                  <a:extLst>
                    <a:ext uri="{9D8B030D-6E8A-4147-A177-3AD203B41FA5}">
                      <a16:colId xmlns:a16="http://schemas.microsoft.com/office/drawing/2014/main" xmlns="" val="3045727638"/>
                    </a:ext>
                  </a:extLst>
                </a:gridCol>
                <a:gridCol w="1631737">
                  <a:extLst>
                    <a:ext uri="{9D8B030D-6E8A-4147-A177-3AD203B41FA5}">
                      <a16:colId xmlns:a16="http://schemas.microsoft.com/office/drawing/2014/main" xmlns="" val="3182323988"/>
                    </a:ext>
                  </a:extLst>
                </a:gridCol>
                <a:gridCol w="1631737">
                  <a:extLst>
                    <a:ext uri="{9D8B030D-6E8A-4147-A177-3AD203B41FA5}">
                      <a16:colId xmlns:a16="http://schemas.microsoft.com/office/drawing/2014/main" xmlns="" val="1048597577"/>
                    </a:ext>
                  </a:extLst>
                </a:gridCol>
                <a:gridCol w="1631737">
                  <a:extLst>
                    <a:ext uri="{9D8B030D-6E8A-4147-A177-3AD203B41FA5}">
                      <a16:colId xmlns:a16="http://schemas.microsoft.com/office/drawing/2014/main" xmlns="" val="942111643"/>
                    </a:ext>
                  </a:extLst>
                </a:gridCol>
                <a:gridCol w="1631737">
                  <a:extLst>
                    <a:ext uri="{9D8B030D-6E8A-4147-A177-3AD203B41FA5}">
                      <a16:colId xmlns:a16="http://schemas.microsoft.com/office/drawing/2014/main" xmlns="" val="1096131788"/>
                    </a:ext>
                  </a:extLst>
                </a:gridCol>
                <a:gridCol w="1631737">
                  <a:extLst>
                    <a:ext uri="{9D8B030D-6E8A-4147-A177-3AD203B41FA5}">
                      <a16:colId xmlns:a16="http://schemas.microsoft.com/office/drawing/2014/main" xmlns="" val="2289891212"/>
                    </a:ext>
                  </a:extLst>
                </a:gridCol>
              </a:tblGrid>
              <a:tr h="237291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수행역할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소속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이름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승인일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서명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비고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7498547"/>
                  </a:ext>
                </a:extLst>
              </a:tr>
              <a:tr h="237291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화면설계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HSN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박지은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1991153"/>
                  </a:ext>
                </a:extLst>
              </a:tr>
              <a:tr h="237291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rgbClr val="5F5F5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PM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비트컴퓨터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박기형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658591"/>
                  </a:ext>
                </a:extLst>
              </a:tr>
              <a:tr h="237291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사업총괄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비트컴퓨터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진현석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5711415"/>
                  </a:ext>
                </a:extLst>
              </a:tr>
              <a:tr h="237291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고객사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바른한약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노의준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(cc.</a:t>
                      </a:r>
                      <a:r>
                        <a:rPr lang="ko-KR" altLang="en-US" sz="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유제욱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0141351"/>
                  </a:ext>
                </a:extLst>
              </a:tr>
              <a:tr h="237291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altLang="ko-KR" sz="800" b="1" dirty="0">
                        <a:solidFill>
                          <a:srgbClr val="5F5F5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17211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D2438C-8B31-4076-9473-1840D04EBDB7}"/>
              </a:ext>
            </a:extLst>
          </p:cNvPr>
          <p:cNvSpPr txBox="1"/>
          <p:nvPr/>
        </p:nvSpPr>
        <p:spPr>
          <a:xfrm>
            <a:off x="103632" y="377485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Contact line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231741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75B316-EDD7-43B8-8F6B-8FA014E8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2A2A15-0E29-4CC6-B024-135C914C7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E8F7150-5477-4D77-808A-E29510C71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H_010004_P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B25CE15-6D07-43E7-B264-7A1DA67818A2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1745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4523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2900855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E8EC9F6-95FF-4AB8-99C7-49A1A0B5FF86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선택 전 메뉴 그대로 유지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C126061-8279-42D7-A29F-F5929DDCD0EE}"/>
              </a:ext>
            </a:extLst>
          </p:cNvPr>
          <p:cNvSpPr/>
          <p:nvPr/>
        </p:nvSpPr>
        <p:spPr>
          <a:xfrm>
            <a:off x="1877568" y="870857"/>
            <a:ext cx="5401573" cy="56030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248F97-EC96-49DA-B267-9358FC85521C}"/>
              </a:ext>
            </a:extLst>
          </p:cNvPr>
          <p:cNvSpPr txBox="1"/>
          <p:nvPr/>
        </p:nvSpPr>
        <p:spPr>
          <a:xfrm>
            <a:off x="1987813" y="1051979"/>
            <a:ext cx="5514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200" b="1" dirty="0">
                <a:latin typeface="+mj-ea"/>
                <a:ea typeface="+mj-ea"/>
              </a:rPr>
              <a:t>공지사항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20FE9BCF-3E7C-4A68-BC7B-5C6A7CA4D80E}"/>
              </a:ext>
            </a:extLst>
          </p:cNvPr>
          <p:cNvGrpSpPr/>
          <p:nvPr/>
        </p:nvGrpSpPr>
        <p:grpSpPr>
          <a:xfrm>
            <a:off x="1877568" y="1408176"/>
            <a:ext cx="5181084" cy="499872"/>
            <a:chOff x="1987813" y="1408176"/>
            <a:chExt cx="5181084" cy="49987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C2D3F795-1724-4C69-81C5-F78A0CB3D287}"/>
                </a:ext>
              </a:extLst>
            </p:cNvPr>
            <p:cNvSpPr/>
            <p:nvPr/>
          </p:nvSpPr>
          <p:spPr>
            <a:xfrm>
              <a:off x="1987813" y="1408176"/>
              <a:ext cx="5181084" cy="4998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23EE395-EE47-4446-A433-A3D00321FE5F}"/>
                </a:ext>
              </a:extLst>
            </p:cNvPr>
            <p:cNvSpPr txBox="1"/>
            <p:nvPr/>
          </p:nvSpPr>
          <p:spPr>
            <a:xfrm>
              <a:off x="6925056" y="1596557"/>
              <a:ext cx="913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▼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41AF194-1C88-4743-91EC-722860FDEFEF}"/>
                </a:ext>
              </a:extLst>
            </p:cNvPr>
            <p:cNvSpPr txBox="1"/>
            <p:nvPr/>
          </p:nvSpPr>
          <p:spPr>
            <a:xfrm>
              <a:off x="2070979" y="1530345"/>
              <a:ext cx="413735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공지사항은 이렇게 두줄까지 노출될 수 있으며 이후로는 </a:t>
              </a:r>
              <a:r>
                <a:rPr lang="en-US" altLang="ko-KR" sz="800" dirty="0">
                  <a:latin typeface="+mj-ea"/>
                  <a:ea typeface="+mj-ea"/>
                </a:rPr>
                <a:t>… </a:t>
              </a:r>
              <a:r>
                <a:rPr lang="ko-KR" altLang="en-US" sz="800" dirty="0">
                  <a:latin typeface="+mj-ea"/>
                  <a:ea typeface="+mj-ea"/>
                </a:rPr>
                <a:t>처리해주세요</a:t>
              </a:r>
              <a:r>
                <a:rPr lang="en-US" altLang="ko-KR" sz="800" dirty="0">
                  <a:latin typeface="+mj-ea"/>
                  <a:ea typeface="+mj-ea"/>
                </a:rPr>
                <a:t>.</a:t>
              </a:r>
              <a:r>
                <a:rPr lang="ko-KR" altLang="en-US" sz="800" dirty="0">
                  <a:latin typeface="+mj-ea"/>
                  <a:ea typeface="+mj-ea"/>
                </a:rPr>
                <a:t> 공지사항은 이렇게 두줄까지 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노출될 수 있으며 이후로는 </a:t>
              </a:r>
              <a:r>
                <a:rPr lang="en-US" altLang="ko-KR" sz="800" dirty="0">
                  <a:latin typeface="+mj-ea"/>
                  <a:ea typeface="+mj-ea"/>
                </a:rPr>
                <a:t>… </a:t>
              </a:r>
              <a:r>
                <a:rPr lang="ko-KR" altLang="en-US" sz="800" dirty="0">
                  <a:latin typeface="+mj-ea"/>
                  <a:ea typeface="+mj-ea"/>
                </a:rPr>
                <a:t>처리해주세요</a:t>
              </a:r>
              <a:r>
                <a:rPr lang="en-US" altLang="ko-KR" sz="800" dirty="0">
                  <a:latin typeface="+mj-ea"/>
                  <a:ea typeface="+mj-ea"/>
                </a:rPr>
                <a:t>.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49299D7-9148-4734-9371-FF18346D4A22}"/>
                </a:ext>
              </a:extLst>
            </p:cNvPr>
            <p:cNvSpPr txBox="1"/>
            <p:nvPr/>
          </p:nvSpPr>
          <p:spPr>
            <a:xfrm>
              <a:off x="6323746" y="1611946"/>
              <a:ext cx="448841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2020-01-01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971B917-4E08-4F4E-BEE3-15992256B137}"/>
              </a:ext>
            </a:extLst>
          </p:cNvPr>
          <p:cNvGrpSpPr/>
          <p:nvPr/>
        </p:nvGrpSpPr>
        <p:grpSpPr>
          <a:xfrm>
            <a:off x="1877568" y="1898735"/>
            <a:ext cx="5181084" cy="499872"/>
            <a:chOff x="1987813" y="1898735"/>
            <a:chExt cx="5181084" cy="49987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7EBF3D47-3710-49C4-8671-9844B7711B6D}"/>
                </a:ext>
              </a:extLst>
            </p:cNvPr>
            <p:cNvSpPr/>
            <p:nvPr/>
          </p:nvSpPr>
          <p:spPr>
            <a:xfrm>
              <a:off x="1987813" y="1898735"/>
              <a:ext cx="5181084" cy="4998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53CC1B7-2FFC-4A42-B69E-E315EB755E2B}"/>
                </a:ext>
              </a:extLst>
            </p:cNvPr>
            <p:cNvSpPr txBox="1"/>
            <p:nvPr/>
          </p:nvSpPr>
          <p:spPr>
            <a:xfrm rot="10800000">
              <a:off x="6925056" y="2087116"/>
              <a:ext cx="913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▼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DE30A5E-6946-410A-AF38-BAA5B53BCE90}"/>
                </a:ext>
              </a:extLst>
            </p:cNvPr>
            <p:cNvSpPr txBox="1"/>
            <p:nvPr/>
          </p:nvSpPr>
          <p:spPr>
            <a:xfrm>
              <a:off x="2070979" y="2020904"/>
              <a:ext cx="413735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공지사항은 이렇게 두줄까지 노출될 수 있으며 이후로는 </a:t>
              </a:r>
              <a:r>
                <a:rPr lang="en-US" altLang="ko-KR" sz="800" dirty="0">
                  <a:latin typeface="+mj-ea"/>
                  <a:ea typeface="+mj-ea"/>
                </a:rPr>
                <a:t>… </a:t>
              </a:r>
              <a:r>
                <a:rPr lang="ko-KR" altLang="en-US" sz="800" dirty="0">
                  <a:latin typeface="+mj-ea"/>
                  <a:ea typeface="+mj-ea"/>
                </a:rPr>
                <a:t>처리해주세요</a:t>
              </a:r>
              <a:r>
                <a:rPr lang="en-US" altLang="ko-KR" sz="800" dirty="0">
                  <a:latin typeface="+mj-ea"/>
                  <a:ea typeface="+mj-ea"/>
                </a:rPr>
                <a:t>.</a:t>
              </a:r>
              <a:r>
                <a:rPr lang="ko-KR" altLang="en-US" sz="800" dirty="0">
                  <a:latin typeface="+mj-ea"/>
                  <a:ea typeface="+mj-ea"/>
                </a:rPr>
                <a:t> 공지사항은 이렇게 두줄까지 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노출될 수 있으며 이후로는 </a:t>
              </a:r>
              <a:r>
                <a:rPr lang="en-US" altLang="ko-KR" sz="800" dirty="0">
                  <a:latin typeface="+mj-ea"/>
                  <a:ea typeface="+mj-ea"/>
                </a:rPr>
                <a:t>… </a:t>
              </a:r>
              <a:r>
                <a:rPr lang="ko-KR" altLang="en-US" sz="800" dirty="0">
                  <a:latin typeface="+mj-ea"/>
                  <a:ea typeface="+mj-ea"/>
                </a:rPr>
                <a:t>처리해주세요</a:t>
              </a:r>
              <a:r>
                <a:rPr lang="en-US" altLang="ko-KR" sz="800" dirty="0">
                  <a:latin typeface="+mj-ea"/>
                  <a:ea typeface="+mj-ea"/>
                </a:rPr>
                <a:t>.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E80609F-4DFD-40AD-BBC7-3861F0C750ED}"/>
                </a:ext>
              </a:extLst>
            </p:cNvPr>
            <p:cNvSpPr txBox="1"/>
            <p:nvPr/>
          </p:nvSpPr>
          <p:spPr>
            <a:xfrm>
              <a:off x="6323746" y="2102505"/>
              <a:ext cx="448841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2020-01-01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F91D421-10B1-4AD1-9E5E-8BD710F73BA5}"/>
              </a:ext>
            </a:extLst>
          </p:cNvPr>
          <p:cNvGrpSpPr/>
          <p:nvPr/>
        </p:nvGrpSpPr>
        <p:grpSpPr>
          <a:xfrm>
            <a:off x="1877568" y="5011507"/>
            <a:ext cx="5181084" cy="499872"/>
            <a:chOff x="1987813" y="2398607"/>
            <a:chExt cx="5181084" cy="49987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C900402-C711-487D-A2CF-2D785B14BD55}"/>
                </a:ext>
              </a:extLst>
            </p:cNvPr>
            <p:cNvSpPr/>
            <p:nvPr/>
          </p:nvSpPr>
          <p:spPr>
            <a:xfrm>
              <a:off x="1987813" y="2398607"/>
              <a:ext cx="5181084" cy="4998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3F807A3C-326A-4D40-B0A2-61BA877DB646}"/>
                </a:ext>
              </a:extLst>
            </p:cNvPr>
            <p:cNvSpPr txBox="1"/>
            <p:nvPr/>
          </p:nvSpPr>
          <p:spPr>
            <a:xfrm>
              <a:off x="6925056" y="2586988"/>
              <a:ext cx="913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▼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BE9F1E9-26D7-4DF5-9D0C-8E53E393667C}"/>
                </a:ext>
              </a:extLst>
            </p:cNvPr>
            <p:cNvSpPr txBox="1"/>
            <p:nvPr/>
          </p:nvSpPr>
          <p:spPr>
            <a:xfrm>
              <a:off x="2070979" y="2520776"/>
              <a:ext cx="413735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공지사항은 이렇게 두줄까지 노출될 수 있으며 이후로는 </a:t>
              </a:r>
              <a:r>
                <a:rPr lang="en-US" altLang="ko-KR" sz="800">
                  <a:latin typeface="+mj-ea"/>
                  <a:ea typeface="+mj-ea"/>
                </a:rPr>
                <a:t>… </a:t>
              </a:r>
              <a:r>
                <a:rPr lang="ko-KR" altLang="en-US" sz="800">
                  <a:latin typeface="+mj-ea"/>
                  <a:ea typeface="+mj-ea"/>
                </a:rPr>
                <a:t>처리해주세요</a:t>
              </a:r>
              <a:r>
                <a:rPr lang="en-US" altLang="ko-KR" sz="800">
                  <a:latin typeface="+mj-ea"/>
                  <a:ea typeface="+mj-ea"/>
                </a:rPr>
                <a:t>.</a:t>
              </a:r>
              <a:r>
                <a:rPr lang="ko-KR" altLang="en-US" sz="800">
                  <a:latin typeface="+mj-ea"/>
                  <a:ea typeface="+mj-ea"/>
                </a:rPr>
                <a:t> </a:t>
              </a:r>
              <a:r>
                <a:rPr lang="ko-KR" altLang="en-US" sz="800" dirty="0">
                  <a:latin typeface="+mj-ea"/>
                  <a:ea typeface="+mj-ea"/>
                </a:rPr>
                <a:t>공지사항은 이렇게 두줄까지 </a:t>
              </a:r>
              <a:endParaRPr lang="en-US" altLang="ko-KR" sz="800">
                <a:latin typeface="+mj-ea"/>
                <a:ea typeface="+mj-ea"/>
              </a:endParaRPr>
            </a:p>
            <a:p>
              <a:r>
                <a:rPr lang="ko-KR" altLang="en-US" sz="800">
                  <a:latin typeface="+mj-ea"/>
                  <a:ea typeface="+mj-ea"/>
                </a:rPr>
                <a:t>노출될 </a:t>
              </a:r>
              <a:r>
                <a:rPr lang="ko-KR" altLang="en-US" sz="800" dirty="0">
                  <a:latin typeface="+mj-ea"/>
                  <a:ea typeface="+mj-ea"/>
                </a:rPr>
                <a:t>수 있으며 이후로는 </a:t>
              </a:r>
              <a:r>
                <a:rPr lang="en-US" altLang="ko-KR" sz="800">
                  <a:latin typeface="+mj-ea"/>
                  <a:ea typeface="+mj-ea"/>
                </a:rPr>
                <a:t>… </a:t>
              </a:r>
              <a:r>
                <a:rPr lang="ko-KR" altLang="en-US" sz="800">
                  <a:latin typeface="+mj-ea"/>
                  <a:ea typeface="+mj-ea"/>
                </a:rPr>
                <a:t>처리해주세요</a:t>
              </a:r>
              <a:r>
                <a:rPr lang="en-US" altLang="ko-KR" sz="800">
                  <a:latin typeface="+mj-ea"/>
                  <a:ea typeface="+mj-ea"/>
                </a:rPr>
                <a:t>.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19911FC-2BD4-4506-A08A-7C7454B609B9}"/>
                </a:ext>
              </a:extLst>
            </p:cNvPr>
            <p:cNvSpPr txBox="1"/>
            <p:nvPr/>
          </p:nvSpPr>
          <p:spPr>
            <a:xfrm>
              <a:off x="6323746" y="2602377"/>
              <a:ext cx="448841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2020-01-01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355540C-4B91-499F-9746-53DE8B30D371}"/>
              </a:ext>
            </a:extLst>
          </p:cNvPr>
          <p:cNvSpPr/>
          <p:nvPr/>
        </p:nvSpPr>
        <p:spPr>
          <a:xfrm>
            <a:off x="1877568" y="2411542"/>
            <a:ext cx="5181084" cy="2587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8B2BF27-DFD0-4037-BDB2-8D05399074FA}"/>
              </a:ext>
            </a:extLst>
          </p:cNvPr>
          <p:cNvSpPr txBox="1"/>
          <p:nvPr/>
        </p:nvSpPr>
        <p:spPr>
          <a:xfrm>
            <a:off x="1990389" y="2520776"/>
            <a:ext cx="203902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내용은 이렇게 아코디언이 펼쳐지면서 노출됩니다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노출될 수 있는 컨텐츠의 유형은 다음과 같습니다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1) </a:t>
            </a:r>
            <a:r>
              <a:rPr lang="ko-KR" altLang="en-US" sz="800" dirty="0">
                <a:latin typeface="+mj-ea"/>
                <a:ea typeface="+mj-ea"/>
              </a:rPr>
              <a:t>텍스트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2) </a:t>
            </a:r>
            <a:r>
              <a:rPr lang="ko-KR" altLang="en-US" sz="800" dirty="0">
                <a:latin typeface="+mj-ea"/>
                <a:ea typeface="+mj-ea"/>
              </a:rPr>
              <a:t>이미지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3) </a:t>
            </a:r>
            <a:r>
              <a:rPr lang="ko-KR" altLang="en-US" sz="800" dirty="0">
                <a:latin typeface="+mj-ea"/>
                <a:ea typeface="+mj-ea"/>
              </a:rPr>
              <a:t>동영상</a:t>
            </a:r>
            <a:r>
              <a:rPr lang="en-US" altLang="ko-KR" sz="800" dirty="0">
                <a:latin typeface="+mj-ea"/>
                <a:ea typeface="+mj-ea"/>
              </a:rPr>
              <a:t>URL(</a:t>
            </a:r>
            <a:r>
              <a:rPr lang="ko-KR" altLang="en-US" sz="800" dirty="0" err="1">
                <a:latin typeface="+mj-ea"/>
                <a:ea typeface="+mj-ea"/>
              </a:rPr>
              <a:t>썸네일노출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2556126-1C5E-4F1A-8409-E1BC58906BA3}"/>
              </a:ext>
            </a:extLst>
          </p:cNvPr>
          <p:cNvSpPr/>
          <p:nvPr/>
        </p:nvSpPr>
        <p:spPr>
          <a:xfrm>
            <a:off x="1990389" y="3364992"/>
            <a:ext cx="2039020" cy="73866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813543B-294D-4EEF-8ED2-69682765B480}"/>
              </a:ext>
            </a:extLst>
          </p:cNvPr>
          <p:cNvSpPr/>
          <p:nvPr/>
        </p:nvSpPr>
        <p:spPr>
          <a:xfrm>
            <a:off x="1990389" y="4181782"/>
            <a:ext cx="2039020" cy="73866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7415870B-5204-407A-B913-DDC30D958976}"/>
              </a:ext>
            </a:extLst>
          </p:cNvPr>
          <p:cNvGrpSpPr/>
          <p:nvPr/>
        </p:nvGrpSpPr>
        <p:grpSpPr>
          <a:xfrm>
            <a:off x="2846706" y="4428003"/>
            <a:ext cx="326386" cy="246221"/>
            <a:chOff x="3702996" y="4029447"/>
            <a:chExt cx="537563" cy="405530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xmlns="" id="{490E84A6-A6D7-406A-8B42-2F11E75C2AB3}"/>
                </a:ext>
              </a:extLst>
            </p:cNvPr>
            <p:cNvSpPr/>
            <p:nvPr/>
          </p:nvSpPr>
          <p:spPr>
            <a:xfrm>
              <a:off x="3702996" y="4029447"/>
              <a:ext cx="537563" cy="405530"/>
            </a:xfrm>
            <a:prstGeom prst="roundRect">
              <a:avLst>
                <a:gd name="adj" fmla="val 8671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xmlns="" id="{11729A5A-7A0A-4379-8EF9-869CECB67911}"/>
                </a:ext>
              </a:extLst>
            </p:cNvPr>
            <p:cNvSpPr/>
            <p:nvPr/>
          </p:nvSpPr>
          <p:spPr>
            <a:xfrm rot="5400000">
              <a:off x="3878525" y="4151823"/>
              <a:ext cx="186504" cy="160778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C5BCF1B-01C8-4AA6-861A-7B56845502EE}"/>
              </a:ext>
            </a:extLst>
          </p:cNvPr>
          <p:cNvSpPr/>
          <p:nvPr/>
        </p:nvSpPr>
        <p:spPr>
          <a:xfrm>
            <a:off x="1877568" y="5556085"/>
            <a:ext cx="5181084" cy="4998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아직 공지드릴 사항이 없네요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~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3" name="Throbber">
            <a:extLst>
              <a:ext uri="{FF2B5EF4-FFF2-40B4-BE49-F238E27FC236}">
                <a16:creationId xmlns:a16="http://schemas.microsoft.com/office/drawing/2014/main" xmlns="" id="{CD4BA319-1BB8-459C-BD31-B550C84F5A1D}"/>
              </a:ext>
            </a:extLst>
          </p:cNvPr>
          <p:cNvGrpSpPr>
            <a:grpSpLocks noChangeAspect="1"/>
          </p:cNvGrpSpPr>
          <p:nvPr/>
        </p:nvGrpSpPr>
        <p:grpSpPr>
          <a:xfrm>
            <a:off x="4400195" y="6102098"/>
            <a:ext cx="306002" cy="304798"/>
            <a:chOff x="2681288" y="1182688"/>
            <a:chExt cx="403225" cy="401637"/>
          </a:xfrm>
        </p:grpSpPr>
        <p:sp>
          <p:nvSpPr>
            <p:cNvPr id="44" name="Segment 8">
              <a:extLst>
                <a:ext uri="{FF2B5EF4-FFF2-40B4-BE49-F238E27FC236}">
                  <a16:creationId xmlns:a16="http://schemas.microsoft.com/office/drawing/2014/main" xmlns="" id="{7E81928F-03CF-43FD-9BF1-DB7E600CE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1233488"/>
              <a:ext cx="114300" cy="114300"/>
            </a:xfrm>
            <a:custGeom>
              <a:avLst/>
              <a:gdLst>
                <a:gd name="T0" fmla="*/ 178 w 512"/>
                <a:gd name="T1" fmla="*/ 39 h 512"/>
                <a:gd name="T2" fmla="*/ 474 w 512"/>
                <a:gd name="T3" fmla="*/ 335 h 512"/>
                <a:gd name="T4" fmla="*/ 474 w 512"/>
                <a:gd name="T5" fmla="*/ 474 h 512"/>
                <a:gd name="T6" fmla="*/ 335 w 512"/>
                <a:gd name="T7" fmla="*/ 474 h 512"/>
                <a:gd name="T8" fmla="*/ 39 w 512"/>
                <a:gd name="T9" fmla="*/ 178 h 512"/>
                <a:gd name="T10" fmla="*/ 39 w 512"/>
                <a:gd name="T11" fmla="*/ 39 h 512"/>
                <a:gd name="T12" fmla="*/ 178 w 512"/>
                <a:gd name="T13" fmla="*/ 3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9"/>
                  </a:moveTo>
                  <a:lnTo>
                    <a:pt x="474" y="335"/>
                  </a:lnTo>
                  <a:cubicBezTo>
                    <a:pt x="512" y="373"/>
                    <a:pt x="512" y="435"/>
                    <a:pt x="474" y="474"/>
                  </a:cubicBezTo>
                  <a:cubicBezTo>
                    <a:pt x="435" y="512"/>
                    <a:pt x="373" y="512"/>
                    <a:pt x="335" y="474"/>
                  </a:cubicBezTo>
                  <a:lnTo>
                    <a:pt x="39" y="178"/>
                  </a:lnTo>
                  <a:cubicBezTo>
                    <a:pt x="0" y="139"/>
                    <a:pt x="0" y="77"/>
                    <a:pt x="39" y="39"/>
                  </a:cubicBezTo>
                  <a:cubicBezTo>
                    <a:pt x="77" y="0"/>
                    <a:pt x="139" y="0"/>
                    <a:pt x="178" y="39"/>
                  </a:cubicBezTo>
                  <a:close/>
                </a:path>
              </a:pathLst>
            </a:custGeom>
            <a:solidFill>
              <a:srgbClr val="60606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Segment 7">
              <a:extLst>
                <a:ext uri="{FF2B5EF4-FFF2-40B4-BE49-F238E27FC236}">
                  <a16:creationId xmlns:a16="http://schemas.microsoft.com/office/drawing/2014/main" xmlns="" id="{64A56F0B-390E-4F54-A848-9C9AF26B9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6 w 615"/>
                <a:gd name="T3" fmla="*/ 0 h 197"/>
                <a:gd name="T4" fmla="*/ 615 w 615"/>
                <a:gd name="T5" fmla="*/ 98 h 197"/>
                <a:gd name="T6" fmla="*/ 516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6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6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80808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Segment 6">
              <a:extLst>
                <a:ext uri="{FF2B5EF4-FFF2-40B4-BE49-F238E27FC236}">
                  <a16:creationId xmlns:a16="http://schemas.microsoft.com/office/drawing/2014/main" xmlns="" id="{6BE55A96-E988-4A8C-A40C-FD8244086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1417638"/>
              <a:ext cx="114300" cy="114300"/>
            </a:xfrm>
            <a:custGeom>
              <a:avLst/>
              <a:gdLst>
                <a:gd name="T0" fmla="*/ 39 w 512"/>
                <a:gd name="T1" fmla="*/ 334 h 512"/>
                <a:gd name="T2" fmla="*/ 335 w 512"/>
                <a:gd name="T3" fmla="*/ 38 h 512"/>
                <a:gd name="T4" fmla="*/ 474 w 512"/>
                <a:gd name="T5" fmla="*/ 38 h 512"/>
                <a:gd name="T6" fmla="*/ 474 w 512"/>
                <a:gd name="T7" fmla="*/ 177 h 512"/>
                <a:gd name="T8" fmla="*/ 178 w 512"/>
                <a:gd name="T9" fmla="*/ 473 h 512"/>
                <a:gd name="T10" fmla="*/ 39 w 512"/>
                <a:gd name="T11" fmla="*/ 473 h 512"/>
                <a:gd name="T12" fmla="*/ 39 w 512"/>
                <a:gd name="T13" fmla="*/ 33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4"/>
                  </a:moveTo>
                  <a:lnTo>
                    <a:pt x="335" y="38"/>
                  </a:lnTo>
                  <a:cubicBezTo>
                    <a:pt x="373" y="0"/>
                    <a:pt x="435" y="0"/>
                    <a:pt x="474" y="38"/>
                  </a:cubicBezTo>
                  <a:cubicBezTo>
                    <a:pt x="512" y="77"/>
                    <a:pt x="512" y="139"/>
                    <a:pt x="474" y="177"/>
                  </a:cubicBezTo>
                  <a:lnTo>
                    <a:pt x="178" y="473"/>
                  </a:lnTo>
                  <a:cubicBezTo>
                    <a:pt x="139" y="512"/>
                    <a:pt x="77" y="512"/>
                    <a:pt x="39" y="473"/>
                  </a:cubicBezTo>
                  <a:cubicBezTo>
                    <a:pt x="0" y="435"/>
                    <a:pt x="0" y="373"/>
                    <a:pt x="39" y="334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Segment 5">
              <a:extLst>
                <a:ext uri="{FF2B5EF4-FFF2-40B4-BE49-F238E27FC236}">
                  <a16:creationId xmlns:a16="http://schemas.microsoft.com/office/drawing/2014/main" xmlns="" id="{95E38514-A4E7-4303-BCF6-C44C9A61F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1447800"/>
              <a:ext cx="44450" cy="136525"/>
            </a:xfrm>
            <a:custGeom>
              <a:avLst/>
              <a:gdLst>
                <a:gd name="T0" fmla="*/ 0 w 196"/>
                <a:gd name="T1" fmla="*/ 516 h 615"/>
                <a:gd name="T2" fmla="*/ 0 w 196"/>
                <a:gd name="T3" fmla="*/ 98 h 615"/>
                <a:gd name="T4" fmla="*/ 98 w 196"/>
                <a:gd name="T5" fmla="*/ 0 h 615"/>
                <a:gd name="T6" fmla="*/ 196 w 196"/>
                <a:gd name="T7" fmla="*/ 98 h 615"/>
                <a:gd name="T8" fmla="*/ 196 w 196"/>
                <a:gd name="T9" fmla="*/ 516 h 615"/>
                <a:gd name="T10" fmla="*/ 98 w 196"/>
                <a:gd name="T11" fmla="*/ 615 h 615"/>
                <a:gd name="T12" fmla="*/ 0 w 196"/>
                <a:gd name="T13" fmla="*/ 51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6"/>
                  </a:moveTo>
                  <a:lnTo>
                    <a:pt x="0" y="98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8"/>
                  </a:cubicBezTo>
                  <a:lnTo>
                    <a:pt x="196" y="516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6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Segment 4">
              <a:extLst>
                <a:ext uri="{FF2B5EF4-FFF2-40B4-BE49-F238E27FC236}">
                  <a16:creationId xmlns:a16="http://schemas.microsoft.com/office/drawing/2014/main" xmlns="" id="{6DAE42E5-DC81-4AB4-9F6F-1D8BE4397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1417638"/>
              <a:ext cx="114300" cy="114300"/>
            </a:xfrm>
            <a:custGeom>
              <a:avLst/>
              <a:gdLst>
                <a:gd name="T0" fmla="*/ 178 w 512"/>
                <a:gd name="T1" fmla="*/ 38 h 512"/>
                <a:gd name="T2" fmla="*/ 474 w 512"/>
                <a:gd name="T3" fmla="*/ 334 h 512"/>
                <a:gd name="T4" fmla="*/ 474 w 512"/>
                <a:gd name="T5" fmla="*/ 473 h 512"/>
                <a:gd name="T6" fmla="*/ 335 w 512"/>
                <a:gd name="T7" fmla="*/ 473 h 512"/>
                <a:gd name="T8" fmla="*/ 39 w 512"/>
                <a:gd name="T9" fmla="*/ 177 h 512"/>
                <a:gd name="T10" fmla="*/ 39 w 512"/>
                <a:gd name="T11" fmla="*/ 38 h 512"/>
                <a:gd name="T12" fmla="*/ 178 w 512"/>
                <a:gd name="T13" fmla="*/ 3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8"/>
                  </a:moveTo>
                  <a:lnTo>
                    <a:pt x="474" y="334"/>
                  </a:lnTo>
                  <a:cubicBezTo>
                    <a:pt x="512" y="373"/>
                    <a:pt x="512" y="435"/>
                    <a:pt x="474" y="473"/>
                  </a:cubicBezTo>
                  <a:cubicBezTo>
                    <a:pt x="435" y="512"/>
                    <a:pt x="373" y="512"/>
                    <a:pt x="335" y="473"/>
                  </a:cubicBezTo>
                  <a:lnTo>
                    <a:pt x="39" y="177"/>
                  </a:lnTo>
                  <a:cubicBezTo>
                    <a:pt x="0" y="139"/>
                    <a:pt x="0" y="77"/>
                    <a:pt x="39" y="38"/>
                  </a:cubicBezTo>
                  <a:cubicBezTo>
                    <a:pt x="77" y="0"/>
                    <a:pt x="139" y="0"/>
                    <a:pt x="178" y="38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Segment 3">
              <a:extLst>
                <a:ext uri="{FF2B5EF4-FFF2-40B4-BE49-F238E27FC236}">
                  <a16:creationId xmlns:a16="http://schemas.microsoft.com/office/drawing/2014/main" xmlns="" id="{0F557F6D-F8FA-4F00-B530-2B9BC8737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400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7 w 615"/>
                <a:gd name="T3" fmla="*/ 0 h 197"/>
                <a:gd name="T4" fmla="*/ 615 w 615"/>
                <a:gd name="T5" fmla="*/ 98 h 197"/>
                <a:gd name="T6" fmla="*/ 517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7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7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Segment 2">
              <a:extLst>
                <a:ext uri="{FF2B5EF4-FFF2-40B4-BE49-F238E27FC236}">
                  <a16:creationId xmlns:a16="http://schemas.microsoft.com/office/drawing/2014/main" xmlns="" id="{275FF18E-C22C-4AA4-ADCC-7027016FF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1233488"/>
              <a:ext cx="114300" cy="114300"/>
            </a:xfrm>
            <a:custGeom>
              <a:avLst/>
              <a:gdLst>
                <a:gd name="T0" fmla="*/ 39 w 512"/>
                <a:gd name="T1" fmla="*/ 335 h 512"/>
                <a:gd name="T2" fmla="*/ 335 w 512"/>
                <a:gd name="T3" fmla="*/ 39 h 512"/>
                <a:gd name="T4" fmla="*/ 474 w 512"/>
                <a:gd name="T5" fmla="*/ 39 h 512"/>
                <a:gd name="T6" fmla="*/ 474 w 512"/>
                <a:gd name="T7" fmla="*/ 178 h 512"/>
                <a:gd name="T8" fmla="*/ 178 w 512"/>
                <a:gd name="T9" fmla="*/ 474 h 512"/>
                <a:gd name="T10" fmla="*/ 39 w 512"/>
                <a:gd name="T11" fmla="*/ 474 h 512"/>
                <a:gd name="T12" fmla="*/ 39 w 512"/>
                <a:gd name="T13" fmla="*/ 33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5"/>
                  </a:moveTo>
                  <a:lnTo>
                    <a:pt x="335" y="39"/>
                  </a:lnTo>
                  <a:cubicBezTo>
                    <a:pt x="373" y="0"/>
                    <a:pt x="435" y="0"/>
                    <a:pt x="474" y="39"/>
                  </a:cubicBezTo>
                  <a:cubicBezTo>
                    <a:pt x="512" y="77"/>
                    <a:pt x="512" y="139"/>
                    <a:pt x="474" y="178"/>
                  </a:cubicBezTo>
                  <a:lnTo>
                    <a:pt x="178" y="474"/>
                  </a:lnTo>
                  <a:cubicBezTo>
                    <a:pt x="139" y="512"/>
                    <a:pt x="77" y="512"/>
                    <a:pt x="39" y="474"/>
                  </a:cubicBezTo>
                  <a:cubicBezTo>
                    <a:pt x="0" y="435"/>
                    <a:pt x="0" y="373"/>
                    <a:pt x="39" y="335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Segment 1">
              <a:extLst>
                <a:ext uri="{FF2B5EF4-FFF2-40B4-BE49-F238E27FC236}">
                  <a16:creationId xmlns:a16="http://schemas.microsoft.com/office/drawing/2014/main" xmlns="" id="{D2C83D14-C7ED-4DBF-AFA8-C700F5A66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1182688"/>
              <a:ext cx="44450" cy="136525"/>
            </a:xfrm>
            <a:custGeom>
              <a:avLst/>
              <a:gdLst>
                <a:gd name="T0" fmla="*/ 0 w 196"/>
                <a:gd name="T1" fmla="*/ 517 h 615"/>
                <a:gd name="T2" fmla="*/ 0 w 196"/>
                <a:gd name="T3" fmla="*/ 99 h 615"/>
                <a:gd name="T4" fmla="*/ 98 w 196"/>
                <a:gd name="T5" fmla="*/ 0 h 615"/>
                <a:gd name="T6" fmla="*/ 196 w 196"/>
                <a:gd name="T7" fmla="*/ 99 h 615"/>
                <a:gd name="T8" fmla="*/ 196 w 196"/>
                <a:gd name="T9" fmla="*/ 517 h 615"/>
                <a:gd name="T10" fmla="*/ 98 w 196"/>
                <a:gd name="T11" fmla="*/ 615 h 615"/>
                <a:gd name="T12" fmla="*/ 0 w 196"/>
                <a:gd name="T13" fmla="*/ 517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7"/>
                  </a:moveTo>
                  <a:lnTo>
                    <a:pt x="0" y="99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9"/>
                  </a:cubicBezTo>
                  <a:lnTo>
                    <a:pt x="196" y="517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7"/>
                  </a:cubicBezTo>
                  <a:close/>
                </a:path>
              </a:pathLst>
            </a:custGeom>
            <a:solidFill>
              <a:srgbClr val="40404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6B2830C-A8BD-4CB0-BF8E-488B6C5C26F4}"/>
              </a:ext>
            </a:extLst>
          </p:cNvPr>
          <p:cNvSpPr/>
          <p:nvPr/>
        </p:nvSpPr>
        <p:spPr>
          <a:xfrm>
            <a:off x="7150608" y="1408176"/>
            <a:ext cx="60513" cy="48524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A30A497-FAD5-4EFE-AB80-C313C2F5E7DE}"/>
              </a:ext>
            </a:extLst>
          </p:cNvPr>
          <p:cNvSpPr/>
          <p:nvPr/>
        </p:nvSpPr>
        <p:spPr>
          <a:xfrm>
            <a:off x="7150608" y="1408176"/>
            <a:ext cx="60513" cy="270240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85298A03-D2FA-46B2-9C9F-E8DC5B50F3F3}"/>
              </a:ext>
            </a:extLst>
          </p:cNvPr>
          <p:cNvGrpSpPr/>
          <p:nvPr/>
        </p:nvGrpSpPr>
        <p:grpSpPr>
          <a:xfrm>
            <a:off x="7020091" y="1048489"/>
            <a:ext cx="130517" cy="130517"/>
            <a:chOff x="5880533" y="1122108"/>
            <a:chExt cx="130517" cy="130517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693E9C71-8485-4004-B073-13BB6C4E43DE}"/>
                </a:ext>
              </a:extLst>
            </p:cNvPr>
            <p:cNvCxnSpPr>
              <a:cxnSpLocks/>
            </p:cNvCxnSpPr>
            <p:nvPr/>
          </p:nvCxnSpPr>
          <p:spPr>
            <a:xfrm>
              <a:off x="5880533" y="1122108"/>
              <a:ext cx="130517" cy="13051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080E1D40-6AE2-44D3-AF5F-BD68B30BF4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80533" y="1122108"/>
              <a:ext cx="130517" cy="13051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560491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75B316-EDD7-43B8-8F6B-8FA014E8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문의하기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2A2A15-0E29-4CC6-B024-135C914C7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E8F7150-5477-4D77-808A-E29510C71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H_010005_P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B25CE15-6D07-43E7-B264-7A1DA67818A2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1745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4523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2900855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D122780-3522-47CA-A6C0-61BE69442AFC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선택 전 메뉴 그대로 유지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64D32F5-1C40-49A9-8746-EFAFD07C5C7E}"/>
              </a:ext>
            </a:extLst>
          </p:cNvPr>
          <p:cNvSpPr/>
          <p:nvPr/>
        </p:nvSpPr>
        <p:spPr>
          <a:xfrm>
            <a:off x="1877568" y="870857"/>
            <a:ext cx="5401573" cy="56030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BD84C37-FEBD-4473-915F-6C45A4F0459D}"/>
              </a:ext>
            </a:extLst>
          </p:cNvPr>
          <p:cNvSpPr txBox="1"/>
          <p:nvPr/>
        </p:nvSpPr>
        <p:spPr>
          <a:xfrm>
            <a:off x="1987813" y="1051979"/>
            <a:ext cx="58669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200" b="1" dirty="0">
                <a:latin typeface="+mj-ea"/>
                <a:ea typeface="+mj-ea"/>
              </a:rPr>
              <a:t>나의 문의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0394CACC-15F8-484B-AC25-BCA95189A5E3}"/>
              </a:ext>
            </a:extLst>
          </p:cNvPr>
          <p:cNvGrpSpPr/>
          <p:nvPr/>
        </p:nvGrpSpPr>
        <p:grpSpPr>
          <a:xfrm>
            <a:off x="1877568" y="1408176"/>
            <a:ext cx="5181084" cy="499872"/>
            <a:chOff x="1987813" y="1408176"/>
            <a:chExt cx="5181084" cy="49987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CA72BF-E1C8-4B57-BCED-E9B7561550A9}"/>
                </a:ext>
              </a:extLst>
            </p:cNvPr>
            <p:cNvSpPr/>
            <p:nvPr/>
          </p:nvSpPr>
          <p:spPr>
            <a:xfrm>
              <a:off x="1987813" y="1408176"/>
              <a:ext cx="5181084" cy="4998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534B9AB-BA69-470D-99EB-BD33BC5341E0}"/>
                </a:ext>
              </a:extLst>
            </p:cNvPr>
            <p:cNvSpPr txBox="1"/>
            <p:nvPr/>
          </p:nvSpPr>
          <p:spPr>
            <a:xfrm>
              <a:off x="6925056" y="1596557"/>
              <a:ext cx="913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▼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D5FB901-EA98-422A-8D65-82D5DDD61754}"/>
                </a:ext>
              </a:extLst>
            </p:cNvPr>
            <p:cNvSpPr txBox="1"/>
            <p:nvPr/>
          </p:nvSpPr>
          <p:spPr>
            <a:xfrm>
              <a:off x="2070979" y="1609384"/>
              <a:ext cx="4023537" cy="2437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타이틀은 이렇게 두줄까지 노출될 수 있으며 이후로는 </a:t>
              </a:r>
              <a:r>
                <a:rPr lang="en-US" altLang="ko-KR" sz="800" dirty="0">
                  <a:latin typeface="+mj-ea"/>
                  <a:ea typeface="+mj-ea"/>
                </a:rPr>
                <a:t>… </a:t>
              </a:r>
              <a:r>
                <a:rPr lang="ko-KR" altLang="en-US" sz="800" dirty="0">
                  <a:latin typeface="+mj-ea"/>
                  <a:ea typeface="+mj-ea"/>
                </a:rPr>
                <a:t>처리해주세요</a:t>
              </a:r>
              <a:r>
                <a:rPr lang="en-US" altLang="ko-KR" sz="800" dirty="0">
                  <a:latin typeface="+mj-ea"/>
                  <a:ea typeface="+mj-ea"/>
                </a:rPr>
                <a:t>.</a:t>
              </a:r>
              <a:r>
                <a:rPr lang="ko-KR" altLang="en-US" sz="800" dirty="0">
                  <a:latin typeface="+mj-ea"/>
                  <a:ea typeface="+mj-ea"/>
                </a:rPr>
                <a:t> 공지사항은 이렇게 두줄까지 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노출될 수 있으며 이후로는 </a:t>
              </a:r>
              <a:r>
                <a:rPr lang="en-US" altLang="ko-KR" sz="800" dirty="0">
                  <a:latin typeface="+mj-ea"/>
                  <a:ea typeface="+mj-ea"/>
                </a:rPr>
                <a:t>… </a:t>
              </a:r>
              <a:r>
                <a:rPr lang="ko-KR" altLang="en-US" sz="800" dirty="0">
                  <a:latin typeface="+mj-ea"/>
                  <a:ea typeface="+mj-ea"/>
                </a:rPr>
                <a:t>처리해주세요</a:t>
              </a:r>
              <a:r>
                <a:rPr lang="en-US" altLang="ko-KR" sz="800" dirty="0">
                  <a:latin typeface="+mj-ea"/>
                  <a:ea typeface="+mj-ea"/>
                </a:rPr>
                <a:t>.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DDC7CAC-E13B-48EF-913A-8A18A0F16112}"/>
                </a:ext>
              </a:extLst>
            </p:cNvPr>
            <p:cNvSpPr txBox="1"/>
            <p:nvPr/>
          </p:nvSpPr>
          <p:spPr>
            <a:xfrm>
              <a:off x="6323746" y="1611946"/>
              <a:ext cx="448841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2020-01-01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F07B0813-C396-4D56-95C9-27C28EDCD1C1}"/>
              </a:ext>
            </a:extLst>
          </p:cNvPr>
          <p:cNvGrpSpPr/>
          <p:nvPr/>
        </p:nvGrpSpPr>
        <p:grpSpPr>
          <a:xfrm>
            <a:off x="1877568" y="1898735"/>
            <a:ext cx="5181084" cy="499872"/>
            <a:chOff x="1987813" y="1898735"/>
            <a:chExt cx="5181084" cy="49987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07F8E349-5232-4556-B938-30F0EFB56922}"/>
                </a:ext>
              </a:extLst>
            </p:cNvPr>
            <p:cNvSpPr/>
            <p:nvPr/>
          </p:nvSpPr>
          <p:spPr>
            <a:xfrm>
              <a:off x="1987813" y="1898735"/>
              <a:ext cx="5181084" cy="4998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98B65A10-1578-4258-BEA7-3D776849F776}"/>
                </a:ext>
              </a:extLst>
            </p:cNvPr>
            <p:cNvSpPr txBox="1"/>
            <p:nvPr/>
          </p:nvSpPr>
          <p:spPr>
            <a:xfrm rot="10800000">
              <a:off x="6925056" y="2095441"/>
              <a:ext cx="913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▼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BF94A5C-BA5D-475F-8758-6954729B2769}"/>
                </a:ext>
              </a:extLst>
            </p:cNvPr>
            <p:cNvSpPr txBox="1"/>
            <p:nvPr/>
          </p:nvSpPr>
          <p:spPr>
            <a:xfrm>
              <a:off x="2070979" y="2172259"/>
              <a:ext cx="150682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기관정보설정은 어떻게 해야 하나요</a:t>
              </a:r>
              <a:r>
                <a:rPr lang="en-US" altLang="ko-KR" sz="800" dirty="0">
                  <a:latin typeface="+mj-ea"/>
                  <a:ea typeface="+mj-ea"/>
                </a:rPr>
                <a:t>?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7ABB5B8-0A14-4F84-B86F-A860CC08858C}"/>
                </a:ext>
              </a:extLst>
            </p:cNvPr>
            <p:cNvSpPr txBox="1"/>
            <p:nvPr/>
          </p:nvSpPr>
          <p:spPr>
            <a:xfrm>
              <a:off x="6323746" y="2110830"/>
              <a:ext cx="448841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2020-01-01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5AB21347-C4C5-427F-8523-7214863ABF19}"/>
              </a:ext>
            </a:extLst>
          </p:cNvPr>
          <p:cNvGrpSpPr/>
          <p:nvPr/>
        </p:nvGrpSpPr>
        <p:grpSpPr>
          <a:xfrm>
            <a:off x="1877568" y="5011507"/>
            <a:ext cx="5181084" cy="499872"/>
            <a:chOff x="1987813" y="2398607"/>
            <a:chExt cx="5181084" cy="49987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A5E84AA1-FC75-466C-A6C2-70D3D7AC4EB3}"/>
                </a:ext>
              </a:extLst>
            </p:cNvPr>
            <p:cNvSpPr/>
            <p:nvPr/>
          </p:nvSpPr>
          <p:spPr>
            <a:xfrm>
              <a:off x="1987813" y="2398607"/>
              <a:ext cx="5181084" cy="4998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2502F3A-1CF3-4812-8E7F-4A17B2FA54CD}"/>
                </a:ext>
              </a:extLst>
            </p:cNvPr>
            <p:cNvSpPr txBox="1"/>
            <p:nvPr/>
          </p:nvSpPr>
          <p:spPr>
            <a:xfrm>
              <a:off x="6925056" y="2586988"/>
              <a:ext cx="913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▼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53EA56D-1F6E-4DF6-95AA-2621F9C8119A}"/>
                </a:ext>
              </a:extLst>
            </p:cNvPr>
            <p:cNvSpPr txBox="1"/>
            <p:nvPr/>
          </p:nvSpPr>
          <p:spPr>
            <a:xfrm>
              <a:off x="2070979" y="2619620"/>
              <a:ext cx="413735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공지사항은 이렇게 두줄까지 노출될 수 있으며 이후로는 </a:t>
              </a:r>
              <a:r>
                <a:rPr lang="en-US" altLang="ko-KR" sz="800" dirty="0">
                  <a:latin typeface="+mj-ea"/>
                  <a:ea typeface="+mj-ea"/>
                </a:rPr>
                <a:t>… </a:t>
              </a:r>
              <a:r>
                <a:rPr lang="ko-KR" altLang="en-US" sz="800" dirty="0">
                  <a:latin typeface="+mj-ea"/>
                  <a:ea typeface="+mj-ea"/>
                </a:rPr>
                <a:t>처리해주세요</a:t>
              </a:r>
              <a:r>
                <a:rPr lang="en-US" altLang="ko-KR" sz="800" dirty="0">
                  <a:latin typeface="+mj-ea"/>
                  <a:ea typeface="+mj-ea"/>
                </a:rPr>
                <a:t>.</a:t>
              </a:r>
              <a:r>
                <a:rPr lang="ko-KR" altLang="en-US" sz="800" dirty="0">
                  <a:latin typeface="+mj-ea"/>
                  <a:ea typeface="+mj-ea"/>
                </a:rPr>
                <a:t> 공지사항은 이렇게 두줄까지 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노출될 수 있으며 이후로는 </a:t>
              </a:r>
              <a:r>
                <a:rPr lang="en-US" altLang="ko-KR" sz="800" dirty="0">
                  <a:latin typeface="+mj-ea"/>
                  <a:ea typeface="+mj-ea"/>
                </a:rPr>
                <a:t>… </a:t>
              </a:r>
              <a:r>
                <a:rPr lang="ko-KR" altLang="en-US" sz="800" dirty="0">
                  <a:latin typeface="+mj-ea"/>
                  <a:ea typeface="+mj-ea"/>
                </a:rPr>
                <a:t>처리해주세요</a:t>
              </a:r>
              <a:r>
                <a:rPr lang="en-US" altLang="ko-KR" sz="800" dirty="0">
                  <a:latin typeface="+mj-ea"/>
                  <a:ea typeface="+mj-ea"/>
                </a:rPr>
                <a:t>.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E6E542C-E6A5-47FD-B9D8-3FCF04666330}"/>
                </a:ext>
              </a:extLst>
            </p:cNvPr>
            <p:cNvSpPr txBox="1"/>
            <p:nvPr/>
          </p:nvSpPr>
          <p:spPr>
            <a:xfrm>
              <a:off x="6323746" y="2602377"/>
              <a:ext cx="448841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2020-01-01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345325F-2B6B-4D66-A59D-6379CA6DEADC}"/>
              </a:ext>
            </a:extLst>
          </p:cNvPr>
          <p:cNvSpPr/>
          <p:nvPr/>
        </p:nvSpPr>
        <p:spPr>
          <a:xfrm>
            <a:off x="1877568" y="2411542"/>
            <a:ext cx="5181084" cy="2587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A0CFDD6-F640-4CE5-9542-F46DF11659F6}"/>
              </a:ext>
            </a:extLst>
          </p:cNvPr>
          <p:cNvSpPr txBox="1"/>
          <p:nvPr/>
        </p:nvSpPr>
        <p:spPr>
          <a:xfrm>
            <a:off x="1990389" y="2520776"/>
            <a:ext cx="203902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내용은 이렇게 아코디언이 펼쳐지면서 노출됩니다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노출될 수 있는 컨텐츠의 유형은 다음과 같습니다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1) </a:t>
            </a:r>
            <a:r>
              <a:rPr lang="ko-KR" altLang="en-US" sz="800" dirty="0">
                <a:latin typeface="+mj-ea"/>
                <a:ea typeface="+mj-ea"/>
              </a:rPr>
              <a:t>텍스트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2) </a:t>
            </a:r>
            <a:r>
              <a:rPr lang="ko-KR" altLang="en-US" sz="800" dirty="0">
                <a:latin typeface="+mj-ea"/>
                <a:ea typeface="+mj-ea"/>
              </a:rPr>
              <a:t>이미지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3) </a:t>
            </a:r>
            <a:r>
              <a:rPr lang="ko-KR" altLang="en-US" sz="800" dirty="0">
                <a:latin typeface="+mj-ea"/>
                <a:ea typeface="+mj-ea"/>
              </a:rPr>
              <a:t>동영상</a:t>
            </a:r>
            <a:r>
              <a:rPr lang="en-US" altLang="ko-KR" sz="800" dirty="0">
                <a:latin typeface="+mj-ea"/>
                <a:ea typeface="+mj-ea"/>
              </a:rPr>
              <a:t>URL(</a:t>
            </a:r>
            <a:r>
              <a:rPr lang="ko-KR" altLang="en-US" sz="800" dirty="0" err="1">
                <a:latin typeface="+mj-ea"/>
                <a:ea typeface="+mj-ea"/>
              </a:rPr>
              <a:t>썸네일노출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68A3326-8DBB-4ED2-8E40-CA0012EF1C0F}"/>
              </a:ext>
            </a:extLst>
          </p:cNvPr>
          <p:cNvSpPr/>
          <p:nvPr/>
        </p:nvSpPr>
        <p:spPr>
          <a:xfrm>
            <a:off x="1990389" y="3364992"/>
            <a:ext cx="2039020" cy="73866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257C374-7130-4B0E-B224-64315762D407}"/>
              </a:ext>
            </a:extLst>
          </p:cNvPr>
          <p:cNvSpPr/>
          <p:nvPr/>
        </p:nvSpPr>
        <p:spPr>
          <a:xfrm>
            <a:off x="1877568" y="5556085"/>
            <a:ext cx="5181084" cy="4998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아직 문의내역이 없으시네요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5" name="Throbber">
            <a:extLst>
              <a:ext uri="{FF2B5EF4-FFF2-40B4-BE49-F238E27FC236}">
                <a16:creationId xmlns:a16="http://schemas.microsoft.com/office/drawing/2014/main" xmlns="" id="{9671D696-260E-463F-A33C-9EEFE41154EA}"/>
              </a:ext>
            </a:extLst>
          </p:cNvPr>
          <p:cNvGrpSpPr>
            <a:grpSpLocks noChangeAspect="1"/>
          </p:cNvGrpSpPr>
          <p:nvPr/>
        </p:nvGrpSpPr>
        <p:grpSpPr>
          <a:xfrm>
            <a:off x="4400195" y="6102098"/>
            <a:ext cx="306002" cy="304798"/>
            <a:chOff x="2681288" y="1182688"/>
            <a:chExt cx="403225" cy="401637"/>
          </a:xfrm>
        </p:grpSpPr>
        <p:sp>
          <p:nvSpPr>
            <p:cNvPr id="46" name="Segment 8">
              <a:extLst>
                <a:ext uri="{FF2B5EF4-FFF2-40B4-BE49-F238E27FC236}">
                  <a16:creationId xmlns:a16="http://schemas.microsoft.com/office/drawing/2014/main" xmlns="" id="{2374A095-932E-4567-98E7-50B52574F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1233488"/>
              <a:ext cx="114300" cy="114300"/>
            </a:xfrm>
            <a:custGeom>
              <a:avLst/>
              <a:gdLst>
                <a:gd name="T0" fmla="*/ 178 w 512"/>
                <a:gd name="T1" fmla="*/ 39 h 512"/>
                <a:gd name="T2" fmla="*/ 474 w 512"/>
                <a:gd name="T3" fmla="*/ 335 h 512"/>
                <a:gd name="T4" fmla="*/ 474 w 512"/>
                <a:gd name="T5" fmla="*/ 474 h 512"/>
                <a:gd name="T6" fmla="*/ 335 w 512"/>
                <a:gd name="T7" fmla="*/ 474 h 512"/>
                <a:gd name="T8" fmla="*/ 39 w 512"/>
                <a:gd name="T9" fmla="*/ 178 h 512"/>
                <a:gd name="T10" fmla="*/ 39 w 512"/>
                <a:gd name="T11" fmla="*/ 39 h 512"/>
                <a:gd name="T12" fmla="*/ 178 w 512"/>
                <a:gd name="T13" fmla="*/ 3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9"/>
                  </a:moveTo>
                  <a:lnTo>
                    <a:pt x="474" y="335"/>
                  </a:lnTo>
                  <a:cubicBezTo>
                    <a:pt x="512" y="373"/>
                    <a:pt x="512" y="435"/>
                    <a:pt x="474" y="474"/>
                  </a:cubicBezTo>
                  <a:cubicBezTo>
                    <a:pt x="435" y="512"/>
                    <a:pt x="373" y="512"/>
                    <a:pt x="335" y="474"/>
                  </a:cubicBezTo>
                  <a:lnTo>
                    <a:pt x="39" y="178"/>
                  </a:lnTo>
                  <a:cubicBezTo>
                    <a:pt x="0" y="139"/>
                    <a:pt x="0" y="77"/>
                    <a:pt x="39" y="39"/>
                  </a:cubicBezTo>
                  <a:cubicBezTo>
                    <a:pt x="77" y="0"/>
                    <a:pt x="139" y="0"/>
                    <a:pt x="178" y="39"/>
                  </a:cubicBezTo>
                  <a:close/>
                </a:path>
              </a:pathLst>
            </a:custGeom>
            <a:solidFill>
              <a:srgbClr val="60606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Segment 7">
              <a:extLst>
                <a:ext uri="{FF2B5EF4-FFF2-40B4-BE49-F238E27FC236}">
                  <a16:creationId xmlns:a16="http://schemas.microsoft.com/office/drawing/2014/main" xmlns="" id="{25FA09A8-51CE-4220-9718-5CD7CB1CD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6 w 615"/>
                <a:gd name="T3" fmla="*/ 0 h 197"/>
                <a:gd name="T4" fmla="*/ 615 w 615"/>
                <a:gd name="T5" fmla="*/ 98 h 197"/>
                <a:gd name="T6" fmla="*/ 516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6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6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80808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Segment 6">
              <a:extLst>
                <a:ext uri="{FF2B5EF4-FFF2-40B4-BE49-F238E27FC236}">
                  <a16:creationId xmlns:a16="http://schemas.microsoft.com/office/drawing/2014/main" xmlns="" id="{013C7111-5281-4875-A8F0-01C036C4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1417638"/>
              <a:ext cx="114300" cy="114300"/>
            </a:xfrm>
            <a:custGeom>
              <a:avLst/>
              <a:gdLst>
                <a:gd name="T0" fmla="*/ 39 w 512"/>
                <a:gd name="T1" fmla="*/ 334 h 512"/>
                <a:gd name="T2" fmla="*/ 335 w 512"/>
                <a:gd name="T3" fmla="*/ 38 h 512"/>
                <a:gd name="T4" fmla="*/ 474 w 512"/>
                <a:gd name="T5" fmla="*/ 38 h 512"/>
                <a:gd name="T6" fmla="*/ 474 w 512"/>
                <a:gd name="T7" fmla="*/ 177 h 512"/>
                <a:gd name="T8" fmla="*/ 178 w 512"/>
                <a:gd name="T9" fmla="*/ 473 h 512"/>
                <a:gd name="T10" fmla="*/ 39 w 512"/>
                <a:gd name="T11" fmla="*/ 473 h 512"/>
                <a:gd name="T12" fmla="*/ 39 w 512"/>
                <a:gd name="T13" fmla="*/ 33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4"/>
                  </a:moveTo>
                  <a:lnTo>
                    <a:pt x="335" y="38"/>
                  </a:lnTo>
                  <a:cubicBezTo>
                    <a:pt x="373" y="0"/>
                    <a:pt x="435" y="0"/>
                    <a:pt x="474" y="38"/>
                  </a:cubicBezTo>
                  <a:cubicBezTo>
                    <a:pt x="512" y="77"/>
                    <a:pt x="512" y="139"/>
                    <a:pt x="474" y="177"/>
                  </a:cubicBezTo>
                  <a:lnTo>
                    <a:pt x="178" y="473"/>
                  </a:lnTo>
                  <a:cubicBezTo>
                    <a:pt x="139" y="512"/>
                    <a:pt x="77" y="512"/>
                    <a:pt x="39" y="473"/>
                  </a:cubicBezTo>
                  <a:cubicBezTo>
                    <a:pt x="0" y="435"/>
                    <a:pt x="0" y="373"/>
                    <a:pt x="39" y="334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Segment 5">
              <a:extLst>
                <a:ext uri="{FF2B5EF4-FFF2-40B4-BE49-F238E27FC236}">
                  <a16:creationId xmlns:a16="http://schemas.microsoft.com/office/drawing/2014/main" xmlns="" id="{D7E67E96-5446-4223-9E1D-5A5907A65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1447800"/>
              <a:ext cx="44450" cy="136525"/>
            </a:xfrm>
            <a:custGeom>
              <a:avLst/>
              <a:gdLst>
                <a:gd name="T0" fmla="*/ 0 w 196"/>
                <a:gd name="T1" fmla="*/ 516 h 615"/>
                <a:gd name="T2" fmla="*/ 0 w 196"/>
                <a:gd name="T3" fmla="*/ 98 h 615"/>
                <a:gd name="T4" fmla="*/ 98 w 196"/>
                <a:gd name="T5" fmla="*/ 0 h 615"/>
                <a:gd name="T6" fmla="*/ 196 w 196"/>
                <a:gd name="T7" fmla="*/ 98 h 615"/>
                <a:gd name="T8" fmla="*/ 196 w 196"/>
                <a:gd name="T9" fmla="*/ 516 h 615"/>
                <a:gd name="T10" fmla="*/ 98 w 196"/>
                <a:gd name="T11" fmla="*/ 615 h 615"/>
                <a:gd name="T12" fmla="*/ 0 w 196"/>
                <a:gd name="T13" fmla="*/ 51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6"/>
                  </a:moveTo>
                  <a:lnTo>
                    <a:pt x="0" y="98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8"/>
                  </a:cubicBezTo>
                  <a:lnTo>
                    <a:pt x="196" y="516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6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Segment 4">
              <a:extLst>
                <a:ext uri="{FF2B5EF4-FFF2-40B4-BE49-F238E27FC236}">
                  <a16:creationId xmlns:a16="http://schemas.microsoft.com/office/drawing/2014/main" xmlns="" id="{C8D34BC5-796C-41CE-BDD1-212A45FE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1417638"/>
              <a:ext cx="114300" cy="114300"/>
            </a:xfrm>
            <a:custGeom>
              <a:avLst/>
              <a:gdLst>
                <a:gd name="T0" fmla="*/ 178 w 512"/>
                <a:gd name="T1" fmla="*/ 38 h 512"/>
                <a:gd name="T2" fmla="*/ 474 w 512"/>
                <a:gd name="T3" fmla="*/ 334 h 512"/>
                <a:gd name="T4" fmla="*/ 474 w 512"/>
                <a:gd name="T5" fmla="*/ 473 h 512"/>
                <a:gd name="T6" fmla="*/ 335 w 512"/>
                <a:gd name="T7" fmla="*/ 473 h 512"/>
                <a:gd name="T8" fmla="*/ 39 w 512"/>
                <a:gd name="T9" fmla="*/ 177 h 512"/>
                <a:gd name="T10" fmla="*/ 39 w 512"/>
                <a:gd name="T11" fmla="*/ 38 h 512"/>
                <a:gd name="T12" fmla="*/ 178 w 512"/>
                <a:gd name="T13" fmla="*/ 3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8"/>
                  </a:moveTo>
                  <a:lnTo>
                    <a:pt x="474" y="334"/>
                  </a:lnTo>
                  <a:cubicBezTo>
                    <a:pt x="512" y="373"/>
                    <a:pt x="512" y="435"/>
                    <a:pt x="474" y="473"/>
                  </a:cubicBezTo>
                  <a:cubicBezTo>
                    <a:pt x="435" y="512"/>
                    <a:pt x="373" y="512"/>
                    <a:pt x="335" y="473"/>
                  </a:cubicBezTo>
                  <a:lnTo>
                    <a:pt x="39" y="177"/>
                  </a:lnTo>
                  <a:cubicBezTo>
                    <a:pt x="0" y="139"/>
                    <a:pt x="0" y="77"/>
                    <a:pt x="39" y="38"/>
                  </a:cubicBezTo>
                  <a:cubicBezTo>
                    <a:pt x="77" y="0"/>
                    <a:pt x="139" y="0"/>
                    <a:pt x="178" y="38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Segment 3">
              <a:extLst>
                <a:ext uri="{FF2B5EF4-FFF2-40B4-BE49-F238E27FC236}">
                  <a16:creationId xmlns:a16="http://schemas.microsoft.com/office/drawing/2014/main" xmlns="" id="{23875368-1981-4D27-AF41-3E9DC9F6C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400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7 w 615"/>
                <a:gd name="T3" fmla="*/ 0 h 197"/>
                <a:gd name="T4" fmla="*/ 615 w 615"/>
                <a:gd name="T5" fmla="*/ 98 h 197"/>
                <a:gd name="T6" fmla="*/ 517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7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7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Segment 2">
              <a:extLst>
                <a:ext uri="{FF2B5EF4-FFF2-40B4-BE49-F238E27FC236}">
                  <a16:creationId xmlns:a16="http://schemas.microsoft.com/office/drawing/2014/main" xmlns="" id="{B51DED72-A54E-4759-BEB4-A80B4907D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1233488"/>
              <a:ext cx="114300" cy="114300"/>
            </a:xfrm>
            <a:custGeom>
              <a:avLst/>
              <a:gdLst>
                <a:gd name="T0" fmla="*/ 39 w 512"/>
                <a:gd name="T1" fmla="*/ 335 h 512"/>
                <a:gd name="T2" fmla="*/ 335 w 512"/>
                <a:gd name="T3" fmla="*/ 39 h 512"/>
                <a:gd name="T4" fmla="*/ 474 w 512"/>
                <a:gd name="T5" fmla="*/ 39 h 512"/>
                <a:gd name="T6" fmla="*/ 474 w 512"/>
                <a:gd name="T7" fmla="*/ 178 h 512"/>
                <a:gd name="T8" fmla="*/ 178 w 512"/>
                <a:gd name="T9" fmla="*/ 474 h 512"/>
                <a:gd name="T10" fmla="*/ 39 w 512"/>
                <a:gd name="T11" fmla="*/ 474 h 512"/>
                <a:gd name="T12" fmla="*/ 39 w 512"/>
                <a:gd name="T13" fmla="*/ 33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5"/>
                  </a:moveTo>
                  <a:lnTo>
                    <a:pt x="335" y="39"/>
                  </a:lnTo>
                  <a:cubicBezTo>
                    <a:pt x="373" y="0"/>
                    <a:pt x="435" y="0"/>
                    <a:pt x="474" y="39"/>
                  </a:cubicBezTo>
                  <a:cubicBezTo>
                    <a:pt x="512" y="77"/>
                    <a:pt x="512" y="139"/>
                    <a:pt x="474" y="178"/>
                  </a:cubicBezTo>
                  <a:lnTo>
                    <a:pt x="178" y="474"/>
                  </a:lnTo>
                  <a:cubicBezTo>
                    <a:pt x="139" y="512"/>
                    <a:pt x="77" y="512"/>
                    <a:pt x="39" y="474"/>
                  </a:cubicBezTo>
                  <a:cubicBezTo>
                    <a:pt x="0" y="435"/>
                    <a:pt x="0" y="373"/>
                    <a:pt x="39" y="335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Segment 1">
              <a:extLst>
                <a:ext uri="{FF2B5EF4-FFF2-40B4-BE49-F238E27FC236}">
                  <a16:creationId xmlns:a16="http://schemas.microsoft.com/office/drawing/2014/main" xmlns="" id="{12596276-2C60-4FA1-8AE6-79B81AD86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1182688"/>
              <a:ext cx="44450" cy="136525"/>
            </a:xfrm>
            <a:custGeom>
              <a:avLst/>
              <a:gdLst>
                <a:gd name="T0" fmla="*/ 0 w 196"/>
                <a:gd name="T1" fmla="*/ 517 h 615"/>
                <a:gd name="T2" fmla="*/ 0 w 196"/>
                <a:gd name="T3" fmla="*/ 99 h 615"/>
                <a:gd name="T4" fmla="*/ 98 w 196"/>
                <a:gd name="T5" fmla="*/ 0 h 615"/>
                <a:gd name="T6" fmla="*/ 196 w 196"/>
                <a:gd name="T7" fmla="*/ 99 h 615"/>
                <a:gd name="T8" fmla="*/ 196 w 196"/>
                <a:gd name="T9" fmla="*/ 517 h 615"/>
                <a:gd name="T10" fmla="*/ 98 w 196"/>
                <a:gd name="T11" fmla="*/ 615 h 615"/>
                <a:gd name="T12" fmla="*/ 0 w 196"/>
                <a:gd name="T13" fmla="*/ 517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7"/>
                  </a:moveTo>
                  <a:lnTo>
                    <a:pt x="0" y="99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9"/>
                  </a:cubicBezTo>
                  <a:lnTo>
                    <a:pt x="196" y="517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7"/>
                  </a:cubicBezTo>
                  <a:close/>
                </a:path>
              </a:pathLst>
            </a:custGeom>
            <a:solidFill>
              <a:srgbClr val="40404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F9F63CCA-57B2-43E0-A825-4ABF0DD589C8}"/>
              </a:ext>
            </a:extLst>
          </p:cNvPr>
          <p:cNvSpPr/>
          <p:nvPr/>
        </p:nvSpPr>
        <p:spPr>
          <a:xfrm>
            <a:off x="7150608" y="1408176"/>
            <a:ext cx="60513" cy="48524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54936EA-4C18-416D-A7DE-F21E7EB92C4D}"/>
              </a:ext>
            </a:extLst>
          </p:cNvPr>
          <p:cNvSpPr/>
          <p:nvPr/>
        </p:nvSpPr>
        <p:spPr>
          <a:xfrm>
            <a:off x="7150608" y="1408176"/>
            <a:ext cx="60513" cy="270240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2DC9B5A-A8C2-42A7-A728-8CAAE7EE9F02}"/>
              </a:ext>
            </a:extLst>
          </p:cNvPr>
          <p:cNvSpPr/>
          <p:nvPr/>
        </p:nvSpPr>
        <p:spPr>
          <a:xfrm>
            <a:off x="1968358" y="2051565"/>
            <a:ext cx="323850" cy="84798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답변완료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B49F5B8E-534B-484F-9A83-C753DB14F6B0}"/>
              </a:ext>
            </a:extLst>
          </p:cNvPr>
          <p:cNvSpPr/>
          <p:nvPr/>
        </p:nvSpPr>
        <p:spPr>
          <a:xfrm>
            <a:off x="1968358" y="1475720"/>
            <a:ext cx="323850" cy="847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답변대기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F35601A5-E7E5-4853-8BF1-615B3440656E}"/>
              </a:ext>
            </a:extLst>
          </p:cNvPr>
          <p:cNvSpPr/>
          <p:nvPr/>
        </p:nvSpPr>
        <p:spPr>
          <a:xfrm>
            <a:off x="1968358" y="5109103"/>
            <a:ext cx="323850" cy="847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답변대기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8FA912B0-DC5B-460E-B34D-F9B884B8D61D}"/>
              </a:ext>
            </a:extLst>
          </p:cNvPr>
          <p:cNvSpPr/>
          <p:nvPr/>
        </p:nvSpPr>
        <p:spPr>
          <a:xfrm>
            <a:off x="2648455" y="1034729"/>
            <a:ext cx="856615" cy="1981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신규문의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5A7FE6E2-5C9A-463F-94DF-5B38F90DF099}"/>
              </a:ext>
            </a:extLst>
          </p:cNvPr>
          <p:cNvGrpSpPr/>
          <p:nvPr/>
        </p:nvGrpSpPr>
        <p:grpSpPr>
          <a:xfrm>
            <a:off x="7020091" y="1048489"/>
            <a:ext cx="130517" cy="130517"/>
            <a:chOff x="5880533" y="1122108"/>
            <a:chExt cx="130517" cy="130517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8BFAEF9-7054-461D-A71F-80DBAEB10F3A}"/>
                </a:ext>
              </a:extLst>
            </p:cNvPr>
            <p:cNvCxnSpPr>
              <a:cxnSpLocks/>
            </p:cNvCxnSpPr>
            <p:nvPr/>
          </p:nvCxnSpPr>
          <p:spPr>
            <a:xfrm>
              <a:off x="5880533" y="1122108"/>
              <a:ext cx="130517" cy="13051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506FE555-81B4-4485-8EF3-ADCBB4B1E00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80533" y="1122108"/>
              <a:ext cx="130517" cy="13051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5B0882FD-3347-4FBE-83E3-D69514CA0211}"/>
              </a:ext>
            </a:extLst>
          </p:cNvPr>
          <p:cNvCxnSpPr/>
          <p:nvPr/>
        </p:nvCxnSpPr>
        <p:spPr>
          <a:xfrm>
            <a:off x="1968358" y="4176409"/>
            <a:ext cx="49901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14A6DD0-E3EE-4120-98DC-85F535AC8276}"/>
              </a:ext>
            </a:extLst>
          </p:cNvPr>
          <p:cNvSpPr/>
          <p:nvPr/>
        </p:nvSpPr>
        <p:spPr>
          <a:xfrm>
            <a:off x="2552220" y="4246232"/>
            <a:ext cx="323850" cy="84798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답변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851B5C1-3B56-4C46-A198-1554CDA28012}"/>
              </a:ext>
            </a:extLst>
          </p:cNvPr>
          <p:cNvSpPr txBox="1"/>
          <p:nvPr/>
        </p:nvSpPr>
        <p:spPr>
          <a:xfrm>
            <a:off x="3009899" y="4246232"/>
            <a:ext cx="318677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안녕하세요 고객님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  <a:r>
              <a:rPr lang="ko-KR" altLang="en-US" sz="800" dirty="0">
                <a:latin typeface="+mj-ea"/>
                <a:ea typeface="+mj-ea"/>
              </a:rPr>
              <a:t> 준차트를 </a:t>
            </a:r>
            <a:r>
              <a:rPr lang="ko-KR" altLang="en-US" sz="800" dirty="0" err="1">
                <a:latin typeface="+mj-ea"/>
                <a:ea typeface="+mj-ea"/>
              </a:rPr>
              <a:t>이용해주셔서</a:t>
            </a:r>
            <a:r>
              <a:rPr lang="ko-KR" altLang="en-US" sz="800" dirty="0">
                <a:latin typeface="+mj-ea"/>
                <a:ea typeface="+mj-ea"/>
              </a:rPr>
              <a:t> 감사합니다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환장등록은 진료관리 </a:t>
            </a:r>
            <a:r>
              <a:rPr lang="en-US" altLang="ko-KR" sz="800" dirty="0">
                <a:latin typeface="+mj-ea"/>
                <a:ea typeface="+mj-ea"/>
              </a:rPr>
              <a:t>&gt; </a:t>
            </a:r>
            <a:r>
              <a:rPr lang="ko-KR" altLang="en-US" sz="800" dirty="0">
                <a:latin typeface="+mj-ea"/>
                <a:ea typeface="+mj-ea"/>
              </a:rPr>
              <a:t>신규등록버튼을 통해서 진행하실 수 있으나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</a:p>
          <a:p>
            <a:pPr algn="l"/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아직 진료예약기능은 제공하지 않고 있으나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빠른 시일 내에 추가할 예정입니다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앞으로도 많은 </a:t>
            </a:r>
            <a:r>
              <a:rPr lang="ko-KR" altLang="en-US" sz="800" dirty="0" err="1">
                <a:latin typeface="+mj-ea"/>
                <a:ea typeface="+mj-ea"/>
              </a:rPr>
              <a:t>이용부탁드립니다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D1FE555-AFC8-4A0C-A2AA-F4F6FD99F9B3}"/>
              </a:ext>
            </a:extLst>
          </p:cNvPr>
          <p:cNvSpPr txBox="1"/>
          <p:nvPr/>
        </p:nvSpPr>
        <p:spPr>
          <a:xfrm>
            <a:off x="2277956" y="4371270"/>
            <a:ext cx="59311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800" dirty="0">
                <a:latin typeface="+mj-ea"/>
                <a:ea typeface="+mj-ea"/>
              </a:rPr>
              <a:t>2020-02-05</a:t>
            </a:r>
          </a:p>
          <a:p>
            <a:pPr algn="r"/>
            <a:r>
              <a:rPr lang="ko-KR" altLang="en-US" sz="800" dirty="0">
                <a:latin typeface="+mj-ea"/>
                <a:ea typeface="+mj-ea"/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xmlns="" val="12268012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75B316-EDD7-43B8-8F6B-8FA014E8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문의하기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2A2A15-0E29-4CC6-B024-135C914C7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E8F7150-5477-4D77-808A-E29510C71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H_010006_P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B25CE15-6D07-43E7-B264-7A1DA67818A2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21110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4523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첨부파일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첨부가능한 파일의 종류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</a:p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이미지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jpg, jpeg, </a:t>
                      </a:r>
                      <a:r>
                        <a:rPr lang="en-US" altLang="ko-KR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png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문서파일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pdf,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docx, xlsx, ppt, </a:t>
                      </a:r>
                      <a:r>
                        <a:rPr lang="en-US" altLang="ko-KR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hwp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txt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2900855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D122780-3522-47CA-A6C0-61BE69442AFC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선택 전 메뉴 그대로 유지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64D32F5-1C40-49A9-8746-EFAFD07C5C7E}"/>
              </a:ext>
            </a:extLst>
          </p:cNvPr>
          <p:cNvSpPr/>
          <p:nvPr/>
        </p:nvSpPr>
        <p:spPr>
          <a:xfrm>
            <a:off x="1877568" y="870857"/>
            <a:ext cx="5401573" cy="56030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BD84C37-FEBD-4473-915F-6C45A4F0459D}"/>
              </a:ext>
            </a:extLst>
          </p:cNvPr>
          <p:cNvSpPr txBox="1"/>
          <p:nvPr/>
        </p:nvSpPr>
        <p:spPr>
          <a:xfrm>
            <a:off x="1987813" y="1051979"/>
            <a:ext cx="58669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200" b="1" dirty="0">
                <a:latin typeface="+mj-ea"/>
                <a:ea typeface="+mj-ea"/>
              </a:rPr>
              <a:t>나의 문의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F9F63CCA-57B2-43E0-A825-4ABF0DD589C8}"/>
              </a:ext>
            </a:extLst>
          </p:cNvPr>
          <p:cNvSpPr/>
          <p:nvPr/>
        </p:nvSpPr>
        <p:spPr>
          <a:xfrm>
            <a:off x="7150608" y="1408176"/>
            <a:ext cx="60513" cy="48524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54936EA-4C18-416D-A7DE-F21E7EB92C4D}"/>
              </a:ext>
            </a:extLst>
          </p:cNvPr>
          <p:cNvSpPr/>
          <p:nvPr/>
        </p:nvSpPr>
        <p:spPr>
          <a:xfrm>
            <a:off x="7150608" y="1408176"/>
            <a:ext cx="60513" cy="270240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CDF29F0C-FA82-4023-94CA-54CE664BDB05}"/>
              </a:ext>
            </a:extLst>
          </p:cNvPr>
          <p:cNvSpPr/>
          <p:nvPr/>
        </p:nvSpPr>
        <p:spPr>
          <a:xfrm>
            <a:off x="1987814" y="1633256"/>
            <a:ext cx="5022586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저기요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환자 등록은 어디서 해야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하는거죠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?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진료예약기능은 없나요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625EED9-9B03-4F44-A1F0-5B95BA75E7DD}"/>
              </a:ext>
            </a:extLst>
          </p:cNvPr>
          <p:cNvSpPr txBox="1"/>
          <p:nvPr/>
        </p:nvSpPr>
        <p:spPr>
          <a:xfrm>
            <a:off x="1987813" y="151010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문의제목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5A6085C9-0017-47E8-A111-F8D2A3FCA14B}"/>
              </a:ext>
            </a:extLst>
          </p:cNvPr>
          <p:cNvSpPr/>
          <p:nvPr/>
        </p:nvSpPr>
        <p:spPr>
          <a:xfrm>
            <a:off x="1987814" y="2280756"/>
            <a:ext cx="5022586" cy="1324786"/>
          </a:xfrm>
          <a:prstGeom prst="roundRect">
            <a:avLst>
              <a:gd name="adj" fmla="val 176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아무리 뒤져봐도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환자등록하는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곳이 없네요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진료예약은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…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왠지 될 것 같은데 안되나요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FE59759B-D7C7-4BCC-A38C-0F29E792FF22}"/>
              </a:ext>
            </a:extLst>
          </p:cNvPr>
          <p:cNvSpPr txBox="1"/>
          <p:nvPr/>
        </p:nvSpPr>
        <p:spPr>
          <a:xfrm>
            <a:off x="1987813" y="215760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문의내용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4404C6D-3708-481E-8D2B-4F3FA66D9DD8}"/>
              </a:ext>
            </a:extLst>
          </p:cNvPr>
          <p:cNvSpPr txBox="1"/>
          <p:nvPr/>
        </p:nvSpPr>
        <p:spPr>
          <a:xfrm>
            <a:off x="1987813" y="3782482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첨부파일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E7FEB2CD-C6E7-4D3D-86C8-BC2BC1360864}"/>
              </a:ext>
            </a:extLst>
          </p:cNvPr>
          <p:cNvSpPr/>
          <p:nvPr/>
        </p:nvSpPr>
        <p:spPr>
          <a:xfrm>
            <a:off x="1987814" y="3945548"/>
            <a:ext cx="671080" cy="2335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파일선택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B0D6906E-FF29-4F50-BAD8-F9540453826D}"/>
              </a:ext>
            </a:extLst>
          </p:cNvPr>
          <p:cNvSpPr/>
          <p:nvPr/>
        </p:nvSpPr>
        <p:spPr>
          <a:xfrm>
            <a:off x="2727116" y="3945548"/>
            <a:ext cx="671080" cy="2335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Image.jpg     x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A987565C-B7E0-4400-8C0E-AD4214E50E10}"/>
              </a:ext>
            </a:extLst>
          </p:cNvPr>
          <p:cNvSpPr/>
          <p:nvPr/>
        </p:nvSpPr>
        <p:spPr>
          <a:xfrm>
            <a:off x="3466418" y="3945548"/>
            <a:ext cx="671080" cy="2335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Image.jpg     x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FCFD4D2-06A8-4EA1-8E9F-802AC59B7C26}"/>
              </a:ext>
            </a:extLst>
          </p:cNvPr>
          <p:cNvSpPr/>
          <p:nvPr/>
        </p:nvSpPr>
        <p:spPr>
          <a:xfrm>
            <a:off x="4205720" y="3945548"/>
            <a:ext cx="671080" cy="2335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Image.jpg     x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E531D1EF-3B10-47F1-A774-554F74C6251A}"/>
              </a:ext>
            </a:extLst>
          </p:cNvPr>
          <p:cNvSpPr/>
          <p:nvPr/>
        </p:nvSpPr>
        <p:spPr>
          <a:xfrm>
            <a:off x="5856051" y="4476112"/>
            <a:ext cx="1154349" cy="2734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문의하기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D59BC858-EDCF-49E5-93AD-E36D9FC0EC73}"/>
              </a:ext>
            </a:extLst>
          </p:cNvPr>
          <p:cNvGrpSpPr/>
          <p:nvPr/>
        </p:nvGrpSpPr>
        <p:grpSpPr>
          <a:xfrm>
            <a:off x="7020091" y="1048489"/>
            <a:ext cx="130517" cy="130517"/>
            <a:chOff x="5880533" y="1122108"/>
            <a:chExt cx="130517" cy="130517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2CD6BE3A-6777-4A2B-B8FF-3D17AD7CE312}"/>
                </a:ext>
              </a:extLst>
            </p:cNvPr>
            <p:cNvCxnSpPr>
              <a:cxnSpLocks/>
            </p:cNvCxnSpPr>
            <p:nvPr/>
          </p:nvCxnSpPr>
          <p:spPr>
            <a:xfrm>
              <a:off x="5880533" y="1122108"/>
              <a:ext cx="130517" cy="13051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02D57DD1-73EB-4E45-AAAC-8A9EE043608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80533" y="1122108"/>
              <a:ext cx="130517" cy="13051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8DD64F71-6186-4729-9F59-60CA4C4EFD4F}"/>
              </a:ext>
            </a:extLst>
          </p:cNvPr>
          <p:cNvCxnSpPr/>
          <p:nvPr/>
        </p:nvCxnSpPr>
        <p:spPr>
          <a:xfrm>
            <a:off x="1987813" y="4416358"/>
            <a:ext cx="50225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37125-3898-4150-B787-517DC8C94FF1}"/>
              </a:ext>
            </a:extLst>
          </p:cNvPr>
          <p:cNvSpPr txBox="1"/>
          <p:nvPr/>
        </p:nvSpPr>
        <p:spPr>
          <a:xfrm>
            <a:off x="6414552" y="3623275"/>
            <a:ext cx="5995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(100 / 1000)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8CC89306-D433-4305-A331-6AD8AC13D476}"/>
              </a:ext>
            </a:extLst>
          </p:cNvPr>
          <p:cNvSpPr/>
          <p:nvPr/>
        </p:nvSpPr>
        <p:spPr>
          <a:xfrm>
            <a:off x="1850497" y="397001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126EE7-090D-469C-87F7-196380596BF0}"/>
              </a:ext>
            </a:extLst>
          </p:cNvPr>
          <p:cNvSpPr txBox="1"/>
          <p:nvPr/>
        </p:nvSpPr>
        <p:spPr>
          <a:xfrm>
            <a:off x="1987813" y="4234835"/>
            <a:ext cx="397063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* 이미지 또는 문서파일만 첨부할 수 있습니다</a:t>
            </a:r>
            <a:r>
              <a:rPr lang="en-US" altLang="ko-KR" sz="800" dirty="0">
                <a:latin typeface="+mj-ea"/>
                <a:ea typeface="+mj-ea"/>
              </a:rPr>
              <a:t>.(jpg, jpeg, </a:t>
            </a:r>
            <a:r>
              <a:rPr lang="en-US" altLang="ko-KR" sz="800" dirty="0" err="1">
                <a:latin typeface="+mj-ea"/>
                <a:ea typeface="+mj-ea"/>
              </a:rPr>
              <a:t>png</a:t>
            </a:r>
            <a:r>
              <a:rPr lang="en-US" altLang="ko-KR" sz="800" dirty="0">
                <a:latin typeface="+mj-ea"/>
                <a:ea typeface="+mj-ea"/>
              </a:rPr>
              <a:t>, pdf, docx, xlsx, ppt, </a:t>
            </a:r>
            <a:r>
              <a:rPr lang="en-US" altLang="ko-KR" sz="800" dirty="0" err="1">
                <a:latin typeface="+mj-ea"/>
                <a:ea typeface="+mj-ea"/>
              </a:rPr>
              <a:t>hwp</a:t>
            </a:r>
            <a:r>
              <a:rPr lang="en-US" altLang="ko-KR" sz="800" dirty="0">
                <a:latin typeface="+mj-ea"/>
                <a:ea typeface="+mj-ea"/>
              </a:rPr>
              <a:t>, txt)</a:t>
            </a:r>
          </a:p>
        </p:txBody>
      </p:sp>
    </p:spTree>
    <p:extLst>
      <p:ext uri="{BB962C8B-B14F-4D97-AF65-F5344CB8AC3E}">
        <p14:creationId xmlns:p14="http://schemas.microsoft.com/office/powerpoint/2010/main" xmlns="" val="27157674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A3D76D-0F2E-4749-A4FB-644EB44A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68AE96F-E033-4C6A-ABAD-0F9B5BBA2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7211A0-239D-4CBA-8DB7-ADAEC25C18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H_010000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9257B2F-3153-4D30-B1BC-CB0C7B0F5247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진료관리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4575B4-81CC-421D-8048-E93C24147FEC}"/>
              </a:ext>
            </a:extLst>
          </p:cNvPr>
          <p:cNvSpPr txBox="1"/>
          <p:nvPr/>
        </p:nvSpPr>
        <p:spPr>
          <a:xfrm>
            <a:off x="170260" y="1002811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진료관리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83C044-EB23-4097-B8E8-B3A0E211319F}"/>
              </a:ext>
            </a:extLst>
          </p:cNvPr>
          <p:cNvSpPr txBox="1"/>
          <p:nvPr/>
        </p:nvSpPr>
        <p:spPr>
          <a:xfrm>
            <a:off x="170260" y="1276122"/>
            <a:ext cx="13994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환자를 조회할 수 있는 메뉴입니다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C07F06B8-AEC8-4638-8FDF-6BB1A94473D2}"/>
              </a:ext>
            </a:extLst>
          </p:cNvPr>
          <p:cNvCxnSpPr>
            <a:cxnSpLocks/>
          </p:cNvCxnSpPr>
          <p:nvPr/>
        </p:nvCxnSpPr>
        <p:spPr>
          <a:xfrm>
            <a:off x="199378" y="6099219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0291020E-A603-43FE-8EAD-11D1D5DD2761}"/>
              </a:ext>
            </a:extLst>
          </p:cNvPr>
          <p:cNvGrpSpPr/>
          <p:nvPr/>
        </p:nvGrpSpPr>
        <p:grpSpPr>
          <a:xfrm>
            <a:off x="170260" y="1570776"/>
            <a:ext cx="2175029" cy="328474"/>
            <a:chOff x="5104112" y="1563122"/>
            <a:chExt cx="2175029" cy="328474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xmlns="" id="{691F2AB5-CD5A-4141-98EA-DB4B5D58F122}"/>
                </a:ext>
              </a:extLst>
            </p:cNvPr>
            <p:cNvSpPr/>
            <p:nvPr/>
          </p:nvSpPr>
          <p:spPr>
            <a:xfrm>
              <a:off x="5104112" y="156312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검색하실 환자이름을 입력해주세요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Search">
              <a:extLst>
                <a:ext uri="{FF2B5EF4-FFF2-40B4-BE49-F238E27FC236}">
                  <a16:creationId xmlns:a16="http://schemas.microsoft.com/office/drawing/2014/main" xmlns="" id="{84EB1EB9-5ACB-4EB8-B63A-DFE5C5F79E0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0378" y="1657274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A505C279-7593-491B-9BA0-BDF49D67ED4A}"/>
              </a:ext>
            </a:extLst>
          </p:cNvPr>
          <p:cNvSpPr/>
          <p:nvPr/>
        </p:nvSpPr>
        <p:spPr>
          <a:xfrm>
            <a:off x="5839575" y="1572093"/>
            <a:ext cx="696911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사전문진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QR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72629E0-4396-4093-A592-F2F25F5AF792}"/>
              </a:ext>
            </a:extLst>
          </p:cNvPr>
          <p:cNvSpPr/>
          <p:nvPr/>
        </p:nvSpPr>
        <p:spPr>
          <a:xfrm>
            <a:off x="6182453" y="144033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6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D222D7D-3B9C-4BDB-B994-787A91B96CB9}"/>
              </a:ext>
            </a:extLst>
          </p:cNvPr>
          <p:cNvSpPr txBox="1"/>
          <p:nvPr/>
        </p:nvSpPr>
        <p:spPr>
          <a:xfrm>
            <a:off x="170260" y="2043204"/>
            <a:ext cx="4055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latin typeface="+mj-ea"/>
                <a:ea typeface="+mj-ea"/>
              </a:rPr>
              <a:t>321 </a:t>
            </a:r>
            <a:r>
              <a:rPr lang="ko-KR" altLang="en-US" sz="800" b="1" dirty="0">
                <a:latin typeface="+mj-ea"/>
                <a:ea typeface="+mj-ea"/>
              </a:rPr>
              <a:t>명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65" name="Pagination">
            <a:extLst>
              <a:ext uri="{FF2B5EF4-FFF2-40B4-BE49-F238E27FC236}">
                <a16:creationId xmlns:a16="http://schemas.microsoft.com/office/drawing/2014/main" xmlns="" id="{2555E26F-CEDA-4771-A45C-FBAF28CF003D}"/>
              </a:ext>
            </a:extLst>
          </p:cNvPr>
          <p:cNvSpPr txBox="1"/>
          <p:nvPr/>
        </p:nvSpPr>
        <p:spPr>
          <a:xfrm>
            <a:off x="2893901" y="615441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4189C7A2-D0A0-45DC-B095-82155472831D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30E5B064-ADBE-4E83-B04F-BB60ABEFF775}"/>
              </a:ext>
            </a:extLst>
          </p:cNvPr>
          <p:cNvSpPr/>
          <p:nvPr/>
        </p:nvSpPr>
        <p:spPr>
          <a:xfrm>
            <a:off x="170260" y="2644820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2FDC032-5FB3-486D-B4D8-BA1F68795CBB}"/>
              </a:ext>
            </a:extLst>
          </p:cNvPr>
          <p:cNvSpPr txBox="1"/>
          <p:nvPr/>
        </p:nvSpPr>
        <p:spPr>
          <a:xfrm>
            <a:off x="317133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이름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D68FB5F-0DF4-4325-B3F5-E48DDC8B3C15}"/>
              </a:ext>
            </a:extLst>
          </p:cNvPr>
          <p:cNvSpPr txBox="1"/>
          <p:nvPr/>
        </p:nvSpPr>
        <p:spPr>
          <a:xfrm>
            <a:off x="6756879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관리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4719F8E-C3C5-4448-94E9-449E7BBBB6D4}"/>
              </a:ext>
            </a:extLst>
          </p:cNvPr>
          <p:cNvSpPr txBox="1"/>
          <p:nvPr/>
        </p:nvSpPr>
        <p:spPr>
          <a:xfrm>
            <a:off x="317133" y="2762591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이하나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7358E7D-C1A0-4B1B-935B-F6BF33F87B1E}"/>
              </a:ext>
            </a:extLst>
          </p:cNvPr>
          <p:cNvSpPr txBox="1"/>
          <p:nvPr/>
        </p:nvSpPr>
        <p:spPr>
          <a:xfrm>
            <a:off x="692429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2FDF50B7-449C-4B8E-B929-3FA7BE668A44}"/>
              </a:ext>
            </a:extLst>
          </p:cNvPr>
          <p:cNvSpPr/>
          <p:nvPr/>
        </p:nvSpPr>
        <p:spPr>
          <a:xfrm>
            <a:off x="170260" y="3071596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01DB9B25-50FE-4C78-8C6D-D69442F48170}"/>
              </a:ext>
            </a:extLst>
          </p:cNvPr>
          <p:cNvSpPr txBox="1"/>
          <p:nvPr/>
        </p:nvSpPr>
        <p:spPr>
          <a:xfrm>
            <a:off x="317133" y="3189367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소미란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00A76D5-DC70-4636-B0E9-BE41CFCE4FC5}"/>
              </a:ext>
            </a:extLst>
          </p:cNvPr>
          <p:cNvSpPr txBox="1"/>
          <p:nvPr/>
        </p:nvSpPr>
        <p:spPr>
          <a:xfrm>
            <a:off x="692429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17A4E22-BCCA-4777-A593-D2FE9E6D07EA}"/>
              </a:ext>
            </a:extLst>
          </p:cNvPr>
          <p:cNvSpPr txBox="1"/>
          <p:nvPr/>
        </p:nvSpPr>
        <p:spPr>
          <a:xfrm>
            <a:off x="666081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027EE025-C4B6-4A90-99EA-79D8657D6709}"/>
              </a:ext>
            </a:extLst>
          </p:cNvPr>
          <p:cNvSpPr txBox="1"/>
          <p:nvPr/>
        </p:nvSpPr>
        <p:spPr>
          <a:xfrm>
            <a:off x="666081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49C8BEB-D164-448D-A505-FA07F3080F5D}"/>
              </a:ext>
            </a:extLst>
          </p:cNvPr>
          <p:cNvSpPr txBox="1"/>
          <p:nvPr/>
        </p:nvSpPr>
        <p:spPr>
          <a:xfrm>
            <a:off x="2651119" y="238848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연락처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B83A43E9-C985-4FAD-B685-36A621FF74E7}"/>
              </a:ext>
            </a:extLst>
          </p:cNvPr>
          <p:cNvSpPr txBox="1"/>
          <p:nvPr/>
        </p:nvSpPr>
        <p:spPr>
          <a:xfrm>
            <a:off x="2651119" y="2762591"/>
            <a:ext cx="6524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02-321-6547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C0AC7E0E-4434-4433-AF4F-6A579394AF17}"/>
              </a:ext>
            </a:extLst>
          </p:cNvPr>
          <p:cNvSpPr txBox="1"/>
          <p:nvPr/>
        </p:nvSpPr>
        <p:spPr>
          <a:xfrm>
            <a:off x="2651119" y="3189367"/>
            <a:ext cx="7117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010-321-6547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44A843F2-2ED0-450E-BE22-CD79E40EC8B9}"/>
              </a:ext>
            </a:extLst>
          </p:cNvPr>
          <p:cNvSpPr txBox="1"/>
          <p:nvPr/>
        </p:nvSpPr>
        <p:spPr>
          <a:xfrm>
            <a:off x="5750936" y="238848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진료일자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4D6C7580-7C75-4D37-8A36-935A6F06B3FF}"/>
              </a:ext>
            </a:extLst>
          </p:cNvPr>
          <p:cNvSpPr txBox="1"/>
          <p:nvPr/>
        </p:nvSpPr>
        <p:spPr>
          <a:xfrm>
            <a:off x="5605813" y="2762591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2021-12-17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6800C5A9-6482-4A03-8A8E-D60FA15336CC}"/>
              </a:ext>
            </a:extLst>
          </p:cNvPr>
          <p:cNvSpPr txBox="1"/>
          <p:nvPr/>
        </p:nvSpPr>
        <p:spPr>
          <a:xfrm>
            <a:off x="5605813" y="3189367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xmlns="" id="{D9B7B6CF-1A1D-48BD-B38E-11AE7A992384}"/>
              </a:ext>
            </a:extLst>
          </p:cNvPr>
          <p:cNvSpPr/>
          <p:nvPr/>
        </p:nvSpPr>
        <p:spPr>
          <a:xfrm>
            <a:off x="4651473" y="2777014"/>
            <a:ext cx="388319" cy="114300"/>
          </a:xfrm>
          <a:prstGeom prst="roundRect">
            <a:avLst>
              <a:gd name="adj" fmla="val 4167"/>
            </a:avLst>
          </a:prstGeom>
          <a:solidFill>
            <a:schemeClr val="accent6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유효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A9D76EE4-0CBA-41B6-84E8-96B05784AF48}"/>
              </a:ext>
            </a:extLst>
          </p:cNvPr>
          <p:cNvSpPr/>
          <p:nvPr/>
        </p:nvSpPr>
        <p:spPr>
          <a:xfrm>
            <a:off x="170260" y="3503227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D6093E07-9836-4631-A0FF-E20DF609D3F9}"/>
              </a:ext>
            </a:extLst>
          </p:cNvPr>
          <p:cNvSpPr txBox="1"/>
          <p:nvPr/>
        </p:nvSpPr>
        <p:spPr>
          <a:xfrm>
            <a:off x="317133" y="3620998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김민수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10D8C242-ADB6-42CA-BB59-6C32C3A5B45D}"/>
              </a:ext>
            </a:extLst>
          </p:cNvPr>
          <p:cNvSpPr txBox="1"/>
          <p:nvPr/>
        </p:nvSpPr>
        <p:spPr>
          <a:xfrm>
            <a:off x="6924290" y="3620998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59347A60-5014-4E7D-BE26-CC5C09595EE4}"/>
              </a:ext>
            </a:extLst>
          </p:cNvPr>
          <p:cNvSpPr txBox="1"/>
          <p:nvPr/>
        </p:nvSpPr>
        <p:spPr>
          <a:xfrm>
            <a:off x="6660810" y="3620998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49CD8A15-DFA7-4E23-AAA2-F55C3F5FFA33}"/>
              </a:ext>
            </a:extLst>
          </p:cNvPr>
          <p:cNvSpPr txBox="1"/>
          <p:nvPr/>
        </p:nvSpPr>
        <p:spPr>
          <a:xfrm>
            <a:off x="2651119" y="3620998"/>
            <a:ext cx="7117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010-321-6547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E8EC58A2-17D2-44B4-ABA6-EAC60F72FD93}"/>
              </a:ext>
            </a:extLst>
          </p:cNvPr>
          <p:cNvSpPr txBox="1"/>
          <p:nvPr/>
        </p:nvSpPr>
        <p:spPr>
          <a:xfrm>
            <a:off x="5605813" y="3620998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1E17F994-CB14-42BD-89C1-7BF0B97AA0F8}"/>
              </a:ext>
            </a:extLst>
          </p:cNvPr>
          <p:cNvSpPr txBox="1"/>
          <p:nvPr/>
        </p:nvSpPr>
        <p:spPr>
          <a:xfrm>
            <a:off x="4634651" y="2403653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문진상태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xmlns="" id="{955E67FD-6FA4-45A3-BC21-0FDFC9120669}"/>
              </a:ext>
            </a:extLst>
          </p:cNvPr>
          <p:cNvSpPr/>
          <p:nvPr/>
        </p:nvSpPr>
        <p:spPr>
          <a:xfrm>
            <a:off x="4651474" y="3213351"/>
            <a:ext cx="388318" cy="114300"/>
          </a:xfrm>
          <a:prstGeom prst="roundRect">
            <a:avLst>
              <a:gd name="adj" fmla="val 4167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기간경과</a:t>
            </a:r>
            <a:endParaRPr lang="ko-KR" altLang="en-US" sz="5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48B2F314-A942-48B5-92EA-82528FA21FA1}"/>
              </a:ext>
            </a:extLst>
          </p:cNvPr>
          <p:cNvSpPr txBox="1"/>
          <p:nvPr/>
        </p:nvSpPr>
        <p:spPr>
          <a:xfrm>
            <a:off x="971937" y="238848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생년월일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B3DF2272-28B4-4A73-A5D4-2504F602E48B}"/>
              </a:ext>
            </a:extLst>
          </p:cNvPr>
          <p:cNvSpPr txBox="1"/>
          <p:nvPr/>
        </p:nvSpPr>
        <p:spPr>
          <a:xfrm>
            <a:off x="971937" y="2762591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1985-12-17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0EE80F22-5D0A-430C-BFF9-EAFFC40E55D8}"/>
              </a:ext>
            </a:extLst>
          </p:cNvPr>
          <p:cNvSpPr txBox="1"/>
          <p:nvPr/>
        </p:nvSpPr>
        <p:spPr>
          <a:xfrm>
            <a:off x="971937" y="3189367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1975-10-15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D162DE50-4746-46DE-9075-6EDC45CA7376}"/>
              </a:ext>
            </a:extLst>
          </p:cNvPr>
          <p:cNvSpPr txBox="1"/>
          <p:nvPr/>
        </p:nvSpPr>
        <p:spPr>
          <a:xfrm>
            <a:off x="971937" y="3620998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1958-10-15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5D92200D-42B8-4414-A660-725018D8E499}"/>
              </a:ext>
            </a:extLst>
          </p:cNvPr>
          <p:cNvSpPr txBox="1"/>
          <p:nvPr/>
        </p:nvSpPr>
        <p:spPr>
          <a:xfrm>
            <a:off x="2041436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성별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3B5621E9-E62A-461B-BB11-5DCBEA12933C}"/>
              </a:ext>
            </a:extLst>
          </p:cNvPr>
          <p:cNvSpPr txBox="1"/>
          <p:nvPr/>
        </p:nvSpPr>
        <p:spPr>
          <a:xfrm>
            <a:off x="2041436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여자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799CF872-9090-4681-A6D0-DFCB55FBB6CB}"/>
              </a:ext>
            </a:extLst>
          </p:cNvPr>
          <p:cNvSpPr txBox="1"/>
          <p:nvPr/>
        </p:nvSpPr>
        <p:spPr>
          <a:xfrm>
            <a:off x="2041436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여자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38BD2F79-AD92-44DB-939E-20B6E263A7D4}"/>
              </a:ext>
            </a:extLst>
          </p:cNvPr>
          <p:cNvSpPr txBox="1"/>
          <p:nvPr/>
        </p:nvSpPr>
        <p:spPr>
          <a:xfrm>
            <a:off x="2041436" y="3620998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남자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DE96C14D-C177-4FB2-BDE8-C5EA10C16879}"/>
              </a:ext>
            </a:extLst>
          </p:cNvPr>
          <p:cNvSpPr txBox="1"/>
          <p:nvPr/>
        </p:nvSpPr>
        <p:spPr>
          <a:xfrm>
            <a:off x="3877747" y="238848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방문목적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6A6EC0FC-CCC5-45FF-9179-57F6265A1320}"/>
              </a:ext>
            </a:extLst>
          </p:cNvPr>
          <p:cNvSpPr txBox="1"/>
          <p:nvPr/>
        </p:nvSpPr>
        <p:spPr>
          <a:xfrm>
            <a:off x="3877747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기타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DB548AED-12B7-4485-BE80-E51A6EB190F4}"/>
              </a:ext>
            </a:extLst>
          </p:cNvPr>
          <p:cNvSpPr txBox="1"/>
          <p:nvPr/>
        </p:nvSpPr>
        <p:spPr>
          <a:xfrm>
            <a:off x="3877747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기타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DF58DB3D-5514-4A2C-8D5E-0196D142F407}"/>
              </a:ext>
            </a:extLst>
          </p:cNvPr>
          <p:cNvSpPr txBox="1"/>
          <p:nvPr/>
        </p:nvSpPr>
        <p:spPr>
          <a:xfrm>
            <a:off x="3877747" y="3620998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비염</a:t>
            </a: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xmlns="" id="{4E61C7C2-6940-4438-B9BF-9DFABC696D68}"/>
              </a:ext>
            </a:extLst>
          </p:cNvPr>
          <p:cNvSpPr/>
          <p:nvPr/>
        </p:nvSpPr>
        <p:spPr>
          <a:xfrm>
            <a:off x="169512" y="255241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xmlns="" id="{05E4D991-920B-4FF9-A124-24E4F98C2E51}"/>
              </a:ext>
            </a:extLst>
          </p:cNvPr>
          <p:cNvSpPr/>
          <p:nvPr/>
        </p:nvSpPr>
        <p:spPr>
          <a:xfrm>
            <a:off x="3780689" y="255241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xmlns="" id="{6A79DA83-C70F-4987-AD7F-19FA1BA2DEDD}"/>
              </a:ext>
            </a:extLst>
          </p:cNvPr>
          <p:cNvSpPr/>
          <p:nvPr/>
        </p:nvSpPr>
        <p:spPr>
          <a:xfrm>
            <a:off x="4565993" y="256759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xmlns="" id="{D71DB026-6B32-4B79-B14E-28C09BEB4166}"/>
              </a:ext>
            </a:extLst>
          </p:cNvPr>
          <p:cNvSpPr/>
          <p:nvPr/>
        </p:nvSpPr>
        <p:spPr>
          <a:xfrm>
            <a:off x="5531685" y="255241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aphicFrame>
        <p:nvGraphicFramePr>
          <p:cNvPr id="220" name="표 219">
            <a:extLst>
              <a:ext uri="{FF2B5EF4-FFF2-40B4-BE49-F238E27FC236}">
                <a16:creationId xmlns:a16="http://schemas.microsoft.com/office/drawing/2014/main" xmlns="" id="{54C4CFF4-F5B9-4870-AE48-F2CC09CD0D18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38179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등록된 환자들의 문진상태를 조회할 수 있는 화면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기본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진료일자기준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최근순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정렬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4523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환자선택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각 영역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다른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action.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개발시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주의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#1a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영역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해당 환자의 진료상세화면으로 이동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#1b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영역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해당 환자정보수정 팝업 호출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#1c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영역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해당 </a:t>
                      </a:r>
                      <a:r>
                        <a:rPr lang="ko-KR" altLang="en-US" sz="800" b="1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진료기록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삭제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최근처방시의 방문목적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최근처방시의 환자방문목적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문진상태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해당 방문목적에 대한 문진상태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방문목적이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비만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인 경우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비만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문진항목에 대한 유효기한체크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진료일자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해당 레코드의 생성일자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일자검색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진료일자기준 날짜범위 검색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QR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버튼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QR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팝업 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신환등록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신환등록팝업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2900855"/>
                  </a:ext>
                </a:extLst>
              </a:tr>
            </a:tbl>
          </a:graphicData>
        </a:graphic>
      </p:graphicFrame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D16796F6-D843-4264-A14B-5599782877FB}"/>
              </a:ext>
            </a:extLst>
          </p:cNvPr>
          <p:cNvGrpSpPr/>
          <p:nvPr/>
        </p:nvGrpSpPr>
        <p:grpSpPr>
          <a:xfrm>
            <a:off x="7182638" y="4138725"/>
            <a:ext cx="2653679" cy="2579369"/>
            <a:chOff x="4567178" y="3137917"/>
            <a:chExt cx="2653679" cy="2579369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xmlns="" id="{3E029C2C-B3CB-409A-9A2D-ED17CB386519}"/>
                </a:ext>
              </a:extLst>
            </p:cNvPr>
            <p:cNvSpPr/>
            <p:nvPr/>
          </p:nvSpPr>
          <p:spPr>
            <a:xfrm>
              <a:off x="4637677" y="3189367"/>
              <a:ext cx="2583180" cy="2527919"/>
            </a:xfrm>
            <a:prstGeom prst="roundRect">
              <a:avLst>
                <a:gd name="adj" fmla="val 3368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238B9A4F-AAF4-41BC-BF58-34999B2B4B70}"/>
                </a:ext>
              </a:extLst>
            </p:cNvPr>
            <p:cNvSpPr txBox="1"/>
            <p:nvPr/>
          </p:nvSpPr>
          <p:spPr>
            <a:xfrm>
              <a:off x="4845735" y="3404498"/>
              <a:ext cx="92493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b="1" dirty="0">
                  <a:latin typeface="+mj-ea"/>
                  <a:ea typeface="+mj-ea"/>
                </a:rPr>
                <a:t>사전문진 </a:t>
              </a:r>
              <a:r>
                <a:rPr lang="en-US" altLang="ko-KR" sz="1400" b="1" dirty="0">
                  <a:latin typeface="+mj-ea"/>
                  <a:ea typeface="+mj-ea"/>
                </a:rPr>
                <a:t>QR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xmlns="" id="{D566114C-443A-4E64-8E4A-F821D60A1C03}"/>
                </a:ext>
              </a:extLst>
            </p:cNvPr>
            <p:cNvSpPr/>
            <p:nvPr/>
          </p:nvSpPr>
          <p:spPr>
            <a:xfrm>
              <a:off x="4845735" y="5219608"/>
              <a:ext cx="2175029" cy="32847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+mj-ea"/>
                  <a:ea typeface="+mj-ea"/>
                </a:rPr>
                <a:t>등록</a:t>
              </a: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D0FB0003-883C-471B-BFEA-559C694513B7}"/>
                </a:ext>
              </a:extLst>
            </p:cNvPr>
            <p:cNvGrpSpPr/>
            <p:nvPr/>
          </p:nvGrpSpPr>
          <p:grpSpPr>
            <a:xfrm>
              <a:off x="6890247" y="3421358"/>
              <a:ext cx="130517" cy="130517"/>
              <a:chOff x="1348740" y="2688883"/>
              <a:chExt cx="266700" cy="266701"/>
            </a:xfrm>
          </p:grpSpPr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xmlns="" id="{F0DE5853-D496-41EA-98C4-953DA1D533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8740" y="2688883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xmlns="" id="{69F38B4C-5B97-4262-AF7E-FD0915A073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48740" y="2688884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xmlns="" id="{26F2B2F1-0FE7-4E5B-8AD8-B1652DAE958B}"/>
                </a:ext>
              </a:extLst>
            </p:cNvPr>
            <p:cNvSpPr/>
            <p:nvPr/>
          </p:nvSpPr>
          <p:spPr>
            <a:xfrm>
              <a:off x="4567178" y="3137917"/>
              <a:ext cx="206413" cy="206413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ea typeface="나눔바른고딕" panose="020B0603020101020101" pitchFamily="50" charset="-127"/>
                </a:rPr>
                <a:t>6b</a:t>
              </a:r>
              <a:endParaRPr lang="ko-KR" altLang="en-US" sz="800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AA7DBB2-480C-4302-8B7A-4D7417648410}"/>
              </a:ext>
            </a:extLst>
          </p:cNvPr>
          <p:cNvSpPr txBox="1"/>
          <p:nvPr/>
        </p:nvSpPr>
        <p:spPr>
          <a:xfrm>
            <a:off x="7460688" y="4712770"/>
            <a:ext cx="15084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아래 </a:t>
            </a:r>
            <a:r>
              <a:rPr lang="en-US" altLang="ko-KR" sz="800" dirty="0">
                <a:latin typeface="+mj-ea"/>
                <a:ea typeface="+mj-ea"/>
              </a:rPr>
              <a:t>QR</a:t>
            </a:r>
            <a:r>
              <a:rPr lang="ko-KR" altLang="en-US" sz="800" dirty="0">
                <a:latin typeface="+mj-ea"/>
                <a:ea typeface="+mj-ea"/>
              </a:rPr>
              <a:t>을 디바이스카메라로 </a:t>
            </a:r>
            <a:r>
              <a:rPr lang="ko-KR" altLang="en-US" sz="800" dirty="0" err="1">
                <a:latin typeface="+mj-ea"/>
                <a:ea typeface="+mj-ea"/>
              </a:rPr>
              <a:t>촬영시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 err="1">
                <a:latin typeface="+mj-ea"/>
                <a:ea typeface="+mj-ea"/>
              </a:rPr>
              <a:t>사전문진서비스로</a:t>
            </a:r>
            <a:r>
              <a:rPr lang="ko-KR" altLang="en-US" sz="800" dirty="0">
                <a:latin typeface="+mj-ea"/>
                <a:ea typeface="+mj-ea"/>
              </a:rPr>
              <a:t> 연결됩니다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xmlns="" id="{0A30E2DB-4DCB-432E-8294-C60A323B367D}"/>
              </a:ext>
            </a:extLst>
          </p:cNvPr>
          <p:cNvSpPr/>
          <p:nvPr/>
        </p:nvSpPr>
        <p:spPr>
          <a:xfrm>
            <a:off x="7460688" y="5066868"/>
            <a:ext cx="2175029" cy="1032671"/>
          </a:xfrm>
          <a:custGeom>
            <a:avLst/>
            <a:gdLst>
              <a:gd name="connsiteX0" fmla="*/ 99927 w 2800350"/>
              <a:gd name="connsiteY0" fmla="*/ 0 h 2937312"/>
              <a:gd name="connsiteX1" fmla="*/ 2800350 w 2800350"/>
              <a:gd name="connsiteY1" fmla="*/ 0 h 2937312"/>
              <a:gd name="connsiteX2" fmla="*/ 2800350 w 2800350"/>
              <a:gd name="connsiteY2" fmla="*/ 2937312 h 2937312"/>
              <a:gd name="connsiteX3" fmla="*/ 99927 w 2800350"/>
              <a:gd name="connsiteY3" fmla="*/ 2937312 h 2937312"/>
              <a:gd name="connsiteX4" fmla="*/ 0 w 2800350"/>
              <a:gd name="connsiteY4" fmla="*/ 2837385 h 2937312"/>
              <a:gd name="connsiteX5" fmla="*/ 0 w 2800350"/>
              <a:gd name="connsiteY5" fmla="*/ 99927 h 2937312"/>
              <a:gd name="connsiteX6" fmla="*/ 99927 w 2800350"/>
              <a:gd name="connsiteY6" fmla="*/ 0 h 293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0350" h="2937312">
                <a:moveTo>
                  <a:pt x="99927" y="0"/>
                </a:moveTo>
                <a:lnTo>
                  <a:pt x="2800350" y="0"/>
                </a:lnTo>
                <a:lnTo>
                  <a:pt x="2800350" y="2937312"/>
                </a:lnTo>
                <a:lnTo>
                  <a:pt x="99927" y="2937312"/>
                </a:lnTo>
                <a:cubicBezTo>
                  <a:pt x="44739" y="2937312"/>
                  <a:pt x="0" y="2892573"/>
                  <a:pt x="0" y="2837385"/>
                </a:cubicBezTo>
                <a:lnTo>
                  <a:pt x="0" y="99927"/>
                </a:lnTo>
                <a:cubicBezTo>
                  <a:pt x="0" y="44739"/>
                  <a:pt x="44739" y="0"/>
                  <a:pt x="99927" y="0"/>
                </a:cubicBez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QR</a:t>
            </a:r>
            <a:r>
              <a:rPr lang="ko-KR" altLang="en-US" sz="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133E041E-4E9B-4873-9BBD-D3DBB22764A5}"/>
              </a:ext>
            </a:extLst>
          </p:cNvPr>
          <p:cNvSpPr/>
          <p:nvPr/>
        </p:nvSpPr>
        <p:spPr>
          <a:xfrm>
            <a:off x="4651473" y="3636171"/>
            <a:ext cx="388319" cy="114300"/>
          </a:xfrm>
          <a:prstGeom prst="roundRect">
            <a:avLst>
              <a:gd name="adj" fmla="val 4167"/>
            </a:avLst>
          </a:prstGeom>
          <a:solidFill>
            <a:schemeClr val="accent6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유효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C87FCAFF-19D2-4F32-866E-D4E8DE907793}"/>
              </a:ext>
            </a:extLst>
          </p:cNvPr>
          <p:cNvSpPr/>
          <p:nvPr/>
        </p:nvSpPr>
        <p:spPr>
          <a:xfrm>
            <a:off x="183619" y="3489366"/>
            <a:ext cx="6242889" cy="356390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7C93573B-2BFB-4CEB-B152-F75E7E6EA903}"/>
              </a:ext>
            </a:extLst>
          </p:cNvPr>
          <p:cNvSpPr/>
          <p:nvPr/>
        </p:nvSpPr>
        <p:spPr>
          <a:xfrm>
            <a:off x="6880698" y="3489366"/>
            <a:ext cx="340159" cy="356390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E9E48AD9-5A4B-4A0B-8643-2FE73501C6EA}"/>
              </a:ext>
            </a:extLst>
          </p:cNvPr>
          <p:cNvSpPr/>
          <p:nvPr/>
        </p:nvSpPr>
        <p:spPr>
          <a:xfrm>
            <a:off x="6523882" y="3489366"/>
            <a:ext cx="340159" cy="356390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1AA2DAC1-4FF9-4317-8AEF-A2F25DEF6721}"/>
              </a:ext>
            </a:extLst>
          </p:cNvPr>
          <p:cNvSpPr/>
          <p:nvPr/>
        </p:nvSpPr>
        <p:spPr>
          <a:xfrm>
            <a:off x="1938229" y="3915183"/>
            <a:ext cx="206413" cy="206413"/>
          </a:xfrm>
          <a:prstGeom prst="ellipse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xmlns="" id="{0316DAA5-503A-484A-A81C-CB6917D14671}"/>
              </a:ext>
            </a:extLst>
          </p:cNvPr>
          <p:cNvSpPr/>
          <p:nvPr/>
        </p:nvSpPr>
        <p:spPr>
          <a:xfrm>
            <a:off x="6507225" y="3897116"/>
            <a:ext cx="206413" cy="206413"/>
          </a:xfrm>
          <a:prstGeom prst="ellipse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xmlns="" id="{EF74E2C3-29E2-4EBB-91FD-C195734C8818}"/>
              </a:ext>
            </a:extLst>
          </p:cNvPr>
          <p:cNvSpPr/>
          <p:nvPr/>
        </p:nvSpPr>
        <p:spPr>
          <a:xfrm>
            <a:off x="6871371" y="3897116"/>
            <a:ext cx="206413" cy="206413"/>
          </a:xfrm>
          <a:prstGeom prst="ellipse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1c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xmlns="" id="{4D8FABE4-4BAF-4898-BBEA-198B17A6B1C1}"/>
              </a:ext>
            </a:extLst>
          </p:cNvPr>
          <p:cNvGrpSpPr/>
          <p:nvPr/>
        </p:nvGrpSpPr>
        <p:grpSpPr>
          <a:xfrm>
            <a:off x="2418015" y="1570776"/>
            <a:ext cx="1971933" cy="328474"/>
            <a:chOff x="2418015" y="1570776"/>
            <a:chExt cx="1971933" cy="328474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xmlns="" id="{D639CEF9-03D9-42C0-A531-B09FE45FF983}"/>
                </a:ext>
              </a:extLst>
            </p:cNvPr>
            <p:cNvGrpSpPr/>
            <p:nvPr/>
          </p:nvGrpSpPr>
          <p:grpSpPr>
            <a:xfrm>
              <a:off x="2418015" y="1570776"/>
              <a:ext cx="905757" cy="328474"/>
              <a:chOff x="2418015" y="1570776"/>
              <a:chExt cx="905757" cy="328474"/>
            </a:xfrm>
          </p:grpSpPr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xmlns="" id="{ED28CC17-9F98-4655-9C02-54B2D4600A91}"/>
                  </a:ext>
                </a:extLst>
              </p:cNvPr>
              <p:cNvSpPr/>
              <p:nvPr/>
            </p:nvSpPr>
            <p:spPr>
              <a:xfrm>
                <a:off x="2418015" y="1570776"/>
                <a:ext cx="905757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2021-10-01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3" name="Calendar">
                <a:extLst>
                  <a:ext uri="{FF2B5EF4-FFF2-40B4-BE49-F238E27FC236}">
                    <a16:creationId xmlns:a16="http://schemas.microsoft.com/office/drawing/2014/main" xmlns="" id="{AF7CC83D-01EF-4CD3-9BFE-66212AE02B1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04198" y="1656398"/>
                <a:ext cx="161925" cy="16192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E64506BF-DBA3-4A5D-8B96-680195884703}"/>
                </a:ext>
              </a:extLst>
            </p:cNvPr>
            <p:cNvGrpSpPr/>
            <p:nvPr/>
          </p:nvGrpSpPr>
          <p:grpSpPr>
            <a:xfrm>
              <a:off x="3484191" y="1570776"/>
              <a:ext cx="905757" cy="328474"/>
              <a:chOff x="2418015" y="1570776"/>
              <a:chExt cx="905757" cy="328474"/>
            </a:xfrm>
          </p:grpSpPr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xmlns="" id="{A3219420-34DB-434D-9E95-A068E7C7D712}"/>
                  </a:ext>
                </a:extLst>
              </p:cNvPr>
              <p:cNvSpPr/>
              <p:nvPr/>
            </p:nvSpPr>
            <p:spPr>
              <a:xfrm>
                <a:off x="2418015" y="1570776"/>
                <a:ext cx="905757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2021-12-31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1" name="Calendar">
                <a:extLst>
                  <a:ext uri="{FF2B5EF4-FFF2-40B4-BE49-F238E27FC236}">
                    <a16:creationId xmlns:a16="http://schemas.microsoft.com/office/drawing/2014/main" xmlns="" id="{E7E10144-441D-4FBB-848B-FD7AEACF09A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04198" y="1656398"/>
                <a:ext cx="161925" cy="16192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816D756A-571E-471C-87AD-FB9F9FA950E7}"/>
                </a:ext>
              </a:extLst>
            </p:cNvPr>
            <p:cNvSpPr txBox="1"/>
            <p:nvPr/>
          </p:nvSpPr>
          <p:spPr>
            <a:xfrm>
              <a:off x="3369516" y="1673458"/>
              <a:ext cx="769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atin typeface="+mj-ea"/>
                  <a:ea typeface="+mj-ea"/>
                </a:rPr>
                <a:t>~</a:t>
              </a:r>
              <a:endParaRPr lang="ko-KR" altLang="en-US" sz="900" dirty="0">
                <a:latin typeface="+mj-ea"/>
                <a:ea typeface="+mj-ea"/>
              </a:endParaRPr>
            </a:p>
          </p:txBody>
        </p:sp>
      </p:grp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EE3510D5-475B-4787-8B7E-C0FAA540A84F}"/>
              </a:ext>
            </a:extLst>
          </p:cNvPr>
          <p:cNvSpPr/>
          <p:nvPr/>
        </p:nvSpPr>
        <p:spPr>
          <a:xfrm>
            <a:off x="3163103" y="142526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5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xmlns="" id="{333B0207-6B92-44E9-AD9C-BFA697A77758}"/>
              </a:ext>
            </a:extLst>
          </p:cNvPr>
          <p:cNvSpPr/>
          <p:nvPr/>
        </p:nvSpPr>
        <p:spPr>
          <a:xfrm>
            <a:off x="6582229" y="1572093"/>
            <a:ext cx="696911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신환등록</a:t>
            </a: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xmlns="" id="{9B1339A2-EB51-461A-9EC2-3DBAD105042F}"/>
              </a:ext>
            </a:extLst>
          </p:cNvPr>
          <p:cNvSpPr/>
          <p:nvPr/>
        </p:nvSpPr>
        <p:spPr>
          <a:xfrm>
            <a:off x="6925107" y="144033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7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DED5D5AA-1C4C-40B2-B37C-F03D3571A90D}"/>
              </a:ext>
            </a:extLst>
          </p:cNvPr>
          <p:cNvSpPr txBox="1"/>
          <p:nvPr/>
        </p:nvSpPr>
        <p:spPr>
          <a:xfrm>
            <a:off x="6769756" y="4424936"/>
            <a:ext cx="600091" cy="19581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bg1"/>
                </a:solidFill>
                <a:ea typeface="나눔바른고딕" panose="020B060302010102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H_000001_P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9591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54">
            <a:extLst>
              <a:ext uri="{FF2B5EF4-FFF2-40B4-BE49-F238E27FC236}">
                <a16:creationId xmlns:a16="http://schemas.microsoft.com/office/drawing/2014/main" xmlns="" id="{A8970378-0694-4148-93AA-8FE8848F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진료관리 </a:t>
            </a:r>
            <a:r>
              <a:rPr lang="en-US" altLang="ko-KR" dirty="0"/>
              <a:t>&gt; </a:t>
            </a:r>
            <a:r>
              <a:rPr lang="ko-KR" altLang="en-US" dirty="0"/>
              <a:t>신환등록</a:t>
            </a:r>
            <a:r>
              <a:rPr lang="en-US" altLang="ko-KR" dirty="0"/>
              <a:t>/</a:t>
            </a:r>
            <a:r>
              <a:rPr lang="ko-KR" altLang="en-US" dirty="0"/>
              <a:t>환자정보수정 팝업 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xmlns="" id="{37A10F87-1839-47EC-84B0-18A1EEF55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신환등록</a:t>
            </a:r>
          </a:p>
        </p:txBody>
      </p:sp>
      <p:sp>
        <p:nvSpPr>
          <p:cNvPr id="112" name="텍스트 개체 틀 111">
            <a:extLst>
              <a:ext uri="{FF2B5EF4-FFF2-40B4-BE49-F238E27FC236}">
                <a16:creationId xmlns:a16="http://schemas.microsoft.com/office/drawing/2014/main" xmlns="" id="{FCCC4867-24FB-4C35-8A60-76784EA3AF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H_000002_P / H_000003_P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9AEEC6CF-126F-446A-BC10-5FA195CF2905}"/>
              </a:ext>
            </a:extLst>
          </p:cNvPr>
          <p:cNvGrpSpPr/>
          <p:nvPr/>
        </p:nvGrpSpPr>
        <p:grpSpPr>
          <a:xfrm>
            <a:off x="347336" y="838667"/>
            <a:ext cx="2653679" cy="5620499"/>
            <a:chOff x="4567178" y="3137917"/>
            <a:chExt cx="2653679" cy="5620499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xmlns="" id="{2D392E95-9158-4DA0-B303-6B05225F4FDD}"/>
                </a:ext>
              </a:extLst>
            </p:cNvPr>
            <p:cNvSpPr/>
            <p:nvPr/>
          </p:nvSpPr>
          <p:spPr>
            <a:xfrm>
              <a:off x="4637677" y="3189367"/>
              <a:ext cx="2583180" cy="5569049"/>
            </a:xfrm>
            <a:prstGeom prst="roundRect">
              <a:avLst>
                <a:gd name="adj" fmla="val 3368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F523138D-950E-42F3-AF88-A3CEE3D007F4}"/>
                </a:ext>
              </a:extLst>
            </p:cNvPr>
            <p:cNvSpPr txBox="1"/>
            <p:nvPr/>
          </p:nvSpPr>
          <p:spPr>
            <a:xfrm>
              <a:off x="4845735" y="3404498"/>
              <a:ext cx="64120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b="1" dirty="0">
                  <a:latin typeface="+mj-ea"/>
                  <a:ea typeface="+mj-ea"/>
                </a:rPr>
                <a:t>신환등록</a:t>
              </a:r>
              <a:endParaRPr lang="en-US" altLang="ko-KR" sz="1400" b="1" dirty="0">
                <a:latin typeface="+mj-ea"/>
                <a:ea typeface="+mj-ea"/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xmlns="" id="{828EFECD-9542-4CAA-B96E-5952793E0CF2}"/>
                </a:ext>
              </a:extLst>
            </p:cNvPr>
            <p:cNvSpPr/>
            <p:nvPr/>
          </p:nvSpPr>
          <p:spPr>
            <a:xfrm>
              <a:off x="4845735" y="8296050"/>
              <a:ext cx="2175029" cy="32847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+mj-ea"/>
                  <a:ea typeface="+mj-ea"/>
                </a:rPr>
                <a:t>등록</a:t>
              </a: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6367EB7D-C7C6-4B4F-BB8A-22B9A62C0071}"/>
                </a:ext>
              </a:extLst>
            </p:cNvPr>
            <p:cNvGrpSpPr/>
            <p:nvPr/>
          </p:nvGrpSpPr>
          <p:grpSpPr>
            <a:xfrm>
              <a:off x="6890247" y="3421358"/>
              <a:ext cx="130517" cy="130517"/>
              <a:chOff x="1348740" y="2688883"/>
              <a:chExt cx="266700" cy="266701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CA06AA9C-021E-46CE-A3D6-4FB5C96FF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8740" y="2688883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9123FD95-B858-479B-8CD5-73A18A30EA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48740" y="2688884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B011BE63-794E-4709-9B26-0E569F16A080}"/>
                </a:ext>
              </a:extLst>
            </p:cNvPr>
            <p:cNvSpPr/>
            <p:nvPr/>
          </p:nvSpPr>
          <p:spPr>
            <a:xfrm>
              <a:off x="4567178" y="3137917"/>
              <a:ext cx="206413" cy="206413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ea typeface="나눔바른고딕" panose="020B0603020101020101" pitchFamily="50" charset="-127"/>
                </a:rPr>
                <a:t>1</a:t>
              </a:r>
              <a:endParaRPr lang="ko-KR" altLang="en-US" sz="800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CDB410D0-4982-4F7E-AECD-46922DE49FC6}"/>
              </a:ext>
            </a:extLst>
          </p:cNvPr>
          <p:cNvGrpSpPr/>
          <p:nvPr/>
        </p:nvGrpSpPr>
        <p:grpSpPr>
          <a:xfrm>
            <a:off x="625893" y="1381836"/>
            <a:ext cx="2183077" cy="4258398"/>
            <a:chOff x="437085" y="1569904"/>
            <a:chExt cx="2183077" cy="4258398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04853477-A1EE-425E-852C-7635E2575F39}"/>
                </a:ext>
              </a:extLst>
            </p:cNvPr>
            <p:cNvGrpSpPr/>
            <p:nvPr/>
          </p:nvGrpSpPr>
          <p:grpSpPr>
            <a:xfrm>
              <a:off x="437085" y="1569904"/>
              <a:ext cx="2175030" cy="444455"/>
              <a:chOff x="429038" y="1638620"/>
              <a:chExt cx="2175030" cy="444455"/>
            </a:xfrm>
          </p:grpSpPr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xmlns="" id="{8A1770D2-08C4-4C3F-8157-F765CDA2DC55}"/>
                  </a:ext>
                </a:extLst>
              </p:cNvPr>
              <p:cNvSpPr/>
              <p:nvPr/>
            </p:nvSpPr>
            <p:spPr>
              <a:xfrm>
                <a:off x="429039" y="1754601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E3B15CCD-8D85-4CE6-A784-F8A0D30F1C9F}"/>
                  </a:ext>
                </a:extLst>
              </p:cNvPr>
              <p:cNvSpPr txBox="1"/>
              <p:nvPr/>
            </p:nvSpPr>
            <p:spPr>
              <a:xfrm>
                <a:off x="429038" y="1638620"/>
                <a:ext cx="2292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이름</a:t>
                </a:r>
                <a:r>
                  <a:rPr lang="en-US" altLang="ko-KR" sz="800" dirty="0">
                    <a:latin typeface="+mj-ea"/>
                    <a:ea typeface="+mj-ea"/>
                  </a:rPr>
                  <a:t>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xmlns="" id="{3C8F05C2-D705-4C83-BE6D-7FF4C773EC01}"/>
                </a:ext>
              </a:extLst>
            </p:cNvPr>
            <p:cNvGrpSpPr/>
            <p:nvPr/>
          </p:nvGrpSpPr>
          <p:grpSpPr>
            <a:xfrm>
              <a:off x="445132" y="4646483"/>
              <a:ext cx="2175030" cy="449663"/>
              <a:chOff x="429038" y="2836413"/>
              <a:chExt cx="2175030" cy="449663"/>
            </a:xfrm>
          </p:grpSpPr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xmlns="" id="{4DE102F2-105E-4E44-952E-9B3BA4FC4472}"/>
                  </a:ext>
                </a:extLst>
              </p:cNvPr>
              <p:cNvSpPr/>
              <p:nvPr/>
            </p:nvSpPr>
            <p:spPr>
              <a:xfrm>
                <a:off x="429039" y="2957602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숫자만 입력해주세요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.</a:t>
                </a:r>
                <a:endPara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6513E01A-5441-4F90-BEC5-4D679B42479C}"/>
                  </a:ext>
                </a:extLst>
              </p:cNvPr>
              <p:cNvSpPr txBox="1"/>
              <p:nvPr/>
            </p:nvSpPr>
            <p:spPr>
              <a:xfrm>
                <a:off x="429038" y="2836413"/>
                <a:ext cx="3206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연락처</a:t>
                </a:r>
                <a:r>
                  <a:rPr lang="en-US" altLang="ko-KR" sz="800" dirty="0">
                    <a:latin typeface="+mj-ea"/>
                    <a:ea typeface="+mj-ea"/>
                  </a:rPr>
                  <a:t>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0A021DB9-F7A4-439B-8D52-1D9C524D1E6D}"/>
                </a:ext>
              </a:extLst>
            </p:cNvPr>
            <p:cNvGrpSpPr/>
            <p:nvPr/>
          </p:nvGrpSpPr>
          <p:grpSpPr>
            <a:xfrm>
              <a:off x="437085" y="3963649"/>
              <a:ext cx="2175031" cy="447708"/>
              <a:chOff x="429038" y="3503136"/>
              <a:chExt cx="2175031" cy="447708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809B67AC-0206-4576-A2A7-02FF9BB6CBDC}"/>
                  </a:ext>
                </a:extLst>
              </p:cNvPr>
              <p:cNvSpPr txBox="1"/>
              <p:nvPr/>
            </p:nvSpPr>
            <p:spPr>
              <a:xfrm>
                <a:off x="429038" y="3503136"/>
                <a:ext cx="2292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성별</a:t>
                </a:r>
                <a:r>
                  <a:rPr lang="en-US" altLang="ko-KR" sz="800" dirty="0">
                    <a:latin typeface="+mj-ea"/>
                    <a:ea typeface="+mj-ea"/>
                  </a:rPr>
                  <a:t>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xmlns="" id="{B55AD892-F39F-4DC9-A99A-E023FED74FAD}"/>
                  </a:ext>
                </a:extLst>
              </p:cNvPr>
              <p:cNvGrpSpPr/>
              <p:nvPr/>
            </p:nvGrpSpPr>
            <p:grpSpPr>
              <a:xfrm>
                <a:off x="429041" y="3622370"/>
                <a:ext cx="2175028" cy="328474"/>
                <a:chOff x="429041" y="3622370"/>
                <a:chExt cx="2175028" cy="328474"/>
              </a:xfrm>
            </p:grpSpPr>
            <p:sp>
              <p:nvSpPr>
                <p:cNvPr id="91" name="자유형: 도형 90">
                  <a:extLst>
                    <a:ext uri="{FF2B5EF4-FFF2-40B4-BE49-F238E27FC236}">
                      <a16:creationId xmlns:a16="http://schemas.microsoft.com/office/drawing/2014/main" xmlns="" id="{7685116A-A510-4954-9A77-85FC7521F6F7}"/>
                    </a:ext>
                  </a:extLst>
                </p:cNvPr>
                <p:cNvSpPr/>
                <p:nvPr/>
              </p:nvSpPr>
              <p:spPr>
                <a:xfrm>
                  <a:off x="429041" y="3622370"/>
                  <a:ext cx="1068755" cy="328474"/>
                </a:xfrm>
                <a:custGeom>
                  <a:avLst/>
                  <a:gdLst>
                    <a:gd name="connsiteX0" fmla="*/ 54747 w 1068755"/>
                    <a:gd name="connsiteY0" fmla="*/ 0 h 328474"/>
                    <a:gd name="connsiteX1" fmla="*/ 1068755 w 1068755"/>
                    <a:gd name="connsiteY1" fmla="*/ 0 h 328474"/>
                    <a:gd name="connsiteX2" fmla="*/ 1068755 w 1068755"/>
                    <a:gd name="connsiteY2" fmla="*/ 328474 h 328474"/>
                    <a:gd name="connsiteX3" fmla="*/ 54747 w 1068755"/>
                    <a:gd name="connsiteY3" fmla="*/ 328474 h 328474"/>
                    <a:gd name="connsiteX4" fmla="*/ 0 w 1068755"/>
                    <a:gd name="connsiteY4" fmla="*/ 273727 h 328474"/>
                    <a:gd name="connsiteX5" fmla="*/ 0 w 1068755"/>
                    <a:gd name="connsiteY5" fmla="*/ 54747 h 328474"/>
                    <a:gd name="connsiteX6" fmla="*/ 54747 w 1068755"/>
                    <a:gd name="connsiteY6" fmla="*/ 0 h 328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8755" h="328474">
                      <a:moveTo>
                        <a:pt x="54747" y="0"/>
                      </a:moveTo>
                      <a:lnTo>
                        <a:pt x="1068755" y="0"/>
                      </a:lnTo>
                      <a:lnTo>
                        <a:pt x="1068755" y="328474"/>
                      </a:lnTo>
                      <a:lnTo>
                        <a:pt x="54747" y="328474"/>
                      </a:lnTo>
                      <a:cubicBezTo>
                        <a:pt x="24511" y="328474"/>
                        <a:pt x="0" y="303963"/>
                        <a:pt x="0" y="273727"/>
                      </a:cubicBezTo>
                      <a:lnTo>
                        <a:pt x="0" y="54747"/>
                      </a:lnTo>
                      <a:cubicBezTo>
                        <a:pt x="0" y="24511"/>
                        <a:pt x="24511" y="0"/>
                        <a:pt x="54747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36000" rIns="36000" bIns="36000" rtlCol="0" anchor="ctr"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남자</a:t>
                  </a:r>
                </a:p>
              </p:txBody>
            </p:sp>
            <p:sp>
              <p:nvSpPr>
                <p:cNvPr id="92" name="자유형: 도형 91">
                  <a:extLst>
                    <a:ext uri="{FF2B5EF4-FFF2-40B4-BE49-F238E27FC236}">
                      <a16:creationId xmlns:a16="http://schemas.microsoft.com/office/drawing/2014/main" xmlns="" id="{8C8E9E77-D59C-44F6-B352-449DDA922CC2}"/>
                    </a:ext>
                  </a:extLst>
                </p:cNvPr>
                <p:cNvSpPr/>
                <p:nvPr/>
              </p:nvSpPr>
              <p:spPr>
                <a:xfrm>
                  <a:off x="1497796" y="3622370"/>
                  <a:ext cx="1106273" cy="328474"/>
                </a:xfrm>
                <a:custGeom>
                  <a:avLst/>
                  <a:gdLst>
                    <a:gd name="connsiteX0" fmla="*/ 0 w 1106273"/>
                    <a:gd name="connsiteY0" fmla="*/ 0 h 328474"/>
                    <a:gd name="connsiteX1" fmla="*/ 1051526 w 1106273"/>
                    <a:gd name="connsiteY1" fmla="*/ 0 h 328474"/>
                    <a:gd name="connsiteX2" fmla="*/ 1106273 w 1106273"/>
                    <a:gd name="connsiteY2" fmla="*/ 54747 h 328474"/>
                    <a:gd name="connsiteX3" fmla="*/ 1106273 w 1106273"/>
                    <a:gd name="connsiteY3" fmla="*/ 273727 h 328474"/>
                    <a:gd name="connsiteX4" fmla="*/ 1051526 w 1106273"/>
                    <a:gd name="connsiteY4" fmla="*/ 328474 h 328474"/>
                    <a:gd name="connsiteX5" fmla="*/ 0 w 1106273"/>
                    <a:gd name="connsiteY5" fmla="*/ 328474 h 328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6273" h="328474">
                      <a:moveTo>
                        <a:pt x="0" y="0"/>
                      </a:moveTo>
                      <a:lnTo>
                        <a:pt x="1051526" y="0"/>
                      </a:lnTo>
                      <a:cubicBezTo>
                        <a:pt x="1081762" y="0"/>
                        <a:pt x="1106273" y="24511"/>
                        <a:pt x="1106273" y="54747"/>
                      </a:cubicBezTo>
                      <a:lnTo>
                        <a:pt x="1106273" y="273727"/>
                      </a:lnTo>
                      <a:cubicBezTo>
                        <a:pt x="1106273" y="303963"/>
                        <a:pt x="1081762" y="328474"/>
                        <a:pt x="1051526" y="328474"/>
                      </a:cubicBezTo>
                      <a:lnTo>
                        <a:pt x="0" y="32847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36000" rIns="36000" bIns="36000" rtlCol="0" anchor="ctr"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여자</a:t>
                  </a:r>
                </a:p>
              </p:txBody>
            </p:sp>
          </p:grp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81509B3F-3787-4291-832E-088C97F48557}"/>
                </a:ext>
              </a:extLst>
            </p:cNvPr>
            <p:cNvGrpSpPr/>
            <p:nvPr/>
          </p:nvGrpSpPr>
          <p:grpSpPr>
            <a:xfrm>
              <a:off x="437085" y="2093234"/>
              <a:ext cx="2175030" cy="453984"/>
              <a:chOff x="429038" y="2231797"/>
              <a:chExt cx="2175030" cy="453984"/>
            </a:xfrm>
          </p:grpSpPr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xmlns="" id="{DEA47C63-8A27-4819-A2F0-52CF8EBCF21E}"/>
                  </a:ext>
                </a:extLst>
              </p:cNvPr>
              <p:cNvSpPr/>
              <p:nvPr/>
            </p:nvSpPr>
            <p:spPr>
              <a:xfrm>
                <a:off x="429039" y="2357307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2022-01-01</a:t>
                </a:r>
                <a:endPara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91EC9314-64D6-4DA5-8FA7-A16E234D705D}"/>
                  </a:ext>
                </a:extLst>
              </p:cNvPr>
              <p:cNvSpPr txBox="1"/>
              <p:nvPr/>
            </p:nvSpPr>
            <p:spPr>
              <a:xfrm>
                <a:off x="429038" y="2231797"/>
                <a:ext cx="4119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생년월일</a:t>
                </a:r>
                <a:r>
                  <a:rPr lang="en-US" altLang="ko-KR" sz="800" dirty="0">
                    <a:latin typeface="+mj-ea"/>
                    <a:ea typeface="+mj-ea"/>
                  </a:rPr>
                  <a:t>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3ED53AD7-611E-4A52-8CE4-101800968CC1}"/>
                </a:ext>
              </a:extLst>
            </p:cNvPr>
            <p:cNvGrpSpPr/>
            <p:nvPr/>
          </p:nvGrpSpPr>
          <p:grpSpPr>
            <a:xfrm>
              <a:off x="445132" y="5175837"/>
              <a:ext cx="2175030" cy="453306"/>
              <a:chOff x="429038" y="4175735"/>
              <a:chExt cx="2175030" cy="453306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xmlns="" id="{5B1D2E08-F79F-424F-BC9E-1866C3E78BC7}"/>
                  </a:ext>
                </a:extLst>
              </p:cNvPr>
              <p:cNvSpPr/>
              <p:nvPr/>
            </p:nvSpPr>
            <p:spPr>
              <a:xfrm>
                <a:off x="429039" y="4300567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선택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C9FB0DCA-39B0-407C-A422-0D66524DB662}"/>
                  </a:ext>
                </a:extLst>
              </p:cNvPr>
              <p:cNvSpPr txBox="1"/>
              <p:nvPr/>
            </p:nvSpPr>
            <p:spPr>
              <a:xfrm>
                <a:off x="429038" y="4175735"/>
                <a:ext cx="1827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주소</a:t>
                </a:r>
              </a:p>
            </p:txBody>
          </p:sp>
          <p:sp>
            <p:nvSpPr>
              <p:cNvPr id="99" name="Search">
                <a:extLst>
                  <a:ext uri="{FF2B5EF4-FFF2-40B4-BE49-F238E27FC236}">
                    <a16:creationId xmlns:a16="http://schemas.microsoft.com/office/drawing/2014/main" xmlns="" id="{28F60FA1-0D55-465E-AFC8-9D12E836063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368550" y="4393367"/>
                <a:ext cx="139700" cy="142875"/>
              </a:xfrm>
              <a:custGeom>
                <a:avLst/>
                <a:gdLst>
                  <a:gd name="T0" fmla="*/ 227 w 572"/>
                  <a:gd name="T1" fmla="*/ 0 h 585"/>
                  <a:gd name="T2" fmla="*/ 0 w 572"/>
                  <a:gd name="T3" fmla="*/ 227 h 585"/>
                  <a:gd name="T4" fmla="*/ 227 w 572"/>
                  <a:gd name="T5" fmla="*/ 453 h 585"/>
                  <a:gd name="T6" fmla="*/ 359 w 572"/>
                  <a:gd name="T7" fmla="*/ 410 h 585"/>
                  <a:gd name="T8" fmla="*/ 535 w 572"/>
                  <a:gd name="T9" fmla="*/ 585 h 585"/>
                  <a:gd name="T10" fmla="*/ 572 w 572"/>
                  <a:gd name="T11" fmla="*/ 548 h 585"/>
                  <a:gd name="T12" fmla="*/ 399 w 572"/>
                  <a:gd name="T13" fmla="*/ 374 h 585"/>
                  <a:gd name="T14" fmla="*/ 454 w 572"/>
                  <a:gd name="T15" fmla="*/ 227 h 585"/>
                  <a:gd name="T16" fmla="*/ 227 w 572"/>
                  <a:gd name="T17" fmla="*/ 0 h 585"/>
                  <a:gd name="T18" fmla="*/ 227 w 572"/>
                  <a:gd name="T19" fmla="*/ 27 h 585"/>
                  <a:gd name="T20" fmla="*/ 427 w 572"/>
                  <a:gd name="T21" fmla="*/ 227 h 585"/>
                  <a:gd name="T22" fmla="*/ 227 w 572"/>
                  <a:gd name="T23" fmla="*/ 427 h 585"/>
                  <a:gd name="T24" fmla="*/ 27 w 572"/>
                  <a:gd name="T25" fmla="*/ 227 h 585"/>
                  <a:gd name="T26" fmla="*/ 227 w 572"/>
                  <a:gd name="T27" fmla="*/ 2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2" h="585">
                    <a:moveTo>
                      <a:pt x="227" y="0"/>
                    </a:moveTo>
                    <a:cubicBezTo>
                      <a:pt x="102" y="0"/>
                      <a:pt x="0" y="102"/>
                      <a:pt x="0" y="227"/>
                    </a:cubicBezTo>
                    <a:cubicBezTo>
                      <a:pt x="0" y="352"/>
                      <a:pt x="102" y="453"/>
                      <a:pt x="227" y="453"/>
                    </a:cubicBezTo>
                    <a:cubicBezTo>
                      <a:pt x="276" y="453"/>
                      <a:pt x="322" y="437"/>
                      <a:pt x="359" y="410"/>
                    </a:cubicBezTo>
                    <a:lnTo>
                      <a:pt x="535" y="585"/>
                    </a:lnTo>
                    <a:lnTo>
                      <a:pt x="572" y="548"/>
                    </a:lnTo>
                    <a:lnTo>
                      <a:pt x="399" y="374"/>
                    </a:lnTo>
                    <a:cubicBezTo>
                      <a:pt x="433" y="335"/>
                      <a:pt x="454" y="283"/>
                      <a:pt x="454" y="227"/>
                    </a:cubicBezTo>
                    <a:cubicBezTo>
                      <a:pt x="454" y="102"/>
                      <a:pt x="352" y="0"/>
                      <a:pt x="227" y="0"/>
                    </a:cubicBezTo>
                    <a:close/>
                    <a:moveTo>
                      <a:pt x="227" y="27"/>
                    </a:moveTo>
                    <a:cubicBezTo>
                      <a:pt x="338" y="27"/>
                      <a:pt x="427" y="116"/>
                      <a:pt x="427" y="227"/>
                    </a:cubicBezTo>
                    <a:cubicBezTo>
                      <a:pt x="427" y="337"/>
                      <a:pt x="338" y="427"/>
                      <a:pt x="227" y="427"/>
                    </a:cubicBezTo>
                    <a:cubicBezTo>
                      <a:pt x="116" y="427"/>
                      <a:pt x="27" y="337"/>
                      <a:pt x="27" y="227"/>
                    </a:cubicBezTo>
                    <a:cubicBezTo>
                      <a:pt x="27" y="116"/>
                      <a:pt x="116" y="27"/>
                      <a:pt x="227" y="27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70BADBF8-B118-47B1-B7E4-E6C6BE5CCC36}"/>
                </a:ext>
              </a:extLst>
            </p:cNvPr>
            <p:cNvSpPr txBox="1"/>
            <p:nvPr/>
          </p:nvSpPr>
          <p:spPr>
            <a:xfrm>
              <a:off x="437085" y="5705191"/>
              <a:ext cx="144590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* </a:t>
              </a:r>
              <a:r>
                <a:rPr lang="ko-KR" altLang="en-US" sz="800" dirty="0">
                  <a:latin typeface="+mj-ea"/>
                  <a:ea typeface="+mj-ea"/>
                </a:rPr>
                <a:t>한약배송을 위한 필수 정보입니다</a:t>
              </a:r>
              <a:r>
                <a:rPr lang="en-US" altLang="ko-KR" sz="800" dirty="0">
                  <a:latin typeface="+mj-ea"/>
                  <a:ea typeface="+mj-ea"/>
                </a:rPr>
                <a:t>.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xmlns="" id="{9E743E7C-847C-45AE-8BCA-D6A4DE9945D6}"/>
                </a:ext>
              </a:extLst>
            </p:cNvPr>
            <p:cNvGrpSpPr/>
            <p:nvPr/>
          </p:nvGrpSpPr>
          <p:grpSpPr>
            <a:xfrm>
              <a:off x="437085" y="2776361"/>
              <a:ext cx="2175030" cy="452617"/>
              <a:chOff x="429038" y="1630458"/>
              <a:chExt cx="2175030" cy="452617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xmlns="" id="{3C124209-D725-423F-858D-88E0DEC1838B}"/>
                  </a:ext>
                </a:extLst>
              </p:cNvPr>
              <p:cNvSpPr/>
              <p:nvPr/>
            </p:nvSpPr>
            <p:spPr>
              <a:xfrm>
                <a:off x="429039" y="1754601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숫자만 입력해주세요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xmlns="" id="{17E03B89-496E-4C90-9590-E85E108068FD}"/>
                  </a:ext>
                </a:extLst>
              </p:cNvPr>
              <p:cNvSpPr txBox="1"/>
              <p:nvPr/>
            </p:nvSpPr>
            <p:spPr>
              <a:xfrm>
                <a:off x="429038" y="1630458"/>
                <a:ext cx="13785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키</a:t>
                </a:r>
                <a:r>
                  <a:rPr lang="en-US" altLang="ko-KR" sz="800" dirty="0">
                    <a:latin typeface="+mj-ea"/>
                    <a:ea typeface="+mj-ea"/>
                  </a:rPr>
                  <a:t>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D12F76AB-BD29-4C3E-94F4-E96DBFA7D0FD}"/>
                </a:ext>
              </a:extLst>
            </p:cNvPr>
            <p:cNvGrpSpPr/>
            <p:nvPr/>
          </p:nvGrpSpPr>
          <p:grpSpPr>
            <a:xfrm>
              <a:off x="437085" y="3381757"/>
              <a:ext cx="2175030" cy="452446"/>
              <a:chOff x="429038" y="2202068"/>
              <a:chExt cx="2175030" cy="452446"/>
            </a:xfrm>
          </p:grpSpPr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xmlns="" id="{5F687C62-D711-41C6-91F3-1AC067C6F419}"/>
                  </a:ext>
                </a:extLst>
              </p:cNvPr>
              <p:cNvSpPr/>
              <p:nvPr/>
            </p:nvSpPr>
            <p:spPr>
              <a:xfrm>
                <a:off x="429039" y="2326040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숫자만 입력해주세요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.</a:t>
                </a:r>
                <a:endPara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E1CB4B71-3673-4AA3-B9DB-956448003CC1}"/>
                  </a:ext>
                </a:extLst>
              </p:cNvPr>
              <p:cNvSpPr txBox="1"/>
              <p:nvPr/>
            </p:nvSpPr>
            <p:spPr>
              <a:xfrm>
                <a:off x="429038" y="2202068"/>
                <a:ext cx="3206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몸무게</a:t>
                </a:r>
                <a:r>
                  <a:rPr lang="en-US" altLang="ko-KR" sz="800" dirty="0">
                    <a:latin typeface="+mj-ea"/>
                    <a:ea typeface="+mj-ea"/>
                  </a:rPr>
                  <a:t>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8CDC0B36-28F0-4638-B080-AC10B8C5760A}"/>
              </a:ext>
            </a:extLst>
          </p:cNvPr>
          <p:cNvGrpSpPr/>
          <p:nvPr/>
        </p:nvGrpSpPr>
        <p:grpSpPr>
          <a:xfrm>
            <a:off x="3557464" y="838667"/>
            <a:ext cx="2653679" cy="5620499"/>
            <a:chOff x="4567178" y="3137917"/>
            <a:chExt cx="2653679" cy="562049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xmlns="" id="{9E925909-CFC5-401C-A26A-07DAC1F9F006}"/>
                </a:ext>
              </a:extLst>
            </p:cNvPr>
            <p:cNvSpPr/>
            <p:nvPr/>
          </p:nvSpPr>
          <p:spPr>
            <a:xfrm>
              <a:off x="4637677" y="3189367"/>
              <a:ext cx="2583180" cy="5569049"/>
            </a:xfrm>
            <a:prstGeom prst="roundRect">
              <a:avLst>
                <a:gd name="adj" fmla="val 3368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7D20F06A-DAA0-48A4-9343-894B2B605370}"/>
                </a:ext>
              </a:extLst>
            </p:cNvPr>
            <p:cNvSpPr txBox="1"/>
            <p:nvPr/>
          </p:nvSpPr>
          <p:spPr>
            <a:xfrm>
              <a:off x="4845735" y="3404498"/>
              <a:ext cx="64120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b="1" dirty="0">
                  <a:latin typeface="+mj-ea"/>
                  <a:ea typeface="+mj-ea"/>
                </a:rPr>
                <a:t>환자정보</a:t>
              </a:r>
              <a:endParaRPr lang="en-US" altLang="ko-KR" sz="1400" b="1" dirty="0">
                <a:latin typeface="+mj-ea"/>
                <a:ea typeface="+mj-ea"/>
              </a:endParaRP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xmlns="" id="{5C5E99AF-B3DD-404A-9159-81879D441E6E}"/>
                </a:ext>
              </a:extLst>
            </p:cNvPr>
            <p:cNvSpPr/>
            <p:nvPr/>
          </p:nvSpPr>
          <p:spPr>
            <a:xfrm>
              <a:off x="4845735" y="8296050"/>
              <a:ext cx="2175029" cy="32847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+mj-ea"/>
                  <a:ea typeface="+mj-ea"/>
                </a:rPr>
                <a:t>저장</a:t>
              </a: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2ABD0285-27B3-4930-B54B-5CF6F2EAB09A}"/>
                </a:ext>
              </a:extLst>
            </p:cNvPr>
            <p:cNvGrpSpPr/>
            <p:nvPr/>
          </p:nvGrpSpPr>
          <p:grpSpPr>
            <a:xfrm>
              <a:off x="6890247" y="3421358"/>
              <a:ext cx="130517" cy="130517"/>
              <a:chOff x="1348740" y="2688883"/>
              <a:chExt cx="266700" cy="266701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xmlns="" id="{F8514E04-1FC5-4723-AEFF-CA1DEF6E2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8740" y="2688883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xmlns="" id="{80C894EA-8EA1-43C5-BBB3-893A3F263B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48740" y="2688884"/>
                <a:ext cx="266700" cy="2667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xmlns="" id="{1CD5C74D-1B6A-427A-8BEE-1E96FFE30642}"/>
                </a:ext>
              </a:extLst>
            </p:cNvPr>
            <p:cNvSpPr/>
            <p:nvPr/>
          </p:nvSpPr>
          <p:spPr>
            <a:xfrm>
              <a:off x="4567178" y="3137917"/>
              <a:ext cx="206413" cy="206413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ea typeface="나눔바른고딕" panose="020B0603020101020101" pitchFamily="50" charset="-127"/>
                </a:rPr>
                <a:t>1b</a:t>
              </a:r>
              <a:endParaRPr lang="ko-KR" altLang="en-US" sz="800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xmlns="" id="{2E438D80-2C49-411F-A226-512C31AA8847}"/>
              </a:ext>
            </a:extLst>
          </p:cNvPr>
          <p:cNvGrpSpPr/>
          <p:nvPr/>
        </p:nvGrpSpPr>
        <p:grpSpPr>
          <a:xfrm>
            <a:off x="3836021" y="1381836"/>
            <a:ext cx="2183077" cy="4258398"/>
            <a:chOff x="437085" y="1569904"/>
            <a:chExt cx="2183077" cy="4258398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xmlns="" id="{6D731A4B-D270-4FE2-BEF5-66170E3BDF5D}"/>
                </a:ext>
              </a:extLst>
            </p:cNvPr>
            <p:cNvGrpSpPr/>
            <p:nvPr/>
          </p:nvGrpSpPr>
          <p:grpSpPr>
            <a:xfrm>
              <a:off x="437085" y="1569904"/>
              <a:ext cx="2175030" cy="444455"/>
              <a:chOff x="429038" y="1638620"/>
              <a:chExt cx="2175030" cy="444455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xmlns="" id="{CD03662E-AD9E-4644-8135-4C2298780AE4}"/>
                  </a:ext>
                </a:extLst>
              </p:cNvPr>
              <p:cNvSpPr/>
              <p:nvPr/>
            </p:nvSpPr>
            <p:spPr>
              <a:xfrm>
                <a:off x="429039" y="1754601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김선아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xmlns="" id="{C5F891AE-46C5-4DA3-B9E3-C9621D7187F5}"/>
                  </a:ext>
                </a:extLst>
              </p:cNvPr>
              <p:cNvSpPr txBox="1"/>
              <p:nvPr/>
            </p:nvSpPr>
            <p:spPr>
              <a:xfrm>
                <a:off x="429038" y="1638620"/>
                <a:ext cx="2292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이름</a:t>
                </a:r>
                <a:r>
                  <a:rPr lang="en-US" altLang="ko-KR" sz="800" dirty="0">
                    <a:latin typeface="+mj-ea"/>
                    <a:ea typeface="+mj-ea"/>
                  </a:rPr>
                  <a:t>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xmlns="" id="{DCB1703E-EFAE-4009-AF77-F5D32A4BDAB9}"/>
                </a:ext>
              </a:extLst>
            </p:cNvPr>
            <p:cNvGrpSpPr/>
            <p:nvPr/>
          </p:nvGrpSpPr>
          <p:grpSpPr>
            <a:xfrm>
              <a:off x="445132" y="4646483"/>
              <a:ext cx="2175030" cy="449663"/>
              <a:chOff x="429038" y="2836413"/>
              <a:chExt cx="2175030" cy="449663"/>
            </a:xfrm>
          </p:grpSpPr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xmlns="" id="{43653247-0241-4AB9-81DB-CA0EE62B122F}"/>
                  </a:ext>
                </a:extLst>
              </p:cNvPr>
              <p:cNvSpPr/>
              <p:nvPr/>
            </p:nvSpPr>
            <p:spPr>
              <a:xfrm>
                <a:off x="429039" y="2957602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010-1234-5678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C22141A2-D3FD-49B9-915B-C78C88D8640F}"/>
                  </a:ext>
                </a:extLst>
              </p:cNvPr>
              <p:cNvSpPr txBox="1"/>
              <p:nvPr/>
            </p:nvSpPr>
            <p:spPr>
              <a:xfrm>
                <a:off x="429038" y="2836413"/>
                <a:ext cx="3206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연락처</a:t>
                </a:r>
                <a:r>
                  <a:rPr lang="en-US" altLang="ko-KR" sz="800" dirty="0">
                    <a:latin typeface="+mj-ea"/>
                    <a:ea typeface="+mj-ea"/>
                  </a:rPr>
                  <a:t>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0285A2DA-A0A0-446E-BAC4-ECC0BE133949}"/>
                </a:ext>
              </a:extLst>
            </p:cNvPr>
            <p:cNvGrpSpPr/>
            <p:nvPr/>
          </p:nvGrpSpPr>
          <p:grpSpPr>
            <a:xfrm>
              <a:off x="437085" y="3958911"/>
              <a:ext cx="2175031" cy="452446"/>
              <a:chOff x="429038" y="3498398"/>
              <a:chExt cx="2175031" cy="452446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xmlns="" id="{210793E3-87AC-44E9-94FB-88AA93148114}"/>
                  </a:ext>
                </a:extLst>
              </p:cNvPr>
              <p:cNvSpPr txBox="1"/>
              <p:nvPr/>
            </p:nvSpPr>
            <p:spPr>
              <a:xfrm>
                <a:off x="429038" y="3498398"/>
                <a:ext cx="2292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성별</a:t>
                </a:r>
                <a:r>
                  <a:rPr lang="en-US" altLang="ko-KR" sz="800" dirty="0">
                    <a:latin typeface="+mj-ea"/>
                    <a:ea typeface="+mj-ea"/>
                  </a:rPr>
                  <a:t>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xmlns="" id="{14B0F2BE-6A49-449B-AB64-B1B7C9498B53}"/>
                  </a:ext>
                </a:extLst>
              </p:cNvPr>
              <p:cNvGrpSpPr/>
              <p:nvPr/>
            </p:nvGrpSpPr>
            <p:grpSpPr>
              <a:xfrm>
                <a:off x="429041" y="3622370"/>
                <a:ext cx="2175028" cy="328474"/>
                <a:chOff x="429041" y="3622370"/>
                <a:chExt cx="2175028" cy="328474"/>
              </a:xfrm>
            </p:grpSpPr>
            <p:sp>
              <p:nvSpPr>
                <p:cNvPr id="144" name="자유형: 도형 143">
                  <a:extLst>
                    <a:ext uri="{FF2B5EF4-FFF2-40B4-BE49-F238E27FC236}">
                      <a16:creationId xmlns:a16="http://schemas.microsoft.com/office/drawing/2014/main" xmlns="" id="{74390EAA-1EEF-453C-B8FD-9FCB3E0F6FF2}"/>
                    </a:ext>
                  </a:extLst>
                </p:cNvPr>
                <p:cNvSpPr/>
                <p:nvPr/>
              </p:nvSpPr>
              <p:spPr>
                <a:xfrm>
                  <a:off x="429041" y="3622370"/>
                  <a:ext cx="1068755" cy="328474"/>
                </a:xfrm>
                <a:custGeom>
                  <a:avLst/>
                  <a:gdLst>
                    <a:gd name="connsiteX0" fmla="*/ 54747 w 1068755"/>
                    <a:gd name="connsiteY0" fmla="*/ 0 h 328474"/>
                    <a:gd name="connsiteX1" fmla="*/ 1068755 w 1068755"/>
                    <a:gd name="connsiteY1" fmla="*/ 0 h 328474"/>
                    <a:gd name="connsiteX2" fmla="*/ 1068755 w 1068755"/>
                    <a:gd name="connsiteY2" fmla="*/ 328474 h 328474"/>
                    <a:gd name="connsiteX3" fmla="*/ 54747 w 1068755"/>
                    <a:gd name="connsiteY3" fmla="*/ 328474 h 328474"/>
                    <a:gd name="connsiteX4" fmla="*/ 0 w 1068755"/>
                    <a:gd name="connsiteY4" fmla="*/ 273727 h 328474"/>
                    <a:gd name="connsiteX5" fmla="*/ 0 w 1068755"/>
                    <a:gd name="connsiteY5" fmla="*/ 54747 h 328474"/>
                    <a:gd name="connsiteX6" fmla="*/ 54747 w 1068755"/>
                    <a:gd name="connsiteY6" fmla="*/ 0 h 328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8755" h="328474">
                      <a:moveTo>
                        <a:pt x="54747" y="0"/>
                      </a:moveTo>
                      <a:lnTo>
                        <a:pt x="1068755" y="0"/>
                      </a:lnTo>
                      <a:lnTo>
                        <a:pt x="1068755" y="328474"/>
                      </a:lnTo>
                      <a:lnTo>
                        <a:pt x="54747" y="328474"/>
                      </a:lnTo>
                      <a:cubicBezTo>
                        <a:pt x="24511" y="328474"/>
                        <a:pt x="0" y="303963"/>
                        <a:pt x="0" y="273727"/>
                      </a:cubicBezTo>
                      <a:lnTo>
                        <a:pt x="0" y="54747"/>
                      </a:lnTo>
                      <a:cubicBezTo>
                        <a:pt x="0" y="24511"/>
                        <a:pt x="24511" y="0"/>
                        <a:pt x="54747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36000" rIns="36000" bIns="36000" rtlCol="0" anchor="ctr"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남자</a:t>
                  </a:r>
                </a:p>
              </p:txBody>
            </p:sp>
            <p:sp>
              <p:nvSpPr>
                <p:cNvPr id="145" name="자유형: 도형 144">
                  <a:extLst>
                    <a:ext uri="{FF2B5EF4-FFF2-40B4-BE49-F238E27FC236}">
                      <a16:creationId xmlns:a16="http://schemas.microsoft.com/office/drawing/2014/main" xmlns="" id="{79CED9B1-C5CE-4544-BF66-0B2499B0397E}"/>
                    </a:ext>
                  </a:extLst>
                </p:cNvPr>
                <p:cNvSpPr/>
                <p:nvPr/>
              </p:nvSpPr>
              <p:spPr>
                <a:xfrm>
                  <a:off x="1497796" y="3622370"/>
                  <a:ext cx="1106273" cy="328474"/>
                </a:xfrm>
                <a:custGeom>
                  <a:avLst/>
                  <a:gdLst>
                    <a:gd name="connsiteX0" fmla="*/ 0 w 1106273"/>
                    <a:gd name="connsiteY0" fmla="*/ 0 h 328474"/>
                    <a:gd name="connsiteX1" fmla="*/ 1051526 w 1106273"/>
                    <a:gd name="connsiteY1" fmla="*/ 0 h 328474"/>
                    <a:gd name="connsiteX2" fmla="*/ 1106273 w 1106273"/>
                    <a:gd name="connsiteY2" fmla="*/ 54747 h 328474"/>
                    <a:gd name="connsiteX3" fmla="*/ 1106273 w 1106273"/>
                    <a:gd name="connsiteY3" fmla="*/ 273727 h 328474"/>
                    <a:gd name="connsiteX4" fmla="*/ 1051526 w 1106273"/>
                    <a:gd name="connsiteY4" fmla="*/ 328474 h 328474"/>
                    <a:gd name="connsiteX5" fmla="*/ 0 w 1106273"/>
                    <a:gd name="connsiteY5" fmla="*/ 328474 h 328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6273" h="328474">
                      <a:moveTo>
                        <a:pt x="0" y="0"/>
                      </a:moveTo>
                      <a:lnTo>
                        <a:pt x="1051526" y="0"/>
                      </a:lnTo>
                      <a:cubicBezTo>
                        <a:pt x="1081762" y="0"/>
                        <a:pt x="1106273" y="24511"/>
                        <a:pt x="1106273" y="54747"/>
                      </a:cubicBezTo>
                      <a:lnTo>
                        <a:pt x="1106273" y="273727"/>
                      </a:lnTo>
                      <a:cubicBezTo>
                        <a:pt x="1106273" y="303963"/>
                        <a:pt x="1081762" y="328474"/>
                        <a:pt x="1051526" y="328474"/>
                      </a:cubicBezTo>
                      <a:lnTo>
                        <a:pt x="0" y="32847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36000" rIns="36000" bIns="36000" rtlCol="0" anchor="ctr"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여자</a:t>
                  </a:r>
                </a:p>
              </p:txBody>
            </p:sp>
          </p:grp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71263E97-E807-4355-B1E2-954E7BA12458}"/>
                </a:ext>
              </a:extLst>
            </p:cNvPr>
            <p:cNvGrpSpPr/>
            <p:nvPr/>
          </p:nvGrpSpPr>
          <p:grpSpPr>
            <a:xfrm>
              <a:off x="437085" y="2093234"/>
              <a:ext cx="2175030" cy="453984"/>
              <a:chOff x="429038" y="2231797"/>
              <a:chExt cx="2175030" cy="453984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xmlns="" id="{1164636C-50EB-4E05-80AE-11075D10300E}"/>
                  </a:ext>
                </a:extLst>
              </p:cNvPr>
              <p:cNvSpPr/>
              <p:nvPr/>
            </p:nvSpPr>
            <p:spPr>
              <a:xfrm>
                <a:off x="429039" y="2357307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1990-01-01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xmlns="" id="{180916C5-2AD5-47A8-882D-AE86103A10AE}"/>
                  </a:ext>
                </a:extLst>
              </p:cNvPr>
              <p:cNvSpPr txBox="1"/>
              <p:nvPr/>
            </p:nvSpPr>
            <p:spPr>
              <a:xfrm>
                <a:off x="429038" y="2231797"/>
                <a:ext cx="4119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생년월일</a:t>
                </a:r>
                <a:r>
                  <a:rPr lang="en-US" altLang="ko-KR" sz="800" dirty="0">
                    <a:latin typeface="+mj-ea"/>
                    <a:ea typeface="+mj-ea"/>
                  </a:rPr>
                  <a:t>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xmlns="" id="{D9762A90-F938-4862-AA71-918AC0513B20}"/>
                </a:ext>
              </a:extLst>
            </p:cNvPr>
            <p:cNvGrpSpPr/>
            <p:nvPr/>
          </p:nvGrpSpPr>
          <p:grpSpPr>
            <a:xfrm>
              <a:off x="445132" y="5175837"/>
              <a:ext cx="2175030" cy="453306"/>
              <a:chOff x="429038" y="4175735"/>
              <a:chExt cx="2175030" cy="45330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FAC7F0BD-837F-47B9-82E2-29CCC7EB588F}"/>
                  </a:ext>
                </a:extLst>
              </p:cNvPr>
              <p:cNvSpPr/>
              <p:nvPr/>
            </p:nvSpPr>
            <p:spPr>
              <a:xfrm>
                <a:off x="429039" y="4300567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서울시 강남구 청담동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123 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하나아파트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403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호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xmlns="" id="{A4EC56F1-8BE9-4762-B96F-56E3BD717876}"/>
                  </a:ext>
                </a:extLst>
              </p:cNvPr>
              <p:cNvSpPr txBox="1"/>
              <p:nvPr/>
            </p:nvSpPr>
            <p:spPr>
              <a:xfrm>
                <a:off x="429038" y="4175735"/>
                <a:ext cx="1827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주소</a:t>
                </a:r>
              </a:p>
            </p:txBody>
          </p:sp>
          <p:sp>
            <p:nvSpPr>
              <p:cNvPr id="139" name="Search">
                <a:extLst>
                  <a:ext uri="{FF2B5EF4-FFF2-40B4-BE49-F238E27FC236}">
                    <a16:creationId xmlns:a16="http://schemas.microsoft.com/office/drawing/2014/main" xmlns="" id="{32558A2E-3259-4608-9B46-48FC64098FC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368550" y="4393367"/>
                <a:ext cx="139700" cy="142875"/>
              </a:xfrm>
              <a:custGeom>
                <a:avLst/>
                <a:gdLst>
                  <a:gd name="T0" fmla="*/ 227 w 572"/>
                  <a:gd name="T1" fmla="*/ 0 h 585"/>
                  <a:gd name="T2" fmla="*/ 0 w 572"/>
                  <a:gd name="T3" fmla="*/ 227 h 585"/>
                  <a:gd name="T4" fmla="*/ 227 w 572"/>
                  <a:gd name="T5" fmla="*/ 453 h 585"/>
                  <a:gd name="T6" fmla="*/ 359 w 572"/>
                  <a:gd name="T7" fmla="*/ 410 h 585"/>
                  <a:gd name="T8" fmla="*/ 535 w 572"/>
                  <a:gd name="T9" fmla="*/ 585 h 585"/>
                  <a:gd name="T10" fmla="*/ 572 w 572"/>
                  <a:gd name="T11" fmla="*/ 548 h 585"/>
                  <a:gd name="T12" fmla="*/ 399 w 572"/>
                  <a:gd name="T13" fmla="*/ 374 h 585"/>
                  <a:gd name="T14" fmla="*/ 454 w 572"/>
                  <a:gd name="T15" fmla="*/ 227 h 585"/>
                  <a:gd name="T16" fmla="*/ 227 w 572"/>
                  <a:gd name="T17" fmla="*/ 0 h 585"/>
                  <a:gd name="T18" fmla="*/ 227 w 572"/>
                  <a:gd name="T19" fmla="*/ 27 h 585"/>
                  <a:gd name="T20" fmla="*/ 427 w 572"/>
                  <a:gd name="T21" fmla="*/ 227 h 585"/>
                  <a:gd name="T22" fmla="*/ 227 w 572"/>
                  <a:gd name="T23" fmla="*/ 427 h 585"/>
                  <a:gd name="T24" fmla="*/ 27 w 572"/>
                  <a:gd name="T25" fmla="*/ 227 h 585"/>
                  <a:gd name="T26" fmla="*/ 227 w 572"/>
                  <a:gd name="T27" fmla="*/ 2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2" h="585">
                    <a:moveTo>
                      <a:pt x="227" y="0"/>
                    </a:moveTo>
                    <a:cubicBezTo>
                      <a:pt x="102" y="0"/>
                      <a:pt x="0" y="102"/>
                      <a:pt x="0" y="227"/>
                    </a:cubicBezTo>
                    <a:cubicBezTo>
                      <a:pt x="0" y="352"/>
                      <a:pt x="102" y="453"/>
                      <a:pt x="227" y="453"/>
                    </a:cubicBezTo>
                    <a:cubicBezTo>
                      <a:pt x="276" y="453"/>
                      <a:pt x="322" y="437"/>
                      <a:pt x="359" y="410"/>
                    </a:cubicBezTo>
                    <a:lnTo>
                      <a:pt x="535" y="585"/>
                    </a:lnTo>
                    <a:lnTo>
                      <a:pt x="572" y="548"/>
                    </a:lnTo>
                    <a:lnTo>
                      <a:pt x="399" y="374"/>
                    </a:lnTo>
                    <a:cubicBezTo>
                      <a:pt x="433" y="335"/>
                      <a:pt x="454" y="283"/>
                      <a:pt x="454" y="227"/>
                    </a:cubicBezTo>
                    <a:cubicBezTo>
                      <a:pt x="454" y="102"/>
                      <a:pt x="352" y="0"/>
                      <a:pt x="227" y="0"/>
                    </a:cubicBezTo>
                    <a:close/>
                    <a:moveTo>
                      <a:pt x="227" y="27"/>
                    </a:moveTo>
                    <a:cubicBezTo>
                      <a:pt x="338" y="27"/>
                      <a:pt x="427" y="116"/>
                      <a:pt x="427" y="227"/>
                    </a:cubicBezTo>
                    <a:cubicBezTo>
                      <a:pt x="427" y="337"/>
                      <a:pt x="338" y="427"/>
                      <a:pt x="227" y="427"/>
                    </a:cubicBezTo>
                    <a:cubicBezTo>
                      <a:pt x="116" y="427"/>
                      <a:pt x="27" y="337"/>
                      <a:pt x="27" y="227"/>
                    </a:cubicBezTo>
                    <a:cubicBezTo>
                      <a:pt x="27" y="116"/>
                      <a:pt x="116" y="27"/>
                      <a:pt x="227" y="27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A77C9176-D99F-4DF7-B302-BF4A2D5C863A}"/>
                </a:ext>
              </a:extLst>
            </p:cNvPr>
            <p:cNvSpPr txBox="1"/>
            <p:nvPr/>
          </p:nvSpPr>
          <p:spPr>
            <a:xfrm>
              <a:off x="437085" y="5705191"/>
              <a:ext cx="144590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* </a:t>
              </a:r>
              <a:r>
                <a:rPr lang="ko-KR" altLang="en-US" sz="800" dirty="0">
                  <a:latin typeface="+mj-ea"/>
                  <a:ea typeface="+mj-ea"/>
                </a:rPr>
                <a:t>한약배송을 위한 필수 정보입니다</a:t>
              </a:r>
              <a:r>
                <a:rPr lang="en-US" altLang="ko-KR" sz="800" dirty="0">
                  <a:latin typeface="+mj-ea"/>
                  <a:ea typeface="+mj-ea"/>
                </a:rPr>
                <a:t>.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xmlns="" id="{5806B7ED-C0E5-4C3E-BF53-C3B94CE1672A}"/>
                </a:ext>
              </a:extLst>
            </p:cNvPr>
            <p:cNvGrpSpPr/>
            <p:nvPr/>
          </p:nvGrpSpPr>
          <p:grpSpPr>
            <a:xfrm>
              <a:off x="437085" y="2776361"/>
              <a:ext cx="2175030" cy="452617"/>
              <a:chOff x="429038" y="1630458"/>
              <a:chExt cx="2175030" cy="452617"/>
            </a:xfrm>
          </p:grpSpPr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xmlns="" id="{742D199F-2CA0-4006-B792-40548317EE1B}"/>
                  </a:ext>
                </a:extLst>
              </p:cNvPr>
              <p:cNvSpPr/>
              <p:nvPr/>
            </p:nvSpPr>
            <p:spPr>
              <a:xfrm>
                <a:off x="429039" y="1754601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168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8D96A3FB-1CEF-4EC0-8FC9-0D37AB517839}"/>
                  </a:ext>
                </a:extLst>
              </p:cNvPr>
              <p:cNvSpPr txBox="1"/>
              <p:nvPr/>
            </p:nvSpPr>
            <p:spPr>
              <a:xfrm>
                <a:off x="429038" y="1630458"/>
                <a:ext cx="13785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키</a:t>
                </a:r>
                <a:r>
                  <a:rPr lang="en-US" altLang="ko-KR" sz="800" dirty="0">
                    <a:latin typeface="+mj-ea"/>
                    <a:ea typeface="+mj-ea"/>
                  </a:rPr>
                  <a:t>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xmlns="" id="{86852987-17F7-4140-BF10-9D5A3491803E}"/>
                  </a:ext>
                </a:extLst>
              </p:cNvPr>
              <p:cNvSpPr txBox="1"/>
              <p:nvPr/>
            </p:nvSpPr>
            <p:spPr>
              <a:xfrm>
                <a:off x="2406995" y="1857282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cm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xmlns="" id="{262105FB-3A20-456C-AA6C-DAAC24DF64C7}"/>
                </a:ext>
              </a:extLst>
            </p:cNvPr>
            <p:cNvGrpSpPr/>
            <p:nvPr/>
          </p:nvGrpSpPr>
          <p:grpSpPr>
            <a:xfrm>
              <a:off x="437085" y="3393641"/>
              <a:ext cx="2175030" cy="447337"/>
              <a:chOff x="437085" y="3393641"/>
              <a:chExt cx="2175030" cy="447337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xmlns="" id="{5FA04EDD-3E9B-4B7C-A440-279B0D94E509}"/>
                  </a:ext>
                </a:extLst>
              </p:cNvPr>
              <p:cNvGrpSpPr/>
              <p:nvPr/>
            </p:nvGrpSpPr>
            <p:grpSpPr>
              <a:xfrm>
                <a:off x="437085" y="3393641"/>
                <a:ext cx="2175030" cy="447337"/>
                <a:chOff x="429038" y="2213952"/>
                <a:chExt cx="2175030" cy="447337"/>
              </a:xfrm>
            </p:grpSpPr>
            <p:sp>
              <p:nvSpPr>
                <p:cNvPr id="132" name="사각형: 둥근 모서리 131">
                  <a:extLst>
                    <a:ext uri="{FF2B5EF4-FFF2-40B4-BE49-F238E27FC236}">
                      <a16:creationId xmlns:a16="http://schemas.microsoft.com/office/drawing/2014/main" xmlns="" id="{1DEC1289-3C5F-4C29-B76B-D9AD3960CC2F}"/>
                    </a:ext>
                  </a:extLst>
                </p:cNvPr>
                <p:cNvSpPr/>
                <p:nvPr/>
              </p:nvSpPr>
              <p:spPr>
                <a:xfrm>
                  <a:off x="429039" y="2332815"/>
                  <a:ext cx="2175029" cy="328474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ko-KR" altLang="en-US" sz="8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숫자만 입력해주세요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.</a:t>
                  </a:r>
                  <a:endPara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xmlns="" id="{81CE5158-8680-4D4F-8EC3-34DF6880BE73}"/>
                    </a:ext>
                  </a:extLst>
                </p:cNvPr>
                <p:cNvSpPr txBox="1"/>
                <p:nvPr/>
              </p:nvSpPr>
              <p:spPr>
                <a:xfrm>
                  <a:off x="429038" y="2213952"/>
                  <a:ext cx="320601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ko-KR" altLang="en-US" sz="800" dirty="0">
                      <a:latin typeface="+mj-ea"/>
                      <a:ea typeface="+mj-ea"/>
                    </a:rPr>
                    <a:t>몸무게</a:t>
                  </a:r>
                  <a:r>
                    <a:rPr lang="en-US" altLang="ko-KR" sz="800" dirty="0">
                      <a:latin typeface="+mj-ea"/>
                      <a:ea typeface="+mj-ea"/>
                    </a:rPr>
                    <a:t>*</a:t>
                  </a:r>
                  <a:endParaRPr lang="ko-KR" altLang="en-US" sz="800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xmlns="" id="{660F2F56-1131-415B-A7CF-9EC098FCDCB3}"/>
                  </a:ext>
                </a:extLst>
              </p:cNvPr>
              <p:cNvSpPr txBox="1"/>
              <p:nvPr/>
            </p:nvSpPr>
            <p:spPr>
              <a:xfrm>
                <a:off x="2415042" y="3615185"/>
                <a:ext cx="11541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kg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</p:grpSp>
      </p:grpSp>
      <p:graphicFrame>
        <p:nvGraphicFramePr>
          <p:cNvPr id="150" name="표 149">
            <a:extLst>
              <a:ext uri="{FF2B5EF4-FFF2-40B4-BE49-F238E27FC236}">
                <a16:creationId xmlns:a16="http://schemas.microsoft.com/office/drawing/2014/main" xmlns="" id="{CBC3B36C-AC99-4D44-9472-7695C4228E7D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30864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4523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신환등록팝업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주소 외 모든 입력사항은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필수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환자가 등록시에 입력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주소는 간호사가 필요시 입력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필수사항 모두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입력시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진행버튼 활성화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환자정보팝업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신환등록팝업과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동일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구성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사용자입력값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또는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저장값이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입력된 상태로 호출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별도 화면이동없이 입력내용변경시 진행버튼 활성화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저장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시 변경내용 저장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290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372526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5F039BF1-560F-4D2A-A80A-3D16A66E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진료화면 레이아웃 및 </a:t>
            </a:r>
            <a:r>
              <a:rPr lang="ko-KR" altLang="en-US" dirty="0" err="1"/>
              <a:t>인터렉션</a:t>
            </a:r>
            <a:r>
              <a:rPr lang="ko-KR" altLang="en-US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DF1A9D4-D606-4406-ABA4-B815F679626D}"/>
              </a:ext>
            </a:extLst>
          </p:cNvPr>
          <p:cNvSpPr/>
          <p:nvPr/>
        </p:nvSpPr>
        <p:spPr>
          <a:xfrm>
            <a:off x="5551941" y="1197178"/>
            <a:ext cx="1727200" cy="50634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B3013FA-BF59-480E-B13A-AE0722307E56}"/>
              </a:ext>
            </a:extLst>
          </p:cNvPr>
          <p:cNvSpPr/>
          <p:nvPr/>
        </p:nvSpPr>
        <p:spPr>
          <a:xfrm>
            <a:off x="5551941" y="1197178"/>
            <a:ext cx="1727200" cy="15879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4B6E970-7966-4956-B1E2-6F4642FDD002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진료관리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62392643-3E9C-4E66-BE7D-DE3A93FEF060}"/>
              </a:ext>
            </a:extLst>
          </p:cNvPr>
          <p:cNvSpPr/>
          <p:nvPr/>
        </p:nvSpPr>
        <p:spPr>
          <a:xfrm>
            <a:off x="6533471" y="2475443"/>
            <a:ext cx="696911" cy="16423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CC</a:t>
            </a:r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추가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01F9378-8833-4222-A67E-565242C71165}"/>
              </a:ext>
            </a:extLst>
          </p:cNvPr>
          <p:cNvCxnSpPr>
            <a:cxnSpLocks/>
          </p:cNvCxnSpPr>
          <p:nvPr/>
        </p:nvCxnSpPr>
        <p:spPr>
          <a:xfrm>
            <a:off x="5183517" y="597402"/>
            <a:ext cx="15896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355A9793-22D1-40A5-B0EA-D0E4F61FA9D2}"/>
              </a:ext>
            </a:extLst>
          </p:cNvPr>
          <p:cNvGraphicFramePr>
            <a:graphicFrameLocks noGrp="1"/>
          </p:cNvGraphicFramePr>
          <p:nvPr/>
        </p:nvGraphicFramePr>
        <p:xfrm>
          <a:off x="5611598" y="1256795"/>
          <a:ext cx="1618784" cy="1163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9855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1108929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CC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Check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From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Progress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악화요인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약화요인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57B12D3-58EA-4C22-86FF-F02442628301}"/>
              </a:ext>
            </a:extLst>
          </p:cNvPr>
          <p:cNvSpPr/>
          <p:nvPr/>
        </p:nvSpPr>
        <p:spPr>
          <a:xfrm>
            <a:off x="5551941" y="2681856"/>
            <a:ext cx="1727200" cy="2744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진료이력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(15)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003B1B5-32CD-4285-9445-F914264D2114}"/>
              </a:ext>
            </a:extLst>
          </p:cNvPr>
          <p:cNvSpPr txBox="1"/>
          <p:nvPr/>
        </p:nvSpPr>
        <p:spPr>
          <a:xfrm>
            <a:off x="7079275" y="2774676"/>
            <a:ext cx="1105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807CD746-94FA-4080-BD56-0DC7E1DF3FB4}"/>
              </a:ext>
            </a:extLst>
          </p:cNvPr>
          <p:cNvGrpSpPr/>
          <p:nvPr/>
        </p:nvGrpSpPr>
        <p:grpSpPr>
          <a:xfrm>
            <a:off x="5551941" y="2953713"/>
            <a:ext cx="1727200" cy="274493"/>
            <a:chOff x="5551941" y="4390484"/>
            <a:chExt cx="1727200" cy="27449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D245ABE2-8EAE-441B-8A68-31629BCA4ABC}"/>
                </a:ext>
              </a:extLst>
            </p:cNvPr>
            <p:cNvSpPr/>
            <p:nvPr/>
          </p:nvSpPr>
          <p:spPr>
            <a:xfrm>
              <a:off x="5551941" y="4390484"/>
              <a:ext cx="1727200" cy="2744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처방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F52DE4D-8AFE-4112-8FD4-DC2C4F7D76B4}"/>
                </a:ext>
              </a:extLst>
            </p:cNvPr>
            <p:cNvSpPr txBox="1"/>
            <p:nvPr/>
          </p:nvSpPr>
          <p:spPr>
            <a:xfrm>
              <a:off x="7088869" y="4481848"/>
              <a:ext cx="913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▼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C8C706A-0568-43F4-ACD8-B7BCC33A0D13}"/>
              </a:ext>
            </a:extLst>
          </p:cNvPr>
          <p:cNvSpPr/>
          <p:nvPr/>
        </p:nvSpPr>
        <p:spPr>
          <a:xfrm>
            <a:off x="5551941" y="925321"/>
            <a:ext cx="1727200" cy="2744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주증상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B1FB7DD-C7BA-4303-9B12-9D7A78A3C90E}"/>
              </a:ext>
            </a:extLst>
          </p:cNvPr>
          <p:cNvSpPr txBox="1"/>
          <p:nvPr/>
        </p:nvSpPr>
        <p:spPr>
          <a:xfrm rot="10800000">
            <a:off x="7088868" y="1016685"/>
            <a:ext cx="913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9F84B5FC-A2BD-4447-B7A0-BB18CAB2E215}"/>
              </a:ext>
            </a:extLst>
          </p:cNvPr>
          <p:cNvSpPr/>
          <p:nvPr/>
        </p:nvSpPr>
        <p:spPr>
          <a:xfrm>
            <a:off x="7055282" y="1275197"/>
            <a:ext cx="124959" cy="12495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x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B169D9F-9ED6-4803-A620-7ED7C5499155}"/>
              </a:ext>
            </a:extLst>
          </p:cNvPr>
          <p:cNvSpPr/>
          <p:nvPr/>
        </p:nvSpPr>
        <p:spPr>
          <a:xfrm>
            <a:off x="154440" y="934858"/>
            <a:ext cx="5347359" cy="534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F0134F4-18C1-4D3E-8A67-0D58BE324D4A}"/>
              </a:ext>
            </a:extLst>
          </p:cNvPr>
          <p:cNvSpPr txBox="1"/>
          <p:nvPr/>
        </p:nvSpPr>
        <p:spPr>
          <a:xfrm>
            <a:off x="233760" y="1002811"/>
            <a:ext cx="10499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이하나 </a:t>
            </a:r>
            <a:r>
              <a:rPr lang="en-US" altLang="ko-KR" sz="1400" b="1" dirty="0">
                <a:latin typeface="+mj-ea"/>
                <a:ea typeface="+mj-ea"/>
              </a:rPr>
              <a:t>(37</a:t>
            </a:r>
            <a:r>
              <a:rPr lang="ko-KR" altLang="en-US" sz="1400" b="1" dirty="0">
                <a:latin typeface="+mj-ea"/>
                <a:ea typeface="+mj-ea"/>
              </a:rPr>
              <a:t>세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5DED38B-D8BE-4248-9730-CF093C73C1E3}"/>
              </a:ext>
            </a:extLst>
          </p:cNvPr>
          <p:cNvSpPr txBox="1"/>
          <p:nvPr/>
        </p:nvSpPr>
        <p:spPr>
          <a:xfrm>
            <a:off x="233760" y="1276122"/>
            <a:ext cx="9666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환자의 </a:t>
            </a:r>
            <a:r>
              <a:rPr lang="ko-KR" altLang="en-US" sz="800" dirty="0" err="1">
                <a:latin typeface="+mj-ea"/>
                <a:ea typeface="+mj-ea"/>
              </a:rPr>
              <a:t>진료화면입니다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8A40C6A-917E-44AA-8DE1-4009B43413D0}"/>
              </a:ext>
            </a:extLst>
          </p:cNvPr>
          <p:cNvSpPr txBox="1"/>
          <p:nvPr/>
        </p:nvSpPr>
        <p:spPr>
          <a:xfrm>
            <a:off x="1310838" y="1094040"/>
            <a:ext cx="6908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Ch.123456789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2EFD030F-A391-47B2-8F9F-02DFB5B38817}"/>
              </a:ext>
            </a:extLst>
          </p:cNvPr>
          <p:cNvCxnSpPr/>
          <p:nvPr/>
        </p:nvCxnSpPr>
        <p:spPr>
          <a:xfrm>
            <a:off x="233760" y="1669915"/>
            <a:ext cx="52268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2D2569CA-EB2B-4FBD-9ACF-8A4CCB6C5FF9}"/>
              </a:ext>
            </a:extLst>
          </p:cNvPr>
          <p:cNvSpPr/>
          <p:nvPr/>
        </p:nvSpPr>
        <p:spPr>
          <a:xfrm>
            <a:off x="2727411" y="1011702"/>
            <a:ext cx="2705100" cy="582810"/>
          </a:xfrm>
          <a:prstGeom prst="roundRect">
            <a:avLst>
              <a:gd name="adj" fmla="val 795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934861BA-FF05-442F-99CA-DBD88FF65DB4}"/>
              </a:ext>
            </a:extLst>
          </p:cNvPr>
          <p:cNvCxnSpPr>
            <a:cxnSpLocks/>
          </p:cNvCxnSpPr>
          <p:nvPr/>
        </p:nvCxnSpPr>
        <p:spPr>
          <a:xfrm>
            <a:off x="2835693" y="1255251"/>
            <a:ext cx="24885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24E5966E-392A-448E-A290-151F256C72BA}"/>
              </a:ext>
            </a:extLst>
          </p:cNvPr>
          <p:cNvGrpSpPr/>
          <p:nvPr/>
        </p:nvGrpSpPr>
        <p:grpSpPr>
          <a:xfrm>
            <a:off x="2847194" y="1087690"/>
            <a:ext cx="227626" cy="411111"/>
            <a:chOff x="910444" y="3213583"/>
            <a:chExt cx="227626" cy="41111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3ACBF8AB-53B0-4565-8CAB-51131454CE76}"/>
                </a:ext>
              </a:extLst>
            </p:cNvPr>
            <p:cNvSpPr txBox="1"/>
            <p:nvPr/>
          </p:nvSpPr>
          <p:spPr>
            <a:xfrm>
              <a:off x="932886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성별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86EA2B0-C9FF-426F-A898-EA414F260F3F}"/>
                </a:ext>
              </a:extLst>
            </p:cNvPr>
            <p:cNvSpPr txBox="1"/>
            <p:nvPr/>
          </p:nvSpPr>
          <p:spPr>
            <a:xfrm>
              <a:off x="910444" y="3470806"/>
              <a:ext cx="2276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1000" dirty="0">
                  <a:latin typeface="+mj-ea"/>
                  <a:ea typeface="+mj-ea"/>
                </a:rPr>
                <a:t>여자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F47AC047-B1B1-4E2B-BB6E-8D510303699A}"/>
              </a:ext>
            </a:extLst>
          </p:cNvPr>
          <p:cNvGrpSpPr/>
          <p:nvPr/>
        </p:nvGrpSpPr>
        <p:grpSpPr>
          <a:xfrm>
            <a:off x="3274846" y="1087690"/>
            <a:ext cx="182742" cy="425679"/>
            <a:chOff x="1291444" y="3213583"/>
            <a:chExt cx="182742" cy="42567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BDE9912-7663-49D6-BEFF-2FDDBCBB2F13}"/>
                </a:ext>
              </a:extLst>
            </p:cNvPr>
            <p:cNvSpPr txBox="1"/>
            <p:nvPr/>
          </p:nvSpPr>
          <p:spPr>
            <a:xfrm>
              <a:off x="1291444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>
                  <a:latin typeface="+mj-ea"/>
                  <a:ea typeface="+mj-ea"/>
                </a:rPr>
                <a:t>나이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D3937E2B-D0D8-4819-8FD2-4A7D303B0EAB}"/>
                </a:ext>
              </a:extLst>
            </p:cNvPr>
            <p:cNvSpPr txBox="1"/>
            <p:nvPr/>
          </p:nvSpPr>
          <p:spPr>
            <a:xfrm>
              <a:off x="1307474" y="3485374"/>
              <a:ext cx="15068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000" dirty="0">
                  <a:latin typeface="+mj-ea"/>
                  <a:ea typeface="+mj-ea"/>
                </a:rPr>
                <a:t>37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999C4DF7-30E7-4975-B813-8FCCC83F251F}"/>
              </a:ext>
            </a:extLst>
          </p:cNvPr>
          <p:cNvGrpSpPr/>
          <p:nvPr/>
        </p:nvGrpSpPr>
        <p:grpSpPr>
          <a:xfrm>
            <a:off x="3657614" y="1087690"/>
            <a:ext cx="333425" cy="425679"/>
            <a:chOff x="1683659" y="3213583"/>
            <a:chExt cx="333425" cy="4256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4EF6448-36C7-43C0-9F21-81C129418611}"/>
                </a:ext>
              </a:extLst>
            </p:cNvPr>
            <p:cNvSpPr txBox="1"/>
            <p:nvPr/>
          </p:nvSpPr>
          <p:spPr>
            <a:xfrm>
              <a:off x="1759000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>
                  <a:latin typeface="+mj-ea"/>
                  <a:ea typeface="+mj-ea"/>
                </a:rPr>
                <a:t>신장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1C5DEBC-213B-4BCB-9A28-EF6C569D21E4}"/>
                </a:ext>
              </a:extLst>
            </p:cNvPr>
            <p:cNvSpPr txBox="1"/>
            <p:nvPr/>
          </p:nvSpPr>
          <p:spPr>
            <a:xfrm>
              <a:off x="1683659" y="3485374"/>
              <a:ext cx="33342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000" dirty="0">
                  <a:latin typeface="+mj-ea"/>
                  <a:ea typeface="+mj-ea"/>
                </a:rPr>
                <a:t>165</a:t>
              </a:r>
              <a:r>
                <a:rPr lang="en-US" altLang="ko-KR" sz="600" dirty="0">
                  <a:latin typeface="+mj-ea"/>
                  <a:ea typeface="+mj-ea"/>
                </a:rPr>
                <a:t>cm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F36C1E14-1849-40D0-A316-8B77B290DF22}"/>
              </a:ext>
            </a:extLst>
          </p:cNvPr>
          <p:cNvGrpSpPr/>
          <p:nvPr/>
        </p:nvGrpSpPr>
        <p:grpSpPr>
          <a:xfrm>
            <a:off x="4191065" y="1087690"/>
            <a:ext cx="235642" cy="425679"/>
            <a:chOff x="2075874" y="3213583"/>
            <a:chExt cx="235642" cy="42567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7684860-9917-446A-A285-EF95CC6281CA}"/>
                </a:ext>
              </a:extLst>
            </p:cNvPr>
            <p:cNvSpPr txBox="1"/>
            <p:nvPr/>
          </p:nvSpPr>
          <p:spPr>
            <a:xfrm>
              <a:off x="2102324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>
                  <a:latin typeface="+mj-ea"/>
                  <a:ea typeface="+mj-ea"/>
                </a:rPr>
                <a:t>체중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53DD324-91BB-4B57-A9FB-0C68233F4D00}"/>
                </a:ext>
              </a:extLst>
            </p:cNvPr>
            <p:cNvSpPr txBox="1"/>
            <p:nvPr/>
          </p:nvSpPr>
          <p:spPr>
            <a:xfrm>
              <a:off x="2075874" y="3485374"/>
              <a:ext cx="23564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000" dirty="0">
                  <a:latin typeface="+mj-ea"/>
                  <a:ea typeface="+mj-ea"/>
                </a:rPr>
                <a:t>53</a:t>
              </a:r>
              <a:r>
                <a:rPr lang="en-US" altLang="ko-KR" sz="600" dirty="0">
                  <a:latin typeface="+mj-ea"/>
                  <a:ea typeface="+mj-ea"/>
                </a:rPr>
                <a:t>kg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8AE912CC-8943-408E-9B03-A7B25658DE37}"/>
              </a:ext>
            </a:extLst>
          </p:cNvPr>
          <p:cNvGrpSpPr/>
          <p:nvPr/>
        </p:nvGrpSpPr>
        <p:grpSpPr>
          <a:xfrm>
            <a:off x="4626731" y="1087690"/>
            <a:ext cx="648415" cy="425679"/>
            <a:chOff x="2468089" y="3213583"/>
            <a:chExt cx="648415" cy="42567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81F4585-2016-408C-A62A-409C8A0BDB45}"/>
                </a:ext>
              </a:extLst>
            </p:cNvPr>
            <p:cNvSpPr txBox="1"/>
            <p:nvPr/>
          </p:nvSpPr>
          <p:spPr>
            <a:xfrm>
              <a:off x="2468089" y="3213583"/>
              <a:ext cx="36548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내원목적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8328A177-7BFD-48D3-9665-FFAB50DE49A0}"/>
                </a:ext>
              </a:extLst>
            </p:cNvPr>
            <p:cNvSpPr txBox="1"/>
            <p:nvPr/>
          </p:nvSpPr>
          <p:spPr>
            <a:xfrm>
              <a:off x="2480111" y="3485374"/>
              <a:ext cx="63639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1000" dirty="0">
                  <a:latin typeface="+mj-ea"/>
                  <a:ea typeface="+mj-ea"/>
                </a:rPr>
                <a:t>불면증</a:t>
              </a:r>
              <a:r>
                <a:rPr lang="en-US" altLang="ko-KR" sz="1000" dirty="0">
                  <a:latin typeface="+mj-ea"/>
                  <a:ea typeface="+mj-ea"/>
                </a:rPr>
                <a:t>, </a:t>
              </a:r>
              <a:r>
                <a:rPr lang="ko-KR" altLang="en-US" sz="1000" dirty="0">
                  <a:latin typeface="+mj-ea"/>
                  <a:ea typeface="+mj-ea"/>
                </a:rPr>
                <a:t>비만</a:t>
              </a: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1BD72CC-72E4-495C-810E-A1EFAECE9DDD}"/>
              </a:ext>
            </a:extLst>
          </p:cNvPr>
          <p:cNvSpPr/>
          <p:nvPr/>
        </p:nvSpPr>
        <p:spPr>
          <a:xfrm>
            <a:off x="241137" y="1473199"/>
            <a:ext cx="622300" cy="2032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문진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5D47FFB-ECC6-43CA-A454-23067776CE2C}"/>
              </a:ext>
            </a:extLst>
          </p:cNvPr>
          <p:cNvSpPr/>
          <p:nvPr/>
        </p:nvSpPr>
        <p:spPr>
          <a:xfrm>
            <a:off x="864464" y="1473199"/>
            <a:ext cx="622300" cy="203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안진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44D0862-0141-4882-83AD-D8A2D0C240EF}"/>
              </a:ext>
            </a:extLst>
          </p:cNvPr>
          <p:cNvSpPr/>
          <p:nvPr/>
        </p:nvSpPr>
        <p:spPr>
          <a:xfrm>
            <a:off x="1481784" y="1473199"/>
            <a:ext cx="622300" cy="203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A303DC08-7951-477D-89EF-B6822CFD25F0}"/>
              </a:ext>
            </a:extLst>
          </p:cNvPr>
          <p:cNvSpPr/>
          <p:nvPr/>
        </p:nvSpPr>
        <p:spPr>
          <a:xfrm>
            <a:off x="264449" y="1755492"/>
            <a:ext cx="5168062" cy="450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선택한 탭에 따른 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컨텐츠 노출영역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다음페이지부터 참조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57D1E09-D883-40CF-9682-DF2496EB851F}"/>
              </a:ext>
            </a:extLst>
          </p:cNvPr>
          <p:cNvSpPr/>
          <p:nvPr/>
        </p:nvSpPr>
        <p:spPr>
          <a:xfrm>
            <a:off x="154440" y="6312618"/>
            <a:ext cx="7124701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61373E33-23F1-47B0-AD60-91DDF70C49FD}"/>
              </a:ext>
            </a:extLst>
          </p:cNvPr>
          <p:cNvSpPr/>
          <p:nvPr/>
        </p:nvSpPr>
        <p:spPr>
          <a:xfrm>
            <a:off x="6500705" y="6388755"/>
            <a:ext cx="726830" cy="2405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처방완료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108E9A24-3E9B-41BE-AAC9-15481DEB9B1F}"/>
              </a:ext>
            </a:extLst>
          </p:cNvPr>
          <p:cNvSpPr/>
          <p:nvPr/>
        </p:nvSpPr>
        <p:spPr>
          <a:xfrm>
            <a:off x="5720668" y="6388755"/>
            <a:ext cx="726830" cy="2405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임시저장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D6BC88F-F482-4F4B-B5E0-2792F75F69AF}"/>
              </a:ext>
            </a:extLst>
          </p:cNvPr>
          <p:cNvSpPr/>
          <p:nvPr/>
        </p:nvSpPr>
        <p:spPr>
          <a:xfrm>
            <a:off x="5546698" y="922883"/>
            <a:ext cx="1749785" cy="5354695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0713029E-D092-48B8-8F21-C1C74E4F5E97}"/>
              </a:ext>
            </a:extLst>
          </p:cNvPr>
          <p:cNvCxnSpPr>
            <a:cxnSpLocks/>
          </p:cNvCxnSpPr>
          <p:nvPr/>
        </p:nvCxnSpPr>
        <p:spPr>
          <a:xfrm>
            <a:off x="5601803" y="4019344"/>
            <a:ext cx="1610073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DAC0C427-F27A-4C08-B8D2-009C287B9D25}"/>
              </a:ext>
            </a:extLst>
          </p:cNvPr>
          <p:cNvSpPr txBox="1"/>
          <p:nvPr/>
        </p:nvSpPr>
        <p:spPr>
          <a:xfrm>
            <a:off x="6074357" y="4094316"/>
            <a:ext cx="8079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화면너비 </a:t>
            </a:r>
            <a:r>
              <a:rPr lang="en-US" altLang="ko-KR" sz="800" dirty="0">
                <a:solidFill>
                  <a:schemeClr val="accent1"/>
                </a:solidFill>
                <a:latin typeface="+mj-ea"/>
                <a:ea typeface="+mj-ea"/>
              </a:rPr>
              <a:t>20 ~30%</a:t>
            </a:r>
            <a:endParaRPr lang="ko-KR" altLang="en-US" sz="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D0357B-E636-4EDE-B3E4-3D465FB3597B}"/>
              </a:ext>
            </a:extLst>
          </p:cNvPr>
          <p:cNvSpPr/>
          <p:nvPr/>
        </p:nvSpPr>
        <p:spPr>
          <a:xfrm>
            <a:off x="183619" y="1750365"/>
            <a:ext cx="5264179" cy="4527213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FBF23A23-ADD2-4985-8175-45EF71520808}"/>
              </a:ext>
            </a:extLst>
          </p:cNvPr>
          <p:cNvCxnSpPr>
            <a:cxnSpLocks/>
          </p:cNvCxnSpPr>
          <p:nvPr/>
        </p:nvCxnSpPr>
        <p:spPr>
          <a:xfrm flipV="1">
            <a:off x="551018" y="1760732"/>
            <a:ext cx="0" cy="4443221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27049E4-FD3D-4FE4-93E7-4F740D2147E6}"/>
              </a:ext>
            </a:extLst>
          </p:cNvPr>
          <p:cNvSpPr txBox="1"/>
          <p:nvPr/>
        </p:nvSpPr>
        <p:spPr>
          <a:xfrm>
            <a:off x="657972" y="3800825"/>
            <a:ext cx="45685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solidFill>
                  <a:schemeClr val="accent1"/>
                </a:solidFill>
                <a:latin typeface="+mj-ea"/>
                <a:ea typeface="+mj-ea"/>
              </a:rPr>
              <a:t>컨텐츠영역</a:t>
            </a:r>
            <a:endParaRPr lang="en-US" altLang="ko-KR" sz="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스크롤영역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106DBCF2-1154-4FDE-9606-5B03DBD4D4F0}"/>
              </a:ext>
            </a:extLst>
          </p:cNvPr>
          <p:cNvGrpSpPr/>
          <p:nvPr/>
        </p:nvGrpSpPr>
        <p:grpSpPr>
          <a:xfrm>
            <a:off x="2926761" y="6426495"/>
            <a:ext cx="1290754" cy="165100"/>
            <a:chOff x="1158622" y="684976"/>
            <a:chExt cx="1290754" cy="16510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0042F355-3E58-41F2-8C34-ED977ACA3B84}"/>
                </a:ext>
              </a:extLst>
            </p:cNvPr>
            <p:cNvSpPr txBox="1"/>
            <p:nvPr/>
          </p:nvSpPr>
          <p:spPr>
            <a:xfrm>
              <a:off x="1399409" y="704686"/>
              <a:ext cx="104996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rgbClr val="2CA8B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버튼영역은 화면 하단고정</a:t>
              </a:r>
              <a:endParaRPr lang="en-US" altLang="ko-KR" sz="800" dirty="0">
                <a:solidFill>
                  <a:srgbClr val="2CA8B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Pin">
              <a:extLst>
                <a:ext uri="{FF2B5EF4-FFF2-40B4-BE49-F238E27FC236}">
                  <a16:creationId xmlns:a16="http://schemas.microsoft.com/office/drawing/2014/main" xmlns="" id="{FA5E0B05-5443-4548-9F48-16DBBE7CFE8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58622" y="684976"/>
              <a:ext cx="163513" cy="165100"/>
            </a:xfrm>
            <a:custGeom>
              <a:avLst/>
              <a:gdLst>
                <a:gd name="T0" fmla="*/ 478 w 675"/>
                <a:gd name="T1" fmla="*/ 2 h 674"/>
                <a:gd name="T2" fmla="*/ 452 w 675"/>
                <a:gd name="T3" fmla="*/ 20 h 674"/>
                <a:gd name="T4" fmla="*/ 341 w 675"/>
                <a:gd name="T5" fmla="*/ 177 h 674"/>
                <a:gd name="T6" fmla="*/ 145 w 675"/>
                <a:gd name="T7" fmla="*/ 232 h 674"/>
                <a:gd name="T8" fmla="*/ 145 w 675"/>
                <a:gd name="T9" fmla="*/ 250 h 674"/>
                <a:gd name="T10" fmla="*/ 244 w 675"/>
                <a:gd name="T11" fmla="*/ 349 h 674"/>
                <a:gd name="T12" fmla="*/ 10 w 675"/>
                <a:gd name="T13" fmla="*/ 646 h 674"/>
                <a:gd name="T14" fmla="*/ 29 w 675"/>
                <a:gd name="T15" fmla="*/ 664 h 674"/>
                <a:gd name="T16" fmla="*/ 324 w 675"/>
                <a:gd name="T17" fmla="*/ 430 h 674"/>
                <a:gd name="T18" fmla="*/ 423 w 675"/>
                <a:gd name="T19" fmla="*/ 529 h 674"/>
                <a:gd name="T20" fmla="*/ 442 w 675"/>
                <a:gd name="T21" fmla="*/ 529 h 674"/>
                <a:gd name="T22" fmla="*/ 497 w 675"/>
                <a:gd name="T23" fmla="*/ 330 h 674"/>
                <a:gd name="T24" fmla="*/ 653 w 675"/>
                <a:gd name="T25" fmla="*/ 223 h 674"/>
                <a:gd name="T26" fmla="*/ 672 w 675"/>
                <a:gd name="T27" fmla="*/ 198 h 674"/>
                <a:gd name="T28" fmla="*/ 665 w 675"/>
                <a:gd name="T29" fmla="*/ 168 h 674"/>
                <a:gd name="T30" fmla="*/ 509 w 675"/>
                <a:gd name="T31" fmla="*/ 9 h 674"/>
                <a:gd name="T32" fmla="*/ 494 w 675"/>
                <a:gd name="T33" fmla="*/ 1 h 674"/>
                <a:gd name="T34" fmla="*/ 478 w 675"/>
                <a:gd name="T35" fmla="*/ 2 h 674"/>
                <a:gd name="T36" fmla="*/ 490 w 675"/>
                <a:gd name="T37" fmla="*/ 28 h 674"/>
                <a:gd name="T38" fmla="*/ 490 w 675"/>
                <a:gd name="T39" fmla="*/ 28 h 674"/>
                <a:gd name="T40" fmla="*/ 646 w 675"/>
                <a:gd name="T41" fmla="*/ 186 h 674"/>
                <a:gd name="T42" fmla="*/ 638 w 675"/>
                <a:gd name="T43" fmla="*/ 202 h 674"/>
                <a:gd name="T44" fmla="*/ 475 w 675"/>
                <a:gd name="T45" fmla="*/ 312 h 674"/>
                <a:gd name="T46" fmla="*/ 470 w 675"/>
                <a:gd name="T47" fmla="*/ 327 h 674"/>
                <a:gd name="T48" fmla="*/ 432 w 675"/>
                <a:gd name="T49" fmla="*/ 499 h 674"/>
                <a:gd name="T50" fmla="*/ 174 w 675"/>
                <a:gd name="T51" fmla="*/ 242 h 674"/>
                <a:gd name="T52" fmla="*/ 344 w 675"/>
                <a:gd name="T53" fmla="*/ 204 h 674"/>
                <a:gd name="T54" fmla="*/ 358 w 675"/>
                <a:gd name="T55" fmla="*/ 199 h 674"/>
                <a:gd name="T56" fmla="*/ 474 w 675"/>
                <a:gd name="T57" fmla="*/ 36 h 674"/>
                <a:gd name="T58" fmla="*/ 490 w 675"/>
                <a:gd name="T59" fmla="*/ 28 h 674"/>
                <a:gd name="T60" fmla="*/ 263 w 675"/>
                <a:gd name="T61" fmla="*/ 368 h 674"/>
                <a:gd name="T62" fmla="*/ 305 w 675"/>
                <a:gd name="T63" fmla="*/ 411 h 674"/>
                <a:gd name="T64" fmla="*/ 102 w 675"/>
                <a:gd name="T65" fmla="*/ 572 h 674"/>
                <a:gd name="T66" fmla="*/ 263 w 675"/>
                <a:gd name="T67" fmla="*/ 368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5" h="674">
                  <a:moveTo>
                    <a:pt x="478" y="2"/>
                  </a:moveTo>
                  <a:cubicBezTo>
                    <a:pt x="467" y="6"/>
                    <a:pt x="459" y="13"/>
                    <a:pt x="452" y="20"/>
                  </a:cubicBezTo>
                  <a:lnTo>
                    <a:pt x="341" y="177"/>
                  </a:lnTo>
                  <a:cubicBezTo>
                    <a:pt x="273" y="161"/>
                    <a:pt x="198" y="178"/>
                    <a:pt x="145" y="232"/>
                  </a:cubicBezTo>
                  <a:cubicBezTo>
                    <a:pt x="140" y="237"/>
                    <a:pt x="140" y="245"/>
                    <a:pt x="145" y="250"/>
                  </a:cubicBezTo>
                  <a:lnTo>
                    <a:pt x="244" y="349"/>
                  </a:lnTo>
                  <a:lnTo>
                    <a:pt x="10" y="646"/>
                  </a:lnTo>
                  <a:cubicBezTo>
                    <a:pt x="0" y="658"/>
                    <a:pt x="16" y="674"/>
                    <a:pt x="29" y="664"/>
                  </a:cubicBezTo>
                  <a:lnTo>
                    <a:pt x="324" y="430"/>
                  </a:lnTo>
                  <a:lnTo>
                    <a:pt x="423" y="529"/>
                  </a:lnTo>
                  <a:cubicBezTo>
                    <a:pt x="429" y="534"/>
                    <a:pt x="437" y="534"/>
                    <a:pt x="442" y="529"/>
                  </a:cubicBezTo>
                  <a:cubicBezTo>
                    <a:pt x="496" y="475"/>
                    <a:pt x="514" y="399"/>
                    <a:pt x="497" y="330"/>
                  </a:cubicBezTo>
                  <a:lnTo>
                    <a:pt x="653" y="223"/>
                  </a:lnTo>
                  <a:cubicBezTo>
                    <a:pt x="662" y="216"/>
                    <a:pt x="668" y="206"/>
                    <a:pt x="672" y="198"/>
                  </a:cubicBezTo>
                  <a:cubicBezTo>
                    <a:pt x="675" y="188"/>
                    <a:pt x="674" y="176"/>
                    <a:pt x="665" y="168"/>
                  </a:cubicBezTo>
                  <a:lnTo>
                    <a:pt x="509" y="9"/>
                  </a:lnTo>
                  <a:cubicBezTo>
                    <a:pt x="505" y="5"/>
                    <a:pt x="499" y="3"/>
                    <a:pt x="494" y="1"/>
                  </a:cubicBezTo>
                  <a:cubicBezTo>
                    <a:pt x="489" y="0"/>
                    <a:pt x="484" y="0"/>
                    <a:pt x="478" y="2"/>
                  </a:cubicBezTo>
                  <a:close/>
                  <a:moveTo>
                    <a:pt x="490" y="28"/>
                  </a:moveTo>
                  <a:lnTo>
                    <a:pt x="490" y="28"/>
                  </a:lnTo>
                  <a:lnTo>
                    <a:pt x="646" y="186"/>
                  </a:lnTo>
                  <a:cubicBezTo>
                    <a:pt x="650" y="190"/>
                    <a:pt x="644" y="198"/>
                    <a:pt x="638" y="202"/>
                  </a:cubicBezTo>
                  <a:cubicBezTo>
                    <a:pt x="583" y="239"/>
                    <a:pt x="529" y="275"/>
                    <a:pt x="475" y="312"/>
                  </a:cubicBezTo>
                  <a:cubicBezTo>
                    <a:pt x="470" y="316"/>
                    <a:pt x="468" y="322"/>
                    <a:pt x="470" y="327"/>
                  </a:cubicBezTo>
                  <a:cubicBezTo>
                    <a:pt x="487" y="386"/>
                    <a:pt x="474" y="451"/>
                    <a:pt x="432" y="499"/>
                  </a:cubicBezTo>
                  <a:lnTo>
                    <a:pt x="174" y="242"/>
                  </a:lnTo>
                  <a:cubicBezTo>
                    <a:pt x="223" y="201"/>
                    <a:pt x="286" y="187"/>
                    <a:pt x="344" y="204"/>
                  </a:cubicBezTo>
                  <a:cubicBezTo>
                    <a:pt x="349" y="205"/>
                    <a:pt x="355" y="203"/>
                    <a:pt x="358" y="199"/>
                  </a:cubicBezTo>
                  <a:lnTo>
                    <a:pt x="474" y="36"/>
                  </a:lnTo>
                  <a:cubicBezTo>
                    <a:pt x="478" y="29"/>
                    <a:pt x="485" y="25"/>
                    <a:pt x="490" y="28"/>
                  </a:cubicBezTo>
                  <a:close/>
                  <a:moveTo>
                    <a:pt x="263" y="368"/>
                  </a:moveTo>
                  <a:lnTo>
                    <a:pt x="305" y="411"/>
                  </a:lnTo>
                  <a:lnTo>
                    <a:pt x="102" y="572"/>
                  </a:lnTo>
                  <a:lnTo>
                    <a:pt x="263" y="368"/>
                  </a:lnTo>
                  <a:close/>
                </a:path>
              </a:pathLst>
            </a:custGeom>
            <a:solidFill>
              <a:srgbClr val="2CA8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CA8B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243CD69D-27B8-41B1-973C-D242563D7722}"/>
              </a:ext>
            </a:extLst>
          </p:cNvPr>
          <p:cNvSpPr/>
          <p:nvPr/>
        </p:nvSpPr>
        <p:spPr>
          <a:xfrm>
            <a:off x="240753" y="6388755"/>
            <a:ext cx="726830" cy="2405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처방전인쇄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15B0627D-235E-43B5-BD64-8C8EB88197AA}"/>
              </a:ext>
            </a:extLst>
          </p:cNvPr>
          <p:cNvCxnSpPr>
            <a:cxnSpLocks/>
          </p:cNvCxnSpPr>
          <p:nvPr/>
        </p:nvCxnSpPr>
        <p:spPr>
          <a:xfrm flipV="1">
            <a:off x="5905772" y="1002811"/>
            <a:ext cx="0" cy="5201142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561A4E9A-20D2-4B57-B288-D9FFDB9EA18B}"/>
              </a:ext>
            </a:extLst>
          </p:cNvPr>
          <p:cNvSpPr txBox="1"/>
          <p:nvPr/>
        </p:nvSpPr>
        <p:spPr>
          <a:xfrm>
            <a:off x="6012726" y="5541241"/>
            <a:ext cx="1141338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보조영역</a:t>
            </a:r>
            <a:endParaRPr lang="en-US" altLang="ko-KR" sz="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스크롤영역</a:t>
            </a:r>
            <a:endParaRPr lang="en-US" altLang="ko-KR" sz="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800" dirty="0" err="1">
                <a:solidFill>
                  <a:schemeClr val="accent1"/>
                </a:solidFill>
                <a:latin typeface="+mj-ea"/>
                <a:ea typeface="+mj-ea"/>
              </a:rPr>
              <a:t>컨텐츠영역과는</a:t>
            </a:r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 별도 스크롤</a:t>
            </a: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D3C99DE2-AC19-4434-BE80-5ABA641F4065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42336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진료메뉴에서 특정환자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진입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본 장표는 </a:t>
                      </a:r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레이아웃과 </a:t>
                      </a:r>
                      <a:r>
                        <a:rPr lang="ko-KR" altLang="en-US" sz="800" b="0" kern="1200" dirty="0" err="1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인터렉션</a:t>
                      </a:r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설명을 위한 것으로 상세한 </a:t>
                      </a:r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UI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는 각 해당 장표를 확인</a:t>
                      </a:r>
                      <a:endParaRPr lang="en-US" altLang="ko-KR" sz="800" b="0" kern="1200" dirty="0">
                        <a:solidFill>
                          <a:srgbClr val="FF0000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330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 환자정보영역 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선택한 환자의 이름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나이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있을 경우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각 병원고유의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구분값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노출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예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차트번호 등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#1a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환자정보요약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문진시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환자가 입력한 값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노출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#1b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환자정보편집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환자정보수정팝업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호출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컨텐츠영역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노출항목 선택 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탭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각 탭에 종속된 컨텐츠 노출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문진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안진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처방탭은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진료이력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의 항목을 선택한 경우에만 노출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환자정보영역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하단 버튼영역을 제외한 부분만 스크롤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보조영역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주증상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아코디언 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닫힘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아코디언열기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▲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아코디언 닫기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 toggle</a:t>
                      </a:r>
                    </a:p>
                    <a:p>
                      <a:pPr algn="l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여러 개를 열어 둘 수 있음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5D48B2A6-13B8-40AF-A804-5B4C1EDD36DE}"/>
              </a:ext>
            </a:extLst>
          </p:cNvPr>
          <p:cNvSpPr/>
          <p:nvPr/>
        </p:nvSpPr>
        <p:spPr>
          <a:xfrm>
            <a:off x="657972" y="349521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ED7C5512-8864-4FE4-B948-5FF4046F01CF}"/>
              </a:ext>
            </a:extLst>
          </p:cNvPr>
          <p:cNvSpPr/>
          <p:nvPr/>
        </p:nvSpPr>
        <p:spPr>
          <a:xfrm>
            <a:off x="168332" y="89574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6A5183B1-7094-4B72-9D07-6C3D4EE63538}"/>
              </a:ext>
            </a:extLst>
          </p:cNvPr>
          <p:cNvSpPr/>
          <p:nvPr/>
        </p:nvSpPr>
        <p:spPr>
          <a:xfrm>
            <a:off x="5973347" y="528503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C78B2160-9056-4BCC-883A-CAC4EBA413AC}"/>
              </a:ext>
            </a:extLst>
          </p:cNvPr>
          <p:cNvSpPr/>
          <p:nvPr/>
        </p:nvSpPr>
        <p:spPr>
          <a:xfrm>
            <a:off x="183619" y="6348919"/>
            <a:ext cx="7124701" cy="347799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4BD9D8EA-FE72-4A40-843F-C6E7A7ABA0FD}"/>
              </a:ext>
            </a:extLst>
          </p:cNvPr>
          <p:cNvSpPr/>
          <p:nvPr/>
        </p:nvSpPr>
        <p:spPr>
          <a:xfrm>
            <a:off x="2582545" y="641961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BFDE44D0-52B0-4AA3-A8C7-C481F1459FF6}"/>
              </a:ext>
            </a:extLst>
          </p:cNvPr>
          <p:cNvSpPr/>
          <p:nvPr/>
        </p:nvSpPr>
        <p:spPr>
          <a:xfrm>
            <a:off x="2618197" y="99061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13B55522-73C0-4349-BD14-DA773579102D}"/>
              </a:ext>
            </a:extLst>
          </p:cNvPr>
          <p:cNvSpPr/>
          <p:nvPr/>
        </p:nvSpPr>
        <p:spPr>
          <a:xfrm>
            <a:off x="178463" y="147878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61FD7A64-9F6C-454A-88FF-149D68E6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3777" y="1078240"/>
            <a:ext cx="156391" cy="156391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3683A71-4632-4640-BD49-9A7977C73285}"/>
              </a:ext>
            </a:extLst>
          </p:cNvPr>
          <p:cNvSpPr/>
          <p:nvPr/>
        </p:nvSpPr>
        <p:spPr>
          <a:xfrm>
            <a:off x="5075579" y="886155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7650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3C069E4-33CE-4A0E-BA90-0040280CE72D}"/>
              </a:ext>
            </a:extLst>
          </p:cNvPr>
          <p:cNvSpPr/>
          <p:nvPr/>
        </p:nvSpPr>
        <p:spPr>
          <a:xfrm>
            <a:off x="5551941" y="1197178"/>
            <a:ext cx="1727200" cy="50634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164746D-4500-4C64-861D-F035442E7EFC}"/>
              </a:ext>
            </a:extLst>
          </p:cNvPr>
          <p:cNvSpPr/>
          <p:nvPr/>
        </p:nvSpPr>
        <p:spPr>
          <a:xfrm>
            <a:off x="5551941" y="1197178"/>
            <a:ext cx="1727200" cy="15879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C7B8CE-18A0-474B-A3AF-25AE2938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F86408C-B513-49D0-92F1-CCB2D68A8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5284AC-E83F-4C05-9382-5F616FF607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H_010101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A38943E-60B5-4D7B-AFDC-CA46D1788543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진료관리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118CB17-8051-4494-AD88-EC4BBF21A520}"/>
              </a:ext>
            </a:extLst>
          </p:cNvPr>
          <p:cNvSpPr/>
          <p:nvPr/>
        </p:nvSpPr>
        <p:spPr>
          <a:xfrm>
            <a:off x="6533471" y="2475443"/>
            <a:ext cx="696911" cy="16423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CC</a:t>
            </a:r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추가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E2298A2C-C1B7-41A9-B40E-90BBEB452C05}"/>
              </a:ext>
            </a:extLst>
          </p:cNvPr>
          <p:cNvCxnSpPr>
            <a:cxnSpLocks/>
          </p:cNvCxnSpPr>
          <p:nvPr/>
        </p:nvCxnSpPr>
        <p:spPr>
          <a:xfrm>
            <a:off x="5183517" y="597402"/>
            <a:ext cx="15896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50F24C45-ECBE-48EE-B2D6-31F6B4696476}"/>
              </a:ext>
            </a:extLst>
          </p:cNvPr>
          <p:cNvGraphicFramePr>
            <a:graphicFrameLocks noGrp="1"/>
          </p:cNvGraphicFramePr>
          <p:nvPr/>
        </p:nvGraphicFramePr>
        <p:xfrm>
          <a:off x="5611598" y="1256795"/>
          <a:ext cx="1618784" cy="1163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9855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1108929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CC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내용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Check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From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Progress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악화요인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약화요인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4098894-E784-42F3-B173-E329171CD904}"/>
              </a:ext>
            </a:extLst>
          </p:cNvPr>
          <p:cNvSpPr/>
          <p:nvPr/>
        </p:nvSpPr>
        <p:spPr>
          <a:xfrm>
            <a:off x="5551941" y="2681856"/>
            <a:ext cx="1727200" cy="2744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진료이력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(15)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52DDC1A-04CD-41FA-A6E3-BCBD8191E207}"/>
              </a:ext>
            </a:extLst>
          </p:cNvPr>
          <p:cNvSpPr txBox="1"/>
          <p:nvPr/>
        </p:nvSpPr>
        <p:spPr>
          <a:xfrm rot="10800000">
            <a:off x="7088869" y="2774676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0959E3F-41B1-499C-AB1C-15E262BAB4DF}"/>
              </a:ext>
            </a:extLst>
          </p:cNvPr>
          <p:cNvGrpSpPr/>
          <p:nvPr/>
        </p:nvGrpSpPr>
        <p:grpSpPr>
          <a:xfrm>
            <a:off x="5551941" y="4774466"/>
            <a:ext cx="1727200" cy="274493"/>
            <a:chOff x="5551941" y="4390484"/>
            <a:chExt cx="1727200" cy="2744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80D3274B-2C54-4941-81F7-F91CEFC667D3}"/>
                </a:ext>
              </a:extLst>
            </p:cNvPr>
            <p:cNvSpPr/>
            <p:nvPr/>
          </p:nvSpPr>
          <p:spPr>
            <a:xfrm>
              <a:off x="5551941" y="4390484"/>
              <a:ext cx="1727200" cy="2744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처방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9A4D960-38E6-409B-AD43-556A8579A80E}"/>
                </a:ext>
              </a:extLst>
            </p:cNvPr>
            <p:cNvSpPr txBox="1"/>
            <p:nvPr/>
          </p:nvSpPr>
          <p:spPr>
            <a:xfrm rot="10800000">
              <a:off x="7088869" y="4481848"/>
              <a:ext cx="913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▼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D6034E6-4BAC-4ECA-9871-E222CC3838EB}"/>
              </a:ext>
            </a:extLst>
          </p:cNvPr>
          <p:cNvSpPr/>
          <p:nvPr/>
        </p:nvSpPr>
        <p:spPr>
          <a:xfrm>
            <a:off x="5551941" y="925321"/>
            <a:ext cx="1727200" cy="2744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주증상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568B9F-C29A-4439-ADC8-6D76137E3B35}"/>
              </a:ext>
            </a:extLst>
          </p:cNvPr>
          <p:cNvSpPr txBox="1"/>
          <p:nvPr/>
        </p:nvSpPr>
        <p:spPr>
          <a:xfrm rot="10800000">
            <a:off x="7088868" y="1016685"/>
            <a:ext cx="913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788F30A-D532-4D3E-8648-A6F82B3B6E41}"/>
              </a:ext>
            </a:extLst>
          </p:cNvPr>
          <p:cNvSpPr/>
          <p:nvPr/>
        </p:nvSpPr>
        <p:spPr>
          <a:xfrm>
            <a:off x="7055282" y="1275197"/>
            <a:ext cx="124959" cy="12495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x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97EBA68-6543-432B-B977-AD8D40B13713}"/>
              </a:ext>
            </a:extLst>
          </p:cNvPr>
          <p:cNvSpPr/>
          <p:nvPr/>
        </p:nvSpPr>
        <p:spPr>
          <a:xfrm>
            <a:off x="154440" y="934858"/>
            <a:ext cx="5347359" cy="534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9F65A47-9740-437F-9941-7E36DF9FD997}"/>
              </a:ext>
            </a:extLst>
          </p:cNvPr>
          <p:cNvSpPr txBox="1"/>
          <p:nvPr/>
        </p:nvSpPr>
        <p:spPr>
          <a:xfrm>
            <a:off x="233760" y="1002811"/>
            <a:ext cx="10499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이하나 </a:t>
            </a:r>
            <a:r>
              <a:rPr lang="en-US" altLang="ko-KR" sz="1400" b="1" dirty="0">
                <a:latin typeface="+mj-ea"/>
                <a:ea typeface="+mj-ea"/>
              </a:rPr>
              <a:t>(37</a:t>
            </a:r>
            <a:r>
              <a:rPr lang="ko-KR" altLang="en-US" sz="1400" b="1" dirty="0">
                <a:latin typeface="+mj-ea"/>
                <a:ea typeface="+mj-ea"/>
              </a:rPr>
              <a:t>세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DEAFD78-59C4-4E84-A1AC-29387DC29079}"/>
              </a:ext>
            </a:extLst>
          </p:cNvPr>
          <p:cNvSpPr txBox="1"/>
          <p:nvPr/>
        </p:nvSpPr>
        <p:spPr>
          <a:xfrm>
            <a:off x="233760" y="1276122"/>
            <a:ext cx="9666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환자의 </a:t>
            </a:r>
            <a:r>
              <a:rPr lang="ko-KR" altLang="en-US" sz="800" dirty="0" err="1">
                <a:latin typeface="+mj-ea"/>
                <a:ea typeface="+mj-ea"/>
              </a:rPr>
              <a:t>진료화면입니다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2FCF051-9C50-45CF-BD7E-83D1785FC1DC}"/>
              </a:ext>
            </a:extLst>
          </p:cNvPr>
          <p:cNvSpPr txBox="1"/>
          <p:nvPr/>
        </p:nvSpPr>
        <p:spPr>
          <a:xfrm>
            <a:off x="1310838" y="1094040"/>
            <a:ext cx="6908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Ch.123456789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24626DDC-0194-43BB-8FCD-5F046C99E67E}"/>
              </a:ext>
            </a:extLst>
          </p:cNvPr>
          <p:cNvCxnSpPr/>
          <p:nvPr/>
        </p:nvCxnSpPr>
        <p:spPr>
          <a:xfrm>
            <a:off x="233760" y="1669915"/>
            <a:ext cx="52268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96ABE513-CA77-4486-A01C-90A6BE5D31EF}"/>
              </a:ext>
            </a:extLst>
          </p:cNvPr>
          <p:cNvSpPr/>
          <p:nvPr/>
        </p:nvSpPr>
        <p:spPr>
          <a:xfrm>
            <a:off x="2727411" y="1011702"/>
            <a:ext cx="2705100" cy="582810"/>
          </a:xfrm>
          <a:prstGeom prst="roundRect">
            <a:avLst>
              <a:gd name="adj" fmla="val 795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0175B8D-897E-43BA-88A3-2E9776C31830}"/>
              </a:ext>
            </a:extLst>
          </p:cNvPr>
          <p:cNvCxnSpPr>
            <a:cxnSpLocks/>
          </p:cNvCxnSpPr>
          <p:nvPr/>
        </p:nvCxnSpPr>
        <p:spPr>
          <a:xfrm>
            <a:off x="2835693" y="1255251"/>
            <a:ext cx="24885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57840A22-7CD9-4002-9054-3DDD0E37C7D5}"/>
              </a:ext>
            </a:extLst>
          </p:cNvPr>
          <p:cNvGrpSpPr/>
          <p:nvPr/>
        </p:nvGrpSpPr>
        <p:grpSpPr>
          <a:xfrm>
            <a:off x="2847194" y="1087690"/>
            <a:ext cx="227626" cy="411111"/>
            <a:chOff x="910444" y="3213583"/>
            <a:chExt cx="227626" cy="41111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1F1941D-E50B-48D4-B995-A1DC28446FEF}"/>
                </a:ext>
              </a:extLst>
            </p:cNvPr>
            <p:cNvSpPr txBox="1"/>
            <p:nvPr/>
          </p:nvSpPr>
          <p:spPr>
            <a:xfrm>
              <a:off x="932886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성별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9A701341-72B9-49E5-A645-E5A81705CFD2}"/>
                </a:ext>
              </a:extLst>
            </p:cNvPr>
            <p:cNvSpPr txBox="1"/>
            <p:nvPr/>
          </p:nvSpPr>
          <p:spPr>
            <a:xfrm>
              <a:off x="910444" y="3470806"/>
              <a:ext cx="2276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1000" dirty="0">
                  <a:latin typeface="+mj-ea"/>
                  <a:ea typeface="+mj-ea"/>
                </a:rPr>
                <a:t>여자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B7F8954-1737-45CB-9A2B-5EF13F91A198}"/>
              </a:ext>
            </a:extLst>
          </p:cNvPr>
          <p:cNvGrpSpPr/>
          <p:nvPr/>
        </p:nvGrpSpPr>
        <p:grpSpPr>
          <a:xfrm>
            <a:off x="3274846" y="1087690"/>
            <a:ext cx="182742" cy="425679"/>
            <a:chOff x="1291444" y="3213583"/>
            <a:chExt cx="182742" cy="42567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A878A39-BDA2-4F5D-8693-D9CD1227D349}"/>
                </a:ext>
              </a:extLst>
            </p:cNvPr>
            <p:cNvSpPr txBox="1"/>
            <p:nvPr/>
          </p:nvSpPr>
          <p:spPr>
            <a:xfrm>
              <a:off x="1291444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>
                  <a:latin typeface="+mj-ea"/>
                  <a:ea typeface="+mj-ea"/>
                </a:rPr>
                <a:t>나이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720DB3B-2C23-4687-A7C6-43BE00C1E06A}"/>
                </a:ext>
              </a:extLst>
            </p:cNvPr>
            <p:cNvSpPr txBox="1"/>
            <p:nvPr/>
          </p:nvSpPr>
          <p:spPr>
            <a:xfrm>
              <a:off x="1307474" y="3485374"/>
              <a:ext cx="15068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000" dirty="0">
                  <a:latin typeface="+mj-ea"/>
                  <a:ea typeface="+mj-ea"/>
                </a:rPr>
                <a:t>37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A74B16D0-90B0-4380-839A-C4438BDB7D92}"/>
              </a:ext>
            </a:extLst>
          </p:cNvPr>
          <p:cNvGrpSpPr/>
          <p:nvPr/>
        </p:nvGrpSpPr>
        <p:grpSpPr>
          <a:xfrm>
            <a:off x="3657614" y="1087690"/>
            <a:ext cx="333425" cy="425679"/>
            <a:chOff x="1683659" y="3213583"/>
            <a:chExt cx="333425" cy="42567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89EEA777-8FF4-42D5-95BE-E5ED58B2C6FC}"/>
                </a:ext>
              </a:extLst>
            </p:cNvPr>
            <p:cNvSpPr txBox="1"/>
            <p:nvPr/>
          </p:nvSpPr>
          <p:spPr>
            <a:xfrm>
              <a:off x="1759000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>
                  <a:latin typeface="+mj-ea"/>
                  <a:ea typeface="+mj-ea"/>
                </a:rPr>
                <a:t>신장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E4D72D48-338C-4AFE-A672-B2DB5ED80891}"/>
                </a:ext>
              </a:extLst>
            </p:cNvPr>
            <p:cNvSpPr txBox="1"/>
            <p:nvPr/>
          </p:nvSpPr>
          <p:spPr>
            <a:xfrm>
              <a:off x="1683659" y="3485374"/>
              <a:ext cx="33342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000" dirty="0">
                  <a:latin typeface="+mj-ea"/>
                  <a:ea typeface="+mj-ea"/>
                </a:rPr>
                <a:t>165</a:t>
              </a:r>
              <a:r>
                <a:rPr lang="en-US" altLang="ko-KR" sz="600" dirty="0">
                  <a:latin typeface="+mj-ea"/>
                  <a:ea typeface="+mj-ea"/>
                </a:rPr>
                <a:t>cm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D0FF7593-394A-4CA0-B7C1-CC0C2FC697C6}"/>
              </a:ext>
            </a:extLst>
          </p:cNvPr>
          <p:cNvGrpSpPr/>
          <p:nvPr/>
        </p:nvGrpSpPr>
        <p:grpSpPr>
          <a:xfrm>
            <a:off x="4191065" y="1087690"/>
            <a:ext cx="235642" cy="425679"/>
            <a:chOff x="2075874" y="3213583"/>
            <a:chExt cx="235642" cy="42567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39FC055-3651-43B2-9E6B-87B294CAD432}"/>
                </a:ext>
              </a:extLst>
            </p:cNvPr>
            <p:cNvSpPr txBox="1"/>
            <p:nvPr/>
          </p:nvSpPr>
          <p:spPr>
            <a:xfrm>
              <a:off x="2102324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>
                  <a:latin typeface="+mj-ea"/>
                  <a:ea typeface="+mj-ea"/>
                </a:rPr>
                <a:t>체중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3A2512F-2047-4FFF-BBAC-AE395F2E5719}"/>
                </a:ext>
              </a:extLst>
            </p:cNvPr>
            <p:cNvSpPr txBox="1"/>
            <p:nvPr/>
          </p:nvSpPr>
          <p:spPr>
            <a:xfrm>
              <a:off x="2075874" y="3485374"/>
              <a:ext cx="23564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000" dirty="0">
                  <a:latin typeface="+mj-ea"/>
                  <a:ea typeface="+mj-ea"/>
                </a:rPr>
                <a:t>53</a:t>
              </a:r>
              <a:r>
                <a:rPr lang="en-US" altLang="ko-KR" sz="600" dirty="0">
                  <a:latin typeface="+mj-ea"/>
                  <a:ea typeface="+mj-ea"/>
                </a:rPr>
                <a:t>kg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287C9208-8940-4C14-8FDF-A8EE9E093D19}"/>
              </a:ext>
            </a:extLst>
          </p:cNvPr>
          <p:cNvGrpSpPr/>
          <p:nvPr/>
        </p:nvGrpSpPr>
        <p:grpSpPr>
          <a:xfrm>
            <a:off x="4626731" y="1087690"/>
            <a:ext cx="648415" cy="425679"/>
            <a:chOff x="2468089" y="3213583"/>
            <a:chExt cx="648415" cy="42567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444A8CD0-C153-46FC-9EF5-0B9B7CD1307A}"/>
                </a:ext>
              </a:extLst>
            </p:cNvPr>
            <p:cNvSpPr txBox="1"/>
            <p:nvPr/>
          </p:nvSpPr>
          <p:spPr>
            <a:xfrm>
              <a:off x="2468089" y="3213583"/>
              <a:ext cx="36548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내원목적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C9F7B382-A499-4371-87AE-2FBE0F59F88E}"/>
                </a:ext>
              </a:extLst>
            </p:cNvPr>
            <p:cNvSpPr txBox="1"/>
            <p:nvPr/>
          </p:nvSpPr>
          <p:spPr>
            <a:xfrm>
              <a:off x="2480111" y="3485374"/>
              <a:ext cx="63639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1000" dirty="0">
                  <a:latin typeface="+mj-ea"/>
                  <a:ea typeface="+mj-ea"/>
                </a:rPr>
                <a:t>불면증</a:t>
              </a:r>
              <a:r>
                <a:rPr lang="en-US" altLang="ko-KR" sz="1000" dirty="0">
                  <a:latin typeface="+mj-ea"/>
                  <a:ea typeface="+mj-ea"/>
                </a:rPr>
                <a:t>, </a:t>
              </a:r>
              <a:r>
                <a:rPr lang="ko-KR" altLang="en-US" sz="1000" dirty="0">
                  <a:latin typeface="+mj-ea"/>
                  <a:ea typeface="+mj-ea"/>
                </a:rPr>
                <a:t>비만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6D2CBC2-E0C2-48A2-A484-D5453E1F4FDC}"/>
              </a:ext>
            </a:extLst>
          </p:cNvPr>
          <p:cNvSpPr/>
          <p:nvPr/>
        </p:nvSpPr>
        <p:spPr>
          <a:xfrm>
            <a:off x="241137" y="1473199"/>
            <a:ext cx="622300" cy="2032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문진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8F84BAA-34EF-4334-8CC8-166976212CD5}"/>
              </a:ext>
            </a:extLst>
          </p:cNvPr>
          <p:cNvSpPr/>
          <p:nvPr/>
        </p:nvSpPr>
        <p:spPr>
          <a:xfrm>
            <a:off x="864464" y="1473199"/>
            <a:ext cx="622300" cy="203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안진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D901E00-AB98-4244-AA35-13C972CE81AD}"/>
              </a:ext>
            </a:extLst>
          </p:cNvPr>
          <p:cNvSpPr/>
          <p:nvPr/>
        </p:nvSpPr>
        <p:spPr>
          <a:xfrm>
            <a:off x="1481784" y="1473199"/>
            <a:ext cx="622300" cy="203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처방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4CFC222-38F5-4186-B8E1-02274378E6B8}"/>
              </a:ext>
            </a:extLst>
          </p:cNvPr>
          <p:cNvSpPr/>
          <p:nvPr/>
        </p:nvSpPr>
        <p:spPr>
          <a:xfrm>
            <a:off x="264449" y="1755492"/>
            <a:ext cx="5168062" cy="450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선택한 탭에 따른 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컨텐츠 노출영역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다음페이지부터 참조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0F184BC-3A4A-4CE0-BBAF-B5A30403BADE}"/>
              </a:ext>
            </a:extLst>
          </p:cNvPr>
          <p:cNvSpPr/>
          <p:nvPr/>
        </p:nvSpPr>
        <p:spPr>
          <a:xfrm>
            <a:off x="5608752" y="3188924"/>
            <a:ext cx="1618783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2021-12-17 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월비가반하탕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(15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71C4E09-302E-4EE7-8C14-15007A38FB1D}"/>
              </a:ext>
            </a:extLst>
          </p:cNvPr>
          <p:cNvSpPr txBox="1"/>
          <p:nvPr/>
        </p:nvSpPr>
        <p:spPr>
          <a:xfrm>
            <a:off x="6316326" y="3017149"/>
            <a:ext cx="9137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전체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>
                <a:latin typeface="+mj-ea"/>
                <a:ea typeface="+mj-ea"/>
              </a:rPr>
              <a:t>정인적방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>
                <a:latin typeface="+mj-ea"/>
                <a:ea typeface="+mj-ea"/>
              </a:rPr>
              <a:t>기타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FE771E7-9037-4A2A-AE90-5E7916EDA64B}"/>
              </a:ext>
            </a:extLst>
          </p:cNvPr>
          <p:cNvSpPr/>
          <p:nvPr/>
        </p:nvSpPr>
        <p:spPr>
          <a:xfrm>
            <a:off x="5608752" y="3585473"/>
            <a:ext cx="1618783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2021-10-17 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소청룡탕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 (15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1553FD8B-E8FC-4A5A-AAE4-4531F4F5414C}"/>
              </a:ext>
            </a:extLst>
          </p:cNvPr>
          <p:cNvSpPr/>
          <p:nvPr/>
        </p:nvSpPr>
        <p:spPr>
          <a:xfrm>
            <a:off x="5608752" y="3982022"/>
            <a:ext cx="1618783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2021-05-17 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소청거마가령탕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 (15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3BE889B8-60EB-4FB5-8EB4-C45E36B9AE19}"/>
              </a:ext>
            </a:extLst>
          </p:cNvPr>
          <p:cNvSpPr/>
          <p:nvPr/>
        </p:nvSpPr>
        <p:spPr>
          <a:xfrm>
            <a:off x="5608752" y="4378571"/>
            <a:ext cx="1618783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2021-04-17 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반하사심탕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 (15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E8E1FF08-13C1-4F24-8C0F-33C3511B442B}"/>
              </a:ext>
            </a:extLst>
          </p:cNvPr>
          <p:cNvSpPr/>
          <p:nvPr/>
        </p:nvSpPr>
        <p:spPr>
          <a:xfrm>
            <a:off x="5514255" y="309047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xmlns="" id="{DF71EF41-09EF-4ED4-BFC3-C210B2E744D5}"/>
              </a:ext>
            </a:extLst>
          </p:cNvPr>
          <p:cNvSpPr/>
          <p:nvPr/>
        </p:nvSpPr>
        <p:spPr>
          <a:xfrm>
            <a:off x="5608752" y="5112996"/>
            <a:ext cx="1618783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직접처방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3E994C81-55E2-4F4B-BECD-B6ED282F373B}"/>
              </a:ext>
            </a:extLst>
          </p:cNvPr>
          <p:cNvSpPr/>
          <p:nvPr/>
        </p:nvSpPr>
        <p:spPr>
          <a:xfrm>
            <a:off x="5501494" y="125243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83F574F6-300A-427B-9BEB-4A78F3C20429}"/>
              </a:ext>
            </a:extLst>
          </p:cNvPr>
          <p:cNvSpPr/>
          <p:nvPr/>
        </p:nvSpPr>
        <p:spPr>
          <a:xfrm>
            <a:off x="5514255" y="506611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5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A05CCDBD-A818-4E45-A3DB-AFFD370207CF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43334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330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증상입력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아코디언 열림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증상테이블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세트노출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내용열에 의사가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텍스트입력가능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#3a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표 삭제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 증상테이블 삭제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#3b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표 추가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하단으로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증상테이블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세트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추가노출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진료이력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총갯수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처방일자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처방일수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노출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정인적방과 기타 처방이 구분되도록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UI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설정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각 항목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컨텐츠영역에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 일자의 문진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안진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처방내용 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#4a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필터링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전체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정인적방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각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 기준에 맞는 결과값만 노출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처방선택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노출항목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직접처방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후보처방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등급순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 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항목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각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처방팝업호출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직접처방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(###)</a:t>
                      </a:r>
                    </a:p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정인적방 처방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(###)</a:t>
                      </a:r>
                    </a:p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프리미엄 처방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(###)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진행버튼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문진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안진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처방내용 저장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임시저장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준비중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상태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처방완료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처방완료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상태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AA41C790-EA9D-45CE-9C0F-FC80B2C7F112}"/>
              </a:ext>
            </a:extLst>
          </p:cNvPr>
          <p:cNvSpPr/>
          <p:nvPr/>
        </p:nvSpPr>
        <p:spPr>
          <a:xfrm>
            <a:off x="7170312" y="296470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568D3018-C9B1-40FA-A507-5DEA4772C120}"/>
              </a:ext>
            </a:extLst>
          </p:cNvPr>
          <p:cNvSpPr/>
          <p:nvPr/>
        </p:nvSpPr>
        <p:spPr>
          <a:xfrm>
            <a:off x="7182832" y="125243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9F5C30AC-D641-4FD3-B0DB-51C02DE1553E}"/>
              </a:ext>
            </a:extLst>
          </p:cNvPr>
          <p:cNvSpPr/>
          <p:nvPr/>
        </p:nvSpPr>
        <p:spPr>
          <a:xfrm>
            <a:off x="7170311" y="2461415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7A16AA0-82B9-4F11-9BAD-0C8AC58DAF74}"/>
              </a:ext>
            </a:extLst>
          </p:cNvPr>
          <p:cNvSpPr/>
          <p:nvPr/>
        </p:nvSpPr>
        <p:spPr>
          <a:xfrm>
            <a:off x="154440" y="6312618"/>
            <a:ext cx="7124701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C606B236-5CDB-435A-9943-4E2F2D522B85}"/>
              </a:ext>
            </a:extLst>
          </p:cNvPr>
          <p:cNvSpPr/>
          <p:nvPr/>
        </p:nvSpPr>
        <p:spPr>
          <a:xfrm>
            <a:off x="6500705" y="6388755"/>
            <a:ext cx="726830" cy="2405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처방완료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2D8217B0-EF15-472C-9136-21C2696EF18C}"/>
              </a:ext>
            </a:extLst>
          </p:cNvPr>
          <p:cNvSpPr/>
          <p:nvPr/>
        </p:nvSpPr>
        <p:spPr>
          <a:xfrm>
            <a:off x="5720668" y="6388755"/>
            <a:ext cx="726830" cy="2405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임시저장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548F4227-441B-4AA9-A63F-0FF065C80588}"/>
              </a:ext>
            </a:extLst>
          </p:cNvPr>
          <p:cNvSpPr/>
          <p:nvPr/>
        </p:nvSpPr>
        <p:spPr>
          <a:xfrm>
            <a:off x="5598619" y="629335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6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xmlns="" id="{71766FF8-9E87-49E1-96AE-C59527759EDF}"/>
              </a:ext>
            </a:extLst>
          </p:cNvPr>
          <p:cNvSpPr/>
          <p:nvPr/>
        </p:nvSpPr>
        <p:spPr>
          <a:xfrm>
            <a:off x="5608752" y="5488348"/>
            <a:ext cx="1618783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정인적방 처방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xmlns="" id="{06855B52-7B5C-4034-982A-BBBFF8662D80}"/>
              </a:ext>
            </a:extLst>
          </p:cNvPr>
          <p:cNvSpPr/>
          <p:nvPr/>
        </p:nvSpPr>
        <p:spPr>
          <a:xfrm>
            <a:off x="5608752" y="5860738"/>
            <a:ext cx="1618783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프리미엄 처방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4024EDB6-8BDC-44FA-972F-1FCE32C33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3777" y="1078240"/>
            <a:ext cx="156391" cy="1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5507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AA72FC-7554-4C65-B866-EE7857EE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진료관리</a:t>
            </a:r>
            <a:r>
              <a:rPr lang="en-US" altLang="ko-KR" dirty="0"/>
              <a:t>&gt;</a:t>
            </a:r>
            <a:r>
              <a:rPr lang="ko-KR" altLang="en-US" dirty="0"/>
              <a:t>차트</a:t>
            </a:r>
            <a:r>
              <a:rPr lang="en-US" altLang="ko-KR" dirty="0"/>
              <a:t>&gt;</a:t>
            </a:r>
            <a:r>
              <a:rPr lang="ko-KR" altLang="en-US" dirty="0">
                <a:solidFill>
                  <a:srgbClr val="FF0000"/>
                </a:solidFill>
              </a:rPr>
              <a:t>문진</a:t>
            </a:r>
            <a:r>
              <a:rPr lang="ko-KR" altLang="en-US" dirty="0"/>
              <a:t> </a:t>
            </a:r>
            <a:r>
              <a:rPr lang="ko-KR" altLang="en-US" dirty="0" err="1"/>
              <a:t>탭상세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19BECE4-2E05-458E-8432-C2D63A9633FF}"/>
              </a:ext>
            </a:extLst>
          </p:cNvPr>
          <p:cNvGraphicFramePr>
            <a:graphicFrameLocks noGrp="1"/>
          </p:cNvGraphicFramePr>
          <p:nvPr/>
        </p:nvGraphicFramePr>
        <p:xfrm>
          <a:off x="175894" y="806356"/>
          <a:ext cx="6986905" cy="5964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1491">
                  <a:extLst>
                    <a:ext uri="{9D8B030D-6E8A-4147-A177-3AD203B41FA5}">
                      <a16:colId xmlns:a16="http://schemas.microsoft.com/office/drawing/2014/main" xmlns="" val="615846992"/>
                    </a:ext>
                  </a:extLst>
                </a:gridCol>
                <a:gridCol w="6295414">
                  <a:extLst>
                    <a:ext uri="{9D8B030D-6E8A-4147-A177-3AD203B41FA5}">
                      <a16:colId xmlns:a16="http://schemas.microsoft.com/office/drawing/2014/main" xmlns="" val="2806676818"/>
                    </a:ext>
                  </a:extLst>
                </a:gridCol>
              </a:tblGrid>
              <a:tr h="112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항목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문진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7470493"/>
                  </a:ext>
                </a:extLst>
              </a:tr>
              <a:tr h="11204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잠을 □잘 자는 편 ■못 자는 편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0522991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○매우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못자는</a:t>
                      </a:r>
                      <a:r>
                        <a:rPr lang="ko-KR" altLang="en-US" sz="700" u="none" strike="noStrike" dirty="0">
                          <a:effectLst/>
                        </a:rPr>
                        <a:t> 편 ○어느 정도 ○약간 ○잠은 드는데 자다가 자주 깬다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3219494"/>
                  </a:ext>
                </a:extLst>
              </a:tr>
              <a:tr h="147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내일 중요한 일 있으면</a:t>
                      </a:r>
                      <a:r>
                        <a:rPr lang="en-US" altLang="ko-KR" sz="700" u="none" strike="noStrike" dirty="0">
                          <a:effectLst/>
                        </a:rPr>
                        <a:t>? </a:t>
                      </a:r>
                      <a:r>
                        <a:rPr lang="ko-KR" altLang="en-US" sz="700" u="none" strike="noStrike" dirty="0">
                          <a:effectLst/>
                        </a:rPr>
                        <a:t>■</a:t>
                      </a:r>
                      <a:r>
                        <a:rPr lang="en-US" altLang="ko-KR" sz="700" u="none" strike="noStrike" dirty="0">
                          <a:effectLst/>
                        </a:rPr>
                        <a:t>1~2</a:t>
                      </a:r>
                      <a:r>
                        <a:rPr lang="ko-KR" altLang="en-US" sz="700" u="none" strike="noStrike" dirty="0">
                          <a:effectLst/>
                        </a:rPr>
                        <a:t>시간 이상 한참 뒤척이다 겨우 자곤 한다</a:t>
                      </a:r>
                      <a:r>
                        <a:rPr lang="en-US" altLang="ko-KR" sz="700" u="none" strike="noStrike" dirty="0">
                          <a:effectLst/>
                        </a:rPr>
                        <a:t>. □</a:t>
                      </a:r>
                      <a:r>
                        <a:rPr lang="ko-KR" altLang="en-US" sz="700" u="none" strike="noStrike" dirty="0">
                          <a:effectLst/>
                        </a:rPr>
                        <a:t>그래도 </a:t>
                      </a:r>
                      <a:r>
                        <a:rPr lang="en-US" altLang="ko-KR" sz="700" u="none" strike="noStrike" dirty="0">
                          <a:effectLst/>
                        </a:rPr>
                        <a:t>30</a:t>
                      </a:r>
                      <a:r>
                        <a:rPr lang="ko-KR" altLang="en-US" sz="700" u="none" strike="noStrike" dirty="0">
                          <a:effectLst/>
                        </a:rPr>
                        <a:t>분 전후로 잠드는 편이다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3187133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r>
                        <a:rPr lang="ko-KR" altLang="en-US" sz="700" u="none" strike="noStrike">
                          <a:effectLst/>
                        </a:rPr>
                        <a:t>번이면 ●</a:t>
                      </a:r>
                      <a:r>
                        <a:rPr lang="en-US" altLang="ko-KR" sz="700" u="none" strike="noStrike">
                          <a:effectLst/>
                        </a:rPr>
                        <a:t>10~7</a:t>
                      </a:r>
                      <a:r>
                        <a:rPr lang="ko-KR" altLang="en-US" sz="700" u="none" strike="noStrike">
                          <a:effectLst/>
                        </a:rPr>
                        <a:t>번 정도 ●</a:t>
                      </a:r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r>
                        <a:rPr lang="ko-KR" altLang="en-US" sz="700" u="none" strike="noStrike">
                          <a:effectLst/>
                        </a:rPr>
                        <a:t>번 전후 ○</a:t>
                      </a:r>
                      <a:r>
                        <a:rPr lang="en-US" altLang="ko-KR" sz="700" u="none" strike="noStrike">
                          <a:effectLst/>
                        </a:rPr>
                        <a:t>3~1</a:t>
                      </a:r>
                      <a:r>
                        <a:rPr lang="ko-KR" altLang="en-US" sz="700" u="none" strike="noStrike">
                          <a:effectLst/>
                        </a:rPr>
                        <a:t>번 정도 그럴 때가 있다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446964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○거의 못 자기도 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○자다가 자주 깬다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4488396"/>
                  </a:ext>
                </a:extLst>
              </a:tr>
              <a:tr h="147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커피 마시면</a:t>
                      </a:r>
                      <a:r>
                        <a:rPr lang="en-US" altLang="ko-KR" sz="700" u="none" strike="noStrike" dirty="0">
                          <a:effectLst/>
                        </a:rPr>
                        <a:t>? </a:t>
                      </a:r>
                      <a:r>
                        <a:rPr lang="ko-KR" altLang="en-US" sz="700" u="none" strike="noStrike" dirty="0">
                          <a:effectLst/>
                        </a:rPr>
                        <a:t>■그래도 잘 자는 편 □못 자는 편 ■가슴이 두근거리거나 손이 떨릴 때가 있다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5317911"/>
                  </a:ext>
                </a:extLst>
              </a:tr>
              <a:tr h="14778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흉부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□가슴이 </a:t>
                      </a:r>
                      <a:r>
                        <a:rPr lang="ko-KR" altLang="en-US" sz="700" u="sng" strike="noStrike" dirty="0">
                          <a:effectLst/>
                        </a:rPr>
                        <a:t>자주</a:t>
                      </a:r>
                      <a:r>
                        <a:rPr lang="ko-KR" altLang="en-US" sz="700" u="none" strike="noStrike" dirty="0">
                          <a:effectLst/>
                        </a:rPr>
                        <a:t> 두근거린다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7728299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■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마음이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답답한게</a:t>
                      </a:r>
                      <a:r>
                        <a:rPr lang="ko-KR" altLang="en-US" sz="700" u="none" strike="noStrike" dirty="0">
                          <a:effectLst/>
                        </a:rPr>
                        <a:t> 아니라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r>
                        <a:rPr lang="ko-KR" altLang="en-US" sz="700" u="none" strike="noStrike" dirty="0">
                          <a:effectLst/>
                        </a:rPr>
                        <a:t>가슴이 막힌 듯 답답하다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1175220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○거의 매일 ○일주일 </a:t>
                      </a:r>
                      <a:r>
                        <a:rPr lang="en-US" altLang="ko-KR" sz="700" u="none" strike="noStrike">
                          <a:effectLst/>
                        </a:rPr>
                        <a:t>3~4</a:t>
                      </a:r>
                      <a:r>
                        <a:rPr lang="ko-KR" altLang="en-US" sz="700" u="none" strike="noStrike">
                          <a:effectLst/>
                        </a:rPr>
                        <a:t>번 정도 ○한달 </a:t>
                      </a:r>
                      <a:r>
                        <a:rPr lang="en-US" altLang="ko-KR" sz="700" u="none" strike="noStrike">
                          <a:effectLst/>
                        </a:rPr>
                        <a:t>3~4</a:t>
                      </a:r>
                      <a:r>
                        <a:rPr lang="ko-KR" altLang="en-US" sz="700" u="none" strike="noStrike">
                          <a:effectLst/>
                        </a:rPr>
                        <a:t>번 이하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2367501"/>
                  </a:ext>
                </a:extLst>
              </a:tr>
              <a:tr h="147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가슴이 답답하면</a:t>
                      </a:r>
                      <a:r>
                        <a:rPr lang="en-US" altLang="ko-KR" sz="700" u="none" strike="noStrike" dirty="0">
                          <a:effectLst/>
                        </a:rPr>
                        <a:t>? </a:t>
                      </a:r>
                      <a:r>
                        <a:rPr lang="ko-KR" altLang="en-US" sz="700" u="none" strike="noStrike" dirty="0">
                          <a:effectLst/>
                        </a:rPr>
                        <a:t>●잠이 더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안온다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○한숨을 자주 쉰다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○숨이 깊이 마셔지지 않는 느낌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8228239"/>
                  </a:ext>
                </a:extLst>
              </a:tr>
              <a:tr h="154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가슴 두근거림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답답함 어느 것이 더 심한가요</a:t>
                      </a:r>
                      <a:r>
                        <a:rPr lang="en-US" altLang="ko-KR" sz="700" u="none" strike="noStrike" dirty="0">
                          <a:effectLst/>
                        </a:rPr>
                        <a:t>? </a:t>
                      </a:r>
                      <a:r>
                        <a:rPr lang="ko-KR" altLang="en-US" sz="700" u="none" strike="noStrike" dirty="0">
                          <a:effectLst/>
                        </a:rPr>
                        <a:t>○가슴 두근거림이 더 심 ○가슴 답답함이 더 심 ○비슷하다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256894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□가슴이 뻐근하게 아플 때가 많다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6743238"/>
                  </a:ext>
                </a:extLst>
              </a:tr>
              <a:tr h="1120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대변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평소 ■거의 매일 정상변을 보는 편 □변비 경향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6548612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●변비가 거의 없는 편 ○설사</a:t>
                      </a:r>
                      <a:r>
                        <a:rPr lang="en-US" altLang="ko-KR" sz="700" u="none" strike="noStrike">
                          <a:effectLst/>
                        </a:rPr>
                        <a:t>~</a:t>
                      </a:r>
                      <a:r>
                        <a:rPr lang="ko-KR" altLang="en-US" sz="700" u="none" strike="noStrike">
                          <a:effectLst/>
                        </a:rPr>
                        <a:t>무른변이 거의 없는 편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7825427"/>
                  </a:ext>
                </a:extLst>
              </a:tr>
              <a:tr h="11204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소화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평소 소화가 □잘 되는 편 □보통 ■잘 안되는 편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9476245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●매우 안되는 편 ○어느 정도 ○약간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9734956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●내 기준에 정해진 양 이상 과식하면 소화가 자주 안된다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107547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r>
                        <a:rPr lang="ko-KR" altLang="en-US" sz="700" u="none" strike="noStrike">
                          <a:effectLst/>
                        </a:rPr>
                        <a:t>번이면 ●</a:t>
                      </a:r>
                      <a:r>
                        <a:rPr lang="en-US" altLang="ko-KR" sz="700" u="none" strike="noStrike">
                          <a:effectLst/>
                        </a:rPr>
                        <a:t>10~7</a:t>
                      </a:r>
                      <a:r>
                        <a:rPr lang="ko-KR" altLang="en-US" sz="700" u="none" strike="noStrike">
                          <a:effectLst/>
                        </a:rPr>
                        <a:t>번 정도 ○</a:t>
                      </a:r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r>
                        <a:rPr lang="ko-KR" altLang="en-US" sz="700" u="none" strike="noStrike">
                          <a:effectLst/>
                        </a:rPr>
                        <a:t>번 전후 ○</a:t>
                      </a:r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r>
                        <a:rPr lang="ko-KR" altLang="en-US" sz="700" u="none" strike="noStrike">
                          <a:effectLst/>
                        </a:rPr>
                        <a:t>번 이하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21618957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○신경쓰면 소화가 </a:t>
                      </a:r>
                      <a:r>
                        <a:rPr lang="ko-KR" altLang="en-US" sz="700" u="sng" strike="noStrike">
                          <a:effectLst/>
                        </a:rPr>
                        <a:t>자주</a:t>
                      </a:r>
                      <a:r>
                        <a:rPr lang="ko-KR" altLang="en-US" sz="700" u="none" strike="noStrike">
                          <a:effectLst/>
                        </a:rPr>
                        <a:t> 안된다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8443673"/>
                  </a:ext>
                </a:extLst>
              </a:tr>
              <a:tr h="147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소화가 안되면</a:t>
                      </a:r>
                      <a:r>
                        <a:rPr lang="en-US" altLang="ko-KR" sz="700" u="none" strike="noStrike">
                          <a:effectLst/>
                        </a:rPr>
                        <a:t>? </a:t>
                      </a:r>
                      <a:r>
                        <a:rPr lang="ko-KR" altLang="en-US" sz="700" u="none" strike="noStrike">
                          <a:effectLst/>
                        </a:rPr>
                        <a:t>○명치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위장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에서 음식이 내려가지 않는 듯 답답하다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●명치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위장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부위가 불편하지는 않다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9003938"/>
                  </a:ext>
                </a:extLst>
              </a:tr>
              <a:tr h="112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추위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평소 ■추위를 타지 않는 편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9113352"/>
                  </a:ext>
                </a:extLst>
              </a:tr>
              <a:tr h="1120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평소 땀이 □아주 많은 편 □많은 편 □보통 □적은 편 □거의 안나는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3009019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편 땀이 많은 부위는</a:t>
                      </a:r>
                      <a:r>
                        <a:rPr lang="en-US" altLang="ko-KR" sz="700" u="none" strike="noStrike">
                          <a:effectLst/>
                        </a:rPr>
                        <a:t>? ○</a:t>
                      </a:r>
                      <a:r>
                        <a:rPr lang="ko-KR" altLang="en-US" sz="700" u="none" strike="noStrike">
                          <a:effectLst/>
                        </a:rPr>
                        <a:t>손 ○발 ○상체 ○전신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895438"/>
                  </a:ext>
                </a:extLst>
              </a:tr>
              <a:tr h="147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목욕탕 사우나에서 땀 빼고 나면</a:t>
                      </a:r>
                      <a:r>
                        <a:rPr lang="en-US" altLang="ko-KR" sz="700" u="none" strike="noStrike" dirty="0">
                          <a:effectLst/>
                        </a:rPr>
                        <a:t>? </a:t>
                      </a:r>
                      <a:r>
                        <a:rPr lang="ko-KR" altLang="en-US" sz="700" u="none" strike="noStrike" dirty="0">
                          <a:effectLst/>
                        </a:rPr>
                        <a:t>□몸이 가볍고 개운한 편 □몸이 무겁고 지치는 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6539986"/>
                  </a:ext>
                </a:extLst>
              </a:tr>
              <a:tr h="1120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부종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□평소 잘 붓는 편이다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0934905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○오래 섰거나 걸으면 다리가 붓는다</a:t>
                      </a:r>
                      <a:r>
                        <a:rPr lang="en-US" altLang="ko-KR" sz="700" u="none" strike="noStrike">
                          <a:effectLst/>
                        </a:rPr>
                        <a:t>. ○</a:t>
                      </a:r>
                      <a:r>
                        <a:rPr lang="ko-KR" altLang="en-US" sz="700" u="none" strike="noStrike">
                          <a:effectLst/>
                        </a:rPr>
                        <a:t>양말 자국이 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5113940"/>
                  </a:ext>
                </a:extLst>
              </a:tr>
              <a:tr h="112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현훈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□앉았다 일어나면 어지러울 때가 많다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8765043"/>
                  </a:ext>
                </a:extLst>
              </a:tr>
              <a:tr h="1477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소변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하루 소변보는 횟수가 □자주 보는 편 □보통 □적게 보는 편 ■밤에 자다가 소변을 본다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3958789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○</a:t>
                      </a:r>
                      <a:r>
                        <a:rPr lang="en-US" altLang="ko-KR" sz="700" u="none" strike="noStrike" dirty="0">
                          <a:effectLst/>
                        </a:rPr>
                        <a:t>3~4</a:t>
                      </a:r>
                      <a:r>
                        <a:rPr lang="ko-KR" altLang="en-US" sz="700" u="none" strike="noStrike" dirty="0">
                          <a:effectLst/>
                        </a:rPr>
                        <a:t>번 이상 ○</a:t>
                      </a:r>
                      <a:r>
                        <a:rPr lang="en-US" altLang="ko-KR" sz="700" u="none" strike="noStrike" dirty="0">
                          <a:effectLst/>
                        </a:rPr>
                        <a:t>1~2</a:t>
                      </a:r>
                      <a:r>
                        <a:rPr lang="ko-KR" altLang="en-US" sz="700" u="none" strike="noStrike" dirty="0">
                          <a:effectLst/>
                        </a:rPr>
                        <a:t>번 ○가끔 </a:t>
                      </a:r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r>
                        <a:rPr lang="ko-KR" altLang="en-US" sz="700" u="none" strike="noStrike" dirty="0">
                          <a:effectLst/>
                        </a:rPr>
                        <a:t>번 볼 때가 있다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14322726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□소변보고 나서 덜 본 듯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잔뇨감이</a:t>
                      </a:r>
                      <a:r>
                        <a:rPr lang="ko-KR" altLang="en-US" sz="700" u="none" strike="noStrike" dirty="0">
                          <a:effectLst/>
                        </a:rPr>
                        <a:t> 있을 때가 많다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343368"/>
                  </a:ext>
                </a:extLst>
              </a:tr>
              <a:tr h="1120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음수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평소 물</a:t>
                      </a:r>
                      <a:r>
                        <a:rPr lang="en-US" altLang="ko-KR" sz="700" u="none" strike="noStrike" dirty="0">
                          <a:effectLst/>
                        </a:rPr>
                        <a:t>+</a:t>
                      </a:r>
                      <a:r>
                        <a:rPr lang="ko-KR" altLang="en-US" sz="700" u="none" strike="noStrike" dirty="0">
                          <a:effectLst/>
                        </a:rPr>
                        <a:t>음료수 마시는 양이 ■많은 편 □보통 □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적은편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5908755"/>
                  </a:ext>
                </a:extLst>
              </a:tr>
              <a:tr h="147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물</a:t>
                      </a:r>
                      <a:r>
                        <a:rPr lang="en-US" altLang="ko-KR" sz="700" u="none" strike="noStrike">
                          <a:effectLst/>
                        </a:rPr>
                        <a:t>+</a:t>
                      </a:r>
                      <a:r>
                        <a:rPr lang="ko-KR" altLang="en-US" sz="700" u="none" strike="noStrike">
                          <a:effectLst/>
                        </a:rPr>
                        <a:t>음료수를 많이 마시는 이유는</a:t>
                      </a:r>
                      <a:r>
                        <a:rPr lang="en-US" altLang="ko-KR" sz="700" u="none" strike="noStrike">
                          <a:effectLst/>
                        </a:rPr>
                        <a:t>? </a:t>
                      </a:r>
                      <a:r>
                        <a:rPr lang="ko-KR" altLang="en-US" sz="700" u="none" strike="noStrike">
                          <a:effectLst/>
                        </a:rPr>
                        <a:t>○입이 마르고 갈증이 나서 ○습관적으로 많이 마신다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○몸에 좋다니까 일부러 마신다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87992532"/>
                  </a:ext>
                </a:extLst>
              </a:tr>
              <a:tr h="1477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술을 얼마나 자주 마시나요</a:t>
                      </a:r>
                      <a:r>
                        <a:rPr lang="en-US" altLang="ko-KR" sz="700" u="none" strike="noStrike" dirty="0">
                          <a:effectLst/>
                        </a:rPr>
                        <a:t>? </a:t>
                      </a:r>
                      <a:r>
                        <a:rPr lang="ko-KR" altLang="en-US" sz="700" u="none" strike="noStrike" dirty="0">
                          <a:effectLst/>
                        </a:rPr>
                        <a:t>□일주일 </a:t>
                      </a:r>
                      <a:r>
                        <a:rPr lang="en-US" altLang="ko-KR" sz="700" u="none" strike="noStrike" dirty="0">
                          <a:effectLst/>
                        </a:rPr>
                        <a:t>3~4</a:t>
                      </a:r>
                      <a:r>
                        <a:rPr lang="ko-KR" altLang="en-US" sz="700" u="none" strike="noStrike" dirty="0">
                          <a:effectLst/>
                        </a:rPr>
                        <a:t>번 이상 □한달 </a:t>
                      </a:r>
                      <a:r>
                        <a:rPr lang="en-US" altLang="ko-KR" sz="700" u="none" strike="noStrike" dirty="0">
                          <a:effectLst/>
                        </a:rPr>
                        <a:t>3~4</a:t>
                      </a:r>
                      <a:r>
                        <a:rPr lang="ko-KR" altLang="en-US" sz="700" u="none" strike="noStrike" dirty="0">
                          <a:effectLst/>
                        </a:rPr>
                        <a:t>번 이하 □술이 안 맞는 것 같아 잘 안 마신다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928387"/>
                  </a:ext>
                </a:extLst>
              </a:tr>
              <a:tr h="1863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술을 조금만 마셔도</a:t>
                      </a:r>
                      <a:r>
                        <a:rPr lang="en-US" altLang="ko-KR" sz="700" u="none" strike="noStrike" dirty="0">
                          <a:effectLst/>
                        </a:rPr>
                        <a:t>? </a:t>
                      </a:r>
                      <a:r>
                        <a:rPr lang="ko-KR" altLang="en-US" sz="700" u="none" strike="noStrike" dirty="0">
                          <a:effectLst/>
                        </a:rPr>
                        <a:t>□얼굴</a:t>
                      </a:r>
                      <a:r>
                        <a:rPr lang="en-US" altLang="ko-KR" sz="700" u="none" strike="noStrike" dirty="0">
                          <a:effectLst/>
                        </a:rPr>
                        <a:t>~</a:t>
                      </a:r>
                      <a:r>
                        <a:rPr lang="ko-KR" altLang="en-US" sz="700" u="none" strike="noStrike" dirty="0">
                          <a:effectLst/>
                        </a:rPr>
                        <a:t>전신이 금방 붉어진다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□금방 취한다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□몸이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불편해진다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□숙취가 오래간다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4511591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□지방간이 있다</a:t>
                      </a:r>
                      <a:r>
                        <a:rPr lang="en-US" altLang="ko-KR" sz="700" u="none" strike="noStrike" dirty="0">
                          <a:effectLst/>
                        </a:rPr>
                        <a:t>~</a:t>
                      </a:r>
                      <a:r>
                        <a:rPr lang="ko-KR" altLang="en-US" sz="700" u="none" strike="noStrike" dirty="0">
                          <a:effectLst/>
                        </a:rPr>
                        <a:t>예전에 있었다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□간수치가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높은편</a:t>
                      </a:r>
                      <a:r>
                        <a:rPr lang="en-US" altLang="ko-KR" sz="700" u="none" strike="noStrike" dirty="0">
                          <a:effectLst/>
                        </a:rPr>
                        <a:t>~</a:t>
                      </a:r>
                      <a:r>
                        <a:rPr lang="ko-KR" altLang="en-US" sz="700" u="none" strike="noStrike" dirty="0">
                          <a:effectLst/>
                        </a:rPr>
                        <a:t>예전에 높았다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3999769"/>
                  </a:ext>
                </a:extLst>
              </a:tr>
              <a:tr h="1120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속메슥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□비위가 약해서 속이 메슥거릴 때가 많다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47395"/>
                  </a:ext>
                </a:extLst>
              </a:tr>
              <a:tr h="147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속이 메슥거릴 때는</a:t>
                      </a:r>
                      <a:r>
                        <a:rPr lang="en-US" altLang="ko-KR" sz="700" u="none" strike="noStrike">
                          <a:effectLst/>
                        </a:rPr>
                        <a:t>? ○</a:t>
                      </a:r>
                      <a:r>
                        <a:rPr lang="ko-KR" altLang="en-US" sz="700" u="none" strike="noStrike">
                          <a:effectLst/>
                        </a:rPr>
                        <a:t>머리가 아플 때 ○생리통이 심할 때 ○소화가 안될 때 ○과음후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46721630"/>
                  </a:ext>
                </a:extLst>
              </a:tr>
              <a:tr h="112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속쓰림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■속이 </a:t>
                      </a:r>
                      <a:r>
                        <a:rPr lang="ko-KR" altLang="en-US" sz="700" u="sng" strike="noStrike" dirty="0">
                          <a:effectLst/>
                        </a:rPr>
                        <a:t>자주</a:t>
                      </a:r>
                      <a:r>
                        <a:rPr lang="ko-KR" altLang="en-US" sz="700" u="none" strike="noStrike" dirty="0">
                          <a:effectLst/>
                        </a:rPr>
                        <a:t> 쓰리고 아프다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5630829"/>
                  </a:ext>
                </a:extLst>
              </a:tr>
              <a:tr h="112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어떨 때 속이 쓰린가요</a:t>
                      </a:r>
                      <a:r>
                        <a:rPr lang="en-US" altLang="ko-KR" sz="700" u="none" strike="noStrike">
                          <a:effectLst/>
                        </a:rPr>
                        <a:t>? ○</a:t>
                      </a:r>
                      <a:r>
                        <a:rPr lang="ko-KR" altLang="en-US" sz="700" u="none" strike="noStrike">
                          <a:effectLst/>
                        </a:rPr>
                        <a:t>맵거나 자극적인 음식 먹으면 ○공복이나 새벽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28507691"/>
                  </a:ext>
                </a:extLst>
              </a:tr>
              <a:tr h="112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생리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생리와 관련된 불편한 점이 ■없다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□있다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4568038"/>
                  </a:ext>
                </a:extLst>
              </a:tr>
              <a:tr h="1120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감기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감기 걸리면 주로 ■몸살 감기로 온다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□목이 자주 붓는다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571350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○으실 으실 춥거나 몸이 쑤시고 아프다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34915440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r>
                        <a:rPr lang="ko-KR" altLang="en-US" sz="700" u="none" strike="noStrike">
                          <a:effectLst/>
                        </a:rPr>
                        <a:t>번이면 ○</a:t>
                      </a:r>
                      <a:r>
                        <a:rPr lang="en-US" altLang="ko-KR" sz="700" u="none" strike="noStrike">
                          <a:effectLst/>
                        </a:rPr>
                        <a:t>10~7</a:t>
                      </a:r>
                      <a:r>
                        <a:rPr lang="ko-KR" altLang="en-US" sz="700" u="none" strike="noStrike">
                          <a:effectLst/>
                        </a:rPr>
                        <a:t>번 정도 그렇다</a:t>
                      </a:r>
                      <a:r>
                        <a:rPr lang="en-US" altLang="ko-KR" sz="700" u="none" strike="noStrike">
                          <a:effectLst/>
                        </a:rPr>
                        <a:t>. ○5</a:t>
                      </a:r>
                      <a:r>
                        <a:rPr lang="ko-KR" altLang="en-US" sz="700" u="none" strike="noStrike">
                          <a:effectLst/>
                        </a:rPr>
                        <a:t>번 전후 ○</a:t>
                      </a:r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r>
                        <a:rPr lang="ko-KR" altLang="en-US" sz="700" u="none" strike="noStrike">
                          <a:effectLst/>
                        </a:rPr>
                        <a:t>번 이하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8389370"/>
                  </a:ext>
                </a:extLst>
              </a:tr>
              <a:tr h="1120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목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피곤하거나 말을 많이 하면 □목이 잘 붓곤 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□입술이 바짝 마르곤 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2528419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□평소 목에 가래가 걸린 듯하여 불편하다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9515078"/>
                  </a:ext>
                </a:extLst>
              </a:tr>
              <a:tr h="11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□뒷목</a:t>
                      </a:r>
                      <a:r>
                        <a:rPr lang="en-US" altLang="ko-KR" sz="700" u="none" strike="noStrike" dirty="0">
                          <a:effectLst/>
                        </a:rPr>
                        <a:t>~</a:t>
                      </a:r>
                      <a:r>
                        <a:rPr lang="ko-KR" altLang="en-US" sz="700" u="none" strike="noStrike" dirty="0">
                          <a:effectLst/>
                        </a:rPr>
                        <a:t>어깨가 </a:t>
                      </a:r>
                      <a:r>
                        <a:rPr lang="ko-KR" altLang="en-US" sz="700" u="sng" strike="noStrike" dirty="0">
                          <a:effectLst/>
                        </a:rPr>
                        <a:t>자주</a:t>
                      </a:r>
                      <a:r>
                        <a:rPr lang="ko-KR" altLang="en-US" sz="700" u="none" strike="noStrike" dirty="0">
                          <a:effectLst/>
                        </a:rPr>
                        <a:t> 아프다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0438365"/>
                  </a:ext>
                </a:extLst>
              </a:tr>
              <a:tr h="112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숨참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□평소 숨이 차서 숨쉬기 힘들 때가 많다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6312616"/>
                  </a:ext>
                </a:extLst>
              </a:tr>
              <a:tr h="112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체력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평소 체력이</a:t>
                      </a:r>
                      <a:r>
                        <a:rPr lang="en-US" altLang="ko-KR" sz="700" u="none" strike="noStrike" dirty="0">
                          <a:effectLst/>
                        </a:rPr>
                        <a:t>? </a:t>
                      </a:r>
                      <a:r>
                        <a:rPr lang="ko-KR" altLang="en-US" sz="700" u="none" strike="noStrike" dirty="0">
                          <a:effectLst/>
                        </a:rPr>
                        <a:t>□매우 약한 편 □약한 편 □보통 □강한 편 □매우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강한편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1" marR="4441" marT="444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188593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5322FB4-D9D9-4C70-BF27-B1413DF590DC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4721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기본적으로 환자의 답변이 순서대로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그대로 노출된다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카테고리를 접거나</a:t>
                      </a:r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탭으로 구성할 수 없음</a:t>
                      </a:r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반드시 한눈에 모든 문항을 볼 수 있어야 함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문진항목의 종속관계는 별도 엑셀파일 전달예정</a:t>
                      </a:r>
                      <a:endParaRPr lang="en-US" altLang="ko-KR" sz="800" b="0" kern="1200" dirty="0">
                        <a:solidFill>
                          <a:srgbClr val="FF0000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330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문진일자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해당 문진을 진행한 날짜를 노출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*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문진은 유효기간이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1~3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개월로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진료일자와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최근문진일자가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다를 수 있음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질문 카테고리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가시적으로 구분이 쉽도록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UI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작업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질문의 유형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1)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독립문항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이전문항의 답변에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구애받지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않고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무조건 환자가 대답하게 되는 질문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2)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종속문항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다른문항의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답변에 따라 환자에게 노출되지 않을 수도 있는 질문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UI</a:t>
                      </a:r>
                    </a:p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독립문항과 종속문항은 명시적으로 구분되도록 디자인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왼쪽 설계에서는 독립문항을 강조하였으나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종속문항의 텍스트색상을 조절하는 등도 무방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답변의 유형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1) Yes/No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선택형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양자택일로 답변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 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2)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스프레드형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증상의 정도를 선택하여 답변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66DD101-18B3-4BE5-8A1C-54B5AB35C2FE}"/>
              </a:ext>
            </a:extLst>
          </p:cNvPr>
          <p:cNvSpPr txBox="1"/>
          <p:nvPr/>
        </p:nvSpPr>
        <p:spPr>
          <a:xfrm>
            <a:off x="170260" y="597402"/>
            <a:ext cx="15725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b="1" dirty="0">
                <a:solidFill>
                  <a:schemeClr val="accent1"/>
                </a:solidFill>
                <a:latin typeface="+mj-ea"/>
                <a:ea typeface="+mj-ea"/>
              </a:rPr>
              <a:t>2022</a:t>
            </a:r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년 </a:t>
            </a:r>
            <a:r>
              <a:rPr lang="en-US" altLang="ko-KR" sz="8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월 </a:t>
            </a:r>
            <a:r>
              <a:rPr lang="en-US" altLang="ko-KR" sz="8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일</a:t>
            </a:r>
            <a:r>
              <a:rPr lang="ko-KR" altLang="en-US" sz="800" dirty="0">
                <a:latin typeface="+mj-ea"/>
                <a:ea typeface="+mj-ea"/>
              </a:rPr>
              <a:t>에 진행된 문진입니다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7877D70C-17C0-4E2A-8DA1-84919EE13142}"/>
              </a:ext>
            </a:extLst>
          </p:cNvPr>
          <p:cNvSpPr/>
          <p:nvPr/>
        </p:nvSpPr>
        <p:spPr>
          <a:xfrm>
            <a:off x="67053" y="555750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DE7FD8ED-C9A7-42E3-94B7-69ABD00440CC}"/>
              </a:ext>
            </a:extLst>
          </p:cNvPr>
          <p:cNvSpPr/>
          <p:nvPr/>
        </p:nvSpPr>
        <p:spPr>
          <a:xfrm>
            <a:off x="210816" y="116584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D7A4D614-8BC1-45FB-8A7F-F47F34414684}"/>
              </a:ext>
            </a:extLst>
          </p:cNvPr>
          <p:cNvSpPr/>
          <p:nvPr/>
        </p:nvSpPr>
        <p:spPr>
          <a:xfrm>
            <a:off x="750120" y="84549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33AD136-C4D8-45FF-9A6D-9D740E8B5F75}"/>
              </a:ext>
            </a:extLst>
          </p:cNvPr>
          <p:cNvSpPr txBox="1"/>
          <p:nvPr/>
        </p:nvSpPr>
        <p:spPr>
          <a:xfrm>
            <a:off x="8719820" y="185491"/>
            <a:ext cx="495896" cy="19581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bg1"/>
                </a:solidFill>
                <a:ea typeface="나눔바른고딕" panose="020B060302010102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dirty="0"/>
              <a:t>H_010101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14503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직사각형 272">
            <a:extLst>
              <a:ext uri="{FF2B5EF4-FFF2-40B4-BE49-F238E27FC236}">
                <a16:creationId xmlns:a16="http://schemas.microsoft.com/office/drawing/2014/main" xmlns="" id="{C2C7E96E-0C98-45AD-8F77-CB7E96A8DBFA}"/>
              </a:ext>
            </a:extLst>
          </p:cNvPr>
          <p:cNvSpPr/>
          <p:nvPr/>
        </p:nvSpPr>
        <p:spPr>
          <a:xfrm>
            <a:off x="3214795" y="821396"/>
            <a:ext cx="937322" cy="12403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F7A21A3-47E1-4EEC-9407-FD073575AF2D}"/>
              </a:ext>
            </a:extLst>
          </p:cNvPr>
          <p:cNvSpPr/>
          <p:nvPr/>
        </p:nvSpPr>
        <p:spPr>
          <a:xfrm>
            <a:off x="194317" y="821396"/>
            <a:ext cx="937322" cy="12403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7E576F26-67BA-46FA-8FED-4BD657D9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진료관리</a:t>
            </a:r>
            <a:r>
              <a:rPr lang="en-US" altLang="ko-KR" dirty="0"/>
              <a:t>&gt;</a:t>
            </a:r>
            <a:r>
              <a:rPr lang="ko-KR" altLang="en-US" dirty="0"/>
              <a:t>차트</a:t>
            </a:r>
            <a:r>
              <a:rPr lang="en-US" altLang="ko-KR" dirty="0"/>
              <a:t>&gt;</a:t>
            </a:r>
            <a:r>
              <a:rPr lang="ko-KR" altLang="en-US" dirty="0">
                <a:solidFill>
                  <a:srgbClr val="FF0000"/>
                </a:solidFill>
              </a:rPr>
              <a:t>안진</a:t>
            </a:r>
            <a:r>
              <a:rPr lang="ko-KR" altLang="en-US" dirty="0"/>
              <a:t> </a:t>
            </a:r>
            <a:r>
              <a:rPr lang="ko-KR" altLang="en-US" dirty="0" err="1"/>
              <a:t>탭상세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7B3E897-37B6-4849-9666-30CC40DF893D}"/>
              </a:ext>
            </a:extLst>
          </p:cNvPr>
          <p:cNvSpPr txBox="1"/>
          <p:nvPr/>
        </p:nvSpPr>
        <p:spPr>
          <a:xfrm>
            <a:off x="289999" y="597352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체형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1541C9B0-15ED-4630-BB6A-402ABECF8D6A}"/>
              </a:ext>
            </a:extLst>
          </p:cNvPr>
          <p:cNvGrpSpPr/>
          <p:nvPr/>
        </p:nvGrpSpPr>
        <p:grpSpPr>
          <a:xfrm>
            <a:off x="294010" y="876149"/>
            <a:ext cx="745958" cy="1101422"/>
            <a:chOff x="294010" y="1121525"/>
            <a:chExt cx="745958" cy="110142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19E9F1F9-1302-4F9A-AF84-FE50E77B6EAC}"/>
                </a:ext>
              </a:extLst>
            </p:cNvPr>
            <p:cNvSpPr/>
            <p:nvPr/>
          </p:nvSpPr>
          <p:spPr>
            <a:xfrm>
              <a:off x="294010" y="1121525"/>
              <a:ext cx="745958" cy="7459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92F56408-AE8A-4EEA-9DF9-59DDADFD10B9}"/>
                </a:ext>
              </a:extLst>
            </p:cNvPr>
            <p:cNvCxnSpPr>
              <a:stCxn id="11" idx="1"/>
              <a:endCxn id="11" idx="5"/>
            </p:cNvCxnSpPr>
            <p:nvPr/>
          </p:nvCxnSpPr>
          <p:spPr>
            <a:xfrm>
              <a:off x="403253" y="1230768"/>
              <a:ext cx="527472" cy="5274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B911F58B-E729-4090-9ECF-7511960ADCAB}"/>
                </a:ext>
              </a:extLst>
            </p:cNvPr>
            <p:cNvCxnSpPr>
              <a:stCxn id="11" idx="3"/>
              <a:endCxn id="11" idx="7"/>
            </p:cNvCxnSpPr>
            <p:nvPr/>
          </p:nvCxnSpPr>
          <p:spPr>
            <a:xfrm flipV="1">
              <a:off x="403253" y="1230768"/>
              <a:ext cx="527472" cy="5274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1610B83-1228-4327-83AD-BA9508CBA143}"/>
                </a:ext>
              </a:extLst>
            </p:cNvPr>
            <p:cNvSpPr txBox="1"/>
            <p:nvPr/>
          </p:nvSpPr>
          <p:spPr>
            <a:xfrm>
              <a:off x="484247" y="1976726"/>
              <a:ext cx="36548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매우수척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ctr"/>
              <a:r>
                <a:rPr lang="en-US" altLang="ko-KR" sz="800" dirty="0">
                  <a:latin typeface="+mj-ea"/>
                  <a:ea typeface="+mj-ea"/>
                </a:rPr>
                <a:t>BMI 17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D89874C7-A53F-40EC-89AE-2B6C65183BF9}"/>
              </a:ext>
            </a:extLst>
          </p:cNvPr>
          <p:cNvGrpSpPr/>
          <p:nvPr/>
        </p:nvGrpSpPr>
        <p:grpSpPr>
          <a:xfrm>
            <a:off x="1295795" y="876149"/>
            <a:ext cx="745958" cy="1101422"/>
            <a:chOff x="294010" y="1121525"/>
            <a:chExt cx="745958" cy="110142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BB72CDE9-A10B-4F28-82DA-F6ABB206F564}"/>
                </a:ext>
              </a:extLst>
            </p:cNvPr>
            <p:cNvSpPr/>
            <p:nvPr/>
          </p:nvSpPr>
          <p:spPr>
            <a:xfrm>
              <a:off x="294010" y="1121525"/>
              <a:ext cx="745958" cy="7459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9F099FAB-A7CB-403C-917F-DF635C65A6C8}"/>
                </a:ext>
              </a:extLst>
            </p:cNvPr>
            <p:cNvCxnSpPr>
              <a:stCxn id="31" idx="1"/>
              <a:endCxn id="31" idx="5"/>
            </p:cNvCxnSpPr>
            <p:nvPr/>
          </p:nvCxnSpPr>
          <p:spPr>
            <a:xfrm>
              <a:off x="403253" y="1230768"/>
              <a:ext cx="527472" cy="5274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39F6761D-BA85-4735-BD90-6597C5AD5C27}"/>
                </a:ext>
              </a:extLst>
            </p:cNvPr>
            <p:cNvCxnSpPr>
              <a:stCxn id="31" idx="3"/>
              <a:endCxn id="31" idx="7"/>
            </p:cNvCxnSpPr>
            <p:nvPr/>
          </p:nvCxnSpPr>
          <p:spPr>
            <a:xfrm flipV="1">
              <a:off x="403253" y="1230768"/>
              <a:ext cx="527472" cy="5274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BB04E3E-45E2-4F2C-AAF5-681A49DE3A4D}"/>
                </a:ext>
              </a:extLst>
            </p:cNvPr>
            <p:cNvSpPr txBox="1"/>
            <p:nvPr/>
          </p:nvSpPr>
          <p:spPr>
            <a:xfrm>
              <a:off x="505888" y="1976726"/>
              <a:ext cx="3222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수척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ctr"/>
              <a:r>
                <a:rPr lang="en-US" altLang="ko-KR" sz="800" dirty="0">
                  <a:latin typeface="+mj-ea"/>
                  <a:ea typeface="+mj-ea"/>
                </a:rPr>
                <a:t>BMI 19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298C9E0A-A4AB-440A-8F6C-1E25A7C88CDB}"/>
              </a:ext>
            </a:extLst>
          </p:cNvPr>
          <p:cNvGrpSpPr/>
          <p:nvPr/>
        </p:nvGrpSpPr>
        <p:grpSpPr>
          <a:xfrm>
            <a:off x="2297580" y="876149"/>
            <a:ext cx="745958" cy="1101422"/>
            <a:chOff x="294010" y="1121525"/>
            <a:chExt cx="745958" cy="110142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D9D5E8BE-0A0C-4F1C-9652-DB0F02B6E433}"/>
                </a:ext>
              </a:extLst>
            </p:cNvPr>
            <p:cNvSpPr/>
            <p:nvPr/>
          </p:nvSpPr>
          <p:spPr>
            <a:xfrm>
              <a:off x="294010" y="1121525"/>
              <a:ext cx="745958" cy="7459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3465312F-36CB-4A64-8234-31ED919EDDE6}"/>
                </a:ext>
              </a:extLst>
            </p:cNvPr>
            <p:cNvCxnSpPr>
              <a:stCxn id="36" idx="1"/>
              <a:endCxn id="36" idx="5"/>
            </p:cNvCxnSpPr>
            <p:nvPr/>
          </p:nvCxnSpPr>
          <p:spPr>
            <a:xfrm>
              <a:off x="403253" y="1230768"/>
              <a:ext cx="527472" cy="5274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1AADEBB3-4008-4C87-8003-A97B9D259FF9}"/>
                </a:ext>
              </a:extLst>
            </p:cNvPr>
            <p:cNvCxnSpPr>
              <a:stCxn id="36" idx="3"/>
              <a:endCxn id="36" idx="7"/>
            </p:cNvCxnSpPr>
            <p:nvPr/>
          </p:nvCxnSpPr>
          <p:spPr>
            <a:xfrm flipV="1">
              <a:off x="403253" y="1230768"/>
              <a:ext cx="527472" cy="5274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DFCDAA2-EEC9-4EB5-A10E-E7C3C099F81D}"/>
                </a:ext>
              </a:extLst>
            </p:cNvPr>
            <p:cNvSpPr txBox="1"/>
            <p:nvPr/>
          </p:nvSpPr>
          <p:spPr>
            <a:xfrm>
              <a:off x="484248" y="1976726"/>
              <a:ext cx="36548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800" dirty="0" err="1">
                  <a:latin typeface="+mj-ea"/>
                  <a:ea typeface="+mj-ea"/>
                </a:rPr>
                <a:t>약간수척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ctr"/>
              <a:r>
                <a:rPr lang="en-US" altLang="ko-KR" sz="800" dirty="0">
                  <a:latin typeface="+mj-ea"/>
                  <a:ea typeface="+mj-ea"/>
                </a:rPr>
                <a:t>BMI 22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390D53A5-8361-4E01-8123-AA0A77E129BC}"/>
              </a:ext>
            </a:extLst>
          </p:cNvPr>
          <p:cNvGrpSpPr/>
          <p:nvPr/>
        </p:nvGrpSpPr>
        <p:grpSpPr>
          <a:xfrm>
            <a:off x="3299365" y="876149"/>
            <a:ext cx="745958" cy="1101422"/>
            <a:chOff x="294010" y="1121525"/>
            <a:chExt cx="745958" cy="110142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717BC14E-6B50-46AA-9407-387577062D3E}"/>
                </a:ext>
              </a:extLst>
            </p:cNvPr>
            <p:cNvSpPr/>
            <p:nvPr/>
          </p:nvSpPr>
          <p:spPr>
            <a:xfrm>
              <a:off x="294010" y="1121525"/>
              <a:ext cx="745958" cy="7459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CBA54031-BF7E-411F-B26E-0A6357662975}"/>
                </a:ext>
              </a:extLst>
            </p:cNvPr>
            <p:cNvCxnSpPr>
              <a:stCxn id="41" idx="1"/>
              <a:endCxn id="41" idx="5"/>
            </p:cNvCxnSpPr>
            <p:nvPr/>
          </p:nvCxnSpPr>
          <p:spPr>
            <a:xfrm>
              <a:off x="403253" y="1230768"/>
              <a:ext cx="527472" cy="5274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6D5F5383-99EF-4956-B510-11D7713B69BC}"/>
                </a:ext>
              </a:extLst>
            </p:cNvPr>
            <p:cNvCxnSpPr>
              <a:stCxn id="41" idx="3"/>
              <a:endCxn id="41" idx="7"/>
            </p:cNvCxnSpPr>
            <p:nvPr/>
          </p:nvCxnSpPr>
          <p:spPr>
            <a:xfrm flipV="1">
              <a:off x="403253" y="1230768"/>
              <a:ext cx="527472" cy="5274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0559A34C-A788-4DE5-82CE-CFA740049691}"/>
                </a:ext>
              </a:extLst>
            </p:cNvPr>
            <p:cNvSpPr txBox="1"/>
            <p:nvPr/>
          </p:nvSpPr>
          <p:spPr>
            <a:xfrm>
              <a:off x="505887" y="1976726"/>
              <a:ext cx="3222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중등도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ctr"/>
              <a:r>
                <a:rPr lang="en-US" altLang="ko-KR" sz="800" dirty="0">
                  <a:latin typeface="+mj-ea"/>
                  <a:ea typeface="+mj-ea"/>
                </a:rPr>
                <a:t>BMI 24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C7E10FBD-0B59-4296-B087-976D949B8DB2}"/>
              </a:ext>
            </a:extLst>
          </p:cNvPr>
          <p:cNvGrpSpPr/>
          <p:nvPr/>
        </p:nvGrpSpPr>
        <p:grpSpPr>
          <a:xfrm>
            <a:off x="4301150" y="876149"/>
            <a:ext cx="745958" cy="1101422"/>
            <a:chOff x="294010" y="1121525"/>
            <a:chExt cx="745958" cy="110142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8C359EE-E444-4D4A-9345-6300FB710910}"/>
                </a:ext>
              </a:extLst>
            </p:cNvPr>
            <p:cNvSpPr/>
            <p:nvPr/>
          </p:nvSpPr>
          <p:spPr>
            <a:xfrm>
              <a:off x="294010" y="1121525"/>
              <a:ext cx="745958" cy="7459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E598135F-89B8-46F8-A40B-F478505E4DCA}"/>
                </a:ext>
              </a:extLst>
            </p:cNvPr>
            <p:cNvCxnSpPr>
              <a:stCxn id="46" idx="1"/>
              <a:endCxn id="46" idx="5"/>
            </p:cNvCxnSpPr>
            <p:nvPr/>
          </p:nvCxnSpPr>
          <p:spPr>
            <a:xfrm>
              <a:off x="403253" y="1230768"/>
              <a:ext cx="527472" cy="5274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AEA6E720-0C24-4CE4-9947-42FF31E38EA5}"/>
                </a:ext>
              </a:extLst>
            </p:cNvPr>
            <p:cNvCxnSpPr>
              <a:stCxn id="46" idx="3"/>
              <a:endCxn id="46" idx="7"/>
            </p:cNvCxnSpPr>
            <p:nvPr/>
          </p:nvCxnSpPr>
          <p:spPr>
            <a:xfrm flipV="1">
              <a:off x="403253" y="1230768"/>
              <a:ext cx="527472" cy="5274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F5DB6E5-B044-41DD-BB18-3918D2ED98D6}"/>
                </a:ext>
              </a:extLst>
            </p:cNvPr>
            <p:cNvSpPr txBox="1"/>
            <p:nvPr/>
          </p:nvSpPr>
          <p:spPr>
            <a:xfrm>
              <a:off x="484248" y="1976726"/>
              <a:ext cx="36548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약간비만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ctr"/>
              <a:r>
                <a:rPr lang="en-US" altLang="ko-KR" sz="800" dirty="0">
                  <a:latin typeface="+mj-ea"/>
                  <a:ea typeface="+mj-ea"/>
                </a:rPr>
                <a:t>BMI 26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4314BA91-368F-4E43-85C1-531552527B9F}"/>
              </a:ext>
            </a:extLst>
          </p:cNvPr>
          <p:cNvGrpSpPr/>
          <p:nvPr/>
        </p:nvGrpSpPr>
        <p:grpSpPr>
          <a:xfrm>
            <a:off x="5302935" y="876149"/>
            <a:ext cx="745958" cy="1101422"/>
            <a:chOff x="294010" y="1121525"/>
            <a:chExt cx="745958" cy="1101422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6D20C057-A879-4FED-9278-E6A7288635DE}"/>
                </a:ext>
              </a:extLst>
            </p:cNvPr>
            <p:cNvSpPr/>
            <p:nvPr/>
          </p:nvSpPr>
          <p:spPr>
            <a:xfrm>
              <a:off x="294010" y="1121525"/>
              <a:ext cx="745958" cy="7459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0BEE49EC-EDD2-4D7D-8FD8-65C506F5901A}"/>
                </a:ext>
              </a:extLst>
            </p:cNvPr>
            <p:cNvCxnSpPr>
              <a:stCxn id="51" idx="1"/>
              <a:endCxn id="51" idx="5"/>
            </p:cNvCxnSpPr>
            <p:nvPr/>
          </p:nvCxnSpPr>
          <p:spPr>
            <a:xfrm>
              <a:off x="403253" y="1230768"/>
              <a:ext cx="527472" cy="5274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6EAD7C73-1FAE-4AB4-AB8C-E57B8AD50D35}"/>
                </a:ext>
              </a:extLst>
            </p:cNvPr>
            <p:cNvCxnSpPr>
              <a:stCxn id="51" idx="3"/>
              <a:endCxn id="51" idx="7"/>
            </p:cNvCxnSpPr>
            <p:nvPr/>
          </p:nvCxnSpPr>
          <p:spPr>
            <a:xfrm flipV="1">
              <a:off x="403253" y="1230768"/>
              <a:ext cx="527472" cy="5274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E714AC97-8109-4462-A0FF-71FC70A7E556}"/>
                </a:ext>
              </a:extLst>
            </p:cNvPr>
            <p:cNvSpPr txBox="1"/>
            <p:nvPr/>
          </p:nvSpPr>
          <p:spPr>
            <a:xfrm>
              <a:off x="505889" y="1976726"/>
              <a:ext cx="3222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비만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ctr"/>
              <a:r>
                <a:rPr lang="en-US" altLang="ko-KR" sz="800" dirty="0">
                  <a:latin typeface="+mj-ea"/>
                  <a:ea typeface="+mj-ea"/>
                </a:rPr>
                <a:t>BMI 29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C99381C6-EE26-4E4F-83E2-B220B0D33613}"/>
              </a:ext>
            </a:extLst>
          </p:cNvPr>
          <p:cNvGrpSpPr/>
          <p:nvPr/>
        </p:nvGrpSpPr>
        <p:grpSpPr>
          <a:xfrm>
            <a:off x="6304721" y="876149"/>
            <a:ext cx="745958" cy="1101422"/>
            <a:chOff x="294010" y="1121525"/>
            <a:chExt cx="745958" cy="1101422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4C54C49C-FB36-4AD2-91CC-B2E716CE6F51}"/>
                </a:ext>
              </a:extLst>
            </p:cNvPr>
            <p:cNvSpPr/>
            <p:nvPr/>
          </p:nvSpPr>
          <p:spPr>
            <a:xfrm>
              <a:off x="294010" y="1121525"/>
              <a:ext cx="745958" cy="7459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1893690F-7862-425C-A1FF-F48175251E95}"/>
                </a:ext>
              </a:extLst>
            </p:cNvPr>
            <p:cNvCxnSpPr>
              <a:stCxn id="56" idx="1"/>
              <a:endCxn id="56" idx="5"/>
            </p:cNvCxnSpPr>
            <p:nvPr/>
          </p:nvCxnSpPr>
          <p:spPr>
            <a:xfrm>
              <a:off x="403253" y="1230768"/>
              <a:ext cx="527472" cy="5274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C1D9340F-AB58-495A-9B1D-714B079E7718}"/>
                </a:ext>
              </a:extLst>
            </p:cNvPr>
            <p:cNvCxnSpPr>
              <a:stCxn id="56" idx="3"/>
              <a:endCxn id="56" idx="7"/>
            </p:cNvCxnSpPr>
            <p:nvPr/>
          </p:nvCxnSpPr>
          <p:spPr>
            <a:xfrm flipV="1">
              <a:off x="403253" y="1230768"/>
              <a:ext cx="527472" cy="5274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5A92EDB2-2A23-4707-9CC3-DD68CC667B71}"/>
                </a:ext>
              </a:extLst>
            </p:cNvPr>
            <p:cNvSpPr txBox="1"/>
            <p:nvPr/>
          </p:nvSpPr>
          <p:spPr>
            <a:xfrm>
              <a:off x="471424" y="1976726"/>
              <a:ext cx="3911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매우비만</a:t>
              </a:r>
              <a:endParaRPr lang="en-US" altLang="ko-KR" sz="800" dirty="0">
                <a:latin typeface="+mj-ea"/>
                <a:ea typeface="+mj-ea"/>
              </a:endParaRPr>
            </a:p>
            <a:p>
              <a:pPr algn="ctr"/>
              <a:r>
                <a:rPr lang="en-US" altLang="ko-KR" sz="800" dirty="0">
                  <a:latin typeface="+mj-ea"/>
                  <a:ea typeface="+mj-ea"/>
                </a:rPr>
                <a:t>BMI 33~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05" name="표 204">
            <a:extLst>
              <a:ext uri="{FF2B5EF4-FFF2-40B4-BE49-F238E27FC236}">
                <a16:creationId xmlns:a16="http://schemas.microsoft.com/office/drawing/2014/main" xmlns="" id="{25925B2C-A67C-43C3-8BC9-89BD63BCC025}"/>
              </a:ext>
            </a:extLst>
          </p:cNvPr>
          <p:cNvGraphicFramePr>
            <a:graphicFrameLocks noGrp="1"/>
          </p:cNvGraphicFramePr>
          <p:nvPr/>
        </p:nvGraphicFramePr>
        <p:xfrm>
          <a:off x="313800" y="5007801"/>
          <a:ext cx="6747541" cy="144589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89520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3358021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□성격이 급한 편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□느긋한 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□신경질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짜증이 잘 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□화를 거의 내지 않고 혼자 삭히곤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0488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□불만이 있으면 담아두지 않고 바로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말하는 편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□불만이 있어도 표현하지 않고 참는다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645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□마음이 편치 않고 불안해질 때가 많다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□유달리 겁이 많다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9958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□쫓기는 듯 초조해질 때가 많다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TV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무섭고 잔인한 장면 절대 못 본다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7134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□놀이기구 못 탄다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43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□쥐나 벌레가 무섭고 싫다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2079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안해도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되는 걱정을 많이 하곤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□매우 자주 우울해지곤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건강염려증처럼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건강에 대해 걱정을 많이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□무기력하고 침체되어 아무것도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□신경이 매우 예민한 편이다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□유달리 긴장을 많이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□특히 대중 발표할 때 긴장을 너무 많이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</a:tbl>
          </a:graphicData>
        </a:graphic>
      </p:graphicFrame>
      <p:graphicFrame>
        <p:nvGraphicFramePr>
          <p:cNvPr id="206" name="표 205">
            <a:extLst>
              <a:ext uri="{FF2B5EF4-FFF2-40B4-BE49-F238E27FC236}">
                <a16:creationId xmlns:a16="http://schemas.microsoft.com/office/drawing/2014/main" xmlns="" id="{5D6ED713-80E2-43F2-BC3E-FF391D418856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6600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체형선택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환자의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BMI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수치에 따라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택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BMI24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status : hover,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selected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구분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음양판정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슬라이더로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점이동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중간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점을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움직일때마다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다음의 점수를 가감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#2a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음양총계 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위 값의 총점에 따라 좌우포인트 이동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총점이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-12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인 경우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‘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매우음적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에 포인트 위치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사용자가 직접 총점포인트를 이동하는 경우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개별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선택값이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초기화됩니다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팝업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시 개별 총점 무시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사용자 입력에 따름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사용자가 재차 개별선택 슬라이더를 움직인 경우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기존의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음양판정값이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초기화됩니다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핍압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시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기존총점값무시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사용자 입력에 따름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#2b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아이콘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info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팝업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다음페이지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안진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미선택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클릭시마다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 &gt; 2 &gt; 3  &gt; 0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단계로 변경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각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선택값은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인체도의 해당 부위와 연동함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각 단계가 명확히 구분되도록 디자인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#3a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인체도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위의 항목을 선택할 때마다 해당 부위가 인체도에도 반영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부위별 명칭과 모양에 대해서는 다음페이지 참조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사용자가 직접 인체도의 영역을 선택시에도 클릭시마다 위의 규칙대로 단계변경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 </a:t>
                      </a:r>
                    </a:p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#3b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아이콘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info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팝업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(###)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감정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환자답변값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반영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의사가 선택변경시 해당 값으로 업데이트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5BD0F421-1F11-49E7-8B71-92F2DCD1A27E}"/>
              </a:ext>
            </a:extLst>
          </p:cNvPr>
          <p:cNvSpPr txBox="1"/>
          <p:nvPr/>
        </p:nvSpPr>
        <p:spPr>
          <a:xfrm>
            <a:off x="289999" y="2196593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음양판정</a:t>
            </a: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xmlns="" id="{5CD28C7D-ECDB-4DE9-94C1-7E5328D1099A}"/>
              </a:ext>
            </a:extLst>
          </p:cNvPr>
          <p:cNvCxnSpPr>
            <a:cxnSpLocks/>
          </p:cNvCxnSpPr>
          <p:nvPr/>
        </p:nvCxnSpPr>
        <p:spPr>
          <a:xfrm>
            <a:off x="303138" y="2340067"/>
            <a:ext cx="33115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xmlns="" id="{ADDD78E6-2BAC-493B-B17F-A7D2C5440619}"/>
              </a:ext>
            </a:extLst>
          </p:cNvPr>
          <p:cNvGrpSpPr/>
          <p:nvPr/>
        </p:nvGrpSpPr>
        <p:grpSpPr>
          <a:xfrm>
            <a:off x="313801" y="3293625"/>
            <a:ext cx="3129084" cy="123111"/>
            <a:chOff x="313801" y="3074795"/>
            <a:chExt cx="3342379" cy="123111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xmlns="" id="{AA405196-F34A-46F7-8D58-5A628720FA54}"/>
                </a:ext>
              </a:extLst>
            </p:cNvPr>
            <p:cNvSpPr txBox="1"/>
            <p:nvPr/>
          </p:nvSpPr>
          <p:spPr>
            <a:xfrm>
              <a:off x="313801" y="3074795"/>
              <a:ext cx="4119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온순</a:t>
              </a:r>
              <a:r>
                <a:rPr lang="en-US" altLang="ko-KR" sz="800" dirty="0">
                  <a:latin typeface="+mj-ea"/>
                  <a:ea typeface="+mj-ea"/>
                </a:rPr>
                <a:t>·</a:t>
              </a:r>
              <a:r>
                <a:rPr lang="ko-KR" altLang="en-US" sz="800" dirty="0">
                  <a:latin typeface="+mj-ea"/>
                  <a:ea typeface="+mj-ea"/>
                </a:rPr>
                <a:t>원만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xmlns="" id="{D5E00A56-3ECE-4B43-BA37-44A2330DAF50}"/>
                </a:ext>
              </a:extLst>
            </p:cNvPr>
            <p:cNvSpPr txBox="1"/>
            <p:nvPr/>
          </p:nvSpPr>
          <p:spPr>
            <a:xfrm>
              <a:off x="3244208" y="3074795"/>
              <a:ext cx="4119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기세</a:t>
              </a:r>
              <a:r>
                <a:rPr lang="en-US" altLang="ko-KR" sz="800" dirty="0">
                  <a:latin typeface="+mj-ea"/>
                  <a:ea typeface="+mj-ea"/>
                </a:rPr>
                <a:t>·</a:t>
              </a:r>
              <a:r>
                <a:rPr lang="ko-KR" altLang="en-US" sz="800" dirty="0">
                  <a:latin typeface="+mj-ea"/>
                  <a:ea typeface="+mj-ea"/>
                </a:rPr>
                <a:t>강단</a:t>
              </a: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xmlns="" id="{88805D87-BB0B-4D33-9939-4580EA723B7E}"/>
                </a:ext>
              </a:extLst>
            </p:cNvPr>
            <p:cNvGrpSpPr/>
            <p:nvPr/>
          </p:nvGrpSpPr>
          <p:grpSpPr>
            <a:xfrm>
              <a:off x="800091" y="3086201"/>
              <a:ext cx="2372175" cy="96837"/>
              <a:chOff x="800091" y="2782485"/>
              <a:chExt cx="2372175" cy="96837"/>
            </a:xfrm>
          </p:grpSpPr>
          <p:sp>
            <p:nvSpPr>
              <p:cNvPr id="201" name="Track" descr="&lt;SmartSettings&gt;&lt;SmartResize anchorLeft=&quot;Absolut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2446C7BA-4465-4A57-AC5C-4F3F698EACED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862657" y="2816614"/>
                <a:ext cx="2266090" cy="45719"/>
              </a:xfrm>
              <a:prstGeom prst="rect">
                <a:avLst/>
              </a:prstGeom>
              <a:solidFill>
                <a:srgbClr val="E0E0E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xmlns="" id="{3ADCAB8E-28DC-4ADE-A4FE-0502D32A8A70}"/>
                  </a:ext>
                </a:extLst>
              </p:cNvPr>
              <p:cNvGrpSpPr/>
              <p:nvPr/>
            </p:nvGrpSpPr>
            <p:grpSpPr>
              <a:xfrm>
                <a:off x="800091" y="2782485"/>
                <a:ext cx="2372175" cy="96837"/>
                <a:chOff x="800091" y="2782485"/>
                <a:chExt cx="2372175" cy="96837"/>
              </a:xfrm>
            </p:grpSpPr>
            <p:sp>
              <p:nvSpPr>
                <p:cNvPr id="207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D0D5DCAF-F2A5-467D-B8ED-8C60F4B5B873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1937760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17463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8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572402EF-C542-435D-AE1A-B8980CD1CC5D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800091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9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A1D85750-9D85-4225-887C-3CEF36ECEF95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3075428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0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F90789E8-28C0-4976-B6D9-C050F3CEC23A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1179314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1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5E032033-F5EF-4D0B-8952-AF61D1836519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2696206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2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3FA16494-165F-4E39-8F0B-DE47013E48A3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2316983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3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A1873D19-3538-498E-AFD8-AC7FF143F526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1558537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xmlns="" id="{9B1CBF20-1AB0-4449-A253-DE187760DB9F}"/>
              </a:ext>
            </a:extLst>
          </p:cNvPr>
          <p:cNvGrpSpPr/>
          <p:nvPr/>
        </p:nvGrpSpPr>
        <p:grpSpPr>
          <a:xfrm>
            <a:off x="313801" y="3549738"/>
            <a:ext cx="3106574" cy="123111"/>
            <a:chOff x="313801" y="3074795"/>
            <a:chExt cx="3318334" cy="123111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xmlns="" id="{D5F54DCF-0E75-45E6-9EE6-5EE1C0EBC6E1}"/>
                </a:ext>
              </a:extLst>
            </p:cNvPr>
            <p:cNvSpPr txBox="1"/>
            <p:nvPr/>
          </p:nvSpPr>
          <p:spPr>
            <a:xfrm>
              <a:off x="313801" y="3074795"/>
              <a:ext cx="38792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언행 </a:t>
              </a:r>
              <a:r>
                <a:rPr lang="ko-KR" altLang="en-US" sz="800" dirty="0" err="1">
                  <a:latin typeface="+mj-ea"/>
                  <a:ea typeface="+mj-ea"/>
                </a:rPr>
                <a:t>느긋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xmlns="" id="{9F5153F7-77E0-43E0-A64E-8DECE20BA32E}"/>
                </a:ext>
              </a:extLst>
            </p:cNvPr>
            <p:cNvSpPr txBox="1"/>
            <p:nvPr/>
          </p:nvSpPr>
          <p:spPr>
            <a:xfrm>
              <a:off x="3244208" y="3074795"/>
              <a:ext cx="38792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언행 성급</a:t>
              </a:r>
            </a:p>
          </p:txBody>
        </p: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xmlns="" id="{E02223BD-0618-4034-82B2-7264189A1661}"/>
                </a:ext>
              </a:extLst>
            </p:cNvPr>
            <p:cNvGrpSpPr/>
            <p:nvPr/>
          </p:nvGrpSpPr>
          <p:grpSpPr>
            <a:xfrm>
              <a:off x="800091" y="3086201"/>
              <a:ext cx="2372175" cy="96837"/>
              <a:chOff x="800091" y="2782485"/>
              <a:chExt cx="2372175" cy="96837"/>
            </a:xfrm>
          </p:grpSpPr>
          <p:sp>
            <p:nvSpPr>
              <p:cNvPr id="218" name="Track" descr="&lt;SmartSettings&gt;&lt;SmartResize anchorLeft=&quot;Absolut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24B2A2-6710-4532-8B5E-D59B45713D6D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62657" y="2816614"/>
                <a:ext cx="2266090" cy="45719"/>
              </a:xfrm>
              <a:prstGeom prst="rect">
                <a:avLst/>
              </a:prstGeom>
              <a:solidFill>
                <a:srgbClr val="E0E0E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xmlns="" id="{DDF00C3B-F1F5-4CDF-A40C-B868B184A9B4}"/>
                  </a:ext>
                </a:extLst>
              </p:cNvPr>
              <p:cNvGrpSpPr/>
              <p:nvPr/>
            </p:nvGrpSpPr>
            <p:grpSpPr>
              <a:xfrm>
                <a:off x="800091" y="2782485"/>
                <a:ext cx="2372175" cy="96837"/>
                <a:chOff x="800091" y="2782485"/>
                <a:chExt cx="2372175" cy="96837"/>
              </a:xfrm>
            </p:grpSpPr>
            <p:sp>
              <p:nvSpPr>
                <p:cNvPr id="220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8F2E749C-89E3-4BEA-8C9F-982D781866C8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1937760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17463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1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D644F2A4-85F0-449C-9D65-D9BA511DFFF8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800091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2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D660D2B7-22A7-43A8-AF13-F584A34A5901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3075428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3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222D6E2A-2256-4C31-BA6D-DFFBD0D99ED9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1179314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4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D8D7E3AA-E70E-4D2A-8557-F90C551AEB1A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2696206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5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E1F34104-82EC-4517-A43F-D2880EB72F71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2316983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3DE0813A-7559-4643-B092-3FABC3EC6896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1558537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xmlns="" id="{43784905-4D3F-4630-B360-0CE405810B25}"/>
              </a:ext>
            </a:extLst>
          </p:cNvPr>
          <p:cNvSpPr/>
          <p:nvPr/>
        </p:nvSpPr>
        <p:spPr>
          <a:xfrm>
            <a:off x="300353" y="3852414"/>
            <a:ext cx="3300926" cy="531151"/>
          </a:xfrm>
          <a:prstGeom prst="roundRect">
            <a:avLst>
              <a:gd name="adj" fmla="val 654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53393383-FC91-4861-B16A-C94B30B3E08E}"/>
              </a:ext>
            </a:extLst>
          </p:cNvPr>
          <p:cNvSpPr txBox="1"/>
          <p:nvPr/>
        </p:nvSpPr>
        <p:spPr>
          <a:xfrm>
            <a:off x="378413" y="3908394"/>
            <a:ext cx="3631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매우 </a:t>
            </a:r>
            <a:r>
              <a:rPr lang="ko-KR" altLang="en-US" sz="800" dirty="0" err="1">
                <a:latin typeface="+mj-ea"/>
                <a:ea typeface="+mj-ea"/>
              </a:rPr>
              <a:t>음적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xmlns="" id="{5A731901-0CAA-47E6-82F0-6C78F936CBE1}"/>
              </a:ext>
            </a:extLst>
          </p:cNvPr>
          <p:cNvSpPr txBox="1"/>
          <p:nvPr/>
        </p:nvSpPr>
        <p:spPr>
          <a:xfrm>
            <a:off x="3121815" y="3908394"/>
            <a:ext cx="3631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매우 양적</a:t>
            </a:r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xmlns="" id="{6C6A2722-86E7-4964-BA34-2990FE0F4A73}"/>
              </a:ext>
            </a:extLst>
          </p:cNvPr>
          <p:cNvGrpSpPr/>
          <p:nvPr/>
        </p:nvGrpSpPr>
        <p:grpSpPr>
          <a:xfrm>
            <a:off x="481686" y="4121355"/>
            <a:ext cx="2924763" cy="127534"/>
            <a:chOff x="800091" y="2782485"/>
            <a:chExt cx="2372175" cy="96837"/>
          </a:xfrm>
        </p:grpSpPr>
        <p:sp>
          <p:nvSpPr>
            <p:cNvPr id="232" name="Track" descr="&lt;SmartSettings&gt;&lt;SmartResize anchorLeft=&quot;Absolut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431B8288-DD92-47E6-8D01-2563959AEEEA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862657" y="2816614"/>
              <a:ext cx="2266090" cy="45719"/>
            </a:xfrm>
            <a:prstGeom prst="rect">
              <a:avLst/>
            </a:prstGeom>
            <a:solidFill>
              <a:srgbClr val="E0E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xmlns="" id="{CA87E899-639C-4FFB-B4BE-23A56FA8E5C1}"/>
                </a:ext>
              </a:extLst>
            </p:cNvPr>
            <p:cNvGrpSpPr/>
            <p:nvPr/>
          </p:nvGrpSpPr>
          <p:grpSpPr>
            <a:xfrm>
              <a:off x="800091" y="2782485"/>
              <a:ext cx="2372175" cy="96837"/>
              <a:chOff x="800091" y="2782485"/>
              <a:chExt cx="2372175" cy="96837"/>
            </a:xfrm>
          </p:grpSpPr>
          <p:sp>
            <p:nvSpPr>
              <p:cNvPr id="234" name="Thumb" descr="&lt;SmartSettings&gt;&lt;SmartResize anchorLeft=&quot;Relativ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4972C757-58F3-4225-918E-16E5D9C11763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937760" y="2782485"/>
                <a:ext cx="96838" cy="968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7463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5" name="Thumb" descr="&lt;SmartSettings&gt;&lt;SmartResize anchorLeft=&quot;Relativ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B732AEA-2CC4-49C4-BA0B-A1377A491B7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800091" y="2782485"/>
                <a:ext cx="96838" cy="9683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7463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6" name="Thumb" descr="&lt;SmartSettings&gt;&lt;SmartResize anchorLeft=&quot;Relativ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9B2F4BF7-F437-4897-9DE9-79D93854B30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075428" y="2782485"/>
                <a:ext cx="96838" cy="9683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7463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7" name="Thumb" descr="&lt;SmartSettings&gt;&lt;SmartResize anchorLeft=&quot;Relativ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B9B11C9A-250F-4E01-A725-750C2FA19AF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179314" y="2782485"/>
                <a:ext cx="96838" cy="9683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7463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8" name="Thumb" descr="&lt;SmartSettings&gt;&lt;SmartResize anchorLeft=&quot;Relativ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A416D84-DD2A-4EAD-BB3B-4F3C24A5CC4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696206" y="2782485"/>
                <a:ext cx="96838" cy="9683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7463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9" name="Thumb" descr="&lt;SmartSettings&gt;&lt;SmartResize anchorLeft=&quot;Relativ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47B872E0-8AD9-46D9-AFEF-AA3BE2D3416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316983" y="2782485"/>
                <a:ext cx="96838" cy="9683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7463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0" name="Thumb" descr="&lt;SmartSettings&gt;&lt;SmartResize anchorLeft=&quot;Relativ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640D86F3-60CE-4CE0-B81F-710D5C37B87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558537" y="2782485"/>
                <a:ext cx="96838" cy="9683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7463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xmlns="" id="{7D10BC06-CE6E-49E1-B42E-8E826A9430AD}"/>
              </a:ext>
            </a:extLst>
          </p:cNvPr>
          <p:cNvSpPr txBox="1"/>
          <p:nvPr/>
        </p:nvSpPr>
        <p:spPr>
          <a:xfrm>
            <a:off x="1853664" y="3908394"/>
            <a:ext cx="17108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교잡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AF71A2A-53A5-4CF0-B594-8A60B5AB122B}"/>
              </a:ext>
            </a:extLst>
          </p:cNvPr>
          <p:cNvGrpSpPr/>
          <p:nvPr/>
        </p:nvGrpSpPr>
        <p:grpSpPr>
          <a:xfrm>
            <a:off x="313801" y="2696213"/>
            <a:ext cx="3125501" cy="123111"/>
            <a:chOff x="313801" y="2696213"/>
            <a:chExt cx="3338551" cy="123111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xmlns="" id="{98CE0478-9DDA-4B11-8385-37B74F3405AC}"/>
                </a:ext>
              </a:extLst>
            </p:cNvPr>
            <p:cNvGrpSpPr/>
            <p:nvPr/>
          </p:nvGrpSpPr>
          <p:grpSpPr>
            <a:xfrm>
              <a:off x="800091" y="2707619"/>
              <a:ext cx="2372175" cy="96837"/>
              <a:chOff x="800091" y="2488789"/>
              <a:chExt cx="2372175" cy="96837"/>
            </a:xfrm>
          </p:grpSpPr>
          <p:sp>
            <p:nvSpPr>
              <p:cNvPr id="146" name="Track" descr="&lt;SmartSettings&gt;&lt;SmartResize anchorLeft=&quot;Absolut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BC5D4D50-006B-48E9-ADBB-6FCD7092A5B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62648" y="2522918"/>
                <a:ext cx="2266090" cy="45719"/>
              </a:xfrm>
              <a:prstGeom prst="rect">
                <a:avLst/>
              </a:prstGeom>
              <a:solidFill>
                <a:srgbClr val="E0E0E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Thumb" descr="&lt;SmartSettings&gt;&lt;SmartResize anchorLeft=&quot;Relativ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6701A31D-1300-49CA-A5F0-D18E377631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937760" y="2488789"/>
                <a:ext cx="96838" cy="968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7463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Thumb" descr="&lt;SmartSettings&gt;&lt;SmartResize anchorLeft=&quot;Relativ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1A7C8793-978B-415C-9696-018FE50BC279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00091" y="2488789"/>
                <a:ext cx="96838" cy="9683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7463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Thumb" descr="&lt;SmartSettings&gt;&lt;SmartResize anchorLeft=&quot;Relativ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629C550-BF28-4018-ADCF-8D122DB45C98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075428" y="2488789"/>
                <a:ext cx="96838" cy="9683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7463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Thumb" descr="&lt;SmartSettings&gt;&lt;SmartResize anchorLeft=&quot;Relativ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E38AFC7C-B187-43F6-A477-40D99CB136A7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179314" y="2488789"/>
                <a:ext cx="96838" cy="9683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7463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Thumb" descr="&lt;SmartSettings&gt;&lt;SmartResize anchorLeft=&quot;Relativ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B7A57948-BA02-452C-A51E-43A992CF8CE6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696206" y="2488789"/>
                <a:ext cx="96838" cy="9683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7463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Thumb" descr="&lt;SmartSettings&gt;&lt;SmartResize anchorLeft=&quot;Relativ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055BC74-6086-4300-9883-CA010A0F48D9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316983" y="2488789"/>
                <a:ext cx="96838" cy="9683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7463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Thumb" descr="&lt;SmartSettings&gt;&lt;SmartResize anchorLeft=&quot;Relativ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FD7D3B1-FAFC-4C21-BC02-D45D8F8E5528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558537" y="2488789"/>
                <a:ext cx="96838" cy="9683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7463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588F006E-70AA-4A33-AB83-A7A8F4EC0CB6}"/>
                </a:ext>
              </a:extLst>
            </p:cNvPr>
            <p:cNvSpPr txBox="1"/>
            <p:nvPr/>
          </p:nvSpPr>
          <p:spPr>
            <a:xfrm>
              <a:off x="313801" y="2696213"/>
              <a:ext cx="346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어깨넓음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xmlns="" id="{B1B8EB44-0EE3-4ACC-855C-122C657075F8}"/>
                </a:ext>
              </a:extLst>
            </p:cNvPr>
            <p:cNvSpPr txBox="1"/>
            <p:nvPr/>
          </p:nvSpPr>
          <p:spPr>
            <a:xfrm>
              <a:off x="3256410" y="2696213"/>
              <a:ext cx="3959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ASIS</a:t>
              </a:r>
              <a:r>
                <a:rPr lang="ko-KR" altLang="en-US" sz="800" dirty="0">
                  <a:latin typeface="+mj-ea"/>
                  <a:ea typeface="+mj-ea"/>
                </a:rPr>
                <a:t>넓음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39BAA36-8AAD-4C00-9F10-97FEF0125A36}"/>
              </a:ext>
            </a:extLst>
          </p:cNvPr>
          <p:cNvGrpSpPr/>
          <p:nvPr/>
        </p:nvGrpSpPr>
        <p:grpSpPr>
          <a:xfrm>
            <a:off x="313801" y="2989909"/>
            <a:ext cx="3311589" cy="123111"/>
            <a:chOff x="313801" y="2989909"/>
            <a:chExt cx="3537324" cy="12311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426E72B5-C1EF-4FB5-A71B-73D4B05418F8}"/>
                </a:ext>
              </a:extLst>
            </p:cNvPr>
            <p:cNvSpPr txBox="1"/>
            <p:nvPr/>
          </p:nvSpPr>
          <p:spPr>
            <a:xfrm>
              <a:off x="313801" y="2989909"/>
              <a:ext cx="43339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견흉부발달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xmlns="" id="{CE116C10-A4E2-4906-99A0-C28E522F582E}"/>
                </a:ext>
              </a:extLst>
            </p:cNvPr>
            <p:cNvGrpSpPr/>
            <p:nvPr/>
          </p:nvGrpSpPr>
          <p:grpSpPr>
            <a:xfrm>
              <a:off x="800091" y="3001315"/>
              <a:ext cx="2372175" cy="96837"/>
              <a:chOff x="800091" y="2782485"/>
              <a:chExt cx="2372175" cy="96837"/>
            </a:xfrm>
          </p:grpSpPr>
          <p:sp>
            <p:nvSpPr>
              <p:cNvPr id="162" name="Track" descr="&lt;SmartSettings&gt;&lt;SmartResize anchorLeft=&quot;Absolut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1D002AAF-BC04-4C38-A522-9891B04D791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862657" y="2816614"/>
                <a:ext cx="2266090" cy="45719"/>
              </a:xfrm>
              <a:prstGeom prst="rect">
                <a:avLst/>
              </a:prstGeom>
              <a:solidFill>
                <a:srgbClr val="E0E0E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xmlns="" id="{45DA2711-B6C7-4CE6-AD9D-E448197B0F6C}"/>
                  </a:ext>
                </a:extLst>
              </p:cNvPr>
              <p:cNvGrpSpPr/>
              <p:nvPr/>
            </p:nvGrpSpPr>
            <p:grpSpPr>
              <a:xfrm>
                <a:off x="800091" y="2782485"/>
                <a:ext cx="2372175" cy="96837"/>
                <a:chOff x="800091" y="2782485"/>
                <a:chExt cx="2372175" cy="96837"/>
              </a:xfrm>
            </p:grpSpPr>
            <p:sp>
              <p:nvSpPr>
                <p:cNvPr id="176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CB9C7A44-F8DD-4981-8321-38E30A8EC75E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1937760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17463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7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30A1C95C-91FD-461F-95FA-3D70B329EF1C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800091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4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47E0E4EE-B846-4543-990C-D0E0439A92DC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3075428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5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7EA0302B-33CA-4D2D-A974-15D0D956D980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1179314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6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7C6C93C9-6D49-4206-966B-67781735605E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2696206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3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D6539339-F4B0-42AB-A690-95F898815194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316983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4" name="Thumb" descr="&lt;SmartSettings&gt;&lt;SmartResize anchorLeft=&quot;Relativ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3A316F0D-B1CC-42CE-A96F-397750A471B7}"/>
                    </a:ext>
                  </a:extLst>
                </p:cNvPr>
                <p:cNvSpPr>
                  <a:spLocks noChangeAspect="1" noChangeArrowhead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558537" y="2782485"/>
                  <a:ext cx="96838" cy="9683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7463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70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xmlns="" id="{20DC6E3B-9E1A-43B8-AA60-A603BFC0540B}"/>
                </a:ext>
              </a:extLst>
            </p:cNvPr>
            <p:cNvSpPr txBox="1"/>
            <p:nvPr/>
          </p:nvSpPr>
          <p:spPr>
            <a:xfrm>
              <a:off x="3256410" y="2989909"/>
              <a:ext cx="594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복부</a:t>
              </a:r>
              <a:r>
                <a:rPr lang="en-US" altLang="ko-KR" sz="800" dirty="0">
                  <a:latin typeface="+mj-ea"/>
                  <a:ea typeface="+mj-ea"/>
                </a:rPr>
                <a:t>·</a:t>
              </a:r>
              <a:r>
                <a:rPr lang="ko-KR" altLang="en-US" sz="800" dirty="0">
                  <a:latin typeface="+mj-ea"/>
                  <a:ea typeface="+mj-ea"/>
                </a:rPr>
                <a:t>둔부발달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C4653BF6-76AD-4A52-82EF-7820ECA14A84}"/>
              </a:ext>
            </a:extLst>
          </p:cNvPr>
          <p:cNvGrpSpPr/>
          <p:nvPr/>
        </p:nvGrpSpPr>
        <p:grpSpPr>
          <a:xfrm>
            <a:off x="728847" y="2456324"/>
            <a:ext cx="2335949" cy="123111"/>
            <a:chOff x="757139" y="2456324"/>
            <a:chExt cx="2495179" cy="12311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149ADD7B-F5F6-42A9-B78E-5155D4AF90DF}"/>
                </a:ext>
              </a:extLst>
            </p:cNvPr>
            <p:cNvSpPr txBox="1"/>
            <p:nvPr/>
          </p:nvSpPr>
          <p:spPr>
            <a:xfrm>
              <a:off x="757139" y="2456324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매우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xmlns="" id="{9FF13923-B3CF-4273-A428-0A96841A451C}"/>
                </a:ext>
              </a:extLst>
            </p:cNvPr>
            <p:cNvSpPr txBox="1"/>
            <p:nvPr/>
          </p:nvSpPr>
          <p:spPr>
            <a:xfrm>
              <a:off x="1092699" y="2456324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그렇다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xmlns="" id="{1662A8D8-6DED-4F6C-BDE3-C832A63CA57E}"/>
                </a:ext>
              </a:extLst>
            </p:cNvPr>
            <p:cNvSpPr txBox="1"/>
            <p:nvPr/>
          </p:nvSpPr>
          <p:spPr>
            <a:xfrm>
              <a:off x="1558391" y="2456324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약간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xmlns="" id="{B1398C5D-38E1-4173-A8A2-6A083B86A96A}"/>
                </a:ext>
              </a:extLst>
            </p:cNvPr>
            <p:cNvSpPr txBox="1"/>
            <p:nvPr/>
          </p:nvSpPr>
          <p:spPr>
            <a:xfrm>
              <a:off x="2268324" y="2456324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약간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xmlns="" id="{C6E5A020-0C07-4773-9A58-CB1EF34C78D2}"/>
                </a:ext>
              </a:extLst>
            </p:cNvPr>
            <p:cNvSpPr txBox="1"/>
            <p:nvPr/>
          </p:nvSpPr>
          <p:spPr>
            <a:xfrm>
              <a:off x="2603884" y="2456324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그렇다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xmlns="" id="{ED383037-4545-4A83-9555-D6199CEAFD95}"/>
                </a:ext>
              </a:extLst>
            </p:cNvPr>
            <p:cNvSpPr txBox="1"/>
            <p:nvPr/>
          </p:nvSpPr>
          <p:spPr>
            <a:xfrm>
              <a:off x="3069576" y="2456324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매우</a:t>
              </a:r>
            </a:p>
          </p:txBody>
        </p:sp>
      </p:grp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xmlns="" id="{0E4D8DF2-80F5-4E5E-AEEA-C3154F7A3EF4}"/>
              </a:ext>
            </a:extLst>
          </p:cNvPr>
          <p:cNvCxnSpPr>
            <a:cxnSpLocks/>
          </p:cNvCxnSpPr>
          <p:nvPr/>
        </p:nvCxnSpPr>
        <p:spPr>
          <a:xfrm>
            <a:off x="289999" y="740826"/>
            <a:ext cx="68436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94949676-F1B2-44C6-B0D4-878CE6A34F3A}"/>
              </a:ext>
            </a:extLst>
          </p:cNvPr>
          <p:cNvSpPr txBox="1"/>
          <p:nvPr/>
        </p:nvSpPr>
        <p:spPr>
          <a:xfrm>
            <a:off x="3808937" y="2196593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안진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xmlns="" id="{4365AE43-7D08-4FBD-B130-410314821395}"/>
              </a:ext>
            </a:extLst>
          </p:cNvPr>
          <p:cNvCxnSpPr>
            <a:cxnSpLocks/>
          </p:cNvCxnSpPr>
          <p:nvPr/>
        </p:nvCxnSpPr>
        <p:spPr>
          <a:xfrm>
            <a:off x="3822076" y="2340067"/>
            <a:ext cx="33115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그림 251">
            <a:extLst>
              <a:ext uri="{FF2B5EF4-FFF2-40B4-BE49-F238E27FC236}">
                <a16:creationId xmlns:a16="http://schemas.microsoft.com/office/drawing/2014/main" xmlns="" id="{4F3E6C9F-A5EE-4650-95D2-9FD234E303B6}"/>
              </a:ext>
            </a:extLst>
          </p:cNvPr>
          <p:cNvPicPr>
            <a:picLocks noChangeAspect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72" t="1464" r="50070" b="1724"/>
          <a:stretch/>
        </p:blipFill>
        <p:spPr>
          <a:xfrm>
            <a:off x="4323281" y="2367173"/>
            <a:ext cx="1049563" cy="2099126"/>
          </a:xfrm>
          <a:prstGeom prst="rect">
            <a:avLst/>
          </a:prstGeom>
        </p:spPr>
      </p:pic>
      <p:pic>
        <p:nvPicPr>
          <p:cNvPr id="253" name="그림 252">
            <a:extLst>
              <a:ext uri="{FF2B5EF4-FFF2-40B4-BE49-F238E27FC236}">
                <a16:creationId xmlns:a16="http://schemas.microsoft.com/office/drawing/2014/main" xmlns="" id="{FF9E3FA6-7383-4D21-BEB9-CFEF91C11098}"/>
              </a:ext>
            </a:extLst>
          </p:cNvPr>
          <p:cNvPicPr>
            <a:picLocks noChangeAspect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805" t="1464" r="34882" b="1724"/>
          <a:stretch/>
        </p:blipFill>
        <p:spPr>
          <a:xfrm>
            <a:off x="3972480" y="2367173"/>
            <a:ext cx="245019" cy="2099126"/>
          </a:xfrm>
          <a:prstGeom prst="rect">
            <a:avLst/>
          </a:prstGeom>
        </p:spPr>
      </p:pic>
      <p:pic>
        <p:nvPicPr>
          <p:cNvPr id="254" name="그림 253">
            <a:extLst>
              <a:ext uri="{FF2B5EF4-FFF2-40B4-BE49-F238E27FC236}">
                <a16:creationId xmlns:a16="http://schemas.microsoft.com/office/drawing/2014/main" xmlns="" id="{3A03A3F1-E23C-4A56-81BD-C4654AFAAD0B}"/>
              </a:ext>
            </a:extLst>
          </p:cNvPr>
          <p:cNvPicPr>
            <a:picLocks noChangeAspect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5033" t="1464" r="1612" b="1724"/>
          <a:stretch/>
        </p:blipFill>
        <p:spPr>
          <a:xfrm>
            <a:off x="5472461" y="2367173"/>
            <a:ext cx="289274" cy="2099126"/>
          </a:xfrm>
          <a:prstGeom prst="rect">
            <a:avLst/>
          </a:prstGeom>
        </p:spPr>
      </p:pic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xmlns="" id="{3D2C92C0-974D-41FC-B904-2A82FC2A6218}"/>
              </a:ext>
            </a:extLst>
          </p:cNvPr>
          <p:cNvSpPr/>
          <p:nvPr/>
        </p:nvSpPr>
        <p:spPr>
          <a:xfrm>
            <a:off x="5886502" y="2393318"/>
            <a:ext cx="1100384" cy="171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상완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이두근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압통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★ ★ ★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xmlns="" id="{244F28B9-51F3-405B-B44B-501CA11F78B4}"/>
              </a:ext>
            </a:extLst>
          </p:cNvPr>
          <p:cNvSpPr/>
          <p:nvPr/>
        </p:nvSpPr>
        <p:spPr>
          <a:xfrm>
            <a:off x="5886502" y="2615743"/>
            <a:ext cx="1100384" cy="1714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상완 삼두근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압통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★</a:t>
            </a:r>
            <a:r>
              <a:rPr lang="ko-KR" altLang="en-US" sz="7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★ ★ </a:t>
            </a:r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xmlns="" id="{944772EE-E06B-44E9-B806-55F2D7C6B7C9}"/>
              </a:ext>
            </a:extLst>
          </p:cNvPr>
          <p:cNvSpPr/>
          <p:nvPr/>
        </p:nvSpPr>
        <p:spPr>
          <a:xfrm>
            <a:off x="5886502" y="2838168"/>
            <a:ext cx="1100384" cy="17145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심하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좁은부위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압통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★ ★</a:t>
            </a:r>
            <a:r>
              <a:rPr lang="ko-KR" altLang="en-US" sz="7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★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xmlns="" id="{75D1CE4A-3E9B-4D68-AFE0-249C8E58570A}"/>
              </a:ext>
            </a:extLst>
          </p:cNvPr>
          <p:cNvSpPr/>
          <p:nvPr/>
        </p:nvSpPr>
        <p:spPr>
          <a:xfrm>
            <a:off x="5886502" y="3060593"/>
            <a:ext cx="1100384" cy="17145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심하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넓은부위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압통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★ ★ ★</a:t>
            </a:r>
          </a:p>
        </p:txBody>
      </p: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xmlns="" id="{10723031-6646-44D2-A918-32487A2FB780}"/>
              </a:ext>
            </a:extLst>
          </p:cNvPr>
          <p:cNvSpPr/>
          <p:nvPr/>
        </p:nvSpPr>
        <p:spPr>
          <a:xfrm>
            <a:off x="5886502" y="3283018"/>
            <a:ext cx="1100384" cy="171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우 협하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압통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★ ★ ★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xmlns="" id="{01DC7BBE-9D4F-454E-B9AB-CC6121D589D6}"/>
              </a:ext>
            </a:extLst>
          </p:cNvPr>
          <p:cNvSpPr/>
          <p:nvPr/>
        </p:nvSpPr>
        <p:spPr>
          <a:xfrm>
            <a:off x="5886502" y="3505443"/>
            <a:ext cx="1100384" cy="171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좌 협하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압통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★ ★ ★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xmlns="" id="{92760186-F4D0-461F-8977-98E9DD62378B}"/>
              </a:ext>
            </a:extLst>
          </p:cNvPr>
          <p:cNvSpPr/>
          <p:nvPr/>
        </p:nvSpPr>
        <p:spPr>
          <a:xfrm>
            <a:off x="5886502" y="3727868"/>
            <a:ext cx="1100384" cy="171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복직근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경결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압통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★ ★ ★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xmlns="" id="{4D406F9A-2C5C-425B-B8E8-D910AA94827E}"/>
              </a:ext>
            </a:extLst>
          </p:cNvPr>
          <p:cNvSpPr/>
          <p:nvPr/>
        </p:nvSpPr>
        <p:spPr>
          <a:xfrm>
            <a:off x="5886502" y="3950293"/>
            <a:ext cx="1100384" cy="171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우 제하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압통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★ ★ ★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63" name="사각형: 둥근 모서리 262">
            <a:extLst>
              <a:ext uri="{FF2B5EF4-FFF2-40B4-BE49-F238E27FC236}">
                <a16:creationId xmlns:a16="http://schemas.microsoft.com/office/drawing/2014/main" xmlns="" id="{D5742C4D-EA1B-4371-9DDD-78AD5058E89D}"/>
              </a:ext>
            </a:extLst>
          </p:cNvPr>
          <p:cNvSpPr/>
          <p:nvPr/>
        </p:nvSpPr>
        <p:spPr>
          <a:xfrm>
            <a:off x="5886502" y="4172718"/>
            <a:ext cx="1100384" cy="171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좌 제하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압통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★ ★ ★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xmlns="" id="{BCE76065-CAE4-43C0-B5AE-526ED0631B8E}"/>
              </a:ext>
            </a:extLst>
          </p:cNvPr>
          <p:cNvSpPr/>
          <p:nvPr/>
        </p:nvSpPr>
        <p:spPr>
          <a:xfrm>
            <a:off x="3764587" y="4539853"/>
            <a:ext cx="1100384" cy="171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복피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찰과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발적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★ ★ ★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xmlns="" id="{F74E1223-7DA1-43DC-939F-E8203A531945}"/>
              </a:ext>
            </a:extLst>
          </p:cNvPr>
          <p:cNvSpPr/>
          <p:nvPr/>
        </p:nvSpPr>
        <p:spPr>
          <a:xfrm>
            <a:off x="5886502" y="4395142"/>
            <a:ext cx="1100384" cy="171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비복근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압통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★ ★ ★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66" name="사각형: 둥근 모서리 265">
            <a:extLst>
              <a:ext uri="{FF2B5EF4-FFF2-40B4-BE49-F238E27FC236}">
                <a16:creationId xmlns:a16="http://schemas.microsoft.com/office/drawing/2014/main" xmlns="" id="{29EDA658-9AA7-4EA9-BE00-2B177B4719A1}"/>
              </a:ext>
            </a:extLst>
          </p:cNvPr>
          <p:cNvSpPr/>
          <p:nvPr/>
        </p:nvSpPr>
        <p:spPr>
          <a:xfrm>
            <a:off x="4899741" y="4555699"/>
            <a:ext cx="1100384" cy="171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경골상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함요부종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★ ★ ★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EB8FB3CE-B97F-4BF6-8C28-461D25ED8039}"/>
              </a:ext>
            </a:extLst>
          </p:cNvPr>
          <p:cNvSpPr/>
          <p:nvPr/>
        </p:nvSpPr>
        <p:spPr>
          <a:xfrm>
            <a:off x="5403514" y="2878609"/>
            <a:ext cx="222600" cy="222600"/>
          </a:xfrm>
          <a:prstGeom prst="ellipse">
            <a:avLst/>
          </a:prstGeom>
          <a:solidFill>
            <a:srgbClr val="FFFF00">
              <a:alpha val="7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xmlns="" id="{6D9FDD8A-C019-441A-A74D-6E7266AC6BF4}"/>
              </a:ext>
            </a:extLst>
          </p:cNvPr>
          <p:cNvSpPr/>
          <p:nvPr/>
        </p:nvSpPr>
        <p:spPr>
          <a:xfrm>
            <a:off x="4637569" y="2978867"/>
            <a:ext cx="377992" cy="231015"/>
          </a:xfrm>
          <a:prstGeom prst="ellipse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xmlns="" id="{595CACE2-FC68-4C8C-A4F1-0FF5FE701C64}"/>
              </a:ext>
            </a:extLst>
          </p:cNvPr>
          <p:cNvSpPr/>
          <p:nvPr/>
        </p:nvSpPr>
        <p:spPr>
          <a:xfrm>
            <a:off x="4715265" y="2922876"/>
            <a:ext cx="222600" cy="2226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6A2E35CB-22CC-47A9-AAEF-B76C93677416}"/>
              </a:ext>
            </a:extLst>
          </p:cNvPr>
          <p:cNvSpPr txBox="1"/>
          <p:nvPr/>
        </p:nvSpPr>
        <p:spPr>
          <a:xfrm>
            <a:off x="289999" y="479992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감정</a:t>
            </a:r>
          </a:p>
        </p:txBody>
      </p: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xmlns="" id="{EB4A7684-7446-4BE8-B496-B9B8217B3B76}"/>
              </a:ext>
            </a:extLst>
          </p:cNvPr>
          <p:cNvCxnSpPr>
            <a:cxnSpLocks/>
          </p:cNvCxnSpPr>
          <p:nvPr/>
        </p:nvCxnSpPr>
        <p:spPr>
          <a:xfrm>
            <a:off x="303138" y="4943394"/>
            <a:ext cx="67475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타원 271">
            <a:extLst>
              <a:ext uri="{FF2B5EF4-FFF2-40B4-BE49-F238E27FC236}">
                <a16:creationId xmlns:a16="http://schemas.microsoft.com/office/drawing/2014/main" xmlns="" id="{170174EE-A842-47A5-A025-1DDC2A01A484}"/>
              </a:ext>
            </a:extLst>
          </p:cNvPr>
          <p:cNvSpPr/>
          <p:nvPr/>
        </p:nvSpPr>
        <p:spPr>
          <a:xfrm>
            <a:off x="112909" y="81612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xmlns="" id="{91E3F8CD-DF63-4F96-B1B9-B2277F782444}"/>
              </a:ext>
            </a:extLst>
          </p:cNvPr>
          <p:cNvSpPr/>
          <p:nvPr/>
        </p:nvSpPr>
        <p:spPr>
          <a:xfrm>
            <a:off x="112909" y="262760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xmlns="" id="{E91F1BDA-4566-4409-B02E-D5507EF980B7}"/>
              </a:ext>
            </a:extLst>
          </p:cNvPr>
          <p:cNvSpPr/>
          <p:nvPr/>
        </p:nvSpPr>
        <p:spPr>
          <a:xfrm>
            <a:off x="3923215" y="262760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xmlns="" id="{8D20FADE-56C3-465E-8BD5-0E7C611CD373}"/>
              </a:ext>
            </a:extLst>
          </p:cNvPr>
          <p:cNvSpPr/>
          <p:nvPr/>
        </p:nvSpPr>
        <p:spPr>
          <a:xfrm>
            <a:off x="6905240" y="237302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xmlns="" id="{2A30FA52-6231-46AB-AEE4-D48BC95E56AB}"/>
              </a:ext>
            </a:extLst>
          </p:cNvPr>
          <p:cNvSpPr/>
          <p:nvPr/>
        </p:nvSpPr>
        <p:spPr>
          <a:xfrm>
            <a:off x="112909" y="497571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xmlns="" id="{223FB0E0-8189-4196-8052-1BA889FC8C8C}"/>
              </a:ext>
            </a:extLst>
          </p:cNvPr>
          <p:cNvSpPr/>
          <p:nvPr/>
        </p:nvSpPr>
        <p:spPr>
          <a:xfrm>
            <a:off x="112909" y="406566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C2205A5F-FF2F-4E9D-A28E-B41BDE26A63E}"/>
              </a:ext>
            </a:extLst>
          </p:cNvPr>
          <p:cNvGraphicFramePr>
            <a:graphicFrameLocks noGrp="1"/>
          </p:cNvGraphicFramePr>
          <p:nvPr/>
        </p:nvGraphicFramePr>
        <p:xfrm>
          <a:off x="7628803" y="1931915"/>
          <a:ext cx="2106937" cy="5097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00991">
                  <a:extLst>
                    <a:ext uri="{9D8B030D-6E8A-4147-A177-3AD203B41FA5}">
                      <a16:colId xmlns:a16="http://schemas.microsoft.com/office/drawing/2014/main" xmlns="" val="2363825757"/>
                    </a:ext>
                  </a:extLst>
                </a:gridCol>
                <a:gridCol w="300991">
                  <a:extLst>
                    <a:ext uri="{9D8B030D-6E8A-4147-A177-3AD203B41FA5}">
                      <a16:colId xmlns:a16="http://schemas.microsoft.com/office/drawing/2014/main" xmlns="" val="2769018692"/>
                    </a:ext>
                  </a:extLst>
                </a:gridCol>
                <a:gridCol w="300991">
                  <a:extLst>
                    <a:ext uri="{9D8B030D-6E8A-4147-A177-3AD203B41FA5}">
                      <a16:colId xmlns:a16="http://schemas.microsoft.com/office/drawing/2014/main" xmlns="" val="3789688596"/>
                    </a:ext>
                  </a:extLst>
                </a:gridCol>
                <a:gridCol w="300991">
                  <a:extLst>
                    <a:ext uri="{9D8B030D-6E8A-4147-A177-3AD203B41FA5}">
                      <a16:colId xmlns:a16="http://schemas.microsoft.com/office/drawing/2014/main" xmlns="" val="244323793"/>
                    </a:ext>
                  </a:extLst>
                </a:gridCol>
                <a:gridCol w="300991">
                  <a:extLst>
                    <a:ext uri="{9D8B030D-6E8A-4147-A177-3AD203B41FA5}">
                      <a16:colId xmlns:a16="http://schemas.microsoft.com/office/drawing/2014/main" xmlns="" val="4207877158"/>
                    </a:ext>
                  </a:extLst>
                </a:gridCol>
                <a:gridCol w="300991">
                  <a:extLst>
                    <a:ext uri="{9D8B030D-6E8A-4147-A177-3AD203B41FA5}">
                      <a16:colId xmlns:a16="http://schemas.microsoft.com/office/drawing/2014/main" xmlns="" val="4000745472"/>
                    </a:ext>
                  </a:extLst>
                </a:gridCol>
                <a:gridCol w="300991">
                  <a:extLst>
                    <a:ext uri="{9D8B030D-6E8A-4147-A177-3AD203B41FA5}">
                      <a16:colId xmlns:a16="http://schemas.microsoft.com/office/drawing/2014/main" xmlns="" val="23517123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pc="-15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매우</a:t>
                      </a:r>
                      <a:endParaRPr lang="en-US" sz="800" spc="-15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5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그렇다</a:t>
                      </a:r>
                      <a:endParaRPr lang="en-US" sz="800" spc="-15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5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약간</a:t>
                      </a:r>
                      <a:endParaRPr lang="en-US" sz="800" spc="-15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5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중간</a:t>
                      </a:r>
                      <a:endParaRPr lang="en-US" sz="800" spc="-15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5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약간</a:t>
                      </a:r>
                      <a:endParaRPr lang="en-US" sz="800" spc="-15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5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그렇다</a:t>
                      </a:r>
                      <a:endParaRPr lang="en-US" sz="800" spc="-15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5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매우</a:t>
                      </a:r>
                      <a:endParaRPr lang="en-US" sz="800" spc="-15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486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+1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+2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+3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2516638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A1365A00-3B66-48EE-97F0-BB855D2A2002}"/>
              </a:ext>
            </a:extLst>
          </p:cNvPr>
          <p:cNvSpPr/>
          <p:nvPr/>
        </p:nvSpPr>
        <p:spPr>
          <a:xfrm>
            <a:off x="676972" y="2190925"/>
            <a:ext cx="108569" cy="108569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 err="1">
                <a:solidFill>
                  <a:schemeClr val="bg1"/>
                </a:solidFill>
                <a:latin typeface="+mj-ea"/>
                <a:ea typeface="+mj-ea"/>
              </a:rPr>
              <a:t>i</a:t>
            </a:r>
            <a:endParaRPr lang="en-US" altLang="ko-KR" sz="7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xmlns="" id="{A5FC345B-AF10-4F99-A816-8B12D1085841}"/>
              </a:ext>
            </a:extLst>
          </p:cNvPr>
          <p:cNvSpPr/>
          <p:nvPr/>
        </p:nvSpPr>
        <p:spPr>
          <a:xfrm>
            <a:off x="4025289" y="2190925"/>
            <a:ext cx="108569" cy="108569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 err="1">
                <a:solidFill>
                  <a:schemeClr val="bg1"/>
                </a:solidFill>
                <a:latin typeface="+mj-ea"/>
                <a:ea typeface="+mj-ea"/>
              </a:rPr>
              <a:t>i</a:t>
            </a:r>
            <a:endParaRPr lang="en-US" altLang="ko-KR" sz="7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xmlns="" id="{31811791-C85F-473A-960E-487A8CB9A726}"/>
              </a:ext>
            </a:extLst>
          </p:cNvPr>
          <p:cNvSpPr/>
          <p:nvPr/>
        </p:nvSpPr>
        <p:spPr>
          <a:xfrm>
            <a:off x="759626" y="215508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xmlns="" id="{6A7770D5-4359-4A1E-BCC5-9CD8BC5B8FFB}"/>
              </a:ext>
            </a:extLst>
          </p:cNvPr>
          <p:cNvSpPr/>
          <p:nvPr/>
        </p:nvSpPr>
        <p:spPr>
          <a:xfrm>
            <a:off x="4124652" y="215508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398F68EC-3C40-49C5-8E99-1C3575AAAF57}"/>
              </a:ext>
            </a:extLst>
          </p:cNvPr>
          <p:cNvSpPr/>
          <p:nvPr/>
        </p:nvSpPr>
        <p:spPr>
          <a:xfrm>
            <a:off x="328955" y="6561917"/>
            <a:ext cx="6721724" cy="165030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과거 진료기록을 조회하는 경우</a:t>
            </a:r>
            <a:r>
              <a:rPr lang="en-US" altLang="ko-KR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이 영역에 해당일시에 입력한 </a:t>
            </a:r>
            <a:r>
              <a:rPr lang="en-US" altLang="ko-KR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800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주증상</a:t>
            </a:r>
            <a:r>
              <a:rPr lang="en-US" altLang="ko-KR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’</a:t>
            </a:r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정보가 노출됨</a:t>
            </a:r>
            <a:r>
              <a:rPr lang="en-US" altLang="ko-KR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.</a:t>
            </a:r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B642982F-DE5D-4F4A-935B-C14954E4678D}"/>
              </a:ext>
            </a:extLst>
          </p:cNvPr>
          <p:cNvSpPr txBox="1"/>
          <p:nvPr/>
        </p:nvSpPr>
        <p:spPr>
          <a:xfrm>
            <a:off x="8719820" y="185491"/>
            <a:ext cx="495896" cy="19581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bg1"/>
                </a:solidFill>
                <a:ea typeface="나눔바른고딕" panose="020B060302010102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dirty="0"/>
              <a:t>H_010102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53623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81F72FA2-B3CE-4872-9B52-45EC8B5E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 </a:t>
            </a:r>
            <a:r>
              <a:rPr lang="ko-KR" altLang="en-US" dirty="0"/>
              <a:t>팝업 양식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F0C110E-4FCE-4018-9967-B83EBB227309}"/>
              </a:ext>
            </a:extLst>
          </p:cNvPr>
          <p:cNvSpPr/>
          <p:nvPr/>
        </p:nvSpPr>
        <p:spPr>
          <a:xfrm>
            <a:off x="275572" y="701458"/>
            <a:ext cx="5686316" cy="59355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B33B65B4-1BC6-46C2-B8DB-3CC9FF1AB17E}"/>
              </a:ext>
            </a:extLst>
          </p:cNvPr>
          <p:cNvGrpSpPr/>
          <p:nvPr/>
        </p:nvGrpSpPr>
        <p:grpSpPr>
          <a:xfrm>
            <a:off x="5621321" y="907093"/>
            <a:ext cx="165100" cy="165100"/>
            <a:chOff x="10293350" y="3306046"/>
            <a:chExt cx="165100" cy="16510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61C16526-EE48-421B-9250-C987CAA541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350" y="3306046"/>
              <a:ext cx="165100" cy="1651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63D3B38F-D846-4D80-9E0F-C20ED894FD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293350" y="3306046"/>
              <a:ext cx="165100" cy="1651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xmlns="" id="{6ECACC4F-53F9-47A7-BF53-1D2CD5228AC9}"/>
              </a:ext>
            </a:extLst>
          </p:cNvPr>
          <p:cNvSpPr txBox="1">
            <a:spLocks/>
          </p:cNvSpPr>
          <p:nvPr/>
        </p:nvSpPr>
        <p:spPr>
          <a:xfrm>
            <a:off x="429037" y="904234"/>
            <a:ext cx="2865569" cy="2263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 err="1">
                <a:solidFill>
                  <a:schemeClr val="tx1"/>
                </a:solidFill>
              </a:rPr>
              <a:t>노의준</a:t>
            </a:r>
            <a:r>
              <a:rPr lang="ko-KR" altLang="en-US" sz="1200" b="1" dirty="0">
                <a:solidFill>
                  <a:schemeClr val="tx1"/>
                </a:solidFill>
              </a:rPr>
              <a:t> 원장 의론에서 음양이란</a:t>
            </a:r>
            <a:r>
              <a:rPr lang="en-US" altLang="ko-KR" sz="1200" b="1" dirty="0">
                <a:solidFill>
                  <a:schemeClr val="tx1"/>
                </a:solidFill>
              </a:rPr>
              <a:t>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51D9546-7198-42E9-99DB-21399C67CFED}"/>
              </a:ext>
            </a:extLst>
          </p:cNvPr>
          <p:cNvSpPr txBox="1"/>
          <p:nvPr/>
        </p:nvSpPr>
        <p:spPr>
          <a:xfrm>
            <a:off x="579120" y="4636890"/>
            <a:ext cx="27154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어깨넓이는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ko-KR" altLang="en-US" sz="800" dirty="0" err="1">
                <a:latin typeface="+mj-ea"/>
                <a:ea typeface="+mj-ea"/>
              </a:rPr>
              <a:t>쇄골선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골반부는 </a:t>
            </a:r>
            <a:r>
              <a:rPr lang="en-US" altLang="ko-KR" sz="800" dirty="0">
                <a:latin typeface="+mj-ea"/>
                <a:ea typeface="+mj-ea"/>
              </a:rPr>
              <a:t>ASIS</a:t>
            </a:r>
            <a:r>
              <a:rPr lang="ko-KR" altLang="en-US" sz="800" dirty="0">
                <a:latin typeface="+mj-ea"/>
                <a:ea typeface="+mj-ea"/>
              </a:rPr>
              <a:t>선을 관찰하여 비교하면 됩니다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E7B9AEC-3DCD-47D0-BD17-E41F77E42CA1}"/>
              </a:ext>
            </a:extLst>
          </p:cNvPr>
          <p:cNvSpPr txBox="1"/>
          <p:nvPr/>
        </p:nvSpPr>
        <p:spPr>
          <a:xfrm>
            <a:off x="579120" y="1306239"/>
            <a:ext cx="4639090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노의준</a:t>
            </a:r>
            <a:r>
              <a:rPr lang="ko-KR" altLang="en-US" sz="800" dirty="0">
                <a:latin typeface="+mj-ea"/>
                <a:ea typeface="+mj-ea"/>
              </a:rPr>
              <a:t> 원장 의론에서 음양은 </a:t>
            </a:r>
            <a:r>
              <a:rPr lang="ko-KR" altLang="en-US" sz="800" dirty="0" err="1">
                <a:latin typeface="+mj-ea"/>
                <a:ea typeface="+mj-ea"/>
              </a:rPr>
              <a:t>상한금궤방을</a:t>
            </a:r>
            <a:r>
              <a:rPr lang="ko-KR" altLang="en-US" sz="800" dirty="0">
                <a:latin typeface="+mj-ea"/>
                <a:ea typeface="+mj-ea"/>
              </a:rPr>
              <a:t> 쓸 때 단서약물을 잡아 후보처방을 선방하기 위한 방편으로 활용됩니다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사상체질과는 비슷한 점도 있지만 본질적으로 다릅니다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양이란</a:t>
            </a:r>
            <a:r>
              <a:rPr lang="en-US" altLang="ko-KR" sz="800" dirty="0">
                <a:latin typeface="+mj-ea"/>
                <a:ea typeface="+mj-ea"/>
              </a:rPr>
              <a:t>?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우선 양인지 여부를 판단해보고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그게 아니라면 모두 음이나 교잡으로 보면 됩니다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일단 양으로 판단되면 </a:t>
            </a:r>
            <a:r>
              <a:rPr lang="ko-KR" altLang="en-US" sz="800" dirty="0" err="1">
                <a:latin typeface="+mj-ea"/>
                <a:ea typeface="+mj-ea"/>
              </a:rPr>
              <a:t>황련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시호제를 생각해볼 수 있으며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잠을 </a:t>
            </a:r>
            <a:r>
              <a:rPr lang="ko-KR" altLang="en-US" sz="800" dirty="0" err="1">
                <a:latin typeface="+mj-ea"/>
                <a:ea typeface="+mj-ea"/>
              </a:rPr>
              <a:t>못자면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ko-KR" altLang="en-US" sz="800" dirty="0" err="1">
                <a:latin typeface="+mj-ea"/>
                <a:ea typeface="+mj-ea"/>
              </a:rPr>
              <a:t>황련이고</a:t>
            </a:r>
            <a:r>
              <a:rPr lang="ko-KR" altLang="en-US" sz="800" dirty="0">
                <a:latin typeface="+mj-ea"/>
                <a:ea typeface="+mj-ea"/>
              </a:rPr>
              <a:t> 잘 자면 시호입니다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음이란</a:t>
            </a:r>
            <a:r>
              <a:rPr lang="en-US" altLang="ko-KR" sz="800" dirty="0">
                <a:latin typeface="+mj-ea"/>
                <a:ea typeface="+mj-ea"/>
              </a:rPr>
              <a:t>?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일단 양의 </a:t>
            </a:r>
            <a:r>
              <a:rPr lang="ko-KR" altLang="en-US" sz="800" dirty="0" err="1">
                <a:latin typeface="+mj-ea"/>
                <a:ea typeface="+mj-ea"/>
              </a:rPr>
              <a:t>황련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시호제가 아니라면 나머지 모두 음입니다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그게 아니라면 </a:t>
            </a:r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잘 </a:t>
            </a:r>
            <a:r>
              <a:rPr lang="ko-KR" altLang="en-US" sz="800" dirty="0" err="1">
                <a:latin typeface="+mj-ea"/>
                <a:ea typeface="+mj-ea"/>
              </a:rPr>
              <a:t>모르겠으면</a:t>
            </a:r>
            <a:r>
              <a:rPr lang="en-US" altLang="ko-KR" sz="800" dirty="0">
                <a:latin typeface="+mj-ea"/>
                <a:ea typeface="+mj-ea"/>
              </a:rPr>
              <a:t>) </a:t>
            </a:r>
            <a:r>
              <a:rPr lang="ko-KR" altLang="en-US" sz="800" dirty="0" err="1">
                <a:latin typeface="+mj-ea"/>
                <a:ea typeface="+mj-ea"/>
              </a:rPr>
              <a:t>교잡이라하면</a:t>
            </a:r>
            <a:r>
              <a:rPr lang="ko-KR" altLang="en-US" sz="800" dirty="0">
                <a:latin typeface="+mj-ea"/>
                <a:ea typeface="+mj-ea"/>
              </a:rPr>
              <a:t> 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 err="1">
                <a:latin typeface="+mj-ea"/>
                <a:ea typeface="+mj-ea"/>
              </a:rPr>
              <a:t>노의준원장의</a:t>
            </a:r>
            <a:r>
              <a:rPr lang="ko-KR" altLang="en-US" sz="800" dirty="0">
                <a:latin typeface="+mj-ea"/>
                <a:ea typeface="+mj-ea"/>
              </a:rPr>
              <a:t> 오랜 실험을 거쳐 아래 </a:t>
            </a:r>
            <a:r>
              <a:rPr lang="en-US" altLang="ko-KR" sz="800" dirty="0">
                <a:latin typeface="+mj-ea"/>
                <a:ea typeface="+mj-ea"/>
              </a:rPr>
              <a:t>4</a:t>
            </a:r>
            <a:r>
              <a:rPr lang="ko-KR" altLang="en-US" sz="800" dirty="0">
                <a:latin typeface="+mj-ea"/>
                <a:ea typeface="+mj-ea"/>
              </a:rPr>
              <a:t>가지 판정항목으로 압축했습니다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5EDFAEDE-5E3F-4F09-A549-BEA67C78801D}"/>
              </a:ext>
            </a:extLst>
          </p:cNvPr>
          <p:cNvGraphicFramePr>
            <a:graphicFrameLocks noGrp="1"/>
          </p:cNvGraphicFramePr>
          <p:nvPr/>
        </p:nvGraphicFramePr>
        <p:xfrm>
          <a:off x="579120" y="2835197"/>
          <a:ext cx="5076190" cy="1858518"/>
        </p:xfrm>
        <a:graphic>
          <a:graphicData uri="http://schemas.openxmlformats.org/drawingml/2006/table">
            <a:tbl>
              <a:tblPr/>
              <a:tblGrid>
                <a:gridCol w="725170">
                  <a:extLst>
                    <a:ext uri="{9D8B030D-6E8A-4147-A177-3AD203B41FA5}">
                      <a16:colId xmlns:a16="http://schemas.microsoft.com/office/drawing/2014/main" xmlns="" val="3620578977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xmlns="" val="138146981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xmlns="" val="333047921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xmlns="" val="3222276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xmlns="" val="1599259419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xmlns="" val="2381338543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xmlns="" val="1001214797"/>
                    </a:ext>
                  </a:extLst>
                </a:gridCol>
              </a:tblGrid>
              <a:tr h="74939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음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교잡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양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846758"/>
                  </a:ext>
                </a:extLst>
              </a:tr>
              <a:tr h="75351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어깨넓이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&lt; ASIS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비율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어깨넓이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&gt; ASIS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비율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7511070"/>
                  </a:ext>
                </a:extLst>
              </a:tr>
              <a:tr h="749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-3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매우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-2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그렇다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약간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+1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약간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+2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그렇다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+3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매우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3675880"/>
                  </a:ext>
                </a:extLst>
              </a:tr>
              <a:tr h="75351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견흉부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협소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&lt;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복부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·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둔부 발달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견흉부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발달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&gt;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복부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·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둔부 협소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0015944"/>
                  </a:ext>
                </a:extLst>
              </a:tr>
              <a:tr h="749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-3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매우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-2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그렇다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약간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+1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약간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+2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그렇다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+3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매우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3100420"/>
                  </a:ext>
                </a:extLst>
              </a:tr>
              <a:tr h="75351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온순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·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원만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기세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·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강단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3618298"/>
                  </a:ext>
                </a:extLst>
              </a:tr>
              <a:tr h="749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-3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매우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-2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그렇다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약간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+1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약간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+2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그렇다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+3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매우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522209"/>
                  </a:ext>
                </a:extLst>
              </a:tr>
              <a:tr h="75351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언행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느긋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언행 성급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0236625"/>
                  </a:ext>
                </a:extLst>
              </a:tr>
              <a:tr h="749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-3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매우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-2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그렇다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-1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약간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+1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약간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+2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그렇다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+3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매우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323258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F8250750-5DA9-4447-95C3-B9A1BFB7FD4B}"/>
              </a:ext>
            </a:extLst>
          </p:cNvPr>
          <p:cNvSpPr/>
          <p:nvPr/>
        </p:nvSpPr>
        <p:spPr>
          <a:xfrm>
            <a:off x="499872" y="6228443"/>
            <a:ext cx="805761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자세히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xmlns="" id="{029A7097-4DDD-4B48-A567-DBAA61DE2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656" y="163372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AC07F52A-F95B-4760-B07D-DF54820A57E2}"/>
              </a:ext>
            </a:extLst>
          </p:cNvPr>
          <p:cNvGrpSpPr/>
          <p:nvPr/>
        </p:nvGrpSpPr>
        <p:grpSpPr>
          <a:xfrm>
            <a:off x="631345" y="4805016"/>
            <a:ext cx="4958688" cy="1325986"/>
            <a:chOff x="619152" y="4805015"/>
            <a:chExt cx="6851007" cy="1832005"/>
          </a:xfrm>
        </p:grpSpPr>
        <p:pic>
          <p:nvPicPr>
            <p:cNvPr id="2050" name="_x229054208">
              <a:extLst>
                <a:ext uri="{FF2B5EF4-FFF2-40B4-BE49-F238E27FC236}">
                  <a16:creationId xmlns:a16="http://schemas.microsoft.com/office/drawing/2014/main" xmlns="" id="{52DA39CB-7916-49EF-8646-1F9A3AC7C5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467"/>
            <a:stretch/>
          </p:blipFill>
          <p:spPr bwMode="auto">
            <a:xfrm>
              <a:off x="4093546" y="4955855"/>
              <a:ext cx="3376613" cy="1681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_x229054208">
              <a:extLst>
                <a:ext uri="{FF2B5EF4-FFF2-40B4-BE49-F238E27FC236}">
                  <a16:creationId xmlns:a16="http://schemas.microsoft.com/office/drawing/2014/main" xmlns="" id="{768D413F-DE24-4DE8-89FF-9A4DD779CA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7196"/>
            <a:stretch/>
          </p:blipFill>
          <p:spPr bwMode="auto">
            <a:xfrm>
              <a:off x="619152" y="4805015"/>
              <a:ext cx="3376613" cy="1792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F50A27A5-4946-4459-ACB6-9C80F8C1590D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38678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Info </a:t>
                      </a:r>
                      <a:r>
                        <a:rPr lang="ko-KR" altLang="en-US" sz="800" b="0" kern="1200" dirty="0" err="1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벌룬이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아님</a:t>
                      </a:r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!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Info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팝업임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정인적방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프로토콜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등 준차트의 곳곳에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노의준원장의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의론에 대한 이해가 필요한 곳에서 사용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레이어팝업으로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제공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브라우저 가망높이의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90~95%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까지 가능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(DT)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다른 팝업 위에 열릴 때에도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먼저 열려 있던 팝업은 닫히지 않고 유지됨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4356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팝업타이틀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최대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줄노출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최대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NN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글자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(DT)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팝업컨텐츠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가망컨텐츠유형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텍스트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테이블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이미지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링크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필요시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컨텐츠영역만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스크롤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버튼영역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팝업하단에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FIX</a:t>
                      </a: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자세히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해당 의론을 보다 자세히 설명하고 있는 외부사이트로 이동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이 경우에도 팝업은 닫히지 않음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D0EB11D3-4D08-4BEE-93C1-13882A76EE20}"/>
              </a:ext>
            </a:extLst>
          </p:cNvPr>
          <p:cNvSpPr/>
          <p:nvPr/>
        </p:nvSpPr>
        <p:spPr>
          <a:xfrm>
            <a:off x="275572" y="87544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35412748-AD86-4583-BBAC-9C789C66316C}"/>
              </a:ext>
            </a:extLst>
          </p:cNvPr>
          <p:cNvSpPr/>
          <p:nvPr/>
        </p:nvSpPr>
        <p:spPr>
          <a:xfrm>
            <a:off x="275572" y="128463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DAEA5064-DB0C-466D-9DFE-D4C2856E490B}"/>
              </a:ext>
            </a:extLst>
          </p:cNvPr>
          <p:cNvSpPr/>
          <p:nvPr/>
        </p:nvSpPr>
        <p:spPr>
          <a:xfrm>
            <a:off x="275572" y="613100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336C9F48-7C3D-439C-B868-ECA5EC63F9E9}"/>
              </a:ext>
            </a:extLst>
          </p:cNvPr>
          <p:cNvGrpSpPr/>
          <p:nvPr/>
        </p:nvGrpSpPr>
        <p:grpSpPr>
          <a:xfrm>
            <a:off x="2471838" y="6334939"/>
            <a:ext cx="1290754" cy="165100"/>
            <a:chOff x="1158622" y="684976"/>
            <a:chExt cx="1290754" cy="16510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DDB4CF78-E0D4-41A7-BDCE-B29C514C8A8A}"/>
                </a:ext>
              </a:extLst>
            </p:cNvPr>
            <p:cNvSpPr txBox="1"/>
            <p:nvPr/>
          </p:nvSpPr>
          <p:spPr>
            <a:xfrm>
              <a:off x="1399409" y="704686"/>
              <a:ext cx="104996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rgbClr val="2CA8B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버튼영역은 화면 하단고정</a:t>
              </a:r>
              <a:endParaRPr lang="en-US" altLang="ko-KR" sz="800" dirty="0">
                <a:solidFill>
                  <a:srgbClr val="2CA8B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Pin">
              <a:extLst>
                <a:ext uri="{FF2B5EF4-FFF2-40B4-BE49-F238E27FC236}">
                  <a16:creationId xmlns:a16="http://schemas.microsoft.com/office/drawing/2014/main" xmlns="" id="{439B37AA-B321-4EFD-A7B5-7CC46AFC2D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58622" y="684976"/>
              <a:ext cx="163513" cy="165100"/>
            </a:xfrm>
            <a:custGeom>
              <a:avLst/>
              <a:gdLst>
                <a:gd name="T0" fmla="*/ 478 w 675"/>
                <a:gd name="T1" fmla="*/ 2 h 674"/>
                <a:gd name="T2" fmla="*/ 452 w 675"/>
                <a:gd name="T3" fmla="*/ 20 h 674"/>
                <a:gd name="T4" fmla="*/ 341 w 675"/>
                <a:gd name="T5" fmla="*/ 177 h 674"/>
                <a:gd name="T6" fmla="*/ 145 w 675"/>
                <a:gd name="T7" fmla="*/ 232 h 674"/>
                <a:gd name="T8" fmla="*/ 145 w 675"/>
                <a:gd name="T9" fmla="*/ 250 h 674"/>
                <a:gd name="T10" fmla="*/ 244 w 675"/>
                <a:gd name="T11" fmla="*/ 349 h 674"/>
                <a:gd name="T12" fmla="*/ 10 w 675"/>
                <a:gd name="T13" fmla="*/ 646 h 674"/>
                <a:gd name="T14" fmla="*/ 29 w 675"/>
                <a:gd name="T15" fmla="*/ 664 h 674"/>
                <a:gd name="T16" fmla="*/ 324 w 675"/>
                <a:gd name="T17" fmla="*/ 430 h 674"/>
                <a:gd name="T18" fmla="*/ 423 w 675"/>
                <a:gd name="T19" fmla="*/ 529 h 674"/>
                <a:gd name="T20" fmla="*/ 442 w 675"/>
                <a:gd name="T21" fmla="*/ 529 h 674"/>
                <a:gd name="T22" fmla="*/ 497 w 675"/>
                <a:gd name="T23" fmla="*/ 330 h 674"/>
                <a:gd name="T24" fmla="*/ 653 w 675"/>
                <a:gd name="T25" fmla="*/ 223 h 674"/>
                <a:gd name="T26" fmla="*/ 672 w 675"/>
                <a:gd name="T27" fmla="*/ 198 h 674"/>
                <a:gd name="T28" fmla="*/ 665 w 675"/>
                <a:gd name="T29" fmla="*/ 168 h 674"/>
                <a:gd name="T30" fmla="*/ 509 w 675"/>
                <a:gd name="T31" fmla="*/ 9 h 674"/>
                <a:gd name="T32" fmla="*/ 494 w 675"/>
                <a:gd name="T33" fmla="*/ 1 h 674"/>
                <a:gd name="T34" fmla="*/ 478 w 675"/>
                <a:gd name="T35" fmla="*/ 2 h 674"/>
                <a:gd name="T36" fmla="*/ 490 w 675"/>
                <a:gd name="T37" fmla="*/ 28 h 674"/>
                <a:gd name="T38" fmla="*/ 490 w 675"/>
                <a:gd name="T39" fmla="*/ 28 h 674"/>
                <a:gd name="T40" fmla="*/ 646 w 675"/>
                <a:gd name="T41" fmla="*/ 186 h 674"/>
                <a:gd name="T42" fmla="*/ 638 w 675"/>
                <a:gd name="T43" fmla="*/ 202 h 674"/>
                <a:gd name="T44" fmla="*/ 475 w 675"/>
                <a:gd name="T45" fmla="*/ 312 h 674"/>
                <a:gd name="T46" fmla="*/ 470 w 675"/>
                <a:gd name="T47" fmla="*/ 327 h 674"/>
                <a:gd name="T48" fmla="*/ 432 w 675"/>
                <a:gd name="T49" fmla="*/ 499 h 674"/>
                <a:gd name="T50" fmla="*/ 174 w 675"/>
                <a:gd name="T51" fmla="*/ 242 h 674"/>
                <a:gd name="T52" fmla="*/ 344 w 675"/>
                <a:gd name="T53" fmla="*/ 204 h 674"/>
                <a:gd name="T54" fmla="*/ 358 w 675"/>
                <a:gd name="T55" fmla="*/ 199 h 674"/>
                <a:gd name="T56" fmla="*/ 474 w 675"/>
                <a:gd name="T57" fmla="*/ 36 h 674"/>
                <a:gd name="T58" fmla="*/ 490 w 675"/>
                <a:gd name="T59" fmla="*/ 28 h 674"/>
                <a:gd name="T60" fmla="*/ 263 w 675"/>
                <a:gd name="T61" fmla="*/ 368 h 674"/>
                <a:gd name="T62" fmla="*/ 305 w 675"/>
                <a:gd name="T63" fmla="*/ 411 h 674"/>
                <a:gd name="T64" fmla="*/ 102 w 675"/>
                <a:gd name="T65" fmla="*/ 572 h 674"/>
                <a:gd name="T66" fmla="*/ 263 w 675"/>
                <a:gd name="T67" fmla="*/ 368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5" h="674">
                  <a:moveTo>
                    <a:pt x="478" y="2"/>
                  </a:moveTo>
                  <a:cubicBezTo>
                    <a:pt x="467" y="6"/>
                    <a:pt x="459" y="13"/>
                    <a:pt x="452" y="20"/>
                  </a:cubicBezTo>
                  <a:lnTo>
                    <a:pt x="341" y="177"/>
                  </a:lnTo>
                  <a:cubicBezTo>
                    <a:pt x="273" y="161"/>
                    <a:pt x="198" y="178"/>
                    <a:pt x="145" y="232"/>
                  </a:cubicBezTo>
                  <a:cubicBezTo>
                    <a:pt x="140" y="237"/>
                    <a:pt x="140" y="245"/>
                    <a:pt x="145" y="250"/>
                  </a:cubicBezTo>
                  <a:lnTo>
                    <a:pt x="244" y="349"/>
                  </a:lnTo>
                  <a:lnTo>
                    <a:pt x="10" y="646"/>
                  </a:lnTo>
                  <a:cubicBezTo>
                    <a:pt x="0" y="658"/>
                    <a:pt x="16" y="674"/>
                    <a:pt x="29" y="664"/>
                  </a:cubicBezTo>
                  <a:lnTo>
                    <a:pt x="324" y="430"/>
                  </a:lnTo>
                  <a:lnTo>
                    <a:pt x="423" y="529"/>
                  </a:lnTo>
                  <a:cubicBezTo>
                    <a:pt x="429" y="534"/>
                    <a:pt x="437" y="534"/>
                    <a:pt x="442" y="529"/>
                  </a:cubicBezTo>
                  <a:cubicBezTo>
                    <a:pt x="496" y="475"/>
                    <a:pt x="514" y="399"/>
                    <a:pt x="497" y="330"/>
                  </a:cubicBezTo>
                  <a:lnTo>
                    <a:pt x="653" y="223"/>
                  </a:lnTo>
                  <a:cubicBezTo>
                    <a:pt x="662" y="216"/>
                    <a:pt x="668" y="206"/>
                    <a:pt x="672" y="198"/>
                  </a:cubicBezTo>
                  <a:cubicBezTo>
                    <a:pt x="675" y="188"/>
                    <a:pt x="674" y="176"/>
                    <a:pt x="665" y="168"/>
                  </a:cubicBezTo>
                  <a:lnTo>
                    <a:pt x="509" y="9"/>
                  </a:lnTo>
                  <a:cubicBezTo>
                    <a:pt x="505" y="5"/>
                    <a:pt x="499" y="3"/>
                    <a:pt x="494" y="1"/>
                  </a:cubicBezTo>
                  <a:cubicBezTo>
                    <a:pt x="489" y="0"/>
                    <a:pt x="484" y="0"/>
                    <a:pt x="478" y="2"/>
                  </a:cubicBezTo>
                  <a:close/>
                  <a:moveTo>
                    <a:pt x="490" y="28"/>
                  </a:moveTo>
                  <a:lnTo>
                    <a:pt x="490" y="28"/>
                  </a:lnTo>
                  <a:lnTo>
                    <a:pt x="646" y="186"/>
                  </a:lnTo>
                  <a:cubicBezTo>
                    <a:pt x="650" y="190"/>
                    <a:pt x="644" y="198"/>
                    <a:pt x="638" y="202"/>
                  </a:cubicBezTo>
                  <a:cubicBezTo>
                    <a:pt x="583" y="239"/>
                    <a:pt x="529" y="275"/>
                    <a:pt x="475" y="312"/>
                  </a:cubicBezTo>
                  <a:cubicBezTo>
                    <a:pt x="470" y="316"/>
                    <a:pt x="468" y="322"/>
                    <a:pt x="470" y="327"/>
                  </a:cubicBezTo>
                  <a:cubicBezTo>
                    <a:pt x="487" y="386"/>
                    <a:pt x="474" y="451"/>
                    <a:pt x="432" y="499"/>
                  </a:cubicBezTo>
                  <a:lnTo>
                    <a:pt x="174" y="242"/>
                  </a:lnTo>
                  <a:cubicBezTo>
                    <a:pt x="223" y="201"/>
                    <a:pt x="286" y="187"/>
                    <a:pt x="344" y="204"/>
                  </a:cubicBezTo>
                  <a:cubicBezTo>
                    <a:pt x="349" y="205"/>
                    <a:pt x="355" y="203"/>
                    <a:pt x="358" y="199"/>
                  </a:cubicBezTo>
                  <a:lnTo>
                    <a:pt x="474" y="36"/>
                  </a:lnTo>
                  <a:cubicBezTo>
                    <a:pt x="478" y="29"/>
                    <a:pt x="485" y="25"/>
                    <a:pt x="490" y="28"/>
                  </a:cubicBezTo>
                  <a:close/>
                  <a:moveTo>
                    <a:pt x="263" y="368"/>
                  </a:moveTo>
                  <a:lnTo>
                    <a:pt x="305" y="411"/>
                  </a:lnTo>
                  <a:lnTo>
                    <a:pt x="102" y="572"/>
                  </a:lnTo>
                  <a:lnTo>
                    <a:pt x="263" y="368"/>
                  </a:lnTo>
                  <a:close/>
                </a:path>
              </a:pathLst>
            </a:custGeom>
            <a:solidFill>
              <a:srgbClr val="2CA8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CA8B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32A8FC78-41E9-40E2-A37C-6379FF0A6460}"/>
              </a:ext>
            </a:extLst>
          </p:cNvPr>
          <p:cNvCxnSpPr>
            <a:cxnSpLocks/>
          </p:cNvCxnSpPr>
          <p:nvPr/>
        </p:nvCxnSpPr>
        <p:spPr>
          <a:xfrm flipV="1">
            <a:off x="5881225" y="1231392"/>
            <a:ext cx="0" cy="4972561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008EFD0-D33C-4D91-BAD8-2BAAD765C73D}"/>
              </a:ext>
            </a:extLst>
          </p:cNvPr>
          <p:cNvSpPr txBox="1"/>
          <p:nvPr/>
        </p:nvSpPr>
        <p:spPr>
          <a:xfrm>
            <a:off x="5339174" y="2165677"/>
            <a:ext cx="45685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solidFill>
                  <a:schemeClr val="accent1"/>
                </a:solidFill>
                <a:latin typeface="+mj-ea"/>
                <a:ea typeface="+mj-ea"/>
              </a:rPr>
              <a:t>컨텐츠영역</a:t>
            </a:r>
            <a:endParaRPr lang="en-US" altLang="ko-KR" sz="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스크롤영역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FABD4EE-FF83-42A7-A17E-0F886A6AA647}"/>
              </a:ext>
            </a:extLst>
          </p:cNvPr>
          <p:cNvSpPr txBox="1"/>
          <p:nvPr/>
        </p:nvSpPr>
        <p:spPr>
          <a:xfrm>
            <a:off x="8719820" y="185491"/>
            <a:ext cx="600092" cy="19581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bg1"/>
                </a:solidFill>
                <a:ea typeface="나눔바른고딕" panose="020B060302010102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dirty="0"/>
              <a:t>H_010102_P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497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EBD837-B616-4989-B118-F1EF9738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메뉴구조도 </a:t>
            </a:r>
            <a:r>
              <a:rPr lang="en-US" altLang="ko-KR" dirty="0"/>
              <a:t>– </a:t>
            </a:r>
            <a:r>
              <a:rPr lang="ko-KR" altLang="en-US" dirty="0" err="1"/>
              <a:t>준차트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01E2BFE-F6E9-4416-9B42-727C77E662D4}"/>
              </a:ext>
            </a:extLst>
          </p:cNvPr>
          <p:cNvSpPr/>
          <p:nvPr/>
        </p:nvSpPr>
        <p:spPr>
          <a:xfrm>
            <a:off x="4115354" y="1419479"/>
            <a:ext cx="1440160" cy="3317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Dashboard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E48F51B9-A186-4BB9-9CB4-9122850348B6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 rot="5400000">
            <a:off x="2762377" y="1263483"/>
            <a:ext cx="1585275" cy="2560841"/>
          </a:xfrm>
          <a:prstGeom prst="bentConnector3">
            <a:avLst>
              <a:gd name="adj1" fmla="val 8064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xmlns="" id="{35A2CE3B-0ECF-4721-8042-579187AE5AAC}"/>
              </a:ext>
            </a:extLst>
          </p:cNvPr>
          <p:cNvCxnSpPr>
            <a:cxnSpLocks/>
            <a:stCxn id="5" idx="2"/>
            <a:endCxn id="72" idx="0"/>
          </p:cNvCxnSpPr>
          <p:nvPr/>
        </p:nvCxnSpPr>
        <p:spPr>
          <a:xfrm rot="16200000" flipH="1">
            <a:off x="5291689" y="1295010"/>
            <a:ext cx="1585275" cy="2497785"/>
          </a:xfrm>
          <a:prstGeom prst="bentConnector3">
            <a:avLst>
              <a:gd name="adj1" fmla="val 8064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ABB28554-CD42-4FE0-BCDF-D1EC681D9247}"/>
              </a:ext>
            </a:extLst>
          </p:cNvPr>
          <p:cNvSpPr/>
          <p:nvPr/>
        </p:nvSpPr>
        <p:spPr>
          <a:xfrm>
            <a:off x="2983044" y="2271367"/>
            <a:ext cx="826506" cy="3317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관련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21F0322A-86E7-4B2D-A6CC-5A23894C44C9}"/>
              </a:ext>
            </a:extLst>
          </p:cNvPr>
          <p:cNvCxnSpPr>
            <a:cxnSpLocks/>
            <a:stCxn id="5" idx="2"/>
            <a:endCxn id="64" idx="3"/>
          </p:cNvCxnSpPr>
          <p:nvPr/>
        </p:nvCxnSpPr>
        <p:spPr>
          <a:xfrm rot="5400000">
            <a:off x="3979495" y="1581321"/>
            <a:ext cx="685995" cy="1025884"/>
          </a:xfrm>
          <a:prstGeom prst="bentConnector2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D3F847D-0F77-483E-8CA3-E15DC889056C}"/>
              </a:ext>
            </a:extLst>
          </p:cNvPr>
          <p:cNvSpPr/>
          <p:nvPr/>
        </p:nvSpPr>
        <p:spPr>
          <a:xfrm>
            <a:off x="5894710" y="2271367"/>
            <a:ext cx="826506" cy="3317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xmlns="" id="{27072C9E-943D-4DCC-88E0-27F1995A216A}"/>
              </a:ext>
            </a:extLst>
          </p:cNvPr>
          <p:cNvCxnSpPr>
            <a:cxnSpLocks/>
            <a:stCxn id="5" idx="2"/>
            <a:endCxn id="46" idx="1"/>
          </p:cNvCxnSpPr>
          <p:nvPr/>
        </p:nvCxnSpPr>
        <p:spPr>
          <a:xfrm rot="16200000" flipH="1">
            <a:off x="5022075" y="1564625"/>
            <a:ext cx="685995" cy="1059276"/>
          </a:xfrm>
          <a:prstGeom prst="bentConnector2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F110A1F-9BA7-4ED1-BD8F-E83641D39D1E}"/>
              </a:ext>
            </a:extLst>
          </p:cNvPr>
          <p:cNvSpPr/>
          <p:nvPr/>
        </p:nvSpPr>
        <p:spPr>
          <a:xfrm>
            <a:off x="5944606" y="3336541"/>
            <a:ext cx="826506" cy="3317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처방관리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3F07E09D-3382-401E-87C1-1A491D360A25}"/>
              </a:ext>
            </a:extLst>
          </p:cNvPr>
          <p:cNvSpPr/>
          <p:nvPr/>
        </p:nvSpPr>
        <p:spPr>
          <a:xfrm>
            <a:off x="5944606" y="3866823"/>
            <a:ext cx="826506" cy="3317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처방상세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B679402-44EA-49DD-96BB-B2F50EC093B4}"/>
              </a:ext>
            </a:extLst>
          </p:cNvPr>
          <p:cNvSpPr/>
          <p:nvPr/>
        </p:nvSpPr>
        <p:spPr>
          <a:xfrm>
            <a:off x="6919966" y="3336541"/>
            <a:ext cx="826506" cy="3317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탕전의뢰관리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EA55A4-85B9-44D5-8D80-230DE8698EF2}"/>
              </a:ext>
            </a:extLst>
          </p:cNvPr>
          <p:cNvSpPr/>
          <p:nvPr/>
        </p:nvSpPr>
        <p:spPr>
          <a:xfrm>
            <a:off x="5022905" y="3336541"/>
            <a:ext cx="826506" cy="3317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환자관리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DE7E052F-18C5-4848-AC25-80702ECB5042}"/>
              </a:ext>
            </a:extLst>
          </p:cNvPr>
          <p:cNvGrpSpPr/>
          <p:nvPr/>
        </p:nvGrpSpPr>
        <p:grpSpPr>
          <a:xfrm>
            <a:off x="6483431" y="5423165"/>
            <a:ext cx="3222357" cy="986339"/>
            <a:chOff x="5508103" y="5455677"/>
            <a:chExt cx="3222357" cy="986339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3D5380AA-415A-4089-8623-DC23FF78FFDB}"/>
                </a:ext>
              </a:extLst>
            </p:cNvPr>
            <p:cNvSpPr/>
            <p:nvPr/>
          </p:nvSpPr>
          <p:spPr>
            <a:xfrm>
              <a:off x="5508103" y="5517232"/>
              <a:ext cx="3222357" cy="9247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402E7FB3-3148-4E54-BBC4-92C3C9CE5DCE}"/>
                </a:ext>
              </a:extLst>
            </p:cNvPr>
            <p:cNvSpPr/>
            <p:nvPr/>
          </p:nvSpPr>
          <p:spPr>
            <a:xfrm>
              <a:off x="5580112" y="5661065"/>
              <a:ext cx="1440160" cy="331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1depth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1007F332-0F5E-401B-90C8-E4D1090A3770}"/>
                </a:ext>
              </a:extLst>
            </p:cNvPr>
            <p:cNvSpPr/>
            <p:nvPr/>
          </p:nvSpPr>
          <p:spPr>
            <a:xfrm>
              <a:off x="5580112" y="6042983"/>
              <a:ext cx="1440160" cy="3317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2depth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F03AF646-F77A-4405-BE5E-BD10D9798812}"/>
                </a:ext>
              </a:extLst>
            </p:cNvPr>
            <p:cNvSpPr txBox="1"/>
            <p:nvPr/>
          </p:nvSpPr>
          <p:spPr>
            <a:xfrm>
              <a:off x="7164288" y="5661065"/>
              <a:ext cx="62036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점선 </a:t>
              </a:r>
              <a:r>
                <a:rPr lang="en-US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8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화면없음</a:t>
              </a:r>
              <a:endPara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9D2464E5-3DC3-4EBA-8E1E-2C2F71583609}"/>
                </a:ext>
              </a:extLst>
            </p:cNvPr>
            <p:cNvSpPr txBox="1"/>
            <p:nvPr/>
          </p:nvSpPr>
          <p:spPr>
            <a:xfrm>
              <a:off x="5580112" y="5455677"/>
              <a:ext cx="294953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범 </a:t>
              </a:r>
              <a:r>
                <a:rPr lang="ko-KR" altLang="en-US" sz="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례</a:t>
              </a:r>
              <a:r>
                <a:rPr lang="ko-KR" altLang="en-US" sz="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E4F6169-4041-40BA-B0CE-DB613DCF09F1}"/>
              </a:ext>
            </a:extLst>
          </p:cNvPr>
          <p:cNvSpPr txBox="1"/>
          <p:nvPr/>
        </p:nvSpPr>
        <p:spPr>
          <a:xfrm>
            <a:off x="6785854" y="2314149"/>
            <a:ext cx="3654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병원정보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_TBD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56C0B97-BAC0-4B5E-A18F-3C9EC211FA18}"/>
              </a:ext>
            </a:extLst>
          </p:cNvPr>
          <p:cNvSpPr/>
          <p:nvPr/>
        </p:nvSpPr>
        <p:spPr>
          <a:xfrm>
            <a:off x="4091876" y="3336541"/>
            <a:ext cx="826506" cy="3317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진료관리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65134CA-0B31-4A2F-BD31-7109B1DC90F2}"/>
              </a:ext>
            </a:extLst>
          </p:cNvPr>
          <p:cNvSpPr txBox="1"/>
          <p:nvPr/>
        </p:nvSpPr>
        <p:spPr>
          <a:xfrm>
            <a:off x="4924578" y="1826651"/>
            <a:ext cx="9121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- TODAY</a:t>
            </a: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사전문진</a:t>
            </a:r>
            <a:r>
              <a:rPr lang="en-US" altLang="ko-KR" sz="800" dirty="0">
                <a:latin typeface="+mj-ea"/>
                <a:ea typeface="+mj-ea"/>
              </a:rPr>
              <a:t>URL</a:t>
            </a:r>
            <a:r>
              <a:rPr lang="ko-KR" altLang="en-US" sz="800" dirty="0">
                <a:latin typeface="+mj-ea"/>
                <a:ea typeface="+mj-ea"/>
              </a:rPr>
              <a:t>발송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신규환자등록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183DBEF-05F8-C417-E3A2-2390D3EA2168}"/>
              </a:ext>
            </a:extLst>
          </p:cNvPr>
          <p:cNvSpPr/>
          <p:nvPr/>
        </p:nvSpPr>
        <p:spPr>
          <a:xfrm>
            <a:off x="4098073" y="3866824"/>
            <a:ext cx="826506" cy="3317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진료상세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401999-7C58-7B6D-2FEF-82B3F063E24E}"/>
              </a:ext>
            </a:extLst>
          </p:cNvPr>
          <p:cNvSpPr txBox="1"/>
          <p:nvPr/>
        </p:nvSpPr>
        <p:spPr>
          <a:xfrm>
            <a:off x="4091876" y="4260117"/>
            <a:ext cx="3799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탭</a:t>
            </a:r>
            <a:r>
              <a:rPr lang="en-US" altLang="ko-KR" sz="800" dirty="0">
                <a:latin typeface="+mj-ea"/>
                <a:ea typeface="+mj-ea"/>
              </a:rPr>
              <a:t>) </a:t>
            </a:r>
            <a:r>
              <a:rPr lang="ko-KR" altLang="en-US" sz="800" dirty="0">
                <a:latin typeface="+mj-ea"/>
                <a:ea typeface="+mj-ea"/>
              </a:rPr>
              <a:t>문진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탭</a:t>
            </a:r>
            <a:r>
              <a:rPr lang="en-US" altLang="ko-KR" sz="800" dirty="0">
                <a:latin typeface="+mj-ea"/>
                <a:ea typeface="+mj-ea"/>
              </a:rPr>
              <a:t>) </a:t>
            </a:r>
            <a:r>
              <a:rPr lang="ko-KR" altLang="en-US" sz="800" dirty="0">
                <a:latin typeface="+mj-ea"/>
                <a:ea typeface="+mj-ea"/>
              </a:rPr>
              <a:t>안진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E2B53C0-D61A-1A1E-7006-C78392365F2B}"/>
              </a:ext>
            </a:extLst>
          </p:cNvPr>
          <p:cNvSpPr/>
          <p:nvPr/>
        </p:nvSpPr>
        <p:spPr>
          <a:xfrm>
            <a:off x="4204613" y="4563001"/>
            <a:ext cx="71996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처방팝업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F4FEA81A-F0D3-14E6-24B9-EC97D0A2F4F8}"/>
              </a:ext>
            </a:extLst>
          </p:cNvPr>
          <p:cNvSpPr/>
          <p:nvPr/>
        </p:nvSpPr>
        <p:spPr>
          <a:xfrm>
            <a:off x="5022905" y="3866823"/>
            <a:ext cx="826506" cy="3317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환자상세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868AC38-17EB-55CD-6E55-1A23345DCD43}"/>
              </a:ext>
            </a:extLst>
          </p:cNvPr>
          <p:cNvSpPr txBox="1"/>
          <p:nvPr/>
        </p:nvSpPr>
        <p:spPr>
          <a:xfrm>
            <a:off x="6919966" y="3715746"/>
            <a:ext cx="64921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탕전현황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조회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21C85D6-BBF2-2EFA-DB9F-D28D959EB311}"/>
              </a:ext>
            </a:extLst>
          </p:cNvPr>
          <p:cNvSpPr/>
          <p:nvPr/>
        </p:nvSpPr>
        <p:spPr>
          <a:xfrm>
            <a:off x="1861340" y="3336541"/>
            <a:ext cx="826506" cy="3317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사전문진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7C6A1FD4-1F23-942E-5134-7B26698A353F}"/>
              </a:ext>
            </a:extLst>
          </p:cNvPr>
          <p:cNvSpPr/>
          <p:nvPr/>
        </p:nvSpPr>
        <p:spPr>
          <a:xfrm>
            <a:off x="1861340" y="3729834"/>
            <a:ext cx="826506" cy="3317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기본정보입력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6315A5CF-58F6-9841-9C03-8857457DA211}"/>
              </a:ext>
            </a:extLst>
          </p:cNvPr>
          <p:cNvSpPr/>
          <p:nvPr/>
        </p:nvSpPr>
        <p:spPr>
          <a:xfrm>
            <a:off x="1856592" y="4518556"/>
            <a:ext cx="826506" cy="3317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내원목적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73D12902-5285-AECF-FF07-83EC53C92215}"/>
              </a:ext>
            </a:extLst>
          </p:cNvPr>
          <p:cNvSpPr/>
          <p:nvPr/>
        </p:nvSpPr>
        <p:spPr>
          <a:xfrm>
            <a:off x="1861340" y="4123127"/>
            <a:ext cx="826506" cy="3317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약관동의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A932C92-642A-BC21-E45F-D9261428C102}"/>
              </a:ext>
            </a:extLst>
          </p:cNvPr>
          <p:cNvSpPr/>
          <p:nvPr/>
        </p:nvSpPr>
        <p:spPr>
          <a:xfrm>
            <a:off x="1856592" y="4911849"/>
            <a:ext cx="826506" cy="3317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문진항목들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BFB5B28E-F881-B336-F855-6BF741E43896}"/>
              </a:ext>
            </a:extLst>
          </p:cNvPr>
          <p:cNvSpPr/>
          <p:nvPr/>
        </p:nvSpPr>
        <p:spPr>
          <a:xfrm>
            <a:off x="1925167" y="4973355"/>
            <a:ext cx="826506" cy="3317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문진항목들</a:t>
            </a:r>
          </a:p>
        </p:txBody>
      </p:sp>
    </p:spTree>
    <p:extLst>
      <p:ext uri="{BB962C8B-B14F-4D97-AF65-F5344CB8AC3E}">
        <p14:creationId xmlns:p14="http://schemas.microsoft.com/office/powerpoint/2010/main" xmlns="" val="5539951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7E576F26-67BA-46FA-8FED-4BD657D9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진료관리</a:t>
            </a:r>
            <a:r>
              <a:rPr lang="en-US" altLang="ko-KR" dirty="0"/>
              <a:t>&gt;</a:t>
            </a:r>
            <a:r>
              <a:rPr lang="ko-KR" altLang="en-US" dirty="0"/>
              <a:t>차트</a:t>
            </a:r>
            <a:r>
              <a:rPr lang="en-US" altLang="ko-KR" dirty="0"/>
              <a:t>&gt;</a:t>
            </a:r>
            <a:r>
              <a:rPr lang="ko-KR" altLang="en-US" dirty="0">
                <a:solidFill>
                  <a:srgbClr val="FF0000"/>
                </a:solidFill>
              </a:rPr>
              <a:t>처방</a:t>
            </a:r>
            <a:r>
              <a:rPr lang="ko-KR" altLang="en-US" dirty="0"/>
              <a:t> </a:t>
            </a:r>
            <a:r>
              <a:rPr lang="ko-KR" altLang="en-US" dirty="0" err="1"/>
              <a:t>탭상세</a:t>
            </a:r>
            <a:endParaRPr lang="ko-KR" altLang="en-US" dirty="0"/>
          </a:p>
        </p:txBody>
      </p:sp>
      <p:graphicFrame>
        <p:nvGraphicFramePr>
          <p:cNvPr id="206" name="표 205">
            <a:extLst>
              <a:ext uri="{FF2B5EF4-FFF2-40B4-BE49-F238E27FC236}">
                <a16:creationId xmlns:a16="http://schemas.microsoft.com/office/drawing/2014/main" xmlns="" id="{5D6ED713-80E2-43F2-BC3E-FF391D418856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67219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처방화면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</a:p>
                    <a:p>
                      <a:pPr algn="l"/>
                      <a:endParaRPr 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#1a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처방방식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타입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정인적방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프로토콜명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직접처방시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미노출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#1b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약재배율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처방화면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첩당약재량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에서 선택한 배율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X1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인 경우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미노출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#1c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출전명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직접처방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RIO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방식일때 선택처방출전명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나의 방제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에서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미노출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처방진행상태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체크포인트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처방중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전송대기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전송완료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체크포인트 설명</a:t>
                      </a:r>
                      <a:endParaRPr lang="en-US" altLang="ko-KR" sz="800" dirty="0">
                        <a:solidFill>
                          <a:schemeClr val="accent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처방중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의사가 진료상세화면에서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임시저장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한 상태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처방전 수정가능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전송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불가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전송대기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의사가 진료상세화면에서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처방완료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선택한 경우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처방전 수정가능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전송가능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전송완료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처방전을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탕전실로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전송한 상태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직접수정불가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수정가능여부는 확인필요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처방기본사항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진료상세화면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약재량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합계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#3a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투여횟수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진료상세화면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복용지시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하루복용횟수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#3b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총투약일수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진료상세화면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복용지시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총처방일수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#3c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용법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진료상세화면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복용지시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복용방법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#3d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조제지시사항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진료상세화면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조제방식에 따른 각 내용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탕전시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총 생산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팩수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팩당용량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환제시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확인중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산제시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kern="1200" dirty="0" err="1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확인중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첩약시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kern="1200" dirty="0" err="1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확인중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세부사항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약재명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회투약량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원산지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진료상세화면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약재명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용량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원산지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#4a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가감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출전대비 의사가 가감한 용량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유틸버튼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인쇄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해당 화면의 처방내용을 인쇄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처방전양식 수급필요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수정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각 타입에 맞는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진료상세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처방팝업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호출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배송정보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환자정보에 등록된 주소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연락처 노출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B642982F-DE5D-4F4A-935B-C14954E4678D}"/>
              </a:ext>
            </a:extLst>
          </p:cNvPr>
          <p:cNvSpPr txBox="1"/>
          <p:nvPr/>
        </p:nvSpPr>
        <p:spPr>
          <a:xfrm>
            <a:off x="8719820" y="185491"/>
            <a:ext cx="495896" cy="19581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bg1"/>
                </a:solidFill>
                <a:ea typeface="나눔바른고딕" panose="020B060302010102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dirty="0"/>
              <a:t>H_010103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930A0D9A-D12D-4778-B525-E574165ADE39}"/>
              </a:ext>
            </a:extLst>
          </p:cNvPr>
          <p:cNvSpPr/>
          <p:nvPr/>
        </p:nvSpPr>
        <p:spPr>
          <a:xfrm>
            <a:off x="233759" y="597402"/>
            <a:ext cx="5198751" cy="575874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기준처방명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40E57A9-D727-4548-BDE5-2D277D8E59E5}"/>
              </a:ext>
            </a:extLst>
          </p:cNvPr>
          <p:cNvGrpSpPr/>
          <p:nvPr/>
        </p:nvGrpSpPr>
        <p:grpSpPr>
          <a:xfrm>
            <a:off x="276489" y="861476"/>
            <a:ext cx="2278053" cy="246221"/>
            <a:chOff x="276489" y="1979667"/>
            <a:chExt cx="2278053" cy="2462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A3BA2F1-CD5A-40CF-89AB-559E6CC7A9F6}"/>
                </a:ext>
              </a:extLst>
            </p:cNvPr>
            <p:cNvSpPr txBox="1"/>
            <p:nvPr/>
          </p:nvSpPr>
          <p:spPr>
            <a:xfrm>
              <a:off x="276489" y="1979667"/>
              <a:ext cx="73096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1600" b="1" dirty="0" err="1">
                  <a:latin typeface="+mj-ea"/>
                  <a:ea typeface="+mj-ea"/>
                </a:rPr>
                <a:t>소청룡탕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BE581633-8D91-41FD-A72B-2A2721649FF7}"/>
                </a:ext>
              </a:extLst>
            </p:cNvPr>
            <p:cNvSpPr/>
            <p:nvPr/>
          </p:nvSpPr>
          <p:spPr>
            <a:xfrm>
              <a:off x="1696377" y="1990539"/>
              <a:ext cx="250867" cy="1995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X2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B5870D80-4E75-4099-BCFF-CF94D81EE15B}"/>
                </a:ext>
              </a:extLst>
            </p:cNvPr>
            <p:cNvSpPr/>
            <p:nvPr/>
          </p:nvSpPr>
          <p:spPr>
            <a:xfrm>
              <a:off x="1086777" y="1990539"/>
              <a:ext cx="564663" cy="1995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  <a:latin typeface="+mj-ea"/>
                  <a:ea typeface="+mj-ea"/>
                </a:rPr>
                <a:t>정인적방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8B15A3F2-A69D-453D-A85A-1AFADD247FFF}"/>
                </a:ext>
              </a:extLst>
            </p:cNvPr>
            <p:cNvSpPr/>
            <p:nvPr/>
          </p:nvSpPr>
          <p:spPr>
            <a:xfrm>
              <a:off x="1989879" y="1990539"/>
              <a:ext cx="564663" cy="199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  <a:latin typeface="+mj-ea"/>
                  <a:ea typeface="+mj-ea"/>
                </a:rPr>
                <a:t>금궤요략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7B34FF31-70F2-47CA-951C-2B48FE099631}"/>
              </a:ext>
            </a:extLst>
          </p:cNvPr>
          <p:cNvGraphicFramePr>
            <a:graphicFrameLocks noGrp="1"/>
          </p:cNvGraphicFramePr>
          <p:nvPr/>
        </p:nvGraphicFramePr>
        <p:xfrm>
          <a:off x="239547" y="2442415"/>
          <a:ext cx="5192765" cy="188833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5800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979393">
                  <a:extLst>
                    <a:ext uri="{9D8B030D-6E8A-4147-A177-3AD203B41FA5}">
                      <a16:colId xmlns:a16="http://schemas.microsoft.com/office/drawing/2014/main" xmlns="" val="3587418219"/>
                    </a:ext>
                  </a:extLst>
                </a:gridCol>
                <a:gridCol w="979393">
                  <a:extLst>
                    <a:ext uri="{9D8B030D-6E8A-4147-A177-3AD203B41FA5}">
                      <a16:colId xmlns:a16="http://schemas.microsoft.com/office/drawing/2014/main" xmlns="" val="308253893"/>
                    </a:ext>
                  </a:extLst>
                </a:gridCol>
                <a:gridCol w="979393">
                  <a:extLst>
                    <a:ext uri="{9D8B030D-6E8A-4147-A177-3AD203B41FA5}">
                      <a16:colId xmlns:a16="http://schemas.microsoft.com/office/drawing/2014/main" xmlns="" val="2516096412"/>
                    </a:ext>
                  </a:extLst>
                </a:gridCol>
                <a:gridCol w="979393">
                  <a:extLst>
                    <a:ext uri="{9D8B030D-6E8A-4147-A177-3AD203B41FA5}">
                      <a16:colId xmlns:a16="http://schemas.microsoft.com/office/drawing/2014/main" xmlns="" val="1785179230"/>
                    </a:ext>
                  </a:extLst>
                </a:gridCol>
                <a:gridCol w="979393">
                  <a:extLst>
                    <a:ext uri="{9D8B030D-6E8A-4147-A177-3AD203B41FA5}">
                      <a16:colId xmlns:a16="http://schemas.microsoft.com/office/drawing/2014/main" xmlns="" val="546001426"/>
                    </a:ext>
                  </a:extLst>
                </a:gridCol>
              </a:tblGrid>
              <a:tr h="224642"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약재명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회투약량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가김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원산지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본인부담률구분기호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石膏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5.33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베트남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麻黃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4.00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967920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半夏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4.00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523580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大棗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4.00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미얀마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3579669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生薑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2.67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칠레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3520983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2374982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총량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rgbClr val="2CA8B2"/>
                          </a:solidFill>
                          <a:latin typeface="+mj-ea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g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5982451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39BE73DB-E8F5-4D38-AD13-DF0840A8F8DF}"/>
              </a:ext>
            </a:extLst>
          </p:cNvPr>
          <p:cNvGrpSpPr/>
          <p:nvPr/>
        </p:nvGrpSpPr>
        <p:grpSpPr>
          <a:xfrm>
            <a:off x="233759" y="2182972"/>
            <a:ext cx="5198550" cy="183305"/>
            <a:chOff x="423249" y="1782200"/>
            <a:chExt cx="5198550" cy="1833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1C9636B-C2A9-42E3-8541-F3013BF6D000}"/>
                </a:ext>
              </a:extLst>
            </p:cNvPr>
            <p:cNvSpPr txBox="1"/>
            <p:nvPr/>
          </p:nvSpPr>
          <p:spPr>
            <a:xfrm>
              <a:off x="429038" y="1782200"/>
              <a:ext cx="66204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한약재 세부사항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B72F9E1-7781-4B72-BFF8-634C55C54497}"/>
                </a:ext>
              </a:extLst>
            </p:cNvPr>
            <p:cNvSpPr txBox="1"/>
            <p:nvPr/>
          </p:nvSpPr>
          <p:spPr>
            <a:xfrm>
              <a:off x="3878253" y="1782200"/>
              <a:ext cx="6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ko-KR" altLang="en-US" sz="800" dirty="0">
                <a:latin typeface="+mj-ea"/>
                <a:ea typeface="+mj-ea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AC3CC14F-8AC8-446E-83BE-06ABE66EBED9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9" y="1965505"/>
              <a:ext cx="519855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8AF1BE18-4F44-4907-B7C4-D0EDCC2A502F}"/>
              </a:ext>
            </a:extLst>
          </p:cNvPr>
          <p:cNvGrpSpPr/>
          <p:nvPr/>
        </p:nvGrpSpPr>
        <p:grpSpPr>
          <a:xfrm>
            <a:off x="233759" y="1283068"/>
            <a:ext cx="5126409" cy="183305"/>
            <a:chOff x="423249" y="1782200"/>
            <a:chExt cx="5126409" cy="1833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8DFAA59-3215-4993-81C4-905C9B215B24}"/>
                </a:ext>
              </a:extLst>
            </p:cNvPr>
            <p:cNvSpPr txBox="1"/>
            <p:nvPr/>
          </p:nvSpPr>
          <p:spPr>
            <a:xfrm>
              <a:off x="429038" y="1782200"/>
              <a:ext cx="54822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처방기본사항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3011CA3-D165-4EFC-9E80-2FB26B8A6F08}"/>
                </a:ext>
              </a:extLst>
            </p:cNvPr>
            <p:cNvSpPr txBox="1"/>
            <p:nvPr/>
          </p:nvSpPr>
          <p:spPr>
            <a:xfrm>
              <a:off x="3878253" y="1782200"/>
              <a:ext cx="6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ko-KR" altLang="en-US" sz="800" dirty="0">
                <a:latin typeface="+mj-ea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2C4528C7-C190-463E-8C30-7476B067D463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9" y="1965505"/>
              <a:ext cx="512640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3C10F7A-2289-46C7-85A7-D8A9A497CD3A}"/>
              </a:ext>
            </a:extLst>
          </p:cNvPr>
          <p:cNvGraphicFramePr>
            <a:graphicFrameLocks noGrp="1"/>
          </p:cNvGraphicFramePr>
          <p:nvPr/>
        </p:nvGraphicFramePr>
        <p:xfrm>
          <a:off x="239547" y="1533327"/>
          <a:ext cx="5192761" cy="4492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40571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740571">
                  <a:extLst>
                    <a:ext uri="{9D8B030D-6E8A-4147-A177-3AD203B41FA5}">
                      <a16:colId xmlns:a16="http://schemas.microsoft.com/office/drawing/2014/main" xmlns="" val="1452549263"/>
                    </a:ext>
                  </a:extLst>
                </a:gridCol>
                <a:gridCol w="740571">
                  <a:extLst>
                    <a:ext uri="{9D8B030D-6E8A-4147-A177-3AD203B41FA5}">
                      <a16:colId xmlns:a16="http://schemas.microsoft.com/office/drawing/2014/main" xmlns="" val="2516096412"/>
                    </a:ext>
                  </a:extLst>
                </a:gridCol>
                <a:gridCol w="1052794">
                  <a:extLst>
                    <a:ext uri="{9D8B030D-6E8A-4147-A177-3AD203B41FA5}">
                      <a16:colId xmlns:a16="http://schemas.microsoft.com/office/drawing/2014/main" xmlns="" val="3115199450"/>
                    </a:ext>
                  </a:extLst>
                </a:gridCol>
                <a:gridCol w="1052794">
                  <a:extLst>
                    <a:ext uri="{9D8B030D-6E8A-4147-A177-3AD203B41FA5}">
                      <a16:colId xmlns:a16="http://schemas.microsoft.com/office/drawing/2014/main" xmlns="" val="1073176769"/>
                    </a:ext>
                  </a:extLst>
                </a:gridCol>
                <a:gridCol w="865460">
                  <a:extLst>
                    <a:ext uri="{9D8B030D-6E8A-4147-A177-3AD203B41FA5}">
                      <a16:colId xmlns:a16="http://schemas.microsoft.com/office/drawing/2014/main" xmlns="" val="84897140"/>
                    </a:ext>
                  </a:extLst>
                </a:gridCol>
              </a:tblGrid>
              <a:tr h="2246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회투약량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일투여횟수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총 투약일수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용법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조제지시사항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본인부담률코드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37.33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매식 </a:t>
                      </a:r>
                      <a:r>
                        <a:rPr lang="ko-KR" altLang="en-US" sz="800" b="1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전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데워서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복용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총 </a:t>
                      </a:r>
                      <a:r>
                        <a:rPr lang="en-US" altLang="ko-KR" sz="800" b="1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45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팩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120ml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팩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0A2EDFF-7AA6-4845-A7B1-FC15A31D9709}"/>
              </a:ext>
            </a:extLst>
          </p:cNvPr>
          <p:cNvSpPr txBox="1"/>
          <p:nvPr/>
        </p:nvSpPr>
        <p:spPr>
          <a:xfrm>
            <a:off x="3641583" y="623718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진행상태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24E9D58-72BB-49B6-83CF-6171E459C419}"/>
              </a:ext>
            </a:extLst>
          </p:cNvPr>
          <p:cNvSpPr txBox="1"/>
          <p:nvPr/>
        </p:nvSpPr>
        <p:spPr>
          <a:xfrm>
            <a:off x="3649343" y="861476"/>
            <a:ext cx="5482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600" b="1" dirty="0" err="1">
                <a:latin typeface="+mj-ea"/>
                <a:ea typeface="+mj-ea"/>
              </a:rPr>
              <a:t>처방중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BD9E326C-82BB-44BA-8F1D-5D89DB74F149}"/>
              </a:ext>
            </a:extLst>
          </p:cNvPr>
          <p:cNvSpPr/>
          <p:nvPr/>
        </p:nvSpPr>
        <p:spPr>
          <a:xfrm>
            <a:off x="194610" y="141197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153A1B6-2696-4E88-B4A4-FBA7BB231B68}"/>
              </a:ext>
            </a:extLst>
          </p:cNvPr>
          <p:cNvSpPr/>
          <p:nvPr/>
        </p:nvSpPr>
        <p:spPr>
          <a:xfrm>
            <a:off x="1003319" y="141197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285E584-1B2D-4D8E-9D62-F6210379B109}"/>
              </a:ext>
            </a:extLst>
          </p:cNvPr>
          <p:cNvSpPr/>
          <p:nvPr/>
        </p:nvSpPr>
        <p:spPr>
          <a:xfrm>
            <a:off x="1740831" y="141197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BF54AD15-53AE-4FDB-A18F-26394E2E366F}"/>
              </a:ext>
            </a:extLst>
          </p:cNvPr>
          <p:cNvSpPr/>
          <p:nvPr/>
        </p:nvSpPr>
        <p:spPr>
          <a:xfrm>
            <a:off x="2451335" y="141197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3c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F62B1545-6293-49C5-85BC-305A9C392A99}"/>
              </a:ext>
            </a:extLst>
          </p:cNvPr>
          <p:cNvSpPr/>
          <p:nvPr/>
        </p:nvSpPr>
        <p:spPr>
          <a:xfrm>
            <a:off x="3504598" y="141197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3d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0167E580-8CF7-450A-81FD-469D095A1E58}"/>
              </a:ext>
            </a:extLst>
          </p:cNvPr>
          <p:cNvSpPr/>
          <p:nvPr/>
        </p:nvSpPr>
        <p:spPr>
          <a:xfrm>
            <a:off x="194610" y="74100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5B7A071-4CC5-46C2-96A4-F433AE970F2D}"/>
              </a:ext>
            </a:extLst>
          </p:cNvPr>
          <p:cNvSpPr/>
          <p:nvPr/>
        </p:nvSpPr>
        <p:spPr>
          <a:xfrm>
            <a:off x="1017488" y="74100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55ED229-844E-4A07-B8F1-2549F36AF55F}"/>
              </a:ext>
            </a:extLst>
          </p:cNvPr>
          <p:cNvSpPr/>
          <p:nvPr/>
        </p:nvSpPr>
        <p:spPr>
          <a:xfrm>
            <a:off x="1634957" y="74100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CA3D005-7DA0-4D76-A096-637DC07EA6EE}"/>
              </a:ext>
            </a:extLst>
          </p:cNvPr>
          <p:cNvSpPr/>
          <p:nvPr/>
        </p:nvSpPr>
        <p:spPr>
          <a:xfrm>
            <a:off x="2008337" y="74100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1c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BE499DB9-5E8E-476B-922A-C88BF6703E33}"/>
              </a:ext>
            </a:extLst>
          </p:cNvPr>
          <p:cNvSpPr/>
          <p:nvPr/>
        </p:nvSpPr>
        <p:spPr>
          <a:xfrm>
            <a:off x="3554407" y="74100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3846124B-90DE-47B9-935C-A38BC3F09DA8}"/>
              </a:ext>
            </a:extLst>
          </p:cNvPr>
          <p:cNvSpPr/>
          <p:nvPr/>
        </p:nvSpPr>
        <p:spPr>
          <a:xfrm>
            <a:off x="2693756" y="237629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AA506702-316D-47AC-BF87-7A751C5E594D}"/>
              </a:ext>
            </a:extLst>
          </p:cNvPr>
          <p:cNvSpPr/>
          <p:nvPr/>
        </p:nvSpPr>
        <p:spPr>
          <a:xfrm>
            <a:off x="3580157" y="237629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4c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33FFB533-110F-46D7-92EE-AA8BDEE93196}"/>
              </a:ext>
            </a:extLst>
          </p:cNvPr>
          <p:cNvSpPr/>
          <p:nvPr/>
        </p:nvSpPr>
        <p:spPr>
          <a:xfrm>
            <a:off x="233759" y="4354866"/>
            <a:ext cx="5198751" cy="705444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배송정보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B9416CC-97E8-4EEC-955E-B2C6F482089C}"/>
              </a:ext>
            </a:extLst>
          </p:cNvPr>
          <p:cNvSpPr txBox="1"/>
          <p:nvPr/>
        </p:nvSpPr>
        <p:spPr>
          <a:xfrm>
            <a:off x="272771" y="4607669"/>
            <a:ext cx="259686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>
                <a:latin typeface="+mj-ea"/>
                <a:ea typeface="+mj-ea"/>
              </a:rPr>
              <a:t>서울시 동작구 </a:t>
            </a:r>
            <a:r>
              <a:rPr lang="ko-KR" altLang="en-US" sz="1000" b="1" dirty="0" err="1">
                <a:latin typeface="+mj-ea"/>
                <a:ea typeface="+mj-ea"/>
              </a:rPr>
              <a:t>매봉로</a:t>
            </a:r>
            <a:r>
              <a:rPr lang="ko-KR" altLang="en-US" sz="1000" b="1" dirty="0">
                <a:latin typeface="+mj-ea"/>
                <a:ea typeface="+mj-ea"/>
              </a:rPr>
              <a:t> </a:t>
            </a:r>
            <a:r>
              <a:rPr lang="en-US" altLang="ko-KR" sz="1000" b="1" dirty="0">
                <a:latin typeface="+mj-ea"/>
                <a:ea typeface="+mj-ea"/>
              </a:rPr>
              <a:t>99 </a:t>
            </a:r>
            <a:r>
              <a:rPr lang="ko-KR" altLang="en-US" sz="1000" b="1" dirty="0" err="1">
                <a:latin typeface="+mj-ea"/>
                <a:ea typeface="+mj-ea"/>
              </a:rPr>
              <a:t>갑을아파트</a:t>
            </a:r>
            <a:r>
              <a:rPr lang="ko-KR" altLang="en-US" sz="1000" b="1" dirty="0">
                <a:latin typeface="+mj-ea"/>
                <a:ea typeface="+mj-ea"/>
              </a:rPr>
              <a:t> </a:t>
            </a:r>
            <a:r>
              <a:rPr lang="en-US" altLang="ko-KR" sz="1000" b="1" dirty="0">
                <a:latin typeface="+mj-ea"/>
                <a:ea typeface="+mj-ea"/>
              </a:rPr>
              <a:t>103</a:t>
            </a:r>
            <a:r>
              <a:rPr lang="ko-KR" altLang="en-US" sz="1000" b="1" dirty="0">
                <a:latin typeface="+mj-ea"/>
                <a:ea typeface="+mj-ea"/>
              </a:rPr>
              <a:t>동 </a:t>
            </a:r>
            <a:r>
              <a:rPr lang="en-US" altLang="ko-KR" sz="1000" b="1" dirty="0">
                <a:latin typeface="+mj-ea"/>
                <a:ea typeface="+mj-ea"/>
              </a:rPr>
              <a:t>101</a:t>
            </a:r>
            <a:r>
              <a:rPr lang="ko-KR" altLang="en-US" sz="1000" b="1" dirty="0">
                <a:latin typeface="+mj-ea"/>
                <a:ea typeface="+mj-ea"/>
              </a:rPr>
              <a:t>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D3069FB-1896-49C8-B04C-F240CE9296AE}"/>
              </a:ext>
            </a:extLst>
          </p:cNvPr>
          <p:cNvSpPr txBox="1"/>
          <p:nvPr/>
        </p:nvSpPr>
        <p:spPr>
          <a:xfrm>
            <a:off x="272771" y="4822502"/>
            <a:ext cx="97943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latin typeface="+mj-ea"/>
                <a:ea typeface="+mj-ea"/>
              </a:rPr>
              <a:t>010-5484-1234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7DA318E2-C55D-4195-A272-278C1C1AB8FA}"/>
              </a:ext>
            </a:extLst>
          </p:cNvPr>
          <p:cNvSpPr/>
          <p:nvPr/>
        </p:nvSpPr>
        <p:spPr>
          <a:xfrm>
            <a:off x="154440" y="457054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6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40807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>
            <a:extLst>
              <a:ext uri="{FF2B5EF4-FFF2-40B4-BE49-F238E27FC236}">
                <a16:creationId xmlns:a16="http://schemas.microsoft.com/office/drawing/2014/main" xmlns="" id="{E984E2F2-1E32-42EC-A15C-035872B0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인체부위도 상세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E27D60BD-A30E-4B20-B0BF-968778476906}"/>
              </a:ext>
            </a:extLst>
          </p:cNvPr>
          <p:cNvGrpSpPr/>
          <p:nvPr/>
        </p:nvGrpSpPr>
        <p:grpSpPr>
          <a:xfrm>
            <a:off x="1625520" y="960623"/>
            <a:ext cx="4600020" cy="5396672"/>
            <a:chOff x="3972480" y="2367173"/>
            <a:chExt cx="1789255" cy="209912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67D63074-C2FA-43F6-9957-6D7A7917A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72" t="1464" r="50070" b="1724"/>
            <a:stretch/>
          </p:blipFill>
          <p:spPr>
            <a:xfrm>
              <a:off x="4323281" y="2367173"/>
              <a:ext cx="1049563" cy="209912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D872BF52-F210-4D3E-BAE1-C2BD64E60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3805" t="1464" r="34882" b="1724"/>
            <a:stretch/>
          </p:blipFill>
          <p:spPr>
            <a:xfrm>
              <a:off x="3972480" y="2367173"/>
              <a:ext cx="245019" cy="209912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2F0E9A38-76CF-46CC-8FA0-0CCAB7B91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5033" t="1464" r="1612" b="1724"/>
            <a:stretch/>
          </p:blipFill>
          <p:spPr>
            <a:xfrm>
              <a:off x="5472461" y="2367173"/>
              <a:ext cx="289274" cy="2099126"/>
            </a:xfrm>
            <a:prstGeom prst="rect">
              <a:avLst/>
            </a:prstGeom>
          </p:spPr>
        </p:pic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A627396-FA08-4CA8-BA68-17D7F43D393F}"/>
              </a:ext>
            </a:extLst>
          </p:cNvPr>
          <p:cNvSpPr/>
          <p:nvPr/>
        </p:nvSpPr>
        <p:spPr>
          <a:xfrm>
            <a:off x="5396491" y="2270603"/>
            <a:ext cx="457200" cy="457200"/>
          </a:xfrm>
          <a:prstGeom prst="ellipse">
            <a:avLst/>
          </a:prstGeom>
          <a:solidFill>
            <a:srgbClr val="FF00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1C29E1B-96A6-4506-A5DA-3AE976221B45}"/>
              </a:ext>
            </a:extLst>
          </p:cNvPr>
          <p:cNvSpPr/>
          <p:nvPr/>
        </p:nvSpPr>
        <p:spPr>
          <a:xfrm>
            <a:off x="4154431" y="2270603"/>
            <a:ext cx="457200" cy="457200"/>
          </a:xfrm>
          <a:prstGeom prst="ellipse">
            <a:avLst/>
          </a:prstGeom>
          <a:solidFill>
            <a:srgbClr val="FF00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050866A9-0B4F-45E7-8486-2CE2306ACE46}"/>
              </a:ext>
            </a:extLst>
          </p:cNvPr>
          <p:cNvSpPr/>
          <p:nvPr/>
        </p:nvSpPr>
        <p:spPr>
          <a:xfrm>
            <a:off x="3003811" y="2270603"/>
            <a:ext cx="457200" cy="457200"/>
          </a:xfrm>
          <a:prstGeom prst="ellipse">
            <a:avLst/>
          </a:prstGeom>
          <a:solidFill>
            <a:srgbClr val="FF00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988F04D-AB28-4B4B-8ACA-370AE6FBD686}"/>
              </a:ext>
            </a:extLst>
          </p:cNvPr>
          <p:cNvSpPr/>
          <p:nvPr/>
        </p:nvSpPr>
        <p:spPr>
          <a:xfrm>
            <a:off x="1898879" y="2270603"/>
            <a:ext cx="457200" cy="457200"/>
          </a:xfrm>
          <a:prstGeom prst="ellipse">
            <a:avLst/>
          </a:prstGeom>
          <a:solidFill>
            <a:srgbClr val="FF00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0ACAB95A-5C3B-431B-A8AB-51B67523FB8B}"/>
              </a:ext>
            </a:extLst>
          </p:cNvPr>
          <p:cNvSpPr/>
          <p:nvPr/>
        </p:nvSpPr>
        <p:spPr>
          <a:xfrm>
            <a:off x="3348242" y="2553804"/>
            <a:ext cx="957058" cy="457200"/>
          </a:xfrm>
          <a:prstGeom prst="ellipse">
            <a:avLst/>
          </a:prstGeom>
          <a:solidFill>
            <a:srgbClr val="FF00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D31364A7-ECC7-48EC-8C62-28962846CA65}"/>
              </a:ext>
            </a:extLst>
          </p:cNvPr>
          <p:cNvSpPr/>
          <p:nvPr/>
        </p:nvSpPr>
        <p:spPr>
          <a:xfrm>
            <a:off x="3598171" y="2438243"/>
            <a:ext cx="457200" cy="457200"/>
          </a:xfrm>
          <a:prstGeom prst="ellipse">
            <a:avLst/>
          </a:prstGeom>
          <a:solidFill>
            <a:srgbClr val="FF00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A8C591EE-593D-4186-BC5C-41C7EA6FE02C}"/>
              </a:ext>
            </a:extLst>
          </p:cNvPr>
          <p:cNvSpPr/>
          <p:nvPr/>
        </p:nvSpPr>
        <p:spPr>
          <a:xfrm>
            <a:off x="3348242" y="3057153"/>
            <a:ext cx="957058" cy="457200"/>
          </a:xfrm>
          <a:prstGeom prst="ellipse">
            <a:avLst/>
          </a:prstGeom>
          <a:solidFill>
            <a:srgbClr val="FF00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9285054C-D23C-4E7F-BC57-6D23626852DF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27148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상완이두근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상완삼두근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심하좁은부위</a:t>
                      </a:r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심하넓은부위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우협하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좌협하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복직근경결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8997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우제하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3685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좌제하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584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복피찰과발적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0669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비복근압통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628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경골상함요부종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8522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0046188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B0693D7-27D7-4F79-A1D4-E5881169C680}"/>
              </a:ext>
            </a:extLst>
          </p:cNvPr>
          <p:cNvSpPr/>
          <p:nvPr/>
        </p:nvSpPr>
        <p:spPr>
          <a:xfrm>
            <a:off x="3765811" y="5075636"/>
            <a:ext cx="457200" cy="457200"/>
          </a:xfrm>
          <a:prstGeom prst="ellipse">
            <a:avLst/>
          </a:prstGeom>
          <a:solidFill>
            <a:srgbClr val="FF00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04D5E810-F689-4453-9C92-78899057B648}"/>
              </a:ext>
            </a:extLst>
          </p:cNvPr>
          <p:cNvSpPr/>
          <p:nvPr/>
        </p:nvSpPr>
        <p:spPr>
          <a:xfrm>
            <a:off x="3380209" y="5075636"/>
            <a:ext cx="457200" cy="457200"/>
          </a:xfrm>
          <a:prstGeom prst="ellipse">
            <a:avLst/>
          </a:prstGeom>
          <a:solidFill>
            <a:srgbClr val="FF00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모서리가 둥근 사각형 설명선 79">
            <a:extLst>
              <a:ext uri="{FF2B5EF4-FFF2-40B4-BE49-F238E27FC236}">
                <a16:creationId xmlns:a16="http://schemas.microsoft.com/office/drawing/2014/main" xmlns="" id="{657CB91D-7693-42C9-AE72-F50C11CD8EB1}"/>
              </a:ext>
            </a:extLst>
          </p:cNvPr>
          <p:cNvSpPr/>
          <p:nvPr/>
        </p:nvSpPr>
        <p:spPr>
          <a:xfrm>
            <a:off x="4223011" y="5742768"/>
            <a:ext cx="1912864" cy="569498"/>
          </a:xfrm>
          <a:prstGeom prst="wedgeRoundRectCallout">
            <a:avLst>
              <a:gd name="adj1" fmla="val -42586"/>
              <a:gd name="adj2" fmla="val -84935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ko-KR" altLang="en-US" sz="800" dirty="0">
                <a:solidFill>
                  <a:schemeClr val="bg1"/>
                </a:solidFill>
                <a:latin typeface="+mj-ea"/>
              </a:rPr>
              <a:t>인체도의 각 영역에  </a:t>
            </a:r>
            <a:endParaRPr lang="en-US" altLang="ko-KR" sz="800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+mj-ea"/>
              </a:rPr>
              <a:t>설명표의 번호에 맞춰 동그라미를 올려주세요</a:t>
            </a:r>
            <a:r>
              <a:rPr lang="en-US" altLang="ko-KR" sz="800" dirty="0">
                <a:solidFill>
                  <a:schemeClr val="bg1"/>
                </a:solidFill>
                <a:latin typeface="+mj-ea"/>
              </a:rPr>
              <a:t>.</a:t>
            </a:r>
            <a:endParaRPr lang="en-US" altLang="ko-KR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4732D9E-8479-4216-B2FE-14ABF3C96A93}"/>
              </a:ext>
            </a:extLst>
          </p:cNvPr>
          <p:cNvSpPr txBox="1"/>
          <p:nvPr/>
        </p:nvSpPr>
        <p:spPr>
          <a:xfrm>
            <a:off x="7900416" y="424281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4419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C392325A-BB38-4E72-8C22-81077134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처방화면 레이아웃 및 </a:t>
            </a:r>
            <a:r>
              <a:rPr lang="ko-KR" altLang="en-US" dirty="0" err="1"/>
              <a:t>인터렉션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AA70D63-4DCF-4CEC-94F7-4493B4B5779C}"/>
              </a:ext>
            </a:extLst>
          </p:cNvPr>
          <p:cNvSpPr/>
          <p:nvPr/>
        </p:nvSpPr>
        <p:spPr>
          <a:xfrm>
            <a:off x="275572" y="701458"/>
            <a:ext cx="7340252" cy="59355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C3BAA3DB-64DA-4839-8B9A-4EC58B11C352}"/>
              </a:ext>
            </a:extLst>
          </p:cNvPr>
          <p:cNvGrpSpPr/>
          <p:nvPr/>
        </p:nvGrpSpPr>
        <p:grpSpPr>
          <a:xfrm>
            <a:off x="7299831" y="907093"/>
            <a:ext cx="165100" cy="165100"/>
            <a:chOff x="10293350" y="3306046"/>
            <a:chExt cx="165100" cy="1651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3A3D1835-93BB-4F67-8B20-9FA35B7E16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350" y="3306046"/>
              <a:ext cx="165100" cy="1651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216ABCA1-1511-4CBA-978D-4493F297D8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293350" y="3306046"/>
              <a:ext cx="165100" cy="1651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112DA78A-DCE1-4F55-B81B-4D77B232B8FD}"/>
              </a:ext>
            </a:extLst>
          </p:cNvPr>
          <p:cNvSpPr/>
          <p:nvPr/>
        </p:nvSpPr>
        <p:spPr>
          <a:xfrm>
            <a:off x="429038" y="1631325"/>
            <a:ext cx="7056490" cy="2062851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xmlns="" id="{12C790BA-4489-4450-A10A-B275A1F5E80E}"/>
              </a:ext>
            </a:extLst>
          </p:cNvPr>
          <p:cNvSpPr txBox="1">
            <a:spLocks/>
          </p:cNvSpPr>
          <p:nvPr/>
        </p:nvSpPr>
        <p:spPr>
          <a:xfrm>
            <a:off x="429038" y="904234"/>
            <a:ext cx="1027906" cy="2263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>
                <a:solidFill>
                  <a:schemeClr val="tx1"/>
                </a:solidFill>
              </a:rPr>
              <a:t>직접처방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2AA07977-4A1E-4460-A191-51160D992FEC}"/>
              </a:ext>
            </a:extLst>
          </p:cNvPr>
          <p:cNvGrpSpPr/>
          <p:nvPr/>
        </p:nvGrpSpPr>
        <p:grpSpPr>
          <a:xfrm>
            <a:off x="429038" y="1222351"/>
            <a:ext cx="4819996" cy="328474"/>
            <a:chOff x="1642519" y="1954842"/>
            <a:chExt cx="4819996" cy="32847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C81CF972-BD46-4B00-96E6-33223A81F8BF}"/>
                </a:ext>
              </a:extLst>
            </p:cNvPr>
            <p:cNvSpPr/>
            <p:nvPr/>
          </p:nvSpPr>
          <p:spPr>
            <a:xfrm>
              <a:off x="2035696" y="195484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처방명을 알려주세요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483FC9B-083D-4A1E-9E9E-2E19A23ADFC7}"/>
                </a:ext>
              </a:extLst>
            </p:cNvPr>
            <p:cNvSpPr txBox="1"/>
            <p:nvPr/>
          </p:nvSpPr>
          <p:spPr>
            <a:xfrm>
              <a:off x="1642519" y="2057523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>
                  <a:latin typeface="+mj-ea"/>
                  <a:ea typeface="+mj-ea"/>
                </a:rPr>
                <a:t>처방명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xmlns="" id="{E7F5A741-00B5-4F3F-85F9-F74487B61AD4}"/>
                </a:ext>
              </a:extLst>
            </p:cNvPr>
            <p:cNvSpPr/>
            <p:nvPr/>
          </p:nvSpPr>
          <p:spPr>
            <a:xfrm>
              <a:off x="4287486" y="195484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질병분류를 선택해주세요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B27B89-5541-4219-883B-AC4F3ABC2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1339213"/>
              </p:ext>
            </p:extLst>
          </p:nvPr>
        </p:nvGraphicFramePr>
        <p:xfrm>
          <a:off x="547280" y="3051019"/>
          <a:ext cx="6820684" cy="5817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07630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1173839">
                  <a:extLst>
                    <a:ext uri="{9D8B030D-6E8A-4147-A177-3AD203B41FA5}">
                      <a16:colId xmlns:a16="http://schemas.microsoft.com/office/drawing/2014/main" xmlns="" val="3587418219"/>
                    </a:ext>
                  </a:extLst>
                </a:gridCol>
                <a:gridCol w="4204903">
                  <a:extLst>
                    <a:ext uri="{9D8B030D-6E8A-4147-A177-3AD203B41FA5}">
                      <a16:colId xmlns:a16="http://schemas.microsoft.com/office/drawing/2014/main" xmlns="" val="1452549263"/>
                    </a:ext>
                  </a:extLst>
                </a:gridCol>
                <a:gridCol w="1134312">
                  <a:extLst>
                    <a:ext uri="{9D8B030D-6E8A-4147-A177-3AD203B41FA5}">
                      <a16:colId xmlns:a16="http://schemas.microsoft.com/office/drawing/2014/main" xmlns="" val="546001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처방명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주치</a:t>
                      </a:r>
                      <a:r>
                        <a:rPr lang="en-US" altLang="ko-KR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조문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출전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967920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3CEB34E1-DF6B-480A-8A1F-033BF44102F5}"/>
              </a:ext>
            </a:extLst>
          </p:cNvPr>
          <p:cNvSpPr/>
          <p:nvPr/>
        </p:nvSpPr>
        <p:spPr>
          <a:xfrm>
            <a:off x="547280" y="2021640"/>
            <a:ext cx="3352644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처방에 포함하실 본초명을 입력해주세요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예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인삼 작약 반하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D6B1DE50-06D1-4A4D-833B-A71ED70CA194}"/>
              </a:ext>
            </a:extLst>
          </p:cNvPr>
          <p:cNvSpPr/>
          <p:nvPr/>
        </p:nvSpPr>
        <p:spPr>
          <a:xfrm>
            <a:off x="4015319" y="2021640"/>
            <a:ext cx="3352644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처방에서 제외하실 본초명을 입력해주세요 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D3BA3CD-2F29-4970-856E-8AB11126254E}"/>
              </a:ext>
            </a:extLst>
          </p:cNvPr>
          <p:cNvSpPr/>
          <p:nvPr/>
        </p:nvSpPr>
        <p:spPr>
          <a:xfrm>
            <a:off x="547280" y="2405362"/>
            <a:ext cx="3352644" cy="577619"/>
          </a:xfrm>
          <a:prstGeom prst="roundRect">
            <a:avLst>
              <a:gd name="adj" fmla="val 6526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DBA3D004-789F-4E55-8A9B-BE1FF72F7096}"/>
              </a:ext>
            </a:extLst>
          </p:cNvPr>
          <p:cNvSpPr/>
          <p:nvPr/>
        </p:nvSpPr>
        <p:spPr>
          <a:xfrm>
            <a:off x="4015319" y="2405362"/>
            <a:ext cx="3352644" cy="577619"/>
          </a:xfrm>
          <a:prstGeom prst="roundRect">
            <a:avLst>
              <a:gd name="adj" fmla="val 6526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CE97FB4-CC07-4FC3-86F9-5DF2B8212A11}"/>
              </a:ext>
            </a:extLst>
          </p:cNvPr>
          <p:cNvSpPr txBox="1"/>
          <p:nvPr/>
        </p:nvSpPr>
        <p:spPr>
          <a:xfrm>
            <a:off x="4817344" y="2572377"/>
            <a:ext cx="16959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가족약재가</a:t>
            </a:r>
            <a:r>
              <a:rPr lang="ko-KR" altLang="en-US" sz="800" dirty="0">
                <a:latin typeface="+mj-ea"/>
                <a:ea typeface="+mj-ea"/>
              </a:rPr>
              <a:t> 있는 경우 이 곳에 노출됩니다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3DAB63D-AF0C-4AF9-92FE-CA4D2342506A}"/>
              </a:ext>
            </a:extLst>
          </p:cNvPr>
          <p:cNvSpPr txBox="1"/>
          <p:nvPr/>
        </p:nvSpPr>
        <p:spPr>
          <a:xfrm>
            <a:off x="5833596" y="1781701"/>
            <a:ext cx="6115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□ 결과내 검색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0D22549B-ECA4-411F-8C71-DED0109D56BE}"/>
              </a:ext>
            </a:extLst>
          </p:cNvPr>
          <p:cNvGrpSpPr/>
          <p:nvPr/>
        </p:nvGrpSpPr>
        <p:grpSpPr>
          <a:xfrm>
            <a:off x="547281" y="1733695"/>
            <a:ext cx="5055147" cy="219124"/>
            <a:chOff x="547281" y="1775897"/>
            <a:chExt cx="5926647" cy="32847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E460C49E-31B2-421A-BCEA-8EE6C62D4FE1}"/>
                </a:ext>
              </a:extLst>
            </p:cNvPr>
            <p:cNvSpPr/>
            <p:nvPr/>
          </p:nvSpPr>
          <p:spPr>
            <a:xfrm>
              <a:off x="547281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전체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10083A30-3DD5-4C60-B51F-D32F03A2A96D}"/>
                </a:ext>
              </a:extLst>
            </p:cNvPr>
            <p:cNvSpPr/>
            <p:nvPr/>
          </p:nvSpPr>
          <p:spPr>
            <a:xfrm>
              <a:off x="1400762" y="1775897"/>
              <a:ext cx="805761" cy="32847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bg1"/>
                  </a:solidFill>
                  <a:latin typeface="+mj-ea"/>
                  <a:ea typeface="+mj-ea"/>
                </a:rPr>
                <a:t>상한론</a:t>
              </a:r>
              <a:endParaRPr lang="ko-KR" altLang="en-US" sz="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B21BFC44-8520-4966-A03A-66C05235DBC5}"/>
                </a:ext>
              </a:extLst>
            </p:cNvPr>
            <p:cNvSpPr/>
            <p:nvPr/>
          </p:nvSpPr>
          <p:spPr>
            <a:xfrm>
              <a:off x="2254243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금궤요략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41C0A411-5358-4951-A621-695F39D4BEC3}"/>
                </a:ext>
              </a:extLst>
            </p:cNvPr>
            <p:cNvSpPr/>
            <p:nvPr/>
          </p:nvSpPr>
          <p:spPr>
            <a:xfrm>
              <a:off x="3107724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동의보감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7579C3F2-70C1-4321-9BA6-B7949CEC6118}"/>
                </a:ext>
              </a:extLst>
            </p:cNvPr>
            <p:cNvSpPr/>
            <p:nvPr/>
          </p:nvSpPr>
          <p:spPr>
            <a:xfrm>
              <a:off x="3961205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방약합편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xmlns="" id="{4AA9ACB5-8A68-464B-9E16-C2DD1808840C}"/>
                </a:ext>
              </a:extLst>
            </p:cNvPr>
            <p:cNvSpPr/>
            <p:nvPr/>
          </p:nvSpPr>
          <p:spPr>
            <a:xfrm>
              <a:off x="4814686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첩약보험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xmlns="" id="{3AF74C9B-EDB3-4E87-99D1-051E82B1E797}"/>
                </a:ext>
              </a:extLst>
            </p:cNvPr>
            <p:cNvSpPr/>
            <p:nvPr/>
          </p:nvSpPr>
          <p:spPr>
            <a:xfrm>
              <a:off x="5668167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나의 방제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FAA7911A-3FCC-4210-BA9F-DE2B7EC2D1A7}"/>
              </a:ext>
            </a:extLst>
          </p:cNvPr>
          <p:cNvSpPr/>
          <p:nvPr/>
        </p:nvSpPr>
        <p:spPr>
          <a:xfrm>
            <a:off x="6562202" y="1733695"/>
            <a:ext cx="805761" cy="21912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검색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57D04276-4432-46BE-B8B0-60163AC2318B}"/>
              </a:ext>
            </a:extLst>
          </p:cNvPr>
          <p:cNvSpPr/>
          <p:nvPr/>
        </p:nvSpPr>
        <p:spPr>
          <a:xfrm>
            <a:off x="6679767" y="1229781"/>
            <a:ext cx="805761" cy="328474"/>
          </a:xfrm>
          <a:prstGeom prst="roundRect">
            <a:avLst/>
          </a:prstGeom>
          <a:solidFill>
            <a:srgbClr val="EAF8FA"/>
          </a:solidFill>
          <a:ln w="3175">
            <a:solidFill>
              <a:srgbClr val="2CA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rgbClr val="2CA8B2"/>
                </a:solidFill>
                <a:latin typeface="+mj-ea"/>
                <a:ea typeface="+mj-ea"/>
              </a:rPr>
              <a:t>RIO</a:t>
            </a:r>
            <a:endParaRPr lang="ko-KR" altLang="en-US" sz="800" dirty="0">
              <a:solidFill>
                <a:srgbClr val="2CA8B2"/>
              </a:solidFill>
              <a:latin typeface="+mj-ea"/>
              <a:ea typeface="+mj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5F283D3A-BF48-476D-B22D-1CDE110FB955}"/>
              </a:ext>
            </a:extLst>
          </p:cNvPr>
          <p:cNvSpPr/>
          <p:nvPr/>
        </p:nvSpPr>
        <p:spPr>
          <a:xfrm>
            <a:off x="6679767" y="6228443"/>
            <a:ext cx="805761" cy="328474"/>
          </a:xfrm>
          <a:prstGeom prst="roundRect">
            <a:avLst/>
          </a:prstGeom>
          <a:solidFill>
            <a:srgbClr val="2CA8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DE00CC0D-F0B4-4B36-A974-947CB8F95DFF}"/>
              </a:ext>
            </a:extLst>
          </p:cNvPr>
          <p:cNvSpPr/>
          <p:nvPr/>
        </p:nvSpPr>
        <p:spPr>
          <a:xfrm>
            <a:off x="5818707" y="1229781"/>
            <a:ext cx="805761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처방이력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F4D7B70-A0B1-4D3E-A256-AB61C3EB8E6F}"/>
              </a:ext>
            </a:extLst>
          </p:cNvPr>
          <p:cNvSpPr txBox="1"/>
          <p:nvPr/>
        </p:nvSpPr>
        <p:spPr>
          <a:xfrm>
            <a:off x="660136" y="2456702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약재명</a:t>
            </a:r>
            <a:endParaRPr lang="ko-KR" altLang="en-US" sz="800" dirty="0">
              <a:latin typeface="+mj-ea"/>
              <a:ea typeface="+mj-ea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9AC9EDCB-0B89-4CDF-9FC5-41D0FB7B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68" y="2482731"/>
            <a:ext cx="156391" cy="156391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B9FAFD48-6B37-4177-960D-AEDE9249A021}"/>
              </a:ext>
            </a:extLst>
          </p:cNvPr>
          <p:cNvGrpSpPr/>
          <p:nvPr/>
        </p:nvGrpSpPr>
        <p:grpSpPr>
          <a:xfrm>
            <a:off x="1141057" y="2444621"/>
            <a:ext cx="1082545" cy="494992"/>
            <a:chOff x="2043445" y="2444621"/>
            <a:chExt cx="1082545" cy="49499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70739F1-82A6-4C4F-9075-D7155E0A0FC4}"/>
                </a:ext>
              </a:extLst>
            </p:cNvPr>
            <p:cNvGrpSpPr/>
            <p:nvPr/>
          </p:nvGrpSpPr>
          <p:grpSpPr>
            <a:xfrm>
              <a:off x="2043445" y="2444621"/>
              <a:ext cx="1082545" cy="232611"/>
              <a:chOff x="2043445" y="2444621"/>
              <a:chExt cx="1082545" cy="232611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xmlns="" id="{293ED33D-D586-47CC-8BFF-DA7E5E05B117}"/>
                  </a:ext>
                </a:extLst>
              </p:cNvPr>
              <p:cNvSpPr/>
              <p:nvPr/>
            </p:nvSpPr>
            <p:spPr>
              <a:xfrm>
                <a:off x="2043445" y="2444621"/>
                <a:ext cx="1082545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약재명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- Checked</a:t>
                </a:r>
                <a:endPara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xmlns="" id="{D5E407F4-E259-4D59-A841-33E51264F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5924" y="2477307"/>
                <a:ext cx="156391" cy="156391"/>
              </a:xfrm>
              <a:prstGeom prst="rect">
                <a:avLst/>
              </a:prstGeom>
            </p:spPr>
          </p:pic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65B96392-2A7D-4B7A-A226-DF41F9C9ED59}"/>
                </a:ext>
              </a:extLst>
            </p:cNvPr>
            <p:cNvGrpSpPr/>
            <p:nvPr/>
          </p:nvGrpSpPr>
          <p:grpSpPr>
            <a:xfrm>
              <a:off x="2043445" y="2707002"/>
              <a:ext cx="1082545" cy="232611"/>
              <a:chOff x="2043445" y="2707002"/>
              <a:chExt cx="1082545" cy="232611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xmlns="" id="{34BFF1A9-8B46-47E2-82EE-1D9E9BFE921A}"/>
                  </a:ext>
                </a:extLst>
              </p:cNvPr>
              <p:cNvSpPr/>
              <p:nvPr/>
            </p:nvSpPr>
            <p:spPr>
              <a:xfrm>
                <a:off x="2043445" y="2707002"/>
                <a:ext cx="1082545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약재명</a:t>
                </a:r>
                <a:endPara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xmlns="" id="{A01B7FEC-0B57-4168-8B62-58DB75D0F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4768" y="2745112"/>
                <a:ext cx="156391" cy="156391"/>
              </a:xfrm>
              <a:prstGeom prst="rect">
                <a:avLst/>
              </a:prstGeom>
            </p:spPr>
          </p:pic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EF874B0-51BA-4180-81DB-6E046307C9E0}"/>
              </a:ext>
            </a:extLst>
          </p:cNvPr>
          <p:cNvSpPr txBox="1"/>
          <p:nvPr/>
        </p:nvSpPr>
        <p:spPr>
          <a:xfrm>
            <a:off x="2288808" y="2456702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약재명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ED78B91A-27FE-42FE-8B7F-E283D394F556}"/>
              </a:ext>
            </a:extLst>
          </p:cNvPr>
          <p:cNvGrpSpPr/>
          <p:nvPr/>
        </p:nvGrpSpPr>
        <p:grpSpPr>
          <a:xfrm>
            <a:off x="2769729" y="2444621"/>
            <a:ext cx="1082545" cy="494992"/>
            <a:chOff x="2043445" y="2444621"/>
            <a:chExt cx="1082545" cy="494992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C2EF8EF0-E14F-46FA-A909-EE0D59809491}"/>
                </a:ext>
              </a:extLst>
            </p:cNvPr>
            <p:cNvGrpSpPr/>
            <p:nvPr/>
          </p:nvGrpSpPr>
          <p:grpSpPr>
            <a:xfrm>
              <a:off x="2043445" y="2444621"/>
              <a:ext cx="1082545" cy="232611"/>
              <a:chOff x="2043445" y="2444621"/>
              <a:chExt cx="1082545" cy="232611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xmlns="" id="{F98F7ED2-F7B9-43D5-8F49-6EE8C9C5B5F4}"/>
                  </a:ext>
                </a:extLst>
              </p:cNvPr>
              <p:cNvSpPr/>
              <p:nvPr/>
            </p:nvSpPr>
            <p:spPr>
              <a:xfrm>
                <a:off x="2043445" y="2444621"/>
                <a:ext cx="1082545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약재명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- Checked</a:t>
                </a:r>
                <a:endPara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xmlns="" id="{F00E47D7-DA42-40FD-B64B-941A92D913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5924" y="2477307"/>
                <a:ext cx="156391" cy="156391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572C9B6-6D79-4CB2-8524-B7680A4B3BCA}"/>
                </a:ext>
              </a:extLst>
            </p:cNvPr>
            <p:cNvGrpSpPr/>
            <p:nvPr/>
          </p:nvGrpSpPr>
          <p:grpSpPr>
            <a:xfrm>
              <a:off x="2043445" y="2707002"/>
              <a:ext cx="1082545" cy="232611"/>
              <a:chOff x="2043445" y="2707002"/>
              <a:chExt cx="1082545" cy="232611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xmlns="" id="{10F924C4-F282-474A-AFB5-C59DDABCA15B}"/>
                  </a:ext>
                </a:extLst>
              </p:cNvPr>
              <p:cNvSpPr/>
              <p:nvPr/>
            </p:nvSpPr>
            <p:spPr>
              <a:xfrm>
                <a:off x="2043445" y="2707002"/>
                <a:ext cx="1082545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약재명</a:t>
                </a:r>
                <a:endPara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xmlns="" id="{FADF2BC8-8B20-43CD-A647-8AAEC6A70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4768" y="2745112"/>
                <a:ext cx="156391" cy="156391"/>
              </a:xfrm>
              <a:prstGeom prst="rect">
                <a:avLst/>
              </a:prstGeom>
            </p:spPr>
          </p:pic>
        </p:grpSp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C630C6F1-87F1-433A-BE51-7EDF48F4F932}"/>
              </a:ext>
            </a:extLst>
          </p:cNvPr>
          <p:cNvGraphicFramePr>
            <a:graphicFrameLocks noGrp="1"/>
          </p:cNvGraphicFramePr>
          <p:nvPr/>
        </p:nvGraphicFramePr>
        <p:xfrm>
          <a:off x="429038" y="4339125"/>
          <a:ext cx="3449280" cy="17971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3531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633939">
                  <a:extLst>
                    <a:ext uri="{9D8B030D-6E8A-4147-A177-3AD203B41FA5}">
                      <a16:colId xmlns:a16="http://schemas.microsoft.com/office/drawing/2014/main" xmlns="" val="3587418219"/>
                    </a:ext>
                  </a:extLst>
                </a:gridCol>
                <a:gridCol w="678032">
                  <a:extLst>
                    <a:ext uri="{9D8B030D-6E8A-4147-A177-3AD203B41FA5}">
                      <a16:colId xmlns:a16="http://schemas.microsoft.com/office/drawing/2014/main" xmlns="" val="1452549263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xmlns="" val="2516096412"/>
                    </a:ext>
                  </a:extLst>
                </a:gridCol>
                <a:gridCol w="373118">
                  <a:extLst>
                    <a:ext uri="{9D8B030D-6E8A-4147-A177-3AD203B41FA5}">
                      <a16:colId xmlns:a16="http://schemas.microsoft.com/office/drawing/2014/main" xmlns="" val="546001426"/>
                    </a:ext>
                  </a:extLst>
                </a:gridCol>
              </a:tblGrid>
              <a:tr h="224642"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약재명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원산지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첩당사용량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石膏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베트남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▼ 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16 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▲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麻黃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lang="en-US" altLang="ko-KR" sz="800" kern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12(~8~6)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967920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半夏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12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523580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大棗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미얀마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11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3579669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生薑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칠레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6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3520983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2374982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총량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rgbClr val="2CA8B2"/>
                          </a:solidFill>
                          <a:latin typeface="+mj-ea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g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5982451"/>
                  </a:ext>
                </a:extLst>
              </a:tr>
            </a:tbl>
          </a:graphicData>
        </a:graphic>
      </p:graphicFrame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F1185B8-26E3-45AE-B018-127112BB6A18}"/>
              </a:ext>
            </a:extLst>
          </p:cNvPr>
          <p:cNvSpPr/>
          <p:nvPr/>
        </p:nvSpPr>
        <p:spPr>
          <a:xfrm>
            <a:off x="3994520" y="4010731"/>
            <a:ext cx="3491008" cy="2125527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27F89F25-15EB-470A-90E4-7E2D6B77B857}"/>
              </a:ext>
            </a:extLst>
          </p:cNvPr>
          <p:cNvGrpSpPr/>
          <p:nvPr/>
        </p:nvGrpSpPr>
        <p:grpSpPr>
          <a:xfrm>
            <a:off x="4006918" y="4783599"/>
            <a:ext cx="3411793" cy="529001"/>
            <a:chOff x="4006918" y="4879625"/>
            <a:chExt cx="3411793" cy="52900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88627380-7831-47F0-9D47-45AFA34497CC}"/>
                </a:ext>
              </a:extLst>
            </p:cNvPr>
            <p:cNvGrpSpPr/>
            <p:nvPr/>
          </p:nvGrpSpPr>
          <p:grpSpPr>
            <a:xfrm>
              <a:off x="4051155" y="5167062"/>
              <a:ext cx="1954358" cy="241564"/>
              <a:chOff x="433189" y="4236538"/>
              <a:chExt cx="2419123" cy="241564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F98B1CDB-E30E-458C-B352-D4354F82ECC7}"/>
                  </a:ext>
                </a:extLst>
              </p:cNvPr>
              <p:cNvSpPr/>
              <p:nvPr/>
            </p:nvSpPr>
            <p:spPr>
              <a:xfrm>
                <a:off x="651781" y="4236538"/>
                <a:ext cx="766100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120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CFAF4973-93EB-4831-BAD0-D3CDC622F6BE}"/>
                  </a:ext>
                </a:extLst>
              </p:cNvPr>
              <p:cNvSpPr txBox="1"/>
              <p:nvPr/>
            </p:nvSpPr>
            <p:spPr>
              <a:xfrm>
                <a:off x="1463056" y="4295765"/>
                <a:ext cx="25794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ml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377F6EF3-6B0D-413F-A9C3-257D20CE9D58}"/>
                  </a:ext>
                </a:extLst>
              </p:cNvPr>
              <p:cNvSpPr txBox="1"/>
              <p:nvPr/>
            </p:nvSpPr>
            <p:spPr>
              <a:xfrm>
                <a:off x="433189" y="4295765"/>
                <a:ext cx="18651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팩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2FACD207-168C-4A84-BC97-6F40FB167D68}"/>
                  </a:ext>
                </a:extLst>
              </p:cNvPr>
              <p:cNvSpPr/>
              <p:nvPr/>
            </p:nvSpPr>
            <p:spPr>
              <a:xfrm>
                <a:off x="1927934" y="4236538"/>
                <a:ext cx="766100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45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EAD69364-78BB-4F99-84B4-DB7CCE651FEF}"/>
                  </a:ext>
                </a:extLst>
              </p:cNvPr>
              <p:cNvSpPr txBox="1"/>
              <p:nvPr/>
            </p:nvSpPr>
            <p:spPr>
              <a:xfrm>
                <a:off x="2739211" y="4295765"/>
                <a:ext cx="1131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팩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46080B5F-B6D0-4EBD-9B54-41951E734681}"/>
                  </a:ext>
                </a:extLst>
              </p:cNvPr>
              <p:cNvSpPr txBox="1"/>
              <p:nvPr/>
            </p:nvSpPr>
            <p:spPr>
              <a:xfrm>
                <a:off x="1774275" y="4295765"/>
                <a:ext cx="1131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2FA337B7-BBA0-4E8B-B1F7-FE62E118B42A}"/>
                </a:ext>
              </a:extLst>
            </p:cNvPr>
            <p:cNvGrpSpPr/>
            <p:nvPr/>
          </p:nvGrpSpPr>
          <p:grpSpPr>
            <a:xfrm>
              <a:off x="4006918" y="4879625"/>
              <a:ext cx="3411793" cy="208979"/>
              <a:chOff x="4006918" y="4890950"/>
              <a:chExt cx="3411793" cy="20897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413719A1-FD57-4E2D-AC79-77F9659D04C3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5918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용량 </a:t>
                </a:r>
                <a:r>
                  <a:rPr lang="en-US" altLang="ko-KR" sz="800" dirty="0">
                    <a:latin typeface="+mj-ea"/>
                    <a:ea typeface="+mj-ea"/>
                  </a:rPr>
                  <a:t>/ </a:t>
                </a:r>
                <a:r>
                  <a:rPr lang="ko-KR" altLang="en-US" sz="800" dirty="0" err="1">
                    <a:latin typeface="+mj-ea"/>
                    <a:ea typeface="+mj-ea"/>
                  </a:rPr>
                  <a:t>팩수</a:t>
                </a:r>
                <a:r>
                  <a:rPr lang="en-US" altLang="ko-KR" sz="800" dirty="0">
                    <a:latin typeface="+mj-ea"/>
                    <a:ea typeface="+mj-ea"/>
                  </a:rPr>
                  <a:t>(</a:t>
                </a:r>
                <a:r>
                  <a:rPr lang="ko-KR" altLang="en-US" sz="800" dirty="0" err="1">
                    <a:latin typeface="+mj-ea"/>
                    <a:ea typeface="+mj-ea"/>
                  </a:rPr>
                  <a:t>초탕</a:t>
                </a:r>
                <a:r>
                  <a:rPr lang="en-US" altLang="ko-KR" sz="800" dirty="0">
                    <a:latin typeface="+mj-ea"/>
                    <a:ea typeface="+mj-ea"/>
                  </a:rPr>
                  <a:t>)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xmlns="" id="{11E97A2E-016E-456D-A726-8094CABB9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73615F9D-41C3-4A2F-9DCA-6CFCB8D3B9D2}"/>
                  </a:ext>
                </a:extLst>
              </p:cNvPr>
              <p:cNvSpPr/>
              <p:nvPr/>
            </p:nvSpPr>
            <p:spPr>
              <a:xfrm>
                <a:off x="4816495" y="4890950"/>
                <a:ext cx="149772" cy="1497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FF4B8A8A-55A1-49C2-BA05-A5B3017FE71F}"/>
              </a:ext>
            </a:extLst>
          </p:cNvPr>
          <p:cNvGrpSpPr/>
          <p:nvPr/>
        </p:nvGrpSpPr>
        <p:grpSpPr>
          <a:xfrm>
            <a:off x="3959784" y="3756425"/>
            <a:ext cx="3525258" cy="187398"/>
            <a:chOff x="3959784" y="4231303"/>
            <a:chExt cx="3525258" cy="18739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E4186BD6-2F7E-4980-9024-9413376C5D7F}"/>
                </a:ext>
              </a:extLst>
            </p:cNvPr>
            <p:cNvSpPr txBox="1"/>
            <p:nvPr/>
          </p:nvSpPr>
          <p:spPr>
            <a:xfrm>
              <a:off x="3959784" y="423130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조제</a:t>
              </a: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F12C360F-A7BF-42C8-A147-AA735080F57D}"/>
                </a:ext>
              </a:extLst>
            </p:cNvPr>
            <p:cNvCxnSpPr>
              <a:cxnSpLocks/>
            </p:cNvCxnSpPr>
            <p:nvPr/>
          </p:nvCxnSpPr>
          <p:spPr>
            <a:xfrm>
              <a:off x="3994520" y="4418700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xmlns="" id="{B8B03D44-1834-442D-9717-058CA5429B6F}"/>
                </a:ext>
              </a:extLst>
            </p:cNvPr>
            <p:cNvSpPr/>
            <p:nvPr/>
          </p:nvSpPr>
          <p:spPr>
            <a:xfrm>
              <a:off x="6932004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첩약</a:t>
              </a: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xmlns="" id="{8FA204EC-6952-49C8-9702-4913CADDA87C}"/>
                </a:ext>
              </a:extLst>
            </p:cNvPr>
            <p:cNvSpPr/>
            <p:nvPr/>
          </p:nvSpPr>
          <p:spPr>
            <a:xfrm>
              <a:off x="5272890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bg1"/>
                  </a:solidFill>
                  <a:latin typeface="+mj-ea"/>
                  <a:ea typeface="+mj-ea"/>
                </a:rPr>
                <a:t>탕전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xmlns="" id="{5F0629C8-B424-4EBD-88F2-4D7A7274F5AC}"/>
                </a:ext>
              </a:extLst>
            </p:cNvPr>
            <p:cNvSpPr/>
            <p:nvPr/>
          </p:nvSpPr>
          <p:spPr>
            <a:xfrm>
              <a:off x="5825928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환제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xmlns="" id="{A988B51C-7CE8-4AD6-8B0F-A8E03FD06315}"/>
                </a:ext>
              </a:extLst>
            </p:cNvPr>
            <p:cNvSpPr/>
            <p:nvPr/>
          </p:nvSpPr>
          <p:spPr>
            <a:xfrm>
              <a:off x="6378966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산제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F6A24095-9D70-464B-941F-A0AE07C7FB34}"/>
              </a:ext>
            </a:extLst>
          </p:cNvPr>
          <p:cNvGrpSpPr/>
          <p:nvPr/>
        </p:nvGrpSpPr>
        <p:grpSpPr>
          <a:xfrm>
            <a:off x="4006918" y="5506775"/>
            <a:ext cx="3411793" cy="555615"/>
            <a:chOff x="4006918" y="5572744"/>
            <a:chExt cx="3411793" cy="555615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AE24D472-54B4-42EA-8D51-F0BBA74C18FB}"/>
                </a:ext>
              </a:extLst>
            </p:cNvPr>
            <p:cNvGrpSpPr/>
            <p:nvPr/>
          </p:nvGrpSpPr>
          <p:grpSpPr>
            <a:xfrm>
              <a:off x="4045479" y="5840483"/>
              <a:ext cx="3373232" cy="287876"/>
              <a:chOff x="437994" y="3087717"/>
              <a:chExt cx="3535585" cy="328474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xmlns="" id="{135F9EDD-D765-4C47-AD14-4EEC8BF74601}"/>
                  </a:ext>
                </a:extLst>
              </p:cNvPr>
              <p:cNvSpPr/>
              <p:nvPr/>
            </p:nvSpPr>
            <p:spPr>
              <a:xfrm>
                <a:off x="437994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옹기탕전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xmlns="" id="{82E8239D-0332-4A93-BF31-EF7A6B49C308}"/>
                  </a:ext>
                </a:extLst>
              </p:cNvPr>
              <p:cNvSpPr/>
              <p:nvPr/>
            </p:nvSpPr>
            <p:spPr>
              <a:xfrm>
                <a:off x="1338650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일반탕전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xmlns="" id="{C4BF28FC-1FF3-4DA5-B6B9-DB5F485CF2FA}"/>
                  </a:ext>
                </a:extLst>
              </p:cNvPr>
              <p:cNvSpPr/>
              <p:nvPr/>
            </p:nvSpPr>
            <p:spPr>
              <a:xfrm>
                <a:off x="2239305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증류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xmlns="" id="{56CCBAA9-E079-40BF-A64C-3B727D0E30DD}"/>
                  </a:ext>
                </a:extLst>
              </p:cNvPr>
              <p:cNvSpPr/>
              <p:nvPr/>
            </p:nvSpPr>
            <p:spPr>
              <a:xfrm>
                <a:off x="3139961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농축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B2D81447-4274-431E-94FC-FB1522D627FD}"/>
                </a:ext>
              </a:extLst>
            </p:cNvPr>
            <p:cNvGrpSpPr/>
            <p:nvPr/>
          </p:nvGrpSpPr>
          <p:grpSpPr>
            <a:xfrm>
              <a:off x="4006918" y="5572744"/>
              <a:ext cx="3411793" cy="200939"/>
              <a:chOff x="4006918" y="4015070"/>
              <a:chExt cx="3411793" cy="200939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172F2747-72BC-4611-B269-4A920B4213AD}"/>
                  </a:ext>
                </a:extLst>
              </p:cNvPr>
              <p:cNvSpPr txBox="1"/>
              <p:nvPr/>
            </p:nvSpPr>
            <p:spPr>
              <a:xfrm>
                <a:off x="4057088" y="4029443"/>
                <a:ext cx="36548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 err="1">
                    <a:latin typeface="+mj-ea"/>
                    <a:ea typeface="+mj-ea"/>
                  </a:rPr>
                  <a:t>탕전방식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C6411E53-B71D-4460-8E96-93453AF70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421600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xmlns="" id="{83A33B49-CA56-4136-A08E-79D5C67220D3}"/>
                  </a:ext>
                </a:extLst>
              </p:cNvPr>
              <p:cNvSpPr/>
              <p:nvPr/>
            </p:nvSpPr>
            <p:spPr>
              <a:xfrm>
                <a:off x="4462323" y="4015070"/>
                <a:ext cx="149772" cy="1497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348CC19E-105D-43A2-ADDC-12298A97C459}"/>
              </a:ext>
            </a:extLst>
          </p:cNvPr>
          <p:cNvGrpSpPr/>
          <p:nvPr/>
        </p:nvGrpSpPr>
        <p:grpSpPr>
          <a:xfrm>
            <a:off x="4006918" y="4106361"/>
            <a:ext cx="3428144" cy="488660"/>
            <a:chOff x="4006918" y="4126610"/>
            <a:chExt cx="3428144" cy="488660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xmlns="" id="{D8354D0C-C971-456A-8E70-34A4AF515FC3}"/>
                </a:ext>
              </a:extLst>
            </p:cNvPr>
            <p:cNvGrpSpPr/>
            <p:nvPr/>
          </p:nvGrpSpPr>
          <p:grpSpPr>
            <a:xfrm>
              <a:off x="4061437" y="4373706"/>
              <a:ext cx="1995290" cy="241564"/>
              <a:chOff x="429037" y="3904117"/>
              <a:chExt cx="2357350" cy="24156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3E131FE7-CA23-44BE-946E-874544967CE7}"/>
                  </a:ext>
                </a:extLst>
              </p:cNvPr>
              <p:cNvSpPr/>
              <p:nvPr/>
            </p:nvSpPr>
            <p:spPr>
              <a:xfrm>
                <a:off x="651781" y="3904117"/>
                <a:ext cx="766100" cy="241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0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455DEF64-7FEB-473F-B89B-D611A8FD073B}"/>
                  </a:ext>
                </a:extLst>
              </p:cNvPr>
              <p:cNvSpPr txBox="1"/>
              <p:nvPr/>
            </p:nvSpPr>
            <p:spPr>
              <a:xfrm>
                <a:off x="429037" y="3963344"/>
                <a:ext cx="1780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30F83B81-F3B2-47B5-8A0F-D172AB1BF2D6}"/>
                  </a:ext>
                </a:extLst>
              </p:cNvPr>
              <p:cNvSpPr txBox="1"/>
              <p:nvPr/>
            </p:nvSpPr>
            <p:spPr>
              <a:xfrm>
                <a:off x="1463055" y="3963344"/>
                <a:ext cx="19317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G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F402C334-1F28-4DBD-AA57-F53C49262FD7}"/>
                  </a:ext>
                </a:extLst>
              </p:cNvPr>
              <p:cNvSpPr/>
              <p:nvPr/>
            </p:nvSpPr>
            <p:spPr>
              <a:xfrm>
                <a:off x="1857646" y="3904117"/>
                <a:ext cx="766101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15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30F2FD63-F31C-4F12-87A9-30CC7E6ECA6B}"/>
                  </a:ext>
                </a:extLst>
              </p:cNvPr>
              <p:cNvSpPr txBox="1"/>
              <p:nvPr/>
            </p:nvSpPr>
            <p:spPr>
              <a:xfrm>
                <a:off x="169910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837E842B-E614-42B3-A1EB-ECEB77360F26}"/>
                  </a:ext>
                </a:extLst>
              </p:cNvPr>
              <p:cNvSpPr txBox="1"/>
              <p:nvPr/>
            </p:nvSpPr>
            <p:spPr>
              <a:xfrm>
                <a:off x="267843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A6A6E03E-9E37-42A1-930C-581C48B9D119}"/>
                </a:ext>
              </a:extLst>
            </p:cNvPr>
            <p:cNvGrpSpPr/>
            <p:nvPr/>
          </p:nvGrpSpPr>
          <p:grpSpPr>
            <a:xfrm>
              <a:off x="4006918" y="4126610"/>
              <a:ext cx="3428144" cy="185435"/>
              <a:chOff x="4006918" y="4914494"/>
              <a:chExt cx="3428144" cy="18543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055634B5-6A21-465A-9613-1CE17776D2D4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1827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 err="1">
                    <a:latin typeface="+mj-ea"/>
                    <a:ea typeface="+mj-ea"/>
                  </a:rPr>
                  <a:t>첩수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xmlns="" id="{FF290E0E-83DA-43C3-AA9B-4BC9CA063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01F8D392-3968-47F6-B1C2-2B78073B1F75}"/>
                  </a:ext>
                </a:extLst>
              </p:cNvPr>
              <p:cNvSpPr txBox="1"/>
              <p:nvPr/>
            </p:nvSpPr>
            <p:spPr>
              <a:xfrm>
                <a:off x="7088813" y="4914494"/>
                <a:ext cx="34624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 </a:t>
                </a:r>
                <a:r>
                  <a:rPr lang="en-US" altLang="ko-KR" sz="800" b="1" dirty="0">
                    <a:solidFill>
                      <a:srgbClr val="2CA8B2"/>
                    </a:solidFill>
                    <a:latin typeface="+mj-ea"/>
                    <a:ea typeface="+mj-ea"/>
                  </a:rPr>
                  <a:t>15 </a:t>
                </a:r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DD064A59-351C-4EB1-935B-AE26887BE9DA}"/>
              </a:ext>
            </a:extLst>
          </p:cNvPr>
          <p:cNvGrpSpPr/>
          <p:nvPr/>
        </p:nvGrpSpPr>
        <p:grpSpPr>
          <a:xfrm>
            <a:off x="3625057" y="4595021"/>
            <a:ext cx="111935" cy="1235592"/>
            <a:chOff x="3625057" y="2518910"/>
            <a:chExt cx="127893" cy="133338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9F3C5BC2-9932-4D4E-8706-432B2C4EBA1D}"/>
                </a:ext>
              </a:extLst>
            </p:cNvPr>
            <p:cNvGrpSpPr/>
            <p:nvPr/>
          </p:nvGrpSpPr>
          <p:grpSpPr>
            <a:xfrm>
              <a:off x="3625057" y="2518910"/>
              <a:ext cx="127893" cy="127893"/>
              <a:chOff x="7716696" y="3184358"/>
              <a:chExt cx="408630" cy="408630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xmlns="" id="{C7BB9BE5-66BC-462E-B35B-C3B6A647266F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xmlns="" id="{57C2A049-AF1D-47DC-8AC3-1D2B3C85F5E7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xmlns="" id="{1769F008-D5A1-4502-AD58-E2D28E71CDEF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4B30563B-32D2-40D9-8218-19D6FDC16A8C}"/>
                </a:ext>
              </a:extLst>
            </p:cNvPr>
            <p:cNvGrpSpPr/>
            <p:nvPr/>
          </p:nvGrpSpPr>
          <p:grpSpPr>
            <a:xfrm>
              <a:off x="3625057" y="2760009"/>
              <a:ext cx="127893" cy="127893"/>
              <a:chOff x="7716696" y="3184358"/>
              <a:chExt cx="408630" cy="408630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xmlns="" id="{9E94C6CB-16AE-48AE-B815-20E4968C58C1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xmlns="" id="{78D81D56-B974-4ACE-B9DA-7EFD7828E027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xmlns="" id="{F36FB95F-521E-46B8-8642-3809CCF5E7BE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3C188ED7-6B82-4380-8E3A-C3F333D79CC1}"/>
                </a:ext>
              </a:extLst>
            </p:cNvPr>
            <p:cNvGrpSpPr/>
            <p:nvPr/>
          </p:nvGrpSpPr>
          <p:grpSpPr>
            <a:xfrm>
              <a:off x="3625057" y="3001108"/>
              <a:ext cx="127893" cy="127893"/>
              <a:chOff x="7716696" y="3184358"/>
              <a:chExt cx="408630" cy="408630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xmlns="" id="{20B5DFF8-A2AF-4101-8FB8-4B4CE392FB62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xmlns="" id="{D0F92013-4BA8-47A5-8354-4D39C670E616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xmlns="" id="{4CB98B59-3E72-458F-A72E-AAA3C0BEE76D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F4519C2E-D67E-4C26-99E4-EFDC78B35F88}"/>
                </a:ext>
              </a:extLst>
            </p:cNvPr>
            <p:cNvGrpSpPr/>
            <p:nvPr/>
          </p:nvGrpSpPr>
          <p:grpSpPr>
            <a:xfrm>
              <a:off x="3625057" y="3242207"/>
              <a:ext cx="127893" cy="127893"/>
              <a:chOff x="7716696" y="3184358"/>
              <a:chExt cx="408630" cy="408630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xmlns="" id="{C82B95E2-EE12-4F49-AF38-AE0F8DFC0D0A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xmlns="" id="{16076ABE-B487-4E27-A232-2BB275A88683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xmlns="" id="{4EF86787-1A28-4B65-9EA5-E6431DEADEC7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128DF350-D1DB-4144-AEA5-23B851F6FB0E}"/>
                </a:ext>
              </a:extLst>
            </p:cNvPr>
            <p:cNvGrpSpPr/>
            <p:nvPr/>
          </p:nvGrpSpPr>
          <p:grpSpPr>
            <a:xfrm>
              <a:off x="3625057" y="3483306"/>
              <a:ext cx="127893" cy="127893"/>
              <a:chOff x="7716696" y="3184358"/>
              <a:chExt cx="408630" cy="408630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xmlns="" id="{390B48FC-C3D5-485E-974E-C719D174C51D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xmlns="" id="{44A747D9-F7AF-48C7-B90C-D1DBF32A73AC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xmlns="" id="{387F4098-17EE-4A33-8DD0-92C8F6016B0D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6510D806-2672-43E6-8AFD-139CEF749104}"/>
                </a:ext>
              </a:extLst>
            </p:cNvPr>
            <p:cNvGrpSpPr/>
            <p:nvPr/>
          </p:nvGrpSpPr>
          <p:grpSpPr>
            <a:xfrm>
              <a:off x="3625057" y="3724403"/>
              <a:ext cx="127893" cy="127893"/>
              <a:chOff x="7716696" y="3184358"/>
              <a:chExt cx="408630" cy="408630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id="{0CD7C464-611F-4E74-B7B7-18FDFB4A554A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xmlns="" id="{F1A88DB8-B583-43CB-91D3-30ECE2A015EC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xmlns="" id="{906F9CDF-AE98-47DE-AA4A-CAC04AD8FB65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xmlns="" id="{8A22BB7E-A4CE-44BB-936C-4CA023BB2E80}"/>
              </a:ext>
            </a:extLst>
          </p:cNvPr>
          <p:cNvSpPr/>
          <p:nvPr/>
        </p:nvSpPr>
        <p:spPr>
          <a:xfrm>
            <a:off x="426746" y="4010732"/>
            <a:ext cx="3449280" cy="278642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첩당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약재량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B9C7E61C-0BC1-4304-83B5-329E3C0D9A31}"/>
              </a:ext>
            </a:extLst>
          </p:cNvPr>
          <p:cNvSpPr/>
          <p:nvPr/>
        </p:nvSpPr>
        <p:spPr>
          <a:xfrm>
            <a:off x="3325281" y="4070901"/>
            <a:ext cx="252585" cy="17134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99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314D1DAA-1BE6-4BAA-9979-E522C304AAD7}"/>
              </a:ext>
            </a:extLst>
          </p:cNvPr>
          <p:cNvSpPr txBox="1"/>
          <p:nvPr/>
        </p:nvSpPr>
        <p:spPr>
          <a:xfrm>
            <a:off x="3637113" y="4106361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배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xmlns="" id="{221F768F-FD95-4E6B-8DE8-6F62A4913734}"/>
              </a:ext>
            </a:extLst>
          </p:cNvPr>
          <p:cNvSpPr/>
          <p:nvPr/>
        </p:nvSpPr>
        <p:spPr>
          <a:xfrm>
            <a:off x="3032743" y="4070901"/>
            <a:ext cx="252585" cy="17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xmlns="" id="{3F6A60B8-2196-4BCA-9441-64E55FB9A2CD}"/>
              </a:ext>
            </a:extLst>
          </p:cNvPr>
          <p:cNvSpPr/>
          <p:nvPr/>
        </p:nvSpPr>
        <p:spPr>
          <a:xfrm>
            <a:off x="2734583" y="4070901"/>
            <a:ext cx="252585" cy="17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2D690DAD-B7E6-44E2-BF31-F31176025B25}"/>
              </a:ext>
            </a:extLst>
          </p:cNvPr>
          <p:cNvGrpSpPr/>
          <p:nvPr/>
        </p:nvGrpSpPr>
        <p:grpSpPr>
          <a:xfrm>
            <a:off x="423249" y="3760517"/>
            <a:ext cx="3456273" cy="183305"/>
            <a:chOff x="423249" y="1782200"/>
            <a:chExt cx="3456273" cy="18330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999B6A01-96F3-4298-8F58-3F8B6220559B}"/>
                </a:ext>
              </a:extLst>
            </p:cNvPr>
            <p:cNvSpPr txBox="1"/>
            <p:nvPr/>
          </p:nvSpPr>
          <p:spPr>
            <a:xfrm>
              <a:off x="429038" y="1782200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약재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21E75086-DBA1-4B71-9371-928B049AF09C}"/>
                </a:ext>
              </a:extLst>
            </p:cNvPr>
            <p:cNvSpPr txBox="1"/>
            <p:nvPr/>
          </p:nvSpPr>
          <p:spPr>
            <a:xfrm>
              <a:off x="3878253" y="1782200"/>
              <a:ext cx="6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ko-KR" altLang="en-US" sz="800" dirty="0">
                <a:latin typeface="+mj-ea"/>
                <a:ea typeface="+mj-ea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xmlns="" id="{38648C4F-0751-4962-A81F-DFB8887102AC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9" y="1965505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EE4ADF24-E7A2-49F4-9BFC-378B3575014A}"/>
              </a:ext>
            </a:extLst>
          </p:cNvPr>
          <p:cNvSpPr/>
          <p:nvPr/>
        </p:nvSpPr>
        <p:spPr>
          <a:xfrm>
            <a:off x="3986971" y="3981107"/>
            <a:ext cx="3542238" cy="2231625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00716298-46C6-4E6B-B05D-07E84CF24782}"/>
              </a:ext>
            </a:extLst>
          </p:cNvPr>
          <p:cNvCxnSpPr>
            <a:cxnSpLocks/>
          </p:cNvCxnSpPr>
          <p:nvPr/>
        </p:nvCxnSpPr>
        <p:spPr>
          <a:xfrm flipV="1">
            <a:off x="166323" y="1678462"/>
            <a:ext cx="0" cy="4443221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82D36539-B7FE-4D42-AF3B-30F1B4051F8D}"/>
              </a:ext>
            </a:extLst>
          </p:cNvPr>
          <p:cNvSpPr txBox="1"/>
          <p:nvPr/>
        </p:nvSpPr>
        <p:spPr>
          <a:xfrm>
            <a:off x="273277" y="2649648"/>
            <a:ext cx="45685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solidFill>
                  <a:schemeClr val="accent1"/>
                </a:solidFill>
                <a:latin typeface="+mj-ea"/>
                <a:ea typeface="+mj-ea"/>
              </a:rPr>
              <a:t>컨텐츠영역</a:t>
            </a:r>
            <a:endParaRPr lang="en-US" altLang="ko-KR" sz="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스크롤영역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9534F8DC-FB02-47C8-943E-F11EF52C2658}"/>
              </a:ext>
            </a:extLst>
          </p:cNvPr>
          <p:cNvGrpSpPr/>
          <p:nvPr/>
        </p:nvGrpSpPr>
        <p:grpSpPr>
          <a:xfrm>
            <a:off x="613966" y="6367945"/>
            <a:ext cx="1290754" cy="165100"/>
            <a:chOff x="1158622" y="684976"/>
            <a:chExt cx="1290754" cy="165100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6E755DC4-B52C-4C4A-8E3D-68EE1D33C7EE}"/>
                </a:ext>
              </a:extLst>
            </p:cNvPr>
            <p:cNvSpPr txBox="1"/>
            <p:nvPr/>
          </p:nvSpPr>
          <p:spPr>
            <a:xfrm>
              <a:off x="1399409" y="704686"/>
              <a:ext cx="104996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rgbClr val="2CA8B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버튼영역은 화면 하단고정</a:t>
              </a:r>
              <a:endParaRPr lang="en-US" altLang="ko-KR" sz="800" dirty="0">
                <a:solidFill>
                  <a:srgbClr val="2CA8B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9" name="Pin">
              <a:extLst>
                <a:ext uri="{FF2B5EF4-FFF2-40B4-BE49-F238E27FC236}">
                  <a16:creationId xmlns:a16="http://schemas.microsoft.com/office/drawing/2014/main" xmlns="" id="{F40CF009-5B2E-4306-AABC-A90DDAE21C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58622" y="684976"/>
              <a:ext cx="163513" cy="165100"/>
            </a:xfrm>
            <a:custGeom>
              <a:avLst/>
              <a:gdLst>
                <a:gd name="T0" fmla="*/ 478 w 675"/>
                <a:gd name="T1" fmla="*/ 2 h 674"/>
                <a:gd name="T2" fmla="*/ 452 w 675"/>
                <a:gd name="T3" fmla="*/ 20 h 674"/>
                <a:gd name="T4" fmla="*/ 341 w 675"/>
                <a:gd name="T5" fmla="*/ 177 h 674"/>
                <a:gd name="T6" fmla="*/ 145 w 675"/>
                <a:gd name="T7" fmla="*/ 232 h 674"/>
                <a:gd name="T8" fmla="*/ 145 w 675"/>
                <a:gd name="T9" fmla="*/ 250 h 674"/>
                <a:gd name="T10" fmla="*/ 244 w 675"/>
                <a:gd name="T11" fmla="*/ 349 h 674"/>
                <a:gd name="T12" fmla="*/ 10 w 675"/>
                <a:gd name="T13" fmla="*/ 646 h 674"/>
                <a:gd name="T14" fmla="*/ 29 w 675"/>
                <a:gd name="T15" fmla="*/ 664 h 674"/>
                <a:gd name="T16" fmla="*/ 324 w 675"/>
                <a:gd name="T17" fmla="*/ 430 h 674"/>
                <a:gd name="T18" fmla="*/ 423 w 675"/>
                <a:gd name="T19" fmla="*/ 529 h 674"/>
                <a:gd name="T20" fmla="*/ 442 w 675"/>
                <a:gd name="T21" fmla="*/ 529 h 674"/>
                <a:gd name="T22" fmla="*/ 497 w 675"/>
                <a:gd name="T23" fmla="*/ 330 h 674"/>
                <a:gd name="T24" fmla="*/ 653 w 675"/>
                <a:gd name="T25" fmla="*/ 223 h 674"/>
                <a:gd name="T26" fmla="*/ 672 w 675"/>
                <a:gd name="T27" fmla="*/ 198 h 674"/>
                <a:gd name="T28" fmla="*/ 665 w 675"/>
                <a:gd name="T29" fmla="*/ 168 h 674"/>
                <a:gd name="T30" fmla="*/ 509 w 675"/>
                <a:gd name="T31" fmla="*/ 9 h 674"/>
                <a:gd name="T32" fmla="*/ 494 w 675"/>
                <a:gd name="T33" fmla="*/ 1 h 674"/>
                <a:gd name="T34" fmla="*/ 478 w 675"/>
                <a:gd name="T35" fmla="*/ 2 h 674"/>
                <a:gd name="T36" fmla="*/ 490 w 675"/>
                <a:gd name="T37" fmla="*/ 28 h 674"/>
                <a:gd name="T38" fmla="*/ 490 w 675"/>
                <a:gd name="T39" fmla="*/ 28 h 674"/>
                <a:gd name="T40" fmla="*/ 646 w 675"/>
                <a:gd name="T41" fmla="*/ 186 h 674"/>
                <a:gd name="T42" fmla="*/ 638 w 675"/>
                <a:gd name="T43" fmla="*/ 202 h 674"/>
                <a:gd name="T44" fmla="*/ 475 w 675"/>
                <a:gd name="T45" fmla="*/ 312 h 674"/>
                <a:gd name="T46" fmla="*/ 470 w 675"/>
                <a:gd name="T47" fmla="*/ 327 h 674"/>
                <a:gd name="T48" fmla="*/ 432 w 675"/>
                <a:gd name="T49" fmla="*/ 499 h 674"/>
                <a:gd name="T50" fmla="*/ 174 w 675"/>
                <a:gd name="T51" fmla="*/ 242 h 674"/>
                <a:gd name="T52" fmla="*/ 344 w 675"/>
                <a:gd name="T53" fmla="*/ 204 h 674"/>
                <a:gd name="T54" fmla="*/ 358 w 675"/>
                <a:gd name="T55" fmla="*/ 199 h 674"/>
                <a:gd name="T56" fmla="*/ 474 w 675"/>
                <a:gd name="T57" fmla="*/ 36 h 674"/>
                <a:gd name="T58" fmla="*/ 490 w 675"/>
                <a:gd name="T59" fmla="*/ 28 h 674"/>
                <a:gd name="T60" fmla="*/ 263 w 675"/>
                <a:gd name="T61" fmla="*/ 368 h 674"/>
                <a:gd name="T62" fmla="*/ 305 w 675"/>
                <a:gd name="T63" fmla="*/ 411 h 674"/>
                <a:gd name="T64" fmla="*/ 102 w 675"/>
                <a:gd name="T65" fmla="*/ 572 h 674"/>
                <a:gd name="T66" fmla="*/ 263 w 675"/>
                <a:gd name="T67" fmla="*/ 368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5" h="674">
                  <a:moveTo>
                    <a:pt x="478" y="2"/>
                  </a:moveTo>
                  <a:cubicBezTo>
                    <a:pt x="467" y="6"/>
                    <a:pt x="459" y="13"/>
                    <a:pt x="452" y="20"/>
                  </a:cubicBezTo>
                  <a:lnTo>
                    <a:pt x="341" y="177"/>
                  </a:lnTo>
                  <a:cubicBezTo>
                    <a:pt x="273" y="161"/>
                    <a:pt x="198" y="178"/>
                    <a:pt x="145" y="232"/>
                  </a:cubicBezTo>
                  <a:cubicBezTo>
                    <a:pt x="140" y="237"/>
                    <a:pt x="140" y="245"/>
                    <a:pt x="145" y="250"/>
                  </a:cubicBezTo>
                  <a:lnTo>
                    <a:pt x="244" y="349"/>
                  </a:lnTo>
                  <a:lnTo>
                    <a:pt x="10" y="646"/>
                  </a:lnTo>
                  <a:cubicBezTo>
                    <a:pt x="0" y="658"/>
                    <a:pt x="16" y="674"/>
                    <a:pt x="29" y="664"/>
                  </a:cubicBezTo>
                  <a:lnTo>
                    <a:pt x="324" y="430"/>
                  </a:lnTo>
                  <a:lnTo>
                    <a:pt x="423" y="529"/>
                  </a:lnTo>
                  <a:cubicBezTo>
                    <a:pt x="429" y="534"/>
                    <a:pt x="437" y="534"/>
                    <a:pt x="442" y="529"/>
                  </a:cubicBezTo>
                  <a:cubicBezTo>
                    <a:pt x="496" y="475"/>
                    <a:pt x="514" y="399"/>
                    <a:pt x="497" y="330"/>
                  </a:cubicBezTo>
                  <a:lnTo>
                    <a:pt x="653" y="223"/>
                  </a:lnTo>
                  <a:cubicBezTo>
                    <a:pt x="662" y="216"/>
                    <a:pt x="668" y="206"/>
                    <a:pt x="672" y="198"/>
                  </a:cubicBezTo>
                  <a:cubicBezTo>
                    <a:pt x="675" y="188"/>
                    <a:pt x="674" y="176"/>
                    <a:pt x="665" y="168"/>
                  </a:cubicBezTo>
                  <a:lnTo>
                    <a:pt x="509" y="9"/>
                  </a:lnTo>
                  <a:cubicBezTo>
                    <a:pt x="505" y="5"/>
                    <a:pt x="499" y="3"/>
                    <a:pt x="494" y="1"/>
                  </a:cubicBezTo>
                  <a:cubicBezTo>
                    <a:pt x="489" y="0"/>
                    <a:pt x="484" y="0"/>
                    <a:pt x="478" y="2"/>
                  </a:cubicBezTo>
                  <a:close/>
                  <a:moveTo>
                    <a:pt x="490" y="28"/>
                  </a:moveTo>
                  <a:lnTo>
                    <a:pt x="490" y="28"/>
                  </a:lnTo>
                  <a:lnTo>
                    <a:pt x="646" y="186"/>
                  </a:lnTo>
                  <a:cubicBezTo>
                    <a:pt x="650" y="190"/>
                    <a:pt x="644" y="198"/>
                    <a:pt x="638" y="202"/>
                  </a:cubicBezTo>
                  <a:cubicBezTo>
                    <a:pt x="583" y="239"/>
                    <a:pt x="529" y="275"/>
                    <a:pt x="475" y="312"/>
                  </a:cubicBezTo>
                  <a:cubicBezTo>
                    <a:pt x="470" y="316"/>
                    <a:pt x="468" y="322"/>
                    <a:pt x="470" y="327"/>
                  </a:cubicBezTo>
                  <a:cubicBezTo>
                    <a:pt x="487" y="386"/>
                    <a:pt x="474" y="451"/>
                    <a:pt x="432" y="499"/>
                  </a:cubicBezTo>
                  <a:lnTo>
                    <a:pt x="174" y="242"/>
                  </a:lnTo>
                  <a:cubicBezTo>
                    <a:pt x="223" y="201"/>
                    <a:pt x="286" y="187"/>
                    <a:pt x="344" y="204"/>
                  </a:cubicBezTo>
                  <a:cubicBezTo>
                    <a:pt x="349" y="205"/>
                    <a:pt x="355" y="203"/>
                    <a:pt x="358" y="199"/>
                  </a:cubicBezTo>
                  <a:lnTo>
                    <a:pt x="474" y="36"/>
                  </a:lnTo>
                  <a:cubicBezTo>
                    <a:pt x="478" y="29"/>
                    <a:pt x="485" y="25"/>
                    <a:pt x="490" y="28"/>
                  </a:cubicBezTo>
                  <a:close/>
                  <a:moveTo>
                    <a:pt x="263" y="368"/>
                  </a:moveTo>
                  <a:lnTo>
                    <a:pt x="305" y="411"/>
                  </a:lnTo>
                  <a:lnTo>
                    <a:pt x="102" y="572"/>
                  </a:lnTo>
                  <a:lnTo>
                    <a:pt x="263" y="368"/>
                  </a:lnTo>
                  <a:close/>
                </a:path>
              </a:pathLst>
            </a:custGeom>
            <a:solidFill>
              <a:srgbClr val="2CA8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CA8B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DCF2CA7B-B2AA-463C-82BC-E56151D48EDE}"/>
              </a:ext>
            </a:extLst>
          </p:cNvPr>
          <p:cNvSpPr/>
          <p:nvPr/>
        </p:nvSpPr>
        <p:spPr>
          <a:xfrm>
            <a:off x="269750" y="636106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xmlns="" id="{9B2E06E4-8391-4AF7-B507-4F27403B9948}"/>
              </a:ext>
            </a:extLst>
          </p:cNvPr>
          <p:cNvSpPr/>
          <p:nvPr/>
        </p:nvSpPr>
        <p:spPr>
          <a:xfrm>
            <a:off x="273784" y="127252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xmlns="" id="{478DCE33-0D2E-4CD7-8919-4E25B2C4D107}"/>
              </a:ext>
            </a:extLst>
          </p:cNvPr>
          <p:cNvSpPr/>
          <p:nvPr/>
        </p:nvSpPr>
        <p:spPr>
          <a:xfrm>
            <a:off x="5701006" y="127252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xmlns="" id="{93E9490E-693C-4001-9470-4F2C09ACDAAD}"/>
              </a:ext>
            </a:extLst>
          </p:cNvPr>
          <p:cNvSpPr/>
          <p:nvPr/>
        </p:nvSpPr>
        <p:spPr>
          <a:xfrm>
            <a:off x="269750" y="171995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FC4F7857-378B-4C28-8B93-E4680A234294}"/>
              </a:ext>
            </a:extLst>
          </p:cNvPr>
          <p:cNvSpPr/>
          <p:nvPr/>
        </p:nvSpPr>
        <p:spPr>
          <a:xfrm>
            <a:off x="4000080" y="381695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xmlns="" id="{CC5B0FE5-5E5F-4CC7-9159-C9FC831A3B63}"/>
              </a:ext>
            </a:extLst>
          </p:cNvPr>
          <p:cNvGraphicFramePr>
            <a:graphicFrameLocks noGrp="1"/>
          </p:cNvGraphicFramePr>
          <p:nvPr/>
        </p:nvGraphicFramePr>
        <p:xfrm>
          <a:off x="7731218" y="597402"/>
          <a:ext cx="2004521" cy="56966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6609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1797912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진료메뉴에서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영역의 항목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호출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본 팝업은 브라우저 가용높이의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95%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까지 커질 수 있음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본 장표는 </a:t>
                      </a:r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레이아웃과 </a:t>
                      </a:r>
                      <a:r>
                        <a:rPr lang="ko-KR" altLang="en-US" sz="800" b="0" kern="1200" dirty="0" err="1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인터렉션</a:t>
                      </a:r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설명을 위한 것으로 상세한 </a:t>
                      </a:r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UI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는 각 해당 장표를 확인</a:t>
                      </a:r>
                      <a:endParaRPr lang="en-US" altLang="ko-KR" sz="800" b="0" kern="1200" dirty="0">
                        <a:solidFill>
                          <a:srgbClr val="FF0000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330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처방팝업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공통영역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처방명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텍스트입력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한글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숫자 최소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글자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최대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글자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#1a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처방방식 선택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미선택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처방이력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#3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영역에 처방이력노출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해당 환자에 대한 과거처방이력 노출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RIO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#3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영역에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RIO UI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노출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#1b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버튼영역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하단 고정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저장시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입력내용 저장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팝업닫힘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#1c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처방요약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$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처방명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$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조제방식명 노출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입력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즉시반영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조제영역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조제방식 탭선택에 따라 내용이 달라짐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선방영역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영역미노출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처방방식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(#1a)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해당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선방필터링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상세조건이 노출됨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화면은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‘RIO’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선택시의 내용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약재명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용량 입력영역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다음페이지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설명참조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질병분류 선택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다음페이지 참조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157" name="타원 156">
            <a:extLst>
              <a:ext uri="{FF2B5EF4-FFF2-40B4-BE49-F238E27FC236}">
                <a16:creationId xmlns:a16="http://schemas.microsoft.com/office/drawing/2014/main" xmlns="" id="{D5F51526-A56A-4D45-9FF2-AF6FFE78AE27}"/>
              </a:ext>
            </a:extLst>
          </p:cNvPr>
          <p:cNvSpPr/>
          <p:nvPr/>
        </p:nvSpPr>
        <p:spPr>
          <a:xfrm>
            <a:off x="918555" y="4067185"/>
            <a:ext cx="149772" cy="1497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9" name="말풍선: 사각형 158">
            <a:extLst>
              <a:ext uri="{FF2B5EF4-FFF2-40B4-BE49-F238E27FC236}">
                <a16:creationId xmlns:a16="http://schemas.microsoft.com/office/drawing/2014/main" xmlns="" id="{74A2FDD0-1A15-48DC-8CD0-5DA3D6F24A04}"/>
              </a:ext>
            </a:extLst>
          </p:cNvPr>
          <p:cNvSpPr/>
          <p:nvPr/>
        </p:nvSpPr>
        <p:spPr>
          <a:xfrm>
            <a:off x="1068327" y="3462494"/>
            <a:ext cx="1376855" cy="518613"/>
          </a:xfrm>
          <a:prstGeom prst="wedgeRectCallout">
            <a:avLst>
              <a:gd name="adj1" fmla="val -49085"/>
              <a:gd name="adj2" fmla="val 8079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기본 약재량을 한번에 증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가감 하실 수 있어요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xmlns="" id="{4423B083-1889-460B-80C8-3EF4C4B36AC0}"/>
              </a:ext>
            </a:extLst>
          </p:cNvPr>
          <p:cNvSpPr/>
          <p:nvPr/>
        </p:nvSpPr>
        <p:spPr>
          <a:xfrm>
            <a:off x="269750" y="374996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4EAE6E1C-4231-40FD-89B2-47F548751F37}"/>
              </a:ext>
            </a:extLst>
          </p:cNvPr>
          <p:cNvSpPr txBox="1"/>
          <p:nvPr/>
        </p:nvSpPr>
        <p:spPr>
          <a:xfrm>
            <a:off x="5780703" y="6344718"/>
            <a:ext cx="7502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dirty="0" err="1">
                <a:solidFill>
                  <a:schemeClr val="accent1"/>
                </a:solidFill>
                <a:latin typeface="+mj-ea"/>
                <a:ea typeface="+mj-ea"/>
              </a:rPr>
              <a:t>소시호탕</a:t>
            </a:r>
            <a:r>
              <a:rPr lang="en-US" altLang="ko-KR" sz="1000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 err="1">
                <a:solidFill>
                  <a:schemeClr val="accent1"/>
                </a:solidFill>
                <a:latin typeface="+mj-ea"/>
                <a:ea typeface="+mj-ea"/>
              </a:rPr>
              <a:t>탕전</a:t>
            </a:r>
            <a:endParaRPr lang="ko-KR" altLang="en-US" sz="1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xmlns="" id="{41B9BA44-2D0A-4791-96AC-72B54CFA13C5}"/>
              </a:ext>
            </a:extLst>
          </p:cNvPr>
          <p:cNvGrpSpPr/>
          <p:nvPr/>
        </p:nvGrpSpPr>
        <p:grpSpPr>
          <a:xfrm>
            <a:off x="5200053" y="6190859"/>
            <a:ext cx="4529756" cy="342186"/>
            <a:chOff x="332819" y="2217964"/>
            <a:chExt cx="4529756" cy="342186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xmlns="" id="{97F080AE-38D7-4B8A-86A6-875CF3EF0219}"/>
                </a:ext>
              </a:extLst>
            </p:cNvPr>
            <p:cNvSpPr txBox="1"/>
            <p:nvPr/>
          </p:nvSpPr>
          <p:spPr>
            <a:xfrm>
              <a:off x="2863984" y="2241226"/>
              <a:ext cx="1818941" cy="3189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rIns="72000" bIns="36000" rtlCol="0" anchor="t">
              <a:spAutoFit/>
            </a:bodyPr>
            <a:lstStyle/>
            <a:p>
              <a:r>
                <a:rPr lang="ko-KR" altLang="en-US" sz="800" dirty="0">
                  <a:solidFill>
                    <a:schemeClr val="accent1"/>
                  </a:solidFill>
                  <a:latin typeface="+mj-ea"/>
                  <a:ea typeface="+mj-ea"/>
                </a:rPr>
                <a:t>이 아래쪽으로 복약지시</a:t>
              </a:r>
              <a:r>
                <a:rPr lang="en-US" altLang="ko-KR" sz="800" dirty="0">
                  <a:solidFill>
                    <a:schemeClr val="accent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800" dirty="0">
                  <a:solidFill>
                    <a:schemeClr val="accent1"/>
                  </a:solidFill>
                  <a:latin typeface="+mj-ea"/>
                  <a:ea typeface="+mj-ea"/>
                </a:rPr>
                <a:t>조제지시 노출됨</a:t>
              </a:r>
              <a:endParaRPr lang="en-US" altLang="ko-KR" sz="800" dirty="0">
                <a:solidFill>
                  <a:schemeClr val="accent1"/>
                </a:solidFill>
                <a:latin typeface="+mj-ea"/>
                <a:ea typeface="+mj-ea"/>
              </a:endParaRPr>
            </a:p>
            <a:p>
              <a:r>
                <a:rPr lang="en-US" altLang="ko-KR" sz="800" dirty="0">
                  <a:solidFill>
                    <a:schemeClr val="accent1"/>
                  </a:solidFill>
                  <a:latin typeface="+mj-ea"/>
                  <a:ea typeface="+mj-ea"/>
                </a:rPr>
                <a:t>(2</a:t>
              </a:r>
              <a:r>
                <a:rPr lang="ko-KR" altLang="en-US" sz="800" dirty="0">
                  <a:solidFill>
                    <a:schemeClr val="accent1"/>
                  </a:solidFill>
                  <a:latin typeface="+mj-ea"/>
                  <a:ea typeface="+mj-ea"/>
                </a:rPr>
                <a:t>페이지 뒤 참고</a:t>
              </a:r>
              <a:r>
                <a:rPr lang="en-US" altLang="ko-KR" sz="800" dirty="0">
                  <a:solidFill>
                    <a:schemeClr val="accent1"/>
                  </a:solidFill>
                  <a:latin typeface="+mj-ea"/>
                  <a:ea typeface="+mj-ea"/>
                </a:rPr>
                <a:t>)</a:t>
              </a:r>
              <a:endParaRPr lang="ko-KR" altLang="en-US" sz="8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xmlns="" id="{69E862A0-4AA9-4AD4-93C8-207482B788AA}"/>
                </a:ext>
              </a:extLst>
            </p:cNvPr>
            <p:cNvCxnSpPr/>
            <p:nvPr/>
          </p:nvCxnSpPr>
          <p:spPr>
            <a:xfrm>
              <a:off x="332819" y="2217964"/>
              <a:ext cx="4529756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5" name="타원 164">
            <a:extLst>
              <a:ext uri="{FF2B5EF4-FFF2-40B4-BE49-F238E27FC236}">
                <a16:creationId xmlns:a16="http://schemas.microsoft.com/office/drawing/2014/main" xmlns="" id="{DD255F78-C6F5-4F1A-BB56-47652F9B29F1}"/>
              </a:ext>
            </a:extLst>
          </p:cNvPr>
          <p:cNvSpPr/>
          <p:nvPr/>
        </p:nvSpPr>
        <p:spPr>
          <a:xfrm>
            <a:off x="5516243" y="636106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1C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xmlns="" id="{2F79503B-CABC-4C3B-802C-91B9D8E28E30}"/>
              </a:ext>
            </a:extLst>
          </p:cNvPr>
          <p:cNvSpPr/>
          <p:nvPr/>
        </p:nvSpPr>
        <p:spPr>
          <a:xfrm>
            <a:off x="3018706" y="114741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5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AB6925E7-3D7F-F91D-B9E8-72CA696A7A2A}"/>
              </a:ext>
            </a:extLst>
          </p:cNvPr>
          <p:cNvSpPr/>
          <p:nvPr/>
        </p:nvSpPr>
        <p:spPr>
          <a:xfrm>
            <a:off x="2362200" y="1678462"/>
            <a:ext cx="4261172" cy="378696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A276DF21-EA50-314C-FA79-CC65B73F0952}"/>
              </a:ext>
            </a:extLst>
          </p:cNvPr>
          <p:cNvSpPr/>
          <p:nvPr/>
        </p:nvSpPr>
        <p:spPr>
          <a:xfrm>
            <a:off x="367015" y="3981107"/>
            <a:ext cx="3542238" cy="2231625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5938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C392325A-BB38-4E72-8C22-81077134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처방화면 레이아웃 및 </a:t>
            </a:r>
            <a:r>
              <a:rPr lang="ko-KR" altLang="en-US" dirty="0" err="1"/>
              <a:t>인터렉션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AA70D63-4DCF-4CEC-94F7-4493B4B5779C}"/>
              </a:ext>
            </a:extLst>
          </p:cNvPr>
          <p:cNvSpPr/>
          <p:nvPr/>
        </p:nvSpPr>
        <p:spPr>
          <a:xfrm>
            <a:off x="275572" y="701458"/>
            <a:ext cx="7340252" cy="59355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C3BAA3DB-64DA-4839-8B9A-4EC58B11C352}"/>
              </a:ext>
            </a:extLst>
          </p:cNvPr>
          <p:cNvGrpSpPr/>
          <p:nvPr/>
        </p:nvGrpSpPr>
        <p:grpSpPr>
          <a:xfrm>
            <a:off x="7299831" y="907093"/>
            <a:ext cx="165100" cy="165100"/>
            <a:chOff x="10293350" y="3306046"/>
            <a:chExt cx="165100" cy="1651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3A3D1835-93BB-4F67-8B20-9FA35B7E16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350" y="3306046"/>
              <a:ext cx="165100" cy="1651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216ABCA1-1511-4CBA-978D-4493F297D8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293350" y="3306046"/>
              <a:ext cx="165100" cy="1651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112DA78A-DCE1-4F55-B81B-4D77B232B8FD}"/>
              </a:ext>
            </a:extLst>
          </p:cNvPr>
          <p:cNvSpPr/>
          <p:nvPr/>
        </p:nvSpPr>
        <p:spPr>
          <a:xfrm>
            <a:off x="429038" y="1631325"/>
            <a:ext cx="7056490" cy="2062851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xmlns="" id="{12C790BA-4489-4450-A10A-B275A1F5E80E}"/>
              </a:ext>
            </a:extLst>
          </p:cNvPr>
          <p:cNvSpPr txBox="1">
            <a:spLocks/>
          </p:cNvSpPr>
          <p:nvPr/>
        </p:nvSpPr>
        <p:spPr>
          <a:xfrm>
            <a:off x="429038" y="904234"/>
            <a:ext cx="1027906" cy="2263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>
                <a:solidFill>
                  <a:schemeClr val="tx1"/>
                </a:solidFill>
              </a:rPr>
              <a:t>직접처방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2AA07977-4A1E-4460-A191-51160D992FEC}"/>
              </a:ext>
            </a:extLst>
          </p:cNvPr>
          <p:cNvGrpSpPr/>
          <p:nvPr/>
        </p:nvGrpSpPr>
        <p:grpSpPr>
          <a:xfrm>
            <a:off x="429038" y="1222351"/>
            <a:ext cx="4819996" cy="328474"/>
            <a:chOff x="1642519" y="1954842"/>
            <a:chExt cx="4819996" cy="32847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C81CF972-BD46-4B00-96E6-33223A81F8BF}"/>
                </a:ext>
              </a:extLst>
            </p:cNvPr>
            <p:cNvSpPr/>
            <p:nvPr/>
          </p:nvSpPr>
          <p:spPr>
            <a:xfrm>
              <a:off x="2035696" y="195484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갈근탕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483FC9B-083D-4A1E-9E9E-2E19A23ADFC7}"/>
                </a:ext>
              </a:extLst>
            </p:cNvPr>
            <p:cNvSpPr txBox="1"/>
            <p:nvPr/>
          </p:nvSpPr>
          <p:spPr>
            <a:xfrm>
              <a:off x="1642519" y="2057523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>
                  <a:latin typeface="+mj-ea"/>
                  <a:ea typeface="+mj-ea"/>
                </a:rPr>
                <a:t>처방명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xmlns="" id="{E7F5A741-00B5-4F3F-85F9-F74487B61AD4}"/>
                </a:ext>
              </a:extLst>
            </p:cNvPr>
            <p:cNvSpPr/>
            <p:nvPr/>
          </p:nvSpPr>
          <p:spPr>
            <a:xfrm>
              <a:off x="4287486" y="195484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질병분류를 선택해주세요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B27B89-5541-4219-883B-AC4F3ABC2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133745"/>
              </p:ext>
            </p:extLst>
          </p:nvPr>
        </p:nvGraphicFramePr>
        <p:xfrm>
          <a:off x="547280" y="3051019"/>
          <a:ext cx="6820684" cy="5817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07630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1173839">
                  <a:extLst>
                    <a:ext uri="{9D8B030D-6E8A-4147-A177-3AD203B41FA5}">
                      <a16:colId xmlns:a16="http://schemas.microsoft.com/office/drawing/2014/main" xmlns="" val="3587418219"/>
                    </a:ext>
                  </a:extLst>
                </a:gridCol>
                <a:gridCol w="4204903">
                  <a:extLst>
                    <a:ext uri="{9D8B030D-6E8A-4147-A177-3AD203B41FA5}">
                      <a16:colId xmlns:a16="http://schemas.microsoft.com/office/drawing/2014/main" xmlns="" val="1452549263"/>
                    </a:ext>
                  </a:extLst>
                </a:gridCol>
                <a:gridCol w="1134312">
                  <a:extLst>
                    <a:ext uri="{9D8B030D-6E8A-4147-A177-3AD203B41FA5}">
                      <a16:colId xmlns:a16="http://schemas.microsoft.com/office/drawing/2014/main" xmlns="" val="546001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처방명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주치</a:t>
                      </a:r>
                      <a:r>
                        <a:rPr lang="en-US" altLang="ko-KR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조문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출전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갈근탕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인삼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감초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작약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나의 방제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967920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3CEB34E1-DF6B-480A-8A1F-033BF44102F5}"/>
              </a:ext>
            </a:extLst>
          </p:cNvPr>
          <p:cNvSpPr/>
          <p:nvPr/>
        </p:nvSpPr>
        <p:spPr>
          <a:xfrm>
            <a:off x="547280" y="2021640"/>
            <a:ext cx="3352644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D6B1DE50-06D1-4A4D-833B-A71ED70CA194}"/>
              </a:ext>
            </a:extLst>
          </p:cNvPr>
          <p:cNvSpPr/>
          <p:nvPr/>
        </p:nvSpPr>
        <p:spPr>
          <a:xfrm>
            <a:off x="4015319" y="2021640"/>
            <a:ext cx="3352644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처방에서 제외하실 본초명을 입력해주세요 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D3BA3CD-2F29-4970-856E-8AB11126254E}"/>
              </a:ext>
            </a:extLst>
          </p:cNvPr>
          <p:cNvSpPr/>
          <p:nvPr/>
        </p:nvSpPr>
        <p:spPr>
          <a:xfrm>
            <a:off x="547280" y="2405362"/>
            <a:ext cx="3352644" cy="577619"/>
          </a:xfrm>
          <a:prstGeom prst="roundRect">
            <a:avLst>
              <a:gd name="adj" fmla="val 6526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DBA3D004-789F-4E55-8A9B-BE1FF72F7096}"/>
              </a:ext>
            </a:extLst>
          </p:cNvPr>
          <p:cNvSpPr/>
          <p:nvPr/>
        </p:nvSpPr>
        <p:spPr>
          <a:xfrm>
            <a:off x="4015319" y="2405362"/>
            <a:ext cx="3352644" cy="577619"/>
          </a:xfrm>
          <a:prstGeom prst="roundRect">
            <a:avLst>
              <a:gd name="adj" fmla="val 6526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CE97FB4-CC07-4FC3-86F9-5DF2B8212A11}"/>
              </a:ext>
            </a:extLst>
          </p:cNvPr>
          <p:cNvSpPr txBox="1"/>
          <p:nvPr/>
        </p:nvSpPr>
        <p:spPr>
          <a:xfrm>
            <a:off x="4817344" y="2572377"/>
            <a:ext cx="16959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가족약재가</a:t>
            </a:r>
            <a:r>
              <a:rPr lang="ko-KR" altLang="en-US" sz="800" dirty="0">
                <a:latin typeface="+mj-ea"/>
                <a:ea typeface="+mj-ea"/>
              </a:rPr>
              <a:t> 있는 경우 이 곳에 노출됩니다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3DAB63D-AF0C-4AF9-92FE-CA4D2342506A}"/>
              </a:ext>
            </a:extLst>
          </p:cNvPr>
          <p:cNvSpPr txBox="1"/>
          <p:nvPr/>
        </p:nvSpPr>
        <p:spPr>
          <a:xfrm>
            <a:off x="5833596" y="1781701"/>
            <a:ext cx="6115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□ 결과내 검색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0D22549B-ECA4-411F-8C71-DED0109D56BE}"/>
              </a:ext>
            </a:extLst>
          </p:cNvPr>
          <p:cNvGrpSpPr/>
          <p:nvPr/>
        </p:nvGrpSpPr>
        <p:grpSpPr>
          <a:xfrm>
            <a:off x="547281" y="1733695"/>
            <a:ext cx="5055147" cy="219124"/>
            <a:chOff x="547281" y="1775897"/>
            <a:chExt cx="5926647" cy="32847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E460C49E-31B2-421A-BCEA-8EE6C62D4FE1}"/>
                </a:ext>
              </a:extLst>
            </p:cNvPr>
            <p:cNvSpPr/>
            <p:nvPr/>
          </p:nvSpPr>
          <p:spPr>
            <a:xfrm>
              <a:off x="547281" y="1775897"/>
              <a:ext cx="805761" cy="32847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ea"/>
                  <a:ea typeface="+mj-ea"/>
                </a:rPr>
                <a:t>전체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10083A30-3DD5-4C60-B51F-D32F03A2A96D}"/>
                </a:ext>
              </a:extLst>
            </p:cNvPr>
            <p:cNvSpPr/>
            <p:nvPr/>
          </p:nvSpPr>
          <p:spPr>
            <a:xfrm>
              <a:off x="1400762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상한론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B21BFC44-8520-4966-A03A-66C05235DBC5}"/>
                </a:ext>
              </a:extLst>
            </p:cNvPr>
            <p:cNvSpPr/>
            <p:nvPr/>
          </p:nvSpPr>
          <p:spPr>
            <a:xfrm>
              <a:off x="2254243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금궤요략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41C0A411-5358-4951-A621-695F39D4BEC3}"/>
                </a:ext>
              </a:extLst>
            </p:cNvPr>
            <p:cNvSpPr/>
            <p:nvPr/>
          </p:nvSpPr>
          <p:spPr>
            <a:xfrm>
              <a:off x="3107724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동의보감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7579C3F2-70C1-4321-9BA6-B7949CEC6118}"/>
                </a:ext>
              </a:extLst>
            </p:cNvPr>
            <p:cNvSpPr/>
            <p:nvPr/>
          </p:nvSpPr>
          <p:spPr>
            <a:xfrm>
              <a:off x="3961205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방약합편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xmlns="" id="{4AA9ACB5-8A68-464B-9E16-C2DD1808840C}"/>
                </a:ext>
              </a:extLst>
            </p:cNvPr>
            <p:cNvSpPr/>
            <p:nvPr/>
          </p:nvSpPr>
          <p:spPr>
            <a:xfrm>
              <a:off x="4814686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첩약보험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xmlns="" id="{3AF74C9B-EDB3-4E87-99D1-051E82B1E797}"/>
                </a:ext>
              </a:extLst>
            </p:cNvPr>
            <p:cNvSpPr/>
            <p:nvPr/>
          </p:nvSpPr>
          <p:spPr>
            <a:xfrm>
              <a:off x="5668167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나의 방제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FAA7911A-3FCC-4210-BA9F-DE2B7EC2D1A7}"/>
              </a:ext>
            </a:extLst>
          </p:cNvPr>
          <p:cNvSpPr/>
          <p:nvPr/>
        </p:nvSpPr>
        <p:spPr>
          <a:xfrm>
            <a:off x="6562202" y="1733695"/>
            <a:ext cx="805761" cy="21912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검색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57D04276-4432-46BE-B8B0-60163AC2318B}"/>
              </a:ext>
            </a:extLst>
          </p:cNvPr>
          <p:cNvSpPr/>
          <p:nvPr/>
        </p:nvSpPr>
        <p:spPr>
          <a:xfrm>
            <a:off x="6679767" y="1229781"/>
            <a:ext cx="805761" cy="328474"/>
          </a:xfrm>
          <a:prstGeom prst="roundRect">
            <a:avLst/>
          </a:prstGeom>
          <a:solidFill>
            <a:srgbClr val="EAF8FA"/>
          </a:solidFill>
          <a:ln w="3175">
            <a:solidFill>
              <a:srgbClr val="2CA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rgbClr val="2CA8B2"/>
                </a:solidFill>
                <a:latin typeface="+mj-ea"/>
                <a:ea typeface="+mj-ea"/>
              </a:rPr>
              <a:t>RIO</a:t>
            </a:r>
            <a:endParaRPr lang="ko-KR" altLang="en-US" sz="800" dirty="0">
              <a:solidFill>
                <a:srgbClr val="2CA8B2"/>
              </a:solidFill>
              <a:latin typeface="+mj-ea"/>
              <a:ea typeface="+mj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5F283D3A-BF48-476D-B22D-1CDE110FB955}"/>
              </a:ext>
            </a:extLst>
          </p:cNvPr>
          <p:cNvSpPr/>
          <p:nvPr/>
        </p:nvSpPr>
        <p:spPr>
          <a:xfrm>
            <a:off x="6679767" y="6228443"/>
            <a:ext cx="805761" cy="328474"/>
          </a:xfrm>
          <a:prstGeom prst="roundRect">
            <a:avLst/>
          </a:prstGeom>
          <a:solidFill>
            <a:srgbClr val="2CA8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DE00CC0D-F0B4-4B36-A974-947CB8F95DFF}"/>
              </a:ext>
            </a:extLst>
          </p:cNvPr>
          <p:cNvSpPr/>
          <p:nvPr/>
        </p:nvSpPr>
        <p:spPr>
          <a:xfrm>
            <a:off x="5818707" y="1229781"/>
            <a:ext cx="805761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처방이력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F4D7B70-A0B1-4D3E-A256-AB61C3EB8E6F}"/>
              </a:ext>
            </a:extLst>
          </p:cNvPr>
          <p:cNvSpPr txBox="1"/>
          <p:nvPr/>
        </p:nvSpPr>
        <p:spPr>
          <a:xfrm>
            <a:off x="660136" y="2456702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약재명</a:t>
            </a:r>
            <a:endParaRPr lang="ko-KR" altLang="en-US" sz="800" dirty="0">
              <a:latin typeface="+mj-ea"/>
              <a:ea typeface="+mj-ea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9AC9EDCB-0B89-4CDF-9FC5-41D0FB7B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68" y="2482731"/>
            <a:ext cx="156391" cy="156391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B9FAFD48-6B37-4177-960D-AEDE9249A021}"/>
              </a:ext>
            </a:extLst>
          </p:cNvPr>
          <p:cNvGrpSpPr/>
          <p:nvPr/>
        </p:nvGrpSpPr>
        <p:grpSpPr>
          <a:xfrm>
            <a:off x="1141057" y="2444621"/>
            <a:ext cx="1082545" cy="494992"/>
            <a:chOff x="2043445" y="2444621"/>
            <a:chExt cx="1082545" cy="49499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70739F1-82A6-4C4F-9075-D7155E0A0FC4}"/>
                </a:ext>
              </a:extLst>
            </p:cNvPr>
            <p:cNvGrpSpPr/>
            <p:nvPr/>
          </p:nvGrpSpPr>
          <p:grpSpPr>
            <a:xfrm>
              <a:off x="2043445" y="2444621"/>
              <a:ext cx="1082545" cy="232611"/>
              <a:chOff x="2043445" y="2444621"/>
              <a:chExt cx="1082545" cy="232611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xmlns="" id="{293ED33D-D586-47CC-8BFF-DA7E5E05B117}"/>
                  </a:ext>
                </a:extLst>
              </p:cNvPr>
              <p:cNvSpPr/>
              <p:nvPr/>
            </p:nvSpPr>
            <p:spPr>
              <a:xfrm>
                <a:off x="2043445" y="2444621"/>
                <a:ext cx="1082545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감치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- Checked</a:t>
                </a:r>
                <a:endPara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xmlns="" id="{D5E407F4-E259-4D59-A841-33E51264F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5924" y="2477307"/>
                <a:ext cx="156391" cy="156391"/>
              </a:xfrm>
              <a:prstGeom prst="rect">
                <a:avLst/>
              </a:prstGeom>
            </p:spPr>
          </p:pic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65B96392-2A7D-4B7A-A226-DF41F9C9ED59}"/>
                </a:ext>
              </a:extLst>
            </p:cNvPr>
            <p:cNvGrpSpPr/>
            <p:nvPr/>
          </p:nvGrpSpPr>
          <p:grpSpPr>
            <a:xfrm>
              <a:off x="2043445" y="2707002"/>
              <a:ext cx="1082545" cy="232611"/>
              <a:chOff x="2043445" y="2707002"/>
              <a:chExt cx="1082545" cy="232611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xmlns="" id="{34BFF1A9-8B46-47E2-82EE-1D9E9BFE921A}"/>
                  </a:ext>
                </a:extLst>
              </p:cNvPr>
              <p:cNvSpPr/>
              <p:nvPr/>
            </p:nvSpPr>
            <p:spPr>
              <a:xfrm>
                <a:off x="2043445" y="2707002"/>
                <a:ext cx="1082545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약재명</a:t>
                </a:r>
                <a:endPara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xmlns="" id="{A01B7FEC-0B57-4168-8B62-58DB75D0F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4768" y="2745112"/>
                <a:ext cx="156391" cy="156391"/>
              </a:xfrm>
              <a:prstGeom prst="rect">
                <a:avLst/>
              </a:prstGeom>
            </p:spPr>
          </p:pic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EF874B0-51BA-4180-81DB-6E046307C9E0}"/>
              </a:ext>
            </a:extLst>
          </p:cNvPr>
          <p:cNvSpPr txBox="1"/>
          <p:nvPr/>
        </p:nvSpPr>
        <p:spPr>
          <a:xfrm>
            <a:off x="2288808" y="2456702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약재명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ED78B91A-27FE-42FE-8B7F-E283D394F556}"/>
              </a:ext>
            </a:extLst>
          </p:cNvPr>
          <p:cNvGrpSpPr/>
          <p:nvPr/>
        </p:nvGrpSpPr>
        <p:grpSpPr>
          <a:xfrm>
            <a:off x="2769729" y="2444621"/>
            <a:ext cx="1082545" cy="494992"/>
            <a:chOff x="2043445" y="2444621"/>
            <a:chExt cx="1082545" cy="494992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C2EF8EF0-E14F-46FA-A909-EE0D59809491}"/>
                </a:ext>
              </a:extLst>
            </p:cNvPr>
            <p:cNvGrpSpPr/>
            <p:nvPr/>
          </p:nvGrpSpPr>
          <p:grpSpPr>
            <a:xfrm>
              <a:off x="2043445" y="2444621"/>
              <a:ext cx="1082545" cy="232611"/>
              <a:chOff x="2043445" y="2444621"/>
              <a:chExt cx="1082545" cy="232611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xmlns="" id="{F98F7ED2-F7B9-43D5-8F49-6EE8C9C5B5F4}"/>
                  </a:ext>
                </a:extLst>
              </p:cNvPr>
              <p:cNvSpPr/>
              <p:nvPr/>
            </p:nvSpPr>
            <p:spPr>
              <a:xfrm>
                <a:off x="2043445" y="2444621"/>
                <a:ext cx="1082545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약재명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- Checked</a:t>
                </a:r>
                <a:endPara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xmlns="" id="{F00E47D7-DA42-40FD-B64B-941A92D913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5924" y="2477307"/>
                <a:ext cx="156391" cy="156391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572C9B6-6D79-4CB2-8524-B7680A4B3BCA}"/>
                </a:ext>
              </a:extLst>
            </p:cNvPr>
            <p:cNvGrpSpPr/>
            <p:nvPr/>
          </p:nvGrpSpPr>
          <p:grpSpPr>
            <a:xfrm>
              <a:off x="2043445" y="2707002"/>
              <a:ext cx="1082545" cy="232611"/>
              <a:chOff x="2043445" y="2707002"/>
              <a:chExt cx="1082545" cy="232611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xmlns="" id="{10F924C4-F282-474A-AFB5-C59DDABCA15B}"/>
                  </a:ext>
                </a:extLst>
              </p:cNvPr>
              <p:cNvSpPr/>
              <p:nvPr/>
            </p:nvSpPr>
            <p:spPr>
              <a:xfrm>
                <a:off x="2043445" y="2707002"/>
                <a:ext cx="1082545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약재명</a:t>
                </a:r>
                <a:endPara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xmlns="" id="{FADF2BC8-8B20-43CD-A647-8AAEC6A70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4768" y="2745112"/>
                <a:ext cx="156391" cy="156391"/>
              </a:xfrm>
              <a:prstGeom prst="rect">
                <a:avLst/>
              </a:prstGeom>
            </p:spPr>
          </p:pic>
        </p:grpSp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C630C6F1-87F1-433A-BE51-7EDF48F4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8836864"/>
              </p:ext>
            </p:extLst>
          </p:nvPr>
        </p:nvGraphicFramePr>
        <p:xfrm>
          <a:off x="429038" y="4339125"/>
          <a:ext cx="3449280" cy="17971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3531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633939">
                  <a:extLst>
                    <a:ext uri="{9D8B030D-6E8A-4147-A177-3AD203B41FA5}">
                      <a16:colId xmlns:a16="http://schemas.microsoft.com/office/drawing/2014/main" xmlns="" val="3587418219"/>
                    </a:ext>
                  </a:extLst>
                </a:gridCol>
                <a:gridCol w="678032">
                  <a:extLst>
                    <a:ext uri="{9D8B030D-6E8A-4147-A177-3AD203B41FA5}">
                      <a16:colId xmlns:a16="http://schemas.microsoft.com/office/drawing/2014/main" xmlns="" val="1452549263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xmlns="" val="2516096412"/>
                    </a:ext>
                  </a:extLst>
                </a:gridCol>
                <a:gridCol w="373118">
                  <a:extLst>
                    <a:ext uri="{9D8B030D-6E8A-4147-A177-3AD203B41FA5}">
                      <a16:colId xmlns:a16="http://schemas.microsoft.com/office/drawing/2014/main" xmlns="" val="546001426"/>
                    </a:ext>
                  </a:extLst>
                </a:gridCol>
              </a:tblGrid>
              <a:tr h="224642"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약재명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원산지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첩당사용량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인삼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베트남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▼ 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 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▲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감초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lang="en-US" altLang="ko-KR" sz="800" kern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967920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반하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2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523580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작약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2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3579669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3520983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2374982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총량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rgbClr val="2CA8B2"/>
                          </a:solidFill>
                          <a:latin typeface="+mj-ea"/>
                          <a:ea typeface="+mn-ea"/>
                          <a:cs typeface="+mn-cs"/>
                        </a:rPr>
                        <a:t>8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g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5982451"/>
                  </a:ext>
                </a:extLst>
              </a:tr>
            </a:tbl>
          </a:graphicData>
        </a:graphic>
      </p:graphicFrame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F1185B8-26E3-45AE-B018-127112BB6A18}"/>
              </a:ext>
            </a:extLst>
          </p:cNvPr>
          <p:cNvSpPr/>
          <p:nvPr/>
        </p:nvSpPr>
        <p:spPr>
          <a:xfrm>
            <a:off x="3994520" y="4010731"/>
            <a:ext cx="3491008" cy="2125527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27F89F25-15EB-470A-90E4-7E2D6B77B857}"/>
              </a:ext>
            </a:extLst>
          </p:cNvPr>
          <p:cNvGrpSpPr/>
          <p:nvPr/>
        </p:nvGrpSpPr>
        <p:grpSpPr>
          <a:xfrm>
            <a:off x="4006918" y="4783599"/>
            <a:ext cx="3411793" cy="529001"/>
            <a:chOff x="4006918" y="4879625"/>
            <a:chExt cx="3411793" cy="52900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88627380-7831-47F0-9D47-45AFA34497CC}"/>
                </a:ext>
              </a:extLst>
            </p:cNvPr>
            <p:cNvGrpSpPr/>
            <p:nvPr/>
          </p:nvGrpSpPr>
          <p:grpSpPr>
            <a:xfrm>
              <a:off x="4051155" y="5167062"/>
              <a:ext cx="1954358" cy="241564"/>
              <a:chOff x="433189" y="4236538"/>
              <a:chExt cx="2419123" cy="241564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F98B1CDB-E30E-458C-B352-D4354F82ECC7}"/>
                  </a:ext>
                </a:extLst>
              </p:cNvPr>
              <p:cNvSpPr/>
              <p:nvPr/>
            </p:nvSpPr>
            <p:spPr>
              <a:xfrm>
                <a:off x="651781" y="4236538"/>
                <a:ext cx="766100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120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CFAF4973-93EB-4831-BAD0-D3CDC622F6BE}"/>
                  </a:ext>
                </a:extLst>
              </p:cNvPr>
              <p:cNvSpPr txBox="1"/>
              <p:nvPr/>
            </p:nvSpPr>
            <p:spPr>
              <a:xfrm>
                <a:off x="1463056" y="4295765"/>
                <a:ext cx="25794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ml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377F6EF3-6B0D-413F-A9C3-257D20CE9D58}"/>
                  </a:ext>
                </a:extLst>
              </p:cNvPr>
              <p:cNvSpPr txBox="1"/>
              <p:nvPr/>
            </p:nvSpPr>
            <p:spPr>
              <a:xfrm>
                <a:off x="433189" y="4295765"/>
                <a:ext cx="18651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팩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2FACD207-168C-4A84-BC97-6F40FB167D68}"/>
                  </a:ext>
                </a:extLst>
              </p:cNvPr>
              <p:cNvSpPr/>
              <p:nvPr/>
            </p:nvSpPr>
            <p:spPr>
              <a:xfrm>
                <a:off x="1927934" y="4236538"/>
                <a:ext cx="766100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90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EAD69364-78BB-4F99-84B4-DB7CCE651FEF}"/>
                  </a:ext>
                </a:extLst>
              </p:cNvPr>
              <p:cNvSpPr txBox="1"/>
              <p:nvPr/>
            </p:nvSpPr>
            <p:spPr>
              <a:xfrm>
                <a:off x="2739211" y="4295765"/>
                <a:ext cx="1131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팩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46080B5F-B6D0-4EBD-9B54-41951E734681}"/>
                  </a:ext>
                </a:extLst>
              </p:cNvPr>
              <p:cNvSpPr txBox="1"/>
              <p:nvPr/>
            </p:nvSpPr>
            <p:spPr>
              <a:xfrm>
                <a:off x="1774275" y="4295765"/>
                <a:ext cx="1131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2FA337B7-BBA0-4E8B-B1F7-FE62E118B42A}"/>
                </a:ext>
              </a:extLst>
            </p:cNvPr>
            <p:cNvGrpSpPr/>
            <p:nvPr/>
          </p:nvGrpSpPr>
          <p:grpSpPr>
            <a:xfrm>
              <a:off x="4006918" y="4879625"/>
              <a:ext cx="3411793" cy="208979"/>
              <a:chOff x="4006918" y="4890950"/>
              <a:chExt cx="3411793" cy="20897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413719A1-FD57-4E2D-AC79-77F9659D04C3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5918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용량 </a:t>
                </a:r>
                <a:r>
                  <a:rPr lang="en-US" altLang="ko-KR" sz="800" dirty="0">
                    <a:latin typeface="+mj-ea"/>
                    <a:ea typeface="+mj-ea"/>
                  </a:rPr>
                  <a:t>/ </a:t>
                </a:r>
                <a:r>
                  <a:rPr lang="ko-KR" altLang="en-US" sz="800" dirty="0" err="1">
                    <a:latin typeface="+mj-ea"/>
                    <a:ea typeface="+mj-ea"/>
                  </a:rPr>
                  <a:t>팩수</a:t>
                </a:r>
                <a:r>
                  <a:rPr lang="en-US" altLang="ko-KR" sz="800" dirty="0">
                    <a:latin typeface="+mj-ea"/>
                    <a:ea typeface="+mj-ea"/>
                  </a:rPr>
                  <a:t>(</a:t>
                </a:r>
                <a:r>
                  <a:rPr lang="ko-KR" altLang="en-US" sz="800" dirty="0" err="1">
                    <a:latin typeface="+mj-ea"/>
                    <a:ea typeface="+mj-ea"/>
                  </a:rPr>
                  <a:t>초탕</a:t>
                </a:r>
                <a:r>
                  <a:rPr lang="en-US" altLang="ko-KR" sz="800" dirty="0">
                    <a:latin typeface="+mj-ea"/>
                    <a:ea typeface="+mj-ea"/>
                  </a:rPr>
                  <a:t>)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xmlns="" id="{11E97A2E-016E-456D-A726-8094CABB9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73615F9D-41C3-4A2F-9DCA-6CFCB8D3B9D2}"/>
                  </a:ext>
                </a:extLst>
              </p:cNvPr>
              <p:cNvSpPr/>
              <p:nvPr/>
            </p:nvSpPr>
            <p:spPr>
              <a:xfrm>
                <a:off x="4816495" y="4890950"/>
                <a:ext cx="149772" cy="1497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FF4B8A8A-55A1-49C2-BA05-A5B3017FE71F}"/>
              </a:ext>
            </a:extLst>
          </p:cNvPr>
          <p:cNvGrpSpPr/>
          <p:nvPr/>
        </p:nvGrpSpPr>
        <p:grpSpPr>
          <a:xfrm>
            <a:off x="3959784" y="3756425"/>
            <a:ext cx="3525258" cy="187398"/>
            <a:chOff x="3959784" y="4231303"/>
            <a:chExt cx="3525258" cy="18739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E4186BD6-2F7E-4980-9024-9413376C5D7F}"/>
                </a:ext>
              </a:extLst>
            </p:cNvPr>
            <p:cNvSpPr txBox="1"/>
            <p:nvPr/>
          </p:nvSpPr>
          <p:spPr>
            <a:xfrm>
              <a:off x="3959784" y="423130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조제</a:t>
              </a: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F12C360F-A7BF-42C8-A147-AA735080F57D}"/>
                </a:ext>
              </a:extLst>
            </p:cNvPr>
            <p:cNvCxnSpPr>
              <a:cxnSpLocks/>
            </p:cNvCxnSpPr>
            <p:nvPr/>
          </p:nvCxnSpPr>
          <p:spPr>
            <a:xfrm>
              <a:off x="3994520" y="4418700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xmlns="" id="{B8B03D44-1834-442D-9717-058CA5429B6F}"/>
                </a:ext>
              </a:extLst>
            </p:cNvPr>
            <p:cNvSpPr/>
            <p:nvPr/>
          </p:nvSpPr>
          <p:spPr>
            <a:xfrm>
              <a:off x="6932004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첩약</a:t>
              </a: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xmlns="" id="{8FA204EC-6952-49C8-9702-4913CADDA87C}"/>
                </a:ext>
              </a:extLst>
            </p:cNvPr>
            <p:cNvSpPr/>
            <p:nvPr/>
          </p:nvSpPr>
          <p:spPr>
            <a:xfrm>
              <a:off x="5272890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bg1"/>
                  </a:solidFill>
                  <a:latin typeface="+mj-ea"/>
                  <a:ea typeface="+mj-ea"/>
                </a:rPr>
                <a:t>탕전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xmlns="" id="{5F0629C8-B424-4EBD-88F2-4D7A7274F5AC}"/>
                </a:ext>
              </a:extLst>
            </p:cNvPr>
            <p:cNvSpPr/>
            <p:nvPr/>
          </p:nvSpPr>
          <p:spPr>
            <a:xfrm>
              <a:off x="5825928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환제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xmlns="" id="{A988B51C-7CE8-4AD6-8B0F-A8E03FD06315}"/>
                </a:ext>
              </a:extLst>
            </p:cNvPr>
            <p:cNvSpPr/>
            <p:nvPr/>
          </p:nvSpPr>
          <p:spPr>
            <a:xfrm>
              <a:off x="6378966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산제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F6A24095-9D70-464B-941F-A0AE07C7FB34}"/>
              </a:ext>
            </a:extLst>
          </p:cNvPr>
          <p:cNvGrpSpPr/>
          <p:nvPr/>
        </p:nvGrpSpPr>
        <p:grpSpPr>
          <a:xfrm>
            <a:off x="4006918" y="5506775"/>
            <a:ext cx="3411793" cy="555615"/>
            <a:chOff x="4006918" y="5572744"/>
            <a:chExt cx="3411793" cy="555615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AE24D472-54B4-42EA-8D51-F0BBA74C18FB}"/>
                </a:ext>
              </a:extLst>
            </p:cNvPr>
            <p:cNvGrpSpPr/>
            <p:nvPr/>
          </p:nvGrpSpPr>
          <p:grpSpPr>
            <a:xfrm>
              <a:off x="4045479" y="5840483"/>
              <a:ext cx="3373232" cy="287876"/>
              <a:chOff x="437994" y="3087717"/>
              <a:chExt cx="3535585" cy="328474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xmlns="" id="{135F9EDD-D765-4C47-AD14-4EEC8BF74601}"/>
                  </a:ext>
                </a:extLst>
              </p:cNvPr>
              <p:cNvSpPr/>
              <p:nvPr/>
            </p:nvSpPr>
            <p:spPr>
              <a:xfrm>
                <a:off x="437994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옹기탕전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xmlns="" id="{82E8239D-0332-4A93-BF31-EF7A6B49C308}"/>
                  </a:ext>
                </a:extLst>
              </p:cNvPr>
              <p:cNvSpPr/>
              <p:nvPr/>
            </p:nvSpPr>
            <p:spPr>
              <a:xfrm>
                <a:off x="1338650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일반탕전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xmlns="" id="{C4BF28FC-1FF3-4DA5-B6B9-DB5F485CF2FA}"/>
                  </a:ext>
                </a:extLst>
              </p:cNvPr>
              <p:cNvSpPr/>
              <p:nvPr/>
            </p:nvSpPr>
            <p:spPr>
              <a:xfrm>
                <a:off x="2239305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증류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xmlns="" id="{56CCBAA9-E079-40BF-A64C-3B727D0E30DD}"/>
                  </a:ext>
                </a:extLst>
              </p:cNvPr>
              <p:cNvSpPr/>
              <p:nvPr/>
            </p:nvSpPr>
            <p:spPr>
              <a:xfrm>
                <a:off x="3139961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농축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B2D81447-4274-431E-94FC-FB1522D627FD}"/>
                </a:ext>
              </a:extLst>
            </p:cNvPr>
            <p:cNvGrpSpPr/>
            <p:nvPr/>
          </p:nvGrpSpPr>
          <p:grpSpPr>
            <a:xfrm>
              <a:off x="4006918" y="5572744"/>
              <a:ext cx="3411793" cy="200939"/>
              <a:chOff x="4006918" y="4015070"/>
              <a:chExt cx="3411793" cy="200939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172F2747-72BC-4611-B269-4A920B4213AD}"/>
                  </a:ext>
                </a:extLst>
              </p:cNvPr>
              <p:cNvSpPr txBox="1"/>
              <p:nvPr/>
            </p:nvSpPr>
            <p:spPr>
              <a:xfrm>
                <a:off x="4057088" y="4029443"/>
                <a:ext cx="36548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 err="1">
                    <a:latin typeface="+mj-ea"/>
                    <a:ea typeface="+mj-ea"/>
                  </a:rPr>
                  <a:t>탕전방식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C6411E53-B71D-4460-8E96-93453AF70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421600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xmlns="" id="{83A33B49-CA56-4136-A08E-79D5C67220D3}"/>
                  </a:ext>
                </a:extLst>
              </p:cNvPr>
              <p:cNvSpPr/>
              <p:nvPr/>
            </p:nvSpPr>
            <p:spPr>
              <a:xfrm>
                <a:off x="4462323" y="4015070"/>
                <a:ext cx="149772" cy="1497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348CC19E-105D-43A2-ADDC-12298A97C459}"/>
              </a:ext>
            </a:extLst>
          </p:cNvPr>
          <p:cNvGrpSpPr/>
          <p:nvPr/>
        </p:nvGrpSpPr>
        <p:grpSpPr>
          <a:xfrm>
            <a:off x="4006918" y="4106361"/>
            <a:ext cx="3479440" cy="488660"/>
            <a:chOff x="4006918" y="4126610"/>
            <a:chExt cx="3479440" cy="488660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xmlns="" id="{D8354D0C-C971-456A-8E70-34A4AF515FC3}"/>
                </a:ext>
              </a:extLst>
            </p:cNvPr>
            <p:cNvGrpSpPr/>
            <p:nvPr/>
          </p:nvGrpSpPr>
          <p:grpSpPr>
            <a:xfrm>
              <a:off x="4061437" y="4373706"/>
              <a:ext cx="1995290" cy="241564"/>
              <a:chOff x="429037" y="3904117"/>
              <a:chExt cx="2357350" cy="24156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3E131FE7-CA23-44BE-946E-874544967CE7}"/>
                  </a:ext>
                </a:extLst>
              </p:cNvPr>
              <p:cNvSpPr/>
              <p:nvPr/>
            </p:nvSpPr>
            <p:spPr>
              <a:xfrm>
                <a:off x="651781" y="3904117"/>
                <a:ext cx="766100" cy="241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8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455DEF64-7FEB-473F-B89B-D611A8FD073B}"/>
                  </a:ext>
                </a:extLst>
              </p:cNvPr>
              <p:cNvSpPr txBox="1"/>
              <p:nvPr/>
            </p:nvSpPr>
            <p:spPr>
              <a:xfrm>
                <a:off x="429037" y="3963344"/>
                <a:ext cx="1780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30F83B81-F3B2-47B5-8A0F-D172AB1BF2D6}"/>
                  </a:ext>
                </a:extLst>
              </p:cNvPr>
              <p:cNvSpPr txBox="1"/>
              <p:nvPr/>
            </p:nvSpPr>
            <p:spPr>
              <a:xfrm>
                <a:off x="1463055" y="3963344"/>
                <a:ext cx="19317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G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F402C334-1F28-4DBD-AA57-F53C49262FD7}"/>
                  </a:ext>
                </a:extLst>
              </p:cNvPr>
              <p:cNvSpPr/>
              <p:nvPr/>
            </p:nvSpPr>
            <p:spPr>
              <a:xfrm>
                <a:off x="1857646" y="3904117"/>
                <a:ext cx="766101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45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30F2FD63-F31C-4F12-87A9-30CC7E6ECA6B}"/>
                  </a:ext>
                </a:extLst>
              </p:cNvPr>
              <p:cNvSpPr txBox="1"/>
              <p:nvPr/>
            </p:nvSpPr>
            <p:spPr>
              <a:xfrm>
                <a:off x="169910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837E842B-E614-42B3-A1EB-ECEB77360F26}"/>
                  </a:ext>
                </a:extLst>
              </p:cNvPr>
              <p:cNvSpPr txBox="1"/>
              <p:nvPr/>
            </p:nvSpPr>
            <p:spPr>
              <a:xfrm>
                <a:off x="267843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A6A6E03E-9E37-42A1-930C-581C48B9D119}"/>
                </a:ext>
              </a:extLst>
            </p:cNvPr>
            <p:cNvGrpSpPr/>
            <p:nvPr/>
          </p:nvGrpSpPr>
          <p:grpSpPr>
            <a:xfrm>
              <a:off x="4006918" y="4126610"/>
              <a:ext cx="3479440" cy="185435"/>
              <a:chOff x="4006918" y="4914494"/>
              <a:chExt cx="3479440" cy="18543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055634B5-6A21-465A-9613-1CE17776D2D4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1827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 err="1">
                    <a:latin typeface="+mj-ea"/>
                    <a:ea typeface="+mj-ea"/>
                  </a:rPr>
                  <a:t>첩수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xmlns="" id="{FF290E0E-83DA-43C3-AA9B-4BC9CA063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01F8D392-3968-47F6-B1C2-2B78073B1F75}"/>
                  </a:ext>
                </a:extLst>
              </p:cNvPr>
              <p:cNvSpPr txBox="1"/>
              <p:nvPr/>
            </p:nvSpPr>
            <p:spPr>
              <a:xfrm>
                <a:off x="7088813" y="4914494"/>
                <a:ext cx="39754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 </a:t>
                </a:r>
                <a:r>
                  <a:rPr lang="en-US" altLang="ko-KR" sz="800" b="1" dirty="0">
                    <a:solidFill>
                      <a:srgbClr val="2CA8B2"/>
                    </a:solidFill>
                    <a:latin typeface="+mj-ea"/>
                    <a:ea typeface="+mj-ea"/>
                  </a:rPr>
                  <a:t>45 </a:t>
                </a:r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DD064A59-351C-4EB1-935B-AE26887BE9DA}"/>
              </a:ext>
            </a:extLst>
          </p:cNvPr>
          <p:cNvGrpSpPr/>
          <p:nvPr/>
        </p:nvGrpSpPr>
        <p:grpSpPr>
          <a:xfrm>
            <a:off x="3625057" y="4595021"/>
            <a:ext cx="111935" cy="1235592"/>
            <a:chOff x="3625057" y="2518910"/>
            <a:chExt cx="127893" cy="133338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9F3C5BC2-9932-4D4E-8706-432B2C4EBA1D}"/>
                </a:ext>
              </a:extLst>
            </p:cNvPr>
            <p:cNvGrpSpPr/>
            <p:nvPr/>
          </p:nvGrpSpPr>
          <p:grpSpPr>
            <a:xfrm>
              <a:off x="3625057" y="2518910"/>
              <a:ext cx="127893" cy="127893"/>
              <a:chOff x="7716696" y="3184358"/>
              <a:chExt cx="408630" cy="408630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xmlns="" id="{C7BB9BE5-66BC-462E-B35B-C3B6A647266F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xmlns="" id="{57C2A049-AF1D-47DC-8AC3-1D2B3C85F5E7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xmlns="" id="{1769F008-D5A1-4502-AD58-E2D28E71CDEF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4B30563B-32D2-40D9-8218-19D6FDC16A8C}"/>
                </a:ext>
              </a:extLst>
            </p:cNvPr>
            <p:cNvGrpSpPr/>
            <p:nvPr/>
          </p:nvGrpSpPr>
          <p:grpSpPr>
            <a:xfrm>
              <a:off x="3625057" y="2760009"/>
              <a:ext cx="127893" cy="127893"/>
              <a:chOff x="7716696" y="3184358"/>
              <a:chExt cx="408630" cy="408630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xmlns="" id="{9E94C6CB-16AE-48AE-B815-20E4968C58C1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xmlns="" id="{78D81D56-B974-4ACE-B9DA-7EFD7828E027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xmlns="" id="{F36FB95F-521E-46B8-8642-3809CCF5E7BE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3C188ED7-6B82-4380-8E3A-C3F333D79CC1}"/>
                </a:ext>
              </a:extLst>
            </p:cNvPr>
            <p:cNvGrpSpPr/>
            <p:nvPr/>
          </p:nvGrpSpPr>
          <p:grpSpPr>
            <a:xfrm>
              <a:off x="3625057" y="3001108"/>
              <a:ext cx="127893" cy="127893"/>
              <a:chOff x="7716696" y="3184358"/>
              <a:chExt cx="408630" cy="408630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xmlns="" id="{20B5DFF8-A2AF-4101-8FB8-4B4CE392FB62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xmlns="" id="{D0F92013-4BA8-47A5-8354-4D39C670E616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xmlns="" id="{4CB98B59-3E72-458F-A72E-AAA3C0BEE76D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F4519C2E-D67E-4C26-99E4-EFDC78B35F88}"/>
                </a:ext>
              </a:extLst>
            </p:cNvPr>
            <p:cNvGrpSpPr/>
            <p:nvPr/>
          </p:nvGrpSpPr>
          <p:grpSpPr>
            <a:xfrm>
              <a:off x="3625057" y="3242207"/>
              <a:ext cx="127893" cy="127893"/>
              <a:chOff x="7716696" y="3184358"/>
              <a:chExt cx="408630" cy="408630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xmlns="" id="{C82B95E2-EE12-4F49-AF38-AE0F8DFC0D0A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xmlns="" id="{16076ABE-B487-4E27-A232-2BB275A88683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xmlns="" id="{4EF86787-1A28-4B65-9EA5-E6431DEADEC7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128DF350-D1DB-4144-AEA5-23B851F6FB0E}"/>
                </a:ext>
              </a:extLst>
            </p:cNvPr>
            <p:cNvGrpSpPr/>
            <p:nvPr/>
          </p:nvGrpSpPr>
          <p:grpSpPr>
            <a:xfrm>
              <a:off x="3625057" y="3483306"/>
              <a:ext cx="127893" cy="127893"/>
              <a:chOff x="7716696" y="3184358"/>
              <a:chExt cx="408630" cy="408630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xmlns="" id="{390B48FC-C3D5-485E-974E-C719D174C51D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xmlns="" id="{44A747D9-F7AF-48C7-B90C-D1DBF32A73AC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xmlns="" id="{387F4098-17EE-4A33-8DD0-92C8F6016B0D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6510D806-2672-43E6-8AFD-139CEF749104}"/>
                </a:ext>
              </a:extLst>
            </p:cNvPr>
            <p:cNvGrpSpPr/>
            <p:nvPr/>
          </p:nvGrpSpPr>
          <p:grpSpPr>
            <a:xfrm>
              <a:off x="3625057" y="3724403"/>
              <a:ext cx="127893" cy="127893"/>
              <a:chOff x="7716696" y="3184358"/>
              <a:chExt cx="408630" cy="408630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id="{0CD7C464-611F-4E74-B7B7-18FDFB4A554A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xmlns="" id="{F1A88DB8-B583-43CB-91D3-30ECE2A015EC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xmlns="" id="{906F9CDF-AE98-47DE-AA4A-CAC04AD8FB65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xmlns="" id="{8A22BB7E-A4CE-44BB-936C-4CA023BB2E80}"/>
              </a:ext>
            </a:extLst>
          </p:cNvPr>
          <p:cNvSpPr/>
          <p:nvPr/>
        </p:nvSpPr>
        <p:spPr>
          <a:xfrm>
            <a:off x="426746" y="4010732"/>
            <a:ext cx="3449280" cy="278642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첩당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약재량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B9C7E61C-0BC1-4304-83B5-329E3C0D9A31}"/>
              </a:ext>
            </a:extLst>
          </p:cNvPr>
          <p:cNvSpPr/>
          <p:nvPr/>
        </p:nvSpPr>
        <p:spPr>
          <a:xfrm>
            <a:off x="3325281" y="4070901"/>
            <a:ext cx="252585" cy="17134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99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314D1DAA-1BE6-4BAA-9979-E522C304AAD7}"/>
              </a:ext>
            </a:extLst>
          </p:cNvPr>
          <p:cNvSpPr txBox="1"/>
          <p:nvPr/>
        </p:nvSpPr>
        <p:spPr>
          <a:xfrm>
            <a:off x="3637113" y="4106361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배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xmlns="" id="{221F768F-FD95-4E6B-8DE8-6F62A4913734}"/>
              </a:ext>
            </a:extLst>
          </p:cNvPr>
          <p:cNvSpPr/>
          <p:nvPr/>
        </p:nvSpPr>
        <p:spPr>
          <a:xfrm>
            <a:off x="3032743" y="4070901"/>
            <a:ext cx="252585" cy="1713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xmlns="" id="{3F6A60B8-2196-4BCA-9441-64E55FB9A2CD}"/>
              </a:ext>
            </a:extLst>
          </p:cNvPr>
          <p:cNvSpPr/>
          <p:nvPr/>
        </p:nvSpPr>
        <p:spPr>
          <a:xfrm>
            <a:off x="2734583" y="4070901"/>
            <a:ext cx="252585" cy="17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2D690DAD-B7E6-44E2-BF31-F31176025B25}"/>
              </a:ext>
            </a:extLst>
          </p:cNvPr>
          <p:cNvGrpSpPr/>
          <p:nvPr/>
        </p:nvGrpSpPr>
        <p:grpSpPr>
          <a:xfrm>
            <a:off x="423249" y="3760517"/>
            <a:ext cx="3456273" cy="183305"/>
            <a:chOff x="423249" y="1782200"/>
            <a:chExt cx="3456273" cy="18330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999B6A01-96F3-4298-8F58-3F8B6220559B}"/>
                </a:ext>
              </a:extLst>
            </p:cNvPr>
            <p:cNvSpPr txBox="1"/>
            <p:nvPr/>
          </p:nvSpPr>
          <p:spPr>
            <a:xfrm>
              <a:off x="429038" y="1782200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약재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21E75086-DBA1-4B71-9371-928B049AF09C}"/>
                </a:ext>
              </a:extLst>
            </p:cNvPr>
            <p:cNvSpPr txBox="1"/>
            <p:nvPr/>
          </p:nvSpPr>
          <p:spPr>
            <a:xfrm>
              <a:off x="3878253" y="1782200"/>
              <a:ext cx="6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ko-KR" altLang="en-US" sz="800" dirty="0">
                <a:latin typeface="+mj-ea"/>
                <a:ea typeface="+mj-ea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xmlns="" id="{38648C4F-0751-4962-A81F-DFB8887102AC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9" y="1965505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00716298-46C6-4E6B-B05D-07E84CF24782}"/>
              </a:ext>
            </a:extLst>
          </p:cNvPr>
          <p:cNvCxnSpPr>
            <a:cxnSpLocks/>
          </p:cNvCxnSpPr>
          <p:nvPr/>
        </p:nvCxnSpPr>
        <p:spPr>
          <a:xfrm flipV="1">
            <a:off x="166323" y="1678462"/>
            <a:ext cx="0" cy="4443221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82D36539-B7FE-4D42-AF3B-30F1B4051F8D}"/>
              </a:ext>
            </a:extLst>
          </p:cNvPr>
          <p:cNvSpPr txBox="1"/>
          <p:nvPr/>
        </p:nvSpPr>
        <p:spPr>
          <a:xfrm>
            <a:off x="273277" y="2649648"/>
            <a:ext cx="45685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solidFill>
                  <a:schemeClr val="accent1"/>
                </a:solidFill>
                <a:latin typeface="+mj-ea"/>
                <a:ea typeface="+mj-ea"/>
              </a:rPr>
              <a:t>컨텐츠영역</a:t>
            </a:r>
            <a:endParaRPr lang="en-US" altLang="ko-KR" sz="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스크롤영역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9534F8DC-FB02-47C8-943E-F11EF52C2658}"/>
              </a:ext>
            </a:extLst>
          </p:cNvPr>
          <p:cNvGrpSpPr/>
          <p:nvPr/>
        </p:nvGrpSpPr>
        <p:grpSpPr>
          <a:xfrm>
            <a:off x="613966" y="6367945"/>
            <a:ext cx="1290754" cy="165100"/>
            <a:chOff x="1158622" y="684976"/>
            <a:chExt cx="1290754" cy="165100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6E755DC4-B52C-4C4A-8E3D-68EE1D33C7EE}"/>
                </a:ext>
              </a:extLst>
            </p:cNvPr>
            <p:cNvSpPr txBox="1"/>
            <p:nvPr/>
          </p:nvSpPr>
          <p:spPr>
            <a:xfrm>
              <a:off x="1399409" y="704686"/>
              <a:ext cx="104996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rgbClr val="2CA8B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버튼영역은 화면 하단고정</a:t>
              </a:r>
              <a:endParaRPr lang="en-US" altLang="ko-KR" sz="800" dirty="0">
                <a:solidFill>
                  <a:srgbClr val="2CA8B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9" name="Pin">
              <a:extLst>
                <a:ext uri="{FF2B5EF4-FFF2-40B4-BE49-F238E27FC236}">
                  <a16:creationId xmlns:a16="http://schemas.microsoft.com/office/drawing/2014/main" xmlns="" id="{F40CF009-5B2E-4306-AABC-A90DDAE21C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58622" y="684976"/>
              <a:ext cx="163513" cy="165100"/>
            </a:xfrm>
            <a:custGeom>
              <a:avLst/>
              <a:gdLst>
                <a:gd name="T0" fmla="*/ 478 w 675"/>
                <a:gd name="T1" fmla="*/ 2 h 674"/>
                <a:gd name="T2" fmla="*/ 452 w 675"/>
                <a:gd name="T3" fmla="*/ 20 h 674"/>
                <a:gd name="T4" fmla="*/ 341 w 675"/>
                <a:gd name="T5" fmla="*/ 177 h 674"/>
                <a:gd name="T6" fmla="*/ 145 w 675"/>
                <a:gd name="T7" fmla="*/ 232 h 674"/>
                <a:gd name="T8" fmla="*/ 145 w 675"/>
                <a:gd name="T9" fmla="*/ 250 h 674"/>
                <a:gd name="T10" fmla="*/ 244 w 675"/>
                <a:gd name="T11" fmla="*/ 349 h 674"/>
                <a:gd name="T12" fmla="*/ 10 w 675"/>
                <a:gd name="T13" fmla="*/ 646 h 674"/>
                <a:gd name="T14" fmla="*/ 29 w 675"/>
                <a:gd name="T15" fmla="*/ 664 h 674"/>
                <a:gd name="T16" fmla="*/ 324 w 675"/>
                <a:gd name="T17" fmla="*/ 430 h 674"/>
                <a:gd name="T18" fmla="*/ 423 w 675"/>
                <a:gd name="T19" fmla="*/ 529 h 674"/>
                <a:gd name="T20" fmla="*/ 442 w 675"/>
                <a:gd name="T21" fmla="*/ 529 h 674"/>
                <a:gd name="T22" fmla="*/ 497 w 675"/>
                <a:gd name="T23" fmla="*/ 330 h 674"/>
                <a:gd name="T24" fmla="*/ 653 w 675"/>
                <a:gd name="T25" fmla="*/ 223 h 674"/>
                <a:gd name="T26" fmla="*/ 672 w 675"/>
                <a:gd name="T27" fmla="*/ 198 h 674"/>
                <a:gd name="T28" fmla="*/ 665 w 675"/>
                <a:gd name="T29" fmla="*/ 168 h 674"/>
                <a:gd name="T30" fmla="*/ 509 w 675"/>
                <a:gd name="T31" fmla="*/ 9 h 674"/>
                <a:gd name="T32" fmla="*/ 494 w 675"/>
                <a:gd name="T33" fmla="*/ 1 h 674"/>
                <a:gd name="T34" fmla="*/ 478 w 675"/>
                <a:gd name="T35" fmla="*/ 2 h 674"/>
                <a:gd name="T36" fmla="*/ 490 w 675"/>
                <a:gd name="T37" fmla="*/ 28 h 674"/>
                <a:gd name="T38" fmla="*/ 490 w 675"/>
                <a:gd name="T39" fmla="*/ 28 h 674"/>
                <a:gd name="T40" fmla="*/ 646 w 675"/>
                <a:gd name="T41" fmla="*/ 186 h 674"/>
                <a:gd name="T42" fmla="*/ 638 w 675"/>
                <a:gd name="T43" fmla="*/ 202 h 674"/>
                <a:gd name="T44" fmla="*/ 475 w 675"/>
                <a:gd name="T45" fmla="*/ 312 h 674"/>
                <a:gd name="T46" fmla="*/ 470 w 675"/>
                <a:gd name="T47" fmla="*/ 327 h 674"/>
                <a:gd name="T48" fmla="*/ 432 w 675"/>
                <a:gd name="T49" fmla="*/ 499 h 674"/>
                <a:gd name="T50" fmla="*/ 174 w 675"/>
                <a:gd name="T51" fmla="*/ 242 h 674"/>
                <a:gd name="T52" fmla="*/ 344 w 675"/>
                <a:gd name="T53" fmla="*/ 204 h 674"/>
                <a:gd name="T54" fmla="*/ 358 w 675"/>
                <a:gd name="T55" fmla="*/ 199 h 674"/>
                <a:gd name="T56" fmla="*/ 474 w 675"/>
                <a:gd name="T57" fmla="*/ 36 h 674"/>
                <a:gd name="T58" fmla="*/ 490 w 675"/>
                <a:gd name="T59" fmla="*/ 28 h 674"/>
                <a:gd name="T60" fmla="*/ 263 w 675"/>
                <a:gd name="T61" fmla="*/ 368 h 674"/>
                <a:gd name="T62" fmla="*/ 305 w 675"/>
                <a:gd name="T63" fmla="*/ 411 h 674"/>
                <a:gd name="T64" fmla="*/ 102 w 675"/>
                <a:gd name="T65" fmla="*/ 572 h 674"/>
                <a:gd name="T66" fmla="*/ 263 w 675"/>
                <a:gd name="T67" fmla="*/ 368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5" h="674">
                  <a:moveTo>
                    <a:pt x="478" y="2"/>
                  </a:moveTo>
                  <a:cubicBezTo>
                    <a:pt x="467" y="6"/>
                    <a:pt x="459" y="13"/>
                    <a:pt x="452" y="20"/>
                  </a:cubicBezTo>
                  <a:lnTo>
                    <a:pt x="341" y="177"/>
                  </a:lnTo>
                  <a:cubicBezTo>
                    <a:pt x="273" y="161"/>
                    <a:pt x="198" y="178"/>
                    <a:pt x="145" y="232"/>
                  </a:cubicBezTo>
                  <a:cubicBezTo>
                    <a:pt x="140" y="237"/>
                    <a:pt x="140" y="245"/>
                    <a:pt x="145" y="250"/>
                  </a:cubicBezTo>
                  <a:lnTo>
                    <a:pt x="244" y="349"/>
                  </a:lnTo>
                  <a:lnTo>
                    <a:pt x="10" y="646"/>
                  </a:lnTo>
                  <a:cubicBezTo>
                    <a:pt x="0" y="658"/>
                    <a:pt x="16" y="674"/>
                    <a:pt x="29" y="664"/>
                  </a:cubicBezTo>
                  <a:lnTo>
                    <a:pt x="324" y="430"/>
                  </a:lnTo>
                  <a:lnTo>
                    <a:pt x="423" y="529"/>
                  </a:lnTo>
                  <a:cubicBezTo>
                    <a:pt x="429" y="534"/>
                    <a:pt x="437" y="534"/>
                    <a:pt x="442" y="529"/>
                  </a:cubicBezTo>
                  <a:cubicBezTo>
                    <a:pt x="496" y="475"/>
                    <a:pt x="514" y="399"/>
                    <a:pt x="497" y="330"/>
                  </a:cubicBezTo>
                  <a:lnTo>
                    <a:pt x="653" y="223"/>
                  </a:lnTo>
                  <a:cubicBezTo>
                    <a:pt x="662" y="216"/>
                    <a:pt x="668" y="206"/>
                    <a:pt x="672" y="198"/>
                  </a:cubicBezTo>
                  <a:cubicBezTo>
                    <a:pt x="675" y="188"/>
                    <a:pt x="674" y="176"/>
                    <a:pt x="665" y="168"/>
                  </a:cubicBezTo>
                  <a:lnTo>
                    <a:pt x="509" y="9"/>
                  </a:lnTo>
                  <a:cubicBezTo>
                    <a:pt x="505" y="5"/>
                    <a:pt x="499" y="3"/>
                    <a:pt x="494" y="1"/>
                  </a:cubicBezTo>
                  <a:cubicBezTo>
                    <a:pt x="489" y="0"/>
                    <a:pt x="484" y="0"/>
                    <a:pt x="478" y="2"/>
                  </a:cubicBezTo>
                  <a:close/>
                  <a:moveTo>
                    <a:pt x="490" y="28"/>
                  </a:moveTo>
                  <a:lnTo>
                    <a:pt x="490" y="28"/>
                  </a:lnTo>
                  <a:lnTo>
                    <a:pt x="646" y="186"/>
                  </a:lnTo>
                  <a:cubicBezTo>
                    <a:pt x="650" y="190"/>
                    <a:pt x="644" y="198"/>
                    <a:pt x="638" y="202"/>
                  </a:cubicBezTo>
                  <a:cubicBezTo>
                    <a:pt x="583" y="239"/>
                    <a:pt x="529" y="275"/>
                    <a:pt x="475" y="312"/>
                  </a:cubicBezTo>
                  <a:cubicBezTo>
                    <a:pt x="470" y="316"/>
                    <a:pt x="468" y="322"/>
                    <a:pt x="470" y="327"/>
                  </a:cubicBezTo>
                  <a:cubicBezTo>
                    <a:pt x="487" y="386"/>
                    <a:pt x="474" y="451"/>
                    <a:pt x="432" y="499"/>
                  </a:cubicBezTo>
                  <a:lnTo>
                    <a:pt x="174" y="242"/>
                  </a:lnTo>
                  <a:cubicBezTo>
                    <a:pt x="223" y="201"/>
                    <a:pt x="286" y="187"/>
                    <a:pt x="344" y="204"/>
                  </a:cubicBezTo>
                  <a:cubicBezTo>
                    <a:pt x="349" y="205"/>
                    <a:pt x="355" y="203"/>
                    <a:pt x="358" y="199"/>
                  </a:cubicBezTo>
                  <a:lnTo>
                    <a:pt x="474" y="36"/>
                  </a:lnTo>
                  <a:cubicBezTo>
                    <a:pt x="478" y="29"/>
                    <a:pt x="485" y="25"/>
                    <a:pt x="490" y="28"/>
                  </a:cubicBezTo>
                  <a:close/>
                  <a:moveTo>
                    <a:pt x="263" y="368"/>
                  </a:moveTo>
                  <a:lnTo>
                    <a:pt x="305" y="411"/>
                  </a:lnTo>
                  <a:lnTo>
                    <a:pt x="102" y="572"/>
                  </a:lnTo>
                  <a:lnTo>
                    <a:pt x="263" y="368"/>
                  </a:lnTo>
                  <a:close/>
                </a:path>
              </a:pathLst>
            </a:custGeom>
            <a:solidFill>
              <a:srgbClr val="2CA8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CA8B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DCF2CA7B-B2AA-463C-82BC-E56151D48EDE}"/>
              </a:ext>
            </a:extLst>
          </p:cNvPr>
          <p:cNvSpPr/>
          <p:nvPr/>
        </p:nvSpPr>
        <p:spPr>
          <a:xfrm>
            <a:off x="269750" y="636106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xmlns="" id="{9B2E06E4-8391-4AF7-B507-4F27403B9948}"/>
              </a:ext>
            </a:extLst>
          </p:cNvPr>
          <p:cNvSpPr/>
          <p:nvPr/>
        </p:nvSpPr>
        <p:spPr>
          <a:xfrm>
            <a:off x="273784" y="127252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xmlns="" id="{478DCE33-0D2E-4CD7-8919-4E25B2C4D107}"/>
              </a:ext>
            </a:extLst>
          </p:cNvPr>
          <p:cNvSpPr/>
          <p:nvPr/>
        </p:nvSpPr>
        <p:spPr>
          <a:xfrm>
            <a:off x="5701006" y="127252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xmlns="" id="{93E9490E-693C-4001-9470-4F2C09ACDAAD}"/>
              </a:ext>
            </a:extLst>
          </p:cNvPr>
          <p:cNvSpPr/>
          <p:nvPr/>
        </p:nvSpPr>
        <p:spPr>
          <a:xfrm>
            <a:off x="269750" y="171995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FC4F7857-378B-4C28-8B93-E4680A234294}"/>
              </a:ext>
            </a:extLst>
          </p:cNvPr>
          <p:cNvSpPr/>
          <p:nvPr/>
        </p:nvSpPr>
        <p:spPr>
          <a:xfrm>
            <a:off x="4000080" y="381695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xmlns="" id="{CC5B0FE5-5E5F-4CC7-9159-C9FC831A3B63}"/>
              </a:ext>
            </a:extLst>
          </p:cNvPr>
          <p:cNvGraphicFramePr>
            <a:graphicFrameLocks noGrp="1"/>
          </p:cNvGraphicFramePr>
          <p:nvPr/>
        </p:nvGraphicFramePr>
        <p:xfrm>
          <a:off x="7731218" y="597402"/>
          <a:ext cx="2004521" cy="56966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6609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1797912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진료메뉴에서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영역의 항목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호출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본 팝업은 브라우저 가용높이의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95%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까지 커질 수 있음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본 장표는 </a:t>
                      </a:r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레이아웃과 </a:t>
                      </a:r>
                      <a:r>
                        <a:rPr lang="ko-KR" altLang="en-US" sz="800" b="0" kern="1200" dirty="0" err="1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인터렉션</a:t>
                      </a:r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설명을 위한 것으로 상세한 </a:t>
                      </a:r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UI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는 각 해당 장표를 확인</a:t>
                      </a:r>
                      <a:endParaRPr lang="en-US" altLang="ko-KR" sz="800" b="0" kern="1200" dirty="0">
                        <a:solidFill>
                          <a:srgbClr val="FF0000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330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처방팝업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공통영역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처방명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텍스트입력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한글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숫자 최소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글자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최대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글자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#1a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처방방식 선택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미선택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처방이력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#3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영역에 처방이력노출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해당 환자에 대한 과거처방이력 노출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RIO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#3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영역에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RIO UI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노출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#1b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버튼영역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하단 고정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저장시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입력내용 저장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팝업닫힘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#1c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처방요약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$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처방명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$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조제방식명 노출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입력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즉시반영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조제영역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조제방식 탭선택에 따라 내용이 달라짐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선방영역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영역미노출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처방방식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(#1a)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해당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선방필터링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상세조건이 노출됨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화면은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‘RIO’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선택시의 내용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약재명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용량 입력영역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다음페이지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설명참조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질병분류 선택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다음페이지 참조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157" name="타원 156">
            <a:extLst>
              <a:ext uri="{FF2B5EF4-FFF2-40B4-BE49-F238E27FC236}">
                <a16:creationId xmlns:a16="http://schemas.microsoft.com/office/drawing/2014/main" xmlns="" id="{D5F51526-A56A-4D45-9FF2-AF6FFE78AE27}"/>
              </a:ext>
            </a:extLst>
          </p:cNvPr>
          <p:cNvSpPr/>
          <p:nvPr/>
        </p:nvSpPr>
        <p:spPr>
          <a:xfrm>
            <a:off x="918555" y="4067185"/>
            <a:ext cx="149772" cy="1497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xmlns="" id="{4423B083-1889-460B-80C8-3EF4C4B36AC0}"/>
              </a:ext>
            </a:extLst>
          </p:cNvPr>
          <p:cNvSpPr/>
          <p:nvPr/>
        </p:nvSpPr>
        <p:spPr>
          <a:xfrm>
            <a:off x="269750" y="374996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4EAE6E1C-4231-40FD-89B2-47F548751F37}"/>
              </a:ext>
            </a:extLst>
          </p:cNvPr>
          <p:cNvSpPr txBox="1"/>
          <p:nvPr/>
        </p:nvSpPr>
        <p:spPr>
          <a:xfrm>
            <a:off x="5780703" y="6344718"/>
            <a:ext cx="7502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dirty="0" err="1">
                <a:solidFill>
                  <a:schemeClr val="accent1"/>
                </a:solidFill>
                <a:latin typeface="+mj-ea"/>
                <a:ea typeface="+mj-ea"/>
              </a:rPr>
              <a:t>소시호탕</a:t>
            </a:r>
            <a:r>
              <a:rPr lang="en-US" altLang="ko-KR" sz="1000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 err="1">
                <a:solidFill>
                  <a:schemeClr val="accent1"/>
                </a:solidFill>
                <a:latin typeface="+mj-ea"/>
                <a:ea typeface="+mj-ea"/>
              </a:rPr>
              <a:t>탕전</a:t>
            </a:r>
            <a:endParaRPr lang="ko-KR" altLang="en-US" sz="1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xmlns="" id="{41B9BA44-2D0A-4791-96AC-72B54CFA13C5}"/>
              </a:ext>
            </a:extLst>
          </p:cNvPr>
          <p:cNvGrpSpPr/>
          <p:nvPr/>
        </p:nvGrpSpPr>
        <p:grpSpPr>
          <a:xfrm>
            <a:off x="5200053" y="6190859"/>
            <a:ext cx="4529756" cy="342186"/>
            <a:chOff x="332819" y="2217964"/>
            <a:chExt cx="4529756" cy="342186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xmlns="" id="{97F080AE-38D7-4B8A-86A6-875CF3EF0219}"/>
                </a:ext>
              </a:extLst>
            </p:cNvPr>
            <p:cNvSpPr txBox="1"/>
            <p:nvPr/>
          </p:nvSpPr>
          <p:spPr>
            <a:xfrm>
              <a:off x="2863984" y="2241226"/>
              <a:ext cx="1818941" cy="3189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rIns="72000" bIns="36000" rtlCol="0" anchor="t">
              <a:spAutoFit/>
            </a:bodyPr>
            <a:lstStyle/>
            <a:p>
              <a:r>
                <a:rPr lang="ko-KR" altLang="en-US" sz="800" dirty="0">
                  <a:solidFill>
                    <a:schemeClr val="accent1"/>
                  </a:solidFill>
                  <a:latin typeface="+mj-ea"/>
                  <a:ea typeface="+mj-ea"/>
                </a:rPr>
                <a:t>이 아래쪽으로 복약지시</a:t>
              </a:r>
              <a:r>
                <a:rPr lang="en-US" altLang="ko-KR" sz="800" dirty="0">
                  <a:solidFill>
                    <a:schemeClr val="accent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800" dirty="0">
                  <a:solidFill>
                    <a:schemeClr val="accent1"/>
                  </a:solidFill>
                  <a:latin typeface="+mj-ea"/>
                  <a:ea typeface="+mj-ea"/>
                </a:rPr>
                <a:t>조제지시 노출됨</a:t>
              </a:r>
              <a:endParaRPr lang="en-US" altLang="ko-KR" sz="800" dirty="0">
                <a:solidFill>
                  <a:schemeClr val="accent1"/>
                </a:solidFill>
                <a:latin typeface="+mj-ea"/>
                <a:ea typeface="+mj-ea"/>
              </a:endParaRPr>
            </a:p>
            <a:p>
              <a:r>
                <a:rPr lang="en-US" altLang="ko-KR" sz="800" dirty="0">
                  <a:solidFill>
                    <a:schemeClr val="accent1"/>
                  </a:solidFill>
                  <a:latin typeface="+mj-ea"/>
                  <a:ea typeface="+mj-ea"/>
                </a:rPr>
                <a:t>(2</a:t>
              </a:r>
              <a:r>
                <a:rPr lang="ko-KR" altLang="en-US" sz="800" dirty="0">
                  <a:solidFill>
                    <a:schemeClr val="accent1"/>
                  </a:solidFill>
                  <a:latin typeface="+mj-ea"/>
                  <a:ea typeface="+mj-ea"/>
                </a:rPr>
                <a:t>페이지 뒤 참고</a:t>
              </a:r>
              <a:r>
                <a:rPr lang="en-US" altLang="ko-KR" sz="800" dirty="0">
                  <a:solidFill>
                    <a:schemeClr val="accent1"/>
                  </a:solidFill>
                  <a:latin typeface="+mj-ea"/>
                  <a:ea typeface="+mj-ea"/>
                </a:rPr>
                <a:t>)</a:t>
              </a:r>
              <a:endParaRPr lang="ko-KR" altLang="en-US" sz="8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xmlns="" id="{69E862A0-4AA9-4AD4-93C8-207482B788AA}"/>
                </a:ext>
              </a:extLst>
            </p:cNvPr>
            <p:cNvCxnSpPr/>
            <p:nvPr/>
          </p:nvCxnSpPr>
          <p:spPr>
            <a:xfrm>
              <a:off x="332819" y="2217964"/>
              <a:ext cx="4529756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5" name="타원 164">
            <a:extLst>
              <a:ext uri="{FF2B5EF4-FFF2-40B4-BE49-F238E27FC236}">
                <a16:creationId xmlns:a16="http://schemas.microsoft.com/office/drawing/2014/main" xmlns="" id="{DD255F78-C6F5-4F1A-BB56-47652F9B29F1}"/>
              </a:ext>
            </a:extLst>
          </p:cNvPr>
          <p:cNvSpPr/>
          <p:nvPr/>
        </p:nvSpPr>
        <p:spPr>
          <a:xfrm>
            <a:off x="5516243" y="636106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1C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xmlns="" id="{2F79503B-CABC-4C3B-802C-91B9D8E28E30}"/>
              </a:ext>
            </a:extLst>
          </p:cNvPr>
          <p:cNvSpPr/>
          <p:nvPr/>
        </p:nvSpPr>
        <p:spPr>
          <a:xfrm>
            <a:off x="3018706" y="114741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5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62379FB-814F-AAE6-4499-2ED09786265E}"/>
              </a:ext>
            </a:extLst>
          </p:cNvPr>
          <p:cNvSpPr/>
          <p:nvPr/>
        </p:nvSpPr>
        <p:spPr>
          <a:xfrm>
            <a:off x="394725" y="385015"/>
            <a:ext cx="3692868" cy="3362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5142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EC040E-F730-43E9-A1A8-B1DA1603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질병명</a:t>
            </a:r>
            <a:r>
              <a:rPr lang="ko-KR" altLang="en-US" dirty="0"/>
              <a:t> 및 질병분류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3CD44015-86BB-4144-94B3-10087A2C6F8E}"/>
              </a:ext>
            </a:extLst>
          </p:cNvPr>
          <p:cNvGrpSpPr/>
          <p:nvPr/>
        </p:nvGrpSpPr>
        <p:grpSpPr>
          <a:xfrm>
            <a:off x="429038" y="1222351"/>
            <a:ext cx="4819996" cy="328474"/>
            <a:chOff x="429038" y="1222351"/>
            <a:chExt cx="4819996" cy="32847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04CD264C-39E1-4A8F-A7B8-3116E00E9376}"/>
                </a:ext>
              </a:extLst>
            </p:cNvPr>
            <p:cNvSpPr/>
            <p:nvPr/>
          </p:nvSpPr>
          <p:spPr>
            <a:xfrm>
              <a:off x="822215" y="1222351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처방명을 알려주세요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224EE26-0178-496D-884A-5318E0E61F99}"/>
                </a:ext>
              </a:extLst>
            </p:cNvPr>
            <p:cNvSpPr txBox="1"/>
            <p:nvPr/>
          </p:nvSpPr>
          <p:spPr>
            <a:xfrm>
              <a:off x="429038" y="1325032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>
                  <a:latin typeface="+mj-ea"/>
                  <a:ea typeface="+mj-ea"/>
                </a:rPr>
                <a:t>처방명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814C520B-43B9-4314-AFBA-18DC79ED7688}"/>
                </a:ext>
              </a:extLst>
            </p:cNvPr>
            <p:cNvSpPr/>
            <p:nvPr/>
          </p:nvSpPr>
          <p:spPr>
            <a:xfrm>
              <a:off x="3074005" y="1222351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선택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) 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질병분류를 입력해주세요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DB79E87C-0DED-425C-AC64-9FE3F9150B00}"/>
              </a:ext>
            </a:extLst>
          </p:cNvPr>
          <p:cNvSpPr/>
          <p:nvPr/>
        </p:nvSpPr>
        <p:spPr>
          <a:xfrm>
            <a:off x="273784" y="127252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0E0CE69-E627-4D67-8B32-0B39148BFD4E}"/>
              </a:ext>
            </a:extLst>
          </p:cNvPr>
          <p:cNvGrpSpPr/>
          <p:nvPr/>
        </p:nvGrpSpPr>
        <p:grpSpPr>
          <a:xfrm>
            <a:off x="3074005" y="3429000"/>
            <a:ext cx="2175029" cy="328474"/>
            <a:chOff x="3074005" y="710512"/>
            <a:chExt cx="2175029" cy="32847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4BC0C3D4-C1C2-468C-8A94-36EB83FFA451}"/>
                </a:ext>
              </a:extLst>
            </p:cNvPr>
            <p:cNvSpPr/>
            <p:nvPr/>
          </p:nvSpPr>
          <p:spPr>
            <a:xfrm>
              <a:off x="3074005" y="71051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필수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) 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질병분류를 선택해주세요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2C19CB3-F5B3-4B78-BC81-05D383576312}"/>
                </a:ext>
              </a:extLst>
            </p:cNvPr>
            <p:cNvSpPr txBox="1"/>
            <p:nvPr/>
          </p:nvSpPr>
          <p:spPr>
            <a:xfrm>
              <a:off x="5054463" y="819469"/>
              <a:ext cx="913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rgbClr val="FF0000"/>
                  </a:solidFill>
                  <a:latin typeface="+mj-ea"/>
                  <a:ea typeface="+mj-ea"/>
                </a:rPr>
                <a:t>▼</a:t>
              </a: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0D590D8-6EA2-4BF7-9142-DDABBCDF7BF0}"/>
              </a:ext>
            </a:extLst>
          </p:cNvPr>
          <p:cNvSpPr/>
          <p:nvPr/>
        </p:nvSpPr>
        <p:spPr>
          <a:xfrm>
            <a:off x="3018706" y="335380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5a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A96E404D-BBBE-4D6C-9789-F7659E8B2093}"/>
              </a:ext>
            </a:extLst>
          </p:cNvPr>
          <p:cNvSpPr/>
          <p:nvPr/>
        </p:nvSpPr>
        <p:spPr>
          <a:xfrm>
            <a:off x="3018706" y="114741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5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7776432-1E38-4219-8AAE-5CE1D2141C4A}"/>
              </a:ext>
            </a:extLst>
          </p:cNvPr>
          <p:cNvSpPr txBox="1"/>
          <p:nvPr/>
        </p:nvSpPr>
        <p:spPr>
          <a:xfrm>
            <a:off x="5352288" y="3429000"/>
            <a:ext cx="4029949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altLang="ko-KR" sz="8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l"/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  <a:cs typeface="Segoe UI" panose="020B0502040204020203" pitchFamily="34" charset="0"/>
              </a:rPr>
              <a:t>- #5a RIO &gt;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  <a:cs typeface="Segoe UI" panose="020B0502040204020203" pitchFamily="34" charset="0"/>
              </a:rPr>
              <a:t>첩약보험 선택시에만 ▼ 으로 변경 노출되는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  <a:cs typeface="Segoe UI" panose="020B0502040204020203" pitchFamily="34" charset="0"/>
              </a:rPr>
              <a:t>UI</a:t>
            </a:r>
          </a:p>
          <a:p>
            <a:pPr algn="l"/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  <a:cs typeface="Segoe UI" panose="020B0502040204020203" pitchFamily="34" charset="0"/>
              </a:rPr>
              <a:t>-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  <a:cs typeface="Segoe UI" panose="020B0502040204020203" pitchFamily="34" charset="0"/>
              </a:rPr>
              <a:t>첩약보험 적용시에는 반드시 입력되어야 하는 항목임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  <a:cs typeface="Segoe UI" panose="020B0502040204020203" pitchFamily="34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옵션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: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벨마비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뇌혈관질환의 후유증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중풍후유증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원발성월경통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이차성월경통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상세불명의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월경통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- </a:t>
            </a:r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현재는 위의 옵션만 선택할 수 있으나</a:t>
            </a:r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, </a:t>
            </a:r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향후 확장될 가능성 있음</a:t>
            </a:r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l"/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766F94A-9138-4D60-8D1A-6E018E95A44E}"/>
              </a:ext>
            </a:extLst>
          </p:cNvPr>
          <p:cNvSpPr txBox="1"/>
          <p:nvPr/>
        </p:nvSpPr>
        <p:spPr>
          <a:xfrm>
            <a:off x="5352288" y="1328739"/>
            <a:ext cx="222176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여기에 입력된 질병명이 통계 </a:t>
            </a:r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&gt; </a:t>
            </a:r>
            <a:r>
              <a:rPr lang="ko-KR" altLang="en-US" sz="800" dirty="0" err="1">
                <a:latin typeface="+mj-ea"/>
                <a:ea typeface="+mj-ea"/>
                <a:cs typeface="Segoe UI" panose="020B0502040204020203" pitchFamily="34" charset="0"/>
              </a:rPr>
              <a:t>질병명</a:t>
            </a:r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~</a:t>
            </a:r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 차트에 노출됨</a:t>
            </a:r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E59852D4-A811-456C-83C3-DDF29F722A2F}"/>
              </a:ext>
            </a:extLst>
          </p:cNvPr>
          <p:cNvSpPr/>
          <p:nvPr/>
        </p:nvSpPr>
        <p:spPr>
          <a:xfrm>
            <a:off x="3074005" y="1550825"/>
            <a:ext cx="2175029" cy="1060701"/>
          </a:xfrm>
          <a:prstGeom prst="roundRect">
            <a:avLst>
              <a:gd name="adj" fmla="val 472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5AC47273-C784-4A5F-B57F-F7BF84BC4F61}"/>
              </a:ext>
            </a:extLst>
          </p:cNvPr>
          <p:cNvSpPr/>
          <p:nvPr/>
        </p:nvSpPr>
        <p:spPr>
          <a:xfrm>
            <a:off x="3151632" y="1623868"/>
            <a:ext cx="341376" cy="2194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두통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403EE060-7AE7-44CE-961B-574C1ABCE440}"/>
              </a:ext>
            </a:extLst>
          </p:cNvPr>
          <p:cNvSpPr/>
          <p:nvPr/>
        </p:nvSpPr>
        <p:spPr>
          <a:xfrm>
            <a:off x="3570635" y="1623868"/>
            <a:ext cx="341376" cy="2194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상해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A7756BAF-0C3B-4A91-B729-FDF61D43F5CB}"/>
              </a:ext>
            </a:extLst>
          </p:cNvPr>
          <p:cNvSpPr/>
          <p:nvPr/>
        </p:nvSpPr>
        <p:spPr>
          <a:xfrm>
            <a:off x="3990831" y="1623868"/>
            <a:ext cx="341376" cy="2194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타박상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DDECC02D-D22C-4372-B11A-BDE7043B3A94}"/>
              </a:ext>
            </a:extLst>
          </p:cNvPr>
          <p:cNvSpPr/>
          <p:nvPr/>
        </p:nvSpPr>
        <p:spPr>
          <a:xfrm>
            <a:off x="4411026" y="1623868"/>
            <a:ext cx="441389" cy="2194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식이조절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655F82E-4CEB-480E-B70F-056731E897BF}"/>
              </a:ext>
            </a:extLst>
          </p:cNvPr>
          <p:cNvSpPr txBox="1"/>
          <p:nvPr/>
        </p:nvSpPr>
        <p:spPr>
          <a:xfrm>
            <a:off x="5352288" y="1672040"/>
            <a:ext cx="29174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Focus</a:t>
            </a:r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시 하단으로 </a:t>
            </a:r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tag </a:t>
            </a:r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목록 노출</a:t>
            </a:r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(30</a:t>
            </a:r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개 </a:t>
            </a:r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DT).</a:t>
            </a:r>
          </a:p>
          <a:p>
            <a:pPr algn="l"/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Tag</a:t>
            </a:r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는 과거 사용자가 입력했던 </a:t>
            </a:r>
            <a:r>
              <a:rPr lang="ko-KR" altLang="en-US" sz="800" dirty="0" err="1">
                <a:latin typeface="+mj-ea"/>
                <a:ea typeface="+mj-ea"/>
                <a:cs typeface="Segoe UI" panose="020B0502040204020203" pitchFamily="34" charset="0"/>
              </a:rPr>
              <a:t>질병명</a:t>
            </a:r>
            <a:endParaRPr lang="en-US" altLang="ko-KR" sz="800" dirty="0">
              <a:latin typeface="+mj-ea"/>
              <a:ea typeface="+mj-ea"/>
              <a:cs typeface="Segoe UI" panose="020B0502040204020203" pitchFamily="34" charset="0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 tag</a:t>
            </a:r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ko-KR" altLang="en-US" sz="800" dirty="0" err="1">
                <a:latin typeface="+mj-ea"/>
                <a:ea typeface="+mj-ea"/>
                <a:cs typeface="Segoe UI" panose="020B0502040204020203" pitchFamily="34" charset="0"/>
              </a:rPr>
              <a:t>선택시</a:t>
            </a:r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 해당 </a:t>
            </a:r>
            <a:r>
              <a:rPr lang="ko-KR" altLang="en-US" sz="800" dirty="0" err="1">
                <a:latin typeface="+mj-ea"/>
                <a:ea typeface="+mj-ea"/>
                <a:cs typeface="Segoe UI" panose="020B0502040204020203" pitchFamily="34" charset="0"/>
              </a:rPr>
              <a:t>질병명</a:t>
            </a:r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#5</a:t>
            </a:r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영역에 </a:t>
            </a:r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input.</a:t>
            </a:r>
          </a:p>
          <a:p>
            <a:pPr algn="l"/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여러 개를 선택하는 경우</a:t>
            </a:r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, ‘ , ‘</a:t>
            </a:r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로 구분하여 노출</a:t>
            </a:r>
            <a:endParaRPr lang="en-US" altLang="ko-KR" sz="800" dirty="0">
              <a:latin typeface="+mj-ea"/>
              <a:ea typeface="+mj-ea"/>
              <a:cs typeface="Segoe UI" panose="020B0502040204020203" pitchFamily="34" charset="0"/>
            </a:endParaRPr>
          </a:p>
          <a:p>
            <a:pPr algn="l"/>
            <a:endParaRPr lang="en-US" altLang="ko-KR" sz="800" dirty="0">
              <a:latin typeface="+mj-ea"/>
              <a:ea typeface="+mj-ea"/>
              <a:cs typeface="Segoe UI" panose="020B0502040204020203" pitchFamily="34" charset="0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사용자 키보드 </a:t>
            </a:r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input</a:t>
            </a:r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시 하단으로 해당 글자를 포함한 </a:t>
            </a:r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tag</a:t>
            </a:r>
            <a:r>
              <a:rPr lang="ko-KR" altLang="en-US" sz="800" dirty="0">
                <a:latin typeface="+mj-ea"/>
                <a:ea typeface="+mj-ea"/>
                <a:cs typeface="Segoe UI" panose="020B0502040204020203" pitchFamily="34" charset="0"/>
              </a:rPr>
              <a:t>목록 검색 노출</a:t>
            </a:r>
            <a:r>
              <a:rPr lang="en-US" altLang="ko-KR" sz="800" dirty="0">
                <a:latin typeface="+mj-ea"/>
                <a:ea typeface="+mj-ea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9129405C-6E69-4459-AD8D-84CE3D72D7E7}"/>
              </a:ext>
            </a:extLst>
          </p:cNvPr>
          <p:cNvSpPr/>
          <p:nvPr/>
        </p:nvSpPr>
        <p:spPr>
          <a:xfrm>
            <a:off x="3074005" y="3766355"/>
            <a:ext cx="2175029" cy="903182"/>
          </a:xfrm>
          <a:prstGeom prst="roundRect">
            <a:avLst>
              <a:gd name="adj" fmla="val 472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BDBBC6DE-2CFE-418B-8A7C-215FEEA4DBF9}"/>
              </a:ext>
            </a:extLst>
          </p:cNvPr>
          <p:cNvSpPr/>
          <p:nvPr/>
        </p:nvSpPr>
        <p:spPr>
          <a:xfrm>
            <a:off x="3151632" y="3843296"/>
            <a:ext cx="341376" cy="2194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벨마비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6EB7EBD0-1812-4772-BB2D-4DA4A3CF14A2}"/>
              </a:ext>
            </a:extLst>
          </p:cNvPr>
          <p:cNvSpPr/>
          <p:nvPr/>
        </p:nvSpPr>
        <p:spPr>
          <a:xfrm>
            <a:off x="3570634" y="3843296"/>
            <a:ext cx="840392" cy="2194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뇌혈관질환의 후유증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4E87F249-C3D9-4846-9FED-8802C79F98B0}"/>
              </a:ext>
            </a:extLst>
          </p:cNvPr>
          <p:cNvSpPr/>
          <p:nvPr/>
        </p:nvSpPr>
        <p:spPr>
          <a:xfrm>
            <a:off x="3151632" y="4109623"/>
            <a:ext cx="542544" cy="2194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중풍후류증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43DEE030-1327-40EE-ADBB-CF1416AD2D80}"/>
              </a:ext>
            </a:extLst>
          </p:cNvPr>
          <p:cNvSpPr/>
          <p:nvPr/>
        </p:nvSpPr>
        <p:spPr>
          <a:xfrm>
            <a:off x="3759611" y="4109623"/>
            <a:ext cx="651416" cy="2194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원발성월경통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35FD5C59-45C2-40CE-B026-3C8738C23BBE}"/>
              </a:ext>
            </a:extLst>
          </p:cNvPr>
          <p:cNvSpPr/>
          <p:nvPr/>
        </p:nvSpPr>
        <p:spPr>
          <a:xfrm>
            <a:off x="4471068" y="3841692"/>
            <a:ext cx="651416" cy="2194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이차성월경통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D1A9AF1A-7B1F-4351-9B26-D0C17D96DF3F}"/>
              </a:ext>
            </a:extLst>
          </p:cNvPr>
          <p:cNvSpPr/>
          <p:nvPr/>
        </p:nvSpPr>
        <p:spPr>
          <a:xfrm>
            <a:off x="3151632" y="4375950"/>
            <a:ext cx="883920" cy="2194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상세불명의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월경통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FAB491FA-77C6-43A1-B8A5-4F9369FB75CC}"/>
              </a:ext>
            </a:extLst>
          </p:cNvPr>
          <p:cNvCxnSpPr/>
          <p:nvPr/>
        </p:nvCxnSpPr>
        <p:spPr>
          <a:xfrm>
            <a:off x="4157472" y="2767584"/>
            <a:ext cx="0" cy="5242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7F6759E-238D-4070-A7D1-CA0A7FA821BD}"/>
              </a:ext>
            </a:extLst>
          </p:cNvPr>
          <p:cNvSpPr txBox="1"/>
          <p:nvPr/>
        </p:nvSpPr>
        <p:spPr>
          <a:xfrm>
            <a:off x="2459874" y="2938350"/>
            <a:ext cx="16254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RIO &gt;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첩약보험 </a:t>
            </a:r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선택시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아래와 같이 변경</a:t>
            </a:r>
          </a:p>
        </p:txBody>
      </p:sp>
    </p:spTree>
    <p:extLst>
      <p:ext uri="{BB962C8B-B14F-4D97-AF65-F5344CB8AC3E}">
        <p14:creationId xmlns:p14="http://schemas.microsoft.com/office/powerpoint/2010/main" xmlns="" val="32036952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062FC8-5DAD-4132-9C1E-07B53C26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진료관리 </a:t>
            </a:r>
            <a:r>
              <a:rPr lang="en-US" altLang="ko-KR" dirty="0"/>
              <a:t>&gt; </a:t>
            </a:r>
            <a:r>
              <a:rPr lang="ko-KR" altLang="en-US" dirty="0"/>
              <a:t>환자선택 </a:t>
            </a:r>
            <a:r>
              <a:rPr lang="en-US" altLang="ko-KR" dirty="0"/>
              <a:t>&gt; </a:t>
            </a:r>
            <a:r>
              <a:rPr lang="ko-KR" altLang="en-US" dirty="0"/>
              <a:t>처방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 - </a:t>
            </a:r>
            <a:r>
              <a:rPr lang="ko-KR" altLang="en-US" dirty="0"/>
              <a:t>공통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7B0CAC-79C6-4E70-86F3-67E29C6BC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32CAA4-9320-4A4F-BAD7-CED5DDBBF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H_010200_P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B09E4C-B5AE-436F-98D5-C563C1624F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038" y="904235"/>
            <a:ext cx="551433" cy="170816"/>
          </a:xfrm>
        </p:spPr>
        <p:txBody>
          <a:bodyPr/>
          <a:lstStyle/>
          <a:p>
            <a:r>
              <a:rPr lang="ko-KR" altLang="en-US" dirty="0"/>
              <a:t>직접처방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968A49B9-7FEE-4EFD-9664-5CDF20C6EED7}"/>
              </a:ext>
            </a:extLst>
          </p:cNvPr>
          <p:cNvGraphicFramePr>
            <a:graphicFrameLocks noGrp="1"/>
          </p:cNvGraphicFramePr>
          <p:nvPr/>
        </p:nvGraphicFramePr>
        <p:xfrm>
          <a:off x="7716696" y="597402"/>
          <a:ext cx="2019044" cy="58684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8106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181093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첩당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약재량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배율조절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선택항목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X2, X3,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직접입력 중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택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직접입력란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1.0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배율 선택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입력시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해당 배율대로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첩당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기본분량이 가감됨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#1a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배율 직접 입력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- 0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보다 큰 숫자를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0.1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단위로 입력가능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배율선택 후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직접입력시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기선택한 배울 선택해제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직접입력 후 배율선택시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직접입력값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초기화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약재입력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약재량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조절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약재명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입력시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원산지 자동입력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원산지가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개 이상인 경우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원산지영역에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select box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를 통해 선택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첩당사용량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직접입력가능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 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▲▼를 통해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약재량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1g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씩 가감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X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해당 약재 삭제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약재입력 후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엔터시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다음 행으로 이동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마지막행인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경우 새로운 행 생성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 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결과적으로 마지막 행은 항상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빈행유지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복약지시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환자에게 발송되는 복약지시정보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[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설정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]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메뉴에서 기본값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세팅가능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각 입력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선택란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화면과 같음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#3a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클릭시마다 선택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해제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토글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#3b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기타내용입력란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한글기준 최대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100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글자까지 입력가능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입력글자수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카운트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( 0/100 )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영역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조제지시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탕전실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전달내용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입력부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한글기준 최대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100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글자까지 입력가능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44" name="Check" hidden="1">
            <a:extLst>
              <a:ext uri="{FF2B5EF4-FFF2-40B4-BE49-F238E27FC236}">
                <a16:creationId xmlns:a16="http://schemas.microsoft.com/office/drawing/2014/main" xmlns="" id="{29495727-DA5A-44AA-9EB9-C26D65B8B512}"/>
              </a:ext>
            </a:extLst>
          </p:cNvPr>
          <p:cNvSpPr>
            <a:spLocks noEditPoints="1"/>
          </p:cNvSpPr>
          <p:nvPr/>
        </p:nvSpPr>
        <p:spPr bwMode="auto">
          <a:xfrm>
            <a:off x="6195834" y="2378122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heck" hidden="1">
            <a:extLst>
              <a:ext uri="{FF2B5EF4-FFF2-40B4-BE49-F238E27FC236}">
                <a16:creationId xmlns:a16="http://schemas.microsoft.com/office/drawing/2014/main" xmlns="" id="{E7D308C0-C3D2-4955-BEC5-220A25624B02}"/>
              </a:ext>
            </a:extLst>
          </p:cNvPr>
          <p:cNvSpPr>
            <a:spLocks noEditPoints="1"/>
          </p:cNvSpPr>
          <p:nvPr/>
        </p:nvSpPr>
        <p:spPr bwMode="auto">
          <a:xfrm>
            <a:off x="6195834" y="2798318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57A04D05-4D5C-4E24-98D5-E873800C0F62}"/>
              </a:ext>
            </a:extLst>
          </p:cNvPr>
          <p:cNvGrpSpPr/>
          <p:nvPr/>
        </p:nvGrpSpPr>
        <p:grpSpPr>
          <a:xfrm>
            <a:off x="429038" y="1222351"/>
            <a:ext cx="2568206" cy="328474"/>
            <a:chOff x="1642519" y="1954842"/>
            <a:chExt cx="2568206" cy="328474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7B3C6099-59C6-48B4-98B3-3AB44A0414C3}"/>
                </a:ext>
              </a:extLst>
            </p:cNvPr>
            <p:cNvSpPr/>
            <p:nvPr/>
          </p:nvSpPr>
          <p:spPr>
            <a:xfrm>
              <a:off x="2035696" y="195484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처방명을 알려주세요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BB16D282-6419-4AE6-B28A-9C226A4DBB25}"/>
                </a:ext>
              </a:extLst>
            </p:cNvPr>
            <p:cNvSpPr txBox="1"/>
            <p:nvPr/>
          </p:nvSpPr>
          <p:spPr>
            <a:xfrm>
              <a:off x="1642519" y="2057523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>
                  <a:latin typeface="+mj-ea"/>
                  <a:ea typeface="+mj-ea"/>
                </a:rPr>
                <a:t>처방명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9B00DE6D-B0D5-4036-924E-A94DDD3F4651}"/>
              </a:ext>
            </a:extLst>
          </p:cNvPr>
          <p:cNvSpPr/>
          <p:nvPr/>
        </p:nvSpPr>
        <p:spPr>
          <a:xfrm>
            <a:off x="6679767" y="1229781"/>
            <a:ext cx="805761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RIO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68E6F14D-405C-4DEA-B6C4-A36A1BA1AE5F}"/>
              </a:ext>
            </a:extLst>
          </p:cNvPr>
          <p:cNvSpPr/>
          <p:nvPr/>
        </p:nvSpPr>
        <p:spPr>
          <a:xfrm>
            <a:off x="6655485" y="6196150"/>
            <a:ext cx="805761" cy="328474"/>
          </a:xfrm>
          <a:prstGeom prst="roundRect">
            <a:avLst/>
          </a:prstGeom>
          <a:solidFill>
            <a:srgbClr val="2CA8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AB13FF3-5E6F-43D0-A32E-7A304B1F3EEB}"/>
              </a:ext>
            </a:extLst>
          </p:cNvPr>
          <p:cNvGraphicFramePr>
            <a:graphicFrameLocks noGrp="1"/>
          </p:cNvGraphicFramePr>
          <p:nvPr/>
        </p:nvGraphicFramePr>
        <p:xfrm>
          <a:off x="429038" y="2360808"/>
          <a:ext cx="3449280" cy="17971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3531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633939">
                  <a:extLst>
                    <a:ext uri="{9D8B030D-6E8A-4147-A177-3AD203B41FA5}">
                      <a16:colId xmlns:a16="http://schemas.microsoft.com/office/drawing/2014/main" xmlns="" val="3587418219"/>
                    </a:ext>
                  </a:extLst>
                </a:gridCol>
                <a:gridCol w="678032">
                  <a:extLst>
                    <a:ext uri="{9D8B030D-6E8A-4147-A177-3AD203B41FA5}">
                      <a16:colId xmlns:a16="http://schemas.microsoft.com/office/drawing/2014/main" xmlns="" val="1452549263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xmlns="" val="2516096412"/>
                    </a:ext>
                  </a:extLst>
                </a:gridCol>
                <a:gridCol w="373118">
                  <a:extLst>
                    <a:ext uri="{9D8B030D-6E8A-4147-A177-3AD203B41FA5}">
                      <a16:colId xmlns:a16="http://schemas.microsoft.com/office/drawing/2014/main" xmlns="" val="546001426"/>
                    </a:ext>
                  </a:extLst>
                </a:gridCol>
              </a:tblGrid>
              <a:tr h="224642"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약재명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원산지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첩당사용량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石膏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베트남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▼ 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16 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▲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麻黃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lang="en-US" altLang="ko-KR" sz="800" kern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12(~8~6)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967920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半夏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12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523580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大棗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미얀마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11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3579669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生薑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칠레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6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3520983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2374982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총량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rgbClr val="2CA8B2"/>
                          </a:solidFill>
                          <a:latin typeface="+mj-ea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g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5982451"/>
                  </a:ext>
                </a:extLst>
              </a:tr>
            </a:tbl>
          </a:graphicData>
        </a:graphic>
      </p:graphicFrame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xmlns="" id="{34F143E8-EA0E-406C-9B40-007E6FBB4366}"/>
              </a:ext>
            </a:extLst>
          </p:cNvPr>
          <p:cNvSpPr/>
          <p:nvPr/>
        </p:nvSpPr>
        <p:spPr>
          <a:xfrm>
            <a:off x="3994520" y="2032414"/>
            <a:ext cx="3491008" cy="2125527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xmlns="" id="{144A7E2C-2076-4643-A904-D85A8F998A5C}"/>
              </a:ext>
            </a:extLst>
          </p:cNvPr>
          <p:cNvGrpSpPr/>
          <p:nvPr/>
        </p:nvGrpSpPr>
        <p:grpSpPr>
          <a:xfrm>
            <a:off x="3959784" y="1778108"/>
            <a:ext cx="3525258" cy="187398"/>
            <a:chOff x="3959784" y="4231303"/>
            <a:chExt cx="3525258" cy="187398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69028D72-211C-43F8-A381-DE5799FB584F}"/>
                </a:ext>
              </a:extLst>
            </p:cNvPr>
            <p:cNvSpPr txBox="1"/>
            <p:nvPr/>
          </p:nvSpPr>
          <p:spPr>
            <a:xfrm>
              <a:off x="3959784" y="423130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조제</a:t>
              </a: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xmlns="" id="{46277C8A-9A75-40A7-9CF2-EAA0A82F1776}"/>
                </a:ext>
              </a:extLst>
            </p:cNvPr>
            <p:cNvCxnSpPr>
              <a:cxnSpLocks/>
            </p:cNvCxnSpPr>
            <p:nvPr/>
          </p:nvCxnSpPr>
          <p:spPr>
            <a:xfrm>
              <a:off x="3994520" y="4418700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xmlns="" id="{1CB50D3A-749C-4F3C-ACFF-EBFCA729A2C9}"/>
                </a:ext>
              </a:extLst>
            </p:cNvPr>
            <p:cNvSpPr/>
            <p:nvPr/>
          </p:nvSpPr>
          <p:spPr>
            <a:xfrm>
              <a:off x="6932004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첩약</a:t>
              </a:r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xmlns="" id="{4D678CE9-DF1C-4AB3-A335-499C8D45B698}"/>
                </a:ext>
              </a:extLst>
            </p:cNvPr>
            <p:cNvSpPr/>
            <p:nvPr/>
          </p:nvSpPr>
          <p:spPr>
            <a:xfrm>
              <a:off x="5272890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bg1"/>
                  </a:solidFill>
                  <a:latin typeface="+mj-ea"/>
                  <a:ea typeface="+mj-ea"/>
                </a:rPr>
                <a:t>탕전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xmlns="" id="{E33D40E2-FAB3-4EAC-BC9B-97DDD66DFE9B}"/>
                </a:ext>
              </a:extLst>
            </p:cNvPr>
            <p:cNvSpPr/>
            <p:nvPr/>
          </p:nvSpPr>
          <p:spPr>
            <a:xfrm>
              <a:off x="5825928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환제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xmlns="" id="{2FE934E3-79E8-488E-9C93-5B8D28C39A0E}"/>
                </a:ext>
              </a:extLst>
            </p:cNvPr>
            <p:cNvSpPr/>
            <p:nvPr/>
          </p:nvSpPr>
          <p:spPr>
            <a:xfrm>
              <a:off x="6378966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산제</a:t>
              </a:r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xmlns="" id="{FC5A165C-6A4F-4E08-9B30-83491F61ED4F}"/>
              </a:ext>
            </a:extLst>
          </p:cNvPr>
          <p:cNvSpPr/>
          <p:nvPr/>
        </p:nvSpPr>
        <p:spPr>
          <a:xfrm>
            <a:off x="5818707" y="1229781"/>
            <a:ext cx="805761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처방이력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33DFFD79-1A80-47AB-BB39-FE24B88F17F1}"/>
              </a:ext>
            </a:extLst>
          </p:cNvPr>
          <p:cNvGrpSpPr/>
          <p:nvPr/>
        </p:nvGrpSpPr>
        <p:grpSpPr>
          <a:xfrm>
            <a:off x="446031" y="4621567"/>
            <a:ext cx="2897789" cy="241564"/>
            <a:chOff x="433189" y="4236538"/>
            <a:chExt cx="3586913" cy="241564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76B915C4-8252-45B3-8B87-F157B858688C}"/>
                </a:ext>
              </a:extLst>
            </p:cNvPr>
            <p:cNvSpPr/>
            <p:nvPr/>
          </p:nvSpPr>
          <p:spPr>
            <a:xfrm>
              <a:off x="700272" y="4236538"/>
              <a:ext cx="766100" cy="2415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CAEAF1E8-1D45-4DC7-B9BC-DD9D776099EA}"/>
                </a:ext>
              </a:extLst>
            </p:cNvPr>
            <p:cNvSpPr txBox="1"/>
            <p:nvPr/>
          </p:nvSpPr>
          <p:spPr>
            <a:xfrm>
              <a:off x="1511548" y="4295765"/>
              <a:ext cx="9137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회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0BA5D6BC-C4CA-42FB-AED1-61A958C7DD31}"/>
                </a:ext>
              </a:extLst>
            </p:cNvPr>
            <p:cNvSpPr txBox="1"/>
            <p:nvPr/>
          </p:nvSpPr>
          <p:spPr>
            <a:xfrm>
              <a:off x="433189" y="4295765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하루</a:t>
              </a: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xmlns="" id="{43C48BC8-5818-422C-9231-BF3EF984B0DB}"/>
                </a:ext>
              </a:extLst>
            </p:cNvPr>
            <p:cNvSpPr/>
            <p:nvPr/>
          </p:nvSpPr>
          <p:spPr>
            <a:xfrm>
              <a:off x="1839858" y="4236538"/>
              <a:ext cx="766100" cy="2415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15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xmlns="" id="{775B0033-C605-491E-BD06-9C1BFDFFA9E3}"/>
                </a:ext>
              </a:extLst>
            </p:cNvPr>
            <p:cNvSpPr txBox="1"/>
            <p:nvPr/>
          </p:nvSpPr>
          <p:spPr>
            <a:xfrm>
              <a:off x="2682742" y="4295765"/>
              <a:ext cx="133736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일간 복용하시는 양입니다</a:t>
              </a:r>
              <a:r>
                <a:rPr lang="en-US" altLang="ko-KR" sz="800" dirty="0">
                  <a:latin typeface="+mj-ea"/>
                  <a:ea typeface="+mj-ea"/>
                </a:rPr>
                <a:t>.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47185C1E-489C-4C47-AEA0-2DF939F6A4FB}"/>
              </a:ext>
            </a:extLst>
          </p:cNvPr>
          <p:cNvGrpSpPr/>
          <p:nvPr/>
        </p:nvGrpSpPr>
        <p:grpSpPr>
          <a:xfrm>
            <a:off x="401794" y="4368420"/>
            <a:ext cx="3474232" cy="185435"/>
            <a:chOff x="4006918" y="4914494"/>
            <a:chExt cx="3474232" cy="18543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C84800F2-6687-419D-9A10-7DABE4946E55}"/>
                </a:ext>
              </a:extLst>
            </p:cNvPr>
            <p:cNvSpPr txBox="1"/>
            <p:nvPr/>
          </p:nvSpPr>
          <p:spPr>
            <a:xfrm>
              <a:off x="4034161" y="4914494"/>
              <a:ext cx="36548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복약지시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B6BF299C-0F0E-4132-AA4E-A47F025BF4C1}"/>
                </a:ext>
              </a:extLst>
            </p:cNvPr>
            <p:cNvCxnSpPr>
              <a:cxnSpLocks/>
            </p:cNvCxnSpPr>
            <p:nvPr/>
          </p:nvCxnSpPr>
          <p:spPr>
            <a:xfrm>
              <a:off x="4006918" y="5099929"/>
              <a:ext cx="347423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CE4674A7-EAE0-4F46-B4C3-8E070EF3F79A}"/>
              </a:ext>
            </a:extLst>
          </p:cNvPr>
          <p:cNvSpPr txBox="1"/>
          <p:nvPr/>
        </p:nvSpPr>
        <p:spPr>
          <a:xfrm>
            <a:off x="3987518" y="4426168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조제지시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201209C-46C5-412A-9324-5A764F5B93DD}"/>
              </a:ext>
            </a:extLst>
          </p:cNvPr>
          <p:cNvSpPr/>
          <p:nvPr/>
        </p:nvSpPr>
        <p:spPr>
          <a:xfrm>
            <a:off x="3987518" y="4632313"/>
            <a:ext cx="3497524" cy="1375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조제실 전달사항을 입력해주세요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055CAC8C-2149-4E2B-A634-F3D9124D59A0}"/>
              </a:ext>
            </a:extLst>
          </p:cNvPr>
          <p:cNvGrpSpPr/>
          <p:nvPr/>
        </p:nvGrpSpPr>
        <p:grpSpPr>
          <a:xfrm>
            <a:off x="3625057" y="2616704"/>
            <a:ext cx="111935" cy="1235592"/>
            <a:chOff x="3625057" y="2518910"/>
            <a:chExt cx="127893" cy="1333386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2FF63049-1E57-429D-84BA-FAD0A798C31F}"/>
                </a:ext>
              </a:extLst>
            </p:cNvPr>
            <p:cNvGrpSpPr/>
            <p:nvPr/>
          </p:nvGrpSpPr>
          <p:grpSpPr>
            <a:xfrm>
              <a:off x="3625057" y="2518910"/>
              <a:ext cx="127893" cy="127893"/>
              <a:chOff x="7716696" y="3184358"/>
              <a:chExt cx="408630" cy="408630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xmlns="" id="{3D2E51B6-3C94-428D-A713-8BAFA386794B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xmlns="" id="{289D1C6B-F902-476B-8F5D-7DA2AD5C9103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EFDD4569-1A7C-4017-B01B-9ED3480C21C1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8A7FE035-7711-4D52-9757-6C75C5AB1246}"/>
                </a:ext>
              </a:extLst>
            </p:cNvPr>
            <p:cNvGrpSpPr/>
            <p:nvPr/>
          </p:nvGrpSpPr>
          <p:grpSpPr>
            <a:xfrm>
              <a:off x="3625057" y="2760009"/>
              <a:ext cx="127893" cy="127893"/>
              <a:chOff x="7716696" y="3184358"/>
              <a:chExt cx="408630" cy="408630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EC2B0FF0-2C31-4911-B6EA-F2BB9633FFC8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xmlns="" id="{AC22D142-6A39-4A08-86D6-B969A54F467F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xmlns="" id="{3D2785EE-E8E1-45E1-908E-572B7EDA3B1A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6FF13F76-55BA-4A4C-9D37-D9A42C8229C0}"/>
                </a:ext>
              </a:extLst>
            </p:cNvPr>
            <p:cNvGrpSpPr/>
            <p:nvPr/>
          </p:nvGrpSpPr>
          <p:grpSpPr>
            <a:xfrm>
              <a:off x="3625057" y="3001108"/>
              <a:ext cx="127893" cy="127893"/>
              <a:chOff x="7716696" y="3184358"/>
              <a:chExt cx="408630" cy="408630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B484A994-4432-46E8-AB22-96F4647A5FFF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xmlns="" id="{641A838F-8987-44BE-953D-D38C3D470BC9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xmlns="" id="{FD94C2FC-6219-4438-9188-90AD32F609FE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CB2F3284-225B-4E55-A45D-09A711318356}"/>
                </a:ext>
              </a:extLst>
            </p:cNvPr>
            <p:cNvGrpSpPr/>
            <p:nvPr/>
          </p:nvGrpSpPr>
          <p:grpSpPr>
            <a:xfrm>
              <a:off x="3625057" y="3242207"/>
              <a:ext cx="127893" cy="127893"/>
              <a:chOff x="7716696" y="3184358"/>
              <a:chExt cx="408630" cy="408630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xmlns="" id="{7EAA673C-017A-485A-B8D3-12A38C2A016B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xmlns="" id="{3B86C931-08FC-49F7-A25A-E283304D202A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xmlns="" id="{4AC026AD-29E7-4222-BAA5-9D3D03942440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32E10F17-79DF-4899-9CD4-9791CE2A2037}"/>
                </a:ext>
              </a:extLst>
            </p:cNvPr>
            <p:cNvGrpSpPr/>
            <p:nvPr/>
          </p:nvGrpSpPr>
          <p:grpSpPr>
            <a:xfrm>
              <a:off x="3625057" y="3483306"/>
              <a:ext cx="127893" cy="127893"/>
              <a:chOff x="7716696" y="3184358"/>
              <a:chExt cx="408630" cy="408630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3916AE92-49DE-4209-8338-96D45C3CF07A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xmlns="" id="{B1AD4028-D09C-429B-B18F-03670F55C34F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xmlns="" id="{98C99EF4-CB43-4E15-A4CD-F57F0EF61A19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F4777ECD-A669-41BD-A1CF-6006BE66B77B}"/>
                </a:ext>
              </a:extLst>
            </p:cNvPr>
            <p:cNvGrpSpPr/>
            <p:nvPr/>
          </p:nvGrpSpPr>
          <p:grpSpPr>
            <a:xfrm>
              <a:off x="3625057" y="3724403"/>
              <a:ext cx="127893" cy="127893"/>
              <a:chOff x="7716696" y="3184358"/>
              <a:chExt cx="408630" cy="408630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xmlns="" id="{2478C99D-3D9A-4BDB-A7ED-25F899F83072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xmlns="" id="{FDE63916-8BB6-4253-98B3-4D2F85769609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xmlns="" id="{84FFD621-7ACD-45E5-9857-28031A76D355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xmlns="" id="{4D780CF5-BB62-4F24-9261-8C323F2D4E36}"/>
              </a:ext>
            </a:extLst>
          </p:cNvPr>
          <p:cNvSpPr/>
          <p:nvPr/>
        </p:nvSpPr>
        <p:spPr>
          <a:xfrm>
            <a:off x="426746" y="2032415"/>
            <a:ext cx="3449280" cy="278642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첩당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약재량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4A6D5081-CA13-4048-B8EA-1688B16B6BBC}"/>
              </a:ext>
            </a:extLst>
          </p:cNvPr>
          <p:cNvSpPr/>
          <p:nvPr/>
        </p:nvSpPr>
        <p:spPr>
          <a:xfrm>
            <a:off x="3325281" y="2092584"/>
            <a:ext cx="252585" cy="17134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1.0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3091EA-3845-4F4C-9B53-CF2A6700EAA8}"/>
              </a:ext>
            </a:extLst>
          </p:cNvPr>
          <p:cNvSpPr txBox="1"/>
          <p:nvPr/>
        </p:nvSpPr>
        <p:spPr>
          <a:xfrm>
            <a:off x="3637113" y="2128044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배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B034CC7E-53AE-464E-A575-36FCB313D34C}"/>
              </a:ext>
            </a:extLst>
          </p:cNvPr>
          <p:cNvSpPr/>
          <p:nvPr/>
        </p:nvSpPr>
        <p:spPr>
          <a:xfrm>
            <a:off x="3032743" y="2092584"/>
            <a:ext cx="252585" cy="17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X 2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xmlns="" id="{EDD203D5-98D9-4CDF-B1F6-7186F65163FA}"/>
              </a:ext>
            </a:extLst>
          </p:cNvPr>
          <p:cNvSpPr/>
          <p:nvPr/>
        </p:nvSpPr>
        <p:spPr>
          <a:xfrm>
            <a:off x="2734583" y="2092584"/>
            <a:ext cx="252585" cy="17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X 3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A0BD58F-D56E-413C-8671-195682A296CA}"/>
              </a:ext>
            </a:extLst>
          </p:cNvPr>
          <p:cNvGrpSpPr/>
          <p:nvPr/>
        </p:nvGrpSpPr>
        <p:grpSpPr>
          <a:xfrm>
            <a:off x="423249" y="1782200"/>
            <a:ext cx="3456273" cy="183305"/>
            <a:chOff x="423249" y="1782200"/>
            <a:chExt cx="3456273" cy="18330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D4C77A59-2E91-45DD-80E0-58AFF321CC2F}"/>
                </a:ext>
              </a:extLst>
            </p:cNvPr>
            <p:cNvSpPr txBox="1"/>
            <p:nvPr/>
          </p:nvSpPr>
          <p:spPr>
            <a:xfrm>
              <a:off x="429038" y="1782200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약재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F3CCEB76-C945-496B-AD42-0033851FC349}"/>
                </a:ext>
              </a:extLst>
            </p:cNvPr>
            <p:cNvSpPr txBox="1"/>
            <p:nvPr/>
          </p:nvSpPr>
          <p:spPr>
            <a:xfrm>
              <a:off x="3878253" y="1782200"/>
              <a:ext cx="6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ko-KR" altLang="en-US" sz="800" dirty="0">
                <a:latin typeface="+mj-ea"/>
                <a:ea typeface="+mj-ea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xmlns="" id="{BB8DF6AF-DA78-44DB-98ED-5759FB06B3C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9" y="1965505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xmlns="" id="{701E31D3-B8DC-4E36-B5F7-5F2AC20DD9D2}"/>
              </a:ext>
            </a:extLst>
          </p:cNvPr>
          <p:cNvSpPr/>
          <p:nvPr/>
        </p:nvSpPr>
        <p:spPr>
          <a:xfrm>
            <a:off x="424610" y="5289177"/>
            <a:ext cx="3451416" cy="7181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가려야 할 음식 등 </a:t>
            </a:r>
            <a:r>
              <a:rPr lang="ko-KR" altLang="en-US" sz="700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복용시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주의점을 입력해주세요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246A373A-F8E7-4A77-870F-303991831D46}"/>
              </a:ext>
            </a:extLst>
          </p:cNvPr>
          <p:cNvGrpSpPr/>
          <p:nvPr/>
        </p:nvGrpSpPr>
        <p:grpSpPr>
          <a:xfrm>
            <a:off x="423249" y="4947603"/>
            <a:ext cx="2862079" cy="243181"/>
            <a:chOff x="423249" y="4947603"/>
            <a:chExt cx="2862079" cy="24318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3B25850A-91C6-4A05-8717-FEA34E4C94A9}"/>
                </a:ext>
              </a:extLst>
            </p:cNvPr>
            <p:cNvGrpSpPr/>
            <p:nvPr/>
          </p:nvGrpSpPr>
          <p:grpSpPr>
            <a:xfrm>
              <a:off x="423249" y="4947603"/>
              <a:ext cx="2199322" cy="239134"/>
              <a:chOff x="446032" y="5011023"/>
              <a:chExt cx="2753748" cy="239134"/>
            </a:xfrm>
          </p:grpSpPr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xmlns="" id="{FE2BC1C5-B743-4C42-9750-6E665AFB0235}"/>
                  </a:ext>
                </a:extLst>
              </p:cNvPr>
              <p:cNvGrpSpPr/>
              <p:nvPr/>
            </p:nvGrpSpPr>
            <p:grpSpPr>
              <a:xfrm>
                <a:off x="446032" y="5011023"/>
                <a:ext cx="1419520" cy="239134"/>
                <a:chOff x="4953000" y="3305011"/>
                <a:chExt cx="1738839" cy="327100"/>
              </a:xfrm>
            </p:grpSpPr>
            <p:sp>
              <p:nvSpPr>
                <p:cNvPr id="184" name="자유형: 도형 183">
                  <a:extLst>
                    <a:ext uri="{FF2B5EF4-FFF2-40B4-BE49-F238E27FC236}">
                      <a16:creationId xmlns:a16="http://schemas.microsoft.com/office/drawing/2014/main" xmlns="" id="{1FCA7D73-1174-4322-9DEB-E551D7FCB71D}"/>
                    </a:ext>
                  </a:extLst>
                </p:cNvPr>
                <p:cNvSpPr/>
                <p:nvPr/>
              </p:nvSpPr>
              <p:spPr>
                <a:xfrm>
                  <a:off x="4953000" y="3305011"/>
                  <a:ext cx="863507" cy="327100"/>
                </a:xfrm>
                <a:custGeom>
                  <a:avLst/>
                  <a:gdLst>
                    <a:gd name="connsiteX0" fmla="*/ 54518 w 863507"/>
                    <a:gd name="connsiteY0" fmla="*/ 0 h 327100"/>
                    <a:gd name="connsiteX1" fmla="*/ 863507 w 863507"/>
                    <a:gd name="connsiteY1" fmla="*/ 0 h 327100"/>
                    <a:gd name="connsiteX2" fmla="*/ 863507 w 863507"/>
                    <a:gd name="connsiteY2" fmla="*/ 327100 h 327100"/>
                    <a:gd name="connsiteX3" fmla="*/ 54518 w 863507"/>
                    <a:gd name="connsiteY3" fmla="*/ 327100 h 327100"/>
                    <a:gd name="connsiteX4" fmla="*/ 0 w 863507"/>
                    <a:gd name="connsiteY4" fmla="*/ 272582 h 327100"/>
                    <a:gd name="connsiteX5" fmla="*/ 0 w 863507"/>
                    <a:gd name="connsiteY5" fmla="*/ 54518 h 327100"/>
                    <a:gd name="connsiteX6" fmla="*/ 54518 w 863507"/>
                    <a:gd name="connsiteY6" fmla="*/ 0 h 327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63507" h="327100">
                      <a:moveTo>
                        <a:pt x="54518" y="0"/>
                      </a:moveTo>
                      <a:lnTo>
                        <a:pt x="863507" y="0"/>
                      </a:lnTo>
                      <a:lnTo>
                        <a:pt x="863507" y="327100"/>
                      </a:lnTo>
                      <a:lnTo>
                        <a:pt x="54518" y="327100"/>
                      </a:lnTo>
                      <a:cubicBezTo>
                        <a:pt x="24409" y="327100"/>
                        <a:pt x="0" y="302691"/>
                        <a:pt x="0" y="272582"/>
                      </a:cubicBezTo>
                      <a:lnTo>
                        <a:pt x="0" y="54518"/>
                      </a:lnTo>
                      <a:cubicBezTo>
                        <a:pt x="0" y="24409"/>
                        <a:pt x="24409" y="0"/>
                        <a:pt x="5451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36000" rIns="36000" bIns="36000" rtlCol="0" anchor="ctr"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관계없음</a:t>
                  </a:r>
                </a:p>
              </p:txBody>
            </p:sp>
            <p:sp>
              <p:nvSpPr>
                <p:cNvPr id="186" name="자유형: 도형 185">
                  <a:extLst>
                    <a:ext uri="{FF2B5EF4-FFF2-40B4-BE49-F238E27FC236}">
                      <a16:creationId xmlns:a16="http://schemas.microsoft.com/office/drawing/2014/main" xmlns="" id="{34E2EA26-639B-4093-85DE-04C0972523F4}"/>
                    </a:ext>
                  </a:extLst>
                </p:cNvPr>
                <p:cNvSpPr/>
                <p:nvPr/>
              </p:nvSpPr>
              <p:spPr>
                <a:xfrm>
                  <a:off x="5816507" y="3305011"/>
                  <a:ext cx="875332" cy="327100"/>
                </a:xfrm>
                <a:custGeom>
                  <a:avLst/>
                  <a:gdLst>
                    <a:gd name="connsiteX0" fmla="*/ 9951 w 875332"/>
                    <a:gd name="connsiteY0" fmla="*/ 0 h 327100"/>
                    <a:gd name="connsiteX1" fmla="*/ 820814 w 875332"/>
                    <a:gd name="connsiteY1" fmla="*/ 0 h 327100"/>
                    <a:gd name="connsiteX2" fmla="*/ 875332 w 875332"/>
                    <a:gd name="connsiteY2" fmla="*/ 54518 h 327100"/>
                    <a:gd name="connsiteX3" fmla="*/ 875332 w 875332"/>
                    <a:gd name="connsiteY3" fmla="*/ 272582 h 327100"/>
                    <a:gd name="connsiteX4" fmla="*/ 820814 w 875332"/>
                    <a:gd name="connsiteY4" fmla="*/ 327100 h 327100"/>
                    <a:gd name="connsiteX5" fmla="*/ 9951 w 875332"/>
                    <a:gd name="connsiteY5" fmla="*/ 327100 h 327100"/>
                    <a:gd name="connsiteX6" fmla="*/ 0 w 875332"/>
                    <a:gd name="connsiteY6" fmla="*/ 325091 h 327100"/>
                    <a:gd name="connsiteX7" fmla="*/ 0 w 875332"/>
                    <a:gd name="connsiteY7" fmla="*/ 2009 h 327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5332" h="327100">
                      <a:moveTo>
                        <a:pt x="9951" y="0"/>
                      </a:moveTo>
                      <a:lnTo>
                        <a:pt x="820814" y="0"/>
                      </a:lnTo>
                      <a:cubicBezTo>
                        <a:pt x="850923" y="0"/>
                        <a:pt x="875332" y="24409"/>
                        <a:pt x="875332" y="54518"/>
                      </a:cubicBezTo>
                      <a:lnTo>
                        <a:pt x="875332" y="272582"/>
                      </a:lnTo>
                      <a:cubicBezTo>
                        <a:pt x="875332" y="302691"/>
                        <a:pt x="850923" y="327100"/>
                        <a:pt x="820814" y="327100"/>
                      </a:cubicBezTo>
                      <a:lnTo>
                        <a:pt x="9951" y="327100"/>
                      </a:lnTo>
                      <a:lnTo>
                        <a:pt x="0" y="325091"/>
                      </a:lnTo>
                      <a:lnTo>
                        <a:pt x="0" y="200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36000" rIns="36000" bIns="36000" rtlCol="0" anchor="ctr"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식전</a:t>
                  </a:r>
                </a:p>
              </p:txBody>
            </p:sp>
          </p:grpSp>
          <p:sp>
            <p:nvSpPr>
              <p:cNvPr id="188" name="자유형: 도형 187">
                <a:extLst>
                  <a:ext uri="{FF2B5EF4-FFF2-40B4-BE49-F238E27FC236}">
                    <a16:creationId xmlns:a16="http://schemas.microsoft.com/office/drawing/2014/main" xmlns="" id="{4ED5CF04-944D-42C7-959C-32DB61112F1A}"/>
                  </a:ext>
                </a:extLst>
              </p:cNvPr>
              <p:cNvSpPr/>
              <p:nvPr/>
            </p:nvSpPr>
            <p:spPr>
              <a:xfrm>
                <a:off x="1818079" y="5011023"/>
                <a:ext cx="714587" cy="239134"/>
              </a:xfrm>
              <a:custGeom>
                <a:avLst/>
                <a:gdLst>
                  <a:gd name="connsiteX0" fmla="*/ 9951 w 875332"/>
                  <a:gd name="connsiteY0" fmla="*/ 0 h 327100"/>
                  <a:gd name="connsiteX1" fmla="*/ 820814 w 875332"/>
                  <a:gd name="connsiteY1" fmla="*/ 0 h 327100"/>
                  <a:gd name="connsiteX2" fmla="*/ 875332 w 875332"/>
                  <a:gd name="connsiteY2" fmla="*/ 54518 h 327100"/>
                  <a:gd name="connsiteX3" fmla="*/ 875332 w 875332"/>
                  <a:gd name="connsiteY3" fmla="*/ 272582 h 327100"/>
                  <a:gd name="connsiteX4" fmla="*/ 820814 w 875332"/>
                  <a:gd name="connsiteY4" fmla="*/ 327100 h 327100"/>
                  <a:gd name="connsiteX5" fmla="*/ 9951 w 875332"/>
                  <a:gd name="connsiteY5" fmla="*/ 327100 h 327100"/>
                  <a:gd name="connsiteX6" fmla="*/ 0 w 875332"/>
                  <a:gd name="connsiteY6" fmla="*/ 325091 h 327100"/>
                  <a:gd name="connsiteX7" fmla="*/ 0 w 875332"/>
                  <a:gd name="connsiteY7" fmla="*/ 2009 h 3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332" h="327100">
                    <a:moveTo>
                      <a:pt x="9951" y="0"/>
                    </a:moveTo>
                    <a:lnTo>
                      <a:pt x="820814" y="0"/>
                    </a:lnTo>
                    <a:cubicBezTo>
                      <a:pt x="850923" y="0"/>
                      <a:pt x="875332" y="24409"/>
                      <a:pt x="875332" y="54518"/>
                    </a:cubicBezTo>
                    <a:lnTo>
                      <a:pt x="875332" y="272582"/>
                    </a:lnTo>
                    <a:cubicBezTo>
                      <a:pt x="875332" y="302691"/>
                      <a:pt x="850923" y="327100"/>
                      <a:pt x="820814" y="327100"/>
                    </a:cubicBezTo>
                    <a:lnTo>
                      <a:pt x="9951" y="327100"/>
                    </a:lnTo>
                    <a:lnTo>
                      <a:pt x="0" y="325091"/>
                    </a:lnTo>
                    <a:lnTo>
                      <a:pt x="0" y="200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식후</a:t>
                </a:r>
              </a:p>
            </p:txBody>
          </p:sp>
          <p:sp>
            <p:nvSpPr>
              <p:cNvPr id="189" name="자유형: 도형 188">
                <a:extLst>
                  <a:ext uri="{FF2B5EF4-FFF2-40B4-BE49-F238E27FC236}">
                    <a16:creationId xmlns:a16="http://schemas.microsoft.com/office/drawing/2014/main" xmlns="" id="{1D3D0D30-F40E-4E34-8717-1938A0BD1829}"/>
                  </a:ext>
                </a:extLst>
              </p:cNvPr>
              <p:cNvSpPr/>
              <p:nvPr/>
            </p:nvSpPr>
            <p:spPr>
              <a:xfrm>
                <a:off x="2485193" y="5011023"/>
                <a:ext cx="714587" cy="239134"/>
              </a:xfrm>
              <a:custGeom>
                <a:avLst/>
                <a:gdLst>
                  <a:gd name="connsiteX0" fmla="*/ 9951 w 875332"/>
                  <a:gd name="connsiteY0" fmla="*/ 0 h 327100"/>
                  <a:gd name="connsiteX1" fmla="*/ 820814 w 875332"/>
                  <a:gd name="connsiteY1" fmla="*/ 0 h 327100"/>
                  <a:gd name="connsiteX2" fmla="*/ 875332 w 875332"/>
                  <a:gd name="connsiteY2" fmla="*/ 54518 h 327100"/>
                  <a:gd name="connsiteX3" fmla="*/ 875332 w 875332"/>
                  <a:gd name="connsiteY3" fmla="*/ 272582 h 327100"/>
                  <a:gd name="connsiteX4" fmla="*/ 820814 w 875332"/>
                  <a:gd name="connsiteY4" fmla="*/ 327100 h 327100"/>
                  <a:gd name="connsiteX5" fmla="*/ 9951 w 875332"/>
                  <a:gd name="connsiteY5" fmla="*/ 327100 h 327100"/>
                  <a:gd name="connsiteX6" fmla="*/ 0 w 875332"/>
                  <a:gd name="connsiteY6" fmla="*/ 325091 h 327100"/>
                  <a:gd name="connsiteX7" fmla="*/ 0 w 875332"/>
                  <a:gd name="connsiteY7" fmla="*/ 2009 h 3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332" h="327100">
                    <a:moveTo>
                      <a:pt x="9951" y="0"/>
                    </a:moveTo>
                    <a:lnTo>
                      <a:pt x="820814" y="0"/>
                    </a:lnTo>
                    <a:cubicBezTo>
                      <a:pt x="850923" y="0"/>
                      <a:pt x="875332" y="24409"/>
                      <a:pt x="875332" y="54518"/>
                    </a:cubicBezTo>
                    <a:lnTo>
                      <a:pt x="875332" y="272582"/>
                    </a:lnTo>
                    <a:cubicBezTo>
                      <a:pt x="875332" y="302691"/>
                      <a:pt x="850923" y="327100"/>
                      <a:pt x="820814" y="327100"/>
                    </a:cubicBezTo>
                    <a:lnTo>
                      <a:pt x="9951" y="327100"/>
                    </a:lnTo>
                    <a:lnTo>
                      <a:pt x="0" y="325091"/>
                    </a:lnTo>
                    <a:lnTo>
                      <a:pt x="0" y="200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공복</a:t>
                </a:r>
              </a:p>
            </p:txBody>
          </p: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DBEB13E1-DA53-4735-A526-DC80E3AA497D}"/>
                </a:ext>
              </a:extLst>
            </p:cNvPr>
            <p:cNvSpPr/>
            <p:nvPr/>
          </p:nvSpPr>
          <p:spPr>
            <a:xfrm>
              <a:off x="2871475" y="4951652"/>
              <a:ext cx="413853" cy="2391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데워서</a:t>
              </a: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4CB1CD73-59AB-4A3F-92D6-C70AA1CAFFBE}"/>
              </a:ext>
            </a:extLst>
          </p:cNvPr>
          <p:cNvSpPr txBox="1"/>
          <p:nvPr/>
        </p:nvSpPr>
        <p:spPr>
          <a:xfrm>
            <a:off x="2690116" y="5000929"/>
            <a:ext cx="1138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에 </a:t>
            </a:r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xmlns="" id="{C446FD76-B42A-4B87-A69D-73AFBA6D02FE}"/>
              </a:ext>
            </a:extLst>
          </p:cNvPr>
          <p:cNvCxnSpPr>
            <a:cxnSpLocks/>
          </p:cNvCxnSpPr>
          <p:nvPr/>
        </p:nvCxnSpPr>
        <p:spPr>
          <a:xfrm>
            <a:off x="4010810" y="4553855"/>
            <a:ext cx="34742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D82E28C-F3B4-4B4E-A4E0-9F6106267644}"/>
              </a:ext>
            </a:extLst>
          </p:cNvPr>
          <p:cNvSpPr txBox="1"/>
          <p:nvPr/>
        </p:nvSpPr>
        <p:spPr>
          <a:xfrm>
            <a:off x="3499320" y="5852632"/>
            <a:ext cx="3767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(0/100)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1A4AD33-EC8B-4057-9B9D-F914AABFC3A6}"/>
              </a:ext>
            </a:extLst>
          </p:cNvPr>
          <p:cNvSpPr txBox="1"/>
          <p:nvPr/>
        </p:nvSpPr>
        <p:spPr>
          <a:xfrm>
            <a:off x="7108336" y="5852632"/>
            <a:ext cx="3767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(0/100)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0BD9E6EB-3D8C-4BC5-9EEA-77120F8B85D8}"/>
              </a:ext>
            </a:extLst>
          </p:cNvPr>
          <p:cNvSpPr/>
          <p:nvPr/>
        </p:nvSpPr>
        <p:spPr>
          <a:xfrm>
            <a:off x="4057137" y="2081719"/>
            <a:ext cx="3379114" cy="2001485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탭 선택에 따라 다른 내용 노출</a:t>
            </a:r>
            <a:endParaRPr lang="en-US" altLang="ko-KR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xmlns="" id="{7F39045E-CCFC-4194-AEB3-D5A5813F4B14}"/>
              </a:ext>
            </a:extLst>
          </p:cNvPr>
          <p:cNvSpPr/>
          <p:nvPr/>
        </p:nvSpPr>
        <p:spPr>
          <a:xfrm>
            <a:off x="276554" y="260643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xmlns="" id="{057BE35D-50AC-4D1D-8E55-05A6A1203DEE}"/>
              </a:ext>
            </a:extLst>
          </p:cNvPr>
          <p:cNvSpPr/>
          <p:nvPr/>
        </p:nvSpPr>
        <p:spPr>
          <a:xfrm>
            <a:off x="276554" y="206101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B4F40957-5368-41B0-9239-C31945B3D221}"/>
              </a:ext>
            </a:extLst>
          </p:cNvPr>
          <p:cNvSpPr txBox="1"/>
          <p:nvPr/>
        </p:nvSpPr>
        <p:spPr>
          <a:xfrm>
            <a:off x="3337759" y="5000929"/>
            <a:ext cx="3045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드세요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xmlns="" id="{0B35CA9C-6161-4E1F-AB23-562F80DC99B7}"/>
              </a:ext>
            </a:extLst>
          </p:cNvPr>
          <p:cNvSpPr/>
          <p:nvPr/>
        </p:nvSpPr>
        <p:spPr>
          <a:xfrm>
            <a:off x="918555" y="2090583"/>
            <a:ext cx="149772" cy="1497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xmlns="" id="{4840C74B-2F11-4495-8320-5391C95B1125}"/>
              </a:ext>
            </a:extLst>
          </p:cNvPr>
          <p:cNvSpPr/>
          <p:nvPr/>
        </p:nvSpPr>
        <p:spPr>
          <a:xfrm>
            <a:off x="276554" y="432308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xmlns="" id="{B43B8C58-169D-479B-BC9F-83B098B0B09F}"/>
              </a:ext>
            </a:extLst>
          </p:cNvPr>
          <p:cNvSpPr/>
          <p:nvPr/>
        </p:nvSpPr>
        <p:spPr>
          <a:xfrm>
            <a:off x="838227" y="4354673"/>
            <a:ext cx="149772" cy="1497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5" name="말풍선: 사각형 214">
            <a:extLst>
              <a:ext uri="{FF2B5EF4-FFF2-40B4-BE49-F238E27FC236}">
                <a16:creationId xmlns:a16="http://schemas.microsoft.com/office/drawing/2014/main" xmlns="" id="{F6B1E256-C90F-4D8A-99D6-E5AB2E703BC6}"/>
              </a:ext>
            </a:extLst>
          </p:cNvPr>
          <p:cNvSpPr/>
          <p:nvPr/>
        </p:nvSpPr>
        <p:spPr>
          <a:xfrm>
            <a:off x="987999" y="3741771"/>
            <a:ext cx="1554244" cy="518613"/>
          </a:xfrm>
          <a:prstGeom prst="wedgeRectCallout">
            <a:avLst>
              <a:gd name="adj1" fmla="val -49085"/>
              <a:gd name="adj2" fmla="val 8079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환자에게 한약과 함께 발송될 복약지시 내용이예요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설정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메뉴에서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자주사용하는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값을 세팅하실 수 있어요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xmlns="" id="{82E60E0F-5DD2-406E-BA99-F8520D0DA87A}"/>
              </a:ext>
            </a:extLst>
          </p:cNvPr>
          <p:cNvSpPr/>
          <p:nvPr/>
        </p:nvSpPr>
        <p:spPr>
          <a:xfrm>
            <a:off x="3185571" y="4822290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xmlns="" id="{1686E1B3-D8F4-4C0C-B051-41C1F2F6E915}"/>
              </a:ext>
            </a:extLst>
          </p:cNvPr>
          <p:cNvSpPr/>
          <p:nvPr/>
        </p:nvSpPr>
        <p:spPr>
          <a:xfrm>
            <a:off x="276554" y="531983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xmlns="" id="{E2180F26-9656-46C4-A989-3057BCCB8AE5}"/>
              </a:ext>
            </a:extLst>
          </p:cNvPr>
          <p:cNvSpPr/>
          <p:nvPr/>
        </p:nvSpPr>
        <p:spPr>
          <a:xfrm>
            <a:off x="4319105" y="432308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61B2E330-D96D-4D0F-BE4D-0FC040476221}"/>
              </a:ext>
            </a:extLst>
          </p:cNvPr>
          <p:cNvSpPr txBox="1"/>
          <p:nvPr/>
        </p:nvSpPr>
        <p:spPr>
          <a:xfrm>
            <a:off x="5549409" y="6283443"/>
            <a:ext cx="101470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accent1"/>
                </a:solidFill>
                <a:latin typeface="+mj-ea"/>
                <a:ea typeface="+mj-ea"/>
              </a:rPr>
              <a:t>$</a:t>
            </a:r>
            <a:r>
              <a:rPr lang="ko-KR" altLang="en-US" sz="1000" dirty="0" err="1">
                <a:solidFill>
                  <a:schemeClr val="accent1"/>
                </a:solidFill>
                <a:latin typeface="+mj-ea"/>
                <a:ea typeface="+mj-ea"/>
              </a:rPr>
              <a:t>처방명</a:t>
            </a:r>
            <a:r>
              <a:rPr lang="en-US" altLang="ko-KR" sz="1000" dirty="0">
                <a:solidFill>
                  <a:schemeClr val="accent1"/>
                </a:solidFill>
                <a:latin typeface="+mj-ea"/>
                <a:ea typeface="+mj-ea"/>
              </a:rPr>
              <a:t>, $</a:t>
            </a:r>
            <a:r>
              <a:rPr lang="ko-KR" altLang="en-US" sz="1000" dirty="0">
                <a:solidFill>
                  <a:schemeClr val="accent1"/>
                </a:solidFill>
                <a:latin typeface="+mj-ea"/>
                <a:ea typeface="+mj-ea"/>
              </a:rPr>
              <a:t>조제방식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xmlns="" id="{1E6BA7F2-F0EF-4F8F-A416-0FBEB114F787}"/>
              </a:ext>
            </a:extLst>
          </p:cNvPr>
          <p:cNvSpPr/>
          <p:nvPr/>
        </p:nvSpPr>
        <p:spPr>
          <a:xfrm>
            <a:off x="3058956" y="1222351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질병명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코드를 알려주세요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93327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062FC8-5DAD-4132-9C1E-07B53C26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진료관리 </a:t>
            </a:r>
            <a:r>
              <a:rPr lang="en-US" altLang="ko-KR" dirty="0"/>
              <a:t>&gt; </a:t>
            </a:r>
            <a:r>
              <a:rPr lang="ko-KR" altLang="en-US" dirty="0"/>
              <a:t>환자선택 </a:t>
            </a:r>
            <a:r>
              <a:rPr lang="en-US" altLang="ko-KR" dirty="0"/>
              <a:t>&gt; </a:t>
            </a:r>
            <a:r>
              <a:rPr lang="ko-KR" altLang="en-US" dirty="0"/>
              <a:t>처방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 – </a:t>
            </a:r>
            <a:r>
              <a:rPr lang="ko-KR" altLang="en-US" dirty="0">
                <a:solidFill>
                  <a:srgbClr val="FF0000"/>
                </a:solidFill>
              </a:rPr>
              <a:t>처방이력 </a:t>
            </a:r>
            <a:r>
              <a:rPr lang="ko-KR" altLang="en-US" dirty="0" err="1"/>
              <a:t>선택시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7B0CAC-79C6-4E70-86F3-67E29C6BC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32CAA4-9320-4A4F-BAD7-CED5DDBBF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H_010201_P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B09E4C-B5AE-436F-98D5-C563C1624F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038" y="904235"/>
            <a:ext cx="551433" cy="170816"/>
          </a:xfrm>
        </p:spPr>
        <p:txBody>
          <a:bodyPr/>
          <a:lstStyle/>
          <a:p>
            <a:r>
              <a:rPr lang="ko-KR" altLang="en-US" dirty="0"/>
              <a:t>직접처방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968A49B9-7FEE-4EFD-9664-5CDF20C6EED7}"/>
              </a:ext>
            </a:extLst>
          </p:cNvPr>
          <p:cNvGraphicFramePr>
            <a:graphicFrameLocks noGrp="1"/>
          </p:cNvGraphicFramePr>
          <p:nvPr/>
        </p:nvGraphicFramePr>
        <p:xfrm>
          <a:off x="7716696" y="597402"/>
          <a:ext cx="2019044" cy="52089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8106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181093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처방이력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화면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처방이력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강조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키워드 입력 후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처방이력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해당환자에 대한 처방이력 검색 결과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검색창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하단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(#2)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영역에 노출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최초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건 노출 후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더보기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클릭시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추가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건씩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노출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설정에서 조제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복약지시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조제지시등을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입력한 경우 해당 내용을 각기 반영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02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선방방식 선택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처방이력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강조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검색결과 노출영역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총검색건수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해당환자에 대한 과거 처방건수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노출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#2a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특정처방검색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검색결과 중에서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특정처방명이나 포함된 약재명을 입력하여 검색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#2b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검색결과영역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처방이력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(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키워드검색시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결과내검색결과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노출영역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- 1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페이지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건씩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노출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디자인테스트필요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더보기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시마다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건씩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추가 노출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*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목록에서 처방선택시 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1)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해당 처방명이 상기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처방명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에 반영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2)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해당 처방의 약재목록과 기본용량이 하단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약재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에 반영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44" name="Check" hidden="1">
            <a:extLst>
              <a:ext uri="{FF2B5EF4-FFF2-40B4-BE49-F238E27FC236}">
                <a16:creationId xmlns:a16="http://schemas.microsoft.com/office/drawing/2014/main" xmlns="" id="{29495727-DA5A-44AA-9EB9-C26D65B8B512}"/>
              </a:ext>
            </a:extLst>
          </p:cNvPr>
          <p:cNvSpPr>
            <a:spLocks noEditPoints="1"/>
          </p:cNvSpPr>
          <p:nvPr/>
        </p:nvSpPr>
        <p:spPr bwMode="auto">
          <a:xfrm>
            <a:off x="6195834" y="2378122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heck" hidden="1">
            <a:extLst>
              <a:ext uri="{FF2B5EF4-FFF2-40B4-BE49-F238E27FC236}">
                <a16:creationId xmlns:a16="http://schemas.microsoft.com/office/drawing/2014/main" xmlns="" id="{E7D308C0-C3D2-4955-BEC5-220A25624B02}"/>
              </a:ext>
            </a:extLst>
          </p:cNvPr>
          <p:cNvSpPr>
            <a:spLocks noEditPoints="1"/>
          </p:cNvSpPr>
          <p:nvPr/>
        </p:nvSpPr>
        <p:spPr bwMode="auto">
          <a:xfrm>
            <a:off x="6195834" y="2798318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57A04D05-4D5C-4E24-98D5-E873800C0F62}"/>
              </a:ext>
            </a:extLst>
          </p:cNvPr>
          <p:cNvGrpSpPr/>
          <p:nvPr/>
        </p:nvGrpSpPr>
        <p:grpSpPr>
          <a:xfrm>
            <a:off x="429038" y="1222351"/>
            <a:ext cx="2568206" cy="328474"/>
            <a:chOff x="1642519" y="1954842"/>
            <a:chExt cx="2568206" cy="328474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7B3C6099-59C6-48B4-98B3-3AB44A0414C3}"/>
                </a:ext>
              </a:extLst>
            </p:cNvPr>
            <p:cNvSpPr/>
            <p:nvPr/>
          </p:nvSpPr>
          <p:spPr>
            <a:xfrm>
              <a:off x="2035696" y="195484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처방명을 알려주세요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BB16D282-6419-4AE6-B28A-9C226A4DBB25}"/>
                </a:ext>
              </a:extLst>
            </p:cNvPr>
            <p:cNvSpPr txBox="1"/>
            <p:nvPr/>
          </p:nvSpPr>
          <p:spPr>
            <a:xfrm>
              <a:off x="1642519" y="2057523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>
                  <a:latin typeface="+mj-ea"/>
                  <a:ea typeface="+mj-ea"/>
                </a:rPr>
                <a:t>처방명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9B00DE6D-B0D5-4036-924E-A94DDD3F4651}"/>
              </a:ext>
            </a:extLst>
          </p:cNvPr>
          <p:cNvSpPr/>
          <p:nvPr/>
        </p:nvSpPr>
        <p:spPr>
          <a:xfrm>
            <a:off x="6679767" y="1229781"/>
            <a:ext cx="805761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RIO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68E6F14D-405C-4DEA-B6C4-A36A1BA1AE5F}"/>
              </a:ext>
            </a:extLst>
          </p:cNvPr>
          <p:cNvSpPr/>
          <p:nvPr/>
        </p:nvSpPr>
        <p:spPr>
          <a:xfrm>
            <a:off x="6655485" y="6196150"/>
            <a:ext cx="805761" cy="328474"/>
          </a:xfrm>
          <a:prstGeom prst="roundRect">
            <a:avLst/>
          </a:prstGeom>
          <a:solidFill>
            <a:srgbClr val="2CA8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AB13FF3-5E6F-43D0-A32E-7A304B1F3EEB}"/>
              </a:ext>
            </a:extLst>
          </p:cNvPr>
          <p:cNvGraphicFramePr>
            <a:graphicFrameLocks noGrp="1"/>
          </p:cNvGraphicFramePr>
          <p:nvPr/>
        </p:nvGraphicFramePr>
        <p:xfrm>
          <a:off x="429038" y="4056329"/>
          <a:ext cx="3449280" cy="8985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3531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633939">
                  <a:extLst>
                    <a:ext uri="{9D8B030D-6E8A-4147-A177-3AD203B41FA5}">
                      <a16:colId xmlns:a16="http://schemas.microsoft.com/office/drawing/2014/main" xmlns="" val="3587418219"/>
                    </a:ext>
                  </a:extLst>
                </a:gridCol>
                <a:gridCol w="678032">
                  <a:extLst>
                    <a:ext uri="{9D8B030D-6E8A-4147-A177-3AD203B41FA5}">
                      <a16:colId xmlns:a16="http://schemas.microsoft.com/office/drawing/2014/main" xmlns="" val="1452549263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xmlns="" val="2516096412"/>
                    </a:ext>
                  </a:extLst>
                </a:gridCol>
                <a:gridCol w="373118">
                  <a:extLst>
                    <a:ext uri="{9D8B030D-6E8A-4147-A177-3AD203B41FA5}">
                      <a16:colId xmlns:a16="http://schemas.microsoft.com/office/drawing/2014/main" xmlns="" val="546001426"/>
                    </a:ext>
                  </a:extLst>
                </a:gridCol>
              </a:tblGrid>
              <a:tr h="224642"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약재명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원산지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첩당사용량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石膏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베트남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▼ 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16 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▲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麻黃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lang="en-US" altLang="ko-KR" sz="800" kern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12(~8~6)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967920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半夏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12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523580"/>
                  </a:ext>
                </a:extLst>
              </a:tr>
            </a:tbl>
          </a:graphicData>
        </a:graphic>
      </p:graphicFrame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xmlns="" id="{34F143E8-EA0E-406C-9B40-007E6FBB4366}"/>
              </a:ext>
            </a:extLst>
          </p:cNvPr>
          <p:cNvSpPr/>
          <p:nvPr/>
        </p:nvSpPr>
        <p:spPr>
          <a:xfrm>
            <a:off x="3994520" y="3727936"/>
            <a:ext cx="3491008" cy="1142060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xmlns="" id="{144A7E2C-2076-4643-A904-D85A8F998A5C}"/>
              </a:ext>
            </a:extLst>
          </p:cNvPr>
          <p:cNvGrpSpPr/>
          <p:nvPr/>
        </p:nvGrpSpPr>
        <p:grpSpPr>
          <a:xfrm>
            <a:off x="3959784" y="3473629"/>
            <a:ext cx="3525258" cy="187398"/>
            <a:chOff x="3959784" y="4231303"/>
            <a:chExt cx="3525258" cy="187398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69028D72-211C-43F8-A381-DE5799FB584F}"/>
                </a:ext>
              </a:extLst>
            </p:cNvPr>
            <p:cNvSpPr txBox="1"/>
            <p:nvPr/>
          </p:nvSpPr>
          <p:spPr>
            <a:xfrm>
              <a:off x="3959784" y="423130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조제</a:t>
              </a: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xmlns="" id="{46277C8A-9A75-40A7-9CF2-EAA0A82F1776}"/>
                </a:ext>
              </a:extLst>
            </p:cNvPr>
            <p:cNvCxnSpPr>
              <a:cxnSpLocks/>
            </p:cNvCxnSpPr>
            <p:nvPr/>
          </p:nvCxnSpPr>
          <p:spPr>
            <a:xfrm>
              <a:off x="3994520" y="4418700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xmlns="" id="{1CB50D3A-749C-4F3C-ACFF-EBFCA729A2C9}"/>
                </a:ext>
              </a:extLst>
            </p:cNvPr>
            <p:cNvSpPr/>
            <p:nvPr/>
          </p:nvSpPr>
          <p:spPr>
            <a:xfrm>
              <a:off x="6932004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첩약</a:t>
              </a:r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xmlns="" id="{4D678CE9-DF1C-4AB3-A335-499C8D45B698}"/>
                </a:ext>
              </a:extLst>
            </p:cNvPr>
            <p:cNvSpPr/>
            <p:nvPr/>
          </p:nvSpPr>
          <p:spPr>
            <a:xfrm>
              <a:off x="5272890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bg1"/>
                  </a:solidFill>
                  <a:latin typeface="+mj-ea"/>
                  <a:ea typeface="+mj-ea"/>
                </a:rPr>
                <a:t>탕전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xmlns="" id="{E33D40E2-FAB3-4EAC-BC9B-97DDD66DFE9B}"/>
                </a:ext>
              </a:extLst>
            </p:cNvPr>
            <p:cNvSpPr/>
            <p:nvPr/>
          </p:nvSpPr>
          <p:spPr>
            <a:xfrm>
              <a:off x="5825928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환제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xmlns="" id="{2FE934E3-79E8-488E-9C93-5B8D28C39A0E}"/>
                </a:ext>
              </a:extLst>
            </p:cNvPr>
            <p:cNvSpPr/>
            <p:nvPr/>
          </p:nvSpPr>
          <p:spPr>
            <a:xfrm>
              <a:off x="6378966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산제</a:t>
              </a:r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xmlns="" id="{FC5A165C-6A4F-4E08-9B30-83491F61ED4F}"/>
              </a:ext>
            </a:extLst>
          </p:cNvPr>
          <p:cNvSpPr/>
          <p:nvPr/>
        </p:nvSpPr>
        <p:spPr>
          <a:xfrm>
            <a:off x="5818707" y="1229781"/>
            <a:ext cx="805761" cy="328474"/>
          </a:xfrm>
          <a:prstGeom prst="roundRect">
            <a:avLst/>
          </a:prstGeom>
          <a:solidFill>
            <a:srgbClr val="EAF8FA"/>
          </a:solidFill>
          <a:ln w="3175">
            <a:solidFill>
              <a:srgbClr val="2CA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rgbClr val="2CA8B2"/>
                </a:solidFill>
                <a:latin typeface="+mj-ea"/>
                <a:ea typeface="+mj-ea"/>
              </a:rPr>
              <a:t>처방이력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47185C1E-489C-4C47-AEA0-2DF939F6A4FB}"/>
              </a:ext>
            </a:extLst>
          </p:cNvPr>
          <p:cNvGrpSpPr/>
          <p:nvPr/>
        </p:nvGrpSpPr>
        <p:grpSpPr>
          <a:xfrm>
            <a:off x="401794" y="5272873"/>
            <a:ext cx="3474232" cy="185435"/>
            <a:chOff x="4006918" y="4914494"/>
            <a:chExt cx="3474232" cy="18543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C84800F2-6687-419D-9A10-7DABE4946E55}"/>
                </a:ext>
              </a:extLst>
            </p:cNvPr>
            <p:cNvSpPr txBox="1"/>
            <p:nvPr/>
          </p:nvSpPr>
          <p:spPr>
            <a:xfrm>
              <a:off x="4034161" y="4914494"/>
              <a:ext cx="36548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복약지시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B6BF299C-0F0E-4132-AA4E-A47F025BF4C1}"/>
                </a:ext>
              </a:extLst>
            </p:cNvPr>
            <p:cNvCxnSpPr>
              <a:cxnSpLocks/>
            </p:cNvCxnSpPr>
            <p:nvPr/>
          </p:nvCxnSpPr>
          <p:spPr>
            <a:xfrm>
              <a:off x="4006918" y="5099929"/>
              <a:ext cx="347423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CE4674A7-EAE0-4F46-B4C3-8E070EF3F79A}"/>
              </a:ext>
            </a:extLst>
          </p:cNvPr>
          <p:cNvSpPr txBox="1"/>
          <p:nvPr/>
        </p:nvSpPr>
        <p:spPr>
          <a:xfrm>
            <a:off x="3987518" y="5330621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조제지시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2FF63049-1E57-429D-84BA-FAD0A798C31F}"/>
              </a:ext>
            </a:extLst>
          </p:cNvPr>
          <p:cNvGrpSpPr/>
          <p:nvPr/>
        </p:nvGrpSpPr>
        <p:grpSpPr>
          <a:xfrm>
            <a:off x="3625057" y="4312225"/>
            <a:ext cx="111935" cy="118513"/>
            <a:chOff x="7716696" y="3184358"/>
            <a:chExt cx="408630" cy="40863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xmlns="" id="{3D2E51B6-3C94-428D-A713-8BAFA386794B}"/>
                </a:ext>
              </a:extLst>
            </p:cNvPr>
            <p:cNvSpPr/>
            <p:nvPr/>
          </p:nvSpPr>
          <p:spPr>
            <a:xfrm>
              <a:off x="7716696" y="3184358"/>
              <a:ext cx="408630" cy="4086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xmlns="" id="{289D1C6B-F902-476B-8F5D-7DA2AD5C9103}"/>
                </a:ext>
              </a:extLst>
            </p:cNvPr>
            <p:cNvCxnSpPr/>
            <p:nvPr/>
          </p:nvCxnSpPr>
          <p:spPr>
            <a:xfrm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xmlns="" id="{EFDD4569-1A7C-4017-B01B-9ED3480C21C1}"/>
                </a:ext>
              </a:extLst>
            </p:cNvPr>
            <p:cNvCxnSpPr/>
            <p:nvPr/>
          </p:nvCxnSpPr>
          <p:spPr>
            <a:xfrm flipH="1"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8A7FE035-7711-4D52-9757-6C75C5AB1246}"/>
              </a:ext>
            </a:extLst>
          </p:cNvPr>
          <p:cNvGrpSpPr/>
          <p:nvPr/>
        </p:nvGrpSpPr>
        <p:grpSpPr>
          <a:xfrm>
            <a:off x="3625057" y="4535641"/>
            <a:ext cx="111935" cy="118513"/>
            <a:chOff x="7716696" y="3184358"/>
            <a:chExt cx="408630" cy="40863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EC2B0FF0-2C31-4911-B6EA-F2BB9633FFC8}"/>
                </a:ext>
              </a:extLst>
            </p:cNvPr>
            <p:cNvSpPr/>
            <p:nvPr/>
          </p:nvSpPr>
          <p:spPr>
            <a:xfrm>
              <a:off x="7716696" y="3184358"/>
              <a:ext cx="408630" cy="4086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AC22D142-6A39-4A08-86D6-B969A54F467F}"/>
                </a:ext>
              </a:extLst>
            </p:cNvPr>
            <p:cNvCxnSpPr/>
            <p:nvPr/>
          </p:nvCxnSpPr>
          <p:spPr>
            <a:xfrm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3D2785EE-E8E1-45E1-908E-572B7EDA3B1A}"/>
                </a:ext>
              </a:extLst>
            </p:cNvPr>
            <p:cNvCxnSpPr/>
            <p:nvPr/>
          </p:nvCxnSpPr>
          <p:spPr>
            <a:xfrm flipH="1"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6FF13F76-55BA-4A4C-9D37-D9A42C8229C0}"/>
              </a:ext>
            </a:extLst>
          </p:cNvPr>
          <p:cNvGrpSpPr/>
          <p:nvPr/>
        </p:nvGrpSpPr>
        <p:grpSpPr>
          <a:xfrm>
            <a:off x="3625057" y="4759057"/>
            <a:ext cx="111935" cy="118513"/>
            <a:chOff x="7716696" y="3184358"/>
            <a:chExt cx="408630" cy="40863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B484A994-4432-46E8-AB22-96F4647A5FFF}"/>
                </a:ext>
              </a:extLst>
            </p:cNvPr>
            <p:cNvSpPr/>
            <p:nvPr/>
          </p:nvSpPr>
          <p:spPr>
            <a:xfrm>
              <a:off x="7716696" y="3184358"/>
              <a:ext cx="408630" cy="4086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641A838F-8987-44BE-953D-D38C3D470BC9}"/>
                </a:ext>
              </a:extLst>
            </p:cNvPr>
            <p:cNvCxnSpPr/>
            <p:nvPr/>
          </p:nvCxnSpPr>
          <p:spPr>
            <a:xfrm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xmlns="" id="{FD94C2FC-6219-4438-9188-90AD32F609FE}"/>
                </a:ext>
              </a:extLst>
            </p:cNvPr>
            <p:cNvCxnSpPr/>
            <p:nvPr/>
          </p:nvCxnSpPr>
          <p:spPr>
            <a:xfrm flipH="1"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xmlns="" id="{4D780CF5-BB62-4F24-9261-8C323F2D4E36}"/>
              </a:ext>
            </a:extLst>
          </p:cNvPr>
          <p:cNvSpPr/>
          <p:nvPr/>
        </p:nvSpPr>
        <p:spPr>
          <a:xfrm>
            <a:off x="426746" y="3727936"/>
            <a:ext cx="3449280" cy="278642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첩당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약재량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4A6D5081-CA13-4048-B8EA-1688B16B6BBC}"/>
              </a:ext>
            </a:extLst>
          </p:cNvPr>
          <p:cNvSpPr/>
          <p:nvPr/>
        </p:nvSpPr>
        <p:spPr>
          <a:xfrm>
            <a:off x="3325281" y="3788105"/>
            <a:ext cx="252585" cy="17134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1.0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3091EA-3845-4F4C-9B53-CF2A6700EAA8}"/>
              </a:ext>
            </a:extLst>
          </p:cNvPr>
          <p:cNvSpPr txBox="1"/>
          <p:nvPr/>
        </p:nvSpPr>
        <p:spPr>
          <a:xfrm>
            <a:off x="3637113" y="3823565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배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B034CC7E-53AE-464E-A575-36FCB313D34C}"/>
              </a:ext>
            </a:extLst>
          </p:cNvPr>
          <p:cNvSpPr/>
          <p:nvPr/>
        </p:nvSpPr>
        <p:spPr>
          <a:xfrm>
            <a:off x="3032743" y="3788105"/>
            <a:ext cx="252585" cy="17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X 2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xmlns="" id="{EDD203D5-98D9-4CDF-B1F6-7186F65163FA}"/>
              </a:ext>
            </a:extLst>
          </p:cNvPr>
          <p:cNvSpPr/>
          <p:nvPr/>
        </p:nvSpPr>
        <p:spPr>
          <a:xfrm>
            <a:off x="2734583" y="3788105"/>
            <a:ext cx="252585" cy="17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X 3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A0BD58F-D56E-413C-8671-195682A296CA}"/>
              </a:ext>
            </a:extLst>
          </p:cNvPr>
          <p:cNvGrpSpPr/>
          <p:nvPr/>
        </p:nvGrpSpPr>
        <p:grpSpPr>
          <a:xfrm>
            <a:off x="423249" y="3477721"/>
            <a:ext cx="3456273" cy="183305"/>
            <a:chOff x="423249" y="1782200"/>
            <a:chExt cx="3456273" cy="18330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D4C77A59-2E91-45DD-80E0-58AFF321CC2F}"/>
                </a:ext>
              </a:extLst>
            </p:cNvPr>
            <p:cNvSpPr txBox="1"/>
            <p:nvPr/>
          </p:nvSpPr>
          <p:spPr>
            <a:xfrm>
              <a:off x="429038" y="1782200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약재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F3CCEB76-C945-496B-AD42-0033851FC349}"/>
                </a:ext>
              </a:extLst>
            </p:cNvPr>
            <p:cNvSpPr txBox="1"/>
            <p:nvPr/>
          </p:nvSpPr>
          <p:spPr>
            <a:xfrm>
              <a:off x="3878253" y="1782200"/>
              <a:ext cx="6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ko-KR" altLang="en-US" sz="800" dirty="0">
                <a:latin typeface="+mj-ea"/>
                <a:ea typeface="+mj-ea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xmlns="" id="{BB8DF6AF-DA78-44DB-98ED-5759FB06B3C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9" y="1965505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xmlns="" id="{C446FD76-B42A-4B87-A69D-73AFBA6D02FE}"/>
              </a:ext>
            </a:extLst>
          </p:cNvPr>
          <p:cNvCxnSpPr>
            <a:cxnSpLocks/>
          </p:cNvCxnSpPr>
          <p:nvPr/>
        </p:nvCxnSpPr>
        <p:spPr>
          <a:xfrm>
            <a:off x="4010810" y="5458308"/>
            <a:ext cx="34742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0BD9E6EB-3D8C-4BC5-9EEA-77120F8B85D8}"/>
              </a:ext>
            </a:extLst>
          </p:cNvPr>
          <p:cNvSpPr/>
          <p:nvPr/>
        </p:nvSpPr>
        <p:spPr>
          <a:xfrm>
            <a:off x="4057137" y="3777241"/>
            <a:ext cx="3379114" cy="1100330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탭 선택에 따라 다른 내용 노출</a:t>
            </a:r>
            <a:endParaRPr lang="en-US" altLang="ko-KR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다음페이지 참조</a:t>
            </a:r>
            <a:r>
              <a:rPr lang="en-US" altLang="ko-KR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)</a:t>
            </a:r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xmlns="" id="{0B35CA9C-6161-4E1F-AB23-562F80DC99B7}"/>
              </a:ext>
            </a:extLst>
          </p:cNvPr>
          <p:cNvSpPr/>
          <p:nvPr/>
        </p:nvSpPr>
        <p:spPr>
          <a:xfrm>
            <a:off x="918555" y="3786104"/>
            <a:ext cx="149772" cy="1497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xmlns="" id="{B43B8C58-169D-479B-BC9F-83B098B0B09F}"/>
              </a:ext>
            </a:extLst>
          </p:cNvPr>
          <p:cNvSpPr/>
          <p:nvPr/>
        </p:nvSpPr>
        <p:spPr>
          <a:xfrm>
            <a:off x="838227" y="5259126"/>
            <a:ext cx="149772" cy="1497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xmlns="" id="{BD2B7943-0CA6-44C8-AA80-2557A5EE08BC}"/>
              </a:ext>
            </a:extLst>
          </p:cNvPr>
          <p:cNvSpPr/>
          <p:nvPr/>
        </p:nvSpPr>
        <p:spPr>
          <a:xfrm>
            <a:off x="429038" y="1646191"/>
            <a:ext cx="7056490" cy="1712313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09EB9EDF-CA1A-474B-9E62-A54E085E0AA5}"/>
              </a:ext>
            </a:extLst>
          </p:cNvPr>
          <p:cNvGraphicFramePr>
            <a:graphicFrameLocks noGrp="1"/>
          </p:cNvGraphicFramePr>
          <p:nvPr/>
        </p:nvGraphicFramePr>
        <p:xfrm>
          <a:off x="547279" y="2091988"/>
          <a:ext cx="6888971" cy="9696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52965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1346826">
                  <a:extLst>
                    <a:ext uri="{9D8B030D-6E8A-4147-A177-3AD203B41FA5}">
                      <a16:colId xmlns:a16="http://schemas.microsoft.com/office/drawing/2014/main" xmlns="" val="3587418219"/>
                    </a:ext>
                  </a:extLst>
                </a:gridCol>
                <a:gridCol w="936871">
                  <a:extLst>
                    <a:ext uri="{9D8B030D-6E8A-4147-A177-3AD203B41FA5}">
                      <a16:colId xmlns:a16="http://schemas.microsoft.com/office/drawing/2014/main" xmlns="" val="1452549263"/>
                    </a:ext>
                  </a:extLst>
                </a:gridCol>
                <a:gridCol w="2950834">
                  <a:extLst>
                    <a:ext uri="{9D8B030D-6E8A-4147-A177-3AD203B41FA5}">
                      <a16:colId xmlns:a16="http://schemas.microsoft.com/office/drawing/2014/main" xmlns="" val="3663413762"/>
                    </a:ext>
                  </a:extLst>
                </a:gridCol>
                <a:gridCol w="1301475">
                  <a:extLst>
                    <a:ext uri="{9D8B030D-6E8A-4147-A177-3AD203B41FA5}">
                      <a16:colId xmlns:a16="http://schemas.microsoft.com/office/drawing/2014/main" xmlns="" val="546001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처방명</a:t>
                      </a:r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▼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처방일자 ▼</a:t>
                      </a:r>
                      <a:endParaRPr lang="en-US" altLang="ko-KR" sz="800" b="1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처방내용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CC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반하사심탕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2022.02.01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X2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인삼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12,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반하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14,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감초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10,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대조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8,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복령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불면증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소청룡탕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2022.01.01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인삼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12,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반하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14,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감초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10,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대조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8,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복령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12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비염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967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처방명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03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2021.12.01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인삼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12,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반하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14,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감초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10,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대조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8,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복령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12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불면증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598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2363479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C2909F37-DBDE-49DA-8F07-C0D7CE4018C5}"/>
              </a:ext>
            </a:extLst>
          </p:cNvPr>
          <p:cNvSpPr txBox="1"/>
          <p:nvPr/>
        </p:nvSpPr>
        <p:spPr>
          <a:xfrm>
            <a:off x="547661" y="1819525"/>
            <a:ext cx="743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solidFill>
                  <a:srgbClr val="2CA8B2"/>
                </a:solidFill>
                <a:latin typeface="+mj-ea"/>
                <a:ea typeface="+mj-ea"/>
              </a:rPr>
              <a:t>6</a:t>
            </a:r>
            <a:r>
              <a:rPr lang="ko-KR" altLang="en-US" sz="800" b="1" dirty="0">
                <a:latin typeface="+mj-ea"/>
                <a:ea typeface="+mj-ea"/>
              </a:rPr>
              <a:t>건의 검색결과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71EFFF8E-3C0C-47F6-81AF-4BE9F5CF860E}"/>
              </a:ext>
            </a:extLst>
          </p:cNvPr>
          <p:cNvGrpSpPr/>
          <p:nvPr/>
        </p:nvGrpSpPr>
        <p:grpSpPr>
          <a:xfrm>
            <a:off x="6199552" y="1801244"/>
            <a:ext cx="1079070" cy="183932"/>
            <a:chOff x="6129453" y="1862338"/>
            <a:chExt cx="1079070" cy="183932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xmlns="" id="{2B5F9F7E-A3CB-47B7-A703-932DB800CB50}"/>
                </a:ext>
              </a:extLst>
            </p:cNvPr>
            <p:cNvSpPr/>
            <p:nvPr/>
          </p:nvSpPr>
          <p:spPr>
            <a:xfrm>
              <a:off x="6129453" y="1862338"/>
              <a:ext cx="1079070" cy="1839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처방명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700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약재명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검색</a:t>
              </a:r>
            </a:p>
          </p:txBody>
        </p:sp>
        <p:sp>
          <p:nvSpPr>
            <p:cNvPr id="129" name="Search">
              <a:extLst>
                <a:ext uri="{FF2B5EF4-FFF2-40B4-BE49-F238E27FC236}">
                  <a16:creationId xmlns:a16="http://schemas.microsoft.com/office/drawing/2014/main" xmlns="" id="{834DA508-BB5B-43E8-BB67-ED6C8553BD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1041" y="1880018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FF067683-56C6-4F3B-BAF2-4EBE3FA3FB9A}"/>
              </a:ext>
            </a:extLst>
          </p:cNvPr>
          <p:cNvCxnSpPr>
            <a:cxnSpLocks/>
          </p:cNvCxnSpPr>
          <p:nvPr/>
        </p:nvCxnSpPr>
        <p:spPr>
          <a:xfrm flipV="1">
            <a:off x="1654394" y="2091988"/>
            <a:ext cx="0" cy="947412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A8534B89-8FBA-42A1-9D00-9AB508DB2AEF}"/>
              </a:ext>
            </a:extLst>
          </p:cNvPr>
          <p:cNvSpPr txBox="1"/>
          <p:nvPr/>
        </p:nvSpPr>
        <p:spPr>
          <a:xfrm>
            <a:off x="1703704" y="2318333"/>
            <a:ext cx="45685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solidFill>
                  <a:schemeClr val="accent1"/>
                </a:solidFill>
                <a:latin typeface="+mj-ea"/>
                <a:ea typeface="+mj-ea"/>
              </a:rPr>
              <a:t>컨텐츠영역</a:t>
            </a:r>
            <a:endParaRPr lang="en-US" altLang="ko-KR" sz="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스크롤영역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xmlns="" id="{DD50A574-6578-4F70-B087-BC150DAC4721}"/>
              </a:ext>
            </a:extLst>
          </p:cNvPr>
          <p:cNvSpPr/>
          <p:nvPr/>
        </p:nvSpPr>
        <p:spPr>
          <a:xfrm>
            <a:off x="5763408" y="114642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xmlns="" id="{DDAF70A6-E6D4-4476-B1BC-6DF3C44CDAE2}"/>
              </a:ext>
            </a:extLst>
          </p:cNvPr>
          <p:cNvSpPr/>
          <p:nvPr/>
        </p:nvSpPr>
        <p:spPr>
          <a:xfrm>
            <a:off x="6044320" y="179440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3487C877-5CB9-46A8-A2F4-2298FBA2E286}"/>
              </a:ext>
            </a:extLst>
          </p:cNvPr>
          <p:cNvSpPr/>
          <p:nvPr/>
        </p:nvSpPr>
        <p:spPr>
          <a:xfrm>
            <a:off x="328628" y="179440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xmlns="" id="{FCEAF639-BA6A-418F-B6E1-E206DB08D6F9}"/>
              </a:ext>
            </a:extLst>
          </p:cNvPr>
          <p:cNvSpPr/>
          <p:nvPr/>
        </p:nvSpPr>
        <p:spPr>
          <a:xfrm>
            <a:off x="328628" y="2261857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D2382954-9AD7-4EB8-8952-7E5DF614AE76}"/>
              </a:ext>
            </a:extLst>
          </p:cNvPr>
          <p:cNvGrpSpPr/>
          <p:nvPr/>
        </p:nvGrpSpPr>
        <p:grpSpPr>
          <a:xfrm>
            <a:off x="219738" y="4869996"/>
            <a:ext cx="7466477" cy="200025"/>
            <a:chOff x="3620277" y="4627984"/>
            <a:chExt cx="3023118" cy="923731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xmlns="" id="{3ED0CC2F-1185-4BAF-9969-4654FDB806F2}"/>
                </a:ext>
              </a:extLst>
            </p:cNvPr>
            <p:cNvSpPr/>
            <p:nvPr/>
          </p:nvSpPr>
          <p:spPr>
            <a:xfrm>
              <a:off x="3704253" y="4627984"/>
              <a:ext cx="2855167" cy="923726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중략</a:t>
              </a:r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xmlns="" id="{FD1C1901-FFB8-4009-8B88-64151FCF9599}"/>
                </a:ext>
              </a:extLst>
            </p:cNvPr>
            <p:cNvCxnSpPr/>
            <p:nvPr/>
          </p:nvCxnSpPr>
          <p:spPr>
            <a:xfrm>
              <a:off x="3620277" y="4627984"/>
              <a:ext cx="302311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A8FBFA59-A96F-405B-81AB-09237E9A577A}"/>
                </a:ext>
              </a:extLst>
            </p:cNvPr>
            <p:cNvCxnSpPr/>
            <p:nvPr/>
          </p:nvCxnSpPr>
          <p:spPr>
            <a:xfrm>
              <a:off x="3620277" y="5551715"/>
              <a:ext cx="302311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4672C8F-E0DE-4045-BB49-5B6900F233BA}"/>
              </a:ext>
            </a:extLst>
          </p:cNvPr>
          <p:cNvSpPr/>
          <p:nvPr/>
        </p:nvSpPr>
        <p:spPr>
          <a:xfrm>
            <a:off x="4057137" y="5516880"/>
            <a:ext cx="3379114" cy="510326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공통화면 동일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DEF3EE45-DFF8-4FAE-9076-9C7FB1B5F2C7}"/>
              </a:ext>
            </a:extLst>
          </p:cNvPr>
          <p:cNvSpPr/>
          <p:nvPr/>
        </p:nvSpPr>
        <p:spPr>
          <a:xfrm>
            <a:off x="431834" y="5516880"/>
            <a:ext cx="3379114" cy="510326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공통화면 동일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8AC1162-5C19-4193-B221-BC3F98CDC2A8}"/>
              </a:ext>
            </a:extLst>
          </p:cNvPr>
          <p:cNvSpPr txBox="1"/>
          <p:nvPr/>
        </p:nvSpPr>
        <p:spPr>
          <a:xfrm>
            <a:off x="3820226" y="3147667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>
                <a:solidFill>
                  <a:srgbClr val="0070C0"/>
                </a:solidFill>
                <a:latin typeface="+mj-ea"/>
                <a:ea typeface="+mj-ea"/>
              </a:rPr>
              <a:t>더보기</a:t>
            </a:r>
            <a:endParaRPr lang="ko-KR" altLang="en-US" sz="800" u="sng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18F85FB5-2668-42D8-9AE1-AF9FBD425220}"/>
              </a:ext>
            </a:extLst>
          </p:cNvPr>
          <p:cNvSpPr txBox="1"/>
          <p:nvPr/>
        </p:nvSpPr>
        <p:spPr>
          <a:xfrm>
            <a:off x="5549409" y="6283443"/>
            <a:ext cx="101470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accent1"/>
                </a:solidFill>
                <a:latin typeface="+mj-ea"/>
                <a:ea typeface="+mj-ea"/>
              </a:rPr>
              <a:t>$</a:t>
            </a:r>
            <a:r>
              <a:rPr lang="ko-KR" altLang="en-US" sz="1000" dirty="0" err="1">
                <a:solidFill>
                  <a:schemeClr val="accent1"/>
                </a:solidFill>
                <a:latin typeface="+mj-ea"/>
                <a:ea typeface="+mj-ea"/>
              </a:rPr>
              <a:t>처방명</a:t>
            </a:r>
            <a:r>
              <a:rPr lang="en-US" altLang="ko-KR" sz="1000" dirty="0">
                <a:solidFill>
                  <a:schemeClr val="accent1"/>
                </a:solidFill>
                <a:latin typeface="+mj-ea"/>
                <a:ea typeface="+mj-ea"/>
              </a:rPr>
              <a:t>, $</a:t>
            </a:r>
            <a:r>
              <a:rPr lang="ko-KR" altLang="en-US" sz="1000" dirty="0">
                <a:solidFill>
                  <a:schemeClr val="accent1"/>
                </a:solidFill>
                <a:latin typeface="+mj-ea"/>
                <a:ea typeface="+mj-ea"/>
              </a:rPr>
              <a:t>조제방식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C8A9E268-6518-484F-B5C8-D325EEAD0DC2}"/>
              </a:ext>
            </a:extLst>
          </p:cNvPr>
          <p:cNvSpPr/>
          <p:nvPr/>
        </p:nvSpPr>
        <p:spPr>
          <a:xfrm>
            <a:off x="3058956" y="1222351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질병명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코드를 알려주세요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25485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EE7340DD-3A19-444B-AB1E-2C77E1B8630F}"/>
              </a:ext>
            </a:extLst>
          </p:cNvPr>
          <p:cNvSpPr/>
          <p:nvPr/>
        </p:nvSpPr>
        <p:spPr>
          <a:xfrm>
            <a:off x="429038" y="1631325"/>
            <a:ext cx="7056490" cy="2062851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062FC8-5DAD-4132-9C1E-07B53C26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진료관리 </a:t>
            </a:r>
            <a:r>
              <a:rPr lang="en-US" altLang="ko-KR" dirty="0"/>
              <a:t>&gt; </a:t>
            </a:r>
            <a:r>
              <a:rPr lang="ko-KR" altLang="en-US" dirty="0"/>
              <a:t>환자선택 </a:t>
            </a:r>
            <a:r>
              <a:rPr lang="en-US" altLang="ko-KR" dirty="0"/>
              <a:t>&gt; </a:t>
            </a:r>
            <a:r>
              <a:rPr lang="ko-KR" altLang="en-US" dirty="0"/>
              <a:t>처방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 – </a:t>
            </a:r>
            <a:r>
              <a:rPr lang="en-US" altLang="ko-KR" dirty="0">
                <a:solidFill>
                  <a:srgbClr val="FF0000"/>
                </a:solidFill>
              </a:rPr>
              <a:t>RIO</a:t>
            </a:r>
            <a:r>
              <a:rPr lang="en-US" altLang="ko-KR" dirty="0"/>
              <a:t> </a:t>
            </a:r>
            <a:r>
              <a:rPr lang="ko-KR" altLang="en-US" dirty="0" err="1"/>
              <a:t>선택시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7B0CAC-79C6-4E70-86F3-67E29C6BC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32CAA4-9320-4A4F-BAD7-CED5DDBBF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H_010202_P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B09E4C-B5AE-436F-98D5-C563C1624F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038" y="904235"/>
            <a:ext cx="551433" cy="170816"/>
          </a:xfrm>
        </p:spPr>
        <p:txBody>
          <a:bodyPr/>
          <a:lstStyle/>
          <a:p>
            <a:r>
              <a:rPr lang="ko-KR" altLang="en-US" dirty="0"/>
              <a:t>직접처방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968A49B9-7FEE-4EFD-9664-5CDF20C6EED7}"/>
              </a:ext>
            </a:extLst>
          </p:cNvPr>
          <p:cNvGraphicFramePr>
            <a:graphicFrameLocks noGrp="1"/>
          </p:cNvGraphicFramePr>
          <p:nvPr/>
        </p:nvGraphicFramePr>
        <p:xfrm>
          <a:off x="7716696" y="597402"/>
          <a:ext cx="2019044" cy="49651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8106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181093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RIO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내용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RIO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버튼 강조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처방명입력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후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RIO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검색창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하단으로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RIO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내용 노출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1348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검색범위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각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해당 방제데이터에서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키워드해당결과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검색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*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검색유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첩약보험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심평원 첩약보험적용 첩약데이터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나의방제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처방관리에서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나의방제로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저장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한 처방전 데이터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#1a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결과내 검색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체크시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결과내 검색으로 진행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미선택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#1b Rule in / Rule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out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약재입력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항목은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로 구분하여 입력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,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가 입력되는 순간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 Focus out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되는 순간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입력약초에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대한 가족약물이 있는 경우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#1c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영역에 노출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#1c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가족약재명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가족약재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목록에서 체크설정시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해당 명칭까지 포함하여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RI/RO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검색 진행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검색결과 노출영역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처방이력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검색결과노출영역과 동일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action.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44" name="Check" hidden="1">
            <a:extLst>
              <a:ext uri="{FF2B5EF4-FFF2-40B4-BE49-F238E27FC236}">
                <a16:creationId xmlns:a16="http://schemas.microsoft.com/office/drawing/2014/main" xmlns="" id="{29495727-DA5A-44AA-9EB9-C26D65B8B512}"/>
              </a:ext>
            </a:extLst>
          </p:cNvPr>
          <p:cNvSpPr>
            <a:spLocks noEditPoints="1"/>
          </p:cNvSpPr>
          <p:nvPr/>
        </p:nvSpPr>
        <p:spPr bwMode="auto">
          <a:xfrm>
            <a:off x="6195834" y="2378122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heck" hidden="1">
            <a:extLst>
              <a:ext uri="{FF2B5EF4-FFF2-40B4-BE49-F238E27FC236}">
                <a16:creationId xmlns:a16="http://schemas.microsoft.com/office/drawing/2014/main" xmlns="" id="{E7D308C0-C3D2-4955-BEC5-220A25624B02}"/>
              </a:ext>
            </a:extLst>
          </p:cNvPr>
          <p:cNvSpPr>
            <a:spLocks noEditPoints="1"/>
          </p:cNvSpPr>
          <p:nvPr/>
        </p:nvSpPr>
        <p:spPr bwMode="auto">
          <a:xfrm>
            <a:off x="6195834" y="2798318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57A04D05-4D5C-4E24-98D5-E873800C0F62}"/>
              </a:ext>
            </a:extLst>
          </p:cNvPr>
          <p:cNvGrpSpPr/>
          <p:nvPr/>
        </p:nvGrpSpPr>
        <p:grpSpPr>
          <a:xfrm>
            <a:off x="429038" y="1222351"/>
            <a:ext cx="4804947" cy="328474"/>
            <a:chOff x="1642519" y="1954842"/>
            <a:chExt cx="4804947" cy="328474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7B3C6099-59C6-48B4-98B3-3AB44A0414C3}"/>
                </a:ext>
              </a:extLst>
            </p:cNvPr>
            <p:cNvSpPr/>
            <p:nvPr/>
          </p:nvSpPr>
          <p:spPr>
            <a:xfrm>
              <a:off x="2035696" y="195484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처방명을 알려주세요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BB16D282-6419-4AE6-B28A-9C226A4DBB25}"/>
                </a:ext>
              </a:extLst>
            </p:cNvPr>
            <p:cNvSpPr txBox="1"/>
            <p:nvPr/>
          </p:nvSpPr>
          <p:spPr>
            <a:xfrm>
              <a:off x="1642519" y="2057523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처방명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xmlns="" id="{8058DF28-FD96-43D7-AC27-0C175BDDF90D}"/>
                </a:ext>
              </a:extLst>
            </p:cNvPr>
            <p:cNvSpPr/>
            <p:nvPr/>
          </p:nvSpPr>
          <p:spPr>
            <a:xfrm>
              <a:off x="4272437" y="195484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질병명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코드를 알려주세요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0DF24815-DCC0-423F-9AB2-3C550866704C}"/>
              </a:ext>
            </a:extLst>
          </p:cNvPr>
          <p:cNvGraphicFramePr>
            <a:graphicFrameLocks noGrp="1"/>
          </p:cNvGraphicFramePr>
          <p:nvPr/>
        </p:nvGraphicFramePr>
        <p:xfrm>
          <a:off x="547280" y="3051019"/>
          <a:ext cx="6820684" cy="5817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07630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1173839">
                  <a:extLst>
                    <a:ext uri="{9D8B030D-6E8A-4147-A177-3AD203B41FA5}">
                      <a16:colId xmlns:a16="http://schemas.microsoft.com/office/drawing/2014/main" xmlns="" val="3587418219"/>
                    </a:ext>
                  </a:extLst>
                </a:gridCol>
                <a:gridCol w="4204903">
                  <a:extLst>
                    <a:ext uri="{9D8B030D-6E8A-4147-A177-3AD203B41FA5}">
                      <a16:colId xmlns:a16="http://schemas.microsoft.com/office/drawing/2014/main" xmlns="" val="1452549263"/>
                    </a:ext>
                  </a:extLst>
                </a:gridCol>
                <a:gridCol w="1134312">
                  <a:extLst>
                    <a:ext uri="{9D8B030D-6E8A-4147-A177-3AD203B41FA5}">
                      <a16:colId xmlns:a16="http://schemas.microsoft.com/office/drawing/2014/main" xmlns="" val="546001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처방명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주치</a:t>
                      </a:r>
                      <a:r>
                        <a:rPr lang="en-US" altLang="ko-KR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조문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출전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967920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AFFF1F-B9BF-4636-A187-ACE0D86E8F0A}"/>
              </a:ext>
            </a:extLst>
          </p:cNvPr>
          <p:cNvSpPr/>
          <p:nvPr/>
        </p:nvSpPr>
        <p:spPr>
          <a:xfrm>
            <a:off x="547280" y="2021640"/>
            <a:ext cx="3352644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처방에 포함하실 본초명을 입력해주세요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예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인삼 작약 반하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3C4A4256-E0A1-498F-A021-AC76DDB10BB4}"/>
              </a:ext>
            </a:extLst>
          </p:cNvPr>
          <p:cNvSpPr/>
          <p:nvPr/>
        </p:nvSpPr>
        <p:spPr>
          <a:xfrm>
            <a:off x="4015319" y="2021640"/>
            <a:ext cx="3352644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처방에서 제외하실 본초명을 입력해주세요 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66B701A0-8788-488D-BAAA-D8DEAA8E58BC}"/>
              </a:ext>
            </a:extLst>
          </p:cNvPr>
          <p:cNvSpPr/>
          <p:nvPr/>
        </p:nvSpPr>
        <p:spPr>
          <a:xfrm>
            <a:off x="547280" y="2405362"/>
            <a:ext cx="3352644" cy="577619"/>
          </a:xfrm>
          <a:prstGeom prst="roundRect">
            <a:avLst>
              <a:gd name="adj" fmla="val 6526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32E62E02-0FD8-4663-8310-940624991D12}"/>
              </a:ext>
            </a:extLst>
          </p:cNvPr>
          <p:cNvSpPr/>
          <p:nvPr/>
        </p:nvSpPr>
        <p:spPr>
          <a:xfrm>
            <a:off x="4015319" y="2405362"/>
            <a:ext cx="3352644" cy="577619"/>
          </a:xfrm>
          <a:prstGeom prst="roundRect">
            <a:avLst>
              <a:gd name="adj" fmla="val 6526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BBF2BF8-4501-47DD-B1CD-0B650B8EF37E}"/>
              </a:ext>
            </a:extLst>
          </p:cNvPr>
          <p:cNvSpPr txBox="1"/>
          <p:nvPr/>
        </p:nvSpPr>
        <p:spPr>
          <a:xfrm>
            <a:off x="4817344" y="2572377"/>
            <a:ext cx="16959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가족약재가</a:t>
            </a:r>
            <a:r>
              <a:rPr lang="ko-KR" altLang="en-US" sz="800" dirty="0">
                <a:latin typeface="+mj-ea"/>
                <a:ea typeface="+mj-ea"/>
              </a:rPr>
              <a:t> 있는 경우 이 곳에 노출됩니다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1609B03F-5E10-45DB-B157-7FB5E3DFD368}"/>
              </a:ext>
            </a:extLst>
          </p:cNvPr>
          <p:cNvSpPr txBox="1"/>
          <p:nvPr/>
        </p:nvSpPr>
        <p:spPr>
          <a:xfrm>
            <a:off x="5833596" y="1781701"/>
            <a:ext cx="6115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□ 결과내 검색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AEF8585-4EAD-4579-85D2-CEEC795CA738}"/>
              </a:ext>
            </a:extLst>
          </p:cNvPr>
          <p:cNvGrpSpPr/>
          <p:nvPr/>
        </p:nvGrpSpPr>
        <p:grpSpPr>
          <a:xfrm>
            <a:off x="547281" y="1733695"/>
            <a:ext cx="5055147" cy="219124"/>
            <a:chOff x="547281" y="1775897"/>
            <a:chExt cx="5926647" cy="328474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xmlns="" id="{1A88A50B-F100-4A10-B651-B5F84FA93BB6}"/>
                </a:ext>
              </a:extLst>
            </p:cNvPr>
            <p:cNvSpPr/>
            <p:nvPr/>
          </p:nvSpPr>
          <p:spPr>
            <a:xfrm>
              <a:off x="547281" y="1775897"/>
              <a:ext cx="805761" cy="32847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ea"/>
                  <a:ea typeface="+mj-ea"/>
                </a:rPr>
                <a:t>전체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xmlns="" id="{F7280245-42D3-4643-9B05-A1EFF9ACE72A}"/>
                </a:ext>
              </a:extLst>
            </p:cNvPr>
            <p:cNvSpPr/>
            <p:nvPr/>
          </p:nvSpPr>
          <p:spPr>
            <a:xfrm>
              <a:off x="1400762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상한론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xmlns="" id="{E615B5BE-8A03-4267-9246-EABE9A1F1697}"/>
                </a:ext>
              </a:extLst>
            </p:cNvPr>
            <p:cNvSpPr/>
            <p:nvPr/>
          </p:nvSpPr>
          <p:spPr>
            <a:xfrm>
              <a:off x="2254243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금궤요략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xmlns="" id="{CAE7595F-5BD6-4F4E-8DC1-AAD3B819371C}"/>
                </a:ext>
              </a:extLst>
            </p:cNvPr>
            <p:cNvSpPr/>
            <p:nvPr/>
          </p:nvSpPr>
          <p:spPr>
            <a:xfrm>
              <a:off x="3107724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동의보감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xmlns="" id="{4A3D8CFC-7214-45FB-A709-17979A18C738}"/>
                </a:ext>
              </a:extLst>
            </p:cNvPr>
            <p:cNvSpPr/>
            <p:nvPr/>
          </p:nvSpPr>
          <p:spPr>
            <a:xfrm>
              <a:off x="3961205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방약합편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xmlns="" id="{1AE8E8E0-8B1A-411E-908A-3D157009E425}"/>
                </a:ext>
              </a:extLst>
            </p:cNvPr>
            <p:cNvSpPr/>
            <p:nvPr/>
          </p:nvSpPr>
          <p:spPr>
            <a:xfrm>
              <a:off x="4814686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첩약보험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94398EDC-B829-4DA5-9BBB-0210C1F30F74}"/>
                </a:ext>
              </a:extLst>
            </p:cNvPr>
            <p:cNvSpPr/>
            <p:nvPr/>
          </p:nvSpPr>
          <p:spPr>
            <a:xfrm>
              <a:off x="5668167" y="1775897"/>
              <a:ext cx="805761" cy="328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나의 방제</a:t>
              </a:r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BC5A93E5-6FA9-48A1-8DA7-AA757B9D7E49}"/>
              </a:ext>
            </a:extLst>
          </p:cNvPr>
          <p:cNvSpPr/>
          <p:nvPr/>
        </p:nvSpPr>
        <p:spPr>
          <a:xfrm>
            <a:off x="6562202" y="1733695"/>
            <a:ext cx="805761" cy="21912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검색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9B00DE6D-B0D5-4036-924E-A94DDD3F4651}"/>
              </a:ext>
            </a:extLst>
          </p:cNvPr>
          <p:cNvSpPr/>
          <p:nvPr/>
        </p:nvSpPr>
        <p:spPr>
          <a:xfrm>
            <a:off x="6679767" y="1229781"/>
            <a:ext cx="805761" cy="328474"/>
          </a:xfrm>
          <a:prstGeom prst="roundRect">
            <a:avLst/>
          </a:prstGeom>
          <a:solidFill>
            <a:srgbClr val="EAF8FA"/>
          </a:solidFill>
          <a:ln w="3175">
            <a:solidFill>
              <a:srgbClr val="2CA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rgbClr val="2CA8B2"/>
                </a:solidFill>
                <a:latin typeface="+mj-ea"/>
                <a:ea typeface="+mj-ea"/>
              </a:rPr>
              <a:t>RIO</a:t>
            </a:r>
            <a:endParaRPr lang="ko-KR" altLang="en-US" sz="800" dirty="0">
              <a:solidFill>
                <a:srgbClr val="2CA8B2"/>
              </a:solidFill>
              <a:latin typeface="+mj-ea"/>
              <a:ea typeface="+mj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68E6F14D-405C-4DEA-B6C4-A36A1BA1AE5F}"/>
              </a:ext>
            </a:extLst>
          </p:cNvPr>
          <p:cNvSpPr/>
          <p:nvPr/>
        </p:nvSpPr>
        <p:spPr>
          <a:xfrm>
            <a:off x="6679767" y="6228443"/>
            <a:ext cx="805761" cy="328474"/>
          </a:xfrm>
          <a:prstGeom prst="roundRect">
            <a:avLst/>
          </a:prstGeom>
          <a:solidFill>
            <a:srgbClr val="2CA8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xmlns="" id="{0B78E1BF-FB2B-40FD-A9F6-E648D77907E6}"/>
              </a:ext>
            </a:extLst>
          </p:cNvPr>
          <p:cNvSpPr/>
          <p:nvPr/>
        </p:nvSpPr>
        <p:spPr>
          <a:xfrm>
            <a:off x="5818707" y="1229781"/>
            <a:ext cx="805761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처방이력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631E4B70-331C-4885-91D9-82992DF06CF0}"/>
              </a:ext>
            </a:extLst>
          </p:cNvPr>
          <p:cNvSpPr txBox="1"/>
          <p:nvPr/>
        </p:nvSpPr>
        <p:spPr>
          <a:xfrm>
            <a:off x="660136" y="2456702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약재명</a:t>
            </a:r>
            <a:endParaRPr lang="ko-KR" altLang="en-US" sz="800" dirty="0">
              <a:latin typeface="+mj-ea"/>
              <a:ea typeface="+mj-ea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FEA9FD2A-CD3D-425D-8EAA-B9DE9AFA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68" y="2482731"/>
            <a:ext cx="156391" cy="156391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7B8D8835-5AD9-427E-BEB9-7C8B348EF872}"/>
              </a:ext>
            </a:extLst>
          </p:cNvPr>
          <p:cNvGrpSpPr/>
          <p:nvPr/>
        </p:nvGrpSpPr>
        <p:grpSpPr>
          <a:xfrm>
            <a:off x="1141057" y="2444621"/>
            <a:ext cx="1082545" cy="494992"/>
            <a:chOff x="2043445" y="2444621"/>
            <a:chExt cx="1082545" cy="49499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450D1497-8D10-47FF-A796-44EEB8D679CB}"/>
                </a:ext>
              </a:extLst>
            </p:cNvPr>
            <p:cNvGrpSpPr/>
            <p:nvPr/>
          </p:nvGrpSpPr>
          <p:grpSpPr>
            <a:xfrm>
              <a:off x="2043445" y="2444621"/>
              <a:ext cx="1082545" cy="232611"/>
              <a:chOff x="2043445" y="2444621"/>
              <a:chExt cx="1082545" cy="232611"/>
            </a:xfrm>
          </p:grpSpPr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xmlns="" id="{30B587CB-2CF6-40DF-8C17-97D3E272BCCD}"/>
                  </a:ext>
                </a:extLst>
              </p:cNvPr>
              <p:cNvSpPr/>
              <p:nvPr/>
            </p:nvSpPr>
            <p:spPr>
              <a:xfrm>
                <a:off x="2043445" y="2444621"/>
                <a:ext cx="1082545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약재명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- Checked</a:t>
                </a:r>
                <a:endPara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xmlns="" id="{06BB9C2D-BF47-43BB-840E-CB662E461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5924" y="2477307"/>
                <a:ext cx="156391" cy="156391"/>
              </a:xfrm>
              <a:prstGeom prst="rect">
                <a:avLst/>
              </a:prstGeom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5FD2AC8B-BF98-4947-9303-B44FCD34BE48}"/>
                </a:ext>
              </a:extLst>
            </p:cNvPr>
            <p:cNvGrpSpPr/>
            <p:nvPr/>
          </p:nvGrpSpPr>
          <p:grpSpPr>
            <a:xfrm>
              <a:off x="2043445" y="2707002"/>
              <a:ext cx="1082545" cy="232611"/>
              <a:chOff x="2043445" y="2707002"/>
              <a:chExt cx="1082545" cy="232611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xmlns="" id="{67AD0107-DB4D-4A32-8751-4490FC46A5B4}"/>
                  </a:ext>
                </a:extLst>
              </p:cNvPr>
              <p:cNvSpPr/>
              <p:nvPr/>
            </p:nvSpPr>
            <p:spPr>
              <a:xfrm>
                <a:off x="2043445" y="2707002"/>
                <a:ext cx="1082545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약재명</a:t>
                </a:r>
                <a:endPara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xmlns="" id="{DE69B16C-4C4F-4FBA-87B1-AE624ED27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4768" y="2745112"/>
                <a:ext cx="156391" cy="156391"/>
              </a:xfrm>
              <a:prstGeom prst="rect">
                <a:avLst/>
              </a:prstGeom>
            </p:spPr>
          </p:pic>
        </p:grpSp>
      </p:grpSp>
      <p:pic>
        <p:nvPicPr>
          <p:cNvPr id="102" name="그림 101" hidden="1">
            <a:extLst>
              <a:ext uri="{FF2B5EF4-FFF2-40B4-BE49-F238E27FC236}">
                <a16:creationId xmlns:a16="http://schemas.microsoft.com/office/drawing/2014/main" xmlns="" id="{51AD9F3E-57CC-4F12-B12C-D82D1E995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507" y="1116331"/>
            <a:ext cx="156391" cy="156391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859AD1E6-F93B-4E9B-8B3B-66C1C9ADAEC6}"/>
              </a:ext>
            </a:extLst>
          </p:cNvPr>
          <p:cNvSpPr txBox="1"/>
          <p:nvPr/>
        </p:nvSpPr>
        <p:spPr>
          <a:xfrm>
            <a:off x="2288808" y="2456702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약재명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3420DB0B-8919-474A-A8F1-A694215C12F0}"/>
              </a:ext>
            </a:extLst>
          </p:cNvPr>
          <p:cNvGrpSpPr/>
          <p:nvPr/>
        </p:nvGrpSpPr>
        <p:grpSpPr>
          <a:xfrm>
            <a:off x="2769729" y="2444621"/>
            <a:ext cx="1082545" cy="494992"/>
            <a:chOff x="2043445" y="2444621"/>
            <a:chExt cx="1082545" cy="494992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xmlns="" id="{13191A0D-D64E-4442-AAB0-3538010B53CA}"/>
                </a:ext>
              </a:extLst>
            </p:cNvPr>
            <p:cNvGrpSpPr/>
            <p:nvPr/>
          </p:nvGrpSpPr>
          <p:grpSpPr>
            <a:xfrm>
              <a:off x="2043445" y="2444621"/>
              <a:ext cx="1082545" cy="232611"/>
              <a:chOff x="2043445" y="2444621"/>
              <a:chExt cx="1082545" cy="232611"/>
            </a:xfrm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xmlns="" id="{CD6225F0-2D3C-4374-8BDF-33E9DBF61879}"/>
                  </a:ext>
                </a:extLst>
              </p:cNvPr>
              <p:cNvSpPr/>
              <p:nvPr/>
            </p:nvSpPr>
            <p:spPr>
              <a:xfrm>
                <a:off x="2043445" y="2444621"/>
                <a:ext cx="1082545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약재명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- Checked</a:t>
                </a:r>
                <a:endPara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xmlns="" id="{A0B013C1-2C83-4754-92AC-7586E2D22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5924" y="2477307"/>
                <a:ext cx="156391" cy="156391"/>
              </a:xfrm>
              <a:prstGeom prst="rect">
                <a:avLst/>
              </a:prstGeom>
            </p:spPr>
          </p:pic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1F904C3A-E04F-40B7-B09C-B09EB46EEF13}"/>
                </a:ext>
              </a:extLst>
            </p:cNvPr>
            <p:cNvGrpSpPr/>
            <p:nvPr/>
          </p:nvGrpSpPr>
          <p:grpSpPr>
            <a:xfrm>
              <a:off x="2043445" y="2707002"/>
              <a:ext cx="1082545" cy="232611"/>
              <a:chOff x="2043445" y="2707002"/>
              <a:chExt cx="1082545" cy="232611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xmlns="" id="{D078FA9F-6FBA-410E-9350-5C8C8274343A}"/>
                  </a:ext>
                </a:extLst>
              </p:cNvPr>
              <p:cNvSpPr/>
              <p:nvPr/>
            </p:nvSpPr>
            <p:spPr>
              <a:xfrm>
                <a:off x="2043445" y="2707002"/>
                <a:ext cx="1082545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나눔바른고딕" panose="020B0600000101010101" pitchFamily="50" charset="-127"/>
                    <a:ea typeface="나눔바른고딕" panose="020B0600000101010101" pitchFamily="50" charset="-127"/>
                  </a:rPr>
                  <a:t>약재명</a:t>
                </a:r>
                <a:endParaRPr lang="ko-KR" altLang="en-US" sz="800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xmlns="" id="{8990D7CE-FFEE-4029-BA00-4D5D77B09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4768" y="2745112"/>
                <a:ext cx="156391" cy="156391"/>
              </a:xfrm>
              <a:prstGeom prst="rect">
                <a:avLst/>
              </a:prstGeom>
            </p:spPr>
          </p:pic>
        </p:grpSp>
      </p:grpSp>
      <p:graphicFrame>
        <p:nvGraphicFramePr>
          <p:cNvPr id="232" name="표 231">
            <a:extLst>
              <a:ext uri="{FF2B5EF4-FFF2-40B4-BE49-F238E27FC236}">
                <a16:creationId xmlns:a16="http://schemas.microsoft.com/office/drawing/2014/main" xmlns="" id="{6755386B-7D73-4CCE-B24A-E4E97AAF6757}"/>
              </a:ext>
            </a:extLst>
          </p:cNvPr>
          <p:cNvGraphicFramePr>
            <a:graphicFrameLocks noGrp="1"/>
          </p:cNvGraphicFramePr>
          <p:nvPr/>
        </p:nvGraphicFramePr>
        <p:xfrm>
          <a:off x="429038" y="4339125"/>
          <a:ext cx="3449280" cy="17971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3531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633939">
                  <a:extLst>
                    <a:ext uri="{9D8B030D-6E8A-4147-A177-3AD203B41FA5}">
                      <a16:colId xmlns:a16="http://schemas.microsoft.com/office/drawing/2014/main" xmlns="" val="3587418219"/>
                    </a:ext>
                  </a:extLst>
                </a:gridCol>
                <a:gridCol w="678032">
                  <a:extLst>
                    <a:ext uri="{9D8B030D-6E8A-4147-A177-3AD203B41FA5}">
                      <a16:colId xmlns:a16="http://schemas.microsoft.com/office/drawing/2014/main" xmlns="" val="1452549263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xmlns="" val="2516096412"/>
                    </a:ext>
                  </a:extLst>
                </a:gridCol>
                <a:gridCol w="373118">
                  <a:extLst>
                    <a:ext uri="{9D8B030D-6E8A-4147-A177-3AD203B41FA5}">
                      <a16:colId xmlns:a16="http://schemas.microsoft.com/office/drawing/2014/main" xmlns="" val="546001426"/>
                    </a:ext>
                  </a:extLst>
                </a:gridCol>
              </a:tblGrid>
              <a:tr h="224642"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약재명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원산지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첩당사용량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石膏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베트남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▼ 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16 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▲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麻黃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lang="en-US" altLang="ko-KR" sz="800" kern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12(~8~6)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967920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半夏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12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523580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大棗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미얀마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11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3579669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生薑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칠레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6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3520983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2374982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총량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rgbClr val="2CA8B2"/>
                          </a:solidFill>
                          <a:latin typeface="+mj-ea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g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5982451"/>
                  </a:ext>
                </a:extLst>
              </a:tr>
            </a:tbl>
          </a:graphicData>
        </a:graphic>
      </p:graphicFrame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xmlns="" id="{A85A7289-46EF-4198-B587-B188928185C1}"/>
              </a:ext>
            </a:extLst>
          </p:cNvPr>
          <p:cNvSpPr/>
          <p:nvPr/>
        </p:nvSpPr>
        <p:spPr>
          <a:xfrm>
            <a:off x="3994520" y="4010731"/>
            <a:ext cx="3491008" cy="2125527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234" name="그룹 233">
            <a:extLst>
              <a:ext uri="{FF2B5EF4-FFF2-40B4-BE49-F238E27FC236}">
                <a16:creationId xmlns:a16="http://schemas.microsoft.com/office/drawing/2014/main" xmlns="" id="{F8485626-0122-4458-8AA7-00EA9219963D}"/>
              </a:ext>
            </a:extLst>
          </p:cNvPr>
          <p:cNvGrpSpPr/>
          <p:nvPr/>
        </p:nvGrpSpPr>
        <p:grpSpPr>
          <a:xfrm>
            <a:off x="4006918" y="4783599"/>
            <a:ext cx="3411793" cy="529001"/>
            <a:chOff x="4006918" y="4879625"/>
            <a:chExt cx="3411793" cy="529001"/>
          </a:xfrm>
        </p:grpSpPr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xmlns="" id="{BCDDA5D4-A206-4D73-A33C-CE288F6FB140}"/>
                </a:ext>
              </a:extLst>
            </p:cNvPr>
            <p:cNvGrpSpPr/>
            <p:nvPr/>
          </p:nvGrpSpPr>
          <p:grpSpPr>
            <a:xfrm>
              <a:off x="4051155" y="5167062"/>
              <a:ext cx="1954358" cy="241564"/>
              <a:chOff x="433189" y="4236538"/>
              <a:chExt cx="2419123" cy="241564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xmlns="" id="{80292001-D5FB-46B6-8476-007A82B0FB97}"/>
                  </a:ext>
                </a:extLst>
              </p:cNvPr>
              <p:cNvSpPr/>
              <p:nvPr/>
            </p:nvSpPr>
            <p:spPr>
              <a:xfrm>
                <a:off x="651781" y="4236538"/>
                <a:ext cx="766100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120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xmlns="" id="{90764C0F-AADD-45B5-B25D-EEAC47EC7836}"/>
                  </a:ext>
                </a:extLst>
              </p:cNvPr>
              <p:cNvSpPr txBox="1"/>
              <p:nvPr/>
            </p:nvSpPr>
            <p:spPr>
              <a:xfrm>
                <a:off x="1463056" y="4295765"/>
                <a:ext cx="25794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ml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xmlns="" id="{EB1725FC-69DB-41B2-ADE5-A8CC3A238BC0}"/>
                  </a:ext>
                </a:extLst>
              </p:cNvPr>
              <p:cNvSpPr txBox="1"/>
              <p:nvPr/>
            </p:nvSpPr>
            <p:spPr>
              <a:xfrm>
                <a:off x="433189" y="4295765"/>
                <a:ext cx="18651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팩</a:t>
                </a: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xmlns="" id="{A8043EE7-D5E1-4BD8-AE42-C9BD60931E41}"/>
                  </a:ext>
                </a:extLst>
              </p:cNvPr>
              <p:cNvSpPr/>
              <p:nvPr/>
            </p:nvSpPr>
            <p:spPr>
              <a:xfrm>
                <a:off x="1927934" y="4236538"/>
                <a:ext cx="766100" cy="241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45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xmlns="" id="{CA8BC643-33AC-4B1C-89A1-F4AFE817EE8B}"/>
                  </a:ext>
                </a:extLst>
              </p:cNvPr>
              <p:cNvSpPr txBox="1"/>
              <p:nvPr/>
            </p:nvSpPr>
            <p:spPr>
              <a:xfrm>
                <a:off x="2739211" y="4295765"/>
                <a:ext cx="1131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팩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xmlns="" id="{6DE2FC5C-0BF1-4A62-9DCA-8BC477C5A6D1}"/>
                  </a:ext>
                </a:extLst>
              </p:cNvPr>
              <p:cNvSpPr txBox="1"/>
              <p:nvPr/>
            </p:nvSpPr>
            <p:spPr>
              <a:xfrm>
                <a:off x="1774275" y="4295765"/>
                <a:ext cx="1131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</p:grp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xmlns="" id="{C2BBBD60-BA0E-406F-AC42-81006291AA3D}"/>
                </a:ext>
              </a:extLst>
            </p:cNvPr>
            <p:cNvGrpSpPr/>
            <p:nvPr/>
          </p:nvGrpSpPr>
          <p:grpSpPr>
            <a:xfrm>
              <a:off x="4006918" y="4879625"/>
              <a:ext cx="3411793" cy="208979"/>
              <a:chOff x="4006918" y="4890950"/>
              <a:chExt cx="3411793" cy="208979"/>
            </a:xfrm>
          </p:grpSpPr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xmlns="" id="{A137464B-8627-41D6-908B-C7F4CE4CB9C9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5918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용량 </a:t>
                </a:r>
                <a:r>
                  <a:rPr lang="en-US" altLang="ko-KR" sz="800" dirty="0">
                    <a:latin typeface="+mj-ea"/>
                    <a:ea typeface="+mj-ea"/>
                  </a:rPr>
                  <a:t>/ </a:t>
                </a:r>
                <a:r>
                  <a:rPr lang="ko-KR" altLang="en-US" sz="800" dirty="0" err="1">
                    <a:latin typeface="+mj-ea"/>
                    <a:ea typeface="+mj-ea"/>
                  </a:rPr>
                  <a:t>팩수</a:t>
                </a:r>
                <a:r>
                  <a:rPr lang="en-US" altLang="ko-KR" sz="800" dirty="0">
                    <a:latin typeface="+mj-ea"/>
                    <a:ea typeface="+mj-ea"/>
                  </a:rPr>
                  <a:t>(</a:t>
                </a:r>
                <a:r>
                  <a:rPr lang="ko-KR" altLang="en-US" sz="800" dirty="0" err="1">
                    <a:latin typeface="+mj-ea"/>
                    <a:ea typeface="+mj-ea"/>
                  </a:rPr>
                  <a:t>초탕</a:t>
                </a:r>
                <a:r>
                  <a:rPr lang="en-US" altLang="ko-KR" sz="800" dirty="0">
                    <a:latin typeface="+mj-ea"/>
                    <a:ea typeface="+mj-ea"/>
                  </a:rPr>
                  <a:t>)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xmlns="" id="{B913CC98-F08B-476F-B051-2D1EEBF65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xmlns="" id="{BA92D3FE-2AEB-4535-9F94-BAFCCCF8DF6F}"/>
                  </a:ext>
                </a:extLst>
              </p:cNvPr>
              <p:cNvSpPr/>
              <p:nvPr/>
            </p:nvSpPr>
            <p:spPr>
              <a:xfrm>
                <a:off x="4816495" y="4890950"/>
                <a:ext cx="149772" cy="1497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xmlns="" id="{99290F9B-A610-4A5F-AE7C-BA1717CD429F}"/>
              </a:ext>
            </a:extLst>
          </p:cNvPr>
          <p:cNvGrpSpPr/>
          <p:nvPr/>
        </p:nvGrpSpPr>
        <p:grpSpPr>
          <a:xfrm>
            <a:off x="3959784" y="3756425"/>
            <a:ext cx="3525258" cy="187398"/>
            <a:chOff x="3959784" y="4231303"/>
            <a:chExt cx="3525258" cy="187398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xmlns="" id="{C3EB4A5E-9CF9-4CAE-B241-B5826683C9E0}"/>
                </a:ext>
              </a:extLst>
            </p:cNvPr>
            <p:cNvSpPr txBox="1"/>
            <p:nvPr/>
          </p:nvSpPr>
          <p:spPr>
            <a:xfrm>
              <a:off x="3959784" y="423130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조제</a:t>
              </a:r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xmlns="" id="{DD559BA9-D57A-4DB1-86AB-401F1370AE4A}"/>
                </a:ext>
              </a:extLst>
            </p:cNvPr>
            <p:cNvCxnSpPr>
              <a:cxnSpLocks/>
            </p:cNvCxnSpPr>
            <p:nvPr/>
          </p:nvCxnSpPr>
          <p:spPr>
            <a:xfrm>
              <a:off x="3994520" y="4418700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xmlns="" id="{9CD37529-42AD-49D3-BFD9-4012502D0031}"/>
                </a:ext>
              </a:extLst>
            </p:cNvPr>
            <p:cNvSpPr/>
            <p:nvPr/>
          </p:nvSpPr>
          <p:spPr>
            <a:xfrm>
              <a:off x="6932004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첩약</a:t>
              </a:r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xmlns="" id="{6105E19D-DA5A-4939-9E85-B28DFB944DED}"/>
                </a:ext>
              </a:extLst>
            </p:cNvPr>
            <p:cNvSpPr/>
            <p:nvPr/>
          </p:nvSpPr>
          <p:spPr>
            <a:xfrm>
              <a:off x="5272890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bg1"/>
                  </a:solidFill>
                  <a:latin typeface="+mj-ea"/>
                  <a:ea typeface="+mj-ea"/>
                </a:rPr>
                <a:t>탕전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xmlns="" id="{9B9B1B4D-0480-41F1-AB04-47885FA697D2}"/>
                </a:ext>
              </a:extLst>
            </p:cNvPr>
            <p:cNvSpPr/>
            <p:nvPr/>
          </p:nvSpPr>
          <p:spPr>
            <a:xfrm>
              <a:off x="5825928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환제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xmlns="" id="{CC0CB6EE-82ED-4F34-BDD0-6A9047436501}"/>
                </a:ext>
              </a:extLst>
            </p:cNvPr>
            <p:cNvSpPr/>
            <p:nvPr/>
          </p:nvSpPr>
          <p:spPr>
            <a:xfrm>
              <a:off x="6378966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산제</a:t>
              </a:r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xmlns="" id="{8C1E9024-982F-4E2D-84A6-118FFEB5957A}"/>
              </a:ext>
            </a:extLst>
          </p:cNvPr>
          <p:cNvGrpSpPr/>
          <p:nvPr/>
        </p:nvGrpSpPr>
        <p:grpSpPr>
          <a:xfrm>
            <a:off x="4006918" y="5506775"/>
            <a:ext cx="3411793" cy="555615"/>
            <a:chOff x="4006918" y="5572744"/>
            <a:chExt cx="3411793" cy="555615"/>
          </a:xfrm>
        </p:grpSpPr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xmlns="" id="{D9E9D423-2BCD-4E18-90D4-73D5E15EFCF0}"/>
                </a:ext>
              </a:extLst>
            </p:cNvPr>
            <p:cNvGrpSpPr/>
            <p:nvPr/>
          </p:nvGrpSpPr>
          <p:grpSpPr>
            <a:xfrm>
              <a:off x="4045479" y="5840483"/>
              <a:ext cx="3373232" cy="287876"/>
              <a:chOff x="437994" y="3087717"/>
              <a:chExt cx="3535585" cy="328474"/>
            </a:xfrm>
          </p:grpSpPr>
          <p:sp>
            <p:nvSpPr>
              <p:cNvPr id="259" name="사각형: 둥근 모서리 258">
                <a:extLst>
                  <a:ext uri="{FF2B5EF4-FFF2-40B4-BE49-F238E27FC236}">
                    <a16:creationId xmlns:a16="http://schemas.microsoft.com/office/drawing/2014/main" xmlns="" id="{6045332A-C761-49A9-B236-7066990423D8}"/>
                  </a:ext>
                </a:extLst>
              </p:cNvPr>
              <p:cNvSpPr/>
              <p:nvPr/>
            </p:nvSpPr>
            <p:spPr>
              <a:xfrm>
                <a:off x="437994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옹기탕전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60" name="사각형: 둥근 모서리 259">
                <a:extLst>
                  <a:ext uri="{FF2B5EF4-FFF2-40B4-BE49-F238E27FC236}">
                    <a16:creationId xmlns:a16="http://schemas.microsoft.com/office/drawing/2014/main" xmlns="" id="{4D190548-E3DD-4754-8D5B-E6EB2F2AA665}"/>
                  </a:ext>
                </a:extLst>
              </p:cNvPr>
              <p:cNvSpPr/>
              <p:nvPr/>
            </p:nvSpPr>
            <p:spPr>
              <a:xfrm>
                <a:off x="1338650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일반탕전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61" name="사각형: 둥근 모서리 260">
                <a:extLst>
                  <a:ext uri="{FF2B5EF4-FFF2-40B4-BE49-F238E27FC236}">
                    <a16:creationId xmlns:a16="http://schemas.microsoft.com/office/drawing/2014/main" xmlns="" id="{075D4B44-921F-4FA7-B617-4C36148850CF}"/>
                  </a:ext>
                </a:extLst>
              </p:cNvPr>
              <p:cNvSpPr/>
              <p:nvPr/>
            </p:nvSpPr>
            <p:spPr>
              <a:xfrm>
                <a:off x="2239305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증류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62" name="사각형: 둥근 모서리 261">
                <a:extLst>
                  <a:ext uri="{FF2B5EF4-FFF2-40B4-BE49-F238E27FC236}">
                    <a16:creationId xmlns:a16="http://schemas.microsoft.com/office/drawing/2014/main" xmlns="" id="{1F113E77-1EE7-4881-864E-86C3D6EA55F6}"/>
                  </a:ext>
                </a:extLst>
              </p:cNvPr>
              <p:cNvSpPr/>
              <p:nvPr/>
            </p:nvSpPr>
            <p:spPr>
              <a:xfrm>
                <a:off x="3139961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농축</a:t>
                </a:r>
              </a:p>
            </p:txBody>
          </p:sp>
        </p:grp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xmlns="" id="{CC737957-1F42-4771-80F2-7D151ACAF2AF}"/>
                </a:ext>
              </a:extLst>
            </p:cNvPr>
            <p:cNvGrpSpPr/>
            <p:nvPr/>
          </p:nvGrpSpPr>
          <p:grpSpPr>
            <a:xfrm>
              <a:off x="4006918" y="5572744"/>
              <a:ext cx="3411793" cy="200939"/>
              <a:chOff x="4006918" y="4015070"/>
              <a:chExt cx="3411793" cy="200939"/>
            </a:xfrm>
          </p:grpSpPr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xmlns="" id="{698C499C-3416-452E-929E-CF0BF023C075}"/>
                  </a:ext>
                </a:extLst>
              </p:cNvPr>
              <p:cNvSpPr txBox="1"/>
              <p:nvPr/>
            </p:nvSpPr>
            <p:spPr>
              <a:xfrm>
                <a:off x="4057088" y="4029443"/>
                <a:ext cx="36548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 err="1">
                    <a:latin typeface="+mj-ea"/>
                    <a:ea typeface="+mj-ea"/>
                  </a:rPr>
                  <a:t>탕전방식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xmlns="" id="{E22001A5-91FA-4DE2-9848-23842DB59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421600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타원 257">
                <a:extLst>
                  <a:ext uri="{FF2B5EF4-FFF2-40B4-BE49-F238E27FC236}">
                    <a16:creationId xmlns:a16="http://schemas.microsoft.com/office/drawing/2014/main" xmlns="" id="{359DC64F-6A8F-405C-A6E2-35707732141A}"/>
                  </a:ext>
                </a:extLst>
              </p:cNvPr>
              <p:cNvSpPr/>
              <p:nvPr/>
            </p:nvSpPr>
            <p:spPr>
              <a:xfrm>
                <a:off x="4462323" y="4015070"/>
                <a:ext cx="149772" cy="1497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xmlns="" id="{5D3A1BB3-61D1-4F09-9CB3-876C73E8F660}"/>
              </a:ext>
            </a:extLst>
          </p:cNvPr>
          <p:cNvGrpSpPr/>
          <p:nvPr/>
        </p:nvGrpSpPr>
        <p:grpSpPr>
          <a:xfrm>
            <a:off x="4006918" y="4106361"/>
            <a:ext cx="3411793" cy="488660"/>
            <a:chOff x="4006918" y="4126610"/>
            <a:chExt cx="3411793" cy="488660"/>
          </a:xfrm>
        </p:grpSpPr>
        <p:grpSp>
          <p:nvGrpSpPr>
            <p:cNvPr id="264" name="그룹 263">
              <a:extLst>
                <a:ext uri="{FF2B5EF4-FFF2-40B4-BE49-F238E27FC236}">
                  <a16:creationId xmlns:a16="http://schemas.microsoft.com/office/drawing/2014/main" xmlns="" id="{43F9F314-3B97-435C-A6DF-F9986384D902}"/>
                </a:ext>
              </a:extLst>
            </p:cNvPr>
            <p:cNvGrpSpPr/>
            <p:nvPr/>
          </p:nvGrpSpPr>
          <p:grpSpPr>
            <a:xfrm>
              <a:off x="4061437" y="4373706"/>
              <a:ext cx="1995290" cy="241564"/>
              <a:chOff x="429037" y="3904117"/>
              <a:chExt cx="2357350" cy="241564"/>
            </a:xfrm>
          </p:grpSpPr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xmlns="" id="{7550EE0E-0321-404B-9A1B-63806D6ED31F}"/>
                  </a:ext>
                </a:extLst>
              </p:cNvPr>
              <p:cNvSpPr/>
              <p:nvPr/>
            </p:nvSpPr>
            <p:spPr>
              <a:xfrm>
                <a:off x="651781" y="3904117"/>
                <a:ext cx="766100" cy="241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0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xmlns="" id="{2C33002F-A147-4E67-89A2-52AE2157B2DF}"/>
                  </a:ext>
                </a:extLst>
              </p:cNvPr>
              <p:cNvSpPr txBox="1"/>
              <p:nvPr/>
            </p:nvSpPr>
            <p:spPr>
              <a:xfrm>
                <a:off x="429037" y="3963344"/>
                <a:ext cx="1780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xmlns="" id="{25F54C87-DB08-4860-8540-4534ECCC8DF8}"/>
                  </a:ext>
                </a:extLst>
              </p:cNvPr>
              <p:cNvSpPr txBox="1"/>
              <p:nvPr/>
            </p:nvSpPr>
            <p:spPr>
              <a:xfrm>
                <a:off x="1463055" y="3963344"/>
                <a:ext cx="19317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G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xmlns="" id="{211D84C2-5343-4B8F-AD12-8CFE52B2A721}"/>
                  </a:ext>
                </a:extLst>
              </p:cNvPr>
              <p:cNvSpPr/>
              <p:nvPr/>
            </p:nvSpPr>
            <p:spPr>
              <a:xfrm>
                <a:off x="1857646" y="3904117"/>
                <a:ext cx="766101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15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xmlns="" id="{BDFCD72D-86D7-486E-A556-54D0242A8A19}"/>
                  </a:ext>
                </a:extLst>
              </p:cNvPr>
              <p:cNvSpPr txBox="1"/>
              <p:nvPr/>
            </p:nvSpPr>
            <p:spPr>
              <a:xfrm>
                <a:off x="169910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xmlns="" id="{C5067D95-3511-48BF-BE32-8BC9E5711149}"/>
                  </a:ext>
                </a:extLst>
              </p:cNvPr>
              <p:cNvSpPr txBox="1"/>
              <p:nvPr/>
            </p:nvSpPr>
            <p:spPr>
              <a:xfrm>
                <a:off x="267843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xmlns="" id="{D59651D4-1F42-4A84-952C-7AADAA48B113}"/>
                </a:ext>
              </a:extLst>
            </p:cNvPr>
            <p:cNvGrpSpPr/>
            <p:nvPr/>
          </p:nvGrpSpPr>
          <p:grpSpPr>
            <a:xfrm>
              <a:off x="4006918" y="4126610"/>
              <a:ext cx="3411793" cy="185435"/>
              <a:chOff x="4006918" y="4914494"/>
              <a:chExt cx="3411793" cy="185435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xmlns="" id="{B2EB81F5-3C51-45BF-8308-39A4C3949131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1827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 err="1">
                    <a:latin typeface="+mj-ea"/>
                    <a:ea typeface="+mj-ea"/>
                  </a:rPr>
                  <a:t>첩수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xmlns="" id="{A1DA8E7F-21DC-4B0F-B37A-091C4408B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xmlns="" id="{FC39982B-57D8-40CA-A44A-45D35290A284}"/>
              </a:ext>
            </a:extLst>
          </p:cNvPr>
          <p:cNvGrpSpPr/>
          <p:nvPr/>
        </p:nvGrpSpPr>
        <p:grpSpPr>
          <a:xfrm>
            <a:off x="3625057" y="4595021"/>
            <a:ext cx="111935" cy="1235592"/>
            <a:chOff x="3625057" y="2518910"/>
            <a:chExt cx="127893" cy="1333386"/>
          </a:xfrm>
        </p:grpSpPr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xmlns="" id="{9CAD3F50-1DF2-4EED-AF5A-A4E30517E75B}"/>
                </a:ext>
              </a:extLst>
            </p:cNvPr>
            <p:cNvGrpSpPr/>
            <p:nvPr/>
          </p:nvGrpSpPr>
          <p:grpSpPr>
            <a:xfrm>
              <a:off x="3625057" y="2518910"/>
              <a:ext cx="127893" cy="127893"/>
              <a:chOff x="7716696" y="3184358"/>
              <a:chExt cx="408630" cy="408630"/>
            </a:xfrm>
          </p:grpSpPr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xmlns="" id="{593A738D-10ED-4058-8C87-3E558D365C01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98" name="직선 연결선 297">
                <a:extLst>
                  <a:ext uri="{FF2B5EF4-FFF2-40B4-BE49-F238E27FC236}">
                    <a16:creationId xmlns:a16="http://schemas.microsoft.com/office/drawing/2014/main" xmlns="" id="{BD5EC891-F778-48BA-9093-253C8BC8AA22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 298">
                <a:extLst>
                  <a:ext uri="{FF2B5EF4-FFF2-40B4-BE49-F238E27FC236}">
                    <a16:creationId xmlns:a16="http://schemas.microsoft.com/office/drawing/2014/main" xmlns="" id="{C96CC278-F1BE-4855-9F59-A107E18B2884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xmlns="" id="{F0DD618F-5FB3-4E4B-A804-A8B32C102AE8}"/>
                </a:ext>
              </a:extLst>
            </p:cNvPr>
            <p:cNvGrpSpPr/>
            <p:nvPr/>
          </p:nvGrpSpPr>
          <p:grpSpPr>
            <a:xfrm>
              <a:off x="3625057" y="2760009"/>
              <a:ext cx="127893" cy="127893"/>
              <a:chOff x="7716696" y="3184358"/>
              <a:chExt cx="408630" cy="408630"/>
            </a:xfrm>
          </p:grpSpPr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xmlns="" id="{98DF7C1C-CD5F-448D-B3C7-24D57168BD00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95" name="직선 연결선 294">
                <a:extLst>
                  <a:ext uri="{FF2B5EF4-FFF2-40B4-BE49-F238E27FC236}">
                    <a16:creationId xmlns:a16="http://schemas.microsoft.com/office/drawing/2014/main" xmlns="" id="{626EF1E6-6196-4BE4-A398-19ACEC4A83CE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>
                <a:extLst>
                  <a:ext uri="{FF2B5EF4-FFF2-40B4-BE49-F238E27FC236}">
                    <a16:creationId xmlns:a16="http://schemas.microsoft.com/office/drawing/2014/main" xmlns="" id="{1BBA5DB6-13B5-4A8D-8160-2F2DD5ADFB89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xmlns="" id="{6E30FE42-D877-487C-BD43-813696BC3D40}"/>
                </a:ext>
              </a:extLst>
            </p:cNvPr>
            <p:cNvGrpSpPr/>
            <p:nvPr/>
          </p:nvGrpSpPr>
          <p:grpSpPr>
            <a:xfrm>
              <a:off x="3625057" y="3001108"/>
              <a:ext cx="127893" cy="127893"/>
              <a:chOff x="7716696" y="3184358"/>
              <a:chExt cx="408630" cy="408630"/>
            </a:xfrm>
          </p:grpSpPr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xmlns="" id="{FB955B5F-CADE-4764-A017-5A490661C587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92" name="직선 연결선 291">
                <a:extLst>
                  <a:ext uri="{FF2B5EF4-FFF2-40B4-BE49-F238E27FC236}">
                    <a16:creationId xmlns:a16="http://schemas.microsoft.com/office/drawing/2014/main" xmlns="" id="{9067B72A-6875-4F7F-BAC2-BEA2B1A0CF54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>
                <a:extLst>
                  <a:ext uri="{FF2B5EF4-FFF2-40B4-BE49-F238E27FC236}">
                    <a16:creationId xmlns:a16="http://schemas.microsoft.com/office/drawing/2014/main" xmlns="" id="{15B6C5AA-1E57-41C0-B437-8E75008B6A60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xmlns="" id="{70A86A55-A8FB-4C90-8B3F-D24EA84C4372}"/>
                </a:ext>
              </a:extLst>
            </p:cNvPr>
            <p:cNvGrpSpPr/>
            <p:nvPr/>
          </p:nvGrpSpPr>
          <p:grpSpPr>
            <a:xfrm>
              <a:off x="3625057" y="3242207"/>
              <a:ext cx="127893" cy="127893"/>
              <a:chOff x="7716696" y="3184358"/>
              <a:chExt cx="408630" cy="408630"/>
            </a:xfrm>
          </p:grpSpPr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xmlns="" id="{4F5F8960-8F07-40F2-B1FE-EC55F320295C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89" name="직선 연결선 288">
                <a:extLst>
                  <a:ext uri="{FF2B5EF4-FFF2-40B4-BE49-F238E27FC236}">
                    <a16:creationId xmlns:a16="http://schemas.microsoft.com/office/drawing/2014/main" xmlns="" id="{C4E73D72-A841-4652-952E-D08C2C2EA5E6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>
                <a:extLst>
                  <a:ext uri="{FF2B5EF4-FFF2-40B4-BE49-F238E27FC236}">
                    <a16:creationId xmlns:a16="http://schemas.microsoft.com/office/drawing/2014/main" xmlns="" id="{D78B531E-A9BB-4BFA-8BD3-A06E2615BD56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xmlns="" id="{B246A234-BBA1-437D-A0D3-65667D396ACD}"/>
                </a:ext>
              </a:extLst>
            </p:cNvPr>
            <p:cNvGrpSpPr/>
            <p:nvPr/>
          </p:nvGrpSpPr>
          <p:grpSpPr>
            <a:xfrm>
              <a:off x="3625057" y="3483306"/>
              <a:ext cx="127893" cy="127893"/>
              <a:chOff x="7716696" y="3184358"/>
              <a:chExt cx="408630" cy="408630"/>
            </a:xfrm>
          </p:grpSpPr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xmlns="" id="{1501982A-CAD0-49AE-A7F7-B4D1A78E94EE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86" name="직선 연결선 285">
                <a:extLst>
                  <a:ext uri="{FF2B5EF4-FFF2-40B4-BE49-F238E27FC236}">
                    <a16:creationId xmlns:a16="http://schemas.microsoft.com/office/drawing/2014/main" xmlns="" id="{68D4F8E8-858C-43FA-A16C-1E97D50755D0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>
                <a:extLst>
                  <a:ext uri="{FF2B5EF4-FFF2-40B4-BE49-F238E27FC236}">
                    <a16:creationId xmlns:a16="http://schemas.microsoft.com/office/drawing/2014/main" xmlns="" id="{6E8C13DA-CADD-4319-90CE-FC522550001E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xmlns="" id="{45E9317D-EE4F-4F1C-842E-69DDA9461EDB}"/>
                </a:ext>
              </a:extLst>
            </p:cNvPr>
            <p:cNvGrpSpPr/>
            <p:nvPr/>
          </p:nvGrpSpPr>
          <p:grpSpPr>
            <a:xfrm>
              <a:off x="3625057" y="3724403"/>
              <a:ext cx="127893" cy="127893"/>
              <a:chOff x="7716696" y="3184358"/>
              <a:chExt cx="408630" cy="408630"/>
            </a:xfrm>
          </p:grpSpPr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xmlns="" id="{85537C6B-0B6C-4626-917A-AE40BFF494FF}"/>
                  </a:ext>
                </a:extLst>
              </p:cNvPr>
              <p:cNvSpPr/>
              <p:nvPr/>
            </p:nvSpPr>
            <p:spPr>
              <a:xfrm>
                <a:off x="7716696" y="3184358"/>
                <a:ext cx="408630" cy="408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xmlns="" id="{A06F1D6C-CBE1-4660-AECC-4A0257CECE17}"/>
                  </a:ext>
                </a:extLst>
              </p:cNvPr>
              <p:cNvCxnSpPr/>
              <p:nvPr/>
            </p:nvCxnSpPr>
            <p:spPr>
              <a:xfrm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>
                <a:extLst>
                  <a:ext uri="{FF2B5EF4-FFF2-40B4-BE49-F238E27FC236}">
                    <a16:creationId xmlns:a16="http://schemas.microsoft.com/office/drawing/2014/main" xmlns="" id="{5E1258BC-CFD8-40C1-A9B9-DEA05C49B60A}"/>
                  </a:ext>
                </a:extLst>
              </p:cNvPr>
              <p:cNvCxnSpPr/>
              <p:nvPr/>
            </p:nvCxnSpPr>
            <p:spPr>
              <a:xfrm flipH="1">
                <a:off x="7716696" y="3184358"/>
                <a:ext cx="408630" cy="4086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0" name="사각형: 둥근 모서리 299">
            <a:extLst>
              <a:ext uri="{FF2B5EF4-FFF2-40B4-BE49-F238E27FC236}">
                <a16:creationId xmlns:a16="http://schemas.microsoft.com/office/drawing/2014/main" xmlns="" id="{BAF01B8C-59F7-4CDE-804C-27F6D7F6ED9F}"/>
              </a:ext>
            </a:extLst>
          </p:cNvPr>
          <p:cNvSpPr/>
          <p:nvPr/>
        </p:nvSpPr>
        <p:spPr>
          <a:xfrm>
            <a:off x="426746" y="4010732"/>
            <a:ext cx="3449280" cy="278642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첩당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약재량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1" name="사각형: 둥근 모서리 300">
            <a:extLst>
              <a:ext uri="{FF2B5EF4-FFF2-40B4-BE49-F238E27FC236}">
                <a16:creationId xmlns:a16="http://schemas.microsoft.com/office/drawing/2014/main" xmlns="" id="{33B51948-726B-41AA-A9E8-A47957596004}"/>
              </a:ext>
            </a:extLst>
          </p:cNvPr>
          <p:cNvSpPr/>
          <p:nvPr/>
        </p:nvSpPr>
        <p:spPr>
          <a:xfrm>
            <a:off x="3325281" y="4070901"/>
            <a:ext cx="252585" cy="17134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1.0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xmlns="" id="{7C19BC6C-6E6A-4B4A-A3AA-B3B20D0CFA1D}"/>
              </a:ext>
            </a:extLst>
          </p:cNvPr>
          <p:cNvSpPr txBox="1"/>
          <p:nvPr/>
        </p:nvSpPr>
        <p:spPr>
          <a:xfrm>
            <a:off x="3637113" y="4106361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배</a:t>
            </a:r>
          </a:p>
        </p:txBody>
      </p:sp>
      <p:sp>
        <p:nvSpPr>
          <p:cNvPr id="303" name="사각형: 둥근 모서리 302">
            <a:extLst>
              <a:ext uri="{FF2B5EF4-FFF2-40B4-BE49-F238E27FC236}">
                <a16:creationId xmlns:a16="http://schemas.microsoft.com/office/drawing/2014/main" xmlns="" id="{D6EBDE83-7983-42EF-8848-DC32240D8A6D}"/>
              </a:ext>
            </a:extLst>
          </p:cNvPr>
          <p:cNvSpPr/>
          <p:nvPr/>
        </p:nvSpPr>
        <p:spPr>
          <a:xfrm>
            <a:off x="3032743" y="4070901"/>
            <a:ext cx="252585" cy="17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4" name="사각형: 둥근 모서리 303">
            <a:extLst>
              <a:ext uri="{FF2B5EF4-FFF2-40B4-BE49-F238E27FC236}">
                <a16:creationId xmlns:a16="http://schemas.microsoft.com/office/drawing/2014/main" xmlns="" id="{37C13275-00F4-4984-BEE6-497A845391FC}"/>
              </a:ext>
            </a:extLst>
          </p:cNvPr>
          <p:cNvSpPr/>
          <p:nvPr/>
        </p:nvSpPr>
        <p:spPr>
          <a:xfrm>
            <a:off x="2734583" y="4070901"/>
            <a:ext cx="252585" cy="17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05" name="그룹 304">
            <a:extLst>
              <a:ext uri="{FF2B5EF4-FFF2-40B4-BE49-F238E27FC236}">
                <a16:creationId xmlns:a16="http://schemas.microsoft.com/office/drawing/2014/main" xmlns="" id="{24065CED-A2CD-4930-B609-E505C53FAE7E}"/>
              </a:ext>
            </a:extLst>
          </p:cNvPr>
          <p:cNvGrpSpPr/>
          <p:nvPr/>
        </p:nvGrpSpPr>
        <p:grpSpPr>
          <a:xfrm>
            <a:off x="423249" y="3760517"/>
            <a:ext cx="3456273" cy="183305"/>
            <a:chOff x="423249" y="1782200"/>
            <a:chExt cx="3456273" cy="183305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xmlns="" id="{2426F133-E583-4BFA-980E-811D57403688}"/>
                </a:ext>
              </a:extLst>
            </p:cNvPr>
            <p:cNvSpPr txBox="1"/>
            <p:nvPr/>
          </p:nvSpPr>
          <p:spPr>
            <a:xfrm>
              <a:off x="429038" y="1782200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약재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xmlns="" id="{2F030D02-FA7C-47C4-8ABA-6529D9795C42}"/>
                </a:ext>
              </a:extLst>
            </p:cNvPr>
            <p:cNvSpPr txBox="1"/>
            <p:nvPr/>
          </p:nvSpPr>
          <p:spPr>
            <a:xfrm>
              <a:off x="3878253" y="1782200"/>
              <a:ext cx="6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ko-KR" altLang="en-US" sz="800" dirty="0">
                <a:latin typeface="+mj-ea"/>
                <a:ea typeface="+mj-ea"/>
              </a:endParaRPr>
            </a:p>
          </p:txBody>
        </p: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xmlns="" id="{77B31691-29BA-4188-A48C-FA582E3D8463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9" y="1965505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xmlns="" id="{BE2CA100-4971-4306-A679-ACE8B874167D}"/>
              </a:ext>
            </a:extLst>
          </p:cNvPr>
          <p:cNvSpPr txBox="1"/>
          <p:nvPr/>
        </p:nvSpPr>
        <p:spPr>
          <a:xfrm>
            <a:off x="5549409" y="6283443"/>
            <a:ext cx="101470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accent1"/>
                </a:solidFill>
                <a:latin typeface="+mj-ea"/>
                <a:ea typeface="+mj-ea"/>
              </a:rPr>
              <a:t>$</a:t>
            </a:r>
            <a:r>
              <a:rPr lang="ko-KR" altLang="en-US" sz="1000" dirty="0" err="1">
                <a:solidFill>
                  <a:schemeClr val="accent1"/>
                </a:solidFill>
                <a:latin typeface="+mj-ea"/>
                <a:ea typeface="+mj-ea"/>
              </a:rPr>
              <a:t>처방명</a:t>
            </a:r>
            <a:r>
              <a:rPr lang="en-US" altLang="ko-KR" sz="1000" dirty="0">
                <a:solidFill>
                  <a:schemeClr val="accent1"/>
                </a:solidFill>
                <a:latin typeface="+mj-ea"/>
                <a:ea typeface="+mj-ea"/>
              </a:rPr>
              <a:t>, $</a:t>
            </a:r>
            <a:r>
              <a:rPr lang="ko-KR" altLang="en-US" sz="1000" dirty="0">
                <a:solidFill>
                  <a:schemeClr val="accent1"/>
                </a:solidFill>
                <a:latin typeface="+mj-ea"/>
                <a:ea typeface="+mj-ea"/>
              </a:rPr>
              <a:t>조제방식</a:t>
            </a: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xmlns="" id="{5D92A78D-7F41-489D-861C-EB0730BC6C9E}"/>
              </a:ext>
            </a:extLst>
          </p:cNvPr>
          <p:cNvSpPr/>
          <p:nvPr/>
        </p:nvSpPr>
        <p:spPr>
          <a:xfrm>
            <a:off x="4035926" y="4026721"/>
            <a:ext cx="3379114" cy="2001485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탭 선택에 따라 다른 내용 노출</a:t>
            </a:r>
            <a:endParaRPr lang="en-US" altLang="ko-KR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xmlns="" id="{2B8C8B04-10D7-4DD2-BEEE-E13B18A441A4}"/>
              </a:ext>
            </a:extLst>
          </p:cNvPr>
          <p:cNvSpPr/>
          <p:nvPr/>
        </p:nvSpPr>
        <p:spPr>
          <a:xfrm>
            <a:off x="384953" y="172363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xmlns="" id="{7EADB5CC-4AD8-4425-A0BA-661798517A73}"/>
              </a:ext>
            </a:extLst>
          </p:cNvPr>
          <p:cNvSpPr/>
          <p:nvPr/>
        </p:nvSpPr>
        <p:spPr>
          <a:xfrm>
            <a:off x="5643487" y="172363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xmlns="" id="{5ED71126-0FFD-4E6F-BA33-AD30CBDA24F0}"/>
              </a:ext>
            </a:extLst>
          </p:cNvPr>
          <p:cNvSpPr/>
          <p:nvPr/>
        </p:nvSpPr>
        <p:spPr>
          <a:xfrm>
            <a:off x="384953" y="206811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xmlns="" id="{A29957CF-6D7E-43A8-9A19-2D5FF0F9C11A}"/>
              </a:ext>
            </a:extLst>
          </p:cNvPr>
          <p:cNvSpPr/>
          <p:nvPr/>
        </p:nvSpPr>
        <p:spPr>
          <a:xfrm>
            <a:off x="384953" y="255473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1c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xmlns="" id="{6FDE8F8E-3D02-4C18-8F11-8BE3BAC9F594}"/>
              </a:ext>
            </a:extLst>
          </p:cNvPr>
          <p:cNvSpPr/>
          <p:nvPr/>
        </p:nvSpPr>
        <p:spPr>
          <a:xfrm>
            <a:off x="384953" y="314607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90437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062FC8-5DAD-4132-9C1E-07B53C26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진료관리 </a:t>
            </a:r>
            <a:r>
              <a:rPr lang="en-US" altLang="ko-KR" dirty="0"/>
              <a:t>&gt; </a:t>
            </a:r>
            <a:r>
              <a:rPr lang="ko-KR" altLang="en-US" dirty="0"/>
              <a:t>환자선택 </a:t>
            </a:r>
            <a:r>
              <a:rPr lang="en-US" altLang="ko-KR" dirty="0"/>
              <a:t>&gt; </a:t>
            </a:r>
            <a:r>
              <a:rPr lang="ko-KR" altLang="en-US" dirty="0"/>
              <a:t>처방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 – </a:t>
            </a:r>
            <a:r>
              <a:rPr lang="ko-KR" altLang="en-US" dirty="0">
                <a:solidFill>
                  <a:srgbClr val="FF0000"/>
                </a:solidFill>
              </a:rPr>
              <a:t>정인적방 </a:t>
            </a:r>
            <a:r>
              <a:rPr lang="ko-KR" altLang="en-US" dirty="0" err="1"/>
              <a:t>선택시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7B0CAC-79C6-4E70-86F3-67E29C6BC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32CAA4-9320-4A4F-BAD7-CED5DDBBF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H_010203_P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B09E4C-B5AE-436F-98D5-C563C1624F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038" y="904235"/>
            <a:ext cx="551433" cy="170816"/>
          </a:xfrm>
        </p:spPr>
        <p:txBody>
          <a:bodyPr/>
          <a:lstStyle/>
          <a:p>
            <a:r>
              <a:rPr lang="ko-KR" altLang="en-US" dirty="0"/>
              <a:t>정인적방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968A49B9-7FEE-4EFD-9664-5CDF20C6EED7}"/>
              </a:ext>
            </a:extLst>
          </p:cNvPr>
          <p:cNvGraphicFramePr>
            <a:graphicFrameLocks noGrp="1"/>
          </p:cNvGraphicFramePr>
          <p:nvPr/>
        </p:nvGraphicFramePr>
        <p:xfrm>
          <a:off x="7716696" y="597402"/>
          <a:ext cx="2019044" cy="26486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8106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181093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02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처방적합도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정인적방 로직에 따라 계산된 결과 노출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등급이 높은 순으로 최초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개의 계산결과 노출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1&gt;1a&gt;1b&gt;1c&gt;2&gt;2a&gt;2b&gt;2c&gt;3&gt;3a&gt;3b&gt;3c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더보기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시 추가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개씩 노출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빈용도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해당 처방이 사용되는 횟수에 따라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7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등급으로 노출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★의 개수로 표시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44" name="Check" hidden="1">
            <a:extLst>
              <a:ext uri="{FF2B5EF4-FFF2-40B4-BE49-F238E27FC236}">
                <a16:creationId xmlns:a16="http://schemas.microsoft.com/office/drawing/2014/main" xmlns="" id="{29495727-DA5A-44AA-9EB9-C26D65B8B512}"/>
              </a:ext>
            </a:extLst>
          </p:cNvPr>
          <p:cNvSpPr>
            <a:spLocks noEditPoints="1"/>
          </p:cNvSpPr>
          <p:nvPr/>
        </p:nvSpPr>
        <p:spPr bwMode="auto">
          <a:xfrm>
            <a:off x="6195834" y="2378122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heck" hidden="1">
            <a:extLst>
              <a:ext uri="{FF2B5EF4-FFF2-40B4-BE49-F238E27FC236}">
                <a16:creationId xmlns:a16="http://schemas.microsoft.com/office/drawing/2014/main" xmlns="" id="{E7D308C0-C3D2-4955-BEC5-220A25624B02}"/>
              </a:ext>
            </a:extLst>
          </p:cNvPr>
          <p:cNvSpPr>
            <a:spLocks noEditPoints="1"/>
          </p:cNvSpPr>
          <p:nvPr/>
        </p:nvSpPr>
        <p:spPr bwMode="auto">
          <a:xfrm>
            <a:off x="6195834" y="2798318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68E6F14D-405C-4DEA-B6C4-A36A1BA1AE5F}"/>
              </a:ext>
            </a:extLst>
          </p:cNvPr>
          <p:cNvSpPr/>
          <p:nvPr/>
        </p:nvSpPr>
        <p:spPr>
          <a:xfrm>
            <a:off x="6655485" y="6196150"/>
            <a:ext cx="805761" cy="328474"/>
          </a:xfrm>
          <a:prstGeom prst="roundRect">
            <a:avLst/>
          </a:prstGeom>
          <a:solidFill>
            <a:srgbClr val="2CA8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AB13FF3-5E6F-43D0-A32E-7A304B1F3EEB}"/>
              </a:ext>
            </a:extLst>
          </p:cNvPr>
          <p:cNvGraphicFramePr>
            <a:graphicFrameLocks noGrp="1"/>
          </p:cNvGraphicFramePr>
          <p:nvPr/>
        </p:nvGraphicFramePr>
        <p:xfrm>
          <a:off x="429038" y="4056329"/>
          <a:ext cx="3449280" cy="8985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3531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633939">
                  <a:extLst>
                    <a:ext uri="{9D8B030D-6E8A-4147-A177-3AD203B41FA5}">
                      <a16:colId xmlns:a16="http://schemas.microsoft.com/office/drawing/2014/main" xmlns="" val="3587418219"/>
                    </a:ext>
                  </a:extLst>
                </a:gridCol>
                <a:gridCol w="678032">
                  <a:extLst>
                    <a:ext uri="{9D8B030D-6E8A-4147-A177-3AD203B41FA5}">
                      <a16:colId xmlns:a16="http://schemas.microsoft.com/office/drawing/2014/main" xmlns="" val="1452549263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xmlns="" val="2516096412"/>
                    </a:ext>
                  </a:extLst>
                </a:gridCol>
                <a:gridCol w="373118">
                  <a:extLst>
                    <a:ext uri="{9D8B030D-6E8A-4147-A177-3AD203B41FA5}">
                      <a16:colId xmlns:a16="http://schemas.microsoft.com/office/drawing/2014/main" xmlns="" val="546001426"/>
                    </a:ext>
                  </a:extLst>
                </a:gridCol>
              </a:tblGrid>
              <a:tr h="224642"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약재명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원산지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첩당사용량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石膏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베트남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▼ 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16 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▲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麻黃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lang="en-US" altLang="ko-KR" sz="800" kern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12(~8~6)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967920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半夏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12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523580"/>
                  </a:ext>
                </a:extLst>
              </a:tr>
            </a:tbl>
          </a:graphicData>
        </a:graphic>
      </p:graphicFrame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xmlns="" id="{34F143E8-EA0E-406C-9B40-007E6FBB4366}"/>
              </a:ext>
            </a:extLst>
          </p:cNvPr>
          <p:cNvSpPr/>
          <p:nvPr/>
        </p:nvSpPr>
        <p:spPr>
          <a:xfrm>
            <a:off x="3994520" y="3727936"/>
            <a:ext cx="3491008" cy="1142060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xmlns="" id="{144A7E2C-2076-4643-A904-D85A8F998A5C}"/>
              </a:ext>
            </a:extLst>
          </p:cNvPr>
          <p:cNvGrpSpPr/>
          <p:nvPr/>
        </p:nvGrpSpPr>
        <p:grpSpPr>
          <a:xfrm>
            <a:off x="3959784" y="3473629"/>
            <a:ext cx="3525258" cy="187398"/>
            <a:chOff x="3959784" y="4231303"/>
            <a:chExt cx="3525258" cy="187398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69028D72-211C-43F8-A381-DE5799FB584F}"/>
                </a:ext>
              </a:extLst>
            </p:cNvPr>
            <p:cNvSpPr txBox="1"/>
            <p:nvPr/>
          </p:nvSpPr>
          <p:spPr>
            <a:xfrm>
              <a:off x="3959784" y="423130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조제</a:t>
              </a: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xmlns="" id="{46277C8A-9A75-40A7-9CF2-EAA0A82F1776}"/>
                </a:ext>
              </a:extLst>
            </p:cNvPr>
            <p:cNvCxnSpPr>
              <a:cxnSpLocks/>
            </p:cNvCxnSpPr>
            <p:nvPr/>
          </p:nvCxnSpPr>
          <p:spPr>
            <a:xfrm>
              <a:off x="3994520" y="4418700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xmlns="" id="{1CB50D3A-749C-4F3C-ACFF-EBFCA729A2C9}"/>
                </a:ext>
              </a:extLst>
            </p:cNvPr>
            <p:cNvSpPr/>
            <p:nvPr/>
          </p:nvSpPr>
          <p:spPr>
            <a:xfrm>
              <a:off x="6932004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첩약</a:t>
              </a:r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xmlns="" id="{4D678CE9-DF1C-4AB3-A335-499C8D45B698}"/>
                </a:ext>
              </a:extLst>
            </p:cNvPr>
            <p:cNvSpPr/>
            <p:nvPr/>
          </p:nvSpPr>
          <p:spPr>
            <a:xfrm>
              <a:off x="5272890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bg1"/>
                  </a:solidFill>
                  <a:latin typeface="+mj-ea"/>
                  <a:ea typeface="+mj-ea"/>
                </a:rPr>
                <a:t>탕전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xmlns="" id="{E33D40E2-FAB3-4EAC-BC9B-97DDD66DFE9B}"/>
                </a:ext>
              </a:extLst>
            </p:cNvPr>
            <p:cNvSpPr/>
            <p:nvPr/>
          </p:nvSpPr>
          <p:spPr>
            <a:xfrm>
              <a:off x="5825928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환제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xmlns="" id="{2FE934E3-79E8-488E-9C93-5B8D28C39A0E}"/>
                </a:ext>
              </a:extLst>
            </p:cNvPr>
            <p:cNvSpPr/>
            <p:nvPr/>
          </p:nvSpPr>
          <p:spPr>
            <a:xfrm>
              <a:off x="6378966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산제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47185C1E-489C-4C47-AEA0-2DF939F6A4FB}"/>
              </a:ext>
            </a:extLst>
          </p:cNvPr>
          <p:cNvGrpSpPr/>
          <p:nvPr/>
        </p:nvGrpSpPr>
        <p:grpSpPr>
          <a:xfrm>
            <a:off x="401794" y="5272873"/>
            <a:ext cx="3474232" cy="185435"/>
            <a:chOff x="4006918" y="4914494"/>
            <a:chExt cx="3474232" cy="18543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C84800F2-6687-419D-9A10-7DABE4946E55}"/>
                </a:ext>
              </a:extLst>
            </p:cNvPr>
            <p:cNvSpPr txBox="1"/>
            <p:nvPr/>
          </p:nvSpPr>
          <p:spPr>
            <a:xfrm>
              <a:off x="4034161" y="4914494"/>
              <a:ext cx="36548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복약지시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B6BF299C-0F0E-4132-AA4E-A47F025BF4C1}"/>
                </a:ext>
              </a:extLst>
            </p:cNvPr>
            <p:cNvCxnSpPr>
              <a:cxnSpLocks/>
            </p:cNvCxnSpPr>
            <p:nvPr/>
          </p:nvCxnSpPr>
          <p:spPr>
            <a:xfrm>
              <a:off x="4006918" y="5099929"/>
              <a:ext cx="347423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CE4674A7-EAE0-4F46-B4C3-8E070EF3F79A}"/>
              </a:ext>
            </a:extLst>
          </p:cNvPr>
          <p:cNvSpPr txBox="1"/>
          <p:nvPr/>
        </p:nvSpPr>
        <p:spPr>
          <a:xfrm>
            <a:off x="3987518" y="5330621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조제지시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2FF63049-1E57-429D-84BA-FAD0A798C31F}"/>
              </a:ext>
            </a:extLst>
          </p:cNvPr>
          <p:cNvGrpSpPr/>
          <p:nvPr/>
        </p:nvGrpSpPr>
        <p:grpSpPr>
          <a:xfrm>
            <a:off x="3625057" y="4312225"/>
            <a:ext cx="111935" cy="118513"/>
            <a:chOff x="7716696" y="3184358"/>
            <a:chExt cx="408630" cy="40863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xmlns="" id="{3D2E51B6-3C94-428D-A713-8BAFA386794B}"/>
                </a:ext>
              </a:extLst>
            </p:cNvPr>
            <p:cNvSpPr/>
            <p:nvPr/>
          </p:nvSpPr>
          <p:spPr>
            <a:xfrm>
              <a:off x="7716696" y="3184358"/>
              <a:ext cx="408630" cy="4086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xmlns="" id="{289D1C6B-F902-476B-8F5D-7DA2AD5C9103}"/>
                </a:ext>
              </a:extLst>
            </p:cNvPr>
            <p:cNvCxnSpPr/>
            <p:nvPr/>
          </p:nvCxnSpPr>
          <p:spPr>
            <a:xfrm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xmlns="" id="{EFDD4569-1A7C-4017-B01B-9ED3480C21C1}"/>
                </a:ext>
              </a:extLst>
            </p:cNvPr>
            <p:cNvCxnSpPr/>
            <p:nvPr/>
          </p:nvCxnSpPr>
          <p:spPr>
            <a:xfrm flipH="1"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8A7FE035-7711-4D52-9757-6C75C5AB1246}"/>
              </a:ext>
            </a:extLst>
          </p:cNvPr>
          <p:cNvGrpSpPr/>
          <p:nvPr/>
        </p:nvGrpSpPr>
        <p:grpSpPr>
          <a:xfrm>
            <a:off x="3625057" y="4535641"/>
            <a:ext cx="111935" cy="118513"/>
            <a:chOff x="7716696" y="3184358"/>
            <a:chExt cx="408630" cy="40863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EC2B0FF0-2C31-4911-B6EA-F2BB9633FFC8}"/>
                </a:ext>
              </a:extLst>
            </p:cNvPr>
            <p:cNvSpPr/>
            <p:nvPr/>
          </p:nvSpPr>
          <p:spPr>
            <a:xfrm>
              <a:off x="7716696" y="3184358"/>
              <a:ext cx="408630" cy="4086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AC22D142-6A39-4A08-86D6-B969A54F467F}"/>
                </a:ext>
              </a:extLst>
            </p:cNvPr>
            <p:cNvCxnSpPr/>
            <p:nvPr/>
          </p:nvCxnSpPr>
          <p:spPr>
            <a:xfrm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3D2785EE-E8E1-45E1-908E-572B7EDA3B1A}"/>
                </a:ext>
              </a:extLst>
            </p:cNvPr>
            <p:cNvCxnSpPr/>
            <p:nvPr/>
          </p:nvCxnSpPr>
          <p:spPr>
            <a:xfrm flipH="1"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6FF13F76-55BA-4A4C-9D37-D9A42C8229C0}"/>
              </a:ext>
            </a:extLst>
          </p:cNvPr>
          <p:cNvGrpSpPr/>
          <p:nvPr/>
        </p:nvGrpSpPr>
        <p:grpSpPr>
          <a:xfrm>
            <a:off x="3625057" y="4759057"/>
            <a:ext cx="111935" cy="118513"/>
            <a:chOff x="7716696" y="3184358"/>
            <a:chExt cx="408630" cy="40863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B484A994-4432-46E8-AB22-96F4647A5FFF}"/>
                </a:ext>
              </a:extLst>
            </p:cNvPr>
            <p:cNvSpPr/>
            <p:nvPr/>
          </p:nvSpPr>
          <p:spPr>
            <a:xfrm>
              <a:off x="7716696" y="3184358"/>
              <a:ext cx="408630" cy="4086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641A838F-8987-44BE-953D-D38C3D470BC9}"/>
                </a:ext>
              </a:extLst>
            </p:cNvPr>
            <p:cNvCxnSpPr/>
            <p:nvPr/>
          </p:nvCxnSpPr>
          <p:spPr>
            <a:xfrm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xmlns="" id="{FD94C2FC-6219-4438-9188-90AD32F609FE}"/>
                </a:ext>
              </a:extLst>
            </p:cNvPr>
            <p:cNvCxnSpPr/>
            <p:nvPr/>
          </p:nvCxnSpPr>
          <p:spPr>
            <a:xfrm flipH="1"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xmlns="" id="{4D780CF5-BB62-4F24-9261-8C323F2D4E36}"/>
              </a:ext>
            </a:extLst>
          </p:cNvPr>
          <p:cNvSpPr/>
          <p:nvPr/>
        </p:nvSpPr>
        <p:spPr>
          <a:xfrm>
            <a:off x="426746" y="3727936"/>
            <a:ext cx="3449280" cy="278642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첩당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약재량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4A6D5081-CA13-4048-B8EA-1688B16B6BBC}"/>
              </a:ext>
            </a:extLst>
          </p:cNvPr>
          <p:cNvSpPr/>
          <p:nvPr/>
        </p:nvSpPr>
        <p:spPr>
          <a:xfrm>
            <a:off x="3325281" y="3788105"/>
            <a:ext cx="252585" cy="17134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1.0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3091EA-3845-4F4C-9B53-CF2A6700EAA8}"/>
              </a:ext>
            </a:extLst>
          </p:cNvPr>
          <p:cNvSpPr txBox="1"/>
          <p:nvPr/>
        </p:nvSpPr>
        <p:spPr>
          <a:xfrm>
            <a:off x="3637113" y="3823565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배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B034CC7E-53AE-464E-A575-36FCB313D34C}"/>
              </a:ext>
            </a:extLst>
          </p:cNvPr>
          <p:cNvSpPr/>
          <p:nvPr/>
        </p:nvSpPr>
        <p:spPr>
          <a:xfrm>
            <a:off x="3032743" y="3788105"/>
            <a:ext cx="252585" cy="17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X 2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xmlns="" id="{EDD203D5-98D9-4CDF-B1F6-7186F65163FA}"/>
              </a:ext>
            </a:extLst>
          </p:cNvPr>
          <p:cNvSpPr/>
          <p:nvPr/>
        </p:nvSpPr>
        <p:spPr>
          <a:xfrm>
            <a:off x="2734583" y="3788105"/>
            <a:ext cx="252585" cy="17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X 3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A0BD58F-D56E-413C-8671-195682A296CA}"/>
              </a:ext>
            </a:extLst>
          </p:cNvPr>
          <p:cNvGrpSpPr/>
          <p:nvPr/>
        </p:nvGrpSpPr>
        <p:grpSpPr>
          <a:xfrm>
            <a:off x="423249" y="3477721"/>
            <a:ext cx="3456273" cy="183305"/>
            <a:chOff x="423249" y="1782200"/>
            <a:chExt cx="3456273" cy="18330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D4C77A59-2E91-45DD-80E0-58AFF321CC2F}"/>
                </a:ext>
              </a:extLst>
            </p:cNvPr>
            <p:cNvSpPr txBox="1"/>
            <p:nvPr/>
          </p:nvSpPr>
          <p:spPr>
            <a:xfrm>
              <a:off x="429038" y="1782200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약재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F3CCEB76-C945-496B-AD42-0033851FC349}"/>
                </a:ext>
              </a:extLst>
            </p:cNvPr>
            <p:cNvSpPr txBox="1"/>
            <p:nvPr/>
          </p:nvSpPr>
          <p:spPr>
            <a:xfrm>
              <a:off x="3878253" y="1782200"/>
              <a:ext cx="6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ko-KR" altLang="en-US" sz="800" dirty="0">
                <a:latin typeface="+mj-ea"/>
                <a:ea typeface="+mj-ea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xmlns="" id="{BB8DF6AF-DA78-44DB-98ED-5759FB06B3C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9" y="1965505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xmlns="" id="{C446FD76-B42A-4B87-A69D-73AFBA6D02FE}"/>
              </a:ext>
            </a:extLst>
          </p:cNvPr>
          <p:cNvCxnSpPr>
            <a:cxnSpLocks/>
          </p:cNvCxnSpPr>
          <p:nvPr/>
        </p:nvCxnSpPr>
        <p:spPr>
          <a:xfrm>
            <a:off x="4010810" y="5458308"/>
            <a:ext cx="34742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0BD9E6EB-3D8C-4BC5-9EEA-77120F8B85D8}"/>
              </a:ext>
            </a:extLst>
          </p:cNvPr>
          <p:cNvSpPr/>
          <p:nvPr/>
        </p:nvSpPr>
        <p:spPr>
          <a:xfrm>
            <a:off x="4057137" y="3777241"/>
            <a:ext cx="3379114" cy="1100330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탭 선택에 따라 다른 내용 노출</a:t>
            </a:r>
            <a:endParaRPr lang="en-US" altLang="ko-KR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다음페이지 참조</a:t>
            </a:r>
            <a:r>
              <a:rPr lang="en-US" altLang="ko-KR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)</a:t>
            </a:r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xmlns="" id="{0B35CA9C-6161-4E1F-AB23-562F80DC99B7}"/>
              </a:ext>
            </a:extLst>
          </p:cNvPr>
          <p:cNvSpPr/>
          <p:nvPr/>
        </p:nvSpPr>
        <p:spPr>
          <a:xfrm>
            <a:off x="918555" y="3786104"/>
            <a:ext cx="149772" cy="1497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xmlns="" id="{B43B8C58-169D-479B-BC9F-83B098B0B09F}"/>
              </a:ext>
            </a:extLst>
          </p:cNvPr>
          <p:cNvSpPr/>
          <p:nvPr/>
        </p:nvSpPr>
        <p:spPr>
          <a:xfrm>
            <a:off x="838227" y="5259126"/>
            <a:ext cx="149772" cy="1497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xmlns="" id="{BD2B7943-0CA6-44C8-AA80-2557A5EE08BC}"/>
              </a:ext>
            </a:extLst>
          </p:cNvPr>
          <p:cNvSpPr/>
          <p:nvPr/>
        </p:nvSpPr>
        <p:spPr>
          <a:xfrm>
            <a:off x="429038" y="1649204"/>
            <a:ext cx="7056490" cy="1712313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09EB9EDF-CA1A-474B-9E62-A54E085E0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9550580"/>
              </p:ext>
            </p:extLst>
          </p:nvPr>
        </p:nvGraphicFramePr>
        <p:xfrm>
          <a:off x="547279" y="2095001"/>
          <a:ext cx="6888971" cy="9696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52965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1346826">
                  <a:extLst>
                    <a:ext uri="{9D8B030D-6E8A-4147-A177-3AD203B41FA5}">
                      <a16:colId xmlns:a16="http://schemas.microsoft.com/office/drawing/2014/main" xmlns="" val="3587418219"/>
                    </a:ext>
                  </a:extLst>
                </a:gridCol>
                <a:gridCol w="936871">
                  <a:extLst>
                    <a:ext uri="{9D8B030D-6E8A-4147-A177-3AD203B41FA5}">
                      <a16:colId xmlns:a16="http://schemas.microsoft.com/office/drawing/2014/main" xmlns="" val="1452549263"/>
                    </a:ext>
                  </a:extLst>
                </a:gridCol>
                <a:gridCol w="2950834">
                  <a:extLst>
                    <a:ext uri="{9D8B030D-6E8A-4147-A177-3AD203B41FA5}">
                      <a16:colId xmlns:a16="http://schemas.microsoft.com/office/drawing/2014/main" xmlns="" val="3663413762"/>
                    </a:ext>
                  </a:extLst>
                </a:gridCol>
                <a:gridCol w="1301475">
                  <a:extLst>
                    <a:ext uri="{9D8B030D-6E8A-4147-A177-3AD203B41FA5}">
                      <a16:colId xmlns:a16="http://schemas.microsoft.com/office/drawing/2014/main" xmlns="" val="546001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처방명</a:t>
                      </a:r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▼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적합도 ▼</a:t>
                      </a:r>
                      <a:endParaRPr lang="en-US" altLang="ko-KR" sz="800" b="1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처방내용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빈용도 ▼</a:t>
                      </a:r>
                      <a:endParaRPr lang="en-US" altLang="ko-KR" sz="800" b="1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반하사심탕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X2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인삼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12,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반하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14,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감초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10,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대조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8,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복령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★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★★★★★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☆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소청룡탕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1a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인삼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12,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반하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14,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감초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10,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대조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8,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복령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12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★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 Light"/>
                          <a:cs typeface="Segoe UI" panose="020B0502040204020203" pitchFamily="34" charset="0"/>
                        </a:rPr>
                        <a:t>★★★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☆☆☆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967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처방명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03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2b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인삼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12,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반하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14,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감초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10,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대조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8,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복령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12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★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 Light"/>
                          <a:cs typeface="Segoe UI" panose="020B0502040204020203" pitchFamily="34" charset="0"/>
                        </a:rPr>
                        <a:t>★★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☆☆☆☆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598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2363479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C2909F37-DBDE-49DA-8F07-C0D7CE4018C5}"/>
              </a:ext>
            </a:extLst>
          </p:cNvPr>
          <p:cNvSpPr txBox="1"/>
          <p:nvPr/>
        </p:nvSpPr>
        <p:spPr>
          <a:xfrm>
            <a:off x="547661" y="1822538"/>
            <a:ext cx="743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solidFill>
                  <a:srgbClr val="2CA8B2"/>
                </a:solidFill>
                <a:latin typeface="+mj-ea"/>
                <a:ea typeface="+mj-ea"/>
              </a:rPr>
              <a:t>6</a:t>
            </a:r>
            <a:r>
              <a:rPr lang="ko-KR" altLang="en-US" sz="800" b="1" dirty="0">
                <a:latin typeface="+mj-ea"/>
                <a:ea typeface="+mj-ea"/>
              </a:rPr>
              <a:t>건의 검색결과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71EFFF8E-3C0C-47F6-81AF-4BE9F5CF860E}"/>
              </a:ext>
            </a:extLst>
          </p:cNvPr>
          <p:cNvGrpSpPr/>
          <p:nvPr/>
        </p:nvGrpSpPr>
        <p:grpSpPr>
          <a:xfrm>
            <a:off x="6199552" y="1804257"/>
            <a:ext cx="1079070" cy="183932"/>
            <a:chOff x="6129453" y="1862338"/>
            <a:chExt cx="1079070" cy="183932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xmlns="" id="{2B5F9F7E-A3CB-47B7-A703-932DB800CB50}"/>
                </a:ext>
              </a:extLst>
            </p:cNvPr>
            <p:cNvSpPr/>
            <p:nvPr/>
          </p:nvSpPr>
          <p:spPr>
            <a:xfrm>
              <a:off x="6129453" y="1862338"/>
              <a:ext cx="1079070" cy="1839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처방명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700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약재명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검색</a:t>
              </a:r>
            </a:p>
          </p:txBody>
        </p:sp>
        <p:sp>
          <p:nvSpPr>
            <p:cNvPr id="129" name="Search">
              <a:extLst>
                <a:ext uri="{FF2B5EF4-FFF2-40B4-BE49-F238E27FC236}">
                  <a16:creationId xmlns:a16="http://schemas.microsoft.com/office/drawing/2014/main" xmlns="" id="{834DA508-BB5B-43E8-BB67-ED6C8553BD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1041" y="1880018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FF067683-56C6-4F3B-BAF2-4EBE3FA3FB9A}"/>
              </a:ext>
            </a:extLst>
          </p:cNvPr>
          <p:cNvCxnSpPr>
            <a:cxnSpLocks/>
          </p:cNvCxnSpPr>
          <p:nvPr/>
        </p:nvCxnSpPr>
        <p:spPr>
          <a:xfrm flipV="1">
            <a:off x="1654394" y="2095001"/>
            <a:ext cx="0" cy="947412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A8534B89-8FBA-42A1-9D00-9AB508DB2AEF}"/>
              </a:ext>
            </a:extLst>
          </p:cNvPr>
          <p:cNvSpPr txBox="1"/>
          <p:nvPr/>
        </p:nvSpPr>
        <p:spPr>
          <a:xfrm>
            <a:off x="1703704" y="2321346"/>
            <a:ext cx="45685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solidFill>
                  <a:schemeClr val="accent1"/>
                </a:solidFill>
                <a:latin typeface="+mj-ea"/>
                <a:ea typeface="+mj-ea"/>
              </a:rPr>
              <a:t>컨텐츠영역</a:t>
            </a:r>
            <a:endParaRPr lang="en-US" altLang="ko-KR" sz="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스크롤영역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xmlns="" id="{DDAF70A6-E6D4-4476-B1BC-6DF3C44CDAE2}"/>
              </a:ext>
            </a:extLst>
          </p:cNvPr>
          <p:cNvSpPr/>
          <p:nvPr/>
        </p:nvSpPr>
        <p:spPr>
          <a:xfrm>
            <a:off x="2305929" y="198330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D2382954-9AD7-4EB8-8952-7E5DF614AE76}"/>
              </a:ext>
            </a:extLst>
          </p:cNvPr>
          <p:cNvGrpSpPr/>
          <p:nvPr/>
        </p:nvGrpSpPr>
        <p:grpSpPr>
          <a:xfrm>
            <a:off x="250218" y="4869996"/>
            <a:ext cx="7466477" cy="200025"/>
            <a:chOff x="3620277" y="4627984"/>
            <a:chExt cx="3023118" cy="923731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xmlns="" id="{3ED0CC2F-1185-4BAF-9969-4654FDB806F2}"/>
                </a:ext>
              </a:extLst>
            </p:cNvPr>
            <p:cNvSpPr/>
            <p:nvPr/>
          </p:nvSpPr>
          <p:spPr>
            <a:xfrm>
              <a:off x="3704253" y="4627984"/>
              <a:ext cx="2855167" cy="923726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중략</a:t>
              </a:r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xmlns="" id="{FD1C1901-FFB8-4009-8B88-64151FCF9599}"/>
                </a:ext>
              </a:extLst>
            </p:cNvPr>
            <p:cNvCxnSpPr/>
            <p:nvPr/>
          </p:nvCxnSpPr>
          <p:spPr>
            <a:xfrm>
              <a:off x="3620277" y="4627984"/>
              <a:ext cx="302311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A8FBFA59-A96F-405B-81AB-09237E9A577A}"/>
                </a:ext>
              </a:extLst>
            </p:cNvPr>
            <p:cNvCxnSpPr/>
            <p:nvPr/>
          </p:nvCxnSpPr>
          <p:spPr>
            <a:xfrm>
              <a:off x="3620277" y="5551715"/>
              <a:ext cx="302311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4672C8F-E0DE-4045-BB49-5B6900F233BA}"/>
              </a:ext>
            </a:extLst>
          </p:cNvPr>
          <p:cNvSpPr/>
          <p:nvPr/>
        </p:nvSpPr>
        <p:spPr>
          <a:xfrm>
            <a:off x="4057137" y="5516880"/>
            <a:ext cx="3379114" cy="510326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공통화면 동일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DEF3EE45-DFF8-4FAE-9076-9C7FB1B5F2C7}"/>
              </a:ext>
            </a:extLst>
          </p:cNvPr>
          <p:cNvSpPr/>
          <p:nvPr/>
        </p:nvSpPr>
        <p:spPr>
          <a:xfrm>
            <a:off x="431834" y="5516880"/>
            <a:ext cx="3379114" cy="510326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공통화면 동일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8AC1162-5C19-4193-B221-BC3F98CDC2A8}"/>
              </a:ext>
            </a:extLst>
          </p:cNvPr>
          <p:cNvSpPr txBox="1"/>
          <p:nvPr/>
        </p:nvSpPr>
        <p:spPr>
          <a:xfrm>
            <a:off x="3820226" y="315068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>
                <a:solidFill>
                  <a:srgbClr val="0070C0"/>
                </a:solidFill>
                <a:latin typeface="+mj-ea"/>
                <a:ea typeface="+mj-ea"/>
              </a:rPr>
              <a:t>더보기</a:t>
            </a:r>
            <a:endParaRPr lang="ko-KR" altLang="en-US" sz="800" u="sng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18F85FB5-2668-42D8-9AE1-AF9FBD425220}"/>
              </a:ext>
            </a:extLst>
          </p:cNvPr>
          <p:cNvSpPr txBox="1"/>
          <p:nvPr/>
        </p:nvSpPr>
        <p:spPr>
          <a:xfrm>
            <a:off x="5549409" y="6283443"/>
            <a:ext cx="101470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accent1"/>
                </a:solidFill>
                <a:latin typeface="+mj-ea"/>
                <a:ea typeface="+mj-ea"/>
              </a:rPr>
              <a:t>$</a:t>
            </a:r>
            <a:r>
              <a:rPr lang="ko-KR" altLang="en-US" sz="1000" dirty="0" err="1">
                <a:solidFill>
                  <a:schemeClr val="accent1"/>
                </a:solidFill>
                <a:latin typeface="+mj-ea"/>
                <a:ea typeface="+mj-ea"/>
              </a:rPr>
              <a:t>처방명</a:t>
            </a:r>
            <a:r>
              <a:rPr lang="en-US" altLang="ko-KR" sz="1000" dirty="0">
                <a:solidFill>
                  <a:schemeClr val="accent1"/>
                </a:solidFill>
                <a:latin typeface="+mj-ea"/>
                <a:ea typeface="+mj-ea"/>
              </a:rPr>
              <a:t>, $</a:t>
            </a:r>
            <a:r>
              <a:rPr lang="ko-KR" altLang="en-US" sz="1000" dirty="0">
                <a:solidFill>
                  <a:schemeClr val="accent1"/>
                </a:solidFill>
                <a:latin typeface="+mj-ea"/>
                <a:ea typeface="+mj-ea"/>
              </a:rPr>
              <a:t>조제방식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30BD1C6D-15D3-4C1D-9626-1DBBF842A1B7}"/>
              </a:ext>
            </a:extLst>
          </p:cNvPr>
          <p:cNvGrpSpPr/>
          <p:nvPr/>
        </p:nvGrpSpPr>
        <p:grpSpPr>
          <a:xfrm>
            <a:off x="429038" y="1222351"/>
            <a:ext cx="2568206" cy="328474"/>
            <a:chOff x="1642519" y="1954842"/>
            <a:chExt cx="2568206" cy="328474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xmlns="" id="{B2CF5B5E-3F71-44CB-AF65-E5D1E77A9EB0}"/>
                </a:ext>
              </a:extLst>
            </p:cNvPr>
            <p:cNvSpPr/>
            <p:nvPr/>
          </p:nvSpPr>
          <p:spPr>
            <a:xfrm>
              <a:off x="2035696" y="195484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처방명을 알려주세요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0F37E961-D938-4506-B002-130685DAC91C}"/>
                </a:ext>
              </a:extLst>
            </p:cNvPr>
            <p:cNvSpPr txBox="1"/>
            <p:nvPr/>
          </p:nvSpPr>
          <p:spPr>
            <a:xfrm>
              <a:off x="1642519" y="2057523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처방명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60E98297-EFCF-4026-BEA8-FBFD4405C861}"/>
              </a:ext>
            </a:extLst>
          </p:cNvPr>
          <p:cNvSpPr/>
          <p:nvPr/>
        </p:nvSpPr>
        <p:spPr>
          <a:xfrm>
            <a:off x="6270640" y="198330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29EA48E5-A179-46B1-9BFC-3EC6B168E62A}"/>
              </a:ext>
            </a:extLst>
          </p:cNvPr>
          <p:cNvSpPr/>
          <p:nvPr/>
        </p:nvSpPr>
        <p:spPr>
          <a:xfrm>
            <a:off x="3058956" y="1222351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질병명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코드를 알려주세요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30894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062FC8-5DAD-4132-9C1E-07B53C26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진료관리 </a:t>
            </a:r>
            <a:r>
              <a:rPr lang="en-US" altLang="ko-KR" dirty="0"/>
              <a:t>&gt; </a:t>
            </a:r>
            <a:r>
              <a:rPr lang="ko-KR" altLang="en-US" dirty="0"/>
              <a:t>환자선택 </a:t>
            </a:r>
            <a:r>
              <a:rPr lang="en-US" altLang="ko-KR" dirty="0"/>
              <a:t>&gt; </a:t>
            </a:r>
            <a:r>
              <a:rPr lang="ko-KR" altLang="en-US" dirty="0"/>
              <a:t>처방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 –</a:t>
            </a:r>
            <a:r>
              <a:rPr lang="ko-KR" altLang="en-US" dirty="0">
                <a:solidFill>
                  <a:srgbClr val="FF0000"/>
                </a:solidFill>
              </a:rPr>
              <a:t>프로토콜 </a:t>
            </a:r>
            <a:r>
              <a:rPr lang="ko-KR" altLang="en-US" dirty="0" err="1"/>
              <a:t>선택시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7B0CAC-79C6-4E70-86F3-67E29C6BC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32CAA4-9320-4A4F-BAD7-CED5DDBBF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H_010204_P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B09E4C-B5AE-436F-98D5-C563C1624F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038" y="904235"/>
            <a:ext cx="779059" cy="170816"/>
          </a:xfrm>
        </p:spPr>
        <p:txBody>
          <a:bodyPr/>
          <a:lstStyle/>
          <a:p>
            <a:r>
              <a:rPr lang="en-US" altLang="ko-KR" dirty="0"/>
              <a:t>$</a:t>
            </a:r>
            <a:r>
              <a:rPr lang="ko-KR" altLang="en-US" dirty="0"/>
              <a:t>프로토콜명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968A49B9-7FEE-4EFD-9664-5CDF20C6EED7}"/>
              </a:ext>
            </a:extLst>
          </p:cNvPr>
          <p:cNvGraphicFramePr>
            <a:graphicFrameLocks noGrp="1"/>
          </p:cNvGraphicFramePr>
          <p:nvPr/>
        </p:nvGraphicFramePr>
        <p:xfrm>
          <a:off x="7716696" y="597402"/>
          <a:ext cx="2019044" cy="1551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8106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181093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02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44" name="Check" hidden="1">
            <a:extLst>
              <a:ext uri="{FF2B5EF4-FFF2-40B4-BE49-F238E27FC236}">
                <a16:creationId xmlns:a16="http://schemas.microsoft.com/office/drawing/2014/main" xmlns="" id="{29495727-DA5A-44AA-9EB9-C26D65B8B512}"/>
              </a:ext>
            </a:extLst>
          </p:cNvPr>
          <p:cNvSpPr>
            <a:spLocks noEditPoints="1"/>
          </p:cNvSpPr>
          <p:nvPr/>
        </p:nvSpPr>
        <p:spPr bwMode="auto">
          <a:xfrm>
            <a:off x="6195834" y="2378122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heck" hidden="1">
            <a:extLst>
              <a:ext uri="{FF2B5EF4-FFF2-40B4-BE49-F238E27FC236}">
                <a16:creationId xmlns:a16="http://schemas.microsoft.com/office/drawing/2014/main" xmlns="" id="{E7D308C0-C3D2-4955-BEC5-220A25624B02}"/>
              </a:ext>
            </a:extLst>
          </p:cNvPr>
          <p:cNvSpPr>
            <a:spLocks noEditPoints="1"/>
          </p:cNvSpPr>
          <p:nvPr/>
        </p:nvSpPr>
        <p:spPr bwMode="auto">
          <a:xfrm>
            <a:off x="6195834" y="2798318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68E6F14D-405C-4DEA-B6C4-A36A1BA1AE5F}"/>
              </a:ext>
            </a:extLst>
          </p:cNvPr>
          <p:cNvSpPr/>
          <p:nvPr/>
        </p:nvSpPr>
        <p:spPr>
          <a:xfrm>
            <a:off x="6655485" y="6196150"/>
            <a:ext cx="805761" cy="328474"/>
          </a:xfrm>
          <a:prstGeom prst="roundRect">
            <a:avLst/>
          </a:prstGeom>
          <a:solidFill>
            <a:srgbClr val="2CA8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AB13FF3-5E6F-43D0-A32E-7A304B1F3EEB}"/>
              </a:ext>
            </a:extLst>
          </p:cNvPr>
          <p:cNvGraphicFramePr>
            <a:graphicFrameLocks noGrp="1"/>
          </p:cNvGraphicFramePr>
          <p:nvPr/>
        </p:nvGraphicFramePr>
        <p:xfrm>
          <a:off x="429038" y="4056329"/>
          <a:ext cx="3449280" cy="8985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3531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633939">
                  <a:extLst>
                    <a:ext uri="{9D8B030D-6E8A-4147-A177-3AD203B41FA5}">
                      <a16:colId xmlns:a16="http://schemas.microsoft.com/office/drawing/2014/main" xmlns="" val="3587418219"/>
                    </a:ext>
                  </a:extLst>
                </a:gridCol>
                <a:gridCol w="678032">
                  <a:extLst>
                    <a:ext uri="{9D8B030D-6E8A-4147-A177-3AD203B41FA5}">
                      <a16:colId xmlns:a16="http://schemas.microsoft.com/office/drawing/2014/main" xmlns="" val="1452549263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xmlns="" val="2516096412"/>
                    </a:ext>
                  </a:extLst>
                </a:gridCol>
                <a:gridCol w="373118">
                  <a:extLst>
                    <a:ext uri="{9D8B030D-6E8A-4147-A177-3AD203B41FA5}">
                      <a16:colId xmlns:a16="http://schemas.microsoft.com/office/drawing/2014/main" xmlns="" val="546001426"/>
                    </a:ext>
                  </a:extLst>
                </a:gridCol>
              </a:tblGrid>
              <a:tr h="224642"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약재명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원산지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첩당사용량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石膏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베트남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▼ 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16 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▲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麻黃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lang="en-US" altLang="ko-KR" sz="800" kern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12(~8~6)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967920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半夏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▼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12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 ▲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523580"/>
                  </a:ext>
                </a:extLst>
              </a:tr>
            </a:tbl>
          </a:graphicData>
        </a:graphic>
      </p:graphicFrame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xmlns="" id="{34F143E8-EA0E-406C-9B40-007E6FBB4366}"/>
              </a:ext>
            </a:extLst>
          </p:cNvPr>
          <p:cNvSpPr/>
          <p:nvPr/>
        </p:nvSpPr>
        <p:spPr>
          <a:xfrm>
            <a:off x="3994520" y="3727936"/>
            <a:ext cx="3491008" cy="1142060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xmlns="" id="{144A7E2C-2076-4643-A904-D85A8F998A5C}"/>
              </a:ext>
            </a:extLst>
          </p:cNvPr>
          <p:cNvGrpSpPr/>
          <p:nvPr/>
        </p:nvGrpSpPr>
        <p:grpSpPr>
          <a:xfrm>
            <a:off x="3959784" y="3473629"/>
            <a:ext cx="3525258" cy="187398"/>
            <a:chOff x="3959784" y="4231303"/>
            <a:chExt cx="3525258" cy="187398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69028D72-211C-43F8-A381-DE5799FB584F}"/>
                </a:ext>
              </a:extLst>
            </p:cNvPr>
            <p:cNvSpPr txBox="1"/>
            <p:nvPr/>
          </p:nvSpPr>
          <p:spPr>
            <a:xfrm>
              <a:off x="3959784" y="423130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조제</a:t>
              </a: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xmlns="" id="{46277C8A-9A75-40A7-9CF2-EAA0A82F1776}"/>
                </a:ext>
              </a:extLst>
            </p:cNvPr>
            <p:cNvCxnSpPr>
              <a:cxnSpLocks/>
            </p:cNvCxnSpPr>
            <p:nvPr/>
          </p:nvCxnSpPr>
          <p:spPr>
            <a:xfrm>
              <a:off x="3994520" y="4418700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xmlns="" id="{1CB50D3A-749C-4F3C-ACFF-EBFCA729A2C9}"/>
                </a:ext>
              </a:extLst>
            </p:cNvPr>
            <p:cNvSpPr/>
            <p:nvPr/>
          </p:nvSpPr>
          <p:spPr>
            <a:xfrm>
              <a:off x="6932004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첩약</a:t>
              </a:r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xmlns="" id="{4D678CE9-DF1C-4AB3-A335-499C8D45B698}"/>
                </a:ext>
              </a:extLst>
            </p:cNvPr>
            <p:cNvSpPr/>
            <p:nvPr/>
          </p:nvSpPr>
          <p:spPr>
            <a:xfrm>
              <a:off x="5272890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bg1"/>
                  </a:solidFill>
                  <a:latin typeface="+mj-ea"/>
                  <a:ea typeface="+mj-ea"/>
                </a:rPr>
                <a:t>탕전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xmlns="" id="{E33D40E2-FAB3-4EAC-BC9B-97DDD66DFE9B}"/>
                </a:ext>
              </a:extLst>
            </p:cNvPr>
            <p:cNvSpPr/>
            <p:nvPr/>
          </p:nvSpPr>
          <p:spPr>
            <a:xfrm>
              <a:off x="5825928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환제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xmlns="" id="{2FE934E3-79E8-488E-9C93-5B8D28C39A0E}"/>
                </a:ext>
              </a:extLst>
            </p:cNvPr>
            <p:cNvSpPr/>
            <p:nvPr/>
          </p:nvSpPr>
          <p:spPr>
            <a:xfrm>
              <a:off x="6378966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산제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47185C1E-489C-4C47-AEA0-2DF939F6A4FB}"/>
              </a:ext>
            </a:extLst>
          </p:cNvPr>
          <p:cNvGrpSpPr/>
          <p:nvPr/>
        </p:nvGrpSpPr>
        <p:grpSpPr>
          <a:xfrm>
            <a:off x="401794" y="5272873"/>
            <a:ext cx="3474232" cy="185435"/>
            <a:chOff x="4006918" y="4914494"/>
            <a:chExt cx="3474232" cy="18543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C84800F2-6687-419D-9A10-7DABE4946E55}"/>
                </a:ext>
              </a:extLst>
            </p:cNvPr>
            <p:cNvSpPr txBox="1"/>
            <p:nvPr/>
          </p:nvSpPr>
          <p:spPr>
            <a:xfrm>
              <a:off x="4034161" y="4914494"/>
              <a:ext cx="36548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복약지시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B6BF299C-0F0E-4132-AA4E-A47F025BF4C1}"/>
                </a:ext>
              </a:extLst>
            </p:cNvPr>
            <p:cNvCxnSpPr>
              <a:cxnSpLocks/>
            </p:cNvCxnSpPr>
            <p:nvPr/>
          </p:nvCxnSpPr>
          <p:spPr>
            <a:xfrm>
              <a:off x="4006918" y="5099929"/>
              <a:ext cx="347423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CE4674A7-EAE0-4F46-B4C3-8E070EF3F79A}"/>
              </a:ext>
            </a:extLst>
          </p:cNvPr>
          <p:cNvSpPr txBox="1"/>
          <p:nvPr/>
        </p:nvSpPr>
        <p:spPr>
          <a:xfrm>
            <a:off x="3987518" y="5330621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조제지시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2FF63049-1E57-429D-84BA-FAD0A798C31F}"/>
              </a:ext>
            </a:extLst>
          </p:cNvPr>
          <p:cNvGrpSpPr/>
          <p:nvPr/>
        </p:nvGrpSpPr>
        <p:grpSpPr>
          <a:xfrm>
            <a:off x="3625057" y="4312225"/>
            <a:ext cx="111935" cy="118513"/>
            <a:chOff x="7716696" y="3184358"/>
            <a:chExt cx="408630" cy="40863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xmlns="" id="{3D2E51B6-3C94-428D-A713-8BAFA386794B}"/>
                </a:ext>
              </a:extLst>
            </p:cNvPr>
            <p:cNvSpPr/>
            <p:nvPr/>
          </p:nvSpPr>
          <p:spPr>
            <a:xfrm>
              <a:off x="7716696" y="3184358"/>
              <a:ext cx="408630" cy="4086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xmlns="" id="{289D1C6B-F902-476B-8F5D-7DA2AD5C9103}"/>
                </a:ext>
              </a:extLst>
            </p:cNvPr>
            <p:cNvCxnSpPr/>
            <p:nvPr/>
          </p:nvCxnSpPr>
          <p:spPr>
            <a:xfrm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xmlns="" id="{EFDD4569-1A7C-4017-B01B-9ED3480C21C1}"/>
                </a:ext>
              </a:extLst>
            </p:cNvPr>
            <p:cNvCxnSpPr/>
            <p:nvPr/>
          </p:nvCxnSpPr>
          <p:spPr>
            <a:xfrm flipH="1"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8A7FE035-7711-4D52-9757-6C75C5AB1246}"/>
              </a:ext>
            </a:extLst>
          </p:cNvPr>
          <p:cNvGrpSpPr/>
          <p:nvPr/>
        </p:nvGrpSpPr>
        <p:grpSpPr>
          <a:xfrm>
            <a:off x="3625057" y="4535641"/>
            <a:ext cx="111935" cy="118513"/>
            <a:chOff x="7716696" y="3184358"/>
            <a:chExt cx="408630" cy="40863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EC2B0FF0-2C31-4911-B6EA-F2BB9633FFC8}"/>
                </a:ext>
              </a:extLst>
            </p:cNvPr>
            <p:cNvSpPr/>
            <p:nvPr/>
          </p:nvSpPr>
          <p:spPr>
            <a:xfrm>
              <a:off x="7716696" y="3184358"/>
              <a:ext cx="408630" cy="4086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AC22D142-6A39-4A08-86D6-B969A54F467F}"/>
                </a:ext>
              </a:extLst>
            </p:cNvPr>
            <p:cNvCxnSpPr/>
            <p:nvPr/>
          </p:nvCxnSpPr>
          <p:spPr>
            <a:xfrm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3D2785EE-E8E1-45E1-908E-572B7EDA3B1A}"/>
                </a:ext>
              </a:extLst>
            </p:cNvPr>
            <p:cNvCxnSpPr/>
            <p:nvPr/>
          </p:nvCxnSpPr>
          <p:spPr>
            <a:xfrm flipH="1"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6FF13F76-55BA-4A4C-9D37-D9A42C8229C0}"/>
              </a:ext>
            </a:extLst>
          </p:cNvPr>
          <p:cNvGrpSpPr/>
          <p:nvPr/>
        </p:nvGrpSpPr>
        <p:grpSpPr>
          <a:xfrm>
            <a:off x="3625057" y="4759057"/>
            <a:ext cx="111935" cy="118513"/>
            <a:chOff x="7716696" y="3184358"/>
            <a:chExt cx="408630" cy="40863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B484A994-4432-46E8-AB22-96F4647A5FFF}"/>
                </a:ext>
              </a:extLst>
            </p:cNvPr>
            <p:cNvSpPr/>
            <p:nvPr/>
          </p:nvSpPr>
          <p:spPr>
            <a:xfrm>
              <a:off x="7716696" y="3184358"/>
              <a:ext cx="408630" cy="4086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641A838F-8987-44BE-953D-D38C3D470BC9}"/>
                </a:ext>
              </a:extLst>
            </p:cNvPr>
            <p:cNvCxnSpPr/>
            <p:nvPr/>
          </p:nvCxnSpPr>
          <p:spPr>
            <a:xfrm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xmlns="" id="{FD94C2FC-6219-4438-9188-90AD32F609FE}"/>
                </a:ext>
              </a:extLst>
            </p:cNvPr>
            <p:cNvCxnSpPr/>
            <p:nvPr/>
          </p:nvCxnSpPr>
          <p:spPr>
            <a:xfrm flipH="1">
              <a:off x="7716696" y="3184358"/>
              <a:ext cx="408630" cy="4086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xmlns="" id="{4D780CF5-BB62-4F24-9261-8C323F2D4E36}"/>
              </a:ext>
            </a:extLst>
          </p:cNvPr>
          <p:cNvSpPr/>
          <p:nvPr/>
        </p:nvSpPr>
        <p:spPr>
          <a:xfrm>
            <a:off x="426746" y="3727936"/>
            <a:ext cx="3449280" cy="278642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첩당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약재량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4A6D5081-CA13-4048-B8EA-1688B16B6BBC}"/>
              </a:ext>
            </a:extLst>
          </p:cNvPr>
          <p:cNvSpPr/>
          <p:nvPr/>
        </p:nvSpPr>
        <p:spPr>
          <a:xfrm>
            <a:off x="3325281" y="3788105"/>
            <a:ext cx="252585" cy="17134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1.0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3091EA-3845-4F4C-9B53-CF2A6700EAA8}"/>
              </a:ext>
            </a:extLst>
          </p:cNvPr>
          <p:cNvSpPr txBox="1"/>
          <p:nvPr/>
        </p:nvSpPr>
        <p:spPr>
          <a:xfrm>
            <a:off x="3637113" y="3823565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배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B034CC7E-53AE-464E-A575-36FCB313D34C}"/>
              </a:ext>
            </a:extLst>
          </p:cNvPr>
          <p:cNvSpPr/>
          <p:nvPr/>
        </p:nvSpPr>
        <p:spPr>
          <a:xfrm>
            <a:off x="3032743" y="3788105"/>
            <a:ext cx="252585" cy="17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X 2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xmlns="" id="{EDD203D5-98D9-4CDF-B1F6-7186F65163FA}"/>
              </a:ext>
            </a:extLst>
          </p:cNvPr>
          <p:cNvSpPr/>
          <p:nvPr/>
        </p:nvSpPr>
        <p:spPr>
          <a:xfrm>
            <a:off x="2734583" y="3788105"/>
            <a:ext cx="252585" cy="17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X 3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A0BD58F-D56E-413C-8671-195682A296CA}"/>
              </a:ext>
            </a:extLst>
          </p:cNvPr>
          <p:cNvGrpSpPr/>
          <p:nvPr/>
        </p:nvGrpSpPr>
        <p:grpSpPr>
          <a:xfrm>
            <a:off x="423249" y="3477721"/>
            <a:ext cx="3456273" cy="183305"/>
            <a:chOff x="423249" y="1782200"/>
            <a:chExt cx="3456273" cy="18330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D4C77A59-2E91-45DD-80E0-58AFF321CC2F}"/>
                </a:ext>
              </a:extLst>
            </p:cNvPr>
            <p:cNvSpPr txBox="1"/>
            <p:nvPr/>
          </p:nvSpPr>
          <p:spPr>
            <a:xfrm>
              <a:off x="429038" y="1782200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약재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F3CCEB76-C945-496B-AD42-0033851FC349}"/>
                </a:ext>
              </a:extLst>
            </p:cNvPr>
            <p:cNvSpPr txBox="1"/>
            <p:nvPr/>
          </p:nvSpPr>
          <p:spPr>
            <a:xfrm>
              <a:off x="3878253" y="1782200"/>
              <a:ext cx="6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ko-KR" altLang="en-US" sz="800" dirty="0">
                <a:latin typeface="+mj-ea"/>
                <a:ea typeface="+mj-ea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xmlns="" id="{BB8DF6AF-DA78-44DB-98ED-5759FB06B3C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9" y="1965505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xmlns="" id="{C446FD76-B42A-4B87-A69D-73AFBA6D02FE}"/>
              </a:ext>
            </a:extLst>
          </p:cNvPr>
          <p:cNvCxnSpPr>
            <a:cxnSpLocks/>
          </p:cNvCxnSpPr>
          <p:nvPr/>
        </p:nvCxnSpPr>
        <p:spPr>
          <a:xfrm>
            <a:off x="4010810" y="5458308"/>
            <a:ext cx="34742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0BD9E6EB-3D8C-4BC5-9EEA-77120F8B85D8}"/>
              </a:ext>
            </a:extLst>
          </p:cNvPr>
          <p:cNvSpPr/>
          <p:nvPr/>
        </p:nvSpPr>
        <p:spPr>
          <a:xfrm>
            <a:off x="4057137" y="3777241"/>
            <a:ext cx="3379114" cy="1100330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탭 선택에 따라 다른 내용 노출</a:t>
            </a:r>
            <a:endParaRPr lang="en-US" altLang="ko-KR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다음페이지 참조</a:t>
            </a:r>
            <a:r>
              <a:rPr lang="en-US" altLang="ko-KR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)</a:t>
            </a:r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xmlns="" id="{0B35CA9C-6161-4E1F-AB23-562F80DC99B7}"/>
              </a:ext>
            </a:extLst>
          </p:cNvPr>
          <p:cNvSpPr/>
          <p:nvPr/>
        </p:nvSpPr>
        <p:spPr>
          <a:xfrm>
            <a:off x="918555" y="3786104"/>
            <a:ext cx="149772" cy="1497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xmlns="" id="{B43B8C58-169D-479B-BC9F-83B098B0B09F}"/>
              </a:ext>
            </a:extLst>
          </p:cNvPr>
          <p:cNvSpPr/>
          <p:nvPr/>
        </p:nvSpPr>
        <p:spPr>
          <a:xfrm>
            <a:off x="838227" y="5259126"/>
            <a:ext cx="149772" cy="1497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xmlns="" id="{BD2B7943-0CA6-44C8-AA80-2557A5EE08BC}"/>
              </a:ext>
            </a:extLst>
          </p:cNvPr>
          <p:cNvSpPr/>
          <p:nvPr/>
        </p:nvSpPr>
        <p:spPr>
          <a:xfrm>
            <a:off x="429038" y="1649204"/>
            <a:ext cx="7056490" cy="1712313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09EB9EDF-CA1A-474B-9E62-A54E085E0AA5}"/>
              </a:ext>
            </a:extLst>
          </p:cNvPr>
          <p:cNvGraphicFramePr>
            <a:graphicFrameLocks noGrp="1"/>
          </p:cNvGraphicFramePr>
          <p:nvPr/>
        </p:nvGraphicFramePr>
        <p:xfrm>
          <a:off x="547279" y="2095001"/>
          <a:ext cx="6888971" cy="9696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52965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1346826">
                  <a:extLst>
                    <a:ext uri="{9D8B030D-6E8A-4147-A177-3AD203B41FA5}">
                      <a16:colId xmlns:a16="http://schemas.microsoft.com/office/drawing/2014/main" xmlns="" val="3587418219"/>
                    </a:ext>
                  </a:extLst>
                </a:gridCol>
                <a:gridCol w="936871">
                  <a:extLst>
                    <a:ext uri="{9D8B030D-6E8A-4147-A177-3AD203B41FA5}">
                      <a16:colId xmlns:a16="http://schemas.microsoft.com/office/drawing/2014/main" xmlns="" val="1452549263"/>
                    </a:ext>
                  </a:extLst>
                </a:gridCol>
                <a:gridCol w="2950834">
                  <a:extLst>
                    <a:ext uri="{9D8B030D-6E8A-4147-A177-3AD203B41FA5}">
                      <a16:colId xmlns:a16="http://schemas.microsoft.com/office/drawing/2014/main" xmlns="" val="3663413762"/>
                    </a:ext>
                  </a:extLst>
                </a:gridCol>
                <a:gridCol w="1301475">
                  <a:extLst>
                    <a:ext uri="{9D8B030D-6E8A-4147-A177-3AD203B41FA5}">
                      <a16:colId xmlns:a16="http://schemas.microsoft.com/office/drawing/2014/main" xmlns="" val="546001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처방명</a:t>
                      </a:r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▼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적합도 ▼</a:t>
                      </a:r>
                      <a:endParaRPr lang="en-US" altLang="ko-KR" sz="800" b="1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처방내용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빈용도 ▼</a:t>
                      </a:r>
                      <a:endParaRPr lang="en-US" altLang="ko-KR" sz="800" b="1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반하사심탕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X2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인삼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12,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반하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14,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감초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10,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대조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8,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복령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★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★★★★★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☆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소청룡탕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1a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인삼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12,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반하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14,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감초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10,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대조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8,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복령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12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★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 Light"/>
                          <a:cs typeface="Segoe UI" panose="020B0502040204020203" pitchFamily="34" charset="0"/>
                        </a:rPr>
                        <a:t>★★★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☆☆☆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967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처방명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03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2b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인삼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12,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반하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14,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감초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10,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대조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8,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복령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12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★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 Light"/>
                          <a:cs typeface="Segoe UI" panose="020B0502040204020203" pitchFamily="34" charset="0"/>
                        </a:rPr>
                        <a:t>★★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☆☆☆☆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598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2363479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C2909F37-DBDE-49DA-8F07-C0D7CE4018C5}"/>
              </a:ext>
            </a:extLst>
          </p:cNvPr>
          <p:cNvSpPr txBox="1"/>
          <p:nvPr/>
        </p:nvSpPr>
        <p:spPr>
          <a:xfrm>
            <a:off x="547661" y="1822538"/>
            <a:ext cx="743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solidFill>
                  <a:srgbClr val="2CA8B2"/>
                </a:solidFill>
                <a:latin typeface="+mj-ea"/>
                <a:ea typeface="+mj-ea"/>
              </a:rPr>
              <a:t>6</a:t>
            </a:r>
            <a:r>
              <a:rPr lang="ko-KR" altLang="en-US" sz="800" b="1" dirty="0">
                <a:latin typeface="+mj-ea"/>
                <a:ea typeface="+mj-ea"/>
              </a:rPr>
              <a:t>건의 검색결과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71EFFF8E-3C0C-47F6-81AF-4BE9F5CF860E}"/>
              </a:ext>
            </a:extLst>
          </p:cNvPr>
          <p:cNvGrpSpPr/>
          <p:nvPr/>
        </p:nvGrpSpPr>
        <p:grpSpPr>
          <a:xfrm>
            <a:off x="6199552" y="1804257"/>
            <a:ext cx="1079070" cy="183932"/>
            <a:chOff x="6129453" y="1862338"/>
            <a:chExt cx="1079070" cy="183932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xmlns="" id="{2B5F9F7E-A3CB-47B7-A703-932DB800CB50}"/>
                </a:ext>
              </a:extLst>
            </p:cNvPr>
            <p:cNvSpPr/>
            <p:nvPr/>
          </p:nvSpPr>
          <p:spPr>
            <a:xfrm>
              <a:off x="6129453" y="1862338"/>
              <a:ext cx="1079070" cy="1839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처방명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700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약재명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검색</a:t>
              </a:r>
            </a:p>
          </p:txBody>
        </p:sp>
        <p:sp>
          <p:nvSpPr>
            <p:cNvPr id="129" name="Search">
              <a:extLst>
                <a:ext uri="{FF2B5EF4-FFF2-40B4-BE49-F238E27FC236}">
                  <a16:creationId xmlns:a16="http://schemas.microsoft.com/office/drawing/2014/main" xmlns="" id="{834DA508-BB5B-43E8-BB67-ED6C8553BD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1041" y="1880018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FF067683-56C6-4F3B-BAF2-4EBE3FA3FB9A}"/>
              </a:ext>
            </a:extLst>
          </p:cNvPr>
          <p:cNvCxnSpPr>
            <a:cxnSpLocks/>
          </p:cNvCxnSpPr>
          <p:nvPr/>
        </p:nvCxnSpPr>
        <p:spPr>
          <a:xfrm flipV="1">
            <a:off x="1654394" y="2095001"/>
            <a:ext cx="0" cy="947412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A8534B89-8FBA-42A1-9D00-9AB508DB2AEF}"/>
              </a:ext>
            </a:extLst>
          </p:cNvPr>
          <p:cNvSpPr txBox="1"/>
          <p:nvPr/>
        </p:nvSpPr>
        <p:spPr>
          <a:xfrm>
            <a:off x="1703704" y="2321346"/>
            <a:ext cx="45685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solidFill>
                  <a:schemeClr val="accent1"/>
                </a:solidFill>
                <a:latin typeface="+mj-ea"/>
                <a:ea typeface="+mj-ea"/>
              </a:rPr>
              <a:t>컨텐츠영역</a:t>
            </a:r>
            <a:endParaRPr lang="en-US" altLang="ko-KR" sz="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solidFill>
                  <a:schemeClr val="accent1"/>
                </a:solidFill>
                <a:latin typeface="+mj-ea"/>
                <a:ea typeface="+mj-ea"/>
              </a:rPr>
              <a:t>스크롤영역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xmlns="" id="{DDAF70A6-E6D4-4476-B1BC-6DF3C44CDAE2}"/>
              </a:ext>
            </a:extLst>
          </p:cNvPr>
          <p:cNvSpPr/>
          <p:nvPr/>
        </p:nvSpPr>
        <p:spPr>
          <a:xfrm>
            <a:off x="2305929" y="198330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D2382954-9AD7-4EB8-8952-7E5DF614AE76}"/>
              </a:ext>
            </a:extLst>
          </p:cNvPr>
          <p:cNvGrpSpPr/>
          <p:nvPr/>
        </p:nvGrpSpPr>
        <p:grpSpPr>
          <a:xfrm>
            <a:off x="250218" y="4869996"/>
            <a:ext cx="7466477" cy="200025"/>
            <a:chOff x="3620277" y="4627984"/>
            <a:chExt cx="3023118" cy="923731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xmlns="" id="{3ED0CC2F-1185-4BAF-9969-4654FDB806F2}"/>
                </a:ext>
              </a:extLst>
            </p:cNvPr>
            <p:cNvSpPr/>
            <p:nvPr/>
          </p:nvSpPr>
          <p:spPr>
            <a:xfrm>
              <a:off x="3704253" y="4627984"/>
              <a:ext cx="2855167" cy="923726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중략</a:t>
              </a:r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xmlns="" id="{FD1C1901-FFB8-4009-8B88-64151FCF9599}"/>
                </a:ext>
              </a:extLst>
            </p:cNvPr>
            <p:cNvCxnSpPr/>
            <p:nvPr/>
          </p:nvCxnSpPr>
          <p:spPr>
            <a:xfrm>
              <a:off x="3620277" y="4627984"/>
              <a:ext cx="302311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A8FBFA59-A96F-405B-81AB-09237E9A577A}"/>
                </a:ext>
              </a:extLst>
            </p:cNvPr>
            <p:cNvCxnSpPr/>
            <p:nvPr/>
          </p:nvCxnSpPr>
          <p:spPr>
            <a:xfrm>
              <a:off x="3620277" y="5551715"/>
              <a:ext cx="302311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4672C8F-E0DE-4045-BB49-5B6900F233BA}"/>
              </a:ext>
            </a:extLst>
          </p:cNvPr>
          <p:cNvSpPr/>
          <p:nvPr/>
        </p:nvSpPr>
        <p:spPr>
          <a:xfrm>
            <a:off x="4057137" y="5516880"/>
            <a:ext cx="3379114" cy="510326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공통화면 동일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DEF3EE45-DFF8-4FAE-9076-9C7FB1B5F2C7}"/>
              </a:ext>
            </a:extLst>
          </p:cNvPr>
          <p:cNvSpPr/>
          <p:nvPr/>
        </p:nvSpPr>
        <p:spPr>
          <a:xfrm>
            <a:off x="431834" y="5516880"/>
            <a:ext cx="3379114" cy="510326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공통화면 동일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8AC1162-5C19-4193-B221-BC3F98CDC2A8}"/>
              </a:ext>
            </a:extLst>
          </p:cNvPr>
          <p:cNvSpPr txBox="1"/>
          <p:nvPr/>
        </p:nvSpPr>
        <p:spPr>
          <a:xfrm>
            <a:off x="3820226" y="315068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>
                <a:solidFill>
                  <a:srgbClr val="0070C0"/>
                </a:solidFill>
                <a:latin typeface="+mj-ea"/>
                <a:ea typeface="+mj-ea"/>
              </a:rPr>
              <a:t>더보기</a:t>
            </a:r>
            <a:endParaRPr lang="ko-KR" altLang="en-US" sz="800" u="sng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18F85FB5-2668-42D8-9AE1-AF9FBD425220}"/>
              </a:ext>
            </a:extLst>
          </p:cNvPr>
          <p:cNvSpPr txBox="1"/>
          <p:nvPr/>
        </p:nvSpPr>
        <p:spPr>
          <a:xfrm>
            <a:off x="5549409" y="6283443"/>
            <a:ext cx="101470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accent1"/>
                </a:solidFill>
                <a:latin typeface="+mj-ea"/>
                <a:ea typeface="+mj-ea"/>
              </a:rPr>
              <a:t>$</a:t>
            </a:r>
            <a:r>
              <a:rPr lang="ko-KR" altLang="en-US" sz="1000" dirty="0" err="1">
                <a:solidFill>
                  <a:schemeClr val="accent1"/>
                </a:solidFill>
                <a:latin typeface="+mj-ea"/>
                <a:ea typeface="+mj-ea"/>
              </a:rPr>
              <a:t>처방명</a:t>
            </a:r>
            <a:r>
              <a:rPr lang="en-US" altLang="ko-KR" sz="1000" dirty="0">
                <a:solidFill>
                  <a:schemeClr val="accent1"/>
                </a:solidFill>
                <a:latin typeface="+mj-ea"/>
                <a:ea typeface="+mj-ea"/>
              </a:rPr>
              <a:t>, $</a:t>
            </a:r>
            <a:r>
              <a:rPr lang="ko-KR" altLang="en-US" sz="1000" dirty="0">
                <a:solidFill>
                  <a:schemeClr val="accent1"/>
                </a:solidFill>
                <a:latin typeface="+mj-ea"/>
                <a:ea typeface="+mj-ea"/>
              </a:rPr>
              <a:t>조제방식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30BD1C6D-15D3-4C1D-9626-1DBBF842A1B7}"/>
              </a:ext>
            </a:extLst>
          </p:cNvPr>
          <p:cNvGrpSpPr/>
          <p:nvPr/>
        </p:nvGrpSpPr>
        <p:grpSpPr>
          <a:xfrm>
            <a:off x="429038" y="1222351"/>
            <a:ext cx="2568206" cy="328474"/>
            <a:chOff x="1642519" y="1954842"/>
            <a:chExt cx="2568206" cy="328474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xmlns="" id="{B2CF5B5E-3F71-44CB-AF65-E5D1E77A9EB0}"/>
                </a:ext>
              </a:extLst>
            </p:cNvPr>
            <p:cNvSpPr/>
            <p:nvPr/>
          </p:nvSpPr>
          <p:spPr>
            <a:xfrm>
              <a:off x="2035696" y="195484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처방명을 알려주세요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0F37E961-D938-4506-B002-130685DAC91C}"/>
                </a:ext>
              </a:extLst>
            </p:cNvPr>
            <p:cNvSpPr txBox="1"/>
            <p:nvPr/>
          </p:nvSpPr>
          <p:spPr>
            <a:xfrm>
              <a:off x="1642519" y="2057523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처방명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60E98297-EFCF-4026-BEA8-FBFD4405C861}"/>
              </a:ext>
            </a:extLst>
          </p:cNvPr>
          <p:cNvSpPr/>
          <p:nvPr/>
        </p:nvSpPr>
        <p:spPr>
          <a:xfrm>
            <a:off x="6270640" y="198330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73893374-2935-4EA9-8E3B-116B1C72251C}"/>
              </a:ext>
            </a:extLst>
          </p:cNvPr>
          <p:cNvSpPr/>
          <p:nvPr/>
        </p:nvSpPr>
        <p:spPr>
          <a:xfrm>
            <a:off x="319890" y="795601"/>
            <a:ext cx="7249310" cy="5777919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고객확인 필요</a:t>
            </a:r>
            <a:endParaRPr lang="en-US" altLang="ko-KR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99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6DA48A3A-1DE3-4448-873D-FD562C4497FB}"/>
              </a:ext>
            </a:extLst>
          </p:cNvPr>
          <p:cNvGrpSpPr/>
          <p:nvPr/>
        </p:nvGrpSpPr>
        <p:grpSpPr>
          <a:xfrm>
            <a:off x="2418015" y="1570776"/>
            <a:ext cx="1971933" cy="328474"/>
            <a:chOff x="2418015" y="1570776"/>
            <a:chExt cx="1971933" cy="328474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8508A8AD-6B60-4216-9677-E31A620BCB56}"/>
                </a:ext>
              </a:extLst>
            </p:cNvPr>
            <p:cNvGrpSpPr/>
            <p:nvPr/>
          </p:nvGrpSpPr>
          <p:grpSpPr>
            <a:xfrm>
              <a:off x="2418015" y="1570776"/>
              <a:ext cx="905757" cy="328474"/>
              <a:chOff x="2418015" y="1570776"/>
              <a:chExt cx="905757" cy="328474"/>
            </a:xfrm>
          </p:grpSpPr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xmlns="" id="{D7D6B4CB-6604-4F53-9ED5-BE95C80BA8ED}"/>
                  </a:ext>
                </a:extLst>
              </p:cNvPr>
              <p:cNvSpPr/>
              <p:nvPr/>
            </p:nvSpPr>
            <p:spPr>
              <a:xfrm>
                <a:off x="2418015" y="1570776"/>
                <a:ext cx="905757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2021-10-01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7" name="Calendar">
                <a:extLst>
                  <a:ext uri="{FF2B5EF4-FFF2-40B4-BE49-F238E27FC236}">
                    <a16:creationId xmlns:a16="http://schemas.microsoft.com/office/drawing/2014/main" xmlns="" id="{E9EBCE72-D7CF-4F56-9725-603F776D5DE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04198" y="1656398"/>
                <a:ext cx="161925" cy="16192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xmlns="" id="{3F5B6710-9B43-4597-B8F6-48AFD4E0A3A6}"/>
                </a:ext>
              </a:extLst>
            </p:cNvPr>
            <p:cNvGrpSpPr/>
            <p:nvPr/>
          </p:nvGrpSpPr>
          <p:grpSpPr>
            <a:xfrm>
              <a:off x="3484191" y="1570776"/>
              <a:ext cx="905757" cy="328474"/>
              <a:chOff x="2418015" y="1570776"/>
              <a:chExt cx="905757" cy="328474"/>
            </a:xfrm>
          </p:grpSpPr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xmlns="" id="{265E61BE-2B20-44A9-A6D0-2B8D7D24069A}"/>
                  </a:ext>
                </a:extLst>
              </p:cNvPr>
              <p:cNvSpPr/>
              <p:nvPr/>
            </p:nvSpPr>
            <p:spPr>
              <a:xfrm>
                <a:off x="2418015" y="1570776"/>
                <a:ext cx="905757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2021-12-31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5" name="Calendar">
                <a:extLst>
                  <a:ext uri="{FF2B5EF4-FFF2-40B4-BE49-F238E27FC236}">
                    <a16:creationId xmlns:a16="http://schemas.microsoft.com/office/drawing/2014/main" xmlns="" id="{01774E56-FFFF-4A86-9A6E-687AEDBD30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04198" y="1656398"/>
                <a:ext cx="161925" cy="16192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58287869-0A1A-4872-88C4-01552D17C427}"/>
                </a:ext>
              </a:extLst>
            </p:cNvPr>
            <p:cNvSpPr txBox="1"/>
            <p:nvPr/>
          </p:nvSpPr>
          <p:spPr>
            <a:xfrm>
              <a:off x="3369516" y="1673458"/>
              <a:ext cx="769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atin typeface="+mj-ea"/>
                  <a:ea typeface="+mj-ea"/>
                </a:rPr>
                <a:t>~</a:t>
              </a:r>
              <a:endParaRPr lang="ko-KR" altLang="en-US" sz="900" dirty="0">
                <a:latin typeface="+mj-ea"/>
                <a:ea typeface="+mj-ea"/>
              </a:endParaRPr>
            </a:p>
          </p:txBody>
        </p:sp>
      </p:grp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5AE1D30D-4843-453B-ABA9-6AD47DE65328}"/>
              </a:ext>
            </a:extLst>
          </p:cNvPr>
          <p:cNvSpPr/>
          <p:nvPr/>
        </p:nvSpPr>
        <p:spPr>
          <a:xfrm>
            <a:off x="3163103" y="142526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2c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86DF3B2C-1E8C-47A4-96C2-768D8F7E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 레이아웃 및 </a:t>
            </a:r>
            <a:r>
              <a:rPr lang="ko-KR" altLang="en-US" dirty="0" err="1"/>
              <a:t>인터렉션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16F26E1-F912-4AC8-9D50-17D7923F44E7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의료기관관리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7CA881-E15C-4E1B-AF5B-6BDE722B10E2}"/>
              </a:ext>
            </a:extLst>
          </p:cNvPr>
          <p:cNvSpPr txBox="1"/>
          <p:nvPr/>
        </p:nvSpPr>
        <p:spPr>
          <a:xfrm>
            <a:off x="170260" y="1002811"/>
            <a:ext cx="9618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의료기관관리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B0BD5A-CA23-4ACA-BBFB-5836DBF6D270}"/>
              </a:ext>
            </a:extLst>
          </p:cNvPr>
          <p:cNvSpPr txBox="1"/>
          <p:nvPr/>
        </p:nvSpPr>
        <p:spPr>
          <a:xfrm>
            <a:off x="170260" y="1276122"/>
            <a:ext cx="18562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등록된 의료기관정보를 관리하실 수 있습니다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5C58FE3B-DAA1-49AA-B5FD-C6FCB57D0540}"/>
              </a:ext>
            </a:extLst>
          </p:cNvPr>
          <p:cNvSpPr/>
          <p:nvPr/>
        </p:nvSpPr>
        <p:spPr>
          <a:xfrm>
            <a:off x="170260" y="2644820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3D09158-B1B8-4820-ADAB-CB0A07E39895}"/>
              </a:ext>
            </a:extLst>
          </p:cNvPr>
          <p:cNvSpPr txBox="1"/>
          <p:nvPr/>
        </p:nvSpPr>
        <p:spPr>
          <a:xfrm>
            <a:off x="329439" y="2388480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의료기관명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7957D5-0604-4FE8-BB00-E870317DB90B}"/>
              </a:ext>
            </a:extLst>
          </p:cNvPr>
          <p:cNvSpPr txBox="1"/>
          <p:nvPr/>
        </p:nvSpPr>
        <p:spPr>
          <a:xfrm>
            <a:off x="1095996" y="2388480"/>
            <a:ext cx="63959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사업자등록번호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D74CB94-59EE-4F13-B478-9F6FE9737165}"/>
              </a:ext>
            </a:extLst>
          </p:cNvPr>
          <p:cNvSpPr txBox="1"/>
          <p:nvPr/>
        </p:nvSpPr>
        <p:spPr>
          <a:xfrm>
            <a:off x="2094829" y="238848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연락처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F5E217A-EB93-468A-8407-BDC25AC8DBB6}"/>
              </a:ext>
            </a:extLst>
          </p:cNvPr>
          <p:cNvSpPr txBox="1"/>
          <p:nvPr/>
        </p:nvSpPr>
        <p:spPr>
          <a:xfrm>
            <a:off x="3032229" y="2388480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대표관리자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CC695B-21F8-4437-A9B7-3F7611658FFE}"/>
              </a:ext>
            </a:extLst>
          </p:cNvPr>
          <p:cNvSpPr txBox="1"/>
          <p:nvPr/>
        </p:nvSpPr>
        <p:spPr>
          <a:xfrm>
            <a:off x="3798289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2353C91-EA15-4058-A6BC-3E47DA51B7CD}"/>
              </a:ext>
            </a:extLst>
          </p:cNvPr>
          <p:cNvSpPr txBox="1"/>
          <p:nvPr/>
        </p:nvSpPr>
        <p:spPr>
          <a:xfrm>
            <a:off x="6756879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관리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255CD96-2B6D-4904-AD03-A9A7C9F5935A}"/>
              </a:ext>
            </a:extLst>
          </p:cNvPr>
          <p:cNvCxnSpPr>
            <a:cxnSpLocks/>
          </p:cNvCxnSpPr>
          <p:nvPr/>
        </p:nvCxnSpPr>
        <p:spPr>
          <a:xfrm>
            <a:off x="199378" y="6099219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E8E9E8-86E5-40CB-9D1F-614F410E4541}"/>
              </a:ext>
            </a:extLst>
          </p:cNvPr>
          <p:cNvSpPr txBox="1"/>
          <p:nvPr/>
        </p:nvSpPr>
        <p:spPr>
          <a:xfrm>
            <a:off x="329439" y="2762591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우리한의원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EA8408-7CBE-49A5-9AAA-A22F782D640E}"/>
              </a:ext>
            </a:extLst>
          </p:cNvPr>
          <p:cNvSpPr txBox="1"/>
          <p:nvPr/>
        </p:nvSpPr>
        <p:spPr>
          <a:xfrm>
            <a:off x="1095996" y="2762591"/>
            <a:ext cx="7117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123-45-67890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47B7A65-96B3-47B4-9A5A-30DE32B33DAD}"/>
              </a:ext>
            </a:extLst>
          </p:cNvPr>
          <p:cNvSpPr txBox="1"/>
          <p:nvPr/>
        </p:nvSpPr>
        <p:spPr>
          <a:xfrm>
            <a:off x="2094829" y="2762591"/>
            <a:ext cx="6524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02-321-6547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C330E50-DFC4-4CDD-8AE4-7930606B8F95}"/>
              </a:ext>
            </a:extLst>
          </p:cNvPr>
          <p:cNvSpPr txBox="1"/>
          <p:nvPr/>
        </p:nvSpPr>
        <p:spPr>
          <a:xfrm>
            <a:off x="3032229" y="2762591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김선아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DA841F9-97B5-4852-802B-24917B236AA3}"/>
              </a:ext>
            </a:extLst>
          </p:cNvPr>
          <p:cNvSpPr txBox="1"/>
          <p:nvPr/>
        </p:nvSpPr>
        <p:spPr>
          <a:xfrm>
            <a:off x="3820187" y="2762591"/>
            <a:ext cx="2077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서울특별시 강남구 논현동 </a:t>
            </a:r>
            <a:r>
              <a:rPr lang="en-US" altLang="ko-KR" sz="800" dirty="0">
                <a:latin typeface="+mj-ea"/>
                <a:ea typeface="+mj-ea"/>
              </a:rPr>
              <a:t>123-5 </a:t>
            </a:r>
            <a:r>
              <a:rPr lang="ko-KR" altLang="en-US" sz="800" dirty="0">
                <a:latin typeface="+mj-ea"/>
                <a:ea typeface="+mj-ea"/>
              </a:rPr>
              <a:t>하나제일빌딩 </a:t>
            </a:r>
            <a:r>
              <a:rPr lang="en-US" altLang="ko-KR" sz="800" dirty="0">
                <a:latin typeface="+mj-ea"/>
                <a:ea typeface="+mj-ea"/>
              </a:rPr>
              <a:t>5F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2C42B8D-DDE2-4161-90D6-E164BECF8BAD}"/>
              </a:ext>
            </a:extLst>
          </p:cNvPr>
          <p:cNvSpPr txBox="1"/>
          <p:nvPr/>
        </p:nvSpPr>
        <p:spPr>
          <a:xfrm>
            <a:off x="692429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A4572C7A-5C0B-490F-AFDC-3DFFB1391D04}"/>
              </a:ext>
            </a:extLst>
          </p:cNvPr>
          <p:cNvSpPr/>
          <p:nvPr/>
        </p:nvSpPr>
        <p:spPr>
          <a:xfrm>
            <a:off x="170260" y="3071596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57BAC6-908C-436D-BA8D-02207B69C545}"/>
              </a:ext>
            </a:extLst>
          </p:cNvPr>
          <p:cNvSpPr txBox="1"/>
          <p:nvPr/>
        </p:nvSpPr>
        <p:spPr>
          <a:xfrm>
            <a:off x="329439" y="3189367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소라한의원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A9D5C51-8D45-4837-9107-4E72FAC2E6C5}"/>
              </a:ext>
            </a:extLst>
          </p:cNvPr>
          <p:cNvSpPr txBox="1"/>
          <p:nvPr/>
        </p:nvSpPr>
        <p:spPr>
          <a:xfrm>
            <a:off x="1095996" y="3189367"/>
            <a:ext cx="7117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123-45-67890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49919A0-DC84-4F78-A407-F2036404AE85}"/>
              </a:ext>
            </a:extLst>
          </p:cNvPr>
          <p:cNvSpPr txBox="1"/>
          <p:nvPr/>
        </p:nvSpPr>
        <p:spPr>
          <a:xfrm>
            <a:off x="2094829" y="3189367"/>
            <a:ext cx="7117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010-321-6547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5D63025-DC33-473D-AFF5-8FDC520A2C22}"/>
              </a:ext>
            </a:extLst>
          </p:cNvPr>
          <p:cNvSpPr txBox="1"/>
          <p:nvPr/>
        </p:nvSpPr>
        <p:spPr>
          <a:xfrm>
            <a:off x="3032229" y="3189367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홍순규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E96F3EC-DEBB-4AA5-AA4D-E7BD075BA036}"/>
              </a:ext>
            </a:extLst>
          </p:cNvPr>
          <p:cNvSpPr txBox="1"/>
          <p:nvPr/>
        </p:nvSpPr>
        <p:spPr>
          <a:xfrm>
            <a:off x="3820187" y="3189367"/>
            <a:ext cx="2077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서울특별시 강남구 논현동 </a:t>
            </a:r>
            <a:r>
              <a:rPr lang="en-US" altLang="ko-KR" sz="800" dirty="0">
                <a:latin typeface="+mj-ea"/>
                <a:ea typeface="+mj-ea"/>
              </a:rPr>
              <a:t>123-5 </a:t>
            </a:r>
            <a:r>
              <a:rPr lang="ko-KR" altLang="en-US" sz="800" dirty="0">
                <a:latin typeface="+mj-ea"/>
                <a:ea typeface="+mj-ea"/>
              </a:rPr>
              <a:t>하나제일빌딩 </a:t>
            </a:r>
            <a:r>
              <a:rPr lang="en-US" altLang="ko-KR" sz="800" dirty="0">
                <a:latin typeface="+mj-ea"/>
                <a:ea typeface="+mj-ea"/>
              </a:rPr>
              <a:t>5F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16405B4-5159-4653-AC9D-CF76CA7B64E8}"/>
              </a:ext>
            </a:extLst>
          </p:cNvPr>
          <p:cNvSpPr txBox="1"/>
          <p:nvPr/>
        </p:nvSpPr>
        <p:spPr>
          <a:xfrm>
            <a:off x="692429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11B73D15-0125-4ACE-BDE3-9C0C315B464B}"/>
              </a:ext>
            </a:extLst>
          </p:cNvPr>
          <p:cNvSpPr/>
          <p:nvPr/>
        </p:nvSpPr>
        <p:spPr>
          <a:xfrm>
            <a:off x="170260" y="3484048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E9D8162-0351-467E-A124-E6DD58B20D32}"/>
              </a:ext>
            </a:extLst>
          </p:cNvPr>
          <p:cNvSpPr txBox="1"/>
          <p:nvPr/>
        </p:nvSpPr>
        <p:spPr>
          <a:xfrm>
            <a:off x="329439" y="3601819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허준한의원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7851293-4102-42B3-9833-08BA48482999}"/>
              </a:ext>
            </a:extLst>
          </p:cNvPr>
          <p:cNvSpPr txBox="1"/>
          <p:nvPr/>
        </p:nvSpPr>
        <p:spPr>
          <a:xfrm>
            <a:off x="1095996" y="3601819"/>
            <a:ext cx="7117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123-45-67890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5AC6BC6-CE9B-45DC-BC1D-87C02D68160E}"/>
              </a:ext>
            </a:extLst>
          </p:cNvPr>
          <p:cNvSpPr txBox="1"/>
          <p:nvPr/>
        </p:nvSpPr>
        <p:spPr>
          <a:xfrm>
            <a:off x="2094829" y="3601819"/>
            <a:ext cx="6524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02-321-6547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77B5FCB-96DC-445A-B26E-A1E4C7187320}"/>
              </a:ext>
            </a:extLst>
          </p:cNvPr>
          <p:cNvSpPr txBox="1"/>
          <p:nvPr/>
        </p:nvSpPr>
        <p:spPr>
          <a:xfrm>
            <a:off x="3032229" y="3601819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남진석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19325A0-A65A-48EC-8107-A06916C20369}"/>
              </a:ext>
            </a:extLst>
          </p:cNvPr>
          <p:cNvSpPr txBox="1"/>
          <p:nvPr/>
        </p:nvSpPr>
        <p:spPr>
          <a:xfrm>
            <a:off x="3820187" y="3601819"/>
            <a:ext cx="2077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서울특별시 강남구 논현동 </a:t>
            </a:r>
            <a:r>
              <a:rPr lang="en-US" altLang="ko-KR" sz="800" dirty="0">
                <a:latin typeface="+mj-ea"/>
                <a:ea typeface="+mj-ea"/>
              </a:rPr>
              <a:t>123-5 </a:t>
            </a:r>
            <a:r>
              <a:rPr lang="ko-KR" altLang="en-US" sz="800" dirty="0">
                <a:latin typeface="+mj-ea"/>
                <a:ea typeface="+mj-ea"/>
              </a:rPr>
              <a:t>하나제일빌딩 </a:t>
            </a:r>
            <a:r>
              <a:rPr lang="en-US" altLang="ko-KR" sz="800" dirty="0">
                <a:latin typeface="+mj-ea"/>
                <a:ea typeface="+mj-ea"/>
              </a:rPr>
              <a:t>5F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B723912-DC2B-4675-95EB-2BEEEBC4854C}"/>
              </a:ext>
            </a:extLst>
          </p:cNvPr>
          <p:cNvSpPr txBox="1"/>
          <p:nvPr/>
        </p:nvSpPr>
        <p:spPr>
          <a:xfrm>
            <a:off x="6924290" y="360181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3785E02-E006-4614-8CF2-29D69E890BD3}"/>
              </a:ext>
            </a:extLst>
          </p:cNvPr>
          <p:cNvGrpSpPr/>
          <p:nvPr/>
        </p:nvGrpSpPr>
        <p:grpSpPr>
          <a:xfrm>
            <a:off x="170260" y="1570776"/>
            <a:ext cx="2175029" cy="328474"/>
            <a:chOff x="5104112" y="1563122"/>
            <a:chExt cx="2175029" cy="32847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xmlns="" id="{39D38011-F408-41BD-B27A-63BB613AE834}"/>
                </a:ext>
              </a:extLst>
            </p:cNvPr>
            <p:cNvSpPr/>
            <p:nvPr/>
          </p:nvSpPr>
          <p:spPr>
            <a:xfrm>
              <a:off x="5104112" y="156312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검색하실 기관명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사업자등록번호를 입력해주세요</a:t>
              </a:r>
            </a:p>
          </p:txBody>
        </p:sp>
        <p:sp>
          <p:nvSpPr>
            <p:cNvPr id="39" name="Search">
              <a:extLst>
                <a:ext uri="{FF2B5EF4-FFF2-40B4-BE49-F238E27FC236}">
                  <a16:creationId xmlns:a16="http://schemas.microsoft.com/office/drawing/2014/main" xmlns="" id="{6A257496-DE04-402B-8BC8-B115928F0AF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0378" y="1657274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4210A97-0FEF-4D60-B4CD-77B58541A790}"/>
              </a:ext>
            </a:extLst>
          </p:cNvPr>
          <p:cNvSpPr txBox="1"/>
          <p:nvPr/>
        </p:nvSpPr>
        <p:spPr>
          <a:xfrm>
            <a:off x="666081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3D62625-DE86-4ED2-8B46-3AA6E2B9313A}"/>
              </a:ext>
            </a:extLst>
          </p:cNvPr>
          <p:cNvSpPr txBox="1"/>
          <p:nvPr/>
        </p:nvSpPr>
        <p:spPr>
          <a:xfrm>
            <a:off x="666081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D95463F-3AB6-4F10-BF43-24FF325AD81B}"/>
              </a:ext>
            </a:extLst>
          </p:cNvPr>
          <p:cNvSpPr txBox="1"/>
          <p:nvPr/>
        </p:nvSpPr>
        <p:spPr>
          <a:xfrm>
            <a:off x="6660810" y="360181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8BDB78B5-5D5A-4721-B28A-6EB9C3D30C02}"/>
              </a:ext>
            </a:extLst>
          </p:cNvPr>
          <p:cNvSpPr/>
          <p:nvPr/>
        </p:nvSpPr>
        <p:spPr>
          <a:xfrm>
            <a:off x="6582229" y="1572093"/>
            <a:ext cx="696911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기관등록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7462664-D396-4185-995A-89F929A12F39}"/>
              </a:ext>
            </a:extLst>
          </p:cNvPr>
          <p:cNvSpPr txBox="1"/>
          <p:nvPr/>
        </p:nvSpPr>
        <p:spPr>
          <a:xfrm>
            <a:off x="170260" y="2043204"/>
            <a:ext cx="4055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latin typeface="+mj-ea"/>
                <a:ea typeface="+mj-ea"/>
              </a:rPr>
              <a:t>321 </a:t>
            </a:r>
            <a:r>
              <a:rPr lang="ko-KR" altLang="en-US" sz="800" b="1" dirty="0">
                <a:latin typeface="+mj-ea"/>
                <a:ea typeface="+mj-ea"/>
              </a:rPr>
              <a:t>건</a:t>
            </a:r>
            <a:endParaRPr lang="en-US" altLang="ko-KR" sz="800" b="1" dirty="0">
              <a:latin typeface="+mj-ea"/>
              <a:ea typeface="+mj-ea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A49724C6-E409-46FD-8DC2-E7CF5B717E9D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B779F42-0209-408B-9C38-8CEE8D2418F2}"/>
              </a:ext>
            </a:extLst>
          </p:cNvPr>
          <p:cNvSpPr txBox="1"/>
          <p:nvPr/>
        </p:nvSpPr>
        <p:spPr>
          <a:xfrm>
            <a:off x="6172800" y="2388480"/>
            <a:ext cx="2965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유형 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0D824EC-5A5D-4049-BED8-668332C4A2AC}"/>
              </a:ext>
            </a:extLst>
          </p:cNvPr>
          <p:cNvSpPr txBox="1"/>
          <p:nvPr/>
        </p:nvSpPr>
        <p:spPr>
          <a:xfrm>
            <a:off x="617280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무료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CFE3636-1A3B-49E7-8FEC-C0CBAB0218D3}"/>
              </a:ext>
            </a:extLst>
          </p:cNvPr>
          <p:cNvSpPr txBox="1"/>
          <p:nvPr/>
        </p:nvSpPr>
        <p:spPr>
          <a:xfrm>
            <a:off x="617280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무료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225B91F-D451-4D1C-B348-C0E391BF4EFD}"/>
              </a:ext>
            </a:extLst>
          </p:cNvPr>
          <p:cNvSpPr txBox="1"/>
          <p:nvPr/>
        </p:nvSpPr>
        <p:spPr>
          <a:xfrm>
            <a:off x="6172800" y="360181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유료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E49B9CD0-5324-4DC5-81F8-9C9C060A41F0}"/>
              </a:ext>
            </a:extLst>
          </p:cNvPr>
          <p:cNvGrpSpPr/>
          <p:nvPr/>
        </p:nvGrpSpPr>
        <p:grpSpPr>
          <a:xfrm>
            <a:off x="170260" y="3882163"/>
            <a:ext cx="7108881" cy="348343"/>
            <a:chOff x="170260" y="3882163"/>
            <a:chExt cx="7108881" cy="34834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xmlns="" id="{96665501-C097-4D01-B0B1-BBBD5FE421C2}"/>
                </a:ext>
              </a:extLst>
            </p:cNvPr>
            <p:cNvSpPr/>
            <p:nvPr/>
          </p:nvSpPr>
          <p:spPr>
            <a:xfrm>
              <a:off x="170260" y="3882163"/>
              <a:ext cx="7108881" cy="34834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732810C-FDF3-4C16-98EC-46BF05BB32C0}"/>
                </a:ext>
              </a:extLst>
            </p:cNvPr>
            <p:cNvSpPr txBox="1"/>
            <p:nvPr/>
          </p:nvSpPr>
          <p:spPr>
            <a:xfrm>
              <a:off x="329439" y="3999934"/>
              <a:ext cx="4568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기미한의원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645D2871-7302-4540-B4BF-6C662016A972}"/>
                </a:ext>
              </a:extLst>
            </p:cNvPr>
            <p:cNvSpPr txBox="1"/>
            <p:nvPr/>
          </p:nvSpPr>
          <p:spPr>
            <a:xfrm>
              <a:off x="1095996" y="3999934"/>
              <a:ext cx="71173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j-ea"/>
                  <a:ea typeface="+mj-ea"/>
                </a:rPr>
                <a:t>123-45-67890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56D969F9-90DE-4609-9789-3E28D33D9DF1}"/>
                </a:ext>
              </a:extLst>
            </p:cNvPr>
            <p:cNvSpPr txBox="1"/>
            <p:nvPr/>
          </p:nvSpPr>
          <p:spPr>
            <a:xfrm>
              <a:off x="2094829" y="3999934"/>
              <a:ext cx="65242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02-321-6547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7261A67-CCD0-4A62-9CBA-9D55DDF929E8}"/>
                </a:ext>
              </a:extLst>
            </p:cNvPr>
            <p:cNvSpPr txBox="1"/>
            <p:nvPr/>
          </p:nvSpPr>
          <p:spPr>
            <a:xfrm>
              <a:off x="3032229" y="3999934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이수진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5F4D0B53-C638-4C4D-977D-9FBA6BB2BB9D}"/>
                </a:ext>
              </a:extLst>
            </p:cNvPr>
            <p:cNvSpPr txBox="1"/>
            <p:nvPr/>
          </p:nvSpPr>
          <p:spPr>
            <a:xfrm>
              <a:off x="3820187" y="3999934"/>
              <a:ext cx="207749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서울특별시 강남구 논현동 </a:t>
              </a:r>
              <a:r>
                <a:rPr lang="en-US" altLang="ko-KR" sz="800" dirty="0">
                  <a:latin typeface="+mj-ea"/>
                  <a:ea typeface="+mj-ea"/>
                </a:rPr>
                <a:t>123-5 </a:t>
              </a:r>
              <a:r>
                <a:rPr lang="ko-KR" altLang="en-US" sz="800" dirty="0">
                  <a:latin typeface="+mj-ea"/>
                  <a:ea typeface="+mj-ea"/>
                </a:rPr>
                <a:t>하나제일빌딩 </a:t>
              </a:r>
              <a:r>
                <a:rPr lang="en-US" altLang="ko-KR" sz="800" dirty="0">
                  <a:latin typeface="+mj-ea"/>
                  <a:ea typeface="+mj-ea"/>
                </a:rPr>
                <a:t>5F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A6A1B52F-AF9E-405C-8921-85F213DFE518}"/>
                </a:ext>
              </a:extLst>
            </p:cNvPr>
            <p:cNvSpPr txBox="1"/>
            <p:nvPr/>
          </p:nvSpPr>
          <p:spPr>
            <a:xfrm>
              <a:off x="6924290" y="3999934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u="sng" dirty="0">
                  <a:latin typeface="+mj-ea"/>
                  <a:ea typeface="+mj-ea"/>
                </a:rPr>
                <a:t>삭제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53DD6031-5BC9-4EFC-8535-4CE3268D8968}"/>
                </a:ext>
              </a:extLst>
            </p:cNvPr>
            <p:cNvSpPr txBox="1"/>
            <p:nvPr/>
          </p:nvSpPr>
          <p:spPr>
            <a:xfrm>
              <a:off x="6660810" y="3999934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u="sng" dirty="0">
                  <a:latin typeface="+mj-ea"/>
                  <a:ea typeface="+mj-ea"/>
                </a:rPr>
                <a:t>수정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414FCE4-9D70-46CD-A90F-DCAC18D7BB8A}"/>
                </a:ext>
              </a:extLst>
            </p:cNvPr>
            <p:cNvSpPr txBox="1"/>
            <p:nvPr/>
          </p:nvSpPr>
          <p:spPr>
            <a:xfrm>
              <a:off x="6172800" y="3999934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무료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88252192-9822-4329-ABB7-1BDE46A164FD}"/>
              </a:ext>
            </a:extLst>
          </p:cNvPr>
          <p:cNvGrpSpPr/>
          <p:nvPr/>
        </p:nvGrpSpPr>
        <p:grpSpPr>
          <a:xfrm>
            <a:off x="170260" y="4280278"/>
            <a:ext cx="7108881" cy="348343"/>
            <a:chOff x="170260" y="4280278"/>
            <a:chExt cx="7108881" cy="348343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xmlns="" id="{D793A4CC-B222-4D46-A382-EFD0A57F7172}"/>
                </a:ext>
              </a:extLst>
            </p:cNvPr>
            <p:cNvSpPr/>
            <p:nvPr/>
          </p:nvSpPr>
          <p:spPr>
            <a:xfrm>
              <a:off x="170260" y="4280278"/>
              <a:ext cx="7108881" cy="34834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F6DCEC3E-BB2E-4980-AD3D-8C0177A705C0}"/>
                </a:ext>
              </a:extLst>
            </p:cNvPr>
            <p:cNvSpPr txBox="1"/>
            <p:nvPr/>
          </p:nvSpPr>
          <p:spPr>
            <a:xfrm>
              <a:off x="329439" y="4398049"/>
              <a:ext cx="4568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환한한의원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E69ACEBE-68F7-4011-8C14-CB76301FC3D4}"/>
                </a:ext>
              </a:extLst>
            </p:cNvPr>
            <p:cNvSpPr txBox="1"/>
            <p:nvPr/>
          </p:nvSpPr>
          <p:spPr>
            <a:xfrm>
              <a:off x="1095996" y="4398049"/>
              <a:ext cx="71173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j-ea"/>
                  <a:ea typeface="+mj-ea"/>
                </a:rPr>
                <a:t>123-45-67890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22DCA21C-A787-44C8-A426-FD6F84615BED}"/>
                </a:ext>
              </a:extLst>
            </p:cNvPr>
            <p:cNvSpPr txBox="1"/>
            <p:nvPr/>
          </p:nvSpPr>
          <p:spPr>
            <a:xfrm>
              <a:off x="2094829" y="4398049"/>
              <a:ext cx="65242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02-321-6547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B60C17C4-B1B8-47C4-9A4F-8BFFCE0E98A3}"/>
                </a:ext>
              </a:extLst>
            </p:cNvPr>
            <p:cNvSpPr txBox="1"/>
            <p:nvPr/>
          </p:nvSpPr>
          <p:spPr>
            <a:xfrm>
              <a:off x="3032229" y="4398049"/>
              <a:ext cx="2741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감찬경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C53F19C0-BD30-4656-B6F8-E6BE78F991DE}"/>
                </a:ext>
              </a:extLst>
            </p:cNvPr>
            <p:cNvSpPr txBox="1"/>
            <p:nvPr/>
          </p:nvSpPr>
          <p:spPr>
            <a:xfrm>
              <a:off x="3820187" y="4398049"/>
              <a:ext cx="207749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서울특별시 강남구 논현동 </a:t>
              </a:r>
              <a:r>
                <a:rPr lang="en-US" altLang="ko-KR" sz="800" dirty="0">
                  <a:latin typeface="+mj-ea"/>
                  <a:ea typeface="+mj-ea"/>
                </a:rPr>
                <a:t>123-5 </a:t>
              </a:r>
              <a:r>
                <a:rPr lang="ko-KR" altLang="en-US" sz="800" dirty="0">
                  <a:latin typeface="+mj-ea"/>
                  <a:ea typeface="+mj-ea"/>
                </a:rPr>
                <a:t>하나제일빌딩 </a:t>
              </a:r>
              <a:r>
                <a:rPr lang="en-US" altLang="ko-KR" sz="800" dirty="0">
                  <a:latin typeface="+mj-ea"/>
                  <a:ea typeface="+mj-ea"/>
                </a:rPr>
                <a:t>5F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73B62C2-7AD5-411B-B1A8-420EE4A0BA2A}"/>
                </a:ext>
              </a:extLst>
            </p:cNvPr>
            <p:cNvSpPr txBox="1"/>
            <p:nvPr/>
          </p:nvSpPr>
          <p:spPr>
            <a:xfrm>
              <a:off x="6924290" y="4398049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u="sng" dirty="0">
                  <a:latin typeface="+mj-ea"/>
                  <a:ea typeface="+mj-ea"/>
                </a:rPr>
                <a:t>삭제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2A0FF6E0-1330-4272-B724-D11C69C5D899}"/>
                </a:ext>
              </a:extLst>
            </p:cNvPr>
            <p:cNvSpPr txBox="1"/>
            <p:nvPr/>
          </p:nvSpPr>
          <p:spPr>
            <a:xfrm>
              <a:off x="6660810" y="4398049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u="sng" dirty="0">
                  <a:latin typeface="+mj-ea"/>
                  <a:ea typeface="+mj-ea"/>
                </a:rPr>
                <a:t>수정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56B4FBE2-3A08-49D6-8C6D-F1E4BEDD67AA}"/>
                </a:ext>
              </a:extLst>
            </p:cNvPr>
            <p:cNvSpPr txBox="1"/>
            <p:nvPr/>
          </p:nvSpPr>
          <p:spPr>
            <a:xfrm>
              <a:off x="6172800" y="4398049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유료</a:t>
              </a: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BF052D7A-114A-4D92-B7FE-D21D3771D3E4}"/>
              </a:ext>
            </a:extLst>
          </p:cNvPr>
          <p:cNvCxnSpPr/>
          <p:nvPr/>
        </p:nvCxnSpPr>
        <p:spPr>
          <a:xfrm>
            <a:off x="1914901" y="2383605"/>
            <a:ext cx="0" cy="351645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6E19151-3ACF-4A64-940D-8B104C7DFEBC}"/>
              </a:ext>
            </a:extLst>
          </p:cNvPr>
          <p:cNvSpPr txBox="1"/>
          <p:nvPr/>
        </p:nvSpPr>
        <p:spPr>
          <a:xfrm>
            <a:off x="951596" y="5639548"/>
            <a:ext cx="8944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페이지당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20</a:t>
            </a:r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건씩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노출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9FEFFC51-0A30-4961-8D42-FF8807397C20}"/>
              </a:ext>
            </a:extLst>
          </p:cNvPr>
          <p:cNvGrpSpPr/>
          <p:nvPr/>
        </p:nvGrpSpPr>
        <p:grpSpPr>
          <a:xfrm>
            <a:off x="3414254" y="6229617"/>
            <a:ext cx="768069" cy="135238"/>
            <a:chOff x="3698398" y="3422486"/>
            <a:chExt cx="768069" cy="13523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5A9E821C-1A70-4A05-A16C-4E433B122420}"/>
                </a:ext>
              </a:extLst>
            </p:cNvPr>
            <p:cNvSpPr txBox="1"/>
            <p:nvPr/>
          </p:nvSpPr>
          <p:spPr>
            <a:xfrm>
              <a:off x="3698398" y="3428550"/>
              <a:ext cx="913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◀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D98D34AE-4FC0-4FBC-8807-545B5F109436}"/>
                </a:ext>
              </a:extLst>
            </p:cNvPr>
            <p:cNvSpPr txBox="1"/>
            <p:nvPr/>
          </p:nvSpPr>
          <p:spPr>
            <a:xfrm>
              <a:off x="4375095" y="3428550"/>
              <a:ext cx="913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▶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xmlns="" id="{895B30F3-F97E-4C72-9A53-10B7595A939F}"/>
                </a:ext>
              </a:extLst>
            </p:cNvPr>
            <p:cNvSpPr/>
            <p:nvPr/>
          </p:nvSpPr>
          <p:spPr>
            <a:xfrm>
              <a:off x="3834673" y="3422486"/>
              <a:ext cx="135238" cy="1352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xmlns="" id="{95C3292E-0128-4881-ACB1-56714BC02F0C}"/>
                </a:ext>
              </a:extLst>
            </p:cNvPr>
            <p:cNvSpPr/>
            <p:nvPr/>
          </p:nvSpPr>
          <p:spPr>
            <a:xfrm>
              <a:off x="4014814" y="3422486"/>
              <a:ext cx="135238" cy="13523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xmlns="" id="{57DA131F-2313-46A8-9647-51E1C0306109}"/>
                </a:ext>
              </a:extLst>
            </p:cNvPr>
            <p:cNvSpPr/>
            <p:nvPr/>
          </p:nvSpPr>
          <p:spPr>
            <a:xfrm>
              <a:off x="4194955" y="3422486"/>
              <a:ext cx="135238" cy="13523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12A5CAC1-3FB3-4F60-8D90-04F5958782C9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7259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본 설계서상의 모든 목록화면에 대한 공통규칙을 정의함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6089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화면명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및 설명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현재 화면명과 간단한 설명 제공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필요시 오른쪽 부분에 상세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요약정보가 제공될 수 있음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유틸영역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키워드검색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키워드 입력 후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엔터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또는 검색아이콘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검색실행 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하단 테이블영역에 결과노출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현재 검색된 총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검색결과수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노출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#2a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기능버튼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각 메뉴의 성격에 맞게 신규데이터등록 또는 업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다운로드 등의 기능을 위한 버튼이 제공될 수 있음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예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신규데이터등록 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데이터 등록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팝업호출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데이터 입력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수정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UI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동일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단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수정시에는 저장된 정보를 노출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내용입력 후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저장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]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시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팝업닫힘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테이블에 해당 레코드 추가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검색결과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필터링등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모두 해제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가장 최근에 등록된 레코드가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1p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가장 상단에 노출됨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#2b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필터링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필요시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필터링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 조건에 맞는 검색결과만 노출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전체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#2c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기간검색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조회당일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-7 ~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조회당일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 일자범위에 맞춰 기준데이터를 검색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테이블영역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UI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구성은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가 아니어도 됨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레코드 최근수정순으로 정렬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(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필요시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col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은 오름차순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내림차순 정렬 변경가능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레코드관리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수정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해당 레코드 상세 팝업 또는 화면이동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사용자가 입력한 데이터가 입력된 상태로 호출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데이터 변경 후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저장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시 업데이트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변경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log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관리안함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이후 목록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복귀시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검색결과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페이징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유지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삭제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삭제확인팝업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(#3c)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 ‘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네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해당 레코드 삭제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페이지네이션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- 1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페이지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건 노출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(DT)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페이지번호 선택해 해당 페이지로 이동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54F5964A-BE82-4424-AB12-9DC6855ADF87}"/>
              </a:ext>
            </a:extLst>
          </p:cNvPr>
          <p:cNvSpPr/>
          <p:nvPr/>
        </p:nvSpPr>
        <p:spPr>
          <a:xfrm>
            <a:off x="183619" y="2301330"/>
            <a:ext cx="7095521" cy="3674775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0A1DC29A-BE39-4505-9BD3-5D1B5B2DC504}"/>
              </a:ext>
            </a:extLst>
          </p:cNvPr>
          <p:cNvSpPr/>
          <p:nvPr/>
        </p:nvSpPr>
        <p:spPr>
          <a:xfrm>
            <a:off x="183619" y="6161272"/>
            <a:ext cx="7095521" cy="348812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F998F7B6-6E4D-4700-8053-6EA78275D68F}"/>
              </a:ext>
            </a:extLst>
          </p:cNvPr>
          <p:cNvSpPr/>
          <p:nvPr/>
        </p:nvSpPr>
        <p:spPr>
          <a:xfrm>
            <a:off x="183619" y="1486684"/>
            <a:ext cx="7095521" cy="688350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0684000B-BE17-409F-8755-3998A9A504AC}"/>
              </a:ext>
            </a:extLst>
          </p:cNvPr>
          <p:cNvSpPr/>
          <p:nvPr/>
        </p:nvSpPr>
        <p:spPr>
          <a:xfrm>
            <a:off x="85025" y="162662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55913921-A7D5-4DEB-8C91-16764A07CF90}"/>
              </a:ext>
            </a:extLst>
          </p:cNvPr>
          <p:cNvSpPr/>
          <p:nvPr/>
        </p:nvSpPr>
        <p:spPr>
          <a:xfrm>
            <a:off x="85025" y="232826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1269640A-3A8A-4057-ABFC-7BCDB90AB7BA}"/>
              </a:ext>
            </a:extLst>
          </p:cNvPr>
          <p:cNvSpPr/>
          <p:nvPr/>
        </p:nvSpPr>
        <p:spPr>
          <a:xfrm>
            <a:off x="6649979" y="253735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06465929-EC82-4C9B-AAF2-0F7CC13C0FDC}"/>
              </a:ext>
            </a:extLst>
          </p:cNvPr>
          <p:cNvSpPr/>
          <p:nvPr/>
        </p:nvSpPr>
        <p:spPr>
          <a:xfrm>
            <a:off x="6925107" y="253735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23D13630-15A4-44EA-86DE-3390AE8817A6}"/>
              </a:ext>
            </a:extLst>
          </p:cNvPr>
          <p:cNvSpPr/>
          <p:nvPr/>
        </p:nvSpPr>
        <p:spPr>
          <a:xfrm>
            <a:off x="85025" y="6181180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8C0429F0-F5D3-446D-9FC0-DA076DF5DD8B}"/>
              </a:ext>
            </a:extLst>
          </p:cNvPr>
          <p:cNvSpPr/>
          <p:nvPr/>
        </p:nvSpPr>
        <p:spPr>
          <a:xfrm>
            <a:off x="6442342" y="162239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B1B84B2A-F08A-4431-BFA9-8294AA4B4DCC}"/>
              </a:ext>
            </a:extLst>
          </p:cNvPr>
          <p:cNvSpPr/>
          <p:nvPr/>
        </p:nvSpPr>
        <p:spPr>
          <a:xfrm>
            <a:off x="4574040" y="972765"/>
            <a:ext cx="2705100" cy="395592"/>
          </a:xfrm>
          <a:prstGeom prst="roundRect">
            <a:avLst>
              <a:gd name="adj" fmla="val 795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요약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추가정보 제공영역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7EABFC0F-DB0D-4F5C-992C-108C68F57C9F}"/>
              </a:ext>
            </a:extLst>
          </p:cNvPr>
          <p:cNvSpPr/>
          <p:nvPr/>
        </p:nvSpPr>
        <p:spPr>
          <a:xfrm>
            <a:off x="183619" y="928185"/>
            <a:ext cx="7095521" cy="509361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B881A36D-6244-42D5-B218-FF03B7B9BBAF}"/>
              </a:ext>
            </a:extLst>
          </p:cNvPr>
          <p:cNvSpPr/>
          <p:nvPr/>
        </p:nvSpPr>
        <p:spPr>
          <a:xfrm>
            <a:off x="85025" y="110767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CBFE4EAD-29E1-43EF-84F9-488F9D96CC4F}"/>
              </a:ext>
            </a:extLst>
          </p:cNvPr>
          <p:cNvSpPr/>
          <p:nvPr/>
        </p:nvSpPr>
        <p:spPr>
          <a:xfrm>
            <a:off x="5966387" y="230314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3c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72F82C7-A4C0-4B82-A25B-CD973157EFE4}"/>
              </a:ext>
            </a:extLst>
          </p:cNvPr>
          <p:cNvSpPr txBox="1"/>
          <p:nvPr/>
        </p:nvSpPr>
        <p:spPr>
          <a:xfrm>
            <a:off x="5910175" y="2043204"/>
            <a:ext cx="13689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전체</a:t>
            </a:r>
            <a:r>
              <a:rPr lang="ko-KR" altLang="en-US" sz="800" b="1" dirty="0">
                <a:latin typeface="+mj-ea"/>
                <a:ea typeface="+mj-ea"/>
              </a:rPr>
              <a:t>  </a:t>
            </a:r>
            <a:r>
              <a:rPr lang="en-US" altLang="ko-KR" sz="800" dirty="0">
                <a:latin typeface="+mj-ea"/>
                <a:ea typeface="+mj-ea"/>
              </a:rPr>
              <a:t>|  </a:t>
            </a:r>
            <a:r>
              <a:rPr lang="ko-KR" altLang="en-US" sz="800" dirty="0">
                <a:latin typeface="+mj-ea"/>
                <a:ea typeface="+mj-ea"/>
              </a:rPr>
              <a:t>무료회원만  </a:t>
            </a:r>
            <a:r>
              <a:rPr lang="en-US" altLang="ko-KR" sz="800" dirty="0">
                <a:latin typeface="+mj-ea"/>
                <a:ea typeface="+mj-ea"/>
              </a:rPr>
              <a:t>|  </a:t>
            </a:r>
            <a:r>
              <a:rPr lang="ko-KR" altLang="en-US" sz="800" dirty="0">
                <a:latin typeface="+mj-ea"/>
                <a:ea typeface="+mj-ea"/>
              </a:rPr>
              <a:t>유료회원만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564A584D-1284-47EB-A55D-00F0BB38EF11}"/>
              </a:ext>
            </a:extLst>
          </p:cNvPr>
          <p:cNvSpPr/>
          <p:nvPr/>
        </p:nvSpPr>
        <p:spPr>
          <a:xfrm>
            <a:off x="5703762" y="199745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7A7753FA-B13D-4D1E-AA72-2B5F93139D15}"/>
              </a:ext>
            </a:extLst>
          </p:cNvPr>
          <p:cNvGrpSpPr/>
          <p:nvPr/>
        </p:nvGrpSpPr>
        <p:grpSpPr>
          <a:xfrm>
            <a:off x="4996236" y="4957434"/>
            <a:ext cx="2207432" cy="1453341"/>
            <a:chOff x="3347455" y="940719"/>
            <a:chExt cx="2207432" cy="1453341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F4F35FB0-CC75-483A-843F-7C1D3A3C576A}"/>
                </a:ext>
              </a:extLst>
            </p:cNvPr>
            <p:cNvSpPr/>
            <p:nvPr/>
          </p:nvSpPr>
          <p:spPr>
            <a:xfrm>
              <a:off x="3347455" y="940719"/>
              <a:ext cx="2207432" cy="14533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나눔바른고딕" panose="020B0600000101010101" pitchFamily="50" charset="-127"/>
                <a:ea typeface="나눔바른고딕" panose="020B0600000101010101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FECBC4AD-698A-4C6F-ABD2-ED6182184482}"/>
                </a:ext>
              </a:extLst>
            </p:cNvPr>
            <p:cNvSpPr/>
            <p:nvPr/>
          </p:nvSpPr>
          <p:spPr>
            <a:xfrm>
              <a:off x="3347455" y="944883"/>
              <a:ext cx="2207432" cy="27968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0" rtlCol="0" anchor="ctr"/>
            <a:lstStyle/>
            <a:p>
              <a:r>
                <a:rPr lang="ko-KR" altLang="en-US" sz="1000" b="1" dirty="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rPr>
                <a:t>확인</a:t>
              </a: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2966E8C7-70BE-4621-9F55-83CA46EC5882}"/>
                </a:ext>
              </a:extLst>
            </p:cNvPr>
            <p:cNvGrpSpPr/>
            <p:nvPr/>
          </p:nvGrpSpPr>
          <p:grpSpPr>
            <a:xfrm>
              <a:off x="5345975" y="1021580"/>
              <a:ext cx="126288" cy="126288"/>
              <a:chOff x="4568465" y="1511024"/>
              <a:chExt cx="126288" cy="126288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xmlns="" id="{7117F19D-5003-4718-8558-0981188E128C}"/>
                  </a:ext>
                </a:extLst>
              </p:cNvPr>
              <p:cNvSpPr/>
              <p:nvPr/>
            </p:nvSpPr>
            <p:spPr>
              <a:xfrm>
                <a:off x="4568465" y="1511024"/>
                <a:ext cx="126288" cy="1262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나눔바른고딕" panose="020B0600000101010101" pitchFamily="50" charset="-127"/>
                  <a:ea typeface="나눔바른고딕" panose="020B0600000101010101" pitchFamily="50" charset="-127"/>
                </a:endParaRPr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xmlns="" id="{D781DAC7-84BC-4F13-A8C6-C0305D02B0BE}"/>
                  </a:ext>
                </a:extLst>
              </p:cNvPr>
              <p:cNvGrpSpPr/>
              <p:nvPr/>
            </p:nvGrpSpPr>
            <p:grpSpPr>
              <a:xfrm>
                <a:off x="4597974" y="1540533"/>
                <a:ext cx="67270" cy="67270"/>
                <a:chOff x="3649861" y="1531144"/>
                <a:chExt cx="211931" cy="211931"/>
              </a:xfrm>
            </p:grpSpPr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xmlns="" id="{96C2525D-4068-4167-A681-A7E388CD0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49861" y="1531144"/>
                  <a:ext cx="211931" cy="21193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xmlns="" id="{B5FA7DE7-FB89-4B06-ADF5-67C9C3D90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649861" y="1531144"/>
                  <a:ext cx="211931" cy="21193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46DD88A9-40EF-4286-8C25-6D17DAD915AC}"/>
                </a:ext>
              </a:extLst>
            </p:cNvPr>
            <p:cNvGrpSpPr/>
            <p:nvPr/>
          </p:nvGrpSpPr>
          <p:grpSpPr>
            <a:xfrm>
              <a:off x="3459641" y="2081582"/>
              <a:ext cx="2018354" cy="232611"/>
              <a:chOff x="4986981" y="5708844"/>
              <a:chExt cx="4544966" cy="232611"/>
            </a:xfrm>
          </p:grpSpPr>
          <p:sp>
            <p:nvSpPr>
              <p:cNvPr id="107" name="사각형: 둥근 모서리 106" hidden="1">
                <a:extLst>
                  <a:ext uri="{FF2B5EF4-FFF2-40B4-BE49-F238E27FC236}">
                    <a16:creationId xmlns:a16="http://schemas.microsoft.com/office/drawing/2014/main" xmlns="" id="{CCB2BFAC-ADA1-4D35-80A7-842FBB7EB358}"/>
                  </a:ext>
                </a:extLst>
              </p:cNvPr>
              <p:cNvSpPr/>
              <p:nvPr/>
            </p:nvSpPr>
            <p:spPr>
              <a:xfrm>
                <a:off x="8320257" y="5708844"/>
                <a:ext cx="121169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삭제</a:t>
                </a:r>
              </a:p>
            </p:txBody>
          </p:sp>
          <p:sp>
            <p:nvSpPr>
              <p:cNvPr id="108" name="사각형: 둥근 모서리 107" hidden="1">
                <a:extLst>
                  <a:ext uri="{FF2B5EF4-FFF2-40B4-BE49-F238E27FC236}">
                    <a16:creationId xmlns:a16="http://schemas.microsoft.com/office/drawing/2014/main" xmlns="" id="{A53A1B39-3500-4640-A932-674EEDF43D42}"/>
                  </a:ext>
                </a:extLst>
              </p:cNvPr>
              <p:cNvSpPr/>
              <p:nvPr/>
            </p:nvSpPr>
            <p:spPr>
              <a:xfrm>
                <a:off x="6999674" y="5708844"/>
                <a:ext cx="121169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버튼명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2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xmlns="" id="{33437AA2-C914-4AFF-A85A-B7C86A28714F}"/>
                  </a:ext>
                </a:extLst>
              </p:cNvPr>
              <p:cNvSpPr/>
              <p:nvPr/>
            </p:nvSpPr>
            <p:spPr>
              <a:xfrm>
                <a:off x="4986981" y="5708844"/>
                <a:ext cx="1586300" cy="232611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800" u="sng" dirty="0">
                    <a:solidFill>
                      <a:srgbClr val="0070C0"/>
                    </a:solidFill>
                    <a:latin typeface="+mj-ea"/>
                    <a:ea typeface="+mj-ea"/>
                  </a:rPr>
                  <a:t>네 삭제합니다</a:t>
                </a:r>
                <a:r>
                  <a:rPr lang="en-US" altLang="ko-KR" sz="800" u="sng" dirty="0">
                    <a:solidFill>
                      <a:srgbClr val="0070C0"/>
                    </a:solidFill>
                    <a:latin typeface="+mj-ea"/>
                    <a:ea typeface="+mj-ea"/>
                  </a:rPr>
                  <a:t>.</a:t>
                </a:r>
                <a:endParaRPr lang="ko-KR" altLang="en-US" sz="800" u="sng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B381D135-1C93-4E13-933A-9F7A330CDD4F}"/>
                </a:ext>
              </a:extLst>
            </p:cNvPr>
            <p:cNvSpPr txBox="1"/>
            <p:nvPr/>
          </p:nvSpPr>
          <p:spPr>
            <a:xfrm>
              <a:off x="3497742" y="1361804"/>
              <a:ext cx="1885131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none" lIns="0" tIns="0" rIns="0" bIns="0" rtlCol="0" anchor="t" anchorCtr="0">
              <a:sp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‘$</a:t>
              </a:r>
              <a:r>
                <a:rPr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선택데이터명</a:t>
              </a:r>
              <a:r>
                <a:rPr lang="en-US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’</a:t>
              </a:r>
              <a:r>
                <a:rPr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을 </a:t>
              </a:r>
              <a:r>
                <a:rPr lang="ko-KR" altLang="en-US" sz="800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삭제시</a:t>
              </a:r>
              <a:r>
                <a:rPr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 복원할 수 없습니다</a:t>
              </a:r>
              <a:r>
                <a:rPr lang="en-US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.</a:t>
              </a:r>
            </a:p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정말로 </a:t>
              </a:r>
              <a:r>
                <a:rPr lang="ko-KR" altLang="en-US" sz="800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삭제하시겠습니까</a:t>
              </a:r>
              <a:r>
                <a:rPr lang="en-US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나눔바른고딕"/>
                  <a:sym typeface="나눔바른고딕"/>
                </a:rPr>
                <a:t>?</a:t>
              </a:r>
            </a:p>
          </p:txBody>
        </p:sp>
      </p:grp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80A1B748-B347-4A00-8562-79AC8085DF98}"/>
              </a:ext>
            </a:extLst>
          </p:cNvPr>
          <p:cNvSpPr/>
          <p:nvPr/>
        </p:nvSpPr>
        <p:spPr>
          <a:xfrm>
            <a:off x="4893029" y="483188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3c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8D0F6F02-D816-4BC7-BCF0-1F59616B9A0C}"/>
              </a:ext>
            </a:extLst>
          </p:cNvPr>
          <p:cNvSpPr/>
          <p:nvPr/>
        </p:nvSpPr>
        <p:spPr>
          <a:xfrm>
            <a:off x="183620" y="4240693"/>
            <a:ext cx="6305082" cy="409128"/>
          </a:xfrm>
          <a:prstGeom prst="rect">
            <a:avLst/>
          </a:prstGeom>
          <a:solidFill>
            <a:srgbClr val="FF0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DFBF3D42-1823-449B-851E-84B6200BA931}"/>
              </a:ext>
            </a:extLst>
          </p:cNvPr>
          <p:cNvSpPr/>
          <p:nvPr/>
        </p:nvSpPr>
        <p:spPr>
          <a:xfrm>
            <a:off x="6939064" y="4240693"/>
            <a:ext cx="340076" cy="409128"/>
          </a:xfrm>
          <a:prstGeom prst="rect">
            <a:avLst/>
          </a:prstGeom>
          <a:solidFill>
            <a:srgbClr val="FF0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B840B35B-4E28-4D12-95A4-D2B59A1F5858}"/>
              </a:ext>
            </a:extLst>
          </p:cNvPr>
          <p:cNvSpPr/>
          <p:nvPr/>
        </p:nvSpPr>
        <p:spPr>
          <a:xfrm>
            <a:off x="6544567" y="4240693"/>
            <a:ext cx="310190" cy="409128"/>
          </a:xfrm>
          <a:prstGeom prst="rect">
            <a:avLst/>
          </a:prstGeom>
          <a:solidFill>
            <a:srgbClr val="FF0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9DC839B9-F4D2-4A20-BCB5-BA5803FA1020}"/>
              </a:ext>
            </a:extLst>
          </p:cNvPr>
          <p:cNvSpPr txBox="1"/>
          <p:nvPr/>
        </p:nvSpPr>
        <p:spPr>
          <a:xfrm>
            <a:off x="2312393" y="4706327"/>
            <a:ext cx="227786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Row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선택시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해당 레코드의 상세정보 팝업 또는 화면이동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4122C7AB-2A35-4B5E-931D-33E077581675}"/>
              </a:ext>
            </a:extLst>
          </p:cNvPr>
          <p:cNvSpPr txBox="1"/>
          <p:nvPr/>
        </p:nvSpPr>
        <p:spPr>
          <a:xfrm>
            <a:off x="5806968" y="4706327"/>
            <a:ext cx="14603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solidFill>
                  <a:srgbClr val="FF0000"/>
                </a:solidFill>
                <a:latin typeface="+mj-ea"/>
                <a:ea typeface="+mj-ea"/>
              </a:rPr>
              <a:t>버튼은 해당 영역 선택으로 기능호출</a:t>
            </a:r>
            <a:endParaRPr lang="ko-KR" altLang="en-US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57781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D4A47D66-CC23-B02D-0006-3C564BA9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72F2162-7343-0D76-FA6A-776836B6B937}"/>
              </a:ext>
            </a:extLst>
          </p:cNvPr>
          <p:cNvSpPr/>
          <p:nvPr/>
        </p:nvSpPr>
        <p:spPr>
          <a:xfrm>
            <a:off x="425450" y="1263650"/>
            <a:ext cx="920750" cy="15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안녕하세요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85B7E1D-CB6D-5B25-2046-E8BC5FCB99C3}"/>
              </a:ext>
            </a:extLst>
          </p:cNvPr>
          <p:cNvSpPr/>
          <p:nvPr/>
        </p:nvSpPr>
        <p:spPr>
          <a:xfrm>
            <a:off x="2421468" y="1263650"/>
            <a:ext cx="920750" cy="15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정인적방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200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7EFBA0-AB10-6A08-2947-4F4652239793}"/>
              </a:ext>
            </a:extLst>
          </p:cNvPr>
          <p:cNvSpPr/>
          <p:nvPr/>
        </p:nvSpPr>
        <p:spPr>
          <a:xfrm>
            <a:off x="7088714" y="1263650"/>
            <a:ext cx="920750" cy="15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6FB0A12-52AC-6920-544A-E551823DCDF6}"/>
              </a:ext>
            </a:extLst>
          </p:cNvPr>
          <p:cNvSpPr/>
          <p:nvPr/>
        </p:nvSpPr>
        <p:spPr>
          <a:xfrm>
            <a:off x="1028700" y="3835400"/>
            <a:ext cx="1079500" cy="1568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55B385D-19BB-3993-F324-77FB52545A24}"/>
              </a:ext>
            </a:extLst>
          </p:cNvPr>
          <p:cNvSpPr/>
          <p:nvPr/>
        </p:nvSpPr>
        <p:spPr>
          <a:xfrm>
            <a:off x="2292350" y="3835400"/>
            <a:ext cx="1079500" cy="1568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38B0ACE-1421-30F5-2F9B-95A3E0E6E095}"/>
              </a:ext>
            </a:extLst>
          </p:cNvPr>
          <p:cNvSpPr txBox="1"/>
          <p:nvPr/>
        </p:nvSpPr>
        <p:spPr>
          <a:xfrm>
            <a:off x="2362200" y="5207000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프리미엄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A02F7E60-6C0A-C042-A7CC-1DD6087707B1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832100" y="2787650"/>
            <a:ext cx="324907" cy="10477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EFE60EC-F551-8E10-4A37-FEDFD41DA3BA}"/>
              </a:ext>
            </a:extLst>
          </p:cNvPr>
          <p:cNvSpPr/>
          <p:nvPr/>
        </p:nvSpPr>
        <p:spPr>
          <a:xfrm>
            <a:off x="6819900" y="3835400"/>
            <a:ext cx="2857500" cy="1949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4ADC812-5ACD-2431-FBF9-7FCDE381A411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3371850" y="4619625"/>
            <a:ext cx="3448050" cy="190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976E72B-5FB5-B4DC-7B87-1DFD30C27042}"/>
              </a:ext>
            </a:extLst>
          </p:cNvPr>
          <p:cNvSpPr/>
          <p:nvPr/>
        </p:nvSpPr>
        <p:spPr>
          <a:xfrm>
            <a:off x="3542245" y="1263650"/>
            <a:ext cx="920750" cy="15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뭣 땜에 오셨어요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비염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C2EFA1-D254-1282-D319-1983ADDAD5A7}"/>
              </a:ext>
            </a:extLst>
          </p:cNvPr>
          <p:cNvSpPr/>
          <p:nvPr/>
        </p:nvSpPr>
        <p:spPr>
          <a:xfrm>
            <a:off x="4555069" y="1263650"/>
            <a:ext cx="920750" cy="15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비염관련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프리미엄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30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D58C04F-6A8C-1153-7A09-E0CDE66F3054}"/>
              </a:ext>
            </a:extLst>
          </p:cNvPr>
          <p:cNvSpPr/>
          <p:nvPr/>
        </p:nvSpPr>
        <p:spPr>
          <a:xfrm>
            <a:off x="4809067" y="2311400"/>
            <a:ext cx="920750" cy="15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비만관련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프리미엄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30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F177903-AB0F-AB03-F14F-CDB1D1784539}"/>
              </a:ext>
            </a:extLst>
          </p:cNvPr>
          <p:cNvSpPr/>
          <p:nvPr/>
        </p:nvSpPr>
        <p:spPr>
          <a:xfrm>
            <a:off x="5063065" y="3263900"/>
            <a:ext cx="920750" cy="15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불면증관련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프리미엄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30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F760EA8-2DA0-04B9-3C4C-C0B12B4EFA9D}"/>
              </a:ext>
            </a:extLst>
          </p:cNvPr>
          <p:cNvSpPr/>
          <p:nvPr/>
        </p:nvSpPr>
        <p:spPr>
          <a:xfrm>
            <a:off x="5299869" y="4260850"/>
            <a:ext cx="920750" cy="15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7420279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CFE18689-0C65-46A7-89B9-8FCE8767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조제방식 </a:t>
            </a:r>
            <a:r>
              <a:rPr lang="ko-KR" altLang="en-US" dirty="0" err="1"/>
              <a:t>탭별</a:t>
            </a:r>
            <a:r>
              <a:rPr lang="ko-KR" altLang="en-US" dirty="0"/>
              <a:t> 구성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43DF757A-A1F1-47D0-A94C-337F260718B9}"/>
              </a:ext>
            </a:extLst>
          </p:cNvPr>
          <p:cNvSpPr/>
          <p:nvPr/>
        </p:nvSpPr>
        <p:spPr>
          <a:xfrm>
            <a:off x="210631" y="947326"/>
            <a:ext cx="3491008" cy="2125527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4D9F0C6-7FBF-4205-AE6B-94C5848948BD}"/>
              </a:ext>
            </a:extLst>
          </p:cNvPr>
          <p:cNvGrpSpPr/>
          <p:nvPr/>
        </p:nvGrpSpPr>
        <p:grpSpPr>
          <a:xfrm>
            <a:off x="223029" y="2419573"/>
            <a:ext cx="3411793" cy="529001"/>
            <a:chOff x="4006918" y="4879625"/>
            <a:chExt cx="3411793" cy="52900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331D2F3C-0FEF-4E29-AD8D-136BAAEE8754}"/>
                </a:ext>
              </a:extLst>
            </p:cNvPr>
            <p:cNvGrpSpPr/>
            <p:nvPr/>
          </p:nvGrpSpPr>
          <p:grpSpPr>
            <a:xfrm>
              <a:off x="4051155" y="5167062"/>
              <a:ext cx="1954358" cy="241564"/>
              <a:chOff x="433189" y="4236538"/>
              <a:chExt cx="2419123" cy="241564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8BACF020-1E2D-460C-9282-177C29AAF96F}"/>
                  </a:ext>
                </a:extLst>
              </p:cNvPr>
              <p:cNvSpPr/>
              <p:nvPr/>
            </p:nvSpPr>
            <p:spPr>
              <a:xfrm>
                <a:off x="651781" y="4236538"/>
                <a:ext cx="766100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120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55DB9B13-FA60-400A-A476-7FE8047E34E1}"/>
                  </a:ext>
                </a:extLst>
              </p:cNvPr>
              <p:cNvSpPr txBox="1"/>
              <p:nvPr/>
            </p:nvSpPr>
            <p:spPr>
              <a:xfrm>
                <a:off x="1463056" y="4295765"/>
                <a:ext cx="25794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ml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393DF7A6-5728-45C7-892E-76785806C8A8}"/>
                  </a:ext>
                </a:extLst>
              </p:cNvPr>
              <p:cNvSpPr txBox="1"/>
              <p:nvPr/>
            </p:nvSpPr>
            <p:spPr>
              <a:xfrm>
                <a:off x="433189" y="4295765"/>
                <a:ext cx="18651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팩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0D91DE4C-9C30-4362-BCF2-B26CA3A82717}"/>
                  </a:ext>
                </a:extLst>
              </p:cNvPr>
              <p:cNvSpPr/>
              <p:nvPr/>
            </p:nvSpPr>
            <p:spPr>
              <a:xfrm>
                <a:off x="1927934" y="4236538"/>
                <a:ext cx="766100" cy="241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45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DA2A50E1-2B32-4339-9184-0CBB8BA41416}"/>
                  </a:ext>
                </a:extLst>
              </p:cNvPr>
              <p:cNvSpPr txBox="1"/>
              <p:nvPr/>
            </p:nvSpPr>
            <p:spPr>
              <a:xfrm>
                <a:off x="2739211" y="4295765"/>
                <a:ext cx="1131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팩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78F9FE2-E4F4-4EA0-9D99-455049554CBA}"/>
                  </a:ext>
                </a:extLst>
              </p:cNvPr>
              <p:cNvSpPr txBox="1"/>
              <p:nvPr/>
            </p:nvSpPr>
            <p:spPr>
              <a:xfrm>
                <a:off x="1774275" y="4295765"/>
                <a:ext cx="1131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DDB19FFD-A51A-48BE-83FF-5C115E39E8A1}"/>
                </a:ext>
              </a:extLst>
            </p:cNvPr>
            <p:cNvGrpSpPr/>
            <p:nvPr/>
          </p:nvGrpSpPr>
          <p:grpSpPr>
            <a:xfrm>
              <a:off x="4006918" y="4879625"/>
              <a:ext cx="3411793" cy="208979"/>
              <a:chOff x="4006918" y="4890950"/>
              <a:chExt cx="3411793" cy="20897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E8BB270F-B12C-4701-9E9E-7E808A6D737D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5918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용량 </a:t>
                </a:r>
                <a:r>
                  <a:rPr lang="en-US" altLang="ko-KR" sz="800" dirty="0">
                    <a:latin typeface="+mj-ea"/>
                    <a:ea typeface="+mj-ea"/>
                  </a:rPr>
                  <a:t>/ </a:t>
                </a:r>
                <a:r>
                  <a:rPr lang="ko-KR" altLang="en-US" sz="800" dirty="0" err="1">
                    <a:latin typeface="+mj-ea"/>
                    <a:ea typeface="+mj-ea"/>
                  </a:rPr>
                  <a:t>팩수</a:t>
                </a:r>
                <a:r>
                  <a:rPr lang="en-US" altLang="ko-KR" sz="800" dirty="0">
                    <a:latin typeface="+mj-ea"/>
                    <a:ea typeface="+mj-ea"/>
                  </a:rPr>
                  <a:t>(</a:t>
                </a:r>
                <a:r>
                  <a:rPr lang="ko-KR" altLang="en-US" sz="800" dirty="0" err="1">
                    <a:latin typeface="+mj-ea"/>
                    <a:ea typeface="+mj-ea"/>
                  </a:rPr>
                  <a:t>초탕</a:t>
                </a:r>
                <a:r>
                  <a:rPr lang="en-US" altLang="ko-KR" sz="800" dirty="0">
                    <a:latin typeface="+mj-ea"/>
                    <a:ea typeface="+mj-ea"/>
                  </a:rPr>
                  <a:t>)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xmlns="" id="{96BEEA4B-6F03-4ED0-A676-07A268352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xmlns="" id="{E4CFFE42-9E8F-4BFD-ACF8-6743EDA72990}"/>
                  </a:ext>
                </a:extLst>
              </p:cNvPr>
              <p:cNvSpPr/>
              <p:nvPr/>
            </p:nvSpPr>
            <p:spPr>
              <a:xfrm>
                <a:off x="4816495" y="4890950"/>
                <a:ext cx="149772" cy="1497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1B2A3327-0812-444A-AB7C-B475DD1BC13F}"/>
              </a:ext>
            </a:extLst>
          </p:cNvPr>
          <p:cNvGrpSpPr/>
          <p:nvPr/>
        </p:nvGrpSpPr>
        <p:grpSpPr>
          <a:xfrm>
            <a:off x="175895" y="693020"/>
            <a:ext cx="3525258" cy="187398"/>
            <a:chOff x="3959784" y="4231303"/>
            <a:chExt cx="3525258" cy="1873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858778C-786F-416D-AFD5-24E741B00C06}"/>
                </a:ext>
              </a:extLst>
            </p:cNvPr>
            <p:cNvSpPr txBox="1"/>
            <p:nvPr/>
          </p:nvSpPr>
          <p:spPr>
            <a:xfrm>
              <a:off x="3959784" y="423130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조제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E0416EF8-CEDA-4992-B419-4FBCCC83A62F}"/>
                </a:ext>
              </a:extLst>
            </p:cNvPr>
            <p:cNvCxnSpPr>
              <a:cxnSpLocks/>
            </p:cNvCxnSpPr>
            <p:nvPr/>
          </p:nvCxnSpPr>
          <p:spPr>
            <a:xfrm>
              <a:off x="3994520" y="4418700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673D15A1-D2CA-463E-8552-811CB96A903E}"/>
                </a:ext>
              </a:extLst>
            </p:cNvPr>
            <p:cNvSpPr/>
            <p:nvPr/>
          </p:nvSpPr>
          <p:spPr>
            <a:xfrm>
              <a:off x="6932004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첩약</a:t>
              </a: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5C7A532E-4C33-4550-BF3B-57BE3A08FCDC}"/>
                </a:ext>
              </a:extLst>
            </p:cNvPr>
            <p:cNvSpPr/>
            <p:nvPr/>
          </p:nvSpPr>
          <p:spPr>
            <a:xfrm>
              <a:off x="5272890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bg1"/>
                  </a:solidFill>
                  <a:latin typeface="+mj-ea"/>
                  <a:ea typeface="+mj-ea"/>
                </a:rPr>
                <a:t>탕전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24F47D5E-4A88-4175-BB6F-556519A29D6D}"/>
                </a:ext>
              </a:extLst>
            </p:cNvPr>
            <p:cNvSpPr/>
            <p:nvPr/>
          </p:nvSpPr>
          <p:spPr>
            <a:xfrm>
              <a:off x="5825928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환제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3A74E369-432F-405D-B400-82C653CFD01E}"/>
                </a:ext>
              </a:extLst>
            </p:cNvPr>
            <p:cNvSpPr/>
            <p:nvPr/>
          </p:nvSpPr>
          <p:spPr>
            <a:xfrm>
              <a:off x="6378966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산제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D1B8FF63-09BD-4967-B841-C73589F36DEF}"/>
              </a:ext>
            </a:extLst>
          </p:cNvPr>
          <p:cNvGrpSpPr/>
          <p:nvPr/>
        </p:nvGrpSpPr>
        <p:grpSpPr>
          <a:xfrm>
            <a:off x="223029" y="1712924"/>
            <a:ext cx="3411793" cy="555615"/>
            <a:chOff x="4006918" y="5572744"/>
            <a:chExt cx="3411793" cy="55561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63CE14AD-E2F5-4EA1-97FB-F73159E622AB}"/>
                </a:ext>
              </a:extLst>
            </p:cNvPr>
            <p:cNvGrpSpPr/>
            <p:nvPr/>
          </p:nvGrpSpPr>
          <p:grpSpPr>
            <a:xfrm>
              <a:off x="4045479" y="5840483"/>
              <a:ext cx="3373232" cy="287876"/>
              <a:chOff x="437994" y="3087717"/>
              <a:chExt cx="3535585" cy="328474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xmlns="" id="{86FB045C-9B68-437D-8F45-4E819DE853DB}"/>
                  </a:ext>
                </a:extLst>
              </p:cNvPr>
              <p:cNvSpPr/>
              <p:nvPr/>
            </p:nvSpPr>
            <p:spPr>
              <a:xfrm>
                <a:off x="437994" y="3087717"/>
                <a:ext cx="833618" cy="3284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옹기탕전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xmlns="" id="{EAE1039B-04CD-4498-B4CB-64BD1B0751F4}"/>
                  </a:ext>
                </a:extLst>
              </p:cNvPr>
              <p:cNvSpPr/>
              <p:nvPr/>
            </p:nvSpPr>
            <p:spPr>
              <a:xfrm>
                <a:off x="1338650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일반탕전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xmlns="" id="{5819C2BC-B0CD-49F7-AC5F-A958C2D83324}"/>
                  </a:ext>
                </a:extLst>
              </p:cNvPr>
              <p:cNvSpPr/>
              <p:nvPr/>
            </p:nvSpPr>
            <p:spPr>
              <a:xfrm>
                <a:off x="2239305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증류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xmlns="" id="{107EC0F9-8D8C-4169-BA40-C1563B81A3F3}"/>
                  </a:ext>
                </a:extLst>
              </p:cNvPr>
              <p:cNvSpPr/>
              <p:nvPr/>
            </p:nvSpPr>
            <p:spPr>
              <a:xfrm>
                <a:off x="3139961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농축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A0889B29-3904-4FD8-838A-4F9399D74081}"/>
                </a:ext>
              </a:extLst>
            </p:cNvPr>
            <p:cNvGrpSpPr/>
            <p:nvPr/>
          </p:nvGrpSpPr>
          <p:grpSpPr>
            <a:xfrm>
              <a:off x="4006918" y="5572744"/>
              <a:ext cx="3411793" cy="200939"/>
              <a:chOff x="4006918" y="4015070"/>
              <a:chExt cx="3411793" cy="20093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91DDC34-320F-40D3-912E-D3D5EC5335B8}"/>
                  </a:ext>
                </a:extLst>
              </p:cNvPr>
              <p:cNvSpPr txBox="1"/>
              <p:nvPr/>
            </p:nvSpPr>
            <p:spPr>
              <a:xfrm>
                <a:off x="4057088" y="4029443"/>
                <a:ext cx="36548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 err="1">
                    <a:latin typeface="+mj-ea"/>
                    <a:ea typeface="+mj-ea"/>
                  </a:rPr>
                  <a:t>탕전방식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xmlns="" id="{0EC05A51-E054-40EF-864D-A70B08016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421600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xmlns="" id="{D6DA3DAD-95C4-4DBE-BF3C-055395523A8D}"/>
                  </a:ext>
                </a:extLst>
              </p:cNvPr>
              <p:cNvSpPr/>
              <p:nvPr/>
            </p:nvSpPr>
            <p:spPr>
              <a:xfrm>
                <a:off x="4462323" y="4015070"/>
                <a:ext cx="149772" cy="1497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26057EC9-D0EF-4339-9F14-188153A8901A}"/>
              </a:ext>
            </a:extLst>
          </p:cNvPr>
          <p:cNvGrpSpPr/>
          <p:nvPr/>
        </p:nvGrpSpPr>
        <p:grpSpPr>
          <a:xfrm>
            <a:off x="223029" y="1042956"/>
            <a:ext cx="3411793" cy="488660"/>
            <a:chOff x="4006918" y="4126610"/>
            <a:chExt cx="3411793" cy="488660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A80AE5CD-D2B9-494E-B70B-608532DDFA3B}"/>
                </a:ext>
              </a:extLst>
            </p:cNvPr>
            <p:cNvGrpSpPr/>
            <p:nvPr/>
          </p:nvGrpSpPr>
          <p:grpSpPr>
            <a:xfrm>
              <a:off x="4061437" y="4373706"/>
              <a:ext cx="1995290" cy="241564"/>
              <a:chOff x="429037" y="3904117"/>
              <a:chExt cx="2357350" cy="241564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B6DB9B94-B12F-4F0E-A918-2C6BDFD8C14E}"/>
                  </a:ext>
                </a:extLst>
              </p:cNvPr>
              <p:cNvSpPr/>
              <p:nvPr/>
            </p:nvSpPr>
            <p:spPr>
              <a:xfrm>
                <a:off x="651781" y="3904117"/>
                <a:ext cx="766100" cy="241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999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56F0572A-2EA0-48CB-B6F9-FB01177919F7}"/>
                  </a:ext>
                </a:extLst>
              </p:cNvPr>
              <p:cNvSpPr txBox="1"/>
              <p:nvPr/>
            </p:nvSpPr>
            <p:spPr>
              <a:xfrm>
                <a:off x="429037" y="3963344"/>
                <a:ext cx="1780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0154FE75-7B5D-4CEA-B8E0-1E15ED9E4B7B}"/>
                  </a:ext>
                </a:extLst>
              </p:cNvPr>
              <p:cNvSpPr txBox="1"/>
              <p:nvPr/>
            </p:nvSpPr>
            <p:spPr>
              <a:xfrm>
                <a:off x="1463055" y="3963344"/>
                <a:ext cx="19317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G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4D98D1FD-2046-4B70-814A-44B1B8B442B5}"/>
                  </a:ext>
                </a:extLst>
              </p:cNvPr>
              <p:cNvSpPr/>
              <p:nvPr/>
            </p:nvSpPr>
            <p:spPr>
              <a:xfrm>
                <a:off x="1857646" y="3904117"/>
                <a:ext cx="766101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15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5693058E-BA7A-4927-87DC-D2BE10BF5430}"/>
                  </a:ext>
                </a:extLst>
              </p:cNvPr>
              <p:cNvSpPr txBox="1"/>
              <p:nvPr/>
            </p:nvSpPr>
            <p:spPr>
              <a:xfrm>
                <a:off x="169910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0EEA0541-DF62-48A0-8232-FE48689448B4}"/>
                  </a:ext>
                </a:extLst>
              </p:cNvPr>
              <p:cNvSpPr txBox="1"/>
              <p:nvPr/>
            </p:nvSpPr>
            <p:spPr>
              <a:xfrm>
                <a:off x="267843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E1865A85-0291-4FD5-9BED-D44CF9DBE394}"/>
                </a:ext>
              </a:extLst>
            </p:cNvPr>
            <p:cNvGrpSpPr/>
            <p:nvPr/>
          </p:nvGrpSpPr>
          <p:grpSpPr>
            <a:xfrm>
              <a:off x="4006918" y="4126610"/>
              <a:ext cx="3411793" cy="185435"/>
              <a:chOff x="4006918" y="4914494"/>
              <a:chExt cx="3411793" cy="185435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66DC8D96-7626-4894-BC97-BDD7045C47D7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1827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 err="1">
                    <a:latin typeface="+mj-ea"/>
                    <a:ea typeface="+mj-ea"/>
                  </a:rPr>
                  <a:t>첩수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792E537D-4082-469D-8E5C-E001CE284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61AFB315-4F5D-428B-8820-AE131C89E7DA}"/>
              </a:ext>
            </a:extLst>
          </p:cNvPr>
          <p:cNvSpPr/>
          <p:nvPr/>
        </p:nvSpPr>
        <p:spPr>
          <a:xfrm>
            <a:off x="3795079" y="947326"/>
            <a:ext cx="3491008" cy="2125527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A64E2A9D-94A7-4AD6-B0E8-C0836E3CF008}"/>
              </a:ext>
            </a:extLst>
          </p:cNvPr>
          <p:cNvGrpSpPr/>
          <p:nvPr/>
        </p:nvGrpSpPr>
        <p:grpSpPr>
          <a:xfrm>
            <a:off x="3760343" y="693020"/>
            <a:ext cx="3525258" cy="187398"/>
            <a:chOff x="3959784" y="4231303"/>
            <a:chExt cx="3525258" cy="18739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ECBCC01-F95F-4333-9EE7-754E45995854}"/>
                </a:ext>
              </a:extLst>
            </p:cNvPr>
            <p:cNvSpPr txBox="1"/>
            <p:nvPr/>
          </p:nvSpPr>
          <p:spPr>
            <a:xfrm>
              <a:off x="3959784" y="423130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조제</a:t>
              </a: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1B8F19C1-EAF1-4E2B-9EA5-C73B91B82CBA}"/>
                </a:ext>
              </a:extLst>
            </p:cNvPr>
            <p:cNvCxnSpPr>
              <a:cxnSpLocks/>
            </p:cNvCxnSpPr>
            <p:nvPr/>
          </p:nvCxnSpPr>
          <p:spPr>
            <a:xfrm>
              <a:off x="3994520" y="4418700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xmlns="" id="{046D3476-B6B9-4446-89A5-CADE1BD3AC6A}"/>
                </a:ext>
              </a:extLst>
            </p:cNvPr>
            <p:cNvSpPr/>
            <p:nvPr/>
          </p:nvSpPr>
          <p:spPr>
            <a:xfrm>
              <a:off x="6932004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첩약</a:t>
              </a: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xmlns="" id="{39A3E89B-9659-463E-A47B-E2FBE127088C}"/>
                </a:ext>
              </a:extLst>
            </p:cNvPr>
            <p:cNvSpPr/>
            <p:nvPr/>
          </p:nvSpPr>
          <p:spPr>
            <a:xfrm>
              <a:off x="5272890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  <a:latin typeface="+mj-ea"/>
                  <a:ea typeface="+mj-ea"/>
                </a:rPr>
                <a:t>탕전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xmlns="" id="{01086DD8-DD92-4952-B83C-624E0F73D34E}"/>
                </a:ext>
              </a:extLst>
            </p:cNvPr>
            <p:cNvSpPr/>
            <p:nvPr/>
          </p:nvSpPr>
          <p:spPr>
            <a:xfrm>
              <a:off x="5825928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bg1"/>
                  </a:solidFill>
                  <a:latin typeface="+mj-ea"/>
                  <a:ea typeface="+mj-ea"/>
                </a:rPr>
                <a:t>환제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xmlns="" id="{9519F61F-81B8-40A8-9A9A-A2BFE22C407A}"/>
                </a:ext>
              </a:extLst>
            </p:cNvPr>
            <p:cNvSpPr/>
            <p:nvPr/>
          </p:nvSpPr>
          <p:spPr>
            <a:xfrm>
              <a:off x="6378966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산제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E26602AA-DC1B-4BC1-B709-2A6D5348FAED}"/>
              </a:ext>
            </a:extLst>
          </p:cNvPr>
          <p:cNvGrpSpPr/>
          <p:nvPr/>
        </p:nvGrpSpPr>
        <p:grpSpPr>
          <a:xfrm>
            <a:off x="3807477" y="1042956"/>
            <a:ext cx="3411793" cy="488660"/>
            <a:chOff x="4006918" y="4126610"/>
            <a:chExt cx="3411793" cy="488660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1D91FE31-F2F9-404A-B734-4CBBC35CDB6C}"/>
                </a:ext>
              </a:extLst>
            </p:cNvPr>
            <p:cNvGrpSpPr/>
            <p:nvPr/>
          </p:nvGrpSpPr>
          <p:grpSpPr>
            <a:xfrm>
              <a:off x="4061437" y="4373706"/>
              <a:ext cx="1995290" cy="241564"/>
              <a:chOff x="429037" y="3904117"/>
              <a:chExt cx="2357350" cy="241564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4D2996EC-9538-4510-AAFD-A4FC70671083}"/>
                  </a:ext>
                </a:extLst>
              </p:cNvPr>
              <p:cNvSpPr/>
              <p:nvPr/>
            </p:nvSpPr>
            <p:spPr>
              <a:xfrm>
                <a:off x="651781" y="3904117"/>
                <a:ext cx="766100" cy="241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999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D6F4E53E-5155-478A-88D8-137E665250C9}"/>
                  </a:ext>
                </a:extLst>
              </p:cNvPr>
              <p:cNvSpPr txBox="1"/>
              <p:nvPr/>
            </p:nvSpPr>
            <p:spPr>
              <a:xfrm>
                <a:off x="429037" y="3963344"/>
                <a:ext cx="1780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BC8D04BF-DB20-438C-AD6D-7DC55810378F}"/>
                  </a:ext>
                </a:extLst>
              </p:cNvPr>
              <p:cNvSpPr txBox="1"/>
              <p:nvPr/>
            </p:nvSpPr>
            <p:spPr>
              <a:xfrm>
                <a:off x="1463055" y="3963344"/>
                <a:ext cx="19317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G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9BB95C70-F4C6-428A-9760-C9B436F26CF0}"/>
                  </a:ext>
                </a:extLst>
              </p:cNvPr>
              <p:cNvSpPr/>
              <p:nvPr/>
            </p:nvSpPr>
            <p:spPr>
              <a:xfrm>
                <a:off x="1857646" y="3904117"/>
                <a:ext cx="766101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15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DA1192C2-A65D-4A7B-9773-88027659EA66}"/>
                  </a:ext>
                </a:extLst>
              </p:cNvPr>
              <p:cNvSpPr txBox="1"/>
              <p:nvPr/>
            </p:nvSpPr>
            <p:spPr>
              <a:xfrm>
                <a:off x="169910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9D88956C-1B98-4530-8D65-04F9F592A5B4}"/>
                  </a:ext>
                </a:extLst>
              </p:cNvPr>
              <p:cNvSpPr txBox="1"/>
              <p:nvPr/>
            </p:nvSpPr>
            <p:spPr>
              <a:xfrm>
                <a:off x="267843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C0ACCA40-488C-4535-A5ED-31F9796825F7}"/>
                </a:ext>
              </a:extLst>
            </p:cNvPr>
            <p:cNvGrpSpPr/>
            <p:nvPr/>
          </p:nvGrpSpPr>
          <p:grpSpPr>
            <a:xfrm>
              <a:off x="4006918" y="4126610"/>
              <a:ext cx="3411793" cy="185435"/>
              <a:chOff x="4006918" y="4914494"/>
              <a:chExt cx="3411793" cy="185435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9F62E21D-58F2-4DED-967E-C4645F880862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1827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 err="1">
                    <a:latin typeface="+mj-ea"/>
                    <a:ea typeface="+mj-ea"/>
                  </a:rPr>
                  <a:t>첩수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21A6AFA6-36C1-4433-B584-21D1860B5D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CC8DF29F-87C9-4EDC-8E59-792FF56B6E55}"/>
              </a:ext>
            </a:extLst>
          </p:cNvPr>
          <p:cNvSpPr/>
          <p:nvPr/>
        </p:nvSpPr>
        <p:spPr>
          <a:xfrm>
            <a:off x="210631" y="3617506"/>
            <a:ext cx="3491008" cy="2125527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096316E2-6FE7-4F2D-A30B-6E705D1EB0C4}"/>
              </a:ext>
            </a:extLst>
          </p:cNvPr>
          <p:cNvGrpSpPr/>
          <p:nvPr/>
        </p:nvGrpSpPr>
        <p:grpSpPr>
          <a:xfrm>
            <a:off x="175895" y="3363200"/>
            <a:ext cx="3525258" cy="187398"/>
            <a:chOff x="3959784" y="4231303"/>
            <a:chExt cx="3525258" cy="18739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BA98F043-82D2-4614-9D11-69B7B6D237CB}"/>
                </a:ext>
              </a:extLst>
            </p:cNvPr>
            <p:cNvSpPr txBox="1"/>
            <p:nvPr/>
          </p:nvSpPr>
          <p:spPr>
            <a:xfrm>
              <a:off x="3959784" y="423130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조제</a:t>
              </a: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0B91AFF7-2C8A-442C-BBAA-B772AE6A70B0}"/>
                </a:ext>
              </a:extLst>
            </p:cNvPr>
            <p:cNvCxnSpPr>
              <a:cxnSpLocks/>
            </p:cNvCxnSpPr>
            <p:nvPr/>
          </p:nvCxnSpPr>
          <p:spPr>
            <a:xfrm>
              <a:off x="3994520" y="4418700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xmlns="" id="{43648A65-CA6D-43DB-87AB-DF679B057868}"/>
                </a:ext>
              </a:extLst>
            </p:cNvPr>
            <p:cNvSpPr/>
            <p:nvPr/>
          </p:nvSpPr>
          <p:spPr>
            <a:xfrm>
              <a:off x="6932004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첩약</a:t>
              </a:r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xmlns="" id="{A18EBB08-EFB9-455E-AF18-DCA4D99F4EFF}"/>
                </a:ext>
              </a:extLst>
            </p:cNvPr>
            <p:cNvSpPr/>
            <p:nvPr/>
          </p:nvSpPr>
          <p:spPr>
            <a:xfrm>
              <a:off x="5272890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  <a:latin typeface="+mj-ea"/>
                  <a:ea typeface="+mj-ea"/>
                </a:rPr>
                <a:t>탕전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xmlns="" id="{EF305FAC-5711-4E76-9817-90CBFBBF71BA}"/>
                </a:ext>
              </a:extLst>
            </p:cNvPr>
            <p:cNvSpPr/>
            <p:nvPr/>
          </p:nvSpPr>
          <p:spPr>
            <a:xfrm>
              <a:off x="5825928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환제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xmlns="" id="{DF132B41-6021-48F7-9301-B23E7EEFEC7F}"/>
                </a:ext>
              </a:extLst>
            </p:cNvPr>
            <p:cNvSpPr/>
            <p:nvPr/>
          </p:nvSpPr>
          <p:spPr>
            <a:xfrm>
              <a:off x="6378966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+mj-ea"/>
                  <a:ea typeface="+mj-ea"/>
                </a:rPr>
                <a:t>산제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921B07DB-68C7-46E4-849C-F5EB164970C9}"/>
              </a:ext>
            </a:extLst>
          </p:cNvPr>
          <p:cNvGrpSpPr/>
          <p:nvPr/>
        </p:nvGrpSpPr>
        <p:grpSpPr>
          <a:xfrm>
            <a:off x="223029" y="4420406"/>
            <a:ext cx="3411793" cy="555615"/>
            <a:chOff x="4006918" y="5572744"/>
            <a:chExt cx="3411793" cy="555615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xmlns="" id="{3564A340-27C6-414D-8FC1-A9EB2C2BDE12}"/>
                </a:ext>
              </a:extLst>
            </p:cNvPr>
            <p:cNvSpPr/>
            <p:nvPr/>
          </p:nvSpPr>
          <p:spPr>
            <a:xfrm>
              <a:off x="4045479" y="5840483"/>
              <a:ext cx="795339" cy="2878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제분만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xmlns="" id="{8E7F2673-40E1-4DE9-8973-9363D775F165}"/>
                </a:ext>
              </a:extLst>
            </p:cNvPr>
            <p:cNvGrpSpPr/>
            <p:nvPr/>
          </p:nvGrpSpPr>
          <p:grpSpPr>
            <a:xfrm>
              <a:off x="4006918" y="5572744"/>
              <a:ext cx="3411793" cy="200939"/>
              <a:chOff x="4006918" y="4015070"/>
              <a:chExt cx="3411793" cy="200939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xmlns="" id="{013FD748-AEE3-412C-A024-FFC4D16E482C}"/>
                  </a:ext>
                </a:extLst>
              </p:cNvPr>
              <p:cNvSpPr txBox="1"/>
              <p:nvPr/>
            </p:nvSpPr>
            <p:spPr>
              <a:xfrm>
                <a:off x="4057088" y="4029443"/>
                <a:ext cx="36548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조제방식</a:t>
                </a:r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xmlns="" id="{7B0616F5-FB5A-4608-870D-BFFB346EEB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421600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xmlns="" id="{13AC7F68-C70E-4285-9FA2-B051FAA65AE5}"/>
                  </a:ext>
                </a:extLst>
              </p:cNvPr>
              <p:cNvSpPr/>
              <p:nvPr/>
            </p:nvSpPr>
            <p:spPr>
              <a:xfrm>
                <a:off x="4462323" y="4015070"/>
                <a:ext cx="149772" cy="1497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xmlns="" id="{2B8B7F35-C37C-464B-942E-04914DA96C74}"/>
              </a:ext>
            </a:extLst>
          </p:cNvPr>
          <p:cNvGrpSpPr/>
          <p:nvPr/>
        </p:nvGrpSpPr>
        <p:grpSpPr>
          <a:xfrm>
            <a:off x="223029" y="3713136"/>
            <a:ext cx="3411793" cy="488660"/>
            <a:chOff x="4006918" y="4126610"/>
            <a:chExt cx="3411793" cy="48866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xmlns="" id="{F86538BF-40AC-408C-993A-7805B72891A5}"/>
                </a:ext>
              </a:extLst>
            </p:cNvPr>
            <p:cNvGrpSpPr/>
            <p:nvPr/>
          </p:nvGrpSpPr>
          <p:grpSpPr>
            <a:xfrm>
              <a:off x="4061437" y="4373706"/>
              <a:ext cx="1995290" cy="241564"/>
              <a:chOff x="429037" y="3904117"/>
              <a:chExt cx="2357350" cy="241564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xmlns="" id="{A7198F99-DD37-4E11-B3DD-C733D8D2AFA3}"/>
                  </a:ext>
                </a:extLst>
              </p:cNvPr>
              <p:cNvSpPr/>
              <p:nvPr/>
            </p:nvSpPr>
            <p:spPr>
              <a:xfrm>
                <a:off x="651781" y="3904117"/>
                <a:ext cx="766100" cy="241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999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ABC51678-64C0-4E84-BC45-D8ABABF10227}"/>
                  </a:ext>
                </a:extLst>
              </p:cNvPr>
              <p:cNvSpPr txBox="1"/>
              <p:nvPr/>
            </p:nvSpPr>
            <p:spPr>
              <a:xfrm>
                <a:off x="429037" y="3963344"/>
                <a:ext cx="1780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1FB9C804-34EA-4801-9895-35972EFBBFDB}"/>
                  </a:ext>
                </a:extLst>
              </p:cNvPr>
              <p:cNvSpPr txBox="1"/>
              <p:nvPr/>
            </p:nvSpPr>
            <p:spPr>
              <a:xfrm>
                <a:off x="1463055" y="3963344"/>
                <a:ext cx="19317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G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xmlns="" id="{31496201-6E58-435A-8CF9-934C896BC511}"/>
                  </a:ext>
                </a:extLst>
              </p:cNvPr>
              <p:cNvSpPr/>
              <p:nvPr/>
            </p:nvSpPr>
            <p:spPr>
              <a:xfrm>
                <a:off x="1857646" y="3904117"/>
                <a:ext cx="766101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15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xmlns="" id="{1C5B4A7E-8F19-4A1C-9919-4A935726B46C}"/>
                  </a:ext>
                </a:extLst>
              </p:cNvPr>
              <p:cNvSpPr txBox="1"/>
              <p:nvPr/>
            </p:nvSpPr>
            <p:spPr>
              <a:xfrm>
                <a:off x="169910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xmlns="" id="{C51CAFE6-846F-4747-9564-6701BCDFEC22}"/>
                  </a:ext>
                </a:extLst>
              </p:cNvPr>
              <p:cNvSpPr txBox="1"/>
              <p:nvPr/>
            </p:nvSpPr>
            <p:spPr>
              <a:xfrm>
                <a:off x="267843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xmlns="" id="{AAFE4A19-66C5-43A2-9F2C-E8EE8209DD6C}"/>
                </a:ext>
              </a:extLst>
            </p:cNvPr>
            <p:cNvGrpSpPr/>
            <p:nvPr/>
          </p:nvGrpSpPr>
          <p:grpSpPr>
            <a:xfrm>
              <a:off x="4006918" y="4126610"/>
              <a:ext cx="3411793" cy="185435"/>
              <a:chOff x="4006918" y="4914494"/>
              <a:chExt cx="3411793" cy="185435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xmlns="" id="{44FB1E1F-CE9E-4C03-8DB5-7BEBBEFB04FB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1827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 err="1">
                    <a:latin typeface="+mj-ea"/>
                    <a:ea typeface="+mj-ea"/>
                  </a:rPr>
                  <a:t>첩수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xmlns="" id="{D8BA1959-DB14-41C3-8A95-2E67A8B48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A98899D1-A18B-4E75-B949-20B202E8BE3B}"/>
              </a:ext>
            </a:extLst>
          </p:cNvPr>
          <p:cNvSpPr/>
          <p:nvPr/>
        </p:nvSpPr>
        <p:spPr>
          <a:xfrm>
            <a:off x="3795079" y="3617506"/>
            <a:ext cx="3491008" cy="2125527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xmlns="" id="{6AEB11A0-7E6C-4430-969F-E3C025C956DF}"/>
              </a:ext>
            </a:extLst>
          </p:cNvPr>
          <p:cNvGrpSpPr/>
          <p:nvPr/>
        </p:nvGrpSpPr>
        <p:grpSpPr>
          <a:xfrm>
            <a:off x="3807477" y="4390374"/>
            <a:ext cx="3411793" cy="529001"/>
            <a:chOff x="4006918" y="4879625"/>
            <a:chExt cx="3411793" cy="529001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01C508C1-DE74-4803-A0E3-3EB07C0E7402}"/>
                </a:ext>
              </a:extLst>
            </p:cNvPr>
            <p:cNvGrpSpPr/>
            <p:nvPr/>
          </p:nvGrpSpPr>
          <p:grpSpPr>
            <a:xfrm>
              <a:off x="4069730" y="5167062"/>
              <a:ext cx="1594036" cy="241564"/>
              <a:chOff x="456181" y="4236538"/>
              <a:chExt cx="1973114" cy="241564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xmlns="" id="{3BF1A2C4-7E6A-4848-9AB2-22861392644B}"/>
                  </a:ext>
                </a:extLst>
              </p:cNvPr>
              <p:cNvSpPr/>
              <p:nvPr/>
            </p:nvSpPr>
            <p:spPr>
              <a:xfrm>
                <a:off x="456181" y="4236538"/>
                <a:ext cx="766100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xmlns="" id="{90ADD432-5A48-47C7-814E-C63CFEB8618D}"/>
                  </a:ext>
                </a:extLst>
              </p:cNvPr>
              <p:cNvSpPr txBox="1"/>
              <p:nvPr/>
            </p:nvSpPr>
            <p:spPr>
              <a:xfrm>
                <a:off x="1290356" y="4295765"/>
                <a:ext cx="113893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첩 </a:t>
                </a:r>
                <a:r>
                  <a:rPr lang="ko-KR" altLang="en-US" sz="800" dirty="0" err="1">
                    <a:latin typeface="+mj-ea"/>
                    <a:ea typeface="+mj-ea"/>
                  </a:rPr>
                  <a:t>분량씩</a:t>
                </a:r>
                <a:r>
                  <a:rPr lang="ko-KR" altLang="en-US" sz="800" dirty="0">
                    <a:latin typeface="+mj-ea"/>
                    <a:ea typeface="+mj-ea"/>
                  </a:rPr>
                  <a:t> 첩으로 포장</a:t>
                </a:r>
                <a:r>
                  <a:rPr lang="en-US" altLang="ko-KR" sz="800" dirty="0">
                    <a:latin typeface="+mj-ea"/>
                    <a:ea typeface="+mj-ea"/>
                  </a:rPr>
                  <a:t>.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56B7FB39-D7F9-417F-8CE5-8C3D3DF646E1}"/>
                </a:ext>
              </a:extLst>
            </p:cNvPr>
            <p:cNvGrpSpPr/>
            <p:nvPr/>
          </p:nvGrpSpPr>
          <p:grpSpPr>
            <a:xfrm>
              <a:off x="4006918" y="4879625"/>
              <a:ext cx="3411793" cy="208979"/>
              <a:chOff x="4006918" y="4890950"/>
              <a:chExt cx="3411793" cy="208979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A15151DF-09ED-4015-B180-516A912EED0F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5918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용량 </a:t>
                </a:r>
                <a:r>
                  <a:rPr lang="en-US" altLang="ko-KR" sz="800" dirty="0">
                    <a:latin typeface="+mj-ea"/>
                    <a:ea typeface="+mj-ea"/>
                  </a:rPr>
                  <a:t>/ </a:t>
                </a:r>
                <a:r>
                  <a:rPr lang="ko-KR" altLang="en-US" sz="800" dirty="0" err="1">
                    <a:latin typeface="+mj-ea"/>
                    <a:ea typeface="+mj-ea"/>
                  </a:rPr>
                  <a:t>팩수</a:t>
                </a:r>
                <a:r>
                  <a:rPr lang="en-US" altLang="ko-KR" sz="800" dirty="0">
                    <a:latin typeface="+mj-ea"/>
                    <a:ea typeface="+mj-ea"/>
                  </a:rPr>
                  <a:t>(</a:t>
                </a:r>
                <a:r>
                  <a:rPr lang="ko-KR" altLang="en-US" sz="800" dirty="0" err="1">
                    <a:latin typeface="+mj-ea"/>
                    <a:ea typeface="+mj-ea"/>
                  </a:rPr>
                  <a:t>초탕</a:t>
                </a:r>
                <a:r>
                  <a:rPr lang="en-US" altLang="ko-KR" sz="800" dirty="0">
                    <a:latin typeface="+mj-ea"/>
                    <a:ea typeface="+mj-ea"/>
                  </a:rPr>
                  <a:t>)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xmlns="" id="{10689FA4-E23C-4F1A-8640-BBFEDFAD7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xmlns="" id="{BB3F3C1D-16B5-4E1E-B85A-42AEBCC19A61}"/>
                  </a:ext>
                </a:extLst>
              </p:cNvPr>
              <p:cNvSpPr/>
              <p:nvPr/>
            </p:nvSpPr>
            <p:spPr>
              <a:xfrm>
                <a:off x="4816495" y="4890950"/>
                <a:ext cx="149772" cy="1497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xmlns="" id="{6DC539BC-355A-4716-BEB7-47E1647897E4}"/>
              </a:ext>
            </a:extLst>
          </p:cNvPr>
          <p:cNvGrpSpPr/>
          <p:nvPr/>
        </p:nvGrpSpPr>
        <p:grpSpPr>
          <a:xfrm>
            <a:off x="3760343" y="3363200"/>
            <a:ext cx="3525258" cy="187398"/>
            <a:chOff x="3959784" y="4231303"/>
            <a:chExt cx="3525258" cy="187398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F301DEAF-05F3-498A-8B18-174A4737058E}"/>
                </a:ext>
              </a:extLst>
            </p:cNvPr>
            <p:cNvSpPr txBox="1"/>
            <p:nvPr/>
          </p:nvSpPr>
          <p:spPr>
            <a:xfrm>
              <a:off x="3959784" y="423130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조제</a:t>
              </a:r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xmlns="" id="{B245ACCF-7459-4CC9-AEFE-6E0ADFAAFFB7}"/>
                </a:ext>
              </a:extLst>
            </p:cNvPr>
            <p:cNvCxnSpPr>
              <a:cxnSpLocks/>
            </p:cNvCxnSpPr>
            <p:nvPr/>
          </p:nvCxnSpPr>
          <p:spPr>
            <a:xfrm>
              <a:off x="3994520" y="4418700"/>
              <a:ext cx="34562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xmlns="" id="{7716DED5-353F-46A4-AAFE-A2CE82A2D4A4}"/>
                </a:ext>
              </a:extLst>
            </p:cNvPr>
            <p:cNvSpPr/>
            <p:nvPr/>
          </p:nvSpPr>
          <p:spPr>
            <a:xfrm>
              <a:off x="6932004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+mj-ea"/>
                  <a:ea typeface="+mj-ea"/>
                </a:rPr>
                <a:t>첩약</a:t>
              </a:r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xmlns="" id="{88811664-C3EA-4D40-A8A8-ADA5243753CB}"/>
                </a:ext>
              </a:extLst>
            </p:cNvPr>
            <p:cNvSpPr/>
            <p:nvPr/>
          </p:nvSpPr>
          <p:spPr>
            <a:xfrm>
              <a:off x="5272890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  <a:latin typeface="+mj-ea"/>
                  <a:ea typeface="+mj-ea"/>
                </a:rPr>
                <a:t>탕전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xmlns="" id="{F4774652-33C3-4783-8C5E-4692DAAA856A}"/>
                </a:ext>
              </a:extLst>
            </p:cNvPr>
            <p:cNvSpPr/>
            <p:nvPr/>
          </p:nvSpPr>
          <p:spPr>
            <a:xfrm>
              <a:off x="5825928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환제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xmlns="" id="{B7397A02-9F53-42FA-BACC-19AC2DE1FA26}"/>
                </a:ext>
              </a:extLst>
            </p:cNvPr>
            <p:cNvSpPr/>
            <p:nvPr/>
          </p:nvSpPr>
          <p:spPr>
            <a:xfrm>
              <a:off x="6378966" y="4237392"/>
              <a:ext cx="553038" cy="181309"/>
            </a:xfrm>
            <a:custGeom>
              <a:avLst/>
              <a:gdLst>
                <a:gd name="connsiteX0" fmla="*/ 78379 w 553038"/>
                <a:gd name="connsiteY0" fmla="*/ 0 h 181309"/>
                <a:gd name="connsiteX1" fmla="*/ 474659 w 553038"/>
                <a:gd name="connsiteY1" fmla="*/ 0 h 181309"/>
                <a:gd name="connsiteX2" fmla="*/ 553038 w 553038"/>
                <a:gd name="connsiteY2" fmla="*/ 78379 h 181309"/>
                <a:gd name="connsiteX3" fmla="*/ 553038 w 553038"/>
                <a:gd name="connsiteY3" fmla="*/ 181309 h 181309"/>
                <a:gd name="connsiteX4" fmla="*/ 0 w 553038"/>
                <a:gd name="connsiteY4" fmla="*/ 181309 h 181309"/>
                <a:gd name="connsiteX5" fmla="*/ 0 w 553038"/>
                <a:gd name="connsiteY5" fmla="*/ 78379 h 181309"/>
                <a:gd name="connsiteX6" fmla="*/ 78379 w 553038"/>
                <a:gd name="connsiteY6" fmla="*/ 0 h 1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38" h="181309">
                  <a:moveTo>
                    <a:pt x="78379" y="0"/>
                  </a:moveTo>
                  <a:lnTo>
                    <a:pt x="474659" y="0"/>
                  </a:lnTo>
                  <a:cubicBezTo>
                    <a:pt x="517947" y="0"/>
                    <a:pt x="553038" y="35091"/>
                    <a:pt x="553038" y="78379"/>
                  </a:cubicBezTo>
                  <a:lnTo>
                    <a:pt x="553038" y="181309"/>
                  </a:lnTo>
                  <a:lnTo>
                    <a:pt x="0" y="181309"/>
                  </a:lnTo>
                  <a:lnTo>
                    <a:pt x="0" y="78379"/>
                  </a:lnTo>
                  <a:cubicBezTo>
                    <a:pt x="0" y="35091"/>
                    <a:pt x="35091" y="0"/>
                    <a:pt x="7837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산제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xmlns="" id="{0D416FBF-FD9F-41C7-8BB6-EC050BFC5E34}"/>
              </a:ext>
            </a:extLst>
          </p:cNvPr>
          <p:cNvGrpSpPr/>
          <p:nvPr/>
        </p:nvGrpSpPr>
        <p:grpSpPr>
          <a:xfrm>
            <a:off x="3807477" y="3713136"/>
            <a:ext cx="3411793" cy="488660"/>
            <a:chOff x="4006918" y="4126610"/>
            <a:chExt cx="3411793" cy="488660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xmlns="" id="{F010DC41-EF69-45A0-817D-EE8118946510}"/>
                </a:ext>
              </a:extLst>
            </p:cNvPr>
            <p:cNvGrpSpPr/>
            <p:nvPr/>
          </p:nvGrpSpPr>
          <p:grpSpPr>
            <a:xfrm>
              <a:off x="4061437" y="4373706"/>
              <a:ext cx="1995290" cy="241564"/>
              <a:chOff x="429037" y="3904117"/>
              <a:chExt cx="2357350" cy="241564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xmlns="" id="{D96643F7-EA88-4A44-9AC6-41B809A88C53}"/>
                  </a:ext>
                </a:extLst>
              </p:cNvPr>
              <p:cNvSpPr/>
              <p:nvPr/>
            </p:nvSpPr>
            <p:spPr>
              <a:xfrm>
                <a:off x="651781" y="3904117"/>
                <a:ext cx="766100" cy="241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999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xmlns="" id="{C6C11BF9-2487-44D6-AEEA-5D0BD16297C6}"/>
                  </a:ext>
                </a:extLst>
              </p:cNvPr>
              <p:cNvSpPr txBox="1"/>
              <p:nvPr/>
            </p:nvSpPr>
            <p:spPr>
              <a:xfrm>
                <a:off x="429037" y="3963344"/>
                <a:ext cx="1780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xmlns="" id="{1C5F7EDB-5B2E-435D-9649-030996B4DF89}"/>
                  </a:ext>
                </a:extLst>
              </p:cNvPr>
              <p:cNvSpPr txBox="1"/>
              <p:nvPr/>
            </p:nvSpPr>
            <p:spPr>
              <a:xfrm>
                <a:off x="1463055" y="3963344"/>
                <a:ext cx="19317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G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xmlns="" id="{4363CF71-76C6-4A5D-8EB2-0462F44203A1}"/>
                  </a:ext>
                </a:extLst>
              </p:cNvPr>
              <p:cNvSpPr/>
              <p:nvPr/>
            </p:nvSpPr>
            <p:spPr>
              <a:xfrm>
                <a:off x="1857646" y="3904117"/>
                <a:ext cx="766101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15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xmlns="" id="{1C58BD4D-8DF1-4CC0-9452-E542210E3307}"/>
                  </a:ext>
                </a:extLst>
              </p:cNvPr>
              <p:cNvSpPr txBox="1"/>
              <p:nvPr/>
            </p:nvSpPr>
            <p:spPr>
              <a:xfrm>
                <a:off x="169910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xmlns="" id="{80490422-7648-4D30-ADFD-8BFDB8A90E3E}"/>
                  </a:ext>
                </a:extLst>
              </p:cNvPr>
              <p:cNvSpPr txBox="1"/>
              <p:nvPr/>
            </p:nvSpPr>
            <p:spPr>
              <a:xfrm>
                <a:off x="267843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xmlns="" id="{23774C72-A7CC-4770-8541-96CE2188C1B2}"/>
                </a:ext>
              </a:extLst>
            </p:cNvPr>
            <p:cNvGrpSpPr/>
            <p:nvPr/>
          </p:nvGrpSpPr>
          <p:grpSpPr>
            <a:xfrm>
              <a:off x="4006918" y="4126610"/>
              <a:ext cx="3411793" cy="185435"/>
              <a:chOff x="4006918" y="4914494"/>
              <a:chExt cx="3411793" cy="185435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xmlns="" id="{2FABE11A-6724-49E5-9553-693B3DAD6D0D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1827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 err="1">
                    <a:latin typeface="+mj-ea"/>
                    <a:ea typeface="+mj-ea"/>
                  </a:rPr>
                  <a:t>첩수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xmlns="" id="{60A90761-0845-4040-8303-4A1D23865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5" name="말풍선: 사각형 174">
            <a:extLst>
              <a:ext uri="{FF2B5EF4-FFF2-40B4-BE49-F238E27FC236}">
                <a16:creationId xmlns:a16="http://schemas.microsoft.com/office/drawing/2014/main" xmlns="" id="{269B2037-684B-408F-BA40-0EBD6CAA08AA}"/>
              </a:ext>
            </a:extLst>
          </p:cNvPr>
          <p:cNvSpPr/>
          <p:nvPr/>
        </p:nvSpPr>
        <p:spPr>
          <a:xfrm>
            <a:off x="2341513" y="2340028"/>
            <a:ext cx="1376855" cy="518613"/>
          </a:xfrm>
          <a:prstGeom prst="wedgeRectCallout">
            <a:avLst>
              <a:gd name="adj1" fmla="val -49085"/>
              <a:gd name="adj2" fmla="val 8079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기본용량 및 팩 수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성인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: 20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첩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/ 120ml / 30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팩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유아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: 20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첩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/ 80ml / 30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팩 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xmlns="" id="{650E7AC6-644E-4EB2-A2DA-666A8B2C9C4F}"/>
              </a:ext>
            </a:extLst>
          </p:cNvPr>
          <p:cNvGrpSpPr/>
          <p:nvPr/>
        </p:nvGrpSpPr>
        <p:grpSpPr>
          <a:xfrm>
            <a:off x="3824430" y="1716908"/>
            <a:ext cx="3411793" cy="185435"/>
            <a:chOff x="4006918" y="4914494"/>
            <a:chExt cx="3411793" cy="185435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8F3D7F6E-63EE-4B15-8E09-6ED3E31B2B53}"/>
                </a:ext>
              </a:extLst>
            </p:cNvPr>
            <p:cNvSpPr txBox="1"/>
            <p:nvPr/>
          </p:nvSpPr>
          <p:spPr>
            <a:xfrm>
              <a:off x="4057088" y="4914494"/>
              <a:ext cx="594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제분</a:t>
              </a:r>
              <a:r>
                <a:rPr lang="en-US" altLang="ko-KR" sz="800" dirty="0">
                  <a:latin typeface="+mj-ea"/>
                  <a:ea typeface="+mj-ea"/>
                </a:rPr>
                <a:t>/</a:t>
              </a:r>
              <a:r>
                <a:rPr lang="ko-KR" altLang="en-US" sz="800" dirty="0">
                  <a:latin typeface="+mj-ea"/>
                  <a:ea typeface="+mj-ea"/>
                </a:rPr>
                <a:t>제환선택</a:t>
              </a:r>
            </a:p>
          </p:txBody>
        </p: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xmlns="" id="{E2649FC7-8E1D-412B-AE6E-E93A47270F08}"/>
                </a:ext>
              </a:extLst>
            </p:cNvPr>
            <p:cNvCxnSpPr>
              <a:cxnSpLocks/>
            </p:cNvCxnSpPr>
            <p:nvPr/>
          </p:nvCxnSpPr>
          <p:spPr>
            <a:xfrm>
              <a:off x="4006918" y="5099929"/>
              <a:ext cx="341179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xmlns="" id="{B753AD51-3772-40F4-9557-14D5E04A0F4D}"/>
              </a:ext>
            </a:extLst>
          </p:cNvPr>
          <p:cNvGrpSpPr/>
          <p:nvPr/>
        </p:nvGrpSpPr>
        <p:grpSpPr>
          <a:xfrm>
            <a:off x="3862991" y="2684279"/>
            <a:ext cx="3373232" cy="287876"/>
            <a:chOff x="437994" y="3087717"/>
            <a:chExt cx="4438727" cy="328474"/>
          </a:xfrm>
        </p:grpSpPr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xmlns="" id="{54B3058C-CD5C-497C-B2B2-88C166B4CFE0}"/>
                </a:ext>
              </a:extLst>
            </p:cNvPr>
            <p:cNvSpPr/>
            <p:nvPr/>
          </p:nvSpPr>
          <p:spPr>
            <a:xfrm>
              <a:off x="437994" y="3087717"/>
              <a:ext cx="833618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大은단대</a:t>
              </a:r>
            </a:p>
          </p:txBody>
        </p:sp>
        <p:sp>
          <p:nvSpPr>
            <p:cNvPr id="192" name="사각형: 둥근 모서리 191">
              <a:extLst>
                <a:ext uri="{FF2B5EF4-FFF2-40B4-BE49-F238E27FC236}">
                  <a16:creationId xmlns:a16="http://schemas.microsoft.com/office/drawing/2014/main" xmlns="" id="{E00E45E3-BB3C-40B7-AA83-7323CE03D5A4}"/>
                </a:ext>
              </a:extLst>
            </p:cNvPr>
            <p:cNvSpPr/>
            <p:nvPr/>
          </p:nvSpPr>
          <p:spPr>
            <a:xfrm>
              <a:off x="1338650" y="3087717"/>
              <a:ext cx="833618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녹두대</a:t>
              </a:r>
            </a:p>
          </p:txBody>
        </p:sp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xmlns="" id="{5A2FA31F-1E62-4F62-AFB4-AE6E5C1C88DD}"/>
                </a:ext>
              </a:extLst>
            </p:cNvPr>
            <p:cNvSpPr/>
            <p:nvPr/>
          </p:nvSpPr>
          <p:spPr>
            <a:xfrm>
              <a:off x="2239305" y="3087717"/>
              <a:ext cx="833618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오자대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xmlns="" id="{847318E7-51E8-49C3-A3BF-327C96199DFE}"/>
                </a:ext>
              </a:extLst>
            </p:cNvPr>
            <p:cNvSpPr/>
            <p:nvPr/>
          </p:nvSpPr>
          <p:spPr>
            <a:xfrm>
              <a:off x="3139961" y="3087717"/>
              <a:ext cx="833618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탄자대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(4g</a:t>
              </a:r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공진단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xmlns="" id="{1E72F9D0-237C-4E5E-9F6A-7F696047137B}"/>
                </a:ext>
              </a:extLst>
            </p:cNvPr>
            <p:cNvSpPr/>
            <p:nvPr/>
          </p:nvSpPr>
          <p:spPr>
            <a:xfrm>
              <a:off x="4043102" y="3087717"/>
              <a:ext cx="83361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탄자대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(5g</a:t>
              </a:r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청심원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xmlns="" id="{3D493319-B502-42DD-91A0-7725839899F4}"/>
              </a:ext>
            </a:extLst>
          </p:cNvPr>
          <p:cNvGrpSpPr/>
          <p:nvPr/>
        </p:nvGrpSpPr>
        <p:grpSpPr>
          <a:xfrm>
            <a:off x="3824430" y="2416540"/>
            <a:ext cx="3411793" cy="200939"/>
            <a:chOff x="4006918" y="4015070"/>
            <a:chExt cx="3411793" cy="200939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xmlns="" id="{1EB229A0-0635-4358-812C-3AEF24363F9D}"/>
                </a:ext>
              </a:extLst>
            </p:cNvPr>
            <p:cNvSpPr txBox="1"/>
            <p:nvPr/>
          </p:nvSpPr>
          <p:spPr>
            <a:xfrm>
              <a:off x="4057088" y="4029443"/>
              <a:ext cx="47929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환제의</a:t>
              </a:r>
              <a:r>
                <a:rPr lang="ko-KR" altLang="en-US" sz="800" dirty="0">
                  <a:latin typeface="+mj-ea"/>
                  <a:ea typeface="+mj-ea"/>
                </a:rPr>
                <a:t> 크기</a:t>
              </a:r>
            </a:p>
          </p:txBody>
        </p: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xmlns="" id="{59AF295C-3CA4-476B-9D24-8CA05F251E41}"/>
                </a:ext>
              </a:extLst>
            </p:cNvPr>
            <p:cNvCxnSpPr>
              <a:cxnSpLocks/>
            </p:cNvCxnSpPr>
            <p:nvPr/>
          </p:nvCxnSpPr>
          <p:spPr>
            <a:xfrm>
              <a:off x="4006918" y="4216009"/>
              <a:ext cx="341179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xmlns="" id="{C2EAA032-711C-410F-B93A-63934A56E6C9}"/>
                </a:ext>
              </a:extLst>
            </p:cNvPr>
            <p:cNvSpPr/>
            <p:nvPr/>
          </p:nvSpPr>
          <p:spPr>
            <a:xfrm>
              <a:off x="4576917" y="4015070"/>
              <a:ext cx="149772" cy="1497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  <a:latin typeface="+mj-ea"/>
                  <a:ea typeface="+mj-ea"/>
                </a:rPr>
                <a:t>i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xmlns="" id="{DD033290-C136-4576-B48A-6B24C6202ED7}"/>
              </a:ext>
            </a:extLst>
          </p:cNvPr>
          <p:cNvSpPr/>
          <p:nvPr/>
        </p:nvSpPr>
        <p:spPr>
          <a:xfrm>
            <a:off x="3862991" y="1967999"/>
            <a:ext cx="795339" cy="28787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호환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찹쌀풀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xmlns="" id="{8A8F4988-C24D-45F5-AF9C-132000A44A1A}"/>
              </a:ext>
            </a:extLst>
          </p:cNvPr>
          <p:cNvSpPr/>
          <p:nvPr/>
        </p:nvSpPr>
        <p:spPr>
          <a:xfrm>
            <a:off x="4722289" y="1967999"/>
            <a:ext cx="795339" cy="28787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밀환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국산꿀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19" name="표 218">
            <a:extLst>
              <a:ext uri="{FF2B5EF4-FFF2-40B4-BE49-F238E27FC236}">
                <a16:creationId xmlns:a16="http://schemas.microsoft.com/office/drawing/2014/main" xmlns="" id="{186D29DF-0F37-41D9-BF03-417E7497FD55}"/>
              </a:ext>
            </a:extLst>
          </p:cNvPr>
          <p:cNvGraphicFramePr>
            <a:graphicFrameLocks noGrp="1"/>
          </p:cNvGraphicFramePr>
          <p:nvPr/>
        </p:nvGraphicFramePr>
        <p:xfrm>
          <a:off x="7406703" y="597402"/>
          <a:ext cx="2329037" cy="4843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386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54651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선택한 탭에 따라 구성이 달라짐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입력중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사용자가 다른 탭을 선택한 경우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기입력값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유지한 채로 이동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저장시점에서 선택된 탭의 내용을 기준으로 처방내용 저장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[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설정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메뉴에서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사용자기본값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세팅가능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02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첩의 용량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약재선택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용량설정 테이블에서 입력한 총량 자동입력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사용자입력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disable)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#1a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총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첩수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필수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10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복용지시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&gt; ‘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처방일수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와 서로 연동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‘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처방일수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’, ‘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첩수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입력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수정시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서로에게 반영됨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탕전방식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필수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옹기탕전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선택에 따라 아래 용량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팩수의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구성이 달라질 수 있음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(TBD)</a:t>
                      </a: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#2a hover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시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info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벌룬노출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(#2b)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용량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팩수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필수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120 ml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팩수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복용지시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1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일복용횟수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처방일수 값 자동입력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사용자입력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disable)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info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벌룬노출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(#3b)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환제크기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필수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택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1,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미선택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info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벌룬노출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(#4a)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제환방식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필수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택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1, 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미선택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220" name="타원 219">
            <a:extLst>
              <a:ext uri="{FF2B5EF4-FFF2-40B4-BE49-F238E27FC236}">
                <a16:creationId xmlns:a16="http://schemas.microsoft.com/office/drawing/2014/main" xmlns="" id="{286AF4D8-0CB4-4095-8A24-220F489387CC}"/>
              </a:ext>
            </a:extLst>
          </p:cNvPr>
          <p:cNvSpPr/>
          <p:nvPr/>
        </p:nvSpPr>
        <p:spPr>
          <a:xfrm>
            <a:off x="687092" y="111044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xmlns="" id="{691CF113-75DF-42CE-B23C-97BF93ADA867}"/>
              </a:ext>
            </a:extLst>
          </p:cNvPr>
          <p:cNvSpPr/>
          <p:nvPr/>
        </p:nvSpPr>
        <p:spPr>
          <a:xfrm>
            <a:off x="1723393" y="111044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xmlns="" id="{B02C7E69-E20B-45DF-9375-40E529C8B1A0}"/>
              </a:ext>
            </a:extLst>
          </p:cNvPr>
          <p:cNvSpPr/>
          <p:nvPr/>
        </p:nvSpPr>
        <p:spPr>
          <a:xfrm>
            <a:off x="750782" y="157366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xmlns="" id="{2DCA04F7-F288-4E77-A2C8-8A0917F5567E}"/>
              </a:ext>
            </a:extLst>
          </p:cNvPr>
          <p:cNvSpPr/>
          <p:nvPr/>
        </p:nvSpPr>
        <p:spPr>
          <a:xfrm>
            <a:off x="104718" y="203109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xmlns="" id="{5159C21C-CB68-4F07-9BFE-CDFFCA3D091E}"/>
              </a:ext>
            </a:extLst>
          </p:cNvPr>
          <p:cNvSpPr/>
          <p:nvPr/>
        </p:nvSpPr>
        <p:spPr>
          <a:xfrm>
            <a:off x="104718" y="271982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xmlns="" id="{80893B98-6FC3-4CF1-BA93-B4F8CE15AEA4}"/>
              </a:ext>
            </a:extLst>
          </p:cNvPr>
          <p:cNvSpPr/>
          <p:nvPr/>
        </p:nvSpPr>
        <p:spPr>
          <a:xfrm>
            <a:off x="1887342" y="2621397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xmlns="" id="{53459EA6-D6FD-4736-9E4A-78705AB100F8}"/>
              </a:ext>
            </a:extLst>
          </p:cNvPr>
          <p:cNvSpPr/>
          <p:nvPr/>
        </p:nvSpPr>
        <p:spPr>
          <a:xfrm>
            <a:off x="2253419" y="228471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xmlns="" id="{713B5931-BEDB-4725-8B29-6967FC020067}"/>
              </a:ext>
            </a:extLst>
          </p:cNvPr>
          <p:cNvSpPr/>
          <p:nvPr/>
        </p:nvSpPr>
        <p:spPr>
          <a:xfrm>
            <a:off x="1395075" y="561437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xmlns="" id="{BF4E8722-2398-4699-B299-62B4E399EF4C}"/>
              </a:ext>
            </a:extLst>
          </p:cNvPr>
          <p:cNvSpPr/>
          <p:nvPr/>
        </p:nvSpPr>
        <p:spPr>
          <a:xfrm>
            <a:off x="3778350" y="266801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xmlns="" id="{B868A802-2FD1-415C-9476-001A57481D9E}"/>
              </a:ext>
            </a:extLst>
          </p:cNvPr>
          <p:cNvSpPr/>
          <p:nvPr/>
        </p:nvSpPr>
        <p:spPr>
          <a:xfrm>
            <a:off x="0" y="3232721"/>
            <a:ext cx="7485085" cy="2582324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고객확인 필요</a:t>
            </a:r>
            <a:endParaRPr lang="en-US" altLang="ko-KR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31" name="말풍선: 사각형 230">
            <a:extLst>
              <a:ext uri="{FF2B5EF4-FFF2-40B4-BE49-F238E27FC236}">
                <a16:creationId xmlns:a16="http://schemas.microsoft.com/office/drawing/2014/main" xmlns="" id="{BA43CDE8-32F3-4711-BFB8-003141FA3D4F}"/>
              </a:ext>
            </a:extLst>
          </p:cNvPr>
          <p:cNvSpPr/>
          <p:nvPr/>
        </p:nvSpPr>
        <p:spPr>
          <a:xfrm>
            <a:off x="1474839" y="5064352"/>
            <a:ext cx="2856081" cy="1586758"/>
          </a:xfrm>
          <a:prstGeom prst="wedgeRectCallout">
            <a:avLst>
              <a:gd name="adj1" fmla="val -49085"/>
              <a:gd name="adj2" fmla="val 5774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ko-KR" altLang="en-US" sz="800" b="1" dirty="0" err="1">
                <a:solidFill>
                  <a:schemeClr val="tx1"/>
                </a:solidFill>
                <a:latin typeface="+mj-ea"/>
                <a:ea typeface="+mj-ea"/>
              </a:rPr>
              <a:t>탕전방식안내</a:t>
            </a:r>
            <a:endParaRPr lang="en-US" altLang="ko-KR" sz="8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*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달이는 방식에 따라 같은 처방이라도 향미가 달라질 수 있습니다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옹기탕전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옛방식의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옹기약탕기에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약을 달입니다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pPr algn="l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일반탕전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스텐레스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압력약탕기에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약을 달입니다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녹용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동물성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보음제 등의 보약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탕전시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증류한약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통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탕전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후에 증류하여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200cc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통에 담아 드립니다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성인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일분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통 기준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증류한약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파우치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 :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증류한 후에 파우치에 담아 드립니다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파우치 용량선택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농축탕전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일반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탕전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후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저온진공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농축과정을 통해 수분만 제거하여 파우치에 담아드립니다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농축배율선택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xmlns="" id="{4B582173-C7CA-4266-9D64-8A9DD7E12DB7}"/>
              </a:ext>
            </a:extLst>
          </p:cNvPr>
          <p:cNvGrpSpPr/>
          <p:nvPr/>
        </p:nvGrpSpPr>
        <p:grpSpPr>
          <a:xfrm>
            <a:off x="4458427" y="5068186"/>
            <a:ext cx="2871566" cy="1296318"/>
            <a:chOff x="6889372" y="4931757"/>
            <a:chExt cx="2871566" cy="1296318"/>
          </a:xfrm>
        </p:grpSpPr>
        <p:sp>
          <p:nvSpPr>
            <p:cNvPr id="233" name="말풍선: 사각형 232">
              <a:extLst>
                <a:ext uri="{FF2B5EF4-FFF2-40B4-BE49-F238E27FC236}">
                  <a16:creationId xmlns:a16="http://schemas.microsoft.com/office/drawing/2014/main" xmlns="" id="{86C1ABF0-C94D-4CA6-9BD4-D65BFFD1EBF5}"/>
                </a:ext>
              </a:extLst>
            </p:cNvPr>
            <p:cNvSpPr/>
            <p:nvPr/>
          </p:nvSpPr>
          <p:spPr>
            <a:xfrm>
              <a:off x="6889372" y="4931757"/>
              <a:ext cx="2871566" cy="1296318"/>
            </a:xfrm>
            <a:prstGeom prst="wedgeRectCallout">
              <a:avLst>
                <a:gd name="adj1" fmla="val -48024"/>
                <a:gd name="adj2" fmla="val 577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l"/>
              <a:r>
                <a:rPr lang="ko-KR" altLang="en-US" sz="800" b="1" dirty="0" err="1">
                  <a:solidFill>
                    <a:schemeClr val="tx1"/>
                  </a:solidFill>
                  <a:latin typeface="+mj-ea"/>
                  <a:ea typeface="+mj-ea"/>
                </a:rPr>
                <a:t>환제</a:t>
              </a:r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 크기 비교</a:t>
              </a:r>
              <a:endParaRPr lang="en-US" altLang="ko-KR" sz="800" b="1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* </a:t>
              </a:r>
              <a:r>
                <a:rPr lang="ko-KR" altLang="en-US" sz="800" dirty="0" err="1">
                  <a:solidFill>
                    <a:schemeClr val="tx1"/>
                  </a:solidFill>
                  <a:latin typeface="+mj-ea"/>
                  <a:ea typeface="+mj-ea"/>
                </a:rPr>
                <a:t>탄자대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4.5g </a:t>
              </a:r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은 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5g</a:t>
              </a:r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을 선택 후 조제지시에 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4.5g </a:t>
              </a:r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이라고 알려주세요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</a:p>
          </p:txBody>
        </p:sp>
        <p:pic>
          <p:nvPicPr>
            <p:cNvPr id="234" name="그림 233">
              <a:extLst>
                <a:ext uri="{FF2B5EF4-FFF2-40B4-BE49-F238E27FC236}">
                  <a16:creationId xmlns:a16="http://schemas.microsoft.com/office/drawing/2014/main" xmlns="" id="{B0C7C220-E8A8-49A0-AA8B-826644577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7796" y="5281725"/>
              <a:ext cx="2752182" cy="877166"/>
            </a:xfrm>
            <a:prstGeom prst="rect">
              <a:avLst/>
            </a:prstGeom>
          </p:spPr>
        </p:pic>
      </p:grpSp>
      <p:sp>
        <p:nvSpPr>
          <p:cNvPr id="235" name="타원 234">
            <a:extLst>
              <a:ext uri="{FF2B5EF4-FFF2-40B4-BE49-F238E27FC236}">
                <a16:creationId xmlns:a16="http://schemas.microsoft.com/office/drawing/2014/main" xmlns="" id="{1BD200A2-A72F-4B01-9DC6-38F88B68085A}"/>
              </a:ext>
            </a:extLst>
          </p:cNvPr>
          <p:cNvSpPr/>
          <p:nvPr/>
        </p:nvSpPr>
        <p:spPr>
          <a:xfrm>
            <a:off x="2080265" y="4961145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2b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xmlns="" id="{35EC88FA-1CBF-401C-88A0-54668EC417FA}"/>
              </a:ext>
            </a:extLst>
          </p:cNvPr>
          <p:cNvSpPr/>
          <p:nvPr/>
        </p:nvSpPr>
        <p:spPr>
          <a:xfrm>
            <a:off x="4385998" y="496353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xmlns="" id="{1399F563-4266-445E-B1A2-AE6491DC76AD}"/>
              </a:ext>
            </a:extLst>
          </p:cNvPr>
          <p:cNvSpPr/>
          <p:nvPr/>
        </p:nvSpPr>
        <p:spPr>
          <a:xfrm>
            <a:off x="3778350" y="198518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5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51798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E21A39F8-B9CD-4EC0-9769-56CC5769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농축환</a:t>
            </a:r>
            <a:r>
              <a:rPr lang="ko-KR" altLang="en-US" dirty="0"/>
              <a:t> 참고화면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2A3BC8D-A91E-457C-9789-7716FA96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28" y="0"/>
            <a:ext cx="4145553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F714AE8-CBC5-4C31-B48A-E5C67110BABC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고객확인 필요</a:t>
            </a:r>
            <a:endParaRPr lang="en-US" altLang="ko-KR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7878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A3D76D-0F2E-4749-A4FB-644EB44A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환자관리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68AE96F-E033-4C6A-ABAD-0F9B5BBA2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7211A0-239D-4CBA-8DB7-ADAEC25C18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9257B2F-3153-4D30-B1BC-CB0C7B0F5247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환자관리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4575B4-81CC-421D-8048-E93C24147FEC}"/>
              </a:ext>
            </a:extLst>
          </p:cNvPr>
          <p:cNvSpPr txBox="1"/>
          <p:nvPr/>
        </p:nvSpPr>
        <p:spPr>
          <a:xfrm>
            <a:off x="170260" y="1002811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환자관리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83C044-EB23-4097-B8E8-B3A0E211319F}"/>
              </a:ext>
            </a:extLst>
          </p:cNvPr>
          <p:cNvSpPr txBox="1"/>
          <p:nvPr/>
        </p:nvSpPr>
        <p:spPr>
          <a:xfrm>
            <a:off x="170260" y="1276122"/>
            <a:ext cx="146835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등록된 환자를 관리하는 메뉴입니다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C07F06B8-AEC8-4638-8FDF-6BB1A94473D2}"/>
              </a:ext>
            </a:extLst>
          </p:cNvPr>
          <p:cNvCxnSpPr>
            <a:cxnSpLocks/>
          </p:cNvCxnSpPr>
          <p:nvPr/>
        </p:nvCxnSpPr>
        <p:spPr>
          <a:xfrm>
            <a:off x="199378" y="6099219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0291020E-A603-43FE-8EAD-11D1D5DD2761}"/>
              </a:ext>
            </a:extLst>
          </p:cNvPr>
          <p:cNvGrpSpPr/>
          <p:nvPr/>
        </p:nvGrpSpPr>
        <p:grpSpPr>
          <a:xfrm>
            <a:off x="170260" y="1570776"/>
            <a:ext cx="2175029" cy="328474"/>
            <a:chOff x="5104112" y="1563122"/>
            <a:chExt cx="2175029" cy="328474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xmlns="" id="{691F2AB5-CD5A-4141-98EA-DB4B5D58F122}"/>
                </a:ext>
              </a:extLst>
            </p:cNvPr>
            <p:cNvSpPr/>
            <p:nvPr/>
          </p:nvSpPr>
          <p:spPr>
            <a:xfrm>
              <a:off x="5104112" y="156312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검색하실 환자이름을 입력해주세요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Search">
              <a:extLst>
                <a:ext uri="{FF2B5EF4-FFF2-40B4-BE49-F238E27FC236}">
                  <a16:creationId xmlns:a16="http://schemas.microsoft.com/office/drawing/2014/main" xmlns="" id="{84EB1EB9-5ACB-4EB8-B63A-DFE5C5F79E0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0378" y="1657274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A505C279-7593-491B-9BA0-BDF49D67ED4A}"/>
              </a:ext>
            </a:extLst>
          </p:cNvPr>
          <p:cNvSpPr/>
          <p:nvPr/>
        </p:nvSpPr>
        <p:spPr>
          <a:xfrm>
            <a:off x="6582229" y="1572093"/>
            <a:ext cx="696911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신환등록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72629E0-4396-4093-A592-F2F25F5AF792}"/>
              </a:ext>
            </a:extLst>
          </p:cNvPr>
          <p:cNvSpPr/>
          <p:nvPr/>
        </p:nvSpPr>
        <p:spPr>
          <a:xfrm>
            <a:off x="6925107" y="144033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D222D7D-3B9C-4BDB-B994-787A91B96CB9}"/>
              </a:ext>
            </a:extLst>
          </p:cNvPr>
          <p:cNvSpPr txBox="1"/>
          <p:nvPr/>
        </p:nvSpPr>
        <p:spPr>
          <a:xfrm>
            <a:off x="170260" y="2043204"/>
            <a:ext cx="4055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latin typeface="+mj-ea"/>
                <a:ea typeface="+mj-ea"/>
              </a:rPr>
              <a:t>321 </a:t>
            </a:r>
            <a:r>
              <a:rPr lang="ko-KR" altLang="en-US" sz="800" b="1" dirty="0">
                <a:latin typeface="+mj-ea"/>
                <a:ea typeface="+mj-ea"/>
              </a:rPr>
              <a:t>명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65" name="Pagination">
            <a:extLst>
              <a:ext uri="{FF2B5EF4-FFF2-40B4-BE49-F238E27FC236}">
                <a16:creationId xmlns:a16="http://schemas.microsoft.com/office/drawing/2014/main" xmlns="" id="{2555E26F-CEDA-4771-A45C-FBAF28CF003D}"/>
              </a:ext>
            </a:extLst>
          </p:cNvPr>
          <p:cNvSpPr txBox="1"/>
          <p:nvPr/>
        </p:nvSpPr>
        <p:spPr>
          <a:xfrm>
            <a:off x="2893901" y="615441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4189C7A2-D0A0-45DC-B095-82155472831D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30E5B064-ADBE-4E83-B04F-BB60ABEFF775}"/>
              </a:ext>
            </a:extLst>
          </p:cNvPr>
          <p:cNvSpPr/>
          <p:nvPr/>
        </p:nvSpPr>
        <p:spPr>
          <a:xfrm>
            <a:off x="170260" y="2644820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2FDC032-5FB3-486D-B4D8-BA1F68795CBB}"/>
              </a:ext>
            </a:extLst>
          </p:cNvPr>
          <p:cNvSpPr txBox="1"/>
          <p:nvPr/>
        </p:nvSpPr>
        <p:spPr>
          <a:xfrm>
            <a:off x="287447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이름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D68FB5F-0DF4-4325-B3F5-E48DDC8B3C15}"/>
              </a:ext>
            </a:extLst>
          </p:cNvPr>
          <p:cNvSpPr txBox="1"/>
          <p:nvPr/>
        </p:nvSpPr>
        <p:spPr>
          <a:xfrm>
            <a:off x="6756879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관리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4719F8E-C3C5-4448-94E9-449E7BBBB6D4}"/>
              </a:ext>
            </a:extLst>
          </p:cNvPr>
          <p:cNvSpPr txBox="1"/>
          <p:nvPr/>
        </p:nvSpPr>
        <p:spPr>
          <a:xfrm>
            <a:off x="287447" y="2762591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u="sng" dirty="0">
                <a:latin typeface="+mj-ea"/>
                <a:ea typeface="+mj-ea"/>
              </a:rPr>
              <a:t>이하나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7358E7D-C1A0-4B1B-935B-F6BF33F87B1E}"/>
              </a:ext>
            </a:extLst>
          </p:cNvPr>
          <p:cNvSpPr txBox="1"/>
          <p:nvPr/>
        </p:nvSpPr>
        <p:spPr>
          <a:xfrm>
            <a:off x="692429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2FDF50B7-449C-4B8E-B929-3FA7BE668A44}"/>
              </a:ext>
            </a:extLst>
          </p:cNvPr>
          <p:cNvSpPr/>
          <p:nvPr/>
        </p:nvSpPr>
        <p:spPr>
          <a:xfrm>
            <a:off x="170260" y="3071596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01DB9B25-50FE-4C78-8C6D-D69442F48170}"/>
              </a:ext>
            </a:extLst>
          </p:cNvPr>
          <p:cNvSpPr txBox="1"/>
          <p:nvPr/>
        </p:nvSpPr>
        <p:spPr>
          <a:xfrm>
            <a:off x="287447" y="3189367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 err="1">
                <a:latin typeface="+mj-ea"/>
                <a:ea typeface="+mj-ea"/>
              </a:rPr>
              <a:t>소미란</a:t>
            </a:r>
            <a:endParaRPr lang="ko-KR" altLang="en-US" sz="800" u="sng" dirty="0">
              <a:latin typeface="+mj-ea"/>
              <a:ea typeface="+mj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00A76D5-DC70-4636-B0E9-BE41CFCE4FC5}"/>
              </a:ext>
            </a:extLst>
          </p:cNvPr>
          <p:cNvSpPr txBox="1"/>
          <p:nvPr/>
        </p:nvSpPr>
        <p:spPr>
          <a:xfrm>
            <a:off x="692429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17A4E22-BCCA-4777-A593-D2FE9E6D07EA}"/>
              </a:ext>
            </a:extLst>
          </p:cNvPr>
          <p:cNvSpPr txBox="1"/>
          <p:nvPr/>
        </p:nvSpPr>
        <p:spPr>
          <a:xfrm>
            <a:off x="666081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027EE025-C4B6-4A90-99EA-79D8657D6709}"/>
              </a:ext>
            </a:extLst>
          </p:cNvPr>
          <p:cNvSpPr txBox="1"/>
          <p:nvPr/>
        </p:nvSpPr>
        <p:spPr>
          <a:xfrm>
            <a:off x="666081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0CE3BA66-42DE-4732-8C38-794CDDBB915C}"/>
              </a:ext>
            </a:extLst>
          </p:cNvPr>
          <p:cNvSpPr/>
          <p:nvPr/>
        </p:nvSpPr>
        <p:spPr>
          <a:xfrm>
            <a:off x="6649979" y="253735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49C8BEB-D164-448D-A505-FA07F3080F5D}"/>
              </a:ext>
            </a:extLst>
          </p:cNvPr>
          <p:cNvSpPr txBox="1"/>
          <p:nvPr/>
        </p:nvSpPr>
        <p:spPr>
          <a:xfrm>
            <a:off x="2425232" y="238848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연락처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B83A43E9-C985-4FAD-B685-36A621FF74E7}"/>
              </a:ext>
            </a:extLst>
          </p:cNvPr>
          <p:cNvSpPr txBox="1"/>
          <p:nvPr/>
        </p:nvSpPr>
        <p:spPr>
          <a:xfrm>
            <a:off x="2425232" y="2762591"/>
            <a:ext cx="6524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02-321-6547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C0AC7E0E-4434-4433-AF4F-6A579394AF17}"/>
              </a:ext>
            </a:extLst>
          </p:cNvPr>
          <p:cNvSpPr txBox="1"/>
          <p:nvPr/>
        </p:nvSpPr>
        <p:spPr>
          <a:xfrm>
            <a:off x="2425232" y="3189367"/>
            <a:ext cx="7117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010-321-6547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44A843F2-2ED0-450E-BE22-CD79E40EC8B9}"/>
              </a:ext>
            </a:extLst>
          </p:cNvPr>
          <p:cNvSpPr txBox="1"/>
          <p:nvPr/>
        </p:nvSpPr>
        <p:spPr>
          <a:xfrm>
            <a:off x="5724256" y="2388480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최근문진일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4D6C7580-7C75-4D37-8A36-935A6F06B3FF}"/>
              </a:ext>
            </a:extLst>
          </p:cNvPr>
          <p:cNvSpPr txBox="1"/>
          <p:nvPr/>
        </p:nvSpPr>
        <p:spPr>
          <a:xfrm>
            <a:off x="5724256" y="2762591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2021-12-17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6800C5A9-6482-4A03-8A8E-D60FA15336CC}"/>
              </a:ext>
            </a:extLst>
          </p:cNvPr>
          <p:cNvSpPr txBox="1"/>
          <p:nvPr/>
        </p:nvSpPr>
        <p:spPr>
          <a:xfrm>
            <a:off x="5724256" y="3189367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A9D76EE4-0CBA-41B6-84E8-96B05784AF48}"/>
              </a:ext>
            </a:extLst>
          </p:cNvPr>
          <p:cNvSpPr/>
          <p:nvPr/>
        </p:nvSpPr>
        <p:spPr>
          <a:xfrm>
            <a:off x="170260" y="3503227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D6093E07-9836-4631-A0FF-E20DF609D3F9}"/>
              </a:ext>
            </a:extLst>
          </p:cNvPr>
          <p:cNvSpPr txBox="1"/>
          <p:nvPr/>
        </p:nvSpPr>
        <p:spPr>
          <a:xfrm>
            <a:off x="287447" y="3620998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김민수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10D8C242-ADB6-42CA-BB59-6C32C3A5B45D}"/>
              </a:ext>
            </a:extLst>
          </p:cNvPr>
          <p:cNvSpPr txBox="1"/>
          <p:nvPr/>
        </p:nvSpPr>
        <p:spPr>
          <a:xfrm>
            <a:off x="6924290" y="3620998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59347A60-5014-4E7D-BE26-CC5C09595EE4}"/>
              </a:ext>
            </a:extLst>
          </p:cNvPr>
          <p:cNvSpPr txBox="1"/>
          <p:nvPr/>
        </p:nvSpPr>
        <p:spPr>
          <a:xfrm>
            <a:off x="6660810" y="3620998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49CD8A15-DFA7-4E23-AAA2-F55C3F5FFA33}"/>
              </a:ext>
            </a:extLst>
          </p:cNvPr>
          <p:cNvSpPr txBox="1"/>
          <p:nvPr/>
        </p:nvSpPr>
        <p:spPr>
          <a:xfrm>
            <a:off x="2425232" y="3620998"/>
            <a:ext cx="7117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010-321-6547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E8EC58A2-17D2-44B4-ABA6-EAC60F72FD93}"/>
              </a:ext>
            </a:extLst>
          </p:cNvPr>
          <p:cNvSpPr txBox="1"/>
          <p:nvPr/>
        </p:nvSpPr>
        <p:spPr>
          <a:xfrm>
            <a:off x="5724256" y="3620998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11C40A3-30B8-4FF3-9E9F-AF5778F9A278}"/>
              </a:ext>
            </a:extLst>
          </p:cNvPr>
          <p:cNvSpPr/>
          <p:nvPr/>
        </p:nvSpPr>
        <p:spPr>
          <a:xfrm>
            <a:off x="170260" y="3934858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546E7B4B-5015-42F8-9148-71AC0AFFD992}"/>
              </a:ext>
            </a:extLst>
          </p:cNvPr>
          <p:cNvSpPr txBox="1"/>
          <p:nvPr/>
        </p:nvSpPr>
        <p:spPr>
          <a:xfrm>
            <a:off x="287447" y="4052629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 err="1">
                <a:latin typeface="+mj-ea"/>
                <a:ea typeface="+mj-ea"/>
              </a:rPr>
              <a:t>강한수</a:t>
            </a:r>
            <a:endParaRPr lang="ko-KR" altLang="en-US" sz="800" u="sng" dirty="0">
              <a:latin typeface="+mj-ea"/>
              <a:ea typeface="+mj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02381366-93BD-4E04-A244-1D46D69A2334}"/>
              </a:ext>
            </a:extLst>
          </p:cNvPr>
          <p:cNvSpPr txBox="1"/>
          <p:nvPr/>
        </p:nvSpPr>
        <p:spPr>
          <a:xfrm>
            <a:off x="6924290" y="405262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C9728986-969E-4CE1-A0A0-E47A41E364CC}"/>
              </a:ext>
            </a:extLst>
          </p:cNvPr>
          <p:cNvSpPr txBox="1"/>
          <p:nvPr/>
        </p:nvSpPr>
        <p:spPr>
          <a:xfrm>
            <a:off x="6660810" y="405262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A9C6CA19-A81C-49B5-A32F-E96E2F2AA666}"/>
              </a:ext>
            </a:extLst>
          </p:cNvPr>
          <p:cNvSpPr txBox="1"/>
          <p:nvPr/>
        </p:nvSpPr>
        <p:spPr>
          <a:xfrm>
            <a:off x="2425232" y="4052629"/>
            <a:ext cx="7117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010-321-6547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BE371A54-FA37-4929-8D88-E45DD743A06B}"/>
              </a:ext>
            </a:extLst>
          </p:cNvPr>
          <p:cNvSpPr txBox="1"/>
          <p:nvPr/>
        </p:nvSpPr>
        <p:spPr>
          <a:xfrm>
            <a:off x="5724256" y="4052629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xmlns="" id="{F116247F-39AA-435F-A975-B6341A9CA3FA}"/>
              </a:ext>
            </a:extLst>
          </p:cNvPr>
          <p:cNvSpPr/>
          <p:nvPr/>
        </p:nvSpPr>
        <p:spPr>
          <a:xfrm>
            <a:off x="170260" y="4366489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E7177A07-ED29-4D6D-9A13-9BEBA26898E9}"/>
              </a:ext>
            </a:extLst>
          </p:cNvPr>
          <p:cNvSpPr txBox="1"/>
          <p:nvPr/>
        </p:nvSpPr>
        <p:spPr>
          <a:xfrm>
            <a:off x="287447" y="448426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 err="1">
                <a:latin typeface="+mj-ea"/>
                <a:ea typeface="+mj-ea"/>
              </a:rPr>
              <a:t>이남경</a:t>
            </a:r>
            <a:endParaRPr lang="ko-KR" altLang="en-US" sz="800" u="sng" dirty="0">
              <a:latin typeface="+mj-ea"/>
              <a:ea typeface="+mj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012210E-2287-4BF3-AC9B-616EE620184E}"/>
              </a:ext>
            </a:extLst>
          </p:cNvPr>
          <p:cNvSpPr txBox="1"/>
          <p:nvPr/>
        </p:nvSpPr>
        <p:spPr>
          <a:xfrm>
            <a:off x="6924290" y="448426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C30832E0-72FC-4739-BEFA-ABBC2F037570}"/>
              </a:ext>
            </a:extLst>
          </p:cNvPr>
          <p:cNvSpPr txBox="1"/>
          <p:nvPr/>
        </p:nvSpPr>
        <p:spPr>
          <a:xfrm>
            <a:off x="6660810" y="448426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79C9E31B-3071-408D-A435-E52AA37F8436}"/>
              </a:ext>
            </a:extLst>
          </p:cNvPr>
          <p:cNvSpPr txBox="1"/>
          <p:nvPr/>
        </p:nvSpPr>
        <p:spPr>
          <a:xfrm>
            <a:off x="2425232" y="4484260"/>
            <a:ext cx="7117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010-321-6547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09E098B0-413F-4480-80E8-2644FB4C4A27}"/>
              </a:ext>
            </a:extLst>
          </p:cNvPr>
          <p:cNvSpPr txBox="1"/>
          <p:nvPr/>
        </p:nvSpPr>
        <p:spPr>
          <a:xfrm>
            <a:off x="5724256" y="4484260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xmlns="" id="{FF095DE2-1593-4262-965A-23104D216F79}"/>
              </a:ext>
            </a:extLst>
          </p:cNvPr>
          <p:cNvSpPr/>
          <p:nvPr/>
        </p:nvSpPr>
        <p:spPr>
          <a:xfrm>
            <a:off x="170260" y="4798120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E17736DE-92AF-4259-821F-2F5549B9F59E}"/>
              </a:ext>
            </a:extLst>
          </p:cNvPr>
          <p:cNvSpPr txBox="1"/>
          <p:nvPr/>
        </p:nvSpPr>
        <p:spPr>
          <a:xfrm>
            <a:off x="287447" y="4915891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최진희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ABE4398E-DCF6-4721-9DF9-DEC85E0BD618}"/>
              </a:ext>
            </a:extLst>
          </p:cNvPr>
          <p:cNvSpPr txBox="1"/>
          <p:nvPr/>
        </p:nvSpPr>
        <p:spPr>
          <a:xfrm>
            <a:off x="6924290" y="49158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DB11625D-FB0D-4A51-8584-4BDC41AEC224}"/>
              </a:ext>
            </a:extLst>
          </p:cNvPr>
          <p:cNvSpPr txBox="1"/>
          <p:nvPr/>
        </p:nvSpPr>
        <p:spPr>
          <a:xfrm>
            <a:off x="6660810" y="49158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7AABB051-DC89-4DE9-B60E-41D9812686B8}"/>
              </a:ext>
            </a:extLst>
          </p:cNvPr>
          <p:cNvSpPr txBox="1"/>
          <p:nvPr/>
        </p:nvSpPr>
        <p:spPr>
          <a:xfrm>
            <a:off x="2425232" y="4915891"/>
            <a:ext cx="7117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010-321-6547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3B95B636-0718-4299-A954-2E7237799129}"/>
              </a:ext>
            </a:extLst>
          </p:cNvPr>
          <p:cNvSpPr txBox="1"/>
          <p:nvPr/>
        </p:nvSpPr>
        <p:spPr>
          <a:xfrm>
            <a:off x="5724256" y="4915891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48B2F314-A942-48B5-92EA-82528FA21FA1}"/>
              </a:ext>
            </a:extLst>
          </p:cNvPr>
          <p:cNvSpPr txBox="1"/>
          <p:nvPr/>
        </p:nvSpPr>
        <p:spPr>
          <a:xfrm>
            <a:off x="904684" y="238848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생년월일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B3DF2272-28B4-4A73-A5D4-2504F602E48B}"/>
              </a:ext>
            </a:extLst>
          </p:cNvPr>
          <p:cNvSpPr txBox="1"/>
          <p:nvPr/>
        </p:nvSpPr>
        <p:spPr>
          <a:xfrm>
            <a:off x="904684" y="2762591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1985-12-17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0EE80F22-5D0A-430C-BFF9-EAFFC40E55D8}"/>
              </a:ext>
            </a:extLst>
          </p:cNvPr>
          <p:cNvSpPr txBox="1"/>
          <p:nvPr/>
        </p:nvSpPr>
        <p:spPr>
          <a:xfrm>
            <a:off x="904684" y="3189367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1975-10-15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D162DE50-4746-46DE-9075-6EDC45CA7376}"/>
              </a:ext>
            </a:extLst>
          </p:cNvPr>
          <p:cNvSpPr txBox="1"/>
          <p:nvPr/>
        </p:nvSpPr>
        <p:spPr>
          <a:xfrm>
            <a:off x="904684" y="3620998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1958-10-15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187E1BC0-BDBB-4228-B9FD-3707AFADF0BE}"/>
              </a:ext>
            </a:extLst>
          </p:cNvPr>
          <p:cNvSpPr txBox="1"/>
          <p:nvPr/>
        </p:nvSpPr>
        <p:spPr>
          <a:xfrm>
            <a:off x="904684" y="4052629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2000-10-15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E4DF378F-9164-4348-B39B-2461F7BDAA82}"/>
              </a:ext>
            </a:extLst>
          </p:cNvPr>
          <p:cNvSpPr txBox="1"/>
          <p:nvPr/>
        </p:nvSpPr>
        <p:spPr>
          <a:xfrm>
            <a:off x="904684" y="4484260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2010-10-15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0597656B-ACB5-4862-AAFC-BD473E972D70}"/>
              </a:ext>
            </a:extLst>
          </p:cNvPr>
          <p:cNvSpPr txBox="1"/>
          <p:nvPr/>
        </p:nvSpPr>
        <p:spPr>
          <a:xfrm>
            <a:off x="904684" y="4915891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1997-10-15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5D92200D-42B8-4414-A660-725018D8E499}"/>
              </a:ext>
            </a:extLst>
          </p:cNvPr>
          <p:cNvSpPr txBox="1"/>
          <p:nvPr/>
        </p:nvSpPr>
        <p:spPr>
          <a:xfrm>
            <a:off x="1837917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성별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3B5621E9-E62A-461B-BB11-5DCBEA12933C}"/>
              </a:ext>
            </a:extLst>
          </p:cNvPr>
          <p:cNvSpPr txBox="1"/>
          <p:nvPr/>
        </p:nvSpPr>
        <p:spPr>
          <a:xfrm>
            <a:off x="1837917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여자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799CF872-9090-4681-A6D0-DFCB55FBB6CB}"/>
              </a:ext>
            </a:extLst>
          </p:cNvPr>
          <p:cNvSpPr txBox="1"/>
          <p:nvPr/>
        </p:nvSpPr>
        <p:spPr>
          <a:xfrm>
            <a:off x="1837917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여자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38BD2F79-AD92-44DB-939E-20B6E263A7D4}"/>
              </a:ext>
            </a:extLst>
          </p:cNvPr>
          <p:cNvSpPr txBox="1"/>
          <p:nvPr/>
        </p:nvSpPr>
        <p:spPr>
          <a:xfrm>
            <a:off x="1837917" y="3620998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남자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DF844768-80C0-4D39-A837-C6C09B3DA980}"/>
              </a:ext>
            </a:extLst>
          </p:cNvPr>
          <p:cNvSpPr txBox="1"/>
          <p:nvPr/>
        </p:nvSpPr>
        <p:spPr>
          <a:xfrm>
            <a:off x="1837917" y="405262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남자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9B0A4432-872E-4D00-A9E6-03B2064EED3C}"/>
              </a:ext>
            </a:extLst>
          </p:cNvPr>
          <p:cNvSpPr txBox="1"/>
          <p:nvPr/>
        </p:nvSpPr>
        <p:spPr>
          <a:xfrm>
            <a:off x="1837917" y="448426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남자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0E05B94E-D089-4433-A406-9404717E7515}"/>
              </a:ext>
            </a:extLst>
          </p:cNvPr>
          <p:cNvSpPr txBox="1"/>
          <p:nvPr/>
        </p:nvSpPr>
        <p:spPr>
          <a:xfrm>
            <a:off x="1837917" y="49158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여자</a:t>
            </a: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xmlns="" id="{4E61C7C2-6940-4438-B9BF-9DFABC696D68}"/>
              </a:ext>
            </a:extLst>
          </p:cNvPr>
          <p:cNvSpPr/>
          <p:nvPr/>
        </p:nvSpPr>
        <p:spPr>
          <a:xfrm>
            <a:off x="139826" y="255241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7768BCFA-FF2F-4B5A-8BC1-095D2241CC56}"/>
              </a:ext>
            </a:extLst>
          </p:cNvPr>
          <p:cNvSpPr txBox="1"/>
          <p:nvPr/>
        </p:nvSpPr>
        <p:spPr>
          <a:xfrm>
            <a:off x="3392370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주소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8BCD0A7-DACB-45C2-AAA0-77A7D84789A8}"/>
              </a:ext>
            </a:extLst>
          </p:cNvPr>
          <p:cNvSpPr txBox="1"/>
          <p:nvPr/>
        </p:nvSpPr>
        <p:spPr>
          <a:xfrm>
            <a:off x="3414268" y="2757436"/>
            <a:ext cx="16174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0" i="0" dirty="0">
                <a:solidFill>
                  <a:srgbClr val="555555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서울특별시 마포구 </a:t>
            </a:r>
            <a:r>
              <a:rPr lang="ko-KR" altLang="en-US" sz="800" b="0" i="0" dirty="0" err="1">
                <a:solidFill>
                  <a:srgbClr val="555555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성암로</a:t>
            </a:r>
            <a:r>
              <a:rPr lang="ko-KR" altLang="en-US" sz="800" b="0" i="0" dirty="0">
                <a:solidFill>
                  <a:srgbClr val="555555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en-US" altLang="ko-KR" sz="800" b="0" i="0" dirty="0">
                <a:solidFill>
                  <a:srgbClr val="555555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189(</a:t>
            </a:r>
            <a:r>
              <a:rPr lang="ko-KR" altLang="en-US" sz="800" b="0" i="0" dirty="0">
                <a:solidFill>
                  <a:srgbClr val="555555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상암동</a:t>
            </a:r>
            <a:r>
              <a:rPr lang="en-US" altLang="ko-KR" sz="800" b="0" i="0" dirty="0">
                <a:solidFill>
                  <a:srgbClr val="555555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EB7CA216-76A0-436C-930B-9BA5C2834458}"/>
              </a:ext>
            </a:extLst>
          </p:cNvPr>
          <p:cNvSpPr txBox="1"/>
          <p:nvPr/>
        </p:nvSpPr>
        <p:spPr>
          <a:xfrm>
            <a:off x="3414268" y="3184212"/>
            <a:ext cx="15805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서울특별시 동작구 </a:t>
            </a:r>
            <a:r>
              <a:rPr lang="ko-KR" altLang="en-US" sz="800" b="0" i="0" u="none" strike="noStrike" dirty="0" err="1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매봉로</a:t>
            </a:r>
            <a:r>
              <a:rPr lang="ko-KR" altLang="en-US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(</a:t>
            </a:r>
            <a:r>
              <a:rPr lang="ko-KR" altLang="en-US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상도</a:t>
            </a:r>
            <a:r>
              <a:rPr lang="en-US" altLang="ko-KR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r>
              <a:rPr lang="en-US" altLang="ko-KR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272BE320-FFD0-48FE-B967-AEB0005BBB9E}"/>
              </a:ext>
            </a:extLst>
          </p:cNvPr>
          <p:cNvSpPr txBox="1"/>
          <p:nvPr/>
        </p:nvSpPr>
        <p:spPr>
          <a:xfrm>
            <a:off x="3414268" y="3615843"/>
            <a:ext cx="133690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충청북도 영동군 </a:t>
            </a:r>
            <a:r>
              <a:rPr lang="ko-KR" altLang="en-US" sz="800" b="0" i="0" u="none" strike="noStrike" dirty="0" err="1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영동읍</a:t>
            </a:r>
            <a:r>
              <a:rPr lang="ko-KR" altLang="en-US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800" b="0" i="0" u="none" strike="noStrike" dirty="0" err="1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동정로</a:t>
            </a:r>
            <a:r>
              <a:rPr lang="ko-KR" altLang="en-US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DDFD68C6-C9EF-4C97-A669-11A65B9BAB88}"/>
              </a:ext>
            </a:extLst>
          </p:cNvPr>
          <p:cNvSpPr txBox="1"/>
          <p:nvPr/>
        </p:nvSpPr>
        <p:spPr>
          <a:xfrm>
            <a:off x="3414268" y="4047474"/>
            <a:ext cx="14571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경기도 과천시 </a:t>
            </a:r>
            <a:r>
              <a:rPr lang="ko-KR" altLang="en-US" sz="800" dirty="0" err="1">
                <a:latin typeface="+mj-ea"/>
                <a:ea typeface="+mj-ea"/>
              </a:rPr>
              <a:t>새빛로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3-3 (</a:t>
            </a:r>
            <a:r>
              <a:rPr lang="ko-KR" altLang="en-US" sz="800" dirty="0">
                <a:latin typeface="+mj-ea"/>
                <a:ea typeface="+mj-ea"/>
              </a:rPr>
              <a:t>문원동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518328A0-57B2-4AA2-9CEF-57381870F48B}"/>
              </a:ext>
            </a:extLst>
          </p:cNvPr>
          <p:cNvSpPr txBox="1"/>
          <p:nvPr/>
        </p:nvSpPr>
        <p:spPr>
          <a:xfrm>
            <a:off x="3414268" y="4479105"/>
            <a:ext cx="161262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서울특별시 동대문구 </a:t>
            </a:r>
            <a:r>
              <a:rPr lang="ko-KR" altLang="en-US" sz="800" dirty="0" err="1">
                <a:latin typeface="+mj-ea"/>
                <a:ea typeface="+mj-ea"/>
              </a:rPr>
              <a:t>한빛로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1 (</a:t>
            </a:r>
            <a:r>
              <a:rPr lang="ko-KR" altLang="en-US" sz="800" dirty="0">
                <a:latin typeface="+mj-ea"/>
                <a:ea typeface="+mj-ea"/>
              </a:rPr>
              <a:t>신설동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CB8FC384-FBF0-4B19-932D-04E7948CE73E}"/>
              </a:ext>
            </a:extLst>
          </p:cNvPr>
          <p:cNvSpPr txBox="1"/>
          <p:nvPr/>
        </p:nvSpPr>
        <p:spPr>
          <a:xfrm>
            <a:off x="3414268" y="4913162"/>
            <a:ext cx="18819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서울특별시 서초구 </a:t>
            </a:r>
            <a:r>
              <a:rPr lang="ko-KR" altLang="en-US" sz="800" b="0" i="0" u="none" strike="noStrike" dirty="0" err="1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사임당로</a:t>
            </a:r>
            <a:r>
              <a:rPr lang="en-US" altLang="ko-KR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</a:t>
            </a:r>
            <a:r>
              <a:rPr lang="ko-KR" altLang="en-US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 </a:t>
            </a:r>
            <a:r>
              <a:rPr lang="en-US" altLang="ko-KR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 (</a:t>
            </a:r>
            <a:r>
              <a:rPr lang="ko-KR" altLang="en-US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서초동</a:t>
            </a:r>
            <a:r>
              <a:rPr lang="en-US" altLang="ko-KR" sz="800" b="0" i="0" u="none" strike="noStrike" dirty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xmlns="" id="{6F38CD14-611D-4BEA-B27B-8C3A6F703318}"/>
              </a:ext>
            </a:extLst>
          </p:cNvPr>
          <p:cNvGrpSpPr/>
          <p:nvPr/>
        </p:nvGrpSpPr>
        <p:grpSpPr>
          <a:xfrm>
            <a:off x="3252990" y="2275681"/>
            <a:ext cx="2207478" cy="3288542"/>
            <a:chOff x="596765" y="2612376"/>
            <a:chExt cx="2207478" cy="328854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xmlns="" id="{37A52A0F-3F88-47E6-8A8D-6C61C72BED8F}"/>
                </a:ext>
              </a:extLst>
            </p:cNvPr>
            <p:cNvSpPr/>
            <p:nvPr/>
          </p:nvSpPr>
          <p:spPr>
            <a:xfrm>
              <a:off x="596765" y="2612376"/>
              <a:ext cx="2207478" cy="3157056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43">
              <a:extLst>
                <a:ext uri="{FF2B5EF4-FFF2-40B4-BE49-F238E27FC236}">
                  <a16:creationId xmlns:a16="http://schemas.microsoft.com/office/drawing/2014/main" xmlns="" id="{3E3D67F8-4B47-44EF-9AA2-C7ECF1394057}"/>
                </a:ext>
              </a:extLst>
            </p:cNvPr>
            <p:cNvSpPr txBox="1"/>
            <p:nvPr/>
          </p:nvSpPr>
          <p:spPr>
            <a:xfrm>
              <a:off x="1017824" y="5623919"/>
              <a:ext cx="1431802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</a:rPr>
                <a:t>간호사 </a:t>
              </a:r>
              <a:r>
                <a:rPr lang="ko-KR" altLang="en-US" sz="1200" b="1" dirty="0" err="1">
                  <a:solidFill>
                    <a:srgbClr val="FFFF00"/>
                  </a:solidFill>
                </a:rPr>
                <a:t>수기입력필요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174" name="표 173">
            <a:extLst>
              <a:ext uri="{FF2B5EF4-FFF2-40B4-BE49-F238E27FC236}">
                <a16:creationId xmlns:a16="http://schemas.microsoft.com/office/drawing/2014/main" xmlns="" id="{14C98378-3180-4631-BCC3-5F47AB9F6033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13574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C5A991D9-65DF-46FA-9A5A-0FFB7E3C3B08}"/>
              </a:ext>
            </a:extLst>
          </p:cNvPr>
          <p:cNvGrpSpPr/>
          <p:nvPr/>
        </p:nvGrpSpPr>
        <p:grpSpPr>
          <a:xfrm>
            <a:off x="2418015" y="1570776"/>
            <a:ext cx="1971933" cy="328474"/>
            <a:chOff x="2418015" y="1570776"/>
            <a:chExt cx="1971933" cy="328474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78662970-A061-4471-ACD5-E82C3CF0C3D7}"/>
                </a:ext>
              </a:extLst>
            </p:cNvPr>
            <p:cNvGrpSpPr/>
            <p:nvPr/>
          </p:nvGrpSpPr>
          <p:grpSpPr>
            <a:xfrm>
              <a:off x="2418015" y="1570776"/>
              <a:ext cx="905757" cy="328474"/>
              <a:chOff x="2418015" y="1570776"/>
              <a:chExt cx="905757" cy="328474"/>
            </a:xfrm>
          </p:grpSpPr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xmlns="" id="{557DA058-6321-45C6-9CE6-576F448B0318}"/>
                  </a:ext>
                </a:extLst>
              </p:cNvPr>
              <p:cNvSpPr/>
              <p:nvPr/>
            </p:nvSpPr>
            <p:spPr>
              <a:xfrm>
                <a:off x="2418015" y="1570776"/>
                <a:ext cx="905757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2021-10-01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7" name="Calendar">
                <a:extLst>
                  <a:ext uri="{FF2B5EF4-FFF2-40B4-BE49-F238E27FC236}">
                    <a16:creationId xmlns:a16="http://schemas.microsoft.com/office/drawing/2014/main" xmlns="" id="{FC0EFC8D-3774-4EE8-9048-4D90D524E2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04198" y="1656398"/>
                <a:ext cx="161925" cy="16192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B64F08E3-B0A4-4B9A-8768-928E2E23D735}"/>
                </a:ext>
              </a:extLst>
            </p:cNvPr>
            <p:cNvGrpSpPr/>
            <p:nvPr/>
          </p:nvGrpSpPr>
          <p:grpSpPr>
            <a:xfrm>
              <a:off x="3484191" y="1570776"/>
              <a:ext cx="905757" cy="328474"/>
              <a:chOff x="2418015" y="1570776"/>
              <a:chExt cx="905757" cy="328474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xmlns="" id="{0D740AB7-2625-40C1-84CA-C4DA4CAB7EF3}"/>
                  </a:ext>
                </a:extLst>
              </p:cNvPr>
              <p:cNvSpPr/>
              <p:nvPr/>
            </p:nvSpPr>
            <p:spPr>
              <a:xfrm>
                <a:off x="2418015" y="1570776"/>
                <a:ext cx="905757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2021-12-31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4" name="Calendar">
                <a:extLst>
                  <a:ext uri="{FF2B5EF4-FFF2-40B4-BE49-F238E27FC236}">
                    <a16:creationId xmlns:a16="http://schemas.microsoft.com/office/drawing/2014/main" xmlns="" id="{E0C0DFF5-91D5-4BBE-A947-FC3D06534AB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04198" y="1656398"/>
                <a:ext cx="161925" cy="16192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BCEC00A6-F798-4C66-9EEF-D301889A1485}"/>
                </a:ext>
              </a:extLst>
            </p:cNvPr>
            <p:cNvSpPr txBox="1"/>
            <p:nvPr/>
          </p:nvSpPr>
          <p:spPr>
            <a:xfrm>
              <a:off x="3369516" y="1673458"/>
              <a:ext cx="769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atin typeface="+mj-ea"/>
                  <a:ea typeface="+mj-ea"/>
                </a:rPr>
                <a:t>~</a:t>
              </a:r>
              <a:endParaRPr lang="ko-KR" altLang="en-US" sz="900" dirty="0">
                <a:latin typeface="+mj-ea"/>
                <a:ea typeface="+mj-ea"/>
              </a:endParaRP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DFE5CF25-AF8C-4931-B35E-DD4DCB4E6CAD}"/>
              </a:ext>
            </a:extLst>
          </p:cNvPr>
          <p:cNvSpPr/>
          <p:nvPr/>
        </p:nvSpPr>
        <p:spPr>
          <a:xfrm>
            <a:off x="3163103" y="142526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10" name="Google Shape;4428;p63">
            <a:extLst>
              <a:ext uri="{FF2B5EF4-FFF2-40B4-BE49-F238E27FC236}">
                <a16:creationId xmlns:a16="http://schemas.microsoft.com/office/drawing/2014/main" xmlns="" id="{96642870-96F9-4F7C-8A54-BC2F827BFC55}"/>
              </a:ext>
            </a:extLst>
          </p:cNvPr>
          <p:cNvSpPr/>
          <p:nvPr/>
        </p:nvSpPr>
        <p:spPr>
          <a:xfrm>
            <a:off x="8466000" y="0"/>
            <a:ext cx="1440000" cy="288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/>
                <a:sym typeface="나눔바른고딕"/>
              </a:rPr>
              <a:t>Updated v0.5_2022.02.10</a:t>
            </a:r>
            <a:endParaRPr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2075" marR="0" lvl="0" indent="-92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나눔바른고딕"/>
              <a:buChar char="-"/>
            </a:pP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/>
                <a:sym typeface="나눔바른고딕"/>
              </a:rPr>
              <a:t>고객문의관리메뉴 삭제</a:t>
            </a:r>
            <a:endParaRPr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나눔바른고딕"/>
              <a:sym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25435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ECEBD6-0B92-77A4-B68D-DC847CC3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8E0812E-F6A6-5080-B7AB-FF4B08A9B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C875BB5-D5B1-376F-1F39-2BA540C940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A381B4-14BC-F963-298A-C6E1F3DBAB7E}"/>
              </a:ext>
            </a:extLst>
          </p:cNvPr>
          <p:cNvSpPr txBox="1"/>
          <p:nvPr/>
        </p:nvSpPr>
        <p:spPr>
          <a:xfrm>
            <a:off x="371475" y="904875"/>
            <a:ext cx="266419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진료상세화면과 </a:t>
            </a:r>
            <a:r>
              <a:rPr lang="ko-KR" altLang="en-US" sz="800" dirty="0" err="1">
                <a:latin typeface="+mj-ea"/>
                <a:ea typeface="+mj-ea"/>
              </a:rPr>
              <a:t>대동소이하게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환자를 중심으로 기존의 데이터를 재배열해서 보여줄 예정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endParaRPr lang="en-US" altLang="ko-KR" sz="800" dirty="0">
              <a:latin typeface="+mj-ea"/>
              <a:ea typeface="+mj-ea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800" dirty="0">
                <a:latin typeface="+mj-ea"/>
                <a:ea typeface="+mj-ea"/>
              </a:rPr>
              <a:t>환자정보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800" dirty="0">
                <a:latin typeface="+mj-ea"/>
                <a:ea typeface="+mj-ea"/>
              </a:rPr>
              <a:t>진료이력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800" dirty="0">
                <a:latin typeface="+mj-ea"/>
                <a:ea typeface="+mj-ea"/>
              </a:rPr>
              <a:t>처방이력</a:t>
            </a:r>
            <a:endParaRPr lang="en-US" altLang="ko-KR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60185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A3D76D-0F2E-4749-A4FB-644EB44A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문진이력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68AE96F-E033-4C6A-ABAD-0F9B5BBA2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7211A0-239D-4CBA-8DB7-ADAEC25C18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H_020100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9257B2F-3153-4D30-B1BC-CB0C7B0F5247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문진관리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4575B4-81CC-421D-8048-E93C24147FEC}"/>
              </a:ext>
            </a:extLst>
          </p:cNvPr>
          <p:cNvSpPr txBox="1"/>
          <p:nvPr/>
        </p:nvSpPr>
        <p:spPr>
          <a:xfrm>
            <a:off x="170260" y="1002811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문진관리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83C044-EB23-4097-B8E8-B3A0E211319F}"/>
              </a:ext>
            </a:extLst>
          </p:cNvPr>
          <p:cNvSpPr txBox="1"/>
          <p:nvPr/>
        </p:nvSpPr>
        <p:spPr>
          <a:xfrm>
            <a:off x="170260" y="1276122"/>
            <a:ext cx="153728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err="1">
                <a:latin typeface="+mj-ea"/>
                <a:ea typeface="+mj-ea"/>
              </a:rPr>
              <a:t>사전문진내역을</a:t>
            </a:r>
            <a:r>
              <a:rPr lang="ko-KR" altLang="en-US" sz="800" dirty="0">
                <a:latin typeface="+mj-ea"/>
                <a:ea typeface="+mj-ea"/>
              </a:rPr>
              <a:t> 관리하는 메뉴입니다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C07F06B8-AEC8-4638-8FDF-6BB1A94473D2}"/>
              </a:ext>
            </a:extLst>
          </p:cNvPr>
          <p:cNvCxnSpPr>
            <a:cxnSpLocks/>
          </p:cNvCxnSpPr>
          <p:nvPr/>
        </p:nvCxnSpPr>
        <p:spPr>
          <a:xfrm>
            <a:off x="199378" y="6099219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0291020E-A603-43FE-8EAD-11D1D5DD2761}"/>
              </a:ext>
            </a:extLst>
          </p:cNvPr>
          <p:cNvGrpSpPr/>
          <p:nvPr/>
        </p:nvGrpSpPr>
        <p:grpSpPr>
          <a:xfrm>
            <a:off x="170260" y="1570776"/>
            <a:ext cx="2175029" cy="328474"/>
            <a:chOff x="5104112" y="1563122"/>
            <a:chExt cx="2175029" cy="328474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xmlns="" id="{691F2AB5-CD5A-4141-98EA-DB4B5D58F122}"/>
                </a:ext>
              </a:extLst>
            </p:cNvPr>
            <p:cNvSpPr/>
            <p:nvPr/>
          </p:nvSpPr>
          <p:spPr>
            <a:xfrm>
              <a:off x="5104112" y="156312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검색하실 환자이름을 입력해주세요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Search">
              <a:extLst>
                <a:ext uri="{FF2B5EF4-FFF2-40B4-BE49-F238E27FC236}">
                  <a16:creationId xmlns:a16="http://schemas.microsoft.com/office/drawing/2014/main" xmlns="" id="{84EB1EB9-5ACB-4EB8-B63A-DFE5C5F79E0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0378" y="1657274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D222D7D-3B9C-4BDB-B994-787A91B96CB9}"/>
              </a:ext>
            </a:extLst>
          </p:cNvPr>
          <p:cNvSpPr txBox="1"/>
          <p:nvPr/>
        </p:nvSpPr>
        <p:spPr>
          <a:xfrm>
            <a:off x="170260" y="2043204"/>
            <a:ext cx="4055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latin typeface="+mj-ea"/>
                <a:ea typeface="+mj-ea"/>
              </a:rPr>
              <a:t>321 </a:t>
            </a:r>
            <a:r>
              <a:rPr lang="ko-KR" altLang="en-US" sz="800" b="1" dirty="0">
                <a:latin typeface="+mj-ea"/>
                <a:ea typeface="+mj-ea"/>
              </a:rPr>
              <a:t>명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65" name="Pagination">
            <a:extLst>
              <a:ext uri="{FF2B5EF4-FFF2-40B4-BE49-F238E27FC236}">
                <a16:creationId xmlns:a16="http://schemas.microsoft.com/office/drawing/2014/main" xmlns="" id="{2555E26F-CEDA-4771-A45C-FBAF28CF003D}"/>
              </a:ext>
            </a:extLst>
          </p:cNvPr>
          <p:cNvSpPr txBox="1"/>
          <p:nvPr/>
        </p:nvSpPr>
        <p:spPr>
          <a:xfrm>
            <a:off x="2893901" y="615441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4189C7A2-D0A0-45DC-B095-82155472831D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30E5B064-ADBE-4E83-B04F-BB60ABEFF775}"/>
              </a:ext>
            </a:extLst>
          </p:cNvPr>
          <p:cNvSpPr/>
          <p:nvPr/>
        </p:nvSpPr>
        <p:spPr>
          <a:xfrm>
            <a:off x="170260" y="2644820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2FDC032-5FB3-486D-B4D8-BA1F68795CBB}"/>
              </a:ext>
            </a:extLst>
          </p:cNvPr>
          <p:cNvSpPr txBox="1"/>
          <p:nvPr/>
        </p:nvSpPr>
        <p:spPr>
          <a:xfrm>
            <a:off x="287447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이름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D68FB5F-0DF4-4325-B3F5-E48DDC8B3C15}"/>
              </a:ext>
            </a:extLst>
          </p:cNvPr>
          <p:cNvSpPr txBox="1"/>
          <p:nvPr/>
        </p:nvSpPr>
        <p:spPr>
          <a:xfrm>
            <a:off x="6756879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관리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4719F8E-C3C5-4448-94E9-449E7BBBB6D4}"/>
              </a:ext>
            </a:extLst>
          </p:cNvPr>
          <p:cNvSpPr txBox="1"/>
          <p:nvPr/>
        </p:nvSpPr>
        <p:spPr>
          <a:xfrm>
            <a:off x="287447" y="2762591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u="sng" dirty="0">
                <a:latin typeface="+mj-ea"/>
                <a:ea typeface="+mj-ea"/>
              </a:rPr>
              <a:t>이하나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7358E7D-C1A0-4B1B-935B-F6BF33F87B1E}"/>
              </a:ext>
            </a:extLst>
          </p:cNvPr>
          <p:cNvSpPr txBox="1"/>
          <p:nvPr/>
        </p:nvSpPr>
        <p:spPr>
          <a:xfrm>
            <a:off x="6756879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2FDF50B7-449C-4B8E-B929-3FA7BE668A44}"/>
              </a:ext>
            </a:extLst>
          </p:cNvPr>
          <p:cNvSpPr/>
          <p:nvPr/>
        </p:nvSpPr>
        <p:spPr>
          <a:xfrm>
            <a:off x="170260" y="3071596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01DB9B25-50FE-4C78-8C6D-D69442F48170}"/>
              </a:ext>
            </a:extLst>
          </p:cNvPr>
          <p:cNvSpPr txBox="1"/>
          <p:nvPr/>
        </p:nvSpPr>
        <p:spPr>
          <a:xfrm>
            <a:off x="287447" y="3189367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 err="1">
                <a:latin typeface="+mj-ea"/>
                <a:ea typeface="+mj-ea"/>
              </a:rPr>
              <a:t>소미란</a:t>
            </a:r>
            <a:endParaRPr lang="ko-KR" altLang="en-US" sz="800" u="sng" dirty="0">
              <a:latin typeface="+mj-ea"/>
              <a:ea typeface="+mj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00A76D5-DC70-4636-B0E9-BE41CFCE4FC5}"/>
              </a:ext>
            </a:extLst>
          </p:cNvPr>
          <p:cNvSpPr txBox="1"/>
          <p:nvPr/>
        </p:nvSpPr>
        <p:spPr>
          <a:xfrm>
            <a:off x="6756879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AB82C8F4-6588-4B2B-A307-606627A30A73}"/>
              </a:ext>
            </a:extLst>
          </p:cNvPr>
          <p:cNvSpPr/>
          <p:nvPr/>
        </p:nvSpPr>
        <p:spPr>
          <a:xfrm>
            <a:off x="6757696" y="253735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49C8BEB-D164-448D-A505-FA07F3080F5D}"/>
              </a:ext>
            </a:extLst>
          </p:cNvPr>
          <p:cNvSpPr txBox="1"/>
          <p:nvPr/>
        </p:nvSpPr>
        <p:spPr>
          <a:xfrm>
            <a:off x="2425232" y="238848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문진유형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44A843F2-2ED0-450E-BE22-CD79E40EC8B9}"/>
              </a:ext>
            </a:extLst>
          </p:cNvPr>
          <p:cNvSpPr txBox="1"/>
          <p:nvPr/>
        </p:nvSpPr>
        <p:spPr>
          <a:xfrm>
            <a:off x="5724256" y="2388480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문진답변일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4D6C7580-7C75-4D37-8A36-935A6F06B3FF}"/>
              </a:ext>
            </a:extLst>
          </p:cNvPr>
          <p:cNvSpPr txBox="1"/>
          <p:nvPr/>
        </p:nvSpPr>
        <p:spPr>
          <a:xfrm>
            <a:off x="5724256" y="2762591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2021-12-17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6800C5A9-6482-4A03-8A8E-D60FA15336CC}"/>
              </a:ext>
            </a:extLst>
          </p:cNvPr>
          <p:cNvSpPr txBox="1"/>
          <p:nvPr/>
        </p:nvSpPr>
        <p:spPr>
          <a:xfrm>
            <a:off x="5724256" y="3189367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A9D76EE4-0CBA-41B6-84E8-96B05784AF48}"/>
              </a:ext>
            </a:extLst>
          </p:cNvPr>
          <p:cNvSpPr/>
          <p:nvPr/>
        </p:nvSpPr>
        <p:spPr>
          <a:xfrm>
            <a:off x="170260" y="3503227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D6093E07-9836-4631-A0FF-E20DF609D3F9}"/>
              </a:ext>
            </a:extLst>
          </p:cNvPr>
          <p:cNvSpPr txBox="1"/>
          <p:nvPr/>
        </p:nvSpPr>
        <p:spPr>
          <a:xfrm>
            <a:off x="287447" y="3620998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김민수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10D8C242-ADB6-42CA-BB59-6C32C3A5B45D}"/>
              </a:ext>
            </a:extLst>
          </p:cNvPr>
          <p:cNvSpPr txBox="1"/>
          <p:nvPr/>
        </p:nvSpPr>
        <p:spPr>
          <a:xfrm>
            <a:off x="6756879" y="3620998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E8EC58A2-17D2-44B4-ABA6-EAC60F72FD93}"/>
              </a:ext>
            </a:extLst>
          </p:cNvPr>
          <p:cNvSpPr txBox="1"/>
          <p:nvPr/>
        </p:nvSpPr>
        <p:spPr>
          <a:xfrm>
            <a:off x="5724256" y="3620998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11C40A3-30B8-4FF3-9E9F-AF5778F9A278}"/>
              </a:ext>
            </a:extLst>
          </p:cNvPr>
          <p:cNvSpPr/>
          <p:nvPr/>
        </p:nvSpPr>
        <p:spPr>
          <a:xfrm>
            <a:off x="170260" y="3934858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546E7B4B-5015-42F8-9148-71AC0AFFD992}"/>
              </a:ext>
            </a:extLst>
          </p:cNvPr>
          <p:cNvSpPr txBox="1"/>
          <p:nvPr/>
        </p:nvSpPr>
        <p:spPr>
          <a:xfrm>
            <a:off x="287447" y="4052629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 err="1">
                <a:latin typeface="+mj-ea"/>
                <a:ea typeface="+mj-ea"/>
              </a:rPr>
              <a:t>강한수</a:t>
            </a:r>
            <a:endParaRPr lang="ko-KR" altLang="en-US" sz="800" u="sng" dirty="0">
              <a:latin typeface="+mj-ea"/>
              <a:ea typeface="+mj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02381366-93BD-4E04-A244-1D46D69A2334}"/>
              </a:ext>
            </a:extLst>
          </p:cNvPr>
          <p:cNvSpPr txBox="1"/>
          <p:nvPr/>
        </p:nvSpPr>
        <p:spPr>
          <a:xfrm>
            <a:off x="6756879" y="405262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BE371A54-FA37-4929-8D88-E45DD743A06B}"/>
              </a:ext>
            </a:extLst>
          </p:cNvPr>
          <p:cNvSpPr txBox="1"/>
          <p:nvPr/>
        </p:nvSpPr>
        <p:spPr>
          <a:xfrm>
            <a:off x="5724256" y="4052629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xmlns="" id="{F116247F-39AA-435F-A975-B6341A9CA3FA}"/>
              </a:ext>
            </a:extLst>
          </p:cNvPr>
          <p:cNvSpPr/>
          <p:nvPr/>
        </p:nvSpPr>
        <p:spPr>
          <a:xfrm>
            <a:off x="170260" y="4366489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E7177A07-ED29-4D6D-9A13-9BEBA26898E9}"/>
              </a:ext>
            </a:extLst>
          </p:cNvPr>
          <p:cNvSpPr txBox="1"/>
          <p:nvPr/>
        </p:nvSpPr>
        <p:spPr>
          <a:xfrm>
            <a:off x="287447" y="448426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 err="1">
                <a:latin typeface="+mj-ea"/>
                <a:ea typeface="+mj-ea"/>
              </a:rPr>
              <a:t>이남경</a:t>
            </a:r>
            <a:endParaRPr lang="ko-KR" altLang="en-US" sz="800" u="sng" dirty="0">
              <a:latin typeface="+mj-ea"/>
              <a:ea typeface="+mj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012210E-2287-4BF3-AC9B-616EE620184E}"/>
              </a:ext>
            </a:extLst>
          </p:cNvPr>
          <p:cNvSpPr txBox="1"/>
          <p:nvPr/>
        </p:nvSpPr>
        <p:spPr>
          <a:xfrm>
            <a:off x="6756879" y="448426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09E098B0-413F-4480-80E8-2644FB4C4A27}"/>
              </a:ext>
            </a:extLst>
          </p:cNvPr>
          <p:cNvSpPr txBox="1"/>
          <p:nvPr/>
        </p:nvSpPr>
        <p:spPr>
          <a:xfrm>
            <a:off x="5724256" y="4484260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xmlns="" id="{FF095DE2-1593-4262-965A-23104D216F79}"/>
              </a:ext>
            </a:extLst>
          </p:cNvPr>
          <p:cNvSpPr/>
          <p:nvPr/>
        </p:nvSpPr>
        <p:spPr>
          <a:xfrm>
            <a:off x="170260" y="4798120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E17736DE-92AF-4259-821F-2F5549B9F59E}"/>
              </a:ext>
            </a:extLst>
          </p:cNvPr>
          <p:cNvSpPr txBox="1"/>
          <p:nvPr/>
        </p:nvSpPr>
        <p:spPr>
          <a:xfrm>
            <a:off x="287447" y="4915891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최진희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ABE4398E-DCF6-4721-9DF9-DEC85E0BD618}"/>
              </a:ext>
            </a:extLst>
          </p:cNvPr>
          <p:cNvSpPr txBox="1"/>
          <p:nvPr/>
        </p:nvSpPr>
        <p:spPr>
          <a:xfrm>
            <a:off x="6756879" y="49158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3B95B636-0718-4299-A954-2E7237799129}"/>
              </a:ext>
            </a:extLst>
          </p:cNvPr>
          <p:cNvSpPr txBox="1"/>
          <p:nvPr/>
        </p:nvSpPr>
        <p:spPr>
          <a:xfrm>
            <a:off x="5724256" y="4915891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xmlns="" id="{0CEAAD12-7549-40EF-AABB-A91C573FA032}"/>
              </a:ext>
            </a:extLst>
          </p:cNvPr>
          <p:cNvGrpSpPr/>
          <p:nvPr/>
        </p:nvGrpSpPr>
        <p:grpSpPr>
          <a:xfrm>
            <a:off x="2418015" y="1570776"/>
            <a:ext cx="1971933" cy="328474"/>
            <a:chOff x="2418015" y="1570776"/>
            <a:chExt cx="1971933" cy="328474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xmlns="" id="{7DCAF918-7438-4154-88DC-717F5244A4BF}"/>
                </a:ext>
              </a:extLst>
            </p:cNvPr>
            <p:cNvGrpSpPr/>
            <p:nvPr/>
          </p:nvGrpSpPr>
          <p:grpSpPr>
            <a:xfrm>
              <a:off x="2418015" y="1570776"/>
              <a:ext cx="905757" cy="328474"/>
              <a:chOff x="2418015" y="1570776"/>
              <a:chExt cx="905757" cy="328474"/>
            </a:xfrm>
          </p:grpSpPr>
          <p:sp>
            <p:nvSpPr>
              <p:cNvPr id="176" name="사각형: 둥근 모서리 175">
                <a:extLst>
                  <a:ext uri="{FF2B5EF4-FFF2-40B4-BE49-F238E27FC236}">
                    <a16:creationId xmlns:a16="http://schemas.microsoft.com/office/drawing/2014/main" xmlns="" id="{0B2FCB9C-9F33-4DE3-88DB-7849B4DEA8C5}"/>
                  </a:ext>
                </a:extLst>
              </p:cNvPr>
              <p:cNvSpPr/>
              <p:nvPr/>
            </p:nvSpPr>
            <p:spPr>
              <a:xfrm>
                <a:off x="2418015" y="1570776"/>
                <a:ext cx="905757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2021-10-01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7" name="Calendar">
                <a:extLst>
                  <a:ext uri="{FF2B5EF4-FFF2-40B4-BE49-F238E27FC236}">
                    <a16:creationId xmlns:a16="http://schemas.microsoft.com/office/drawing/2014/main" xmlns="" id="{4E053B9F-71AD-44CE-BD56-1177E709344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04198" y="1656398"/>
                <a:ext cx="161925" cy="16192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xmlns="" id="{1655CAEC-071D-42B6-B456-497359C100CC}"/>
                </a:ext>
              </a:extLst>
            </p:cNvPr>
            <p:cNvGrpSpPr/>
            <p:nvPr/>
          </p:nvGrpSpPr>
          <p:grpSpPr>
            <a:xfrm>
              <a:off x="3484191" y="1570776"/>
              <a:ext cx="905757" cy="328474"/>
              <a:chOff x="2418015" y="1570776"/>
              <a:chExt cx="905757" cy="328474"/>
            </a:xfrm>
          </p:grpSpPr>
          <p:sp>
            <p:nvSpPr>
              <p:cNvPr id="180" name="사각형: 둥근 모서리 179">
                <a:extLst>
                  <a:ext uri="{FF2B5EF4-FFF2-40B4-BE49-F238E27FC236}">
                    <a16:creationId xmlns:a16="http://schemas.microsoft.com/office/drawing/2014/main" xmlns="" id="{40080278-F3BC-477E-B21D-720873D706A4}"/>
                  </a:ext>
                </a:extLst>
              </p:cNvPr>
              <p:cNvSpPr/>
              <p:nvPr/>
            </p:nvSpPr>
            <p:spPr>
              <a:xfrm>
                <a:off x="2418015" y="1570776"/>
                <a:ext cx="905757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2021-12-31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1" name="Calendar">
                <a:extLst>
                  <a:ext uri="{FF2B5EF4-FFF2-40B4-BE49-F238E27FC236}">
                    <a16:creationId xmlns:a16="http://schemas.microsoft.com/office/drawing/2014/main" xmlns="" id="{09C39B5C-2FB1-410C-830F-7DD9D05ECB4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04198" y="1656398"/>
                <a:ext cx="161925" cy="16192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555525ED-4503-4B98-9684-4C30B63C4FD0}"/>
                </a:ext>
              </a:extLst>
            </p:cNvPr>
            <p:cNvSpPr txBox="1"/>
            <p:nvPr/>
          </p:nvSpPr>
          <p:spPr>
            <a:xfrm>
              <a:off x="3369516" y="1673458"/>
              <a:ext cx="769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atin typeface="+mj-ea"/>
                  <a:ea typeface="+mj-ea"/>
                </a:rPr>
                <a:t>~</a:t>
              </a:r>
              <a:endParaRPr lang="ko-KR" altLang="en-US" sz="900" dirty="0">
                <a:latin typeface="+mj-ea"/>
                <a:ea typeface="+mj-ea"/>
              </a:endParaRP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48B2F314-A942-48B5-92EA-82528FA21FA1}"/>
              </a:ext>
            </a:extLst>
          </p:cNvPr>
          <p:cNvSpPr txBox="1"/>
          <p:nvPr/>
        </p:nvSpPr>
        <p:spPr>
          <a:xfrm>
            <a:off x="904684" y="238848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생년월일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B3DF2272-28B4-4A73-A5D4-2504F602E48B}"/>
              </a:ext>
            </a:extLst>
          </p:cNvPr>
          <p:cNvSpPr txBox="1"/>
          <p:nvPr/>
        </p:nvSpPr>
        <p:spPr>
          <a:xfrm>
            <a:off x="904684" y="2762591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1985-12-17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0EE80F22-5D0A-430C-BFF9-EAFFC40E55D8}"/>
              </a:ext>
            </a:extLst>
          </p:cNvPr>
          <p:cNvSpPr txBox="1"/>
          <p:nvPr/>
        </p:nvSpPr>
        <p:spPr>
          <a:xfrm>
            <a:off x="904684" y="3189367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1975-10-15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D162DE50-4746-46DE-9075-6EDC45CA7376}"/>
              </a:ext>
            </a:extLst>
          </p:cNvPr>
          <p:cNvSpPr txBox="1"/>
          <p:nvPr/>
        </p:nvSpPr>
        <p:spPr>
          <a:xfrm>
            <a:off x="904684" y="3620998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1958-10-15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187E1BC0-BDBB-4228-B9FD-3707AFADF0BE}"/>
              </a:ext>
            </a:extLst>
          </p:cNvPr>
          <p:cNvSpPr txBox="1"/>
          <p:nvPr/>
        </p:nvSpPr>
        <p:spPr>
          <a:xfrm>
            <a:off x="904684" y="4052629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2010-10-15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E4DF378F-9164-4348-B39B-2461F7BDAA82}"/>
              </a:ext>
            </a:extLst>
          </p:cNvPr>
          <p:cNvSpPr txBox="1"/>
          <p:nvPr/>
        </p:nvSpPr>
        <p:spPr>
          <a:xfrm>
            <a:off x="904684" y="4484260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2010-10-15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0597656B-ACB5-4862-AAFC-BD473E972D70}"/>
              </a:ext>
            </a:extLst>
          </p:cNvPr>
          <p:cNvSpPr txBox="1"/>
          <p:nvPr/>
        </p:nvSpPr>
        <p:spPr>
          <a:xfrm>
            <a:off x="904684" y="4915891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1957-10-15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5D92200D-42B8-4414-A660-725018D8E499}"/>
              </a:ext>
            </a:extLst>
          </p:cNvPr>
          <p:cNvSpPr txBox="1"/>
          <p:nvPr/>
        </p:nvSpPr>
        <p:spPr>
          <a:xfrm>
            <a:off x="1837917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유형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3B5621E9-E62A-461B-BB11-5DCBEA12933C}"/>
              </a:ext>
            </a:extLst>
          </p:cNvPr>
          <p:cNvSpPr txBox="1"/>
          <p:nvPr/>
        </p:nvSpPr>
        <p:spPr>
          <a:xfrm>
            <a:off x="1837917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여자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799CF872-9090-4681-A6D0-DFCB55FBB6CB}"/>
              </a:ext>
            </a:extLst>
          </p:cNvPr>
          <p:cNvSpPr txBox="1"/>
          <p:nvPr/>
        </p:nvSpPr>
        <p:spPr>
          <a:xfrm>
            <a:off x="1837917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여자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38BD2F79-AD92-44DB-939E-20B6E263A7D4}"/>
              </a:ext>
            </a:extLst>
          </p:cNvPr>
          <p:cNvSpPr txBox="1"/>
          <p:nvPr/>
        </p:nvSpPr>
        <p:spPr>
          <a:xfrm>
            <a:off x="1837917" y="3620998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남자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DF844768-80C0-4D39-A837-C6C09B3DA980}"/>
              </a:ext>
            </a:extLst>
          </p:cNvPr>
          <p:cNvSpPr txBox="1"/>
          <p:nvPr/>
        </p:nvSpPr>
        <p:spPr>
          <a:xfrm>
            <a:off x="1837917" y="405262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소아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9B0A4432-872E-4D00-A9E6-03B2064EED3C}"/>
              </a:ext>
            </a:extLst>
          </p:cNvPr>
          <p:cNvSpPr txBox="1"/>
          <p:nvPr/>
        </p:nvSpPr>
        <p:spPr>
          <a:xfrm>
            <a:off x="1837917" y="448426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남자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0E05B94E-D089-4433-A406-9404717E7515}"/>
              </a:ext>
            </a:extLst>
          </p:cNvPr>
          <p:cNvSpPr txBox="1"/>
          <p:nvPr/>
        </p:nvSpPr>
        <p:spPr>
          <a:xfrm>
            <a:off x="1837917" y="49158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노인</a:t>
            </a: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xmlns="" id="{4E61C7C2-6940-4438-B9BF-9DFABC696D68}"/>
              </a:ext>
            </a:extLst>
          </p:cNvPr>
          <p:cNvSpPr/>
          <p:nvPr/>
        </p:nvSpPr>
        <p:spPr>
          <a:xfrm>
            <a:off x="139826" y="255241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xmlns="" id="{2532F64F-537C-41FD-A325-F66AF3D3F735}"/>
              </a:ext>
            </a:extLst>
          </p:cNvPr>
          <p:cNvSpPr/>
          <p:nvPr/>
        </p:nvSpPr>
        <p:spPr>
          <a:xfrm>
            <a:off x="3163103" y="142526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aphicFrame>
        <p:nvGraphicFramePr>
          <p:cNvPr id="174" name="표 173">
            <a:extLst>
              <a:ext uri="{FF2B5EF4-FFF2-40B4-BE49-F238E27FC236}">
                <a16:creationId xmlns:a16="http://schemas.microsoft.com/office/drawing/2014/main" xmlns="" id="{14C98378-3180-4631-BCC3-5F47AB9F6033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28204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기간검색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문진답변일이 설정한 기간에 포함되는 결과만 노출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필터선택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 분류에 해당하는 문진결과만 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전체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문진결과분류는 계속적으로 추가될 수 있음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이후 추가되는 속도와 방식에 따라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UI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변경될 수 있음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문진선택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해당 문진상세화면으로 이동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레코드삭제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해당 환자의 해당 문진만 삭제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다른 날의 문진에는 영향을 주지 않음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8BA1D47C-3A27-4D79-BD13-FB6884B03214}"/>
              </a:ext>
            </a:extLst>
          </p:cNvPr>
          <p:cNvSpPr/>
          <p:nvPr/>
        </p:nvSpPr>
        <p:spPr>
          <a:xfrm>
            <a:off x="2824475" y="2761841"/>
            <a:ext cx="288296" cy="114300"/>
          </a:xfrm>
          <a:prstGeom prst="roundRect">
            <a:avLst>
              <a:gd name="adj" fmla="val 4167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불면증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xmlns="" id="{D980197F-375F-4505-8E13-D8A39119738F}"/>
              </a:ext>
            </a:extLst>
          </p:cNvPr>
          <p:cNvSpPr/>
          <p:nvPr/>
        </p:nvSpPr>
        <p:spPr>
          <a:xfrm>
            <a:off x="2445187" y="3188617"/>
            <a:ext cx="288296" cy="114300"/>
          </a:xfrm>
          <a:prstGeom prst="roundRect">
            <a:avLst>
              <a:gd name="adj" fmla="val 416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비염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xmlns="" id="{05346198-020C-4B11-A9D1-EF3BC134C4C3}"/>
              </a:ext>
            </a:extLst>
          </p:cNvPr>
          <p:cNvSpPr/>
          <p:nvPr/>
        </p:nvSpPr>
        <p:spPr>
          <a:xfrm>
            <a:off x="2436919" y="2761841"/>
            <a:ext cx="353798" cy="11430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정인적방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CCD9607C-39F6-453A-8E20-396BBCE0DB73}"/>
              </a:ext>
            </a:extLst>
          </p:cNvPr>
          <p:cNvSpPr/>
          <p:nvPr/>
        </p:nvSpPr>
        <p:spPr>
          <a:xfrm>
            <a:off x="2436919" y="3625403"/>
            <a:ext cx="353798" cy="11430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정인적방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470BE5DE-09B4-4E93-AA94-A6100709DED0}"/>
              </a:ext>
            </a:extLst>
          </p:cNvPr>
          <p:cNvSpPr/>
          <p:nvPr/>
        </p:nvSpPr>
        <p:spPr>
          <a:xfrm>
            <a:off x="2445187" y="4046632"/>
            <a:ext cx="288296" cy="114300"/>
          </a:xfrm>
          <a:prstGeom prst="roundRect">
            <a:avLst>
              <a:gd name="adj" fmla="val 416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비염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E2F85139-FE10-4481-989B-9B4D26E33B94}"/>
              </a:ext>
            </a:extLst>
          </p:cNvPr>
          <p:cNvSpPr/>
          <p:nvPr/>
        </p:nvSpPr>
        <p:spPr>
          <a:xfrm>
            <a:off x="2436919" y="4487909"/>
            <a:ext cx="353798" cy="11430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정인적방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xmlns="" id="{5544055F-C862-41B9-BAF0-2AB355EDD10C}"/>
              </a:ext>
            </a:extLst>
          </p:cNvPr>
          <p:cNvSpPr/>
          <p:nvPr/>
        </p:nvSpPr>
        <p:spPr>
          <a:xfrm>
            <a:off x="2445187" y="4909138"/>
            <a:ext cx="288296" cy="114300"/>
          </a:xfrm>
          <a:prstGeom prst="roundRect">
            <a:avLst>
              <a:gd name="adj" fmla="val 41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우울증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A524032-8E2B-46D5-9757-800228CF11DE}"/>
              </a:ext>
            </a:extLst>
          </p:cNvPr>
          <p:cNvSpPr txBox="1"/>
          <p:nvPr/>
        </p:nvSpPr>
        <p:spPr>
          <a:xfrm>
            <a:off x="5636062" y="2048059"/>
            <a:ext cx="16430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전체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>
                <a:latin typeface="+mj-ea"/>
                <a:ea typeface="+mj-ea"/>
              </a:rPr>
              <a:t>정인적방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>
                <a:latin typeface="+mj-ea"/>
                <a:ea typeface="+mj-ea"/>
              </a:rPr>
              <a:t>비염  </a:t>
            </a:r>
            <a:r>
              <a:rPr lang="en-US" altLang="ko-KR" sz="800" dirty="0">
                <a:latin typeface="+mj-ea"/>
                <a:ea typeface="+mj-ea"/>
              </a:rPr>
              <a:t>|  </a:t>
            </a:r>
            <a:r>
              <a:rPr lang="ko-KR" altLang="en-US" sz="800" dirty="0">
                <a:latin typeface="+mj-ea"/>
                <a:ea typeface="+mj-ea"/>
              </a:rPr>
              <a:t>불면증  </a:t>
            </a:r>
            <a:r>
              <a:rPr lang="en-US" altLang="ko-KR" sz="800" dirty="0">
                <a:latin typeface="+mj-ea"/>
                <a:ea typeface="+mj-ea"/>
              </a:rPr>
              <a:t>|  </a:t>
            </a:r>
            <a:r>
              <a:rPr lang="ko-KR" altLang="en-US" sz="800" dirty="0">
                <a:latin typeface="+mj-ea"/>
                <a:ea typeface="+mj-ea"/>
              </a:rPr>
              <a:t>기타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96CCB779-92CC-459D-9A1E-FE86E30020D2}"/>
              </a:ext>
            </a:extLst>
          </p:cNvPr>
          <p:cNvSpPr/>
          <p:nvPr/>
        </p:nvSpPr>
        <p:spPr>
          <a:xfrm>
            <a:off x="5429649" y="200155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2461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3C069E4-33CE-4A0E-BA90-0040280CE72D}"/>
              </a:ext>
            </a:extLst>
          </p:cNvPr>
          <p:cNvSpPr/>
          <p:nvPr/>
        </p:nvSpPr>
        <p:spPr>
          <a:xfrm>
            <a:off x="5551941" y="1197178"/>
            <a:ext cx="1727200" cy="50634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C7B8CE-18A0-474B-A3AF-25AE2938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문진상세화면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F86408C-B513-49D0-92F1-CCB2D68A8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5284AC-E83F-4C05-9382-5F616FF607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H_020200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A38943E-60B5-4D7B-AFDC-CA46D1788543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문진이력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E2298A2C-C1B7-41A9-B40E-90BBEB452C05}"/>
              </a:ext>
            </a:extLst>
          </p:cNvPr>
          <p:cNvCxnSpPr>
            <a:cxnSpLocks/>
          </p:cNvCxnSpPr>
          <p:nvPr/>
        </p:nvCxnSpPr>
        <p:spPr>
          <a:xfrm>
            <a:off x="5183517" y="597402"/>
            <a:ext cx="15896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4098894-E784-42F3-B173-E329171CD904}"/>
              </a:ext>
            </a:extLst>
          </p:cNvPr>
          <p:cNvSpPr/>
          <p:nvPr/>
        </p:nvSpPr>
        <p:spPr>
          <a:xfrm>
            <a:off x="5551941" y="922685"/>
            <a:ext cx="1727200" cy="2744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문진이력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(15)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52DDC1A-04CD-41FA-A6E3-BCBD8191E207}"/>
              </a:ext>
            </a:extLst>
          </p:cNvPr>
          <p:cNvSpPr txBox="1"/>
          <p:nvPr/>
        </p:nvSpPr>
        <p:spPr>
          <a:xfrm rot="10800000">
            <a:off x="7088869" y="1015505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97EBA68-6543-432B-B977-AD8D40B13713}"/>
              </a:ext>
            </a:extLst>
          </p:cNvPr>
          <p:cNvSpPr/>
          <p:nvPr/>
        </p:nvSpPr>
        <p:spPr>
          <a:xfrm>
            <a:off x="154440" y="934858"/>
            <a:ext cx="5347359" cy="534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9F65A47-9740-437F-9941-7E36DF9FD997}"/>
              </a:ext>
            </a:extLst>
          </p:cNvPr>
          <p:cNvSpPr txBox="1"/>
          <p:nvPr/>
        </p:nvSpPr>
        <p:spPr>
          <a:xfrm>
            <a:off x="233760" y="1002811"/>
            <a:ext cx="10499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이하나 </a:t>
            </a:r>
            <a:r>
              <a:rPr lang="en-US" altLang="ko-KR" sz="1400" b="1" dirty="0">
                <a:latin typeface="+mj-ea"/>
                <a:ea typeface="+mj-ea"/>
              </a:rPr>
              <a:t>(37</a:t>
            </a:r>
            <a:r>
              <a:rPr lang="ko-KR" altLang="en-US" sz="1400" b="1" dirty="0">
                <a:latin typeface="+mj-ea"/>
                <a:ea typeface="+mj-ea"/>
              </a:rPr>
              <a:t>세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DEAFD78-59C4-4E84-A1AC-29387DC29079}"/>
              </a:ext>
            </a:extLst>
          </p:cNvPr>
          <p:cNvSpPr txBox="1"/>
          <p:nvPr/>
        </p:nvSpPr>
        <p:spPr>
          <a:xfrm>
            <a:off x="233760" y="1276122"/>
            <a:ext cx="9666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환자의 </a:t>
            </a:r>
            <a:r>
              <a:rPr lang="ko-KR" altLang="en-US" sz="800" dirty="0" err="1">
                <a:latin typeface="+mj-ea"/>
                <a:ea typeface="+mj-ea"/>
              </a:rPr>
              <a:t>진료화면입니다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2FCF051-9C50-45CF-BD7E-83D1785FC1DC}"/>
              </a:ext>
            </a:extLst>
          </p:cNvPr>
          <p:cNvSpPr txBox="1"/>
          <p:nvPr/>
        </p:nvSpPr>
        <p:spPr>
          <a:xfrm>
            <a:off x="1310838" y="1094040"/>
            <a:ext cx="6908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Ch.123456789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24626DDC-0194-43BB-8FCD-5F046C99E67E}"/>
              </a:ext>
            </a:extLst>
          </p:cNvPr>
          <p:cNvCxnSpPr/>
          <p:nvPr/>
        </p:nvCxnSpPr>
        <p:spPr>
          <a:xfrm>
            <a:off x="233760" y="1669915"/>
            <a:ext cx="52268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96ABE513-CA77-4486-A01C-90A6BE5D31EF}"/>
              </a:ext>
            </a:extLst>
          </p:cNvPr>
          <p:cNvSpPr/>
          <p:nvPr/>
        </p:nvSpPr>
        <p:spPr>
          <a:xfrm>
            <a:off x="2727411" y="1011702"/>
            <a:ext cx="2705100" cy="582810"/>
          </a:xfrm>
          <a:prstGeom prst="roundRect">
            <a:avLst>
              <a:gd name="adj" fmla="val 795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0175B8D-897E-43BA-88A3-2E9776C31830}"/>
              </a:ext>
            </a:extLst>
          </p:cNvPr>
          <p:cNvCxnSpPr>
            <a:cxnSpLocks/>
          </p:cNvCxnSpPr>
          <p:nvPr/>
        </p:nvCxnSpPr>
        <p:spPr>
          <a:xfrm>
            <a:off x="2835693" y="1255251"/>
            <a:ext cx="24885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57840A22-7CD9-4002-9054-3DDD0E37C7D5}"/>
              </a:ext>
            </a:extLst>
          </p:cNvPr>
          <p:cNvGrpSpPr/>
          <p:nvPr/>
        </p:nvGrpSpPr>
        <p:grpSpPr>
          <a:xfrm>
            <a:off x="2847194" y="1087690"/>
            <a:ext cx="227626" cy="411111"/>
            <a:chOff x="910444" y="3213583"/>
            <a:chExt cx="227626" cy="41111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1F1941D-E50B-48D4-B995-A1DC28446FEF}"/>
                </a:ext>
              </a:extLst>
            </p:cNvPr>
            <p:cNvSpPr txBox="1"/>
            <p:nvPr/>
          </p:nvSpPr>
          <p:spPr>
            <a:xfrm>
              <a:off x="932886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성별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9A701341-72B9-49E5-A645-E5A81705CFD2}"/>
                </a:ext>
              </a:extLst>
            </p:cNvPr>
            <p:cNvSpPr txBox="1"/>
            <p:nvPr/>
          </p:nvSpPr>
          <p:spPr>
            <a:xfrm>
              <a:off x="910444" y="3470806"/>
              <a:ext cx="2276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1000" dirty="0">
                  <a:latin typeface="+mj-ea"/>
                  <a:ea typeface="+mj-ea"/>
                </a:rPr>
                <a:t>여자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B7F8954-1737-45CB-9A2B-5EF13F91A198}"/>
              </a:ext>
            </a:extLst>
          </p:cNvPr>
          <p:cNvGrpSpPr/>
          <p:nvPr/>
        </p:nvGrpSpPr>
        <p:grpSpPr>
          <a:xfrm>
            <a:off x="3274846" y="1087690"/>
            <a:ext cx="182742" cy="425679"/>
            <a:chOff x="1291444" y="3213583"/>
            <a:chExt cx="182742" cy="42567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A878A39-BDA2-4F5D-8693-D9CD1227D349}"/>
                </a:ext>
              </a:extLst>
            </p:cNvPr>
            <p:cNvSpPr txBox="1"/>
            <p:nvPr/>
          </p:nvSpPr>
          <p:spPr>
            <a:xfrm>
              <a:off x="1291444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>
                  <a:latin typeface="+mj-ea"/>
                  <a:ea typeface="+mj-ea"/>
                </a:rPr>
                <a:t>나이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720DB3B-2C23-4687-A7C6-43BE00C1E06A}"/>
                </a:ext>
              </a:extLst>
            </p:cNvPr>
            <p:cNvSpPr txBox="1"/>
            <p:nvPr/>
          </p:nvSpPr>
          <p:spPr>
            <a:xfrm>
              <a:off x="1307474" y="3485374"/>
              <a:ext cx="15068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000" dirty="0">
                  <a:latin typeface="+mj-ea"/>
                  <a:ea typeface="+mj-ea"/>
                </a:rPr>
                <a:t>37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A74B16D0-90B0-4380-839A-C4438BDB7D92}"/>
              </a:ext>
            </a:extLst>
          </p:cNvPr>
          <p:cNvGrpSpPr/>
          <p:nvPr/>
        </p:nvGrpSpPr>
        <p:grpSpPr>
          <a:xfrm>
            <a:off x="3657614" y="1087690"/>
            <a:ext cx="333425" cy="425679"/>
            <a:chOff x="1683659" y="3213583"/>
            <a:chExt cx="333425" cy="42567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89EEA777-8FF4-42D5-95BE-E5ED58B2C6FC}"/>
                </a:ext>
              </a:extLst>
            </p:cNvPr>
            <p:cNvSpPr txBox="1"/>
            <p:nvPr/>
          </p:nvSpPr>
          <p:spPr>
            <a:xfrm>
              <a:off x="1759000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>
                  <a:latin typeface="+mj-ea"/>
                  <a:ea typeface="+mj-ea"/>
                </a:rPr>
                <a:t>신장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E4D72D48-338C-4AFE-A672-B2DB5ED80891}"/>
                </a:ext>
              </a:extLst>
            </p:cNvPr>
            <p:cNvSpPr txBox="1"/>
            <p:nvPr/>
          </p:nvSpPr>
          <p:spPr>
            <a:xfrm>
              <a:off x="1683659" y="3485374"/>
              <a:ext cx="33342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000" dirty="0">
                  <a:latin typeface="+mj-ea"/>
                  <a:ea typeface="+mj-ea"/>
                </a:rPr>
                <a:t>165</a:t>
              </a:r>
              <a:r>
                <a:rPr lang="en-US" altLang="ko-KR" sz="600" dirty="0">
                  <a:latin typeface="+mj-ea"/>
                  <a:ea typeface="+mj-ea"/>
                </a:rPr>
                <a:t>cm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D0FF7593-394A-4CA0-B7C1-CC0C2FC697C6}"/>
              </a:ext>
            </a:extLst>
          </p:cNvPr>
          <p:cNvGrpSpPr/>
          <p:nvPr/>
        </p:nvGrpSpPr>
        <p:grpSpPr>
          <a:xfrm>
            <a:off x="4191065" y="1087690"/>
            <a:ext cx="235642" cy="425679"/>
            <a:chOff x="2075874" y="3213583"/>
            <a:chExt cx="235642" cy="42567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39FC055-3651-43B2-9E6B-87B294CAD432}"/>
                </a:ext>
              </a:extLst>
            </p:cNvPr>
            <p:cNvSpPr txBox="1"/>
            <p:nvPr/>
          </p:nvSpPr>
          <p:spPr>
            <a:xfrm>
              <a:off x="2102324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>
                  <a:latin typeface="+mj-ea"/>
                  <a:ea typeface="+mj-ea"/>
                </a:rPr>
                <a:t>체중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3A2512F-2047-4FFF-BBAC-AE395F2E5719}"/>
                </a:ext>
              </a:extLst>
            </p:cNvPr>
            <p:cNvSpPr txBox="1"/>
            <p:nvPr/>
          </p:nvSpPr>
          <p:spPr>
            <a:xfrm>
              <a:off x="2075874" y="3485374"/>
              <a:ext cx="23564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000" dirty="0">
                  <a:latin typeface="+mj-ea"/>
                  <a:ea typeface="+mj-ea"/>
                </a:rPr>
                <a:t>53</a:t>
              </a:r>
              <a:r>
                <a:rPr lang="en-US" altLang="ko-KR" sz="600" dirty="0">
                  <a:latin typeface="+mj-ea"/>
                  <a:ea typeface="+mj-ea"/>
                </a:rPr>
                <a:t>kg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287C9208-8940-4C14-8FDF-A8EE9E093D19}"/>
              </a:ext>
            </a:extLst>
          </p:cNvPr>
          <p:cNvGrpSpPr/>
          <p:nvPr/>
        </p:nvGrpSpPr>
        <p:grpSpPr>
          <a:xfrm>
            <a:off x="4626731" y="1087690"/>
            <a:ext cx="648415" cy="425679"/>
            <a:chOff x="2468089" y="3213583"/>
            <a:chExt cx="648415" cy="42567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444A8CD0-C153-46FC-9EF5-0B9B7CD1307A}"/>
                </a:ext>
              </a:extLst>
            </p:cNvPr>
            <p:cNvSpPr txBox="1"/>
            <p:nvPr/>
          </p:nvSpPr>
          <p:spPr>
            <a:xfrm>
              <a:off x="2468089" y="3213583"/>
              <a:ext cx="36548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내원목적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C9F7B382-A499-4371-87AE-2FBE0F59F88E}"/>
                </a:ext>
              </a:extLst>
            </p:cNvPr>
            <p:cNvSpPr txBox="1"/>
            <p:nvPr/>
          </p:nvSpPr>
          <p:spPr>
            <a:xfrm>
              <a:off x="2480111" y="3485374"/>
              <a:ext cx="63639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1000" dirty="0">
                  <a:latin typeface="+mj-ea"/>
                  <a:ea typeface="+mj-ea"/>
                </a:rPr>
                <a:t>불면증</a:t>
              </a:r>
              <a:r>
                <a:rPr lang="en-US" altLang="ko-KR" sz="1000" dirty="0">
                  <a:latin typeface="+mj-ea"/>
                  <a:ea typeface="+mj-ea"/>
                </a:rPr>
                <a:t>, </a:t>
              </a:r>
              <a:r>
                <a:rPr lang="ko-KR" altLang="en-US" sz="1000" dirty="0">
                  <a:latin typeface="+mj-ea"/>
                  <a:ea typeface="+mj-ea"/>
                </a:rPr>
                <a:t>비만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4CFC222-38F5-4186-B8E1-02274378E6B8}"/>
              </a:ext>
            </a:extLst>
          </p:cNvPr>
          <p:cNvSpPr/>
          <p:nvPr/>
        </p:nvSpPr>
        <p:spPr>
          <a:xfrm>
            <a:off x="264449" y="1755492"/>
            <a:ext cx="5168062" cy="450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진료상세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&gt;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문진 탭화면과 동일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0F184BC-3A4A-4CE0-BBAF-B5A30403BADE}"/>
              </a:ext>
            </a:extLst>
          </p:cNvPr>
          <p:cNvSpPr/>
          <p:nvPr/>
        </p:nvSpPr>
        <p:spPr>
          <a:xfrm>
            <a:off x="5608752" y="1429753"/>
            <a:ext cx="1618783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2021-12-17 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정인적방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71C4E09-302E-4EE7-8C14-15007A38FB1D}"/>
              </a:ext>
            </a:extLst>
          </p:cNvPr>
          <p:cNvSpPr txBox="1"/>
          <p:nvPr/>
        </p:nvSpPr>
        <p:spPr>
          <a:xfrm>
            <a:off x="6316326" y="1257978"/>
            <a:ext cx="9137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전체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>
                <a:latin typeface="+mj-ea"/>
                <a:ea typeface="+mj-ea"/>
              </a:rPr>
              <a:t>정인적방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>
                <a:latin typeface="+mj-ea"/>
                <a:ea typeface="+mj-ea"/>
              </a:rPr>
              <a:t>기타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FE771E7-9037-4A2A-AE90-5E7916EDA64B}"/>
              </a:ext>
            </a:extLst>
          </p:cNvPr>
          <p:cNvSpPr/>
          <p:nvPr/>
        </p:nvSpPr>
        <p:spPr>
          <a:xfrm>
            <a:off x="5608752" y="1826302"/>
            <a:ext cx="1618783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2021-10-17 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정인적방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1553FD8B-E8FC-4A5A-AAE4-4531F4F5414C}"/>
              </a:ext>
            </a:extLst>
          </p:cNvPr>
          <p:cNvSpPr/>
          <p:nvPr/>
        </p:nvSpPr>
        <p:spPr>
          <a:xfrm>
            <a:off x="5608752" y="2222851"/>
            <a:ext cx="1618783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2021-05-17 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비염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3BE889B8-60EB-4FB5-8EB4-C45E36B9AE19}"/>
              </a:ext>
            </a:extLst>
          </p:cNvPr>
          <p:cNvSpPr/>
          <p:nvPr/>
        </p:nvSpPr>
        <p:spPr>
          <a:xfrm>
            <a:off x="5608752" y="2619400"/>
            <a:ext cx="1618783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2021-04-17 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불면증</a:t>
            </a: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A05CCDBD-A818-4E45-A3DB-AFFD370207CF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1601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330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다운로드버튼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 화면의 문진내용을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txt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로 다운로드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830743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7A16AA0-82B9-4F11-9BAD-0C8AC58DAF74}"/>
              </a:ext>
            </a:extLst>
          </p:cNvPr>
          <p:cNvSpPr/>
          <p:nvPr/>
        </p:nvSpPr>
        <p:spPr>
          <a:xfrm>
            <a:off x="154440" y="6312618"/>
            <a:ext cx="7124701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C606B236-5CDB-435A-9943-4E2F2D522B85}"/>
              </a:ext>
            </a:extLst>
          </p:cNvPr>
          <p:cNvSpPr/>
          <p:nvPr/>
        </p:nvSpPr>
        <p:spPr>
          <a:xfrm>
            <a:off x="6500705" y="6388755"/>
            <a:ext cx="726830" cy="2405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목록으로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2D8217B0-EF15-472C-9136-21C2696EF18C}"/>
              </a:ext>
            </a:extLst>
          </p:cNvPr>
          <p:cNvSpPr/>
          <p:nvPr/>
        </p:nvSpPr>
        <p:spPr>
          <a:xfrm>
            <a:off x="276489" y="6388755"/>
            <a:ext cx="726830" cy="2405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다운로드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548F4227-441B-4AA9-A63F-0FF065C80588}"/>
              </a:ext>
            </a:extLst>
          </p:cNvPr>
          <p:cNvSpPr/>
          <p:nvPr/>
        </p:nvSpPr>
        <p:spPr>
          <a:xfrm>
            <a:off x="154440" y="6293353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4024EDB6-8BDC-44FA-972F-1FCE32C33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3777" y="1078240"/>
            <a:ext cx="156391" cy="15639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FB1DC5A-3498-4F25-B04A-E61AB7579C60}"/>
              </a:ext>
            </a:extLst>
          </p:cNvPr>
          <p:cNvSpPr txBox="1"/>
          <p:nvPr/>
        </p:nvSpPr>
        <p:spPr>
          <a:xfrm>
            <a:off x="233760" y="1520790"/>
            <a:ext cx="14715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문진진행일시  </a:t>
            </a:r>
            <a:r>
              <a:rPr lang="en-US" altLang="ko-KR" sz="800" b="1" dirty="0">
                <a:latin typeface="+mj-ea"/>
                <a:ea typeface="+mj-ea"/>
              </a:rPr>
              <a:t>: 2021.10.15 14:32</a:t>
            </a:r>
          </a:p>
        </p:txBody>
      </p:sp>
    </p:spTree>
    <p:extLst>
      <p:ext uri="{BB962C8B-B14F-4D97-AF65-F5344CB8AC3E}">
        <p14:creationId xmlns:p14="http://schemas.microsoft.com/office/powerpoint/2010/main" xmlns="" val="33291436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7231A4A-19B0-40F1-8CF5-878C758E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문진 다운로드 양식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9D0E08-0F2E-4369-A39C-05D972E622AF}"/>
              </a:ext>
            </a:extLst>
          </p:cNvPr>
          <p:cNvSpPr txBox="1"/>
          <p:nvPr/>
        </p:nvSpPr>
        <p:spPr>
          <a:xfrm>
            <a:off x="8719820" y="184924"/>
            <a:ext cx="495896" cy="19581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bg1"/>
                </a:solidFill>
                <a:ea typeface="나눔바른고딕" panose="020B060302010102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dirty="0"/>
              <a:t>H_020300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637692A-D1E0-4CAF-BF44-FC5EA2A48783}"/>
              </a:ext>
            </a:extLst>
          </p:cNvPr>
          <p:cNvSpPr/>
          <p:nvPr/>
        </p:nvSpPr>
        <p:spPr>
          <a:xfrm>
            <a:off x="156520" y="749643"/>
            <a:ext cx="9579220" cy="571706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고객확인필요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5979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CCBC9A-0F57-475E-8B7E-DE332697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98A0F37-C9A1-4A9F-9770-2E5C89530B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7857034-913C-4E55-966F-D4112CC530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H_030100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5AB74F8-5B11-4804-B394-615FCCAB31DF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처방관리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326BB0-C486-4FA6-B077-0A6A1B4ED646}"/>
              </a:ext>
            </a:extLst>
          </p:cNvPr>
          <p:cNvSpPr txBox="1"/>
          <p:nvPr/>
        </p:nvSpPr>
        <p:spPr>
          <a:xfrm>
            <a:off x="170260" y="1002811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처방관리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B8EAF2-D00E-4803-9608-4C9BA5DE5DC8}"/>
              </a:ext>
            </a:extLst>
          </p:cNvPr>
          <p:cNvSpPr txBox="1"/>
          <p:nvPr/>
        </p:nvSpPr>
        <p:spPr>
          <a:xfrm>
            <a:off x="170260" y="1276122"/>
            <a:ext cx="235801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처방이력을 확인하고 처방전을 발급할 수 있는 메뉴입니다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763EEC6D-7224-4DA5-B4EE-4A1967AC1999}"/>
              </a:ext>
            </a:extLst>
          </p:cNvPr>
          <p:cNvGrpSpPr/>
          <p:nvPr/>
        </p:nvGrpSpPr>
        <p:grpSpPr>
          <a:xfrm>
            <a:off x="170260" y="1570776"/>
            <a:ext cx="2175029" cy="328474"/>
            <a:chOff x="5104112" y="1563122"/>
            <a:chExt cx="2175029" cy="32847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7848EBDB-8DF7-4157-92B4-CBEC340AE614}"/>
                </a:ext>
              </a:extLst>
            </p:cNvPr>
            <p:cNvSpPr/>
            <p:nvPr/>
          </p:nvSpPr>
          <p:spPr>
            <a:xfrm>
              <a:off x="5104112" y="1563122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검색하실 환자이름을 입력해주세요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Search">
              <a:extLst>
                <a:ext uri="{FF2B5EF4-FFF2-40B4-BE49-F238E27FC236}">
                  <a16:creationId xmlns:a16="http://schemas.microsoft.com/office/drawing/2014/main" xmlns="" id="{52E05112-4828-4645-AC54-71B1F51969C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0378" y="1657274"/>
              <a:ext cx="139700" cy="14287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CA2366FB-2E88-48B2-A008-7C18B5A8702C}"/>
              </a:ext>
            </a:extLst>
          </p:cNvPr>
          <p:cNvSpPr/>
          <p:nvPr/>
        </p:nvSpPr>
        <p:spPr>
          <a:xfrm>
            <a:off x="6582229" y="1572093"/>
            <a:ext cx="696911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신환등록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CF28EC6-FB54-44AE-8F8D-2A4518A9B1B8}"/>
              </a:ext>
            </a:extLst>
          </p:cNvPr>
          <p:cNvSpPr/>
          <p:nvPr/>
        </p:nvSpPr>
        <p:spPr>
          <a:xfrm>
            <a:off x="6925107" y="1440334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5C175CBE-0388-48A2-AA82-8CBD49DB2A19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5A683534-EFE5-4DB4-A0AB-01427A160A79}"/>
              </a:ext>
            </a:extLst>
          </p:cNvPr>
          <p:cNvGrpSpPr/>
          <p:nvPr/>
        </p:nvGrpSpPr>
        <p:grpSpPr>
          <a:xfrm>
            <a:off x="2418015" y="1570776"/>
            <a:ext cx="1971933" cy="328474"/>
            <a:chOff x="2418015" y="1570776"/>
            <a:chExt cx="1971933" cy="32847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9316094B-5DBB-42AC-B5EF-09EDC9231BBB}"/>
                </a:ext>
              </a:extLst>
            </p:cNvPr>
            <p:cNvGrpSpPr/>
            <p:nvPr/>
          </p:nvGrpSpPr>
          <p:grpSpPr>
            <a:xfrm>
              <a:off x="2418015" y="1570776"/>
              <a:ext cx="905757" cy="328474"/>
              <a:chOff x="2418015" y="1570776"/>
              <a:chExt cx="905757" cy="328474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xmlns="" id="{3DCC22D3-D7A0-49DF-8B98-5EE3364F198E}"/>
                  </a:ext>
                </a:extLst>
              </p:cNvPr>
              <p:cNvSpPr/>
              <p:nvPr/>
            </p:nvSpPr>
            <p:spPr>
              <a:xfrm>
                <a:off x="2418015" y="1570776"/>
                <a:ext cx="905757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2021-10-01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" name="Calendar">
                <a:extLst>
                  <a:ext uri="{FF2B5EF4-FFF2-40B4-BE49-F238E27FC236}">
                    <a16:creationId xmlns:a16="http://schemas.microsoft.com/office/drawing/2014/main" xmlns="" id="{C9F3C525-5E8A-4562-B647-5DF50FE331B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04198" y="1656398"/>
                <a:ext cx="161925" cy="16192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C9DF58EC-8914-4DF5-9DC5-D60801BB185D}"/>
                </a:ext>
              </a:extLst>
            </p:cNvPr>
            <p:cNvGrpSpPr/>
            <p:nvPr/>
          </p:nvGrpSpPr>
          <p:grpSpPr>
            <a:xfrm>
              <a:off x="3484191" y="1570776"/>
              <a:ext cx="905757" cy="328474"/>
              <a:chOff x="2418015" y="1570776"/>
              <a:chExt cx="905757" cy="328474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xmlns="" id="{3F15693E-1D31-490C-9829-F241E49829F8}"/>
                  </a:ext>
                </a:extLst>
              </p:cNvPr>
              <p:cNvSpPr/>
              <p:nvPr/>
            </p:nvSpPr>
            <p:spPr>
              <a:xfrm>
                <a:off x="2418015" y="1570776"/>
                <a:ext cx="905757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2021-12-31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Calendar">
                <a:extLst>
                  <a:ext uri="{FF2B5EF4-FFF2-40B4-BE49-F238E27FC236}">
                    <a16:creationId xmlns:a16="http://schemas.microsoft.com/office/drawing/2014/main" xmlns="" id="{9CFE6FA0-648C-4A05-B66D-309E1072364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04198" y="1656398"/>
                <a:ext cx="161925" cy="16192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9052137E-37ED-4FC4-BEC0-F656BA55466F}"/>
                </a:ext>
              </a:extLst>
            </p:cNvPr>
            <p:cNvSpPr txBox="1"/>
            <p:nvPr/>
          </p:nvSpPr>
          <p:spPr>
            <a:xfrm>
              <a:off x="3369516" y="1673458"/>
              <a:ext cx="6893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800" dirty="0">
                  <a:latin typeface="+mj-ea"/>
                  <a:ea typeface="+mj-ea"/>
                </a:rPr>
                <a:t>~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17D9CC34-923C-48FC-88BE-06CAFDCA9044}"/>
              </a:ext>
            </a:extLst>
          </p:cNvPr>
          <p:cNvSpPr/>
          <p:nvPr/>
        </p:nvSpPr>
        <p:spPr>
          <a:xfrm>
            <a:off x="3163103" y="142526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5C8143C6-74E4-45F3-B700-03468CD3A6BB}"/>
              </a:ext>
            </a:extLst>
          </p:cNvPr>
          <p:cNvCxnSpPr>
            <a:cxnSpLocks/>
          </p:cNvCxnSpPr>
          <p:nvPr/>
        </p:nvCxnSpPr>
        <p:spPr>
          <a:xfrm>
            <a:off x="199378" y="6099219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876279C-B2EC-4D39-9AA3-6FA45F887205}"/>
              </a:ext>
            </a:extLst>
          </p:cNvPr>
          <p:cNvSpPr txBox="1"/>
          <p:nvPr/>
        </p:nvSpPr>
        <p:spPr>
          <a:xfrm>
            <a:off x="170260" y="2043204"/>
            <a:ext cx="4648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총 </a:t>
            </a:r>
            <a:r>
              <a:rPr lang="en-US" altLang="ko-KR" sz="800" b="1" dirty="0">
                <a:latin typeface="+mj-ea"/>
                <a:ea typeface="+mj-ea"/>
              </a:rPr>
              <a:t>1025 </a:t>
            </a:r>
            <a:r>
              <a:rPr lang="ko-KR" altLang="en-US" sz="800" b="1" dirty="0">
                <a:latin typeface="+mj-ea"/>
                <a:ea typeface="+mj-ea"/>
              </a:rPr>
              <a:t>건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25" name="Pagination">
            <a:extLst>
              <a:ext uri="{FF2B5EF4-FFF2-40B4-BE49-F238E27FC236}">
                <a16:creationId xmlns:a16="http://schemas.microsoft.com/office/drawing/2014/main" xmlns="" id="{909F8572-6481-4CCD-BFE1-5BEED01A0B4B}"/>
              </a:ext>
            </a:extLst>
          </p:cNvPr>
          <p:cNvSpPr txBox="1"/>
          <p:nvPr/>
        </p:nvSpPr>
        <p:spPr>
          <a:xfrm>
            <a:off x="2893901" y="615441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D0228EC-5FBE-46C9-8C71-BE7C0B66AD8A}"/>
              </a:ext>
            </a:extLst>
          </p:cNvPr>
          <p:cNvSpPr/>
          <p:nvPr/>
        </p:nvSpPr>
        <p:spPr>
          <a:xfrm>
            <a:off x="170260" y="2644820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2781890-D3AF-4796-8AF0-3CB85C18C370}"/>
              </a:ext>
            </a:extLst>
          </p:cNvPr>
          <p:cNvSpPr txBox="1"/>
          <p:nvPr/>
        </p:nvSpPr>
        <p:spPr>
          <a:xfrm>
            <a:off x="287447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이름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5DBD625-76E9-4F0F-8DBB-C27BA7D78D6A}"/>
              </a:ext>
            </a:extLst>
          </p:cNvPr>
          <p:cNvSpPr txBox="1"/>
          <p:nvPr/>
        </p:nvSpPr>
        <p:spPr>
          <a:xfrm>
            <a:off x="6756879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관리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5FC428E-54B0-488B-BEE3-A567E93F8C08}"/>
              </a:ext>
            </a:extLst>
          </p:cNvPr>
          <p:cNvSpPr txBox="1"/>
          <p:nvPr/>
        </p:nvSpPr>
        <p:spPr>
          <a:xfrm>
            <a:off x="287447" y="2762591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u="sng" dirty="0">
                <a:latin typeface="+mj-ea"/>
                <a:ea typeface="+mj-ea"/>
              </a:rPr>
              <a:t>이하나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EBBAD45-E0A6-41CF-897C-34277CD0C110}"/>
              </a:ext>
            </a:extLst>
          </p:cNvPr>
          <p:cNvSpPr txBox="1"/>
          <p:nvPr/>
        </p:nvSpPr>
        <p:spPr>
          <a:xfrm>
            <a:off x="692429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922177B8-8B21-49E3-8566-645AF3A36829}"/>
              </a:ext>
            </a:extLst>
          </p:cNvPr>
          <p:cNvSpPr/>
          <p:nvPr/>
        </p:nvSpPr>
        <p:spPr>
          <a:xfrm>
            <a:off x="170260" y="3071596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EB05F76-C2AE-4E92-BA6A-E2980E5A4635}"/>
              </a:ext>
            </a:extLst>
          </p:cNvPr>
          <p:cNvSpPr txBox="1"/>
          <p:nvPr/>
        </p:nvSpPr>
        <p:spPr>
          <a:xfrm>
            <a:off x="287447" y="3189367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 err="1">
                <a:latin typeface="+mj-ea"/>
                <a:ea typeface="+mj-ea"/>
              </a:rPr>
              <a:t>소미란</a:t>
            </a:r>
            <a:endParaRPr lang="ko-KR" altLang="en-US" sz="800" u="sng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C2EB431-AAFA-4DF6-A41A-8AFC6CCB8C1F}"/>
              </a:ext>
            </a:extLst>
          </p:cNvPr>
          <p:cNvSpPr txBox="1"/>
          <p:nvPr/>
        </p:nvSpPr>
        <p:spPr>
          <a:xfrm>
            <a:off x="692429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4EC4174-568F-4ED5-9502-1C8D620757E4}"/>
              </a:ext>
            </a:extLst>
          </p:cNvPr>
          <p:cNvSpPr txBox="1"/>
          <p:nvPr/>
        </p:nvSpPr>
        <p:spPr>
          <a:xfrm>
            <a:off x="6660810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AAF4F7-6CB5-4606-8719-A371AAEE4C6C}"/>
              </a:ext>
            </a:extLst>
          </p:cNvPr>
          <p:cNvSpPr txBox="1"/>
          <p:nvPr/>
        </p:nvSpPr>
        <p:spPr>
          <a:xfrm>
            <a:off x="6660810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7EC0762-8F5F-4F4A-80B5-8EA0C5EE92BE}"/>
              </a:ext>
            </a:extLst>
          </p:cNvPr>
          <p:cNvSpPr/>
          <p:nvPr/>
        </p:nvSpPr>
        <p:spPr>
          <a:xfrm>
            <a:off x="6649979" y="253735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189F12C-9455-4D29-B69B-B1F557A10B5C}"/>
              </a:ext>
            </a:extLst>
          </p:cNvPr>
          <p:cNvSpPr txBox="1"/>
          <p:nvPr/>
        </p:nvSpPr>
        <p:spPr>
          <a:xfrm>
            <a:off x="3990618" y="2388480"/>
            <a:ext cx="36548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처방일자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894635D-42AE-4B8A-8B5D-361F074520B1}"/>
              </a:ext>
            </a:extLst>
          </p:cNvPr>
          <p:cNvSpPr txBox="1"/>
          <p:nvPr/>
        </p:nvSpPr>
        <p:spPr>
          <a:xfrm>
            <a:off x="3990618" y="2762591"/>
            <a:ext cx="5931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2021-12-17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E16FD32-7E4B-49EE-ABA1-478BF4EC3DF9}"/>
              </a:ext>
            </a:extLst>
          </p:cNvPr>
          <p:cNvSpPr txBox="1"/>
          <p:nvPr/>
        </p:nvSpPr>
        <p:spPr>
          <a:xfrm>
            <a:off x="3990618" y="3189367"/>
            <a:ext cx="5931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EAAD02F6-51D8-4FD2-AA47-4AB415BCD0D7}"/>
              </a:ext>
            </a:extLst>
          </p:cNvPr>
          <p:cNvSpPr/>
          <p:nvPr/>
        </p:nvSpPr>
        <p:spPr>
          <a:xfrm>
            <a:off x="170260" y="3503227"/>
            <a:ext cx="7108881" cy="34834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7AEF606-02D4-4B87-8728-18CB22F02AD7}"/>
              </a:ext>
            </a:extLst>
          </p:cNvPr>
          <p:cNvSpPr txBox="1"/>
          <p:nvPr/>
        </p:nvSpPr>
        <p:spPr>
          <a:xfrm>
            <a:off x="287447" y="3620998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김민수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8F55649-E6F8-4B01-94A5-F11B03FBC955}"/>
              </a:ext>
            </a:extLst>
          </p:cNvPr>
          <p:cNvSpPr txBox="1"/>
          <p:nvPr/>
        </p:nvSpPr>
        <p:spPr>
          <a:xfrm>
            <a:off x="6924290" y="3620998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D370AC0-F658-4EB4-A10D-46B3421A381D}"/>
              </a:ext>
            </a:extLst>
          </p:cNvPr>
          <p:cNvSpPr txBox="1"/>
          <p:nvPr/>
        </p:nvSpPr>
        <p:spPr>
          <a:xfrm>
            <a:off x="3990618" y="3620998"/>
            <a:ext cx="5931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CAC3BD4F-38DA-4F91-BAB2-7BB0E4C5E9F5}"/>
              </a:ext>
            </a:extLst>
          </p:cNvPr>
          <p:cNvSpPr/>
          <p:nvPr/>
        </p:nvSpPr>
        <p:spPr>
          <a:xfrm>
            <a:off x="170260" y="3934858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56CEDF5-D356-4AAC-AB5B-3FD8E2D5629F}"/>
              </a:ext>
            </a:extLst>
          </p:cNvPr>
          <p:cNvSpPr txBox="1"/>
          <p:nvPr/>
        </p:nvSpPr>
        <p:spPr>
          <a:xfrm>
            <a:off x="287447" y="4052629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 err="1">
                <a:latin typeface="+mj-ea"/>
                <a:ea typeface="+mj-ea"/>
              </a:rPr>
              <a:t>강한수</a:t>
            </a:r>
            <a:endParaRPr lang="ko-KR" altLang="en-US" sz="800" u="sng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7527E98-A4E6-493F-84CC-E00427A30C47}"/>
              </a:ext>
            </a:extLst>
          </p:cNvPr>
          <p:cNvSpPr txBox="1"/>
          <p:nvPr/>
        </p:nvSpPr>
        <p:spPr>
          <a:xfrm>
            <a:off x="6924290" y="405262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F641F5C-FDD0-487B-BE8F-727AF953A120}"/>
              </a:ext>
            </a:extLst>
          </p:cNvPr>
          <p:cNvSpPr txBox="1"/>
          <p:nvPr/>
        </p:nvSpPr>
        <p:spPr>
          <a:xfrm>
            <a:off x="3990618" y="4052629"/>
            <a:ext cx="5931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8D25F7-4A3E-4E96-90FD-55A2931FA6ED}"/>
              </a:ext>
            </a:extLst>
          </p:cNvPr>
          <p:cNvSpPr/>
          <p:nvPr/>
        </p:nvSpPr>
        <p:spPr>
          <a:xfrm>
            <a:off x="170260" y="4366489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992A8AF-9A40-4822-9C67-A9CFDE50E924}"/>
              </a:ext>
            </a:extLst>
          </p:cNvPr>
          <p:cNvSpPr txBox="1"/>
          <p:nvPr/>
        </p:nvSpPr>
        <p:spPr>
          <a:xfrm>
            <a:off x="287447" y="448426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 err="1">
                <a:latin typeface="+mj-ea"/>
                <a:ea typeface="+mj-ea"/>
              </a:rPr>
              <a:t>이남경</a:t>
            </a:r>
            <a:endParaRPr lang="ko-KR" altLang="en-US" sz="800" u="sng" dirty="0"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3596632-33EF-4352-A9BD-045C39121123}"/>
              </a:ext>
            </a:extLst>
          </p:cNvPr>
          <p:cNvSpPr txBox="1"/>
          <p:nvPr/>
        </p:nvSpPr>
        <p:spPr>
          <a:xfrm>
            <a:off x="6924290" y="448426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0EE55C7-F0E9-4C0D-A93F-FAA819390B93}"/>
              </a:ext>
            </a:extLst>
          </p:cNvPr>
          <p:cNvSpPr txBox="1"/>
          <p:nvPr/>
        </p:nvSpPr>
        <p:spPr>
          <a:xfrm>
            <a:off x="3990618" y="4484260"/>
            <a:ext cx="5931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5C2E90DA-2AFB-4CD2-B234-61CAB41B00D3}"/>
              </a:ext>
            </a:extLst>
          </p:cNvPr>
          <p:cNvSpPr/>
          <p:nvPr/>
        </p:nvSpPr>
        <p:spPr>
          <a:xfrm>
            <a:off x="170260" y="4798120"/>
            <a:ext cx="7108881" cy="3483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B165812-EFF4-4BCC-9C48-6B5AB65D64E2}"/>
              </a:ext>
            </a:extLst>
          </p:cNvPr>
          <p:cNvSpPr txBox="1"/>
          <p:nvPr/>
        </p:nvSpPr>
        <p:spPr>
          <a:xfrm>
            <a:off x="287447" y="4915891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최진희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863E87B-533F-4477-8051-6FE3744A3D9F}"/>
              </a:ext>
            </a:extLst>
          </p:cNvPr>
          <p:cNvSpPr txBox="1"/>
          <p:nvPr/>
        </p:nvSpPr>
        <p:spPr>
          <a:xfrm>
            <a:off x="6924290" y="49158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D17FC1C-3EF9-4CD5-BACE-E58029B47830}"/>
              </a:ext>
            </a:extLst>
          </p:cNvPr>
          <p:cNvSpPr txBox="1"/>
          <p:nvPr/>
        </p:nvSpPr>
        <p:spPr>
          <a:xfrm>
            <a:off x="3990618" y="4915891"/>
            <a:ext cx="5931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2021-10-15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65872A8-0357-4540-9D58-89B001763F6E}"/>
              </a:ext>
            </a:extLst>
          </p:cNvPr>
          <p:cNvSpPr txBox="1"/>
          <p:nvPr/>
        </p:nvSpPr>
        <p:spPr>
          <a:xfrm>
            <a:off x="904684" y="238848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생년월일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699714D-00BE-4E38-99D7-9671439E054A}"/>
              </a:ext>
            </a:extLst>
          </p:cNvPr>
          <p:cNvSpPr txBox="1"/>
          <p:nvPr/>
        </p:nvSpPr>
        <p:spPr>
          <a:xfrm>
            <a:off x="904684" y="2762591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1985-12-17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9E47A73-1388-4F10-96CA-E7201C91E4E0}"/>
              </a:ext>
            </a:extLst>
          </p:cNvPr>
          <p:cNvSpPr txBox="1"/>
          <p:nvPr/>
        </p:nvSpPr>
        <p:spPr>
          <a:xfrm>
            <a:off x="904684" y="3189367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1975-10-15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4AE275E-5BA0-4757-96A8-879E6D2A29FD}"/>
              </a:ext>
            </a:extLst>
          </p:cNvPr>
          <p:cNvSpPr txBox="1"/>
          <p:nvPr/>
        </p:nvSpPr>
        <p:spPr>
          <a:xfrm>
            <a:off x="904684" y="3620998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1958-10-15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7729FD9-7E40-4C0F-B458-127F804FB0F1}"/>
              </a:ext>
            </a:extLst>
          </p:cNvPr>
          <p:cNvSpPr txBox="1"/>
          <p:nvPr/>
        </p:nvSpPr>
        <p:spPr>
          <a:xfrm>
            <a:off x="904684" y="4052629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2000-10-15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E7D6BDC-22A7-47A8-A6C2-37CC0B443217}"/>
              </a:ext>
            </a:extLst>
          </p:cNvPr>
          <p:cNvSpPr txBox="1"/>
          <p:nvPr/>
        </p:nvSpPr>
        <p:spPr>
          <a:xfrm>
            <a:off x="904684" y="4484260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2010-10-15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46949E7-E465-4357-A627-27A03B7F2F58}"/>
              </a:ext>
            </a:extLst>
          </p:cNvPr>
          <p:cNvSpPr txBox="1"/>
          <p:nvPr/>
        </p:nvSpPr>
        <p:spPr>
          <a:xfrm>
            <a:off x="904684" y="4915891"/>
            <a:ext cx="5931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1997-10-15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F538972-2E6F-44A9-BDE4-1433A094F670}"/>
              </a:ext>
            </a:extLst>
          </p:cNvPr>
          <p:cNvSpPr txBox="1"/>
          <p:nvPr/>
        </p:nvSpPr>
        <p:spPr>
          <a:xfrm>
            <a:off x="1837917" y="238848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성별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C39483C-248E-41F9-B618-9BC06B3487FD}"/>
              </a:ext>
            </a:extLst>
          </p:cNvPr>
          <p:cNvSpPr txBox="1"/>
          <p:nvPr/>
        </p:nvSpPr>
        <p:spPr>
          <a:xfrm>
            <a:off x="1837917" y="27625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여자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C990C20-57C7-4020-9AA8-567D6EE2F1ED}"/>
              </a:ext>
            </a:extLst>
          </p:cNvPr>
          <p:cNvSpPr txBox="1"/>
          <p:nvPr/>
        </p:nvSpPr>
        <p:spPr>
          <a:xfrm>
            <a:off x="1837917" y="31893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여자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C36D32AD-DF08-4C92-8539-78CBFD7EAD44}"/>
              </a:ext>
            </a:extLst>
          </p:cNvPr>
          <p:cNvSpPr txBox="1"/>
          <p:nvPr/>
        </p:nvSpPr>
        <p:spPr>
          <a:xfrm>
            <a:off x="1837917" y="3620998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남자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DEFC88B-9110-4E35-8380-B5326DA49E84}"/>
              </a:ext>
            </a:extLst>
          </p:cNvPr>
          <p:cNvSpPr txBox="1"/>
          <p:nvPr/>
        </p:nvSpPr>
        <p:spPr>
          <a:xfrm>
            <a:off x="1837917" y="405262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남자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E6993FA-8ABD-41F6-B2C9-10E81A67C0A8}"/>
              </a:ext>
            </a:extLst>
          </p:cNvPr>
          <p:cNvSpPr txBox="1"/>
          <p:nvPr/>
        </p:nvSpPr>
        <p:spPr>
          <a:xfrm>
            <a:off x="1837917" y="448426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남자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D96D4331-61C7-431A-98A1-287B270CC92C}"/>
              </a:ext>
            </a:extLst>
          </p:cNvPr>
          <p:cNvSpPr txBox="1"/>
          <p:nvPr/>
        </p:nvSpPr>
        <p:spPr>
          <a:xfrm>
            <a:off x="1837917" y="491589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여자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391A1140-0005-4BAD-AD51-04078EB72D7F}"/>
              </a:ext>
            </a:extLst>
          </p:cNvPr>
          <p:cNvSpPr/>
          <p:nvPr/>
        </p:nvSpPr>
        <p:spPr>
          <a:xfrm>
            <a:off x="139826" y="255241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516DAFC-A0C8-47CC-8135-D6968EC856B6}"/>
              </a:ext>
            </a:extLst>
          </p:cNvPr>
          <p:cNvSpPr txBox="1"/>
          <p:nvPr/>
        </p:nvSpPr>
        <p:spPr>
          <a:xfrm>
            <a:off x="2733330" y="2388480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처방전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9C39C58-F1A2-4BD7-9B27-33A7AE50E073}"/>
              </a:ext>
            </a:extLst>
          </p:cNvPr>
          <p:cNvSpPr txBox="1"/>
          <p:nvPr/>
        </p:nvSpPr>
        <p:spPr>
          <a:xfrm>
            <a:off x="2733330" y="2761070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소시호탕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DBC99CA-DECA-4715-8BBC-698C161D7C57}"/>
              </a:ext>
            </a:extLst>
          </p:cNvPr>
          <p:cNvSpPr txBox="1"/>
          <p:nvPr/>
        </p:nvSpPr>
        <p:spPr>
          <a:xfrm>
            <a:off x="2733330" y="3179245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청룡탕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16946083-6FCD-4839-B42D-5766BE4625C3}"/>
              </a:ext>
            </a:extLst>
          </p:cNvPr>
          <p:cNvSpPr txBox="1"/>
          <p:nvPr/>
        </p:nvSpPr>
        <p:spPr>
          <a:xfrm>
            <a:off x="2733330" y="3616470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반하사심탕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78EAC4D-EA46-40AB-A079-AA7F8D7788BA}"/>
              </a:ext>
            </a:extLst>
          </p:cNvPr>
          <p:cNvSpPr txBox="1"/>
          <p:nvPr/>
        </p:nvSpPr>
        <p:spPr>
          <a:xfrm>
            <a:off x="2733330" y="4053695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처방전이름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434F7038-C05A-45AD-89EA-087BDF94122E}"/>
              </a:ext>
            </a:extLst>
          </p:cNvPr>
          <p:cNvSpPr txBox="1"/>
          <p:nvPr/>
        </p:nvSpPr>
        <p:spPr>
          <a:xfrm>
            <a:off x="2733330" y="4490920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처방전이름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435CF56B-3FFE-474D-924C-B868215BE267}"/>
              </a:ext>
            </a:extLst>
          </p:cNvPr>
          <p:cNvSpPr txBox="1"/>
          <p:nvPr/>
        </p:nvSpPr>
        <p:spPr>
          <a:xfrm>
            <a:off x="2733330" y="4928145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처방전이름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45ADCED5-DD8C-464B-85C5-68ACFFA54E3D}"/>
              </a:ext>
            </a:extLst>
          </p:cNvPr>
          <p:cNvSpPr txBox="1"/>
          <p:nvPr/>
        </p:nvSpPr>
        <p:spPr>
          <a:xfrm>
            <a:off x="5247906" y="2388480"/>
            <a:ext cx="36548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상태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ABB49CF3-2354-4335-9E10-E79FFFF539C1}"/>
              </a:ext>
            </a:extLst>
          </p:cNvPr>
          <p:cNvSpPr txBox="1"/>
          <p:nvPr/>
        </p:nvSpPr>
        <p:spPr>
          <a:xfrm>
            <a:off x="5247906" y="2762591"/>
            <a:ext cx="5931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처방중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DA16393-37B6-4BD6-9BDE-DA2D2A2A0A1C}"/>
              </a:ext>
            </a:extLst>
          </p:cNvPr>
          <p:cNvSpPr txBox="1"/>
          <p:nvPr/>
        </p:nvSpPr>
        <p:spPr>
          <a:xfrm>
            <a:off x="5247906" y="3189367"/>
            <a:ext cx="5931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처방중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810F21FA-DA27-44B6-BD58-D04C8F61CFDD}"/>
              </a:ext>
            </a:extLst>
          </p:cNvPr>
          <p:cNvSpPr txBox="1"/>
          <p:nvPr/>
        </p:nvSpPr>
        <p:spPr>
          <a:xfrm>
            <a:off x="5247906" y="3620998"/>
            <a:ext cx="5931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대기중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C46C7AB-1CC5-4442-A864-7B34263F1DF2}"/>
              </a:ext>
            </a:extLst>
          </p:cNvPr>
          <p:cNvSpPr txBox="1"/>
          <p:nvPr/>
        </p:nvSpPr>
        <p:spPr>
          <a:xfrm>
            <a:off x="5247906" y="4052629"/>
            <a:ext cx="5931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대기중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9123C855-B4AA-4CFB-8895-BC17CDE3DAA3}"/>
              </a:ext>
            </a:extLst>
          </p:cNvPr>
          <p:cNvSpPr txBox="1"/>
          <p:nvPr/>
        </p:nvSpPr>
        <p:spPr>
          <a:xfrm>
            <a:off x="5247906" y="4484260"/>
            <a:ext cx="5931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대기중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4B27832-8C72-40E6-BC95-C0C243C241E0}"/>
              </a:ext>
            </a:extLst>
          </p:cNvPr>
          <p:cNvSpPr txBox="1"/>
          <p:nvPr/>
        </p:nvSpPr>
        <p:spPr>
          <a:xfrm>
            <a:off x="5247906" y="4915891"/>
            <a:ext cx="5931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전송완료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D277AAAC-2C0C-48A2-B915-C52B52FC7BED}"/>
              </a:ext>
            </a:extLst>
          </p:cNvPr>
          <p:cNvSpPr txBox="1"/>
          <p:nvPr/>
        </p:nvSpPr>
        <p:spPr>
          <a:xfrm>
            <a:off x="6660810" y="3611045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4DD6913-F52C-4B64-BC70-DDCE59C014D4}"/>
              </a:ext>
            </a:extLst>
          </p:cNvPr>
          <p:cNvSpPr txBox="1"/>
          <p:nvPr/>
        </p:nvSpPr>
        <p:spPr>
          <a:xfrm>
            <a:off x="6660810" y="403782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44AF4940-3024-467B-85F1-8C40C13D096F}"/>
              </a:ext>
            </a:extLst>
          </p:cNvPr>
          <p:cNvSpPr txBox="1"/>
          <p:nvPr/>
        </p:nvSpPr>
        <p:spPr>
          <a:xfrm>
            <a:off x="6660810" y="44811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u="sng" dirty="0">
                <a:latin typeface="+mj-ea"/>
                <a:ea typeface="+mj-ea"/>
              </a:rPr>
              <a:t>수정</a:t>
            </a: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C4B8D308-866A-4E7C-AB8F-8F693D33C89A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23328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기간검색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처방일자가 설정한 기간에 포함되는 결과만 노출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필터선택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해당 분류에 해당하는 처방전만 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전체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처방선택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 err="1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해당 처방상세화면으로 이동</a:t>
                      </a:r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레코드관리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수정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각 처방방식에 따른 </a:t>
                      </a:r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처방팝업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호출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삭제 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해당 환자의 해당 처방만 삭제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다른 처방에는 영향을 주지 않음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1F06C84D-53DD-4B7B-8C69-B39BA70146EF}"/>
              </a:ext>
            </a:extLst>
          </p:cNvPr>
          <p:cNvSpPr txBox="1"/>
          <p:nvPr/>
        </p:nvSpPr>
        <p:spPr>
          <a:xfrm>
            <a:off x="5886130" y="2048059"/>
            <a:ext cx="13930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전체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 err="1">
                <a:latin typeface="+mj-ea"/>
                <a:ea typeface="+mj-ea"/>
              </a:rPr>
              <a:t>처방중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>
                <a:latin typeface="+mj-ea"/>
                <a:ea typeface="+mj-ea"/>
              </a:rPr>
              <a:t>대기중 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>
                <a:latin typeface="+mj-ea"/>
                <a:ea typeface="+mj-ea"/>
              </a:rPr>
              <a:t>전송완료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6C953F1-548B-43CF-A05D-8173BDF82425}"/>
              </a:ext>
            </a:extLst>
          </p:cNvPr>
          <p:cNvSpPr/>
          <p:nvPr/>
        </p:nvSpPr>
        <p:spPr>
          <a:xfrm>
            <a:off x="5679717" y="200155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0894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3C069E4-33CE-4A0E-BA90-0040280CE72D}"/>
              </a:ext>
            </a:extLst>
          </p:cNvPr>
          <p:cNvSpPr/>
          <p:nvPr/>
        </p:nvSpPr>
        <p:spPr>
          <a:xfrm>
            <a:off x="5551941" y="1197178"/>
            <a:ext cx="1727200" cy="50634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C7B8CE-18A0-474B-A3AF-25AE2938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처방상세화면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F86408C-B513-49D0-92F1-CCB2D68A8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5284AC-E83F-4C05-9382-5F616FF607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H_030200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A38943E-60B5-4D7B-AFDC-CA46D1788543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처방이력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E2298A2C-C1B7-41A9-B40E-90BBEB452C05}"/>
              </a:ext>
            </a:extLst>
          </p:cNvPr>
          <p:cNvCxnSpPr>
            <a:cxnSpLocks/>
          </p:cNvCxnSpPr>
          <p:nvPr/>
        </p:nvCxnSpPr>
        <p:spPr>
          <a:xfrm>
            <a:off x="5183517" y="597402"/>
            <a:ext cx="15896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4098894-E784-42F3-B173-E329171CD904}"/>
              </a:ext>
            </a:extLst>
          </p:cNvPr>
          <p:cNvSpPr/>
          <p:nvPr/>
        </p:nvSpPr>
        <p:spPr>
          <a:xfrm>
            <a:off x="5551941" y="922685"/>
            <a:ext cx="1727200" cy="2744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처방이력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(15)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52DDC1A-04CD-41FA-A6E3-BCBD8191E207}"/>
              </a:ext>
            </a:extLst>
          </p:cNvPr>
          <p:cNvSpPr txBox="1"/>
          <p:nvPr/>
        </p:nvSpPr>
        <p:spPr>
          <a:xfrm rot="10800000">
            <a:off x="7088869" y="1015505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97EBA68-6543-432B-B977-AD8D40B13713}"/>
              </a:ext>
            </a:extLst>
          </p:cNvPr>
          <p:cNvSpPr/>
          <p:nvPr/>
        </p:nvSpPr>
        <p:spPr>
          <a:xfrm>
            <a:off x="154440" y="934858"/>
            <a:ext cx="5347359" cy="534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9F65A47-9740-437F-9941-7E36DF9FD997}"/>
              </a:ext>
            </a:extLst>
          </p:cNvPr>
          <p:cNvSpPr txBox="1"/>
          <p:nvPr/>
        </p:nvSpPr>
        <p:spPr>
          <a:xfrm>
            <a:off x="233760" y="1002811"/>
            <a:ext cx="10499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이하나 </a:t>
            </a:r>
            <a:r>
              <a:rPr lang="en-US" altLang="ko-KR" sz="1400" b="1" dirty="0">
                <a:latin typeface="+mj-ea"/>
                <a:ea typeface="+mj-ea"/>
              </a:rPr>
              <a:t>(37</a:t>
            </a:r>
            <a:r>
              <a:rPr lang="ko-KR" altLang="en-US" sz="1400" b="1" dirty="0">
                <a:latin typeface="+mj-ea"/>
                <a:ea typeface="+mj-ea"/>
              </a:rPr>
              <a:t>세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DEAFD78-59C4-4E84-A1AC-29387DC29079}"/>
              </a:ext>
            </a:extLst>
          </p:cNvPr>
          <p:cNvSpPr txBox="1"/>
          <p:nvPr/>
        </p:nvSpPr>
        <p:spPr>
          <a:xfrm>
            <a:off x="233760" y="1276122"/>
            <a:ext cx="9666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환자의 </a:t>
            </a:r>
            <a:r>
              <a:rPr lang="ko-KR" altLang="en-US" sz="800" dirty="0" err="1">
                <a:latin typeface="+mj-ea"/>
                <a:ea typeface="+mj-ea"/>
              </a:rPr>
              <a:t>진료화면입니다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2FCF051-9C50-45CF-BD7E-83D1785FC1DC}"/>
              </a:ext>
            </a:extLst>
          </p:cNvPr>
          <p:cNvSpPr txBox="1"/>
          <p:nvPr/>
        </p:nvSpPr>
        <p:spPr>
          <a:xfrm>
            <a:off x="1310838" y="1094040"/>
            <a:ext cx="6908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Ch.123456789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24626DDC-0194-43BB-8FCD-5F046C99E67E}"/>
              </a:ext>
            </a:extLst>
          </p:cNvPr>
          <p:cNvCxnSpPr/>
          <p:nvPr/>
        </p:nvCxnSpPr>
        <p:spPr>
          <a:xfrm>
            <a:off x="233760" y="1669915"/>
            <a:ext cx="52268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96ABE513-CA77-4486-A01C-90A6BE5D31EF}"/>
              </a:ext>
            </a:extLst>
          </p:cNvPr>
          <p:cNvSpPr/>
          <p:nvPr/>
        </p:nvSpPr>
        <p:spPr>
          <a:xfrm>
            <a:off x="2727411" y="1011702"/>
            <a:ext cx="2705100" cy="582810"/>
          </a:xfrm>
          <a:prstGeom prst="roundRect">
            <a:avLst>
              <a:gd name="adj" fmla="val 795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0175B8D-897E-43BA-88A3-2E9776C31830}"/>
              </a:ext>
            </a:extLst>
          </p:cNvPr>
          <p:cNvCxnSpPr>
            <a:cxnSpLocks/>
          </p:cNvCxnSpPr>
          <p:nvPr/>
        </p:nvCxnSpPr>
        <p:spPr>
          <a:xfrm>
            <a:off x="2835693" y="1255251"/>
            <a:ext cx="24885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57840A22-7CD9-4002-9054-3DDD0E37C7D5}"/>
              </a:ext>
            </a:extLst>
          </p:cNvPr>
          <p:cNvGrpSpPr/>
          <p:nvPr/>
        </p:nvGrpSpPr>
        <p:grpSpPr>
          <a:xfrm>
            <a:off x="2847194" y="1087690"/>
            <a:ext cx="227626" cy="411111"/>
            <a:chOff x="910444" y="3213583"/>
            <a:chExt cx="227626" cy="41111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1F1941D-E50B-48D4-B995-A1DC28446FEF}"/>
                </a:ext>
              </a:extLst>
            </p:cNvPr>
            <p:cNvSpPr txBox="1"/>
            <p:nvPr/>
          </p:nvSpPr>
          <p:spPr>
            <a:xfrm>
              <a:off x="932886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성별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9A701341-72B9-49E5-A645-E5A81705CFD2}"/>
                </a:ext>
              </a:extLst>
            </p:cNvPr>
            <p:cNvSpPr txBox="1"/>
            <p:nvPr/>
          </p:nvSpPr>
          <p:spPr>
            <a:xfrm>
              <a:off x="910444" y="3470806"/>
              <a:ext cx="2276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1000" dirty="0">
                  <a:latin typeface="+mj-ea"/>
                  <a:ea typeface="+mj-ea"/>
                </a:rPr>
                <a:t>여자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B7F8954-1737-45CB-9A2B-5EF13F91A198}"/>
              </a:ext>
            </a:extLst>
          </p:cNvPr>
          <p:cNvGrpSpPr/>
          <p:nvPr/>
        </p:nvGrpSpPr>
        <p:grpSpPr>
          <a:xfrm>
            <a:off x="3274846" y="1087690"/>
            <a:ext cx="182742" cy="425679"/>
            <a:chOff x="1291444" y="3213583"/>
            <a:chExt cx="182742" cy="42567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A878A39-BDA2-4F5D-8693-D9CD1227D349}"/>
                </a:ext>
              </a:extLst>
            </p:cNvPr>
            <p:cNvSpPr txBox="1"/>
            <p:nvPr/>
          </p:nvSpPr>
          <p:spPr>
            <a:xfrm>
              <a:off x="1291444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>
                  <a:latin typeface="+mj-ea"/>
                  <a:ea typeface="+mj-ea"/>
                </a:rPr>
                <a:t>나이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720DB3B-2C23-4687-A7C6-43BE00C1E06A}"/>
                </a:ext>
              </a:extLst>
            </p:cNvPr>
            <p:cNvSpPr txBox="1"/>
            <p:nvPr/>
          </p:nvSpPr>
          <p:spPr>
            <a:xfrm>
              <a:off x="1307474" y="3485374"/>
              <a:ext cx="15068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000" dirty="0">
                  <a:latin typeface="+mj-ea"/>
                  <a:ea typeface="+mj-ea"/>
                </a:rPr>
                <a:t>37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A74B16D0-90B0-4380-839A-C4438BDB7D92}"/>
              </a:ext>
            </a:extLst>
          </p:cNvPr>
          <p:cNvGrpSpPr/>
          <p:nvPr/>
        </p:nvGrpSpPr>
        <p:grpSpPr>
          <a:xfrm>
            <a:off x="3657614" y="1087690"/>
            <a:ext cx="333425" cy="425679"/>
            <a:chOff x="1683659" y="3213583"/>
            <a:chExt cx="333425" cy="42567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89EEA777-8FF4-42D5-95BE-E5ED58B2C6FC}"/>
                </a:ext>
              </a:extLst>
            </p:cNvPr>
            <p:cNvSpPr txBox="1"/>
            <p:nvPr/>
          </p:nvSpPr>
          <p:spPr>
            <a:xfrm>
              <a:off x="1759000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>
                  <a:latin typeface="+mj-ea"/>
                  <a:ea typeface="+mj-ea"/>
                </a:rPr>
                <a:t>신장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E4D72D48-338C-4AFE-A672-B2DB5ED80891}"/>
                </a:ext>
              </a:extLst>
            </p:cNvPr>
            <p:cNvSpPr txBox="1"/>
            <p:nvPr/>
          </p:nvSpPr>
          <p:spPr>
            <a:xfrm>
              <a:off x="1683659" y="3485374"/>
              <a:ext cx="33342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000" dirty="0">
                  <a:latin typeface="+mj-ea"/>
                  <a:ea typeface="+mj-ea"/>
                </a:rPr>
                <a:t>165</a:t>
              </a:r>
              <a:r>
                <a:rPr lang="en-US" altLang="ko-KR" sz="600" dirty="0">
                  <a:latin typeface="+mj-ea"/>
                  <a:ea typeface="+mj-ea"/>
                </a:rPr>
                <a:t>cm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D0FF7593-394A-4CA0-B7C1-CC0C2FC697C6}"/>
              </a:ext>
            </a:extLst>
          </p:cNvPr>
          <p:cNvGrpSpPr/>
          <p:nvPr/>
        </p:nvGrpSpPr>
        <p:grpSpPr>
          <a:xfrm>
            <a:off x="4191065" y="1087690"/>
            <a:ext cx="235642" cy="425679"/>
            <a:chOff x="2075874" y="3213583"/>
            <a:chExt cx="235642" cy="42567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39FC055-3651-43B2-9E6B-87B294CAD432}"/>
                </a:ext>
              </a:extLst>
            </p:cNvPr>
            <p:cNvSpPr txBox="1"/>
            <p:nvPr/>
          </p:nvSpPr>
          <p:spPr>
            <a:xfrm>
              <a:off x="2102324" y="321358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>
                  <a:latin typeface="+mj-ea"/>
                  <a:ea typeface="+mj-ea"/>
                </a:rPr>
                <a:t>체중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3A2512F-2047-4FFF-BBAC-AE395F2E5719}"/>
                </a:ext>
              </a:extLst>
            </p:cNvPr>
            <p:cNvSpPr txBox="1"/>
            <p:nvPr/>
          </p:nvSpPr>
          <p:spPr>
            <a:xfrm>
              <a:off x="2075874" y="3485374"/>
              <a:ext cx="23564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000" dirty="0">
                  <a:latin typeface="+mj-ea"/>
                  <a:ea typeface="+mj-ea"/>
                </a:rPr>
                <a:t>53</a:t>
              </a:r>
              <a:r>
                <a:rPr lang="en-US" altLang="ko-KR" sz="600" dirty="0">
                  <a:latin typeface="+mj-ea"/>
                  <a:ea typeface="+mj-ea"/>
                </a:rPr>
                <a:t>kg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287C9208-8940-4C14-8FDF-A8EE9E093D19}"/>
              </a:ext>
            </a:extLst>
          </p:cNvPr>
          <p:cNvGrpSpPr/>
          <p:nvPr/>
        </p:nvGrpSpPr>
        <p:grpSpPr>
          <a:xfrm>
            <a:off x="4626731" y="1087690"/>
            <a:ext cx="648415" cy="425679"/>
            <a:chOff x="2468089" y="3213583"/>
            <a:chExt cx="648415" cy="42567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444A8CD0-C153-46FC-9EF5-0B9B7CD1307A}"/>
                </a:ext>
              </a:extLst>
            </p:cNvPr>
            <p:cNvSpPr txBox="1"/>
            <p:nvPr/>
          </p:nvSpPr>
          <p:spPr>
            <a:xfrm>
              <a:off x="2468089" y="3213583"/>
              <a:ext cx="36548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b="1" dirty="0">
                  <a:latin typeface="+mj-ea"/>
                  <a:ea typeface="+mj-ea"/>
                </a:rPr>
                <a:t>내원목적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C9F7B382-A499-4371-87AE-2FBE0F59F88E}"/>
                </a:ext>
              </a:extLst>
            </p:cNvPr>
            <p:cNvSpPr txBox="1"/>
            <p:nvPr/>
          </p:nvSpPr>
          <p:spPr>
            <a:xfrm>
              <a:off x="2480111" y="3485374"/>
              <a:ext cx="63639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1000" dirty="0">
                  <a:latin typeface="+mj-ea"/>
                  <a:ea typeface="+mj-ea"/>
                </a:rPr>
                <a:t>불면증</a:t>
              </a:r>
              <a:r>
                <a:rPr lang="en-US" altLang="ko-KR" sz="1000" dirty="0">
                  <a:latin typeface="+mj-ea"/>
                  <a:ea typeface="+mj-ea"/>
                </a:rPr>
                <a:t>, </a:t>
              </a:r>
              <a:r>
                <a:rPr lang="ko-KR" altLang="en-US" sz="1000" dirty="0">
                  <a:latin typeface="+mj-ea"/>
                  <a:ea typeface="+mj-ea"/>
                </a:rPr>
                <a:t>비만</a:t>
              </a: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0F184BC-3A4A-4CE0-BBAF-B5A30403BADE}"/>
              </a:ext>
            </a:extLst>
          </p:cNvPr>
          <p:cNvSpPr/>
          <p:nvPr/>
        </p:nvSpPr>
        <p:spPr>
          <a:xfrm>
            <a:off x="5608752" y="1429753"/>
            <a:ext cx="1618783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2021-12-17 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소청룡탕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71C4E09-302E-4EE7-8C14-15007A38FB1D}"/>
              </a:ext>
            </a:extLst>
          </p:cNvPr>
          <p:cNvSpPr txBox="1"/>
          <p:nvPr/>
        </p:nvSpPr>
        <p:spPr>
          <a:xfrm>
            <a:off x="6316326" y="1257978"/>
            <a:ext cx="9137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b="1" dirty="0">
                <a:solidFill>
                  <a:schemeClr val="accent1"/>
                </a:solidFill>
                <a:latin typeface="+mj-ea"/>
                <a:ea typeface="+mj-ea"/>
              </a:rPr>
              <a:t>전체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>
                <a:latin typeface="+mj-ea"/>
                <a:ea typeface="+mj-ea"/>
              </a:rPr>
              <a:t>정인적방 </a:t>
            </a:r>
            <a:r>
              <a:rPr lang="en-US" altLang="ko-KR" sz="800" dirty="0">
                <a:latin typeface="+mj-ea"/>
                <a:ea typeface="+mj-ea"/>
              </a:rPr>
              <a:t>| </a:t>
            </a:r>
            <a:r>
              <a:rPr lang="ko-KR" altLang="en-US" sz="800" dirty="0">
                <a:latin typeface="+mj-ea"/>
                <a:ea typeface="+mj-ea"/>
              </a:rPr>
              <a:t>기타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FE771E7-9037-4A2A-AE90-5E7916EDA64B}"/>
              </a:ext>
            </a:extLst>
          </p:cNvPr>
          <p:cNvSpPr/>
          <p:nvPr/>
        </p:nvSpPr>
        <p:spPr>
          <a:xfrm>
            <a:off x="5608752" y="1826302"/>
            <a:ext cx="1618783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2021-10-17 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월하가반탕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1553FD8B-E8FC-4A5A-AAE4-4531F4F5414C}"/>
              </a:ext>
            </a:extLst>
          </p:cNvPr>
          <p:cNvSpPr/>
          <p:nvPr/>
        </p:nvSpPr>
        <p:spPr>
          <a:xfrm>
            <a:off x="5608752" y="2222851"/>
            <a:ext cx="1618783" cy="328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2021-05-17 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반하사심탕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3BE889B8-60EB-4FB5-8EB4-C45E36B9AE19}"/>
              </a:ext>
            </a:extLst>
          </p:cNvPr>
          <p:cNvSpPr/>
          <p:nvPr/>
        </p:nvSpPr>
        <p:spPr>
          <a:xfrm>
            <a:off x="5608752" y="2619400"/>
            <a:ext cx="1618783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2021-04-17  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생강사심탕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A05CCDBD-A818-4E45-A3DB-AFFD370207CF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1551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330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830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801284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7A16AA0-82B9-4F11-9BAD-0C8AC58DAF74}"/>
              </a:ext>
            </a:extLst>
          </p:cNvPr>
          <p:cNvSpPr/>
          <p:nvPr/>
        </p:nvSpPr>
        <p:spPr>
          <a:xfrm>
            <a:off x="154440" y="6312618"/>
            <a:ext cx="7124701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C606B236-5CDB-435A-9943-4E2F2D522B85}"/>
              </a:ext>
            </a:extLst>
          </p:cNvPr>
          <p:cNvSpPr/>
          <p:nvPr/>
        </p:nvSpPr>
        <p:spPr>
          <a:xfrm>
            <a:off x="6500705" y="6388755"/>
            <a:ext cx="726830" cy="2405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목록으로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2D8217B0-EF15-472C-9136-21C2696EF18C}"/>
              </a:ext>
            </a:extLst>
          </p:cNvPr>
          <p:cNvSpPr/>
          <p:nvPr/>
        </p:nvSpPr>
        <p:spPr>
          <a:xfrm>
            <a:off x="276489" y="6388755"/>
            <a:ext cx="726830" cy="2405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인쇄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4024EDB6-8BDC-44FA-972F-1FCE32C33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3777" y="1078240"/>
            <a:ext cx="156391" cy="15639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FB1DC5A-3498-4F25-B04A-E61AB7579C60}"/>
              </a:ext>
            </a:extLst>
          </p:cNvPr>
          <p:cNvSpPr txBox="1"/>
          <p:nvPr/>
        </p:nvSpPr>
        <p:spPr>
          <a:xfrm>
            <a:off x="233760" y="1520790"/>
            <a:ext cx="12888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처방일시  </a:t>
            </a:r>
            <a:r>
              <a:rPr lang="en-US" altLang="ko-KR" sz="800" b="1" dirty="0">
                <a:latin typeface="+mj-ea"/>
                <a:ea typeface="+mj-ea"/>
              </a:rPr>
              <a:t>: 2021.10.15 14:32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EDD4D3A1-7378-423F-A7A6-348479F01218}"/>
              </a:ext>
            </a:extLst>
          </p:cNvPr>
          <p:cNvSpPr/>
          <p:nvPr/>
        </p:nvSpPr>
        <p:spPr>
          <a:xfrm>
            <a:off x="233759" y="1753693"/>
            <a:ext cx="5198751" cy="575874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기준처방명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A5D27BBC-3EB2-489C-B7F5-EC4C1D0CB643}"/>
              </a:ext>
            </a:extLst>
          </p:cNvPr>
          <p:cNvGrpSpPr/>
          <p:nvPr/>
        </p:nvGrpSpPr>
        <p:grpSpPr>
          <a:xfrm>
            <a:off x="276489" y="2017767"/>
            <a:ext cx="2278053" cy="246221"/>
            <a:chOff x="276489" y="1979667"/>
            <a:chExt cx="2278053" cy="2462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FEB182E-6693-40EB-BC61-A5A1B35586C0}"/>
                </a:ext>
              </a:extLst>
            </p:cNvPr>
            <p:cNvSpPr txBox="1"/>
            <p:nvPr/>
          </p:nvSpPr>
          <p:spPr>
            <a:xfrm>
              <a:off x="276489" y="1979667"/>
              <a:ext cx="73096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1600" b="1" dirty="0" err="1">
                  <a:latin typeface="+mj-ea"/>
                  <a:ea typeface="+mj-ea"/>
                </a:rPr>
                <a:t>소청룡탕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xmlns="" id="{9FA01399-7482-4107-9C9C-45010A1E6B7E}"/>
                </a:ext>
              </a:extLst>
            </p:cNvPr>
            <p:cNvSpPr/>
            <p:nvPr/>
          </p:nvSpPr>
          <p:spPr>
            <a:xfrm>
              <a:off x="1696377" y="1990539"/>
              <a:ext cx="250867" cy="1995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X2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xmlns="" id="{68EFFE9D-2142-4717-A3A4-354A7F2A3F8F}"/>
                </a:ext>
              </a:extLst>
            </p:cNvPr>
            <p:cNvSpPr/>
            <p:nvPr/>
          </p:nvSpPr>
          <p:spPr>
            <a:xfrm>
              <a:off x="1086777" y="1990539"/>
              <a:ext cx="564663" cy="1995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  <a:latin typeface="+mj-ea"/>
                  <a:ea typeface="+mj-ea"/>
                </a:rPr>
                <a:t>정인적방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8D275B4D-2A69-4A71-9B91-1943E407BF36}"/>
                </a:ext>
              </a:extLst>
            </p:cNvPr>
            <p:cNvSpPr/>
            <p:nvPr/>
          </p:nvSpPr>
          <p:spPr>
            <a:xfrm>
              <a:off x="1989879" y="1990539"/>
              <a:ext cx="564663" cy="199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  <a:latin typeface="+mj-ea"/>
                  <a:ea typeface="+mj-ea"/>
                </a:rPr>
                <a:t>금궤요략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4D93DCED-5A24-462C-A357-03B83884973A}"/>
              </a:ext>
            </a:extLst>
          </p:cNvPr>
          <p:cNvGraphicFramePr>
            <a:graphicFrameLocks noGrp="1"/>
          </p:cNvGraphicFramePr>
          <p:nvPr/>
        </p:nvGraphicFramePr>
        <p:xfrm>
          <a:off x="239547" y="3598706"/>
          <a:ext cx="5192765" cy="188833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5800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979393">
                  <a:extLst>
                    <a:ext uri="{9D8B030D-6E8A-4147-A177-3AD203B41FA5}">
                      <a16:colId xmlns:a16="http://schemas.microsoft.com/office/drawing/2014/main" xmlns="" val="3587418219"/>
                    </a:ext>
                  </a:extLst>
                </a:gridCol>
                <a:gridCol w="979393">
                  <a:extLst>
                    <a:ext uri="{9D8B030D-6E8A-4147-A177-3AD203B41FA5}">
                      <a16:colId xmlns:a16="http://schemas.microsoft.com/office/drawing/2014/main" xmlns="" val="308253893"/>
                    </a:ext>
                  </a:extLst>
                </a:gridCol>
                <a:gridCol w="979393">
                  <a:extLst>
                    <a:ext uri="{9D8B030D-6E8A-4147-A177-3AD203B41FA5}">
                      <a16:colId xmlns:a16="http://schemas.microsoft.com/office/drawing/2014/main" xmlns="" val="2516096412"/>
                    </a:ext>
                  </a:extLst>
                </a:gridCol>
                <a:gridCol w="979393">
                  <a:extLst>
                    <a:ext uri="{9D8B030D-6E8A-4147-A177-3AD203B41FA5}">
                      <a16:colId xmlns:a16="http://schemas.microsoft.com/office/drawing/2014/main" xmlns="" val="1785179230"/>
                    </a:ext>
                  </a:extLst>
                </a:gridCol>
                <a:gridCol w="979393">
                  <a:extLst>
                    <a:ext uri="{9D8B030D-6E8A-4147-A177-3AD203B41FA5}">
                      <a16:colId xmlns:a16="http://schemas.microsoft.com/office/drawing/2014/main" xmlns="" val="546001426"/>
                    </a:ext>
                  </a:extLst>
                </a:gridCol>
              </a:tblGrid>
              <a:tr h="224642"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약재명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회투약량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가김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원산지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본인부담률구분기호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石膏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5.33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베트남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麻黃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4.00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967920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半夏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4.00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국산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523580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大棗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4.00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미얀마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3579669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生薑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2.67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칠레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3520983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2374982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총량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rgbClr val="2CA8B2"/>
                          </a:solidFill>
                          <a:latin typeface="+mj-ea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g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5982451"/>
                  </a:ext>
                </a:extLst>
              </a:tr>
            </a:tbl>
          </a:graphicData>
        </a:graphic>
      </p:graphicFrame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98C58519-BC5E-45ED-85DF-B3343BFC5F60}"/>
              </a:ext>
            </a:extLst>
          </p:cNvPr>
          <p:cNvGrpSpPr/>
          <p:nvPr/>
        </p:nvGrpSpPr>
        <p:grpSpPr>
          <a:xfrm>
            <a:off x="233759" y="3339263"/>
            <a:ext cx="5198550" cy="183305"/>
            <a:chOff x="423249" y="1782200"/>
            <a:chExt cx="5198550" cy="18330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D5375A54-667F-4790-A230-EFEDE0EDE313}"/>
                </a:ext>
              </a:extLst>
            </p:cNvPr>
            <p:cNvSpPr txBox="1"/>
            <p:nvPr/>
          </p:nvSpPr>
          <p:spPr>
            <a:xfrm>
              <a:off x="429038" y="1782200"/>
              <a:ext cx="66204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한약재 세부사항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85DA8568-C1B1-45DC-82EC-1DDCDE483AE2}"/>
                </a:ext>
              </a:extLst>
            </p:cNvPr>
            <p:cNvSpPr txBox="1"/>
            <p:nvPr/>
          </p:nvSpPr>
          <p:spPr>
            <a:xfrm>
              <a:off x="3878253" y="1782200"/>
              <a:ext cx="6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ko-KR" altLang="en-US" sz="800" dirty="0">
                <a:latin typeface="+mj-ea"/>
                <a:ea typeface="+mj-ea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7315984F-CC0F-4B6D-AB9A-5B06981F6F31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9" y="1965505"/>
              <a:ext cx="519855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26C1CD76-F624-40E3-9055-BDE0774CBCC7}"/>
              </a:ext>
            </a:extLst>
          </p:cNvPr>
          <p:cNvGrpSpPr/>
          <p:nvPr/>
        </p:nvGrpSpPr>
        <p:grpSpPr>
          <a:xfrm>
            <a:off x="233759" y="2439359"/>
            <a:ext cx="5126409" cy="183305"/>
            <a:chOff x="423249" y="1782200"/>
            <a:chExt cx="5126409" cy="18330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F7E910D3-0E7C-424A-B92B-BA9F43E1AE11}"/>
                </a:ext>
              </a:extLst>
            </p:cNvPr>
            <p:cNvSpPr txBox="1"/>
            <p:nvPr/>
          </p:nvSpPr>
          <p:spPr>
            <a:xfrm>
              <a:off x="429038" y="1782200"/>
              <a:ext cx="54822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처방기본사항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468FFDEE-6610-4691-B128-FA321B5952F0}"/>
                </a:ext>
              </a:extLst>
            </p:cNvPr>
            <p:cNvSpPr txBox="1"/>
            <p:nvPr/>
          </p:nvSpPr>
          <p:spPr>
            <a:xfrm>
              <a:off x="3878253" y="1782200"/>
              <a:ext cx="6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ko-KR" altLang="en-US" sz="800" dirty="0">
                <a:latin typeface="+mj-ea"/>
                <a:ea typeface="+mj-ea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CECDE2CA-6B4B-48A6-86BF-AF7333DB8953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9" y="1965505"/>
              <a:ext cx="512640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BC22A2D8-0BE9-4F74-A9DC-7519704CE438}"/>
              </a:ext>
            </a:extLst>
          </p:cNvPr>
          <p:cNvGraphicFramePr>
            <a:graphicFrameLocks noGrp="1"/>
          </p:cNvGraphicFramePr>
          <p:nvPr/>
        </p:nvGraphicFramePr>
        <p:xfrm>
          <a:off x="239547" y="2689618"/>
          <a:ext cx="5192761" cy="4492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40571">
                  <a:extLst>
                    <a:ext uri="{9D8B030D-6E8A-4147-A177-3AD203B41FA5}">
                      <a16:colId xmlns:a16="http://schemas.microsoft.com/office/drawing/2014/main" xmlns="" val="1593111556"/>
                    </a:ext>
                  </a:extLst>
                </a:gridCol>
                <a:gridCol w="740571">
                  <a:extLst>
                    <a:ext uri="{9D8B030D-6E8A-4147-A177-3AD203B41FA5}">
                      <a16:colId xmlns:a16="http://schemas.microsoft.com/office/drawing/2014/main" xmlns="" val="1452549263"/>
                    </a:ext>
                  </a:extLst>
                </a:gridCol>
                <a:gridCol w="740571">
                  <a:extLst>
                    <a:ext uri="{9D8B030D-6E8A-4147-A177-3AD203B41FA5}">
                      <a16:colId xmlns:a16="http://schemas.microsoft.com/office/drawing/2014/main" xmlns="" val="2516096412"/>
                    </a:ext>
                  </a:extLst>
                </a:gridCol>
                <a:gridCol w="1052794">
                  <a:extLst>
                    <a:ext uri="{9D8B030D-6E8A-4147-A177-3AD203B41FA5}">
                      <a16:colId xmlns:a16="http://schemas.microsoft.com/office/drawing/2014/main" xmlns="" val="3115199450"/>
                    </a:ext>
                  </a:extLst>
                </a:gridCol>
                <a:gridCol w="1052794">
                  <a:extLst>
                    <a:ext uri="{9D8B030D-6E8A-4147-A177-3AD203B41FA5}">
                      <a16:colId xmlns:a16="http://schemas.microsoft.com/office/drawing/2014/main" xmlns="" val="1073176769"/>
                    </a:ext>
                  </a:extLst>
                </a:gridCol>
                <a:gridCol w="865460">
                  <a:extLst>
                    <a:ext uri="{9D8B030D-6E8A-4147-A177-3AD203B41FA5}">
                      <a16:colId xmlns:a16="http://schemas.microsoft.com/office/drawing/2014/main" xmlns="" val="84897140"/>
                    </a:ext>
                  </a:extLst>
                </a:gridCol>
              </a:tblGrid>
              <a:tr h="2246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회투약량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일투여횟수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총 투약일수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용법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조제지시사항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본인부담률코드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393105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37.33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매식 </a:t>
                      </a:r>
                      <a:r>
                        <a:rPr lang="ko-KR" altLang="en-US" sz="800" b="1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전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데워서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복용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총 </a:t>
                      </a:r>
                      <a:r>
                        <a:rPr lang="en-US" altLang="ko-KR" sz="800" b="1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45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팩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120ml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팩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15554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C0CD55F-8D5C-4E97-9961-171B8AE9B50D}"/>
              </a:ext>
            </a:extLst>
          </p:cNvPr>
          <p:cNvSpPr txBox="1"/>
          <p:nvPr/>
        </p:nvSpPr>
        <p:spPr>
          <a:xfrm>
            <a:off x="3641583" y="1780009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진행상태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68B2ED83-7BC3-41EF-9BC2-B85D02244F60}"/>
              </a:ext>
            </a:extLst>
          </p:cNvPr>
          <p:cNvSpPr txBox="1"/>
          <p:nvPr/>
        </p:nvSpPr>
        <p:spPr>
          <a:xfrm>
            <a:off x="3649343" y="2017767"/>
            <a:ext cx="5482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600" b="1" dirty="0" err="1">
                <a:latin typeface="+mj-ea"/>
                <a:ea typeface="+mj-ea"/>
              </a:rPr>
              <a:t>처방중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xmlns="" id="{6F496362-AA20-4165-A5E5-12B395547805}"/>
              </a:ext>
            </a:extLst>
          </p:cNvPr>
          <p:cNvSpPr/>
          <p:nvPr/>
        </p:nvSpPr>
        <p:spPr>
          <a:xfrm>
            <a:off x="233759" y="5511157"/>
            <a:ext cx="5198751" cy="705444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배송정보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AC2A32-85DB-4EA5-8F79-2B65B606975E}"/>
              </a:ext>
            </a:extLst>
          </p:cNvPr>
          <p:cNvSpPr txBox="1"/>
          <p:nvPr/>
        </p:nvSpPr>
        <p:spPr>
          <a:xfrm>
            <a:off x="272771" y="5763960"/>
            <a:ext cx="259686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>
                <a:latin typeface="+mj-ea"/>
                <a:ea typeface="+mj-ea"/>
              </a:rPr>
              <a:t>서울시 동작구 </a:t>
            </a:r>
            <a:r>
              <a:rPr lang="ko-KR" altLang="en-US" sz="1000" b="1" dirty="0" err="1">
                <a:latin typeface="+mj-ea"/>
                <a:ea typeface="+mj-ea"/>
              </a:rPr>
              <a:t>매봉로</a:t>
            </a:r>
            <a:r>
              <a:rPr lang="ko-KR" altLang="en-US" sz="1000" b="1" dirty="0">
                <a:latin typeface="+mj-ea"/>
                <a:ea typeface="+mj-ea"/>
              </a:rPr>
              <a:t> </a:t>
            </a:r>
            <a:r>
              <a:rPr lang="en-US" altLang="ko-KR" sz="1000" b="1" dirty="0">
                <a:latin typeface="+mj-ea"/>
                <a:ea typeface="+mj-ea"/>
              </a:rPr>
              <a:t>99 </a:t>
            </a:r>
            <a:r>
              <a:rPr lang="ko-KR" altLang="en-US" sz="1000" b="1" dirty="0" err="1">
                <a:latin typeface="+mj-ea"/>
                <a:ea typeface="+mj-ea"/>
              </a:rPr>
              <a:t>갑을아파트</a:t>
            </a:r>
            <a:r>
              <a:rPr lang="ko-KR" altLang="en-US" sz="1000" b="1" dirty="0">
                <a:latin typeface="+mj-ea"/>
                <a:ea typeface="+mj-ea"/>
              </a:rPr>
              <a:t> </a:t>
            </a:r>
            <a:r>
              <a:rPr lang="en-US" altLang="ko-KR" sz="1000" b="1" dirty="0">
                <a:latin typeface="+mj-ea"/>
                <a:ea typeface="+mj-ea"/>
              </a:rPr>
              <a:t>103</a:t>
            </a:r>
            <a:r>
              <a:rPr lang="ko-KR" altLang="en-US" sz="1000" b="1" dirty="0">
                <a:latin typeface="+mj-ea"/>
                <a:ea typeface="+mj-ea"/>
              </a:rPr>
              <a:t>동 </a:t>
            </a:r>
            <a:r>
              <a:rPr lang="en-US" altLang="ko-KR" sz="1000" b="1" dirty="0">
                <a:latin typeface="+mj-ea"/>
                <a:ea typeface="+mj-ea"/>
              </a:rPr>
              <a:t>101</a:t>
            </a:r>
            <a:r>
              <a:rPr lang="ko-KR" altLang="en-US" sz="1000" b="1" dirty="0">
                <a:latin typeface="+mj-ea"/>
                <a:ea typeface="+mj-ea"/>
              </a:rPr>
              <a:t>호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30E4FC-5054-4615-B406-64448BCCD726}"/>
              </a:ext>
            </a:extLst>
          </p:cNvPr>
          <p:cNvSpPr txBox="1"/>
          <p:nvPr/>
        </p:nvSpPr>
        <p:spPr>
          <a:xfrm>
            <a:off x="272771" y="5978793"/>
            <a:ext cx="97943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latin typeface="+mj-ea"/>
                <a:ea typeface="+mj-ea"/>
              </a:rPr>
              <a:t>010-5484-1234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xmlns="" id="{CB9AD97B-B0A1-4D0E-81F1-338BD9C1FB7F}"/>
              </a:ext>
            </a:extLst>
          </p:cNvPr>
          <p:cNvSpPr/>
          <p:nvPr/>
        </p:nvSpPr>
        <p:spPr>
          <a:xfrm>
            <a:off x="1094980" y="6388755"/>
            <a:ext cx="726830" cy="2405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BE8E3CB5-969A-4265-A0D4-31AC5CC1518D}"/>
              </a:ext>
            </a:extLst>
          </p:cNvPr>
          <p:cNvSpPr/>
          <p:nvPr/>
        </p:nvSpPr>
        <p:spPr>
          <a:xfrm>
            <a:off x="118026" y="899823"/>
            <a:ext cx="5433915" cy="5412180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진료화면 상세 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&gt;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처방 탭 동일</a:t>
            </a:r>
          </a:p>
        </p:txBody>
      </p:sp>
    </p:spTree>
    <p:extLst>
      <p:ext uri="{BB962C8B-B14F-4D97-AF65-F5344CB8AC3E}">
        <p14:creationId xmlns:p14="http://schemas.microsoft.com/office/powerpoint/2010/main" xmlns="" val="205864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939E925-3B20-4FFF-AD5C-19B882DC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진행버튼 및 유효성체크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F80629D-9827-4902-A8F8-E634C83B91A3}"/>
              </a:ext>
            </a:extLst>
          </p:cNvPr>
          <p:cNvSpPr/>
          <p:nvPr/>
        </p:nvSpPr>
        <p:spPr>
          <a:xfrm>
            <a:off x="588672" y="3534319"/>
            <a:ext cx="2175029" cy="3284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admin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143EBA8A-9886-4858-991E-526CC5A43FD2}"/>
              </a:ext>
            </a:extLst>
          </p:cNvPr>
          <p:cNvGrpSpPr/>
          <p:nvPr/>
        </p:nvGrpSpPr>
        <p:grpSpPr>
          <a:xfrm>
            <a:off x="593971" y="4408769"/>
            <a:ext cx="685097" cy="123111"/>
            <a:chOff x="6217920" y="5045335"/>
            <a:chExt cx="685097" cy="12311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D089A043-EDD6-45F5-AE8C-2BC75B9111F9}"/>
                </a:ext>
              </a:extLst>
            </p:cNvPr>
            <p:cNvSpPr/>
            <p:nvPr/>
          </p:nvSpPr>
          <p:spPr>
            <a:xfrm>
              <a:off x="6217920" y="5047723"/>
              <a:ext cx="118335" cy="1183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9E11C76-83D4-4384-A0E1-50585B549B26}"/>
                </a:ext>
              </a:extLst>
            </p:cNvPr>
            <p:cNvSpPr txBox="1"/>
            <p:nvPr/>
          </p:nvSpPr>
          <p:spPr>
            <a:xfrm>
              <a:off x="6423719" y="5045335"/>
              <a:ext cx="47929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아이디 저장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1033B0B6-4A69-468A-912D-9FB8C2A62CAB}"/>
              </a:ext>
            </a:extLst>
          </p:cNvPr>
          <p:cNvSpPr/>
          <p:nvPr/>
        </p:nvSpPr>
        <p:spPr>
          <a:xfrm>
            <a:off x="588672" y="5243527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로그인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C0D76DD9-1BCF-4774-A049-F6E45369509A}"/>
              </a:ext>
            </a:extLst>
          </p:cNvPr>
          <p:cNvGrpSpPr/>
          <p:nvPr/>
        </p:nvGrpSpPr>
        <p:grpSpPr>
          <a:xfrm>
            <a:off x="588672" y="3971544"/>
            <a:ext cx="2175029" cy="328474"/>
            <a:chOff x="2911876" y="3672840"/>
            <a:chExt cx="2175029" cy="32847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CFCBB303-7E00-4D64-A4E8-B9A63096830E}"/>
                </a:ext>
              </a:extLst>
            </p:cNvPr>
            <p:cNvSpPr/>
            <p:nvPr/>
          </p:nvSpPr>
          <p:spPr>
            <a:xfrm>
              <a:off x="2911876" y="3672840"/>
              <a:ext cx="217502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j-ea"/>
                  <a:ea typeface="+mj-ea"/>
                </a:rPr>
                <a:t>● ● ● ● </a:t>
              </a:r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g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2825D4E1-7DC8-4651-8416-3CEF83095B5C}"/>
                </a:ext>
              </a:extLst>
            </p:cNvPr>
            <p:cNvGrpSpPr/>
            <p:nvPr/>
          </p:nvGrpSpPr>
          <p:grpSpPr>
            <a:xfrm>
              <a:off x="4797425" y="3784690"/>
              <a:ext cx="155575" cy="104775"/>
              <a:chOff x="4797425" y="3540849"/>
              <a:chExt cx="155575" cy="104775"/>
            </a:xfrm>
          </p:grpSpPr>
          <p:sp>
            <p:nvSpPr>
              <p:cNvPr id="14" name="Eye">
                <a:extLst>
                  <a:ext uri="{FF2B5EF4-FFF2-40B4-BE49-F238E27FC236}">
                    <a16:creationId xmlns:a16="http://schemas.microsoft.com/office/drawing/2014/main" xmlns="" id="{BC7CAE77-C0E7-4553-AC57-D3C24196408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797425" y="3551167"/>
                <a:ext cx="155575" cy="84138"/>
              </a:xfrm>
              <a:custGeom>
                <a:avLst/>
                <a:gdLst>
                  <a:gd name="T0" fmla="*/ 321 w 642"/>
                  <a:gd name="T1" fmla="*/ 0 h 346"/>
                  <a:gd name="T2" fmla="*/ 4 w 642"/>
                  <a:gd name="T3" fmla="*/ 164 h 346"/>
                  <a:gd name="T4" fmla="*/ 4 w 642"/>
                  <a:gd name="T5" fmla="*/ 182 h 346"/>
                  <a:gd name="T6" fmla="*/ 321 w 642"/>
                  <a:gd name="T7" fmla="*/ 346 h 346"/>
                  <a:gd name="T8" fmla="*/ 638 w 642"/>
                  <a:gd name="T9" fmla="*/ 182 h 346"/>
                  <a:gd name="T10" fmla="*/ 638 w 642"/>
                  <a:gd name="T11" fmla="*/ 164 h 346"/>
                  <a:gd name="T12" fmla="*/ 321 w 642"/>
                  <a:gd name="T13" fmla="*/ 0 h 346"/>
                  <a:gd name="T14" fmla="*/ 321 w 642"/>
                  <a:gd name="T15" fmla="*/ 26 h 346"/>
                  <a:gd name="T16" fmla="*/ 421 w 642"/>
                  <a:gd name="T17" fmla="*/ 45 h 346"/>
                  <a:gd name="T18" fmla="*/ 454 w 642"/>
                  <a:gd name="T19" fmla="*/ 133 h 346"/>
                  <a:gd name="T20" fmla="*/ 321 w 642"/>
                  <a:gd name="T21" fmla="*/ 266 h 346"/>
                  <a:gd name="T22" fmla="*/ 188 w 642"/>
                  <a:gd name="T23" fmla="*/ 133 h 346"/>
                  <a:gd name="T24" fmla="*/ 221 w 642"/>
                  <a:gd name="T25" fmla="*/ 45 h 346"/>
                  <a:gd name="T26" fmla="*/ 321 w 642"/>
                  <a:gd name="T27" fmla="*/ 26 h 346"/>
                  <a:gd name="T28" fmla="*/ 465 w 642"/>
                  <a:gd name="T29" fmla="*/ 64 h 346"/>
                  <a:gd name="T30" fmla="*/ 609 w 642"/>
                  <a:gd name="T31" fmla="*/ 173 h 346"/>
                  <a:gd name="T32" fmla="*/ 321 w 642"/>
                  <a:gd name="T33" fmla="*/ 320 h 346"/>
                  <a:gd name="T34" fmla="*/ 33 w 642"/>
                  <a:gd name="T35" fmla="*/ 173 h 346"/>
                  <a:gd name="T36" fmla="*/ 177 w 642"/>
                  <a:gd name="T37" fmla="*/ 64 h 346"/>
                  <a:gd name="T38" fmla="*/ 161 w 642"/>
                  <a:gd name="T39" fmla="*/ 133 h 346"/>
                  <a:gd name="T40" fmla="*/ 321 w 642"/>
                  <a:gd name="T41" fmla="*/ 293 h 346"/>
                  <a:gd name="T42" fmla="*/ 481 w 642"/>
                  <a:gd name="T43" fmla="*/ 133 h 346"/>
                  <a:gd name="T44" fmla="*/ 465 w 642"/>
                  <a:gd name="T45" fmla="*/ 64 h 346"/>
                  <a:gd name="T46" fmla="*/ 321 w 642"/>
                  <a:gd name="T47" fmla="*/ 66 h 346"/>
                  <a:gd name="T48" fmla="*/ 254 w 642"/>
                  <a:gd name="T49" fmla="*/ 133 h 346"/>
                  <a:gd name="T50" fmla="*/ 321 w 642"/>
                  <a:gd name="T51" fmla="*/ 200 h 346"/>
                  <a:gd name="T52" fmla="*/ 388 w 642"/>
                  <a:gd name="T53" fmla="*/ 133 h 346"/>
                  <a:gd name="T54" fmla="*/ 321 w 642"/>
                  <a:gd name="T55" fmla="*/ 66 h 346"/>
                  <a:gd name="T56" fmla="*/ 321 w 642"/>
                  <a:gd name="T57" fmla="*/ 93 h 346"/>
                  <a:gd name="T58" fmla="*/ 361 w 642"/>
                  <a:gd name="T59" fmla="*/ 133 h 346"/>
                  <a:gd name="T60" fmla="*/ 321 w 642"/>
                  <a:gd name="T61" fmla="*/ 173 h 346"/>
                  <a:gd name="T62" fmla="*/ 281 w 642"/>
                  <a:gd name="T63" fmla="*/ 133 h 346"/>
                  <a:gd name="T64" fmla="*/ 321 w 642"/>
                  <a:gd name="T65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2" h="346">
                    <a:moveTo>
                      <a:pt x="321" y="0"/>
                    </a:moveTo>
                    <a:cubicBezTo>
                      <a:pt x="143" y="0"/>
                      <a:pt x="4" y="164"/>
                      <a:pt x="4" y="164"/>
                    </a:cubicBezTo>
                    <a:cubicBezTo>
                      <a:pt x="0" y="169"/>
                      <a:pt x="0" y="177"/>
                      <a:pt x="4" y="182"/>
                    </a:cubicBezTo>
                    <a:cubicBezTo>
                      <a:pt x="4" y="182"/>
                      <a:pt x="143" y="346"/>
                      <a:pt x="321" y="346"/>
                    </a:cubicBezTo>
                    <a:cubicBezTo>
                      <a:pt x="499" y="346"/>
                      <a:pt x="638" y="182"/>
                      <a:pt x="638" y="182"/>
                    </a:cubicBezTo>
                    <a:cubicBezTo>
                      <a:pt x="642" y="177"/>
                      <a:pt x="642" y="169"/>
                      <a:pt x="638" y="164"/>
                    </a:cubicBezTo>
                    <a:cubicBezTo>
                      <a:pt x="638" y="164"/>
                      <a:pt x="499" y="0"/>
                      <a:pt x="321" y="0"/>
                    </a:cubicBezTo>
                    <a:close/>
                    <a:moveTo>
                      <a:pt x="321" y="26"/>
                    </a:moveTo>
                    <a:cubicBezTo>
                      <a:pt x="356" y="26"/>
                      <a:pt x="390" y="33"/>
                      <a:pt x="421" y="45"/>
                    </a:cubicBezTo>
                    <a:cubicBezTo>
                      <a:pt x="442" y="68"/>
                      <a:pt x="454" y="99"/>
                      <a:pt x="454" y="133"/>
                    </a:cubicBezTo>
                    <a:cubicBezTo>
                      <a:pt x="454" y="207"/>
                      <a:pt x="395" y="266"/>
                      <a:pt x="321" y="266"/>
                    </a:cubicBezTo>
                    <a:cubicBezTo>
                      <a:pt x="247" y="266"/>
                      <a:pt x="188" y="207"/>
                      <a:pt x="188" y="133"/>
                    </a:cubicBezTo>
                    <a:cubicBezTo>
                      <a:pt x="188" y="99"/>
                      <a:pt x="200" y="68"/>
                      <a:pt x="221" y="45"/>
                    </a:cubicBezTo>
                    <a:cubicBezTo>
                      <a:pt x="252" y="33"/>
                      <a:pt x="286" y="26"/>
                      <a:pt x="321" y="26"/>
                    </a:cubicBezTo>
                    <a:close/>
                    <a:moveTo>
                      <a:pt x="465" y="64"/>
                    </a:moveTo>
                    <a:cubicBezTo>
                      <a:pt x="541" y="102"/>
                      <a:pt x="595" y="158"/>
                      <a:pt x="609" y="173"/>
                    </a:cubicBezTo>
                    <a:cubicBezTo>
                      <a:pt x="588" y="196"/>
                      <a:pt x="468" y="320"/>
                      <a:pt x="321" y="320"/>
                    </a:cubicBezTo>
                    <a:cubicBezTo>
                      <a:pt x="174" y="320"/>
                      <a:pt x="54" y="196"/>
                      <a:pt x="33" y="173"/>
                    </a:cubicBezTo>
                    <a:cubicBezTo>
                      <a:pt x="47" y="158"/>
                      <a:pt x="101" y="102"/>
                      <a:pt x="177" y="64"/>
                    </a:cubicBezTo>
                    <a:cubicBezTo>
                      <a:pt x="167" y="85"/>
                      <a:pt x="161" y="108"/>
                      <a:pt x="161" y="133"/>
                    </a:cubicBezTo>
                    <a:cubicBezTo>
                      <a:pt x="161" y="221"/>
                      <a:pt x="233" y="293"/>
                      <a:pt x="321" y="293"/>
                    </a:cubicBezTo>
                    <a:cubicBezTo>
                      <a:pt x="409" y="293"/>
                      <a:pt x="481" y="221"/>
                      <a:pt x="481" y="133"/>
                    </a:cubicBezTo>
                    <a:cubicBezTo>
                      <a:pt x="481" y="108"/>
                      <a:pt x="475" y="85"/>
                      <a:pt x="465" y="64"/>
                    </a:cubicBezTo>
                    <a:close/>
                    <a:moveTo>
                      <a:pt x="321" y="66"/>
                    </a:moveTo>
                    <a:cubicBezTo>
                      <a:pt x="284" y="66"/>
                      <a:pt x="254" y="96"/>
                      <a:pt x="254" y="133"/>
                    </a:cubicBezTo>
                    <a:cubicBezTo>
                      <a:pt x="254" y="170"/>
                      <a:pt x="284" y="200"/>
                      <a:pt x="321" y="200"/>
                    </a:cubicBezTo>
                    <a:cubicBezTo>
                      <a:pt x="358" y="200"/>
                      <a:pt x="388" y="170"/>
                      <a:pt x="388" y="133"/>
                    </a:cubicBezTo>
                    <a:cubicBezTo>
                      <a:pt x="388" y="96"/>
                      <a:pt x="358" y="66"/>
                      <a:pt x="321" y="66"/>
                    </a:cubicBezTo>
                    <a:close/>
                    <a:moveTo>
                      <a:pt x="321" y="93"/>
                    </a:moveTo>
                    <a:cubicBezTo>
                      <a:pt x="343" y="93"/>
                      <a:pt x="361" y="111"/>
                      <a:pt x="361" y="133"/>
                    </a:cubicBezTo>
                    <a:cubicBezTo>
                      <a:pt x="361" y="155"/>
                      <a:pt x="343" y="173"/>
                      <a:pt x="321" y="173"/>
                    </a:cubicBezTo>
                    <a:cubicBezTo>
                      <a:pt x="299" y="173"/>
                      <a:pt x="281" y="155"/>
                      <a:pt x="281" y="133"/>
                    </a:cubicBezTo>
                    <a:cubicBezTo>
                      <a:pt x="281" y="111"/>
                      <a:pt x="299" y="93"/>
                      <a:pt x="321" y="93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ea typeface="나눔바른고딕" panose="020B0603020101020101" pitchFamily="50" charset="-127"/>
                  <a:cs typeface="Segoe UI" panose="020B0502040204020203" pitchFamily="34" charset="0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xmlns="" id="{49297B83-717F-4062-9DE8-78725A8AAE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22824" y="3540849"/>
                <a:ext cx="104775" cy="10477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75E2AD-9187-4634-83D6-BA628A0DB00A}"/>
              </a:ext>
            </a:extLst>
          </p:cNvPr>
          <p:cNvSpPr txBox="1"/>
          <p:nvPr/>
        </p:nvSpPr>
        <p:spPr>
          <a:xfrm>
            <a:off x="582750" y="5000593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9A75386-F183-4D09-BDDE-FEAD4EDFEA19}"/>
              </a:ext>
            </a:extLst>
          </p:cNvPr>
          <p:cNvSpPr txBox="1"/>
          <p:nvPr/>
        </p:nvSpPr>
        <p:spPr>
          <a:xfrm>
            <a:off x="593971" y="5688536"/>
            <a:ext cx="891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아이디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비밀번호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7AE71-A274-4F91-A72B-DBBAB743882D}"/>
              </a:ext>
            </a:extLst>
          </p:cNvPr>
          <p:cNvSpPr txBox="1"/>
          <p:nvPr/>
        </p:nvSpPr>
        <p:spPr>
          <a:xfrm>
            <a:off x="593971" y="5866626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회원가입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46452307-03A8-43BB-AA2A-D20B69961CD1}"/>
              </a:ext>
            </a:extLst>
          </p:cNvPr>
          <p:cNvSpPr/>
          <p:nvPr/>
        </p:nvSpPr>
        <p:spPr>
          <a:xfrm>
            <a:off x="3597324" y="2418945"/>
            <a:ext cx="2583180" cy="3361042"/>
          </a:xfrm>
          <a:prstGeom prst="roundRect">
            <a:avLst>
              <a:gd name="adj" fmla="val 336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84741A7-E2F4-4DE6-AEDE-11E84B5C7D9E}"/>
              </a:ext>
            </a:extLst>
          </p:cNvPr>
          <p:cNvSpPr txBox="1"/>
          <p:nvPr/>
        </p:nvSpPr>
        <p:spPr>
          <a:xfrm>
            <a:off x="3805382" y="2578640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신환등록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C4FD4ABA-067D-4C8B-98F4-4987E9B0F6F5}"/>
              </a:ext>
            </a:extLst>
          </p:cNvPr>
          <p:cNvSpPr/>
          <p:nvPr/>
        </p:nvSpPr>
        <p:spPr>
          <a:xfrm>
            <a:off x="3805382" y="5258623"/>
            <a:ext cx="2175029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신환등록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91FC0D07-EDC2-40BA-A184-8824317790A3}"/>
              </a:ext>
            </a:extLst>
          </p:cNvPr>
          <p:cNvGrpSpPr/>
          <p:nvPr/>
        </p:nvGrpSpPr>
        <p:grpSpPr>
          <a:xfrm>
            <a:off x="3805382" y="2969185"/>
            <a:ext cx="2175030" cy="510982"/>
            <a:chOff x="429038" y="1572093"/>
            <a:chExt cx="2175030" cy="510982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68FC4E26-B841-467D-9CCF-B905EB9ECF87}"/>
                </a:ext>
              </a:extLst>
            </p:cNvPr>
            <p:cNvSpPr/>
            <p:nvPr/>
          </p:nvSpPr>
          <p:spPr>
            <a:xfrm>
              <a:off x="429039" y="1754601"/>
              <a:ext cx="2175029" cy="3284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김선아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20C8783-AE22-4778-A793-472F6C429D75}"/>
                </a:ext>
              </a:extLst>
            </p:cNvPr>
            <p:cNvSpPr txBox="1"/>
            <p:nvPr/>
          </p:nvSpPr>
          <p:spPr>
            <a:xfrm>
              <a:off x="429038" y="1572093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이름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20E98AEC-1C09-4885-ACB5-5CC5890D37C1}"/>
              </a:ext>
            </a:extLst>
          </p:cNvPr>
          <p:cNvGrpSpPr/>
          <p:nvPr/>
        </p:nvGrpSpPr>
        <p:grpSpPr>
          <a:xfrm>
            <a:off x="3805382" y="3605677"/>
            <a:ext cx="2175030" cy="510982"/>
            <a:chOff x="3515138" y="2610004"/>
            <a:chExt cx="2175030" cy="51098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1C2FBC89-9822-468E-BC89-DA3D166220C0}"/>
                </a:ext>
              </a:extLst>
            </p:cNvPr>
            <p:cNvGrpSpPr/>
            <p:nvPr/>
          </p:nvGrpSpPr>
          <p:grpSpPr>
            <a:xfrm>
              <a:off x="3515138" y="2610004"/>
              <a:ext cx="2175030" cy="510982"/>
              <a:chOff x="429038" y="2174799"/>
              <a:chExt cx="2175030" cy="510982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xmlns="" id="{9C35F1B3-3866-4E62-BCC9-321C2736A4AF}"/>
                  </a:ext>
                </a:extLst>
              </p:cNvPr>
              <p:cNvSpPr/>
              <p:nvPr/>
            </p:nvSpPr>
            <p:spPr>
              <a:xfrm>
                <a:off x="429039" y="2357307"/>
                <a:ext cx="2175029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2022-01-01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983070BD-1A36-4913-940F-F9E38E760660}"/>
                  </a:ext>
                </a:extLst>
              </p:cNvPr>
              <p:cNvSpPr txBox="1"/>
              <p:nvPr/>
            </p:nvSpPr>
            <p:spPr>
              <a:xfrm>
                <a:off x="429038" y="2174799"/>
                <a:ext cx="36548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생년월일</a:t>
                </a:r>
              </a:p>
            </p:txBody>
          </p:sp>
        </p:grpSp>
        <p:sp>
          <p:nvSpPr>
            <p:cNvPr id="37" name="Calendar">
              <a:extLst>
                <a:ext uri="{FF2B5EF4-FFF2-40B4-BE49-F238E27FC236}">
                  <a16:creationId xmlns:a16="http://schemas.microsoft.com/office/drawing/2014/main" xmlns="" id="{18DA4D72-5F6F-42E9-A57D-534A6D35ADB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430369" y="2869843"/>
              <a:ext cx="161925" cy="16192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3AC9C3F8-3A17-4D9A-8B93-F40D25271E0B}"/>
              </a:ext>
            </a:extLst>
          </p:cNvPr>
          <p:cNvGrpSpPr/>
          <p:nvPr/>
        </p:nvGrpSpPr>
        <p:grpSpPr>
          <a:xfrm>
            <a:off x="5849894" y="2595500"/>
            <a:ext cx="130517" cy="130517"/>
            <a:chOff x="1348740" y="2688883"/>
            <a:chExt cx="266700" cy="266701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95D5DA4F-0F0B-4776-A594-97E8154F8473}"/>
                </a:ext>
              </a:extLst>
            </p:cNvPr>
            <p:cNvCxnSpPr>
              <a:cxnSpLocks/>
            </p:cNvCxnSpPr>
            <p:nvPr/>
          </p:nvCxnSpPr>
          <p:spPr>
            <a:xfrm>
              <a:off x="1348740" y="2688883"/>
              <a:ext cx="266700" cy="2667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1B69E6F1-D1D9-4DC0-AA86-BA2C4CCF508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48740" y="2688884"/>
              <a:ext cx="266700" cy="2667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D7201AFC-1DC6-404A-BAA1-E114180CDFA8}"/>
              </a:ext>
            </a:extLst>
          </p:cNvPr>
          <p:cNvGrpSpPr/>
          <p:nvPr/>
        </p:nvGrpSpPr>
        <p:grpSpPr>
          <a:xfrm>
            <a:off x="3801398" y="4242169"/>
            <a:ext cx="2175031" cy="510982"/>
            <a:chOff x="429038" y="3439862"/>
            <a:chExt cx="2175031" cy="51098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A3C47E99-EC48-4E09-87F4-C448F3C2FA73}"/>
                </a:ext>
              </a:extLst>
            </p:cNvPr>
            <p:cNvSpPr txBox="1"/>
            <p:nvPr/>
          </p:nvSpPr>
          <p:spPr>
            <a:xfrm>
              <a:off x="429038" y="3439862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성별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AF18B083-2E05-44A6-985B-E3EC68EA6151}"/>
                </a:ext>
              </a:extLst>
            </p:cNvPr>
            <p:cNvGrpSpPr/>
            <p:nvPr/>
          </p:nvGrpSpPr>
          <p:grpSpPr>
            <a:xfrm>
              <a:off x="429041" y="3622370"/>
              <a:ext cx="2175028" cy="328474"/>
              <a:chOff x="429041" y="3622370"/>
              <a:chExt cx="2175028" cy="328474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xmlns="" id="{381B61E8-3A78-4DDF-8711-6BC1D11357F3}"/>
                  </a:ext>
                </a:extLst>
              </p:cNvPr>
              <p:cNvSpPr/>
              <p:nvPr/>
            </p:nvSpPr>
            <p:spPr>
              <a:xfrm>
                <a:off x="429041" y="3622370"/>
                <a:ext cx="1068755" cy="328474"/>
              </a:xfrm>
              <a:custGeom>
                <a:avLst/>
                <a:gdLst>
                  <a:gd name="connsiteX0" fmla="*/ 54747 w 1068755"/>
                  <a:gd name="connsiteY0" fmla="*/ 0 h 328474"/>
                  <a:gd name="connsiteX1" fmla="*/ 1068755 w 1068755"/>
                  <a:gd name="connsiteY1" fmla="*/ 0 h 328474"/>
                  <a:gd name="connsiteX2" fmla="*/ 1068755 w 1068755"/>
                  <a:gd name="connsiteY2" fmla="*/ 328474 h 328474"/>
                  <a:gd name="connsiteX3" fmla="*/ 54747 w 1068755"/>
                  <a:gd name="connsiteY3" fmla="*/ 328474 h 328474"/>
                  <a:gd name="connsiteX4" fmla="*/ 0 w 1068755"/>
                  <a:gd name="connsiteY4" fmla="*/ 273727 h 328474"/>
                  <a:gd name="connsiteX5" fmla="*/ 0 w 1068755"/>
                  <a:gd name="connsiteY5" fmla="*/ 54747 h 328474"/>
                  <a:gd name="connsiteX6" fmla="*/ 54747 w 1068755"/>
                  <a:gd name="connsiteY6" fmla="*/ 0 h 328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55" h="328474">
                    <a:moveTo>
                      <a:pt x="54747" y="0"/>
                    </a:moveTo>
                    <a:lnTo>
                      <a:pt x="1068755" y="0"/>
                    </a:lnTo>
                    <a:lnTo>
                      <a:pt x="1068755" y="328474"/>
                    </a:lnTo>
                    <a:lnTo>
                      <a:pt x="54747" y="328474"/>
                    </a:lnTo>
                    <a:cubicBezTo>
                      <a:pt x="24511" y="328474"/>
                      <a:pt x="0" y="303963"/>
                      <a:pt x="0" y="273727"/>
                    </a:cubicBezTo>
                    <a:lnTo>
                      <a:pt x="0" y="54747"/>
                    </a:lnTo>
                    <a:cubicBezTo>
                      <a:pt x="0" y="24511"/>
                      <a:pt x="24511" y="0"/>
                      <a:pt x="5474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남자</a:t>
                </a: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E30BA0BB-67D3-4ABB-AB67-A9B8ECFC28DC}"/>
                  </a:ext>
                </a:extLst>
              </p:cNvPr>
              <p:cNvSpPr/>
              <p:nvPr/>
            </p:nvSpPr>
            <p:spPr>
              <a:xfrm>
                <a:off x="1497796" y="3622370"/>
                <a:ext cx="1106273" cy="328474"/>
              </a:xfrm>
              <a:custGeom>
                <a:avLst/>
                <a:gdLst>
                  <a:gd name="connsiteX0" fmla="*/ 0 w 1106273"/>
                  <a:gd name="connsiteY0" fmla="*/ 0 h 328474"/>
                  <a:gd name="connsiteX1" fmla="*/ 1051526 w 1106273"/>
                  <a:gd name="connsiteY1" fmla="*/ 0 h 328474"/>
                  <a:gd name="connsiteX2" fmla="*/ 1106273 w 1106273"/>
                  <a:gd name="connsiteY2" fmla="*/ 54747 h 328474"/>
                  <a:gd name="connsiteX3" fmla="*/ 1106273 w 1106273"/>
                  <a:gd name="connsiteY3" fmla="*/ 273727 h 328474"/>
                  <a:gd name="connsiteX4" fmla="*/ 1051526 w 1106273"/>
                  <a:gd name="connsiteY4" fmla="*/ 328474 h 328474"/>
                  <a:gd name="connsiteX5" fmla="*/ 0 w 1106273"/>
                  <a:gd name="connsiteY5" fmla="*/ 328474 h 328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6273" h="328474">
                    <a:moveTo>
                      <a:pt x="0" y="0"/>
                    </a:moveTo>
                    <a:lnTo>
                      <a:pt x="1051526" y="0"/>
                    </a:lnTo>
                    <a:cubicBezTo>
                      <a:pt x="1081762" y="0"/>
                      <a:pt x="1106273" y="24511"/>
                      <a:pt x="1106273" y="54747"/>
                    </a:cubicBezTo>
                    <a:lnTo>
                      <a:pt x="1106273" y="273727"/>
                    </a:lnTo>
                    <a:cubicBezTo>
                      <a:pt x="1106273" y="303963"/>
                      <a:pt x="1081762" y="328474"/>
                      <a:pt x="1051526" y="328474"/>
                    </a:cubicBezTo>
                    <a:lnTo>
                      <a:pt x="0" y="32847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여자</a:t>
                </a:r>
              </a:p>
            </p:txBody>
          </p:sp>
        </p:grp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ACD976E4-EEA2-4B28-ADCC-DC57E48D81C9}"/>
              </a:ext>
            </a:extLst>
          </p:cNvPr>
          <p:cNvSpPr/>
          <p:nvPr/>
        </p:nvSpPr>
        <p:spPr>
          <a:xfrm>
            <a:off x="446725" y="532064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A04690B-B857-4947-B53C-E6B68B0B345F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20889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진행버튼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기본값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비활성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필수항목 모두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입력시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활성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활성화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유효성검사 진행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에러사항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발견시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진행버튼 위쪽 영역에 </a:t>
                      </a:r>
                      <a:r>
                        <a:rPr lang="ko-KR" altLang="en-US" sz="800" b="0" kern="1200" dirty="0" err="1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에러텍스트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표시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9FEFF4A-A398-48F1-9003-67B7E9D7FC52}"/>
              </a:ext>
            </a:extLst>
          </p:cNvPr>
          <p:cNvSpPr txBox="1"/>
          <p:nvPr/>
        </p:nvSpPr>
        <p:spPr>
          <a:xfrm>
            <a:off x="3801398" y="5000593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에러문구 노출영역</a:t>
            </a:r>
          </a:p>
        </p:txBody>
      </p:sp>
    </p:spTree>
    <p:extLst>
      <p:ext uri="{BB962C8B-B14F-4D97-AF65-F5344CB8AC3E}">
        <p14:creationId xmlns:p14="http://schemas.microsoft.com/office/powerpoint/2010/main" xmlns="" val="42400981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64EA4093-C864-4FC6-A40C-612E129C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처방전전송양식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E2D195A5-D29C-486C-9E18-A0EC39BC263A}"/>
              </a:ext>
            </a:extLst>
          </p:cNvPr>
          <p:cNvGrpSpPr/>
          <p:nvPr/>
        </p:nvGrpSpPr>
        <p:grpSpPr>
          <a:xfrm>
            <a:off x="161959" y="574838"/>
            <a:ext cx="4839928" cy="6196399"/>
            <a:chOff x="71565" y="632769"/>
            <a:chExt cx="4839928" cy="619639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3ADF9F45-6B35-4268-B8EA-EA43C7854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04" y="632769"/>
              <a:ext cx="4801965" cy="349438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498198CC-8FBA-4BD0-8AAE-AABF2A72A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65" y="4127157"/>
              <a:ext cx="4839928" cy="2702011"/>
            </a:xfrm>
            <a:prstGeom prst="rect">
              <a:avLst/>
            </a:prstGeom>
          </p:spPr>
        </p:pic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2602909A-E33D-4F78-BDB1-649AF4FEA2D0}"/>
              </a:ext>
            </a:extLst>
          </p:cNvPr>
          <p:cNvGraphicFramePr>
            <a:graphicFrameLocks noGrp="1"/>
          </p:cNvGraphicFramePr>
          <p:nvPr/>
        </p:nvGraphicFramePr>
        <p:xfrm>
          <a:off x="7324078" y="597402"/>
          <a:ext cx="2411662" cy="38221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처방전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전송시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 이와 같은 형태로 정리되어 전송됨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1050" b="1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1050" b="1" kern="1200" dirty="0">
                          <a:solidFill>
                            <a:srgbClr val="FF0000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향후 전송방식 변경될 가능성 있음</a:t>
                      </a:r>
                      <a:endParaRPr lang="en-US" altLang="ko-KR" sz="1050" b="1" kern="1200" dirty="0">
                        <a:solidFill>
                          <a:srgbClr val="FF0000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330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처방기관정보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등록의료기관정보에서 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현재 시스템으로는 모든 항목을 채울 수 없는 상태임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처방연월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 및 번호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처방전을 전송한 날짜 및 처방전 번호를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0001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부터 순차적으로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환자정보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입력환자정보에서 호출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현재 주민등록번호는 입력되지 못하는 상태임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질병정보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처방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&gt; Rio 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첩약보험선택시에만 입력되는 항목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처방상세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앞페이지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처방상세정보참고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830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탕전실정보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고정으로 입력되는 영역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준차트에서 처방전이 전송되는 경우는 무조건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바른한약으로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 가게 되므로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…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변경될 일이 없음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801284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0660127-26AE-4AD8-99B0-633C378B9161}"/>
              </a:ext>
            </a:extLst>
          </p:cNvPr>
          <p:cNvSpPr/>
          <p:nvPr/>
        </p:nvSpPr>
        <p:spPr>
          <a:xfrm>
            <a:off x="140474" y="98289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99BC889B-DDE9-47FB-A5D8-0BB5060CF545}"/>
              </a:ext>
            </a:extLst>
          </p:cNvPr>
          <p:cNvSpPr/>
          <p:nvPr/>
        </p:nvSpPr>
        <p:spPr>
          <a:xfrm>
            <a:off x="140474" y="116666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93BCD3AA-D1F6-48FF-A8EB-D2F3C540D611}"/>
              </a:ext>
            </a:extLst>
          </p:cNvPr>
          <p:cNvSpPr/>
          <p:nvPr/>
        </p:nvSpPr>
        <p:spPr>
          <a:xfrm>
            <a:off x="140474" y="145365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2A03A2A-EB63-4332-A212-4DB48A5B1C6F}"/>
              </a:ext>
            </a:extLst>
          </p:cNvPr>
          <p:cNvSpPr/>
          <p:nvPr/>
        </p:nvSpPr>
        <p:spPr>
          <a:xfrm>
            <a:off x="2817771" y="145365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811DC5A6-AC8B-4FF1-9D0D-EDC514255B81}"/>
              </a:ext>
            </a:extLst>
          </p:cNvPr>
          <p:cNvSpPr/>
          <p:nvPr/>
        </p:nvSpPr>
        <p:spPr>
          <a:xfrm>
            <a:off x="140474" y="184083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43366D83-37AA-4A30-9B6E-3ABD79FDF428}"/>
              </a:ext>
            </a:extLst>
          </p:cNvPr>
          <p:cNvSpPr/>
          <p:nvPr/>
        </p:nvSpPr>
        <p:spPr>
          <a:xfrm>
            <a:off x="1985749" y="182037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1839FC6F-795B-4019-986E-6E3F8A0DE310}"/>
              </a:ext>
            </a:extLst>
          </p:cNvPr>
          <p:cNvSpPr/>
          <p:nvPr/>
        </p:nvSpPr>
        <p:spPr>
          <a:xfrm>
            <a:off x="3624611" y="182037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E893987D-CB1D-42E0-8924-0A8C04B7AA60}"/>
              </a:ext>
            </a:extLst>
          </p:cNvPr>
          <p:cNvSpPr/>
          <p:nvPr/>
        </p:nvSpPr>
        <p:spPr>
          <a:xfrm>
            <a:off x="140474" y="2280866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5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A1FD0FD-B1AD-431E-BBD5-05E5BAC972D6}"/>
              </a:ext>
            </a:extLst>
          </p:cNvPr>
          <p:cNvSpPr/>
          <p:nvPr/>
        </p:nvSpPr>
        <p:spPr>
          <a:xfrm>
            <a:off x="-5631" y="546258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6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044A497-D02B-4B73-94A4-CEADCF1C6C6B}"/>
              </a:ext>
            </a:extLst>
          </p:cNvPr>
          <p:cNvSpPr/>
          <p:nvPr/>
        </p:nvSpPr>
        <p:spPr>
          <a:xfrm>
            <a:off x="86054" y="5532720"/>
            <a:ext cx="4980216" cy="1232649"/>
          </a:xfrm>
          <a:prstGeom prst="rect">
            <a:avLst/>
          </a:prstGeom>
          <a:solidFill>
            <a:srgbClr val="00B0F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latinLnBrk="1"/>
            <a:endParaRPr lang="ko-KR" altLang="en-US" sz="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31B645-11E5-47B3-8C7B-024337E177CE}"/>
              </a:ext>
            </a:extLst>
          </p:cNvPr>
          <p:cNvSpPr/>
          <p:nvPr/>
        </p:nvSpPr>
        <p:spPr>
          <a:xfrm>
            <a:off x="86054" y="2346850"/>
            <a:ext cx="4980216" cy="3002093"/>
          </a:xfrm>
          <a:prstGeom prst="rect">
            <a:avLst/>
          </a:prstGeom>
          <a:solidFill>
            <a:schemeClr val="accent6">
              <a:alpha val="1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latinLnBrk="1"/>
            <a:endParaRPr lang="ko-KR" altLang="en-US" sz="800" dirty="0">
              <a:solidFill>
                <a:schemeClr val="accent6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A8FFA3-F6EC-4228-BEE4-8312ED894320}"/>
              </a:ext>
            </a:extLst>
          </p:cNvPr>
          <p:cNvSpPr txBox="1"/>
          <p:nvPr/>
        </p:nvSpPr>
        <p:spPr>
          <a:xfrm>
            <a:off x="8719820" y="184924"/>
            <a:ext cx="495896" cy="19581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bg1"/>
                </a:solidFill>
                <a:ea typeface="나눔바른고딕" panose="020B060302010102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dirty="0"/>
              <a:t>H_030300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31982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9ACB5388-51A5-45F1-A418-FC653215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 err="1"/>
              <a:t>탕전기본관리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0C1ECF2-BEDB-4E75-93AD-DE09724D0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61315964-3146-41DB-A7C4-43F1AFC665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H_040100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89B2BC2-0A13-47AD-BAD4-0B0B3FB0CB3D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설정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ED926A6-6588-4657-8010-5309EAA2C2CD}"/>
              </a:ext>
            </a:extLst>
          </p:cNvPr>
          <p:cNvSpPr txBox="1"/>
          <p:nvPr/>
        </p:nvSpPr>
        <p:spPr>
          <a:xfrm>
            <a:off x="170260" y="1002811"/>
            <a:ext cx="3206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설정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7C4BAF-DBFD-4EB5-924B-957537D0C40A}"/>
              </a:ext>
            </a:extLst>
          </p:cNvPr>
          <p:cNvSpPr txBox="1"/>
          <p:nvPr/>
        </p:nvSpPr>
        <p:spPr>
          <a:xfrm>
            <a:off x="170260" y="1276122"/>
            <a:ext cx="24493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err="1">
                <a:latin typeface="+mj-ea"/>
                <a:ea typeface="+mj-ea"/>
              </a:rPr>
              <a:t>차트사용를</a:t>
            </a:r>
            <a:r>
              <a:rPr lang="ko-KR" altLang="en-US" sz="800" dirty="0">
                <a:latin typeface="+mj-ea"/>
                <a:ea typeface="+mj-ea"/>
              </a:rPr>
              <a:t> 편리하기 사용하기 위한 설정을 모은 메뉴입니다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6554BBC7-237F-4CDD-BDFD-5C6622209327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xmlns="" id="{05E1ECBB-B7B8-4DA9-8D75-95E9C22AB9AF}"/>
              </a:ext>
            </a:extLst>
          </p:cNvPr>
          <p:cNvSpPr/>
          <p:nvPr/>
        </p:nvSpPr>
        <p:spPr>
          <a:xfrm>
            <a:off x="199378" y="1669494"/>
            <a:ext cx="1066800" cy="295276"/>
          </a:xfrm>
          <a:custGeom>
            <a:avLst/>
            <a:gdLst>
              <a:gd name="connsiteX0" fmla="*/ 54171 w 1066800"/>
              <a:gd name="connsiteY0" fmla="*/ 0 h 295276"/>
              <a:gd name="connsiteX1" fmla="*/ 1012629 w 1066800"/>
              <a:gd name="connsiteY1" fmla="*/ 0 h 295276"/>
              <a:gd name="connsiteX2" fmla="*/ 1066800 w 1066800"/>
              <a:gd name="connsiteY2" fmla="*/ 54171 h 295276"/>
              <a:gd name="connsiteX3" fmla="*/ 1066800 w 1066800"/>
              <a:gd name="connsiteY3" fmla="*/ 295276 h 295276"/>
              <a:gd name="connsiteX4" fmla="*/ 0 w 1066800"/>
              <a:gd name="connsiteY4" fmla="*/ 295276 h 295276"/>
              <a:gd name="connsiteX5" fmla="*/ 0 w 1066800"/>
              <a:gd name="connsiteY5" fmla="*/ 54171 h 295276"/>
              <a:gd name="connsiteX6" fmla="*/ 54171 w 1066800"/>
              <a:gd name="connsiteY6" fmla="*/ 0 h 29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800" h="295276">
                <a:moveTo>
                  <a:pt x="54171" y="0"/>
                </a:moveTo>
                <a:lnTo>
                  <a:pt x="1012629" y="0"/>
                </a:lnTo>
                <a:cubicBezTo>
                  <a:pt x="1042547" y="0"/>
                  <a:pt x="1066800" y="24253"/>
                  <a:pt x="1066800" y="54171"/>
                </a:cubicBezTo>
                <a:lnTo>
                  <a:pt x="1066800" y="295276"/>
                </a:lnTo>
                <a:lnTo>
                  <a:pt x="0" y="295276"/>
                </a:lnTo>
                <a:lnTo>
                  <a:pt x="0" y="54171"/>
                </a:lnTo>
                <a:cubicBezTo>
                  <a:pt x="0" y="24253"/>
                  <a:pt x="24253" y="0"/>
                  <a:pt x="541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조제기본설정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xmlns="" id="{7DED73E7-5A6A-425B-9A27-A0B0816A38D2}"/>
              </a:ext>
            </a:extLst>
          </p:cNvPr>
          <p:cNvSpPr/>
          <p:nvPr/>
        </p:nvSpPr>
        <p:spPr>
          <a:xfrm>
            <a:off x="1266178" y="1669494"/>
            <a:ext cx="1066800" cy="295276"/>
          </a:xfrm>
          <a:custGeom>
            <a:avLst/>
            <a:gdLst>
              <a:gd name="connsiteX0" fmla="*/ 54171 w 1066800"/>
              <a:gd name="connsiteY0" fmla="*/ 0 h 295276"/>
              <a:gd name="connsiteX1" fmla="*/ 1012629 w 1066800"/>
              <a:gd name="connsiteY1" fmla="*/ 0 h 295276"/>
              <a:gd name="connsiteX2" fmla="*/ 1066800 w 1066800"/>
              <a:gd name="connsiteY2" fmla="*/ 54171 h 295276"/>
              <a:gd name="connsiteX3" fmla="*/ 1066800 w 1066800"/>
              <a:gd name="connsiteY3" fmla="*/ 295276 h 295276"/>
              <a:gd name="connsiteX4" fmla="*/ 0 w 1066800"/>
              <a:gd name="connsiteY4" fmla="*/ 295276 h 295276"/>
              <a:gd name="connsiteX5" fmla="*/ 0 w 1066800"/>
              <a:gd name="connsiteY5" fmla="*/ 54171 h 295276"/>
              <a:gd name="connsiteX6" fmla="*/ 54171 w 1066800"/>
              <a:gd name="connsiteY6" fmla="*/ 0 h 29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800" h="295276">
                <a:moveTo>
                  <a:pt x="54171" y="0"/>
                </a:moveTo>
                <a:lnTo>
                  <a:pt x="1012629" y="0"/>
                </a:lnTo>
                <a:cubicBezTo>
                  <a:pt x="1042547" y="0"/>
                  <a:pt x="1066800" y="24253"/>
                  <a:pt x="1066800" y="54171"/>
                </a:cubicBezTo>
                <a:lnTo>
                  <a:pt x="1066800" y="295276"/>
                </a:lnTo>
                <a:lnTo>
                  <a:pt x="0" y="295276"/>
                </a:lnTo>
                <a:lnTo>
                  <a:pt x="0" y="54171"/>
                </a:lnTo>
                <a:cubicBezTo>
                  <a:pt x="0" y="24253"/>
                  <a:pt x="24253" y="0"/>
                  <a:pt x="54171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복약안내 설정</a:t>
            </a:r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xmlns="" id="{96520C09-71E5-4C51-9D8C-D31A099C1B54}"/>
              </a:ext>
            </a:extLst>
          </p:cNvPr>
          <p:cNvSpPr/>
          <p:nvPr/>
        </p:nvSpPr>
        <p:spPr>
          <a:xfrm>
            <a:off x="6128427" y="6312762"/>
            <a:ext cx="1092430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xmlns="" id="{7508C779-3E5E-43EE-9ED8-E8A031E502C4}"/>
              </a:ext>
            </a:extLst>
          </p:cNvPr>
          <p:cNvCxnSpPr>
            <a:cxnSpLocks/>
          </p:cNvCxnSpPr>
          <p:nvPr/>
        </p:nvCxnSpPr>
        <p:spPr>
          <a:xfrm>
            <a:off x="199378" y="6236071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사각형: 둥근 모서리 294">
            <a:extLst>
              <a:ext uri="{FF2B5EF4-FFF2-40B4-BE49-F238E27FC236}">
                <a16:creationId xmlns:a16="http://schemas.microsoft.com/office/drawing/2014/main" xmlns="" id="{76CB14BE-BDCB-4328-9C0C-D93232CFECB6}"/>
              </a:ext>
            </a:extLst>
          </p:cNvPr>
          <p:cNvSpPr/>
          <p:nvPr/>
        </p:nvSpPr>
        <p:spPr>
          <a:xfrm>
            <a:off x="210631" y="2582263"/>
            <a:ext cx="3491008" cy="2125527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xmlns="" id="{08708FBB-78E3-46A6-941E-767D051D8DD4}"/>
              </a:ext>
            </a:extLst>
          </p:cNvPr>
          <p:cNvGrpSpPr/>
          <p:nvPr/>
        </p:nvGrpSpPr>
        <p:grpSpPr>
          <a:xfrm>
            <a:off x="223029" y="4054510"/>
            <a:ext cx="3411793" cy="529001"/>
            <a:chOff x="4006918" y="4879625"/>
            <a:chExt cx="3411793" cy="529001"/>
          </a:xfrm>
        </p:grpSpPr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xmlns="" id="{CA291CE9-EF95-4447-A3F9-C4E79BD01666}"/>
                </a:ext>
              </a:extLst>
            </p:cNvPr>
            <p:cNvGrpSpPr/>
            <p:nvPr/>
          </p:nvGrpSpPr>
          <p:grpSpPr>
            <a:xfrm>
              <a:off x="4051155" y="5167062"/>
              <a:ext cx="1954358" cy="241564"/>
              <a:chOff x="433189" y="4236538"/>
              <a:chExt cx="2419123" cy="241564"/>
            </a:xfrm>
          </p:grpSpPr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xmlns="" id="{69DA16B3-1867-4EA8-8AE6-A4F27DDA81D7}"/>
                  </a:ext>
                </a:extLst>
              </p:cNvPr>
              <p:cNvSpPr/>
              <p:nvPr/>
            </p:nvSpPr>
            <p:spPr>
              <a:xfrm>
                <a:off x="651781" y="4236538"/>
                <a:ext cx="766100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120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xmlns="" id="{09503F18-B203-4085-992A-6D39A1F04049}"/>
                  </a:ext>
                </a:extLst>
              </p:cNvPr>
              <p:cNvSpPr txBox="1"/>
              <p:nvPr/>
            </p:nvSpPr>
            <p:spPr>
              <a:xfrm>
                <a:off x="1463056" y="4295765"/>
                <a:ext cx="25794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ml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xmlns="" id="{6A875430-ED4D-4408-B136-3E2C78BE1FD5}"/>
                  </a:ext>
                </a:extLst>
              </p:cNvPr>
              <p:cNvSpPr txBox="1"/>
              <p:nvPr/>
            </p:nvSpPr>
            <p:spPr>
              <a:xfrm>
                <a:off x="433189" y="4295765"/>
                <a:ext cx="18651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팩</a:t>
                </a: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xmlns="" id="{FEA223EA-FA70-443D-9FB8-C2EB2E0DE934}"/>
                  </a:ext>
                </a:extLst>
              </p:cNvPr>
              <p:cNvSpPr/>
              <p:nvPr/>
            </p:nvSpPr>
            <p:spPr>
              <a:xfrm>
                <a:off x="1927934" y="4236538"/>
                <a:ext cx="766100" cy="241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45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xmlns="" id="{1A660335-0C6B-465C-B138-A7829ED15937}"/>
                  </a:ext>
                </a:extLst>
              </p:cNvPr>
              <p:cNvSpPr txBox="1"/>
              <p:nvPr/>
            </p:nvSpPr>
            <p:spPr>
              <a:xfrm>
                <a:off x="2739211" y="4295765"/>
                <a:ext cx="1131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팩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xmlns="" id="{52AD176A-7885-4D6D-B65C-53AFD506A327}"/>
                  </a:ext>
                </a:extLst>
              </p:cNvPr>
              <p:cNvSpPr txBox="1"/>
              <p:nvPr/>
            </p:nvSpPr>
            <p:spPr>
              <a:xfrm>
                <a:off x="1774275" y="4295765"/>
                <a:ext cx="1131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</p:grpSp>
        <p:grpSp>
          <p:nvGrpSpPr>
            <p:cNvPr id="298" name="그룹 297">
              <a:extLst>
                <a:ext uri="{FF2B5EF4-FFF2-40B4-BE49-F238E27FC236}">
                  <a16:creationId xmlns:a16="http://schemas.microsoft.com/office/drawing/2014/main" xmlns="" id="{23098A96-56A9-4C45-95F8-1AB449454FB5}"/>
                </a:ext>
              </a:extLst>
            </p:cNvPr>
            <p:cNvGrpSpPr/>
            <p:nvPr/>
          </p:nvGrpSpPr>
          <p:grpSpPr>
            <a:xfrm>
              <a:off x="4006918" y="4879625"/>
              <a:ext cx="3411793" cy="208979"/>
              <a:chOff x="4006918" y="4890950"/>
              <a:chExt cx="3411793" cy="208979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xmlns="" id="{5C8CE096-A0AA-4BC6-A024-4FABAB1932E4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5918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용량 </a:t>
                </a:r>
                <a:r>
                  <a:rPr lang="en-US" altLang="ko-KR" sz="800" dirty="0">
                    <a:latin typeface="+mj-ea"/>
                    <a:ea typeface="+mj-ea"/>
                  </a:rPr>
                  <a:t>/ </a:t>
                </a:r>
                <a:r>
                  <a:rPr lang="ko-KR" altLang="en-US" sz="800" dirty="0" err="1">
                    <a:latin typeface="+mj-ea"/>
                    <a:ea typeface="+mj-ea"/>
                  </a:rPr>
                  <a:t>팩수</a:t>
                </a:r>
                <a:r>
                  <a:rPr lang="en-US" altLang="ko-KR" sz="800" dirty="0">
                    <a:latin typeface="+mj-ea"/>
                    <a:ea typeface="+mj-ea"/>
                  </a:rPr>
                  <a:t>(</a:t>
                </a:r>
                <a:r>
                  <a:rPr lang="ko-KR" altLang="en-US" sz="800" dirty="0" err="1">
                    <a:latin typeface="+mj-ea"/>
                    <a:ea typeface="+mj-ea"/>
                  </a:rPr>
                  <a:t>초탕</a:t>
                </a:r>
                <a:r>
                  <a:rPr lang="en-US" altLang="ko-KR" sz="800" dirty="0">
                    <a:latin typeface="+mj-ea"/>
                    <a:ea typeface="+mj-ea"/>
                  </a:rPr>
                  <a:t>)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300" name="직선 연결선 299">
                <a:extLst>
                  <a:ext uri="{FF2B5EF4-FFF2-40B4-BE49-F238E27FC236}">
                    <a16:creationId xmlns:a16="http://schemas.microsoft.com/office/drawing/2014/main" xmlns="" id="{731937B2-EA8C-45F8-A423-1BEC8E3FF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타원 300">
                <a:extLst>
                  <a:ext uri="{FF2B5EF4-FFF2-40B4-BE49-F238E27FC236}">
                    <a16:creationId xmlns:a16="http://schemas.microsoft.com/office/drawing/2014/main" xmlns="" id="{A8F3795C-363F-4942-8CE6-477C0274C3A7}"/>
                  </a:ext>
                </a:extLst>
              </p:cNvPr>
              <p:cNvSpPr/>
              <p:nvPr/>
            </p:nvSpPr>
            <p:spPr>
              <a:xfrm>
                <a:off x="4816495" y="4890950"/>
                <a:ext cx="149772" cy="1497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08" name="그룹 307">
            <a:extLst>
              <a:ext uri="{FF2B5EF4-FFF2-40B4-BE49-F238E27FC236}">
                <a16:creationId xmlns:a16="http://schemas.microsoft.com/office/drawing/2014/main" xmlns="" id="{84167BC4-C7DC-4BA1-8179-8DC27EC83BA6}"/>
              </a:ext>
            </a:extLst>
          </p:cNvPr>
          <p:cNvGrpSpPr/>
          <p:nvPr/>
        </p:nvGrpSpPr>
        <p:grpSpPr>
          <a:xfrm>
            <a:off x="223029" y="3347861"/>
            <a:ext cx="3411793" cy="555615"/>
            <a:chOff x="4006918" y="5572744"/>
            <a:chExt cx="3411793" cy="555615"/>
          </a:xfrm>
        </p:grpSpPr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xmlns="" id="{C35DE4D2-395E-4CD7-96BA-B77FA492F4E6}"/>
                </a:ext>
              </a:extLst>
            </p:cNvPr>
            <p:cNvGrpSpPr/>
            <p:nvPr/>
          </p:nvGrpSpPr>
          <p:grpSpPr>
            <a:xfrm>
              <a:off x="4045479" y="5840483"/>
              <a:ext cx="3373232" cy="287876"/>
              <a:chOff x="437994" y="3087717"/>
              <a:chExt cx="3535585" cy="328474"/>
            </a:xfrm>
          </p:grpSpPr>
          <p:sp>
            <p:nvSpPr>
              <p:cNvPr id="314" name="사각형: 둥근 모서리 313">
                <a:extLst>
                  <a:ext uri="{FF2B5EF4-FFF2-40B4-BE49-F238E27FC236}">
                    <a16:creationId xmlns:a16="http://schemas.microsoft.com/office/drawing/2014/main" xmlns="" id="{BCA2EE34-1194-4ACE-B34A-251DFBECF014}"/>
                  </a:ext>
                </a:extLst>
              </p:cNvPr>
              <p:cNvSpPr/>
              <p:nvPr/>
            </p:nvSpPr>
            <p:spPr>
              <a:xfrm>
                <a:off x="437994" y="3087717"/>
                <a:ext cx="833618" cy="3284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옹기탕전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15" name="사각형: 둥근 모서리 314">
                <a:extLst>
                  <a:ext uri="{FF2B5EF4-FFF2-40B4-BE49-F238E27FC236}">
                    <a16:creationId xmlns:a16="http://schemas.microsoft.com/office/drawing/2014/main" xmlns="" id="{A71AB8D0-264D-4E9B-BB31-6D2FC6ACA031}"/>
                  </a:ext>
                </a:extLst>
              </p:cNvPr>
              <p:cNvSpPr/>
              <p:nvPr/>
            </p:nvSpPr>
            <p:spPr>
              <a:xfrm>
                <a:off x="1338650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일반탕전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16" name="사각형: 둥근 모서리 315">
                <a:extLst>
                  <a:ext uri="{FF2B5EF4-FFF2-40B4-BE49-F238E27FC236}">
                    <a16:creationId xmlns:a16="http://schemas.microsoft.com/office/drawing/2014/main" xmlns="" id="{01B73D4B-93AA-4B6F-B5DF-D45E34C790C7}"/>
                  </a:ext>
                </a:extLst>
              </p:cNvPr>
              <p:cNvSpPr/>
              <p:nvPr/>
            </p:nvSpPr>
            <p:spPr>
              <a:xfrm>
                <a:off x="2239305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증류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17" name="사각형: 둥근 모서리 316">
                <a:extLst>
                  <a:ext uri="{FF2B5EF4-FFF2-40B4-BE49-F238E27FC236}">
                    <a16:creationId xmlns:a16="http://schemas.microsoft.com/office/drawing/2014/main" xmlns="" id="{93A5B294-850F-469D-ACB4-0CCD6848673F}"/>
                  </a:ext>
                </a:extLst>
              </p:cNvPr>
              <p:cNvSpPr/>
              <p:nvPr/>
            </p:nvSpPr>
            <p:spPr>
              <a:xfrm>
                <a:off x="3139961" y="3087717"/>
                <a:ext cx="833618" cy="32847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농축</a:t>
                </a:r>
              </a:p>
            </p:txBody>
          </p:sp>
        </p:grp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xmlns="" id="{F6AB1CC2-EF03-456C-9D0A-3359A3F56A06}"/>
                </a:ext>
              </a:extLst>
            </p:cNvPr>
            <p:cNvGrpSpPr/>
            <p:nvPr/>
          </p:nvGrpSpPr>
          <p:grpSpPr>
            <a:xfrm>
              <a:off x="4006918" y="5572744"/>
              <a:ext cx="3411793" cy="200939"/>
              <a:chOff x="4006918" y="4015070"/>
              <a:chExt cx="3411793" cy="200939"/>
            </a:xfrm>
          </p:grpSpPr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xmlns="" id="{C0B29647-B0D9-4016-A938-D74088CBE19E}"/>
                  </a:ext>
                </a:extLst>
              </p:cNvPr>
              <p:cNvSpPr txBox="1"/>
              <p:nvPr/>
            </p:nvSpPr>
            <p:spPr>
              <a:xfrm>
                <a:off x="4057088" y="4029443"/>
                <a:ext cx="36548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 err="1">
                    <a:latin typeface="+mj-ea"/>
                    <a:ea typeface="+mj-ea"/>
                  </a:rPr>
                  <a:t>탕전방식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xmlns="" id="{D1D8FEF5-8BA1-4399-A957-55AEB1CD1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421600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타원 312">
                <a:extLst>
                  <a:ext uri="{FF2B5EF4-FFF2-40B4-BE49-F238E27FC236}">
                    <a16:creationId xmlns:a16="http://schemas.microsoft.com/office/drawing/2014/main" xmlns="" id="{F65B971B-968A-4A1F-9BDB-249ADC2BAF0A}"/>
                  </a:ext>
                </a:extLst>
              </p:cNvPr>
              <p:cNvSpPr/>
              <p:nvPr/>
            </p:nvSpPr>
            <p:spPr>
              <a:xfrm>
                <a:off x="4462323" y="4015070"/>
                <a:ext cx="149772" cy="1497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xmlns="" id="{3CB194C8-3D8B-4D3C-A3CA-A4D0716F948D}"/>
              </a:ext>
            </a:extLst>
          </p:cNvPr>
          <p:cNvGrpSpPr/>
          <p:nvPr/>
        </p:nvGrpSpPr>
        <p:grpSpPr>
          <a:xfrm>
            <a:off x="223029" y="2677893"/>
            <a:ext cx="3411793" cy="488660"/>
            <a:chOff x="223029" y="2677893"/>
            <a:chExt cx="3411793" cy="488660"/>
          </a:xfrm>
        </p:grpSpPr>
        <p:grpSp>
          <p:nvGrpSpPr>
            <p:cNvPr id="319" name="그룹 318">
              <a:extLst>
                <a:ext uri="{FF2B5EF4-FFF2-40B4-BE49-F238E27FC236}">
                  <a16:creationId xmlns:a16="http://schemas.microsoft.com/office/drawing/2014/main" xmlns="" id="{A1F7CB39-06BF-459E-B521-A8A3854C8158}"/>
                </a:ext>
              </a:extLst>
            </p:cNvPr>
            <p:cNvGrpSpPr/>
            <p:nvPr/>
          </p:nvGrpSpPr>
          <p:grpSpPr>
            <a:xfrm>
              <a:off x="277548" y="2924989"/>
              <a:ext cx="1995290" cy="241564"/>
              <a:chOff x="429037" y="3904117"/>
              <a:chExt cx="2357350" cy="241564"/>
            </a:xfrm>
          </p:grpSpPr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xmlns="" id="{BB5B205C-D6EF-4D3B-8E15-D2717A89FE18}"/>
                  </a:ext>
                </a:extLst>
              </p:cNvPr>
              <p:cNvSpPr/>
              <p:nvPr/>
            </p:nvSpPr>
            <p:spPr>
              <a:xfrm>
                <a:off x="651781" y="3904117"/>
                <a:ext cx="766100" cy="241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999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xmlns="" id="{63D337C6-6383-4331-82CF-AFFDB33B61B8}"/>
                  </a:ext>
                </a:extLst>
              </p:cNvPr>
              <p:cNvSpPr txBox="1"/>
              <p:nvPr/>
            </p:nvSpPr>
            <p:spPr>
              <a:xfrm>
                <a:off x="429037" y="3963344"/>
                <a:ext cx="1780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xmlns="" id="{6DD6F02E-A3E1-48BE-B715-E339C2211276}"/>
                  </a:ext>
                </a:extLst>
              </p:cNvPr>
              <p:cNvSpPr txBox="1"/>
              <p:nvPr/>
            </p:nvSpPr>
            <p:spPr>
              <a:xfrm>
                <a:off x="1463055" y="3963344"/>
                <a:ext cx="19317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G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xmlns="" id="{43D18F20-5656-438A-A5F3-CAEE0AE907F7}"/>
                  </a:ext>
                </a:extLst>
              </p:cNvPr>
              <p:cNvSpPr/>
              <p:nvPr/>
            </p:nvSpPr>
            <p:spPr>
              <a:xfrm>
                <a:off x="1857646" y="3904117"/>
                <a:ext cx="766101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15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xmlns="" id="{33338F64-4428-42F6-A3FD-5A7E4273E3A7}"/>
                  </a:ext>
                </a:extLst>
              </p:cNvPr>
              <p:cNvSpPr txBox="1"/>
              <p:nvPr/>
            </p:nvSpPr>
            <p:spPr>
              <a:xfrm>
                <a:off x="169910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xmlns="" id="{1528E15B-78E1-4FB3-87E6-8604828D33C7}"/>
                  </a:ext>
                </a:extLst>
              </p:cNvPr>
              <p:cNvSpPr txBox="1"/>
              <p:nvPr/>
            </p:nvSpPr>
            <p:spPr>
              <a:xfrm>
                <a:off x="267843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xmlns="" id="{012B08CF-21ED-4F65-AA4D-0E2E8AFBB1C8}"/>
                </a:ext>
              </a:extLst>
            </p:cNvPr>
            <p:cNvGrpSpPr/>
            <p:nvPr/>
          </p:nvGrpSpPr>
          <p:grpSpPr>
            <a:xfrm>
              <a:off x="223029" y="2677893"/>
              <a:ext cx="3411793" cy="185435"/>
              <a:chOff x="4006918" y="4914494"/>
              <a:chExt cx="3411793" cy="185435"/>
            </a:xfrm>
          </p:grpSpPr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xmlns="" id="{9E1E4E3B-A00F-40C1-9A99-76D4BAA88E93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54822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b="1" dirty="0" err="1">
                    <a:latin typeface="+mj-ea"/>
                    <a:ea typeface="+mj-ea"/>
                  </a:rPr>
                  <a:t>탕전기본설정</a:t>
                </a:r>
                <a:endParaRPr lang="ko-KR" altLang="en-US" sz="800" b="1" dirty="0">
                  <a:latin typeface="+mj-ea"/>
                  <a:ea typeface="+mj-ea"/>
                </a:endParaRPr>
              </a:p>
            </p:txBody>
          </p:sp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xmlns="" id="{FF3E005A-C668-4329-8A0A-7F7EA6F09B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9" name="사각형: 둥근 모서리 328">
            <a:extLst>
              <a:ext uri="{FF2B5EF4-FFF2-40B4-BE49-F238E27FC236}">
                <a16:creationId xmlns:a16="http://schemas.microsoft.com/office/drawing/2014/main" xmlns="" id="{213A26D6-2DDB-4F73-B0AD-DA03BA340C38}"/>
              </a:ext>
            </a:extLst>
          </p:cNvPr>
          <p:cNvSpPr/>
          <p:nvPr/>
        </p:nvSpPr>
        <p:spPr>
          <a:xfrm>
            <a:off x="3795079" y="2582263"/>
            <a:ext cx="3491008" cy="2125527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xmlns="" id="{3D5389C1-AB53-4E24-8891-EB1100D2F3C2}"/>
              </a:ext>
            </a:extLst>
          </p:cNvPr>
          <p:cNvGrpSpPr/>
          <p:nvPr/>
        </p:nvGrpSpPr>
        <p:grpSpPr>
          <a:xfrm>
            <a:off x="3807477" y="2677893"/>
            <a:ext cx="3411793" cy="488660"/>
            <a:chOff x="4006918" y="4126610"/>
            <a:chExt cx="3411793" cy="488660"/>
          </a:xfrm>
        </p:grpSpPr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xmlns="" id="{BB529DD0-71E9-4901-A2D8-80D95F78069F}"/>
                </a:ext>
              </a:extLst>
            </p:cNvPr>
            <p:cNvGrpSpPr/>
            <p:nvPr/>
          </p:nvGrpSpPr>
          <p:grpSpPr>
            <a:xfrm>
              <a:off x="4061437" y="4373706"/>
              <a:ext cx="1995290" cy="241564"/>
              <a:chOff x="429037" y="3904117"/>
              <a:chExt cx="2357350" cy="241564"/>
            </a:xfrm>
          </p:grpSpPr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xmlns="" id="{116BB136-8C57-4628-B374-266EE20A3463}"/>
                  </a:ext>
                </a:extLst>
              </p:cNvPr>
              <p:cNvSpPr/>
              <p:nvPr/>
            </p:nvSpPr>
            <p:spPr>
              <a:xfrm>
                <a:off x="651781" y="3904117"/>
                <a:ext cx="766100" cy="241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999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xmlns="" id="{73CA0C5C-3F3D-4DE7-B960-974068CB65F1}"/>
                  </a:ext>
                </a:extLst>
              </p:cNvPr>
              <p:cNvSpPr txBox="1"/>
              <p:nvPr/>
            </p:nvSpPr>
            <p:spPr>
              <a:xfrm>
                <a:off x="429037" y="3963344"/>
                <a:ext cx="1780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xmlns="" id="{B4BAF72A-3072-41F9-8287-1C4DB0B55232}"/>
                  </a:ext>
                </a:extLst>
              </p:cNvPr>
              <p:cNvSpPr txBox="1"/>
              <p:nvPr/>
            </p:nvSpPr>
            <p:spPr>
              <a:xfrm>
                <a:off x="1463055" y="3963344"/>
                <a:ext cx="19317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G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xmlns="" id="{4EC61D09-D228-4B68-B16B-7145CDDC2606}"/>
                  </a:ext>
                </a:extLst>
              </p:cNvPr>
              <p:cNvSpPr/>
              <p:nvPr/>
            </p:nvSpPr>
            <p:spPr>
              <a:xfrm>
                <a:off x="1857646" y="3904117"/>
                <a:ext cx="766101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15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xmlns="" id="{41C6B833-C733-42A6-8AD1-5150F5EDDF10}"/>
                  </a:ext>
                </a:extLst>
              </p:cNvPr>
              <p:cNvSpPr txBox="1"/>
              <p:nvPr/>
            </p:nvSpPr>
            <p:spPr>
              <a:xfrm>
                <a:off x="169910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xmlns="" id="{0C5843F2-1BD6-45E5-A77B-A8CC2F54AD79}"/>
                  </a:ext>
                </a:extLst>
              </p:cNvPr>
              <p:cNvSpPr txBox="1"/>
              <p:nvPr/>
            </p:nvSpPr>
            <p:spPr>
              <a:xfrm>
                <a:off x="267843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xmlns="" id="{F702F733-78A9-4530-81AB-A5BBFE82994F}"/>
                </a:ext>
              </a:extLst>
            </p:cNvPr>
            <p:cNvGrpSpPr/>
            <p:nvPr/>
          </p:nvGrpSpPr>
          <p:grpSpPr>
            <a:xfrm>
              <a:off x="4006918" y="4126610"/>
              <a:ext cx="3411793" cy="185435"/>
              <a:chOff x="4006918" y="4914494"/>
              <a:chExt cx="3411793" cy="185435"/>
            </a:xfrm>
          </p:grpSpPr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xmlns="" id="{CB061F8C-0FAC-4DD2-9BEB-B55BA9485D3A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54822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b="1" dirty="0" err="1">
                    <a:latin typeface="+mj-ea"/>
                    <a:ea typeface="+mj-ea"/>
                  </a:rPr>
                  <a:t>환제기본설정</a:t>
                </a:r>
                <a:endParaRPr lang="ko-KR" altLang="en-US" sz="800" b="1" dirty="0">
                  <a:latin typeface="+mj-ea"/>
                  <a:ea typeface="+mj-ea"/>
                </a:endParaRPr>
              </a:p>
            </p:txBody>
          </p:sp>
          <p:cxnSp>
            <p:nvCxnSpPr>
              <p:cNvPr id="334" name="직선 연결선 333">
                <a:extLst>
                  <a:ext uri="{FF2B5EF4-FFF2-40B4-BE49-F238E27FC236}">
                    <a16:creationId xmlns:a16="http://schemas.microsoft.com/office/drawing/2014/main" xmlns="" id="{511E9FE8-FC68-4C36-8607-CF4752B2F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xmlns="" id="{9214AF2D-39AE-4748-99EC-F5CC2F2EA7E4}"/>
              </a:ext>
            </a:extLst>
          </p:cNvPr>
          <p:cNvSpPr/>
          <p:nvPr/>
        </p:nvSpPr>
        <p:spPr>
          <a:xfrm>
            <a:off x="210631" y="4773445"/>
            <a:ext cx="3491008" cy="1424925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42" name="그룹 341">
            <a:extLst>
              <a:ext uri="{FF2B5EF4-FFF2-40B4-BE49-F238E27FC236}">
                <a16:creationId xmlns:a16="http://schemas.microsoft.com/office/drawing/2014/main" xmlns="" id="{612BFA8E-93A6-4554-A93F-C52A5D2E1959}"/>
              </a:ext>
            </a:extLst>
          </p:cNvPr>
          <p:cNvGrpSpPr/>
          <p:nvPr/>
        </p:nvGrpSpPr>
        <p:grpSpPr>
          <a:xfrm>
            <a:off x="223029" y="5576345"/>
            <a:ext cx="3411793" cy="555615"/>
            <a:chOff x="4006918" y="5572744"/>
            <a:chExt cx="3411793" cy="555615"/>
          </a:xfrm>
        </p:grpSpPr>
        <p:sp>
          <p:nvSpPr>
            <p:cNvPr id="343" name="사각형: 둥근 모서리 342">
              <a:extLst>
                <a:ext uri="{FF2B5EF4-FFF2-40B4-BE49-F238E27FC236}">
                  <a16:creationId xmlns:a16="http://schemas.microsoft.com/office/drawing/2014/main" xmlns="" id="{E0C1C6DE-0176-4FD7-A67D-CF8CF0213114}"/>
                </a:ext>
              </a:extLst>
            </p:cNvPr>
            <p:cNvSpPr/>
            <p:nvPr/>
          </p:nvSpPr>
          <p:spPr>
            <a:xfrm>
              <a:off x="4045479" y="5840483"/>
              <a:ext cx="795339" cy="2878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제분만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344" name="그룹 343">
              <a:extLst>
                <a:ext uri="{FF2B5EF4-FFF2-40B4-BE49-F238E27FC236}">
                  <a16:creationId xmlns:a16="http://schemas.microsoft.com/office/drawing/2014/main" xmlns="" id="{90C3EE51-1FEB-4179-9376-89100B07F24A}"/>
                </a:ext>
              </a:extLst>
            </p:cNvPr>
            <p:cNvGrpSpPr/>
            <p:nvPr/>
          </p:nvGrpSpPr>
          <p:grpSpPr>
            <a:xfrm>
              <a:off x="4006918" y="5572744"/>
              <a:ext cx="3411793" cy="200939"/>
              <a:chOff x="4006918" y="4015070"/>
              <a:chExt cx="3411793" cy="200939"/>
            </a:xfrm>
          </p:grpSpPr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xmlns="" id="{951D0F3D-BB38-451F-A5DB-EE9D20AEDB6A}"/>
                  </a:ext>
                </a:extLst>
              </p:cNvPr>
              <p:cNvSpPr txBox="1"/>
              <p:nvPr/>
            </p:nvSpPr>
            <p:spPr>
              <a:xfrm>
                <a:off x="4057088" y="4029443"/>
                <a:ext cx="36548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조제방식</a:t>
                </a:r>
              </a:p>
            </p:txBody>
          </p:sp>
          <p:cxnSp>
            <p:nvCxnSpPr>
              <p:cNvPr id="346" name="직선 연결선 345">
                <a:extLst>
                  <a:ext uri="{FF2B5EF4-FFF2-40B4-BE49-F238E27FC236}">
                    <a16:creationId xmlns:a16="http://schemas.microsoft.com/office/drawing/2014/main" xmlns="" id="{A0088BF0-E692-4330-AF6A-CF80247BB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421600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타원 346">
                <a:extLst>
                  <a:ext uri="{FF2B5EF4-FFF2-40B4-BE49-F238E27FC236}">
                    <a16:creationId xmlns:a16="http://schemas.microsoft.com/office/drawing/2014/main" xmlns="" id="{D7967655-2967-4965-9FF2-632B2E429371}"/>
                  </a:ext>
                </a:extLst>
              </p:cNvPr>
              <p:cNvSpPr/>
              <p:nvPr/>
            </p:nvSpPr>
            <p:spPr>
              <a:xfrm>
                <a:off x="4462323" y="4015070"/>
                <a:ext cx="149772" cy="1497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xmlns="" id="{72CFE503-D2CD-40EC-ABCC-364E5B7CE643}"/>
              </a:ext>
            </a:extLst>
          </p:cNvPr>
          <p:cNvGrpSpPr/>
          <p:nvPr/>
        </p:nvGrpSpPr>
        <p:grpSpPr>
          <a:xfrm>
            <a:off x="223029" y="4869075"/>
            <a:ext cx="3411793" cy="488660"/>
            <a:chOff x="4006918" y="4126610"/>
            <a:chExt cx="3411793" cy="488660"/>
          </a:xfrm>
        </p:grpSpPr>
        <p:grpSp>
          <p:nvGrpSpPr>
            <p:cNvPr id="349" name="그룹 348">
              <a:extLst>
                <a:ext uri="{FF2B5EF4-FFF2-40B4-BE49-F238E27FC236}">
                  <a16:creationId xmlns:a16="http://schemas.microsoft.com/office/drawing/2014/main" xmlns="" id="{83A79FA7-EF5B-4A20-8618-D66FF46B5674}"/>
                </a:ext>
              </a:extLst>
            </p:cNvPr>
            <p:cNvGrpSpPr/>
            <p:nvPr/>
          </p:nvGrpSpPr>
          <p:grpSpPr>
            <a:xfrm>
              <a:off x="4061437" y="4373706"/>
              <a:ext cx="1995290" cy="241564"/>
              <a:chOff x="429037" y="3904117"/>
              <a:chExt cx="2357350" cy="241564"/>
            </a:xfrm>
          </p:grpSpPr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xmlns="" id="{A7F04D99-5B69-481D-8F18-FC674E52B577}"/>
                  </a:ext>
                </a:extLst>
              </p:cNvPr>
              <p:cNvSpPr/>
              <p:nvPr/>
            </p:nvSpPr>
            <p:spPr>
              <a:xfrm>
                <a:off x="651781" y="3904117"/>
                <a:ext cx="766100" cy="241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999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xmlns="" id="{FFC43A53-2BC0-4170-A962-F6FEAFE0395C}"/>
                  </a:ext>
                </a:extLst>
              </p:cNvPr>
              <p:cNvSpPr txBox="1"/>
              <p:nvPr/>
            </p:nvSpPr>
            <p:spPr>
              <a:xfrm>
                <a:off x="429037" y="3963344"/>
                <a:ext cx="1780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xmlns="" id="{0D0C4208-59E4-4479-B6F4-BD41F83FA618}"/>
                  </a:ext>
                </a:extLst>
              </p:cNvPr>
              <p:cNvSpPr txBox="1"/>
              <p:nvPr/>
            </p:nvSpPr>
            <p:spPr>
              <a:xfrm>
                <a:off x="1463055" y="3963344"/>
                <a:ext cx="19317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G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xmlns="" id="{094F274A-9EF7-4201-96B3-46D1D453FBF5}"/>
                  </a:ext>
                </a:extLst>
              </p:cNvPr>
              <p:cNvSpPr/>
              <p:nvPr/>
            </p:nvSpPr>
            <p:spPr>
              <a:xfrm>
                <a:off x="1857646" y="3904117"/>
                <a:ext cx="766101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15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xmlns="" id="{08FEF640-975E-4758-94CB-D92493843494}"/>
                  </a:ext>
                </a:extLst>
              </p:cNvPr>
              <p:cNvSpPr txBox="1"/>
              <p:nvPr/>
            </p:nvSpPr>
            <p:spPr>
              <a:xfrm>
                <a:off x="169910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xmlns="" id="{BF6A0A07-7F06-4C9C-B677-3AF75B217715}"/>
                  </a:ext>
                </a:extLst>
              </p:cNvPr>
              <p:cNvSpPr txBox="1"/>
              <p:nvPr/>
            </p:nvSpPr>
            <p:spPr>
              <a:xfrm>
                <a:off x="267843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</p:grpSp>
        <p:grpSp>
          <p:nvGrpSpPr>
            <p:cNvPr id="350" name="그룹 349">
              <a:extLst>
                <a:ext uri="{FF2B5EF4-FFF2-40B4-BE49-F238E27FC236}">
                  <a16:creationId xmlns:a16="http://schemas.microsoft.com/office/drawing/2014/main" xmlns="" id="{6AA9E7EB-66E0-4E72-9FB0-571B5217FCBF}"/>
                </a:ext>
              </a:extLst>
            </p:cNvPr>
            <p:cNvGrpSpPr/>
            <p:nvPr/>
          </p:nvGrpSpPr>
          <p:grpSpPr>
            <a:xfrm>
              <a:off x="4006918" y="4126610"/>
              <a:ext cx="3411793" cy="185435"/>
              <a:chOff x="4006918" y="4914494"/>
              <a:chExt cx="3411793" cy="185435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xmlns="" id="{6C473073-F44A-4C7E-9FC8-3FF7D0A6B502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54822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b="1" dirty="0" err="1">
                    <a:latin typeface="+mj-ea"/>
                    <a:ea typeface="+mj-ea"/>
                  </a:rPr>
                  <a:t>산제기본설정</a:t>
                </a:r>
                <a:endParaRPr lang="ko-KR" altLang="en-US" sz="800" b="1" dirty="0">
                  <a:latin typeface="+mj-ea"/>
                  <a:ea typeface="+mj-ea"/>
                </a:endParaRPr>
              </a:p>
            </p:txBody>
          </p:sp>
          <p:cxnSp>
            <p:nvCxnSpPr>
              <p:cNvPr id="352" name="직선 연결선 351">
                <a:extLst>
                  <a:ext uri="{FF2B5EF4-FFF2-40B4-BE49-F238E27FC236}">
                    <a16:creationId xmlns:a16="http://schemas.microsoft.com/office/drawing/2014/main" xmlns="" id="{33962AF9-13BC-4D2A-8591-754F61123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9" name="사각형: 둥근 모서리 358">
            <a:extLst>
              <a:ext uri="{FF2B5EF4-FFF2-40B4-BE49-F238E27FC236}">
                <a16:creationId xmlns:a16="http://schemas.microsoft.com/office/drawing/2014/main" xmlns="" id="{A7FF358D-EF23-436A-A45D-2209E8E0A36C}"/>
              </a:ext>
            </a:extLst>
          </p:cNvPr>
          <p:cNvSpPr/>
          <p:nvPr/>
        </p:nvSpPr>
        <p:spPr>
          <a:xfrm>
            <a:off x="3795079" y="4773445"/>
            <a:ext cx="3491008" cy="1424925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60" name="그룹 359">
            <a:extLst>
              <a:ext uri="{FF2B5EF4-FFF2-40B4-BE49-F238E27FC236}">
                <a16:creationId xmlns:a16="http://schemas.microsoft.com/office/drawing/2014/main" xmlns="" id="{52F39834-B67B-49D6-B75D-85784F157595}"/>
              </a:ext>
            </a:extLst>
          </p:cNvPr>
          <p:cNvGrpSpPr/>
          <p:nvPr/>
        </p:nvGrpSpPr>
        <p:grpSpPr>
          <a:xfrm>
            <a:off x="3807477" y="5546313"/>
            <a:ext cx="3411793" cy="529001"/>
            <a:chOff x="4006918" y="4879625"/>
            <a:chExt cx="3411793" cy="529001"/>
          </a:xfrm>
        </p:grpSpPr>
        <p:grpSp>
          <p:nvGrpSpPr>
            <p:cNvPr id="361" name="그룹 360">
              <a:extLst>
                <a:ext uri="{FF2B5EF4-FFF2-40B4-BE49-F238E27FC236}">
                  <a16:creationId xmlns:a16="http://schemas.microsoft.com/office/drawing/2014/main" xmlns="" id="{B580BAA1-2F9E-4A33-AFED-0F9106DFB594}"/>
                </a:ext>
              </a:extLst>
            </p:cNvPr>
            <p:cNvGrpSpPr/>
            <p:nvPr/>
          </p:nvGrpSpPr>
          <p:grpSpPr>
            <a:xfrm>
              <a:off x="4069730" y="5167062"/>
              <a:ext cx="1594036" cy="241564"/>
              <a:chOff x="456181" y="4236538"/>
              <a:chExt cx="1973114" cy="241564"/>
            </a:xfrm>
          </p:grpSpPr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xmlns="" id="{9937A842-30CA-4CA3-A896-E61A0B2E55AD}"/>
                  </a:ext>
                </a:extLst>
              </p:cNvPr>
              <p:cNvSpPr/>
              <p:nvPr/>
            </p:nvSpPr>
            <p:spPr>
              <a:xfrm>
                <a:off x="456181" y="4236538"/>
                <a:ext cx="766100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xmlns="" id="{7E13AC77-33B3-40F3-B70C-84BB4DECF571}"/>
                  </a:ext>
                </a:extLst>
              </p:cNvPr>
              <p:cNvSpPr txBox="1"/>
              <p:nvPr/>
            </p:nvSpPr>
            <p:spPr>
              <a:xfrm>
                <a:off x="1290356" y="4295765"/>
                <a:ext cx="113893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첩 </a:t>
                </a:r>
                <a:r>
                  <a:rPr lang="ko-KR" altLang="en-US" sz="800" dirty="0" err="1">
                    <a:latin typeface="+mj-ea"/>
                    <a:ea typeface="+mj-ea"/>
                  </a:rPr>
                  <a:t>분량씩</a:t>
                </a:r>
                <a:r>
                  <a:rPr lang="ko-KR" altLang="en-US" sz="800" dirty="0">
                    <a:latin typeface="+mj-ea"/>
                    <a:ea typeface="+mj-ea"/>
                  </a:rPr>
                  <a:t> 첩으로 포장</a:t>
                </a:r>
                <a:r>
                  <a:rPr lang="en-US" altLang="ko-KR" sz="800" dirty="0">
                    <a:latin typeface="+mj-ea"/>
                    <a:ea typeface="+mj-ea"/>
                  </a:rPr>
                  <a:t>.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362" name="그룹 361">
              <a:extLst>
                <a:ext uri="{FF2B5EF4-FFF2-40B4-BE49-F238E27FC236}">
                  <a16:creationId xmlns:a16="http://schemas.microsoft.com/office/drawing/2014/main" xmlns="" id="{1955947B-8434-4E2D-996F-F1A5A20091A0}"/>
                </a:ext>
              </a:extLst>
            </p:cNvPr>
            <p:cNvGrpSpPr/>
            <p:nvPr/>
          </p:nvGrpSpPr>
          <p:grpSpPr>
            <a:xfrm>
              <a:off x="4006918" y="4879625"/>
              <a:ext cx="3411793" cy="208979"/>
              <a:chOff x="4006918" y="4890950"/>
              <a:chExt cx="3411793" cy="208979"/>
            </a:xfrm>
          </p:grpSpPr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xmlns="" id="{25CFFAEC-1314-498D-85A7-94F6B59C4082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5918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용량 </a:t>
                </a:r>
                <a:r>
                  <a:rPr lang="en-US" altLang="ko-KR" sz="800" dirty="0">
                    <a:latin typeface="+mj-ea"/>
                    <a:ea typeface="+mj-ea"/>
                  </a:rPr>
                  <a:t>/ </a:t>
                </a:r>
                <a:r>
                  <a:rPr lang="ko-KR" altLang="en-US" sz="800" dirty="0" err="1">
                    <a:latin typeface="+mj-ea"/>
                    <a:ea typeface="+mj-ea"/>
                  </a:rPr>
                  <a:t>팩수</a:t>
                </a:r>
                <a:r>
                  <a:rPr lang="en-US" altLang="ko-KR" sz="800" dirty="0">
                    <a:latin typeface="+mj-ea"/>
                    <a:ea typeface="+mj-ea"/>
                  </a:rPr>
                  <a:t>(</a:t>
                </a:r>
                <a:r>
                  <a:rPr lang="ko-KR" altLang="en-US" sz="800" dirty="0" err="1">
                    <a:latin typeface="+mj-ea"/>
                    <a:ea typeface="+mj-ea"/>
                  </a:rPr>
                  <a:t>초탕</a:t>
                </a:r>
                <a:r>
                  <a:rPr lang="en-US" altLang="ko-KR" sz="800" dirty="0">
                    <a:latin typeface="+mj-ea"/>
                    <a:ea typeface="+mj-ea"/>
                  </a:rPr>
                  <a:t>)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cxnSp>
            <p:nvCxnSpPr>
              <p:cNvPr id="364" name="직선 연결선 363">
                <a:extLst>
                  <a:ext uri="{FF2B5EF4-FFF2-40B4-BE49-F238E27FC236}">
                    <a16:creationId xmlns:a16="http://schemas.microsoft.com/office/drawing/2014/main" xmlns="" id="{43761015-3555-4DCD-8C27-0E92D9F71A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타원 364">
                <a:extLst>
                  <a:ext uri="{FF2B5EF4-FFF2-40B4-BE49-F238E27FC236}">
                    <a16:creationId xmlns:a16="http://schemas.microsoft.com/office/drawing/2014/main" xmlns="" id="{2528CBEB-D619-484C-85B9-9823CD5E3651}"/>
                  </a:ext>
                </a:extLst>
              </p:cNvPr>
              <p:cNvSpPr/>
              <p:nvPr/>
            </p:nvSpPr>
            <p:spPr>
              <a:xfrm>
                <a:off x="4816495" y="4890950"/>
                <a:ext cx="149772" cy="1497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68" name="그룹 367">
            <a:extLst>
              <a:ext uri="{FF2B5EF4-FFF2-40B4-BE49-F238E27FC236}">
                <a16:creationId xmlns:a16="http://schemas.microsoft.com/office/drawing/2014/main" xmlns="" id="{52D2A4C6-017E-469F-95E5-6C46373E75CC}"/>
              </a:ext>
            </a:extLst>
          </p:cNvPr>
          <p:cNvGrpSpPr/>
          <p:nvPr/>
        </p:nvGrpSpPr>
        <p:grpSpPr>
          <a:xfrm>
            <a:off x="3807477" y="4869075"/>
            <a:ext cx="3411793" cy="488660"/>
            <a:chOff x="4006918" y="4126610"/>
            <a:chExt cx="3411793" cy="488660"/>
          </a:xfrm>
        </p:grpSpPr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xmlns="" id="{8B25B717-7EF1-47C3-A5F0-3613C3812D12}"/>
                </a:ext>
              </a:extLst>
            </p:cNvPr>
            <p:cNvGrpSpPr/>
            <p:nvPr/>
          </p:nvGrpSpPr>
          <p:grpSpPr>
            <a:xfrm>
              <a:off x="4061437" y="4373706"/>
              <a:ext cx="1995290" cy="241564"/>
              <a:chOff x="429037" y="3904117"/>
              <a:chExt cx="2357350" cy="241564"/>
            </a:xfrm>
          </p:grpSpPr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xmlns="" id="{DA7194AC-A06D-4404-B973-4EA11AC1A88E}"/>
                  </a:ext>
                </a:extLst>
              </p:cNvPr>
              <p:cNvSpPr/>
              <p:nvPr/>
            </p:nvSpPr>
            <p:spPr>
              <a:xfrm>
                <a:off x="651781" y="3904117"/>
                <a:ext cx="766100" cy="241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999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xmlns="" id="{02B60C64-03AC-4D19-B727-EBE905955E39}"/>
                  </a:ext>
                </a:extLst>
              </p:cNvPr>
              <p:cNvSpPr txBox="1"/>
              <p:nvPr/>
            </p:nvSpPr>
            <p:spPr>
              <a:xfrm>
                <a:off x="429037" y="3963344"/>
                <a:ext cx="1780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1</a:t>
                </a:r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xmlns="" id="{F42764DB-9EB0-44A2-A124-70BE67F1BC87}"/>
                  </a:ext>
                </a:extLst>
              </p:cNvPr>
              <p:cNvSpPr txBox="1"/>
              <p:nvPr/>
            </p:nvSpPr>
            <p:spPr>
              <a:xfrm>
                <a:off x="1463055" y="3963344"/>
                <a:ext cx="19317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+mj-ea"/>
                    <a:ea typeface="+mj-ea"/>
                  </a:rPr>
                  <a:t>G  *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xmlns="" id="{B5957401-E9C4-4AAB-8A3F-DC184E40F191}"/>
                  </a:ext>
                </a:extLst>
              </p:cNvPr>
              <p:cNvSpPr/>
              <p:nvPr/>
            </p:nvSpPr>
            <p:spPr>
              <a:xfrm>
                <a:off x="1857646" y="3904117"/>
                <a:ext cx="766101" cy="2415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15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xmlns="" id="{8703C31E-4650-4C80-891B-A4D51A4E92BA}"/>
                  </a:ext>
                </a:extLst>
              </p:cNvPr>
              <p:cNvSpPr txBox="1"/>
              <p:nvPr/>
            </p:nvSpPr>
            <p:spPr>
              <a:xfrm>
                <a:off x="169910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총</a:t>
                </a:r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xmlns="" id="{277EC4E4-EFA0-4C6C-967E-1E84AB330BE0}"/>
                  </a:ext>
                </a:extLst>
              </p:cNvPr>
              <p:cNvSpPr txBox="1"/>
              <p:nvPr/>
            </p:nvSpPr>
            <p:spPr>
              <a:xfrm>
                <a:off x="2678435" y="3963344"/>
                <a:ext cx="10795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첩</a:t>
                </a:r>
              </a:p>
            </p:txBody>
          </p:sp>
        </p:grpSp>
        <p:grpSp>
          <p:nvGrpSpPr>
            <p:cNvPr id="370" name="그룹 369">
              <a:extLst>
                <a:ext uri="{FF2B5EF4-FFF2-40B4-BE49-F238E27FC236}">
                  <a16:creationId xmlns:a16="http://schemas.microsoft.com/office/drawing/2014/main" xmlns="" id="{0D3E0CEB-99B8-42A3-B121-A23E458E3F7C}"/>
                </a:ext>
              </a:extLst>
            </p:cNvPr>
            <p:cNvGrpSpPr/>
            <p:nvPr/>
          </p:nvGrpSpPr>
          <p:grpSpPr>
            <a:xfrm>
              <a:off x="4006918" y="4126610"/>
              <a:ext cx="3411793" cy="185435"/>
              <a:chOff x="4006918" y="4914494"/>
              <a:chExt cx="3411793" cy="185435"/>
            </a:xfrm>
          </p:grpSpPr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xmlns="" id="{F6A74888-77CD-451A-86E1-DC94A4A726D7}"/>
                  </a:ext>
                </a:extLst>
              </p:cNvPr>
              <p:cNvSpPr txBox="1"/>
              <p:nvPr/>
            </p:nvSpPr>
            <p:spPr>
              <a:xfrm>
                <a:off x="4057088" y="4914494"/>
                <a:ext cx="66204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 err="1">
                    <a:latin typeface="+mj-ea"/>
                    <a:ea typeface="+mj-ea"/>
                  </a:rPr>
                  <a:t>첩포장</a:t>
                </a:r>
                <a:r>
                  <a:rPr lang="ko-KR" altLang="en-US" sz="800" dirty="0">
                    <a:latin typeface="+mj-ea"/>
                    <a:ea typeface="+mj-ea"/>
                  </a:rPr>
                  <a:t> 기본설정</a:t>
                </a:r>
              </a:p>
            </p:txBody>
          </p:sp>
          <p:cxnSp>
            <p:nvCxnSpPr>
              <p:cNvPr id="372" name="직선 연결선 371">
                <a:extLst>
                  <a:ext uri="{FF2B5EF4-FFF2-40B4-BE49-F238E27FC236}">
                    <a16:creationId xmlns:a16="http://schemas.microsoft.com/office/drawing/2014/main" xmlns="" id="{D7FA0C19-DF16-41CB-9834-47306DE87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918" y="5099929"/>
                <a:ext cx="341179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9" name="그룹 378">
            <a:extLst>
              <a:ext uri="{FF2B5EF4-FFF2-40B4-BE49-F238E27FC236}">
                <a16:creationId xmlns:a16="http://schemas.microsoft.com/office/drawing/2014/main" xmlns="" id="{E229D409-AA76-42A1-A5C2-42BE651FEA74}"/>
              </a:ext>
            </a:extLst>
          </p:cNvPr>
          <p:cNvGrpSpPr/>
          <p:nvPr/>
        </p:nvGrpSpPr>
        <p:grpSpPr>
          <a:xfrm>
            <a:off x="3824430" y="3351845"/>
            <a:ext cx="3411793" cy="185435"/>
            <a:chOff x="4006918" y="4914494"/>
            <a:chExt cx="3411793" cy="185435"/>
          </a:xfrm>
        </p:grpSpPr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xmlns="" id="{04907FD6-3EC4-4365-9D9A-20626F072B84}"/>
                </a:ext>
              </a:extLst>
            </p:cNvPr>
            <p:cNvSpPr txBox="1"/>
            <p:nvPr/>
          </p:nvSpPr>
          <p:spPr>
            <a:xfrm>
              <a:off x="4057088" y="4914494"/>
              <a:ext cx="594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제분</a:t>
              </a:r>
              <a:r>
                <a:rPr lang="en-US" altLang="ko-KR" sz="800" dirty="0">
                  <a:latin typeface="+mj-ea"/>
                  <a:ea typeface="+mj-ea"/>
                </a:rPr>
                <a:t>/</a:t>
              </a:r>
              <a:r>
                <a:rPr lang="ko-KR" altLang="en-US" sz="800" dirty="0">
                  <a:latin typeface="+mj-ea"/>
                  <a:ea typeface="+mj-ea"/>
                </a:rPr>
                <a:t>제환선택</a:t>
              </a:r>
            </a:p>
          </p:txBody>
        </p:sp>
        <p:cxnSp>
          <p:nvCxnSpPr>
            <p:cNvPr id="381" name="직선 연결선 380">
              <a:extLst>
                <a:ext uri="{FF2B5EF4-FFF2-40B4-BE49-F238E27FC236}">
                  <a16:creationId xmlns:a16="http://schemas.microsoft.com/office/drawing/2014/main" xmlns="" id="{8B539B44-CB54-4382-A73B-D429D2459F92}"/>
                </a:ext>
              </a:extLst>
            </p:cNvPr>
            <p:cNvCxnSpPr>
              <a:cxnSpLocks/>
            </p:cNvCxnSpPr>
            <p:nvPr/>
          </p:nvCxnSpPr>
          <p:spPr>
            <a:xfrm>
              <a:off x="4006918" y="5099929"/>
              <a:ext cx="341179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xmlns="" id="{4A898715-FC7A-4FFD-B456-3AD1C7868A5E}"/>
              </a:ext>
            </a:extLst>
          </p:cNvPr>
          <p:cNvGrpSpPr/>
          <p:nvPr/>
        </p:nvGrpSpPr>
        <p:grpSpPr>
          <a:xfrm>
            <a:off x="3862991" y="4319216"/>
            <a:ext cx="3373232" cy="287876"/>
            <a:chOff x="437994" y="3087717"/>
            <a:chExt cx="4438727" cy="328474"/>
          </a:xfrm>
        </p:grpSpPr>
        <p:sp>
          <p:nvSpPr>
            <p:cNvPr id="383" name="사각형: 둥근 모서리 382">
              <a:extLst>
                <a:ext uri="{FF2B5EF4-FFF2-40B4-BE49-F238E27FC236}">
                  <a16:creationId xmlns:a16="http://schemas.microsoft.com/office/drawing/2014/main" xmlns="" id="{7C2E5AC2-F465-4B31-B968-5F6246024E77}"/>
                </a:ext>
              </a:extLst>
            </p:cNvPr>
            <p:cNvSpPr/>
            <p:nvPr/>
          </p:nvSpPr>
          <p:spPr>
            <a:xfrm>
              <a:off x="437994" y="3087717"/>
              <a:ext cx="833618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大은단대</a:t>
              </a:r>
            </a:p>
          </p:txBody>
        </p:sp>
        <p:sp>
          <p:nvSpPr>
            <p:cNvPr id="384" name="사각형: 둥근 모서리 383">
              <a:extLst>
                <a:ext uri="{FF2B5EF4-FFF2-40B4-BE49-F238E27FC236}">
                  <a16:creationId xmlns:a16="http://schemas.microsoft.com/office/drawing/2014/main" xmlns="" id="{520F0EE0-6F8C-4276-8EA4-D0597D64EF7E}"/>
                </a:ext>
              </a:extLst>
            </p:cNvPr>
            <p:cNvSpPr/>
            <p:nvPr/>
          </p:nvSpPr>
          <p:spPr>
            <a:xfrm>
              <a:off x="1338650" y="3087717"/>
              <a:ext cx="833618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녹두대</a:t>
              </a:r>
            </a:p>
          </p:txBody>
        </p:sp>
        <p:sp>
          <p:nvSpPr>
            <p:cNvPr id="385" name="사각형: 둥근 모서리 384">
              <a:extLst>
                <a:ext uri="{FF2B5EF4-FFF2-40B4-BE49-F238E27FC236}">
                  <a16:creationId xmlns:a16="http://schemas.microsoft.com/office/drawing/2014/main" xmlns="" id="{F157EA73-98D3-45B3-8DD8-1A24EBC1F1A0}"/>
                </a:ext>
              </a:extLst>
            </p:cNvPr>
            <p:cNvSpPr/>
            <p:nvPr/>
          </p:nvSpPr>
          <p:spPr>
            <a:xfrm>
              <a:off x="2239305" y="3087717"/>
              <a:ext cx="833618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오자대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86" name="사각형: 둥근 모서리 385">
              <a:extLst>
                <a:ext uri="{FF2B5EF4-FFF2-40B4-BE49-F238E27FC236}">
                  <a16:creationId xmlns:a16="http://schemas.microsoft.com/office/drawing/2014/main" xmlns="" id="{A934E08D-C055-4F48-99B5-09E92842148B}"/>
                </a:ext>
              </a:extLst>
            </p:cNvPr>
            <p:cNvSpPr/>
            <p:nvPr/>
          </p:nvSpPr>
          <p:spPr>
            <a:xfrm>
              <a:off x="3139961" y="3087717"/>
              <a:ext cx="833618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탄자대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(4g</a:t>
              </a:r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공진단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87" name="사각형: 둥근 모서리 386">
              <a:extLst>
                <a:ext uri="{FF2B5EF4-FFF2-40B4-BE49-F238E27FC236}">
                  <a16:creationId xmlns:a16="http://schemas.microsoft.com/office/drawing/2014/main" xmlns="" id="{4C51D357-2F06-47CC-B29A-E2F9CAF689CE}"/>
                </a:ext>
              </a:extLst>
            </p:cNvPr>
            <p:cNvSpPr/>
            <p:nvPr/>
          </p:nvSpPr>
          <p:spPr>
            <a:xfrm>
              <a:off x="4043102" y="3087717"/>
              <a:ext cx="833619" cy="32847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탄자대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(5g</a:t>
              </a:r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청심원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xmlns="" id="{4FE31853-EA73-4212-87F4-F718321226E2}"/>
              </a:ext>
            </a:extLst>
          </p:cNvPr>
          <p:cNvGrpSpPr/>
          <p:nvPr/>
        </p:nvGrpSpPr>
        <p:grpSpPr>
          <a:xfrm>
            <a:off x="3824430" y="4051477"/>
            <a:ext cx="3411793" cy="200939"/>
            <a:chOff x="4006918" y="4015070"/>
            <a:chExt cx="3411793" cy="200939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xmlns="" id="{E3E9A890-A168-40FE-B666-EB615EED4BA6}"/>
                </a:ext>
              </a:extLst>
            </p:cNvPr>
            <p:cNvSpPr txBox="1"/>
            <p:nvPr/>
          </p:nvSpPr>
          <p:spPr>
            <a:xfrm>
              <a:off x="4057088" y="4029443"/>
              <a:ext cx="47929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 err="1">
                  <a:latin typeface="+mj-ea"/>
                  <a:ea typeface="+mj-ea"/>
                </a:rPr>
                <a:t>환제의</a:t>
              </a:r>
              <a:r>
                <a:rPr lang="ko-KR" altLang="en-US" sz="800" dirty="0">
                  <a:latin typeface="+mj-ea"/>
                  <a:ea typeface="+mj-ea"/>
                </a:rPr>
                <a:t> 크기</a:t>
              </a:r>
            </a:p>
          </p:txBody>
        </p: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xmlns="" id="{A42C9115-614B-4EFA-9AB7-FC1725613FA8}"/>
                </a:ext>
              </a:extLst>
            </p:cNvPr>
            <p:cNvCxnSpPr>
              <a:cxnSpLocks/>
            </p:cNvCxnSpPr>
            <p:nvPr/>
          </p:nvCxnSpPr>
          <p:spPr>
            <a:xfrm>
              <a:off x="4006918" y="4216009"/>
              <a:ext cx="341179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xmlns="" id="{0CA9F5AB-F04E-4F0A-B039-27098402E297}"/>
                </a:ext>
              </a:extLst>
            </p:cNvPr>
            <p:cNvSpPr/>
            <p:nvPr/>
          </p:nvSpPr>
          <p:spPr>
            <a:xfrm>
              <a:off x="4576917" y="4015070"/>
              <a:ext cx="149772" cy="1497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  <a:latin typeface="+mj-ea"/>
                  <a:ea typeface="+mj-ea"/>
                </a:rPr>
                <a:t>i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92" name="사각형: 둥근 모서리 391">
            <a:extLst>
              <a:ext uri="{FF2B5EF4-FFF2-40B4-BE49-F238E27FC236}">
                <a16:creationId xmlns:a16="http://schemas.microsoft.com/office/drawing/2014/main" xmlns="" id="{68F8E3E1-A695-4993-9EA4-07811B040DDD}"/>
              </a:ext>
            </a:extLst>
          </p:cNvPr>
          <p:cNvSpPr/>
          <p:nvPr/>
        </p:nvSpPr>
        <p:spPr>
          <a:xfrm>
            <a:off x="3862991" y="3602936"/>
            <a:ext cx="795339" cy="28787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호환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찹쌀풀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93" name="사각형: 둥근 모서리 392">
            <a:extLst>
              <a:ext uri="{FF2B5EF4-FFF2-40B4-BE49-F238E27FC236}">
                <a16:creationId xmlns:a16="http://schemas.microsoft.com/office/drawing/2014/main" xmlns="" id="{69494B5D-F870-4FA9-BD0F-093944121CFE}"/>
              </a:ext>
            </a:extLst>
          </p:cNvPr>
          <p:cNvSpPr/>
          <p:nvPr/>
        </p:nvSpPr>
        <p:spPr>
          <a:xfrm>
            <a:off x="4722289" y="3602936"/>
            <a:ext cx="795339" cy="28787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밀환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국산꿀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xmlns="" id="{0A191E7C-963F-4485-8684-27399028E29C}"/>
              </a:ext>
            </a:extLst>
          </p:cNvPr>
          <p:cNvSpPr/>
          <p:nvPr/>
        </p:nvSpPr>
        <p:spPr>
          <a:xfrm>
            <a:off x="0" y="4720832"/>
            <a:ext cx="7485085" cy="1539766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고객확인 필요</a:t>
            </a:r>
            <a:endParaRPr lang="en-US" altLang="ko-KR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95" name="사각형: 둥근 모서리 394">
            <a:extLst>
              <a:ext uri="{FF2B5EF4-FFF2-40B4-BE49-F238E27FC236}">
                <a16:creationId xmlns:a16="http://schemas.microsoft.com/office/drawing/2014/main" xmlns="" id="{F1E03E1C-D859-4176-9B55-016D094A07CA}"/>
              </a:ext>
            </a:extLst>
          </p:cNvPr>
          <p:cNvSpPr/>
          <p:nvPr/>
        </p:nvSpPr>
        <p:spPr>
          <a:xfrm>
            <a:off x="210631" y="2051328"/>
            <a:ext cx="3491008" cy="451987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j-ea"/>
                <a:ea typeface="+mj-ea"/>
              </a:rPr>
              <a:t>한약 기본처방일수</a:t>
            </a:r>
          </a:p>
        </p:txBody>
      </p:sp>
      <p:sp>
        <p:nvSpPr>
          <p:cNvPr id="396" name="사각형: 둥근 모서리 395">
            <a:extLst>
              <a:ext uri="{FF2B5EF4-FFF2-40B4-BE49-F238E27FC236}">
                <a16:creationId xmlns:a16="http://schemas.microsoft.com/office/drawing/2014/main" xmlns="" id="{F14BAED1-B2E0-4F33-8D89-5E8B1636D32E}"/>
              </a:ext>
            </a:extLst>
          </p:cNvPr>
          <p:cNvSpPr/>
          <p:nvPr/>
        </p:nvSpPr>
        <p:spPr>
          <a:xfrm>
            <a:off x="3795079" y="2051328"/>
            <a:ext cx="3491008" cy="451987"/>
          </a:xfrm>
          <a:prstGeom prst="roundRect">
            <a:avLst>
              <a:gd name="adj" fmla="val 234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b="1" dirty="0" err="1">
                <a:solidFill>
                  <a:schemeClr val="tx1"/>
                </a:solidFill>
                <a:latin typeface="+mj-ea"/>
                <a:ea typeface="+mj-ea"/>
              </a:rPr>
              <a:t>기본약재</a:t>
            </a:r>
            <a:r>
              <a:rPr lang="ko-KR" altLang="en-US" sz="800" b="1" dirty="0">
                <a:solidFill>
                  <a:schemeClr val="tx1"/>
                </a:solidFill>
                <a:latin typeface="+mj-ea"/>
                <a:ea typeface="+mj-ea"/>
              </a:rPr>
              <a:t> 사용량</a:t>
            </a:r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xmlns="" id="{4720B5F4-1679-4737-9D13-8C43CF8216A4}"/>
              </a:ext>
            </a:extLst>
          </p:cNvPr>
          <p:cNvSpPr/>
          <p:nvPr/>
        </p:nvSpPr>
        <p:spPr>
          <a:xfrm>
            <a:off x="6453253" y="2171799"/>
            <a:ext cx="648437" cy="2415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1.0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xmlns="" id="{6A7B35AF-3237-4282-B9E7-86DA5576CD38}"/>
              </a:ext>
            </a:extLst>
          </p:cNvPr>
          <p:cNvSpPr txBox="1"/>
          <p:nvPr/>
        </p:nvSpPr>
        <p:spPr>
          <a:xfrm>
            <a:off x="7147979" y="2231026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배</a:t>
            </a:r>
          </a:p>
        </p:txBody>
      </p:sp>
      <p:grpSp>
        <p:nvGrpSpPr>
          <p:cNvPr id="399" name="그룹 398">
            <a:extLst>
              <a:ext uri="{FF2B5EF4-FFF2-40B4-BE49-F238E27FC236}">
                <a16:creationId xmlns:a16="http://schemas.microsoft.com/office/drawing/2014/main" xmlns="" id="{CB4C1F06-00CA-448B-8178-E357BCCEFB21}"/>
              </a:ext>
            </a:extLst>
          </p:cNvPr>
          <p:cNvGrpSpPr/>
          <p:nvPr/>
        </p:nvGrpSpPr>
        <p:grpSpPr>
          <a:xfrm>
            <a:off x="5603132" y="2171799"/>
            <a:ext cx="817622" cy="241564"/>
            <a:chOff x="5091381" y="2171799"/>
            <a:chExt cx="1329373" cy="241564"/>
          </a:xfrm>
        </p:grpSpPr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xmlns="" id="{B2C6D5CB-71FE-4FE2-85C9-855F5FB1BB06}"/>
                </a:ext>
              </a:extLst>
            </p:cNvPr>
            <p:cNvSpPr/>
            <p:nvPr/>
          </p:nvSpPr>
          <p:spPr>
            <a:xfrm>
              <a:off x="5772317" y="2171799"/>
              <a:ext cx="648437" cy="2415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x3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xmlns="" id="{5CB6D944-96F9-4A73-918E-E174ACB6EA53}"/>
                </a:ext>
              </a:extLst>
            </p:cNvPr>
            <p:cNvSpPr/>
            <p:nvPr/>
          </p:nvSpPr>
          <p:spPr>
            <a:xfrm>
              <a:off x="5091381" y="2171799"/>
              <a:ext cx="648437" cy="2415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x2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02" name="직사각형 401">
            <a:extLst>
              <a:ext uri="{FF2B5EF4-FFF2-40B4-BE49-F238E27FC236}">
                <a16:creationId xmlns:a16="http://schemas.microsoft.com/office/drawing/2014/main" xmlns="" id="{26908A6D-ABAB-4D97-9E59-3D791440C277}"/>
              </a:ext>
            </a:extLst>
          </p:cNvPr>
          <p:cNvSpPr/>
          <p:nvPr/>
        </p:nvSpPr>
        <p:spPr>
          <a:xfrm>
            <a:off x="2844466" y="2171799"/>
            <a:ext cx="648437" cy="2415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xmlns="" id="{6D156C56-EDCB-4B02-B3FA-BD0898F6267A}"/>
              </a:ext>
            </a:extLst>
          </p:cNvPr>
          <p:cNvSpPr txBox="1"/>
          <p:nvPr/>
        </p:nvSpPr>
        <p:spPr>
          <a:xfrm>
            <a:off x="3539192" y="2231026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일</a:t>
            </a:r>
          </a:p>
        </p:txBody>
      </p:sp>
      <p:graphicFrame>
        <p:nvGraphicFramePr>
          <p:cNvPr id="404" name="표 403">
            <a:extLst>
              <a:ext uri="{FF2B5EF4-FFF2-40B4-BE49-F238E27FC236}">
                <a16:creationId xmlns:a16="http://schemas.microsoft.com/office/drawing/2014/main" xmlns="" id="{D78E521D-4729-47EA-A4E7-337BEA390F5E}"/>
              </a:ext>
            </a:extLst>
          </p:cNvPr>
          <p:cNvGraphicFramePr>
            <a:graphicFrameLocks noGrp="1"/>
          </p:cNvGraphicFramePr>
          <p:nvPr/>
        </p:nvGraphicFramePr>
        <p:xfrm>
          <a:off x="7406703" y="597402"/>
          <a:ext cx="2329037" cy="1673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386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54651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본 화면에서 설정한 대로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조제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복약지시 기본값 노출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02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796955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8E91B3-50E8-451B-886B-8CFC87F2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03A7B2C-4235-4640-B4C9-D2B6E3ED9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61AB174-8045-48F2-8888-971578AA0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H_040200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83D2B89-03D9-4708-9A51-FFE2F3C78A6F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설정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9E9710-D43F-47CF-9D78-26E6FA8972C0}"/>
              </a:ext>
            </a:extLst>
          </p:cNvPr>
          <p:cNvSpPr txBox="1"/>
          <p:nvPr/>
        </p:nvSpPr>
        <p:spPr>
          <a:xfrm>
            <a:off x="170260" y="1002811"/>
            <a:ext cx="3206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설정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3BD56A-B2F5-4ED7-A8F8-F49CE340DEA4}"/>
              </a:ext>
            </a:extLst>
          </p:cNvPr>
          <p:cNvSpPr txBox="1"/>
          <p:nvPr/>
        </p:nvSpPr>
        <p:spPr>
          <a:xfrm>
            <a:off x="170260" y="1276122"/>
            <a:ext cx="24493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err="1">
                <a:latin typeface="+mj-ea"/>
                <a:ea typeface="+mj-ea"/>
              </a:rPr>
              <a:t>차트사용를</a:t>
            </a:r>
            <a:r>
              <a:rPr lang="ko-KR" altLang="en-US" sz="800" dirty="0">
                <a:latin typeface="+mj-ea"/>
                <a:ea typeface="+mj-ea"/>
              </a:rPr>
              <a:t> 편리하기 사용하기 위한 설정을 모은 메뉴입니다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B3FA5D97-ED10-4BCC-9A22-CC7D6B9DA3B6}"/>
              </a:ext>
            </a:extLst>
          </p:cNvPr>
          <p:cNvCxnSpPr>
            <a:cxnSpLocks/>
          </p:cNvCxnSpPr>
          <p:nvPr/>
        </p:nvCxnSpPr>
        <p:spPr>
          <a:xfrm>
            <a:off x="199378" y="1964770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FEC8046B-A923-4DC3-8982-2600AA9408A4}"/>
              </a:ext>
            </a:extLst>
          </p:cNvPr>
          <p:cNvSpPr/>
          <p:nvPr/>
        </p:nvSpPr>
        <p:spPr>
          <a:xfrm>
            <a:off x="199378" y="1669494"/>
            <a:ext cx="1066800" cy="295276"/>
          </a:xfrm>
          <a:custGeom>
            <a:avLst/>
            <a:gdLst>
              <a:gd name="connsiteX0" fmla="*/ 54171 w 1066800"/>
              <a:gd name="connsiteY0" fmla="*/ 0 h 295276"/>
              <a:gd name="connsiteX1" fmla="*/ 1012629 w 1066800"/>
              <a:gd name="connsiteY1" fmla="*/ 0 h 295276"/>
              <a:gd name="connsiteX2" fmla="*/ 1066800 w 1066800"/>
              <a:gd name="connsiteY2" fmla="*/ 54171 h 295276"/>
              <a:gd name="connsiteX3" fmla="*/ 1066800 w 1066800"/>
              <a:gd name="connsiteY3" fmla="*/ 295276 h 295276"/>
              <a:gd name="connsiteX4" fmla="*/ 0 w 1066800"/>
              <a:gd name="connsiteY4" fmla="*/ 295276 h 295276"/>
              <a:gd name="connsiteX5" fmla="*/ 0 w 1066800"/>
              <a:gd name="connsiteY5" fmla="*/ 54171 h 295276"/>
              <a:gd name="connsiteX6" fmla="*/ 54171 w 1066800"/>
              <a:gd name="connsiteY6" fmla="*/ 0 h 29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800" h="295276">
                <a:moveTo>
                  <a:pt x="54171" y="0"/>
                </a:moveTo>
                <a:lnTo>
                  <a:pt x="1012629" y="0"/>
                </a:lnTo>
                <a:cubicBezTo>
                  <a:pt x="1042547" y="0"/>
                  <a:pt x="1066800" y="24253"/>
                  <a:pt x="1066800" y="54171"/>
                </a:cubicBezTo>
                <a:lnTo>
                  <a:pt x="1066800" y="295276"/>
                </a:lnTo>
                <a:lnTo>
                  <a:pt x="0" y="295276"/>
                </a:lnTo>
                <a:lnTo>
                  <a:pt x="0" y="54171"/>
                </a:lnTo>
                <a:cubicBezTo>
                  <a:pt x="0" y="24253"/>
                  <a:pt x="24253" y="0"/>
                  <a:pt x="54171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조제기본설정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2AE97C95-B5A8-4C40-9464-96F2EC1FB146}"/>
              </a:ext>
            </a:extLst>
          </p:cNvPr>
          <p:cNvSpPr/>
          <p:nvPr/>
        </p:nvSpPr>
        <p:spPr>
          <a:xfrm>
            <a:off x="1266178" y="1669494"/>
            <a:ext cx="1066800" cy="295276"/>
          </a:xfrm>
          <a:custGeom>
            <a:avLst/>
            <a:gdLst>
              <a:gd name="connsiteX0" fmla="*/ 54171 w 1066800"/>
              <a:gd name="connsiteY0" fmla="*/ 0 h 295276"/>
              <a:gd name="connsiteX1" fmla="*/ 1012629 w 1066800"/>
              <a:gd name="connsiteY1" fmla="*/ 0 h 295276"/>
              <a:gd name="connsiteX2" fmla="*/ 1066800 w 1066800"/>
              <a:gd name="connsiteY2" fmla="*/ 54171 h 295276"/>
              <a:gd name="connsiteX3" fmla="*/ 1066800 w 1066800"/>
              <a:gd name="connsiteY3" fmla="*/ 295276 h 295276"/>
              <a:gd name="connsiteX4" fmla="*/ 0 w 1066800"/>
              <a:gd name="connsiteY4" fmla="*/ 295276 h 295276"/>
              <a:gd name="connsiteX5" fmla="*/ 0 w 1066800"/>
              <a:gd name="connsiteY5" fmla="*/ 54171 h 295276"/>
              <a:gd name="connsiteX6" fmla="*/ 54171 w 1066800"/>
              <a:gd name="connsiteY6" fmla="*/ 0 h 29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800" h="295276">
                <a:moveTo>
                  <a:pt x="54171" y="0"/>
                </a:moveTo>
                <a:lnTo>
                  <a:pt x="1012629" y="0"/>
                </a:lnTo>
                <a:cubicBezTo>
                  <a:pt x="1042547" y="0"/>
                  <a:pt x="1066800" y="24253"/>
                  <a:pt x="1066800" y="54171"/>
                </a:cubicBezTo>
                <a:lnTo>
                  <a:pt x="1066800" y="295276"/>
                </a:lnTo>
                <a:lnTo>
                  <a:pt x="0" y="295276"/>
                </a:lnTo>
                <a:lnTo>
                  <a:pt x="0" y="54171"/>
                </a:lnTo>
                <a:cubicBezTo>
                  <a:pt x="0" y="24253"/>
                  <a:pt x="24253" y="0"/>
                  <a:pt x="541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복약안내 설정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549CE0DD-A390-43EC-A80F-00316A195858}"/>
              </a:ext>
            </a:extLst>
          </p:cNvPr>
          <p:cNvSpPr/>
          <p:nvPr/>
        </p:nvSpPr>
        <p:spPr>
          <a:xfrm>
            <a:off x="6128427" y="6312762"/>
            <a:ext cx="1092430" cy="3284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56422A6-2469-4D3F-B73B-963734AAD692}"/>
              </a:ext>
            </a:extLst>
          </p:cNvPr>
          <p:cNvCxnSpPr>
            <a:cxnSpLocks/>
          </p:cNvCxnSpPr>
          <p:nvPr/>
        </p:nvCxnSpPr>
        <p:spPr>
          <a:xfrm>
            <a:off x="199378" y="6236071"/>
            <a:ext cx="7021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B865F2CC-5BB2-4AC0-9457-6ED3B7AF059D}"/>
              </a:ext>
            </a:extLst>
          </p:cNvPr>
          <p:cNvSpPr/>
          <p:nvPr/>
        </p:nvSpPr>
        <p:spPr>
          <a:xfrm>
            <a:off x="302509" y="2056872"/>
            <a:ext cx="6815216" cy="4087096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TBD</a:t>
            </a:r>
          </a:p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간단한 게시판 정도의 </a:t>
            </a:r>
            <a:r>
              <a:rPr lang="en-US" altLang="ko-KR" sz="2400" b="1" dirty="0">
                <a:solidFill>
                  <a:srgbClr val="FF0000"/>
                </a:solidFill>
              </a:rPr>
              <a:t>UI</a:t>
            </a:r>
            <a:r>
              <a:rPr lang="ko-KR" altLang="en-US" sz="2400" b="1" dirty="0">
                <a:solidFill>
                  <a:srgbClr val="FF0000"/>
                </a:solidFill>
              </a:rPr>
              <a:t>로 예정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모서리가 둥근 사각형 설명선 79">
            <a:extLst>
              <a:ext uri="{FF2B5EF4-FFF2-40B4-BE49-F238E27FC236}">
                <a16:creationId xmlns:a16="http://schemas.microsoft.com/office/drawing/2014/main" xmlns="" id="{FC5BE960-4D8B-4CCA-993E-6A8FC71856FB}"/>
              </a:ext>
            </a:extLst>
          </p:cNvPr>
          <p:cNvSpPr/>
          <p:nvPr/>
        </p:nvSpPr>
        <p:spPr>
          <a:xfrm>
            <a:off x="4953000" y="5556378"/>
            <a:ext cx="1912864" cy="297083"/>
          </a:xfrm>
          <a:prstGeom prst="wedgeRoundRectCallout">
            <a:avLst>
              <a:gd name="adj1" fmla="val -42586"/>
              <a:gd name="adj2" fmla="val -84935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ko-KR" altLang="en-US" sz="800" dirty="0">
                <a:solidFill>
                  <a:schemeClr val="bg1"/>
                </a:solidFill>
                <a:latin typeface="+mj-ea"/>
              </a:rPr>
              <a:t>복약지시는 어떤 형태로 진행할 것인지</a:t>
            </a:r>
            <a:r>
              <a:rPr lang="en-US" altLang="ko-KR" sz="800" dirty="0">
                <a:solidFill>
                  <a:schemeClr val="bg1"/>
                </a:solidFill>
                <a:latin typeface="+mj-ea"/>
              </a:rPr>
              <a:t>…</a:t>
            </a:r>
            <a:endParaRPr lang="en-US" altLang="ko-KR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42632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EA6D78-2F72-4CF9-91ED-E9AA067D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8D30603-CACF-4D3F-A23D-D3C40C3B8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4761828-6601-42F5-9AB6-4C179ED04D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H_050100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90B26F2-2806-4039-B2ED-D35DB2D6459E}"/>
              </a:ext>
            </a:extLst>
          </p:cNvPr>
          <p:cNvSpPr/>
          <p:nvPr/>
        </p:nvSpPr>
        <p:spPr>
          <a:xfrm>
            <a:off x="154441" y="597402"/>
            <a:ext cx="7124700" cy="27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헤더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700" dirty="0" err="1">
                <a:solidFill>
                  <a:schemeClr val="tx1"/>
                </a:solidFill>
                <a:latin typeface="+mj-ea"/>
                <a:ea typeface="+mj-ea"/>
              </a:rPr>
              <a:t>로그인후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, [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통계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메뉴선택시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5626A02A-4B21-4D9D-8C91-3F0D68A1440D}"/>
              </a:ext>
            </a:extLst>
          </p:cNvPr>
          <p:cNvCxnSpPr>
            <a:cxnSpLocks/>
          </p:cNvCxnSpPr>
          <p:nvPr/>
        </p:nvCxnSpPr>
        <p:spPr>
          <a:xfrm>
            <a:off x="5183517" y="597402"/>
            <a:ext cx="15896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ACB4ACA-C69A-4DC2-9D36-46711E896920}"/>
              </a:ext>
            </a:extLst>
          </p:cNvPr>
          <p:cNvSpPr/>
          <p:nvPr/>
        </p:nvSpPr>
        <p:spPr>
          <a:xfrm>
            <a:off x="191899" y="3490096"/>
            <a:ext cx="7087241" cy="12465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8A8B7BE-5441-4CEA-B6D6-082505270433}"/>
              </a:ext>
            </a:extLst>
          </p:cNvPr>
          <p:cNvSpPr txBox="1"/>
          <p:nvPr/>
        </p:nvSpPr>
        <p:spPr>
          <a:xfrm>
            <a:off x="170260" y="1002811"/>
            <a:ext cx="3206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통계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426C7EC-4ECC-4B53-944F-0C3246FF9FAE}"/>
              </a:ext>
            </a:extLst>
          </p:cNvPr>
          <p:cNvSpPr txBox="1"/>
          <p:nvPr/>
        </p:nvSpPr>
        <p:spPr>
          <a:xfrm>
            <a:off x="170260" y="1276122"/>
            <a:ext cx="15597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차트이용통계를 조회하실 수 있습니다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28E028F-1A55-4C6E-A3F7-299BFBFE57DD}"/>
              </a:ext>
            </a:extLst>
          </p:cNvPr>
          <p:cNvSpPr txBox="1"/>
          <p:nvPr/>
        </p:nvSpPr>
        <p:spPr>
          <a:xfrm>
            <a:off x="191900" y="3336208"/>
            <a:ext cx="136736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 err="1">
                <a:latin typeface="+mj-ea"/>
                <a:ea typeface="+mj-ea"/>
              </a:rPr>
              <a:t>내원객</a:t>
            </a:r>
            <a:r>
              <a:rPr lang="ko-KR" altLang="en-US" sz="1000" b="1" dirty="0">
                <a:latin typeface="+mj-ea"/>
                <a:ea typeface="+mj-ea"/>
              </a:rPr>
              <a:t> 성별 및 연령별 통계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7E6AD22-C047-4885-986D-6AF8A674B031}"/>
              </a:ext>
            </a:extLst>
          </p:cNvPr>
          <p:cNvSpPr/>
          <p:nvPr/>
        </p:nvSpPr>
        <p:spPr>
          <a:xfrm>
            <a:off x="191899" y="1872791"/>
            <a:ext cx="7087241" cy="12465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790A7DB-AF8A-42EE-AB35-788020D5425B}"/>
              </a:ext>
            </a:extLst>
          </p:cNvPr>
          <p:cNvSpPr txBox="1"/>
          <p:nvPr/>
        </p:nvSpPr>
        <p:spPr>
          <a:xfrm>
            <a:off x="191900" y="1718903"/>
            <a:ext cx="11685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>
                <a:latin typeface="+mj-ea"/>
                <a:ea typeface="+mj-ea"/>
              </a:rPr>
              <a:t>내원객수 </a:t>
            </a:r>
            <a:r>
              <a:rPr lang="en-US" altLang="ko-KR" sz="1000" b="1" dirty="0">
                <a:latin typeface="+mj-ea"/>
                <a:ea typeface="+mj-ea"/>
              </a:rPr>
              <a:t>/ </a:t>
            </a:r>
            <a:r>
              <a:rPr lang="ko-KR" altLang="en-US" sz="1000" b="1" dirty="0">
                <a:latin typeface="+mj-ea"/>
                <a:ea typeface="+mj-ea"/>
              </a:rPr>
              <a:t>유형별 통계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424AC2F6-6F62-4AD9-A5E5-B9D38CB6C2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9776" y="6725810"/>
            <a:ext cx="6553848" cy="1356502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CC7B9139-7FC7-401D-9786-9C5DFF767B15}"/>
              </a:ext>
            </a:extLst>
          </p:cNvPr>
          <p:cNvGrpSpPr/>
          <p:nvPr/>
        </p:nvGrpSpPr>
        <p:grpSpPr>
          <a:xfrm>
            <a:off x="339776" y="6846447"/>
            <a:ext cx="6939364" cy="1235865"/>
            <a:chOff x="693906" y="2055779"/>
            <a:chExt cx="6459169" cy="1278167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xmlns="" id="{8D9303D9-8E41-40CD-88AB-0E505603841C}"/>
                </a:ext>
              </a:extLst>
            </p:cNvPr>
            <p:cNvCxnSpPr/>
            <p:nvPr/>
          </p:nvCxnSpPr>
          <p:spPr>
            <a:xfrm>
              <a:off x="1052749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4B7D5322-713B-4FCE-A042-ACAAC6F1E685}"/>
                </a:ext>
              </a:extLst>
            </p:cNvPr>
            <p:cNvCxnSpPr/>
            <p:nvPr/>
          </p:nvCxnSpPr>
          <p:spPr>
            <a:xfrm>
              <a:off x="693906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DFD70F98-45F2-417B-81BC-BCDA60B14BD6}"/>
                </a:ext>
              </a:extLst>
            </p:cNvPr>
            <p:cNvCxnSpPr/>
            <p:nvPr/>
          </p:nvCxnSpPr>
          <p:spPr>
            <a:xfrm>
              <a:off x="1411592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732D8121-B946-4C6C-908C-9132CEE2F590}"/>
                </a:ext>
              </a:extLst>
            </p:cNvPr>
            <p:cNvCxnSpPr/>
            <p:nvPr/>
          </p:nvCxnSpPr>
          <p:spPr>
            <a:xfrm>
              <a:off x="1770435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024973F7-F4DE-4CB7-8718-98DC3964BCE9}"/>
                </a:ext>
              </a:extLst>
            </p:cNvPr>
            <p:cNvCxnSpPr/>
            <p:nvPr/>
          </p:nvCxnSpPr>
          <p:spPr>
            <a:xfrm>
              <a:off x="2129278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xmlns="" id="{45FC1DFA-22DE-44A4-8E8B-2FBAB3ACA9AA}"/>
                </a:ext>
              </a:extLst>
            </p:cNvPr>
            <p:cNvCxnSpPr/>
            <p:nvPr/>
          </p:nvCxnSpPr>
          <p:spPr>
            <a:xfrm>
              <a:off x="2488121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C71861A9-DFF3-487D-981D-B3B6AE301172}"/>
                </a:ext>
              </a:extLst>
            </p:cNvPr>
            <p:cNvCxnSpPr/>
            <p:nvPr/>
          </p:nvCxnSpPr>
          <p:spPr>
            <a:xfrm>
              <a:off x="2846964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7C3528D1-A509-46C7-AEE8-A7D6BF03F059}"/>
                </a:ext>
              </a:extLst>
            </p:cNvPr>
            <p:cNvCxnSpPr/>
            <p:nvPr/>
          </p:nvCxnSpPr>
          <p:spPr>
            <a:xfrm>
              <a:off x="3205807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2ED3A34F-5CF8-4ED2-A8B7-99159631A88B}"/>
                </a:ext>
              </a:extLst>
            </p:cNvPr>
            <p:cNvCxnSpPr/>
            <p:nvPr/>
          </p:nvCxnSpPr>
          <p:spPr>
            <a:xfrm>
              <a:off x="3564650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8FB432E5-2136-400D-8D57-C8950CB43832}"/>
                </a:ext>
              </a:extLst>
            </p:cNvPr>
            <p:cNvCxnSpPr/>
            <p:nvPr/>
          </p:nvCxnSpPr>
          <p:spPr>
            <a:xfrm>
              <a:off x="3923493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0C7F925A-9AFB-4485-ACCE-C93450462D73}"/>
                </a:ext>
              </a:extLst>
            </p:cNvPr>
            <p:cNvCxnSpPr/>
            <p:nvPr/>
          </p:nvCxnSpPr>
          <p:spPr>
            <a:xfrm>
              <a:off x="4282336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331C7803-CF9C-42E7-A6E0-18169D3A6EC6}"/>
                </a:ext>
              </a:extLst>
            </p:cNvPr>
            <p:cNvCxnSpPr/>
            <p:nvPr/>
          </p:nvCxnSpPr>
          <p:spPr>
            <a:xfrm>
              <a:off x="4641179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6E6F4039-1594-4A14-BD56-0C53D862C7BA}"/>
                </a:ext>
              </a:extLst>
            </p:cNvPr>
            <p:cNvCxnSpPr/>
            <p:nvPr/>
          </p:nvCxnSpPr>
          <p:spPr>
            <a:xfrm>
              <a:off x="5000022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B9D67FAC-D1A2-4C2A-8D38-A5EA435E6780}"/>
                </a:ext>
              </a:extLst>
            </p:cNvPr>
            <p:cNvCxnSpPr/>
            <p:nvPr/>
          </p:nvCxnSpPr>
          <p:spPr>
            <a:xfrm>
              <a:off x="5358865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7BC015A5-AA90-4EC6-940F-B7F383CEEE0F}"/>
                </a:ext>
              </a:extLst>
            </p:cNvPr>
            <p:cNvCxnSpPr/>
            <p:nvPr/>
          </p:nvCxnSpPr>
          <p:spPr>
            <a:xfrm>
              <a:off x="5717708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B98DD41E-9794-4672-99EF-9E27C84F173C}"/>
                </a:ext>
              </a:extLst>
            </p:cNvPr>
            <p:cNvCxnSpPr/>
            <p:nvPr/>
          </p:nvCxnSpPr>
          <p:spPr>
            <a:xfrm>
              <a:off x="6076551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xmlns="" id="{554EBA5B-2BBA-487E-BC2B-36225BE7DA33}"/>
                </a:ext>
              </a:extLst>
            </p:cNvPr>
            <p:cNvCxnSpPr/>
            <p:nvPr/>
          </p:nvCxnSpPr>
          <p:spPr>
            <a:xfrm>
              <a:off x="6435394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10B26D46-01C2-4BEA-AF30-A0760237C529}"/>
                </a:ext>
              </a:extLst>
            </p:cNvPr>
            <p:cNvCxnSpPr/>
            <p:nvPr/>
          </p:nvCxnSpPr>
          <p:spPr>
            <a:xfrm>
              <a:off x="6794237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B32A6847-C0D5-46DB-8200-A19C7AB9DC6A}"/>
                </a:ext>
              </a:extLst>
            </p:cNvPr>
            <p:cNvCxnSpPr/>
            <p:nvPr/>
          </p:nvCxnSpPr>
          <p:spPr>
            <a:xfrm>
              <a:off x="7153075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xmlns="" id="{06FABFE4-2E42-4FC5-A995-A7FE43B11A43}"/>
              </a:ext>
            </a:extLst>
          </p:cNvPr>
          <p:cNvGrpSpPr/>
          <p:nvPr/>
        </p:nvGrpSpPr>
        <p:grpSpPr>
          <a:xfrm>
            <a:off x="338294" y="2125464"/>
            <a:ext cx="6555330" cy="885369"/>
            <a:chOff x="338294" y="4389309"/>
            <a:chExt cx="6395712" cy="1726146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xmlns="" id="{C44C4215-6082-4CFF-BE38-6F8FD628F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8294" y="4389309"/>
              <a:ext cx="3197856" cy="1726146"/>
            </a:xfrm>
            <a:prstGeom prst="rect">
              <a:avLst/>
            </a:prstGeom>
          </p:spPr>
        </p:pic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xmlns="" id="{65CFFA5A-2AD0-4616-8035-C0A2DC0E5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36150" y="4389309"/>
              <a:ext cx="3197856" cy="1726146"/>
            </a:xfrm>
            <a:prstGeom prst="rect">
              <a:avLst/>
            </a:prstGeom>
          </p:spPr>
        </p:pic>
      </p:grpSp>
      <p:pic>
        <p:nvPicPr>
          <p:cNvPr id="152" name="그림 151">
            <a:extLst>
              <a:ext uri="{FF2B5EF4-FFF2-40B4-BE49-F238E27FC236}">
                <a16:creationId xmlns:a16="http://schemas.microsoft.com/office/drawing/2014/main" xmlns="" id="{CA5E26C4-DAE6-45BA-AA10-0D50A4D2892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995" y="3500266"/>
            <a:ext cx="6640628" cy="1173598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52212DC3-8218-41AD-8475-D6DD30FDA512}"/>
              </a:ext>
            </a:extLst>
          </p:cNvPr>
          <p:cNvSpPr/>
          <p:nvPr/>
        </p:nvSpPr>
        <p:spPr>
          <a:xfrm>
            <a:off x="191899" y="5104247"/>
            <a:ext cx="7087241" cy="14633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62CE492E-600F-444B-B030-224983D39588}"/>
              </a:ext>
            </a:extLst>
          </p:cNvPr>
          <p:cNvSpPr txBox="1"/>
          <p:nvPr/>
        </p:nvSpPr>
        <p:spPr>
          <a:xfrm>
            <a:off x="191900" y="4927225"/>
            <a:ext cx="10820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 err="1">
                <a:latin typeface="+mj-ea"/>
                <a:ea typeface="+mj-ea"/>
              </a:rPr>
              <a:t>질병별</a:t>
            </a:r>
            <a:r>
              <a:rPr lang="ko-KR" altLang="en-US" sz="1000" b="1" dirty="0">
                <a:latin typeface="+mj-ea"/>
                <a:ea typeface="+mj-ea"/>
              </a:rPr>
              <a:t> 처방방식 통계</a:t>
            </a: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xmlns="" id="{2372C563-F70D-4CB6-94E6-7CDEA3F761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996" y="5150515"/>
            <a:ext cx="6829784" cy="1321278"/>
          </a:xfrm>
          <a:prstGeom prst="rect">
            <a:avLst/>
          </a:prstGeom>
        </p:spPr>
      </p:pic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xmlns="" id="{B8ACFDEB-4A3F-4231-907B-E6CECA333EB9}"/>
              </a:ext>
            </a:extLst>
          </p:cNvPr>
          <p:cNvGraphicFramePr>
            <a:graphicFrameLocks noGrp="1"/>
          </p:cNvGraphicFramePr>
          <p:nvPr/>
        </p:nvGraphicFramePr>
        <p:xfrm>
          <a:off x="7406703" y="597402"/>
          <a:ext cx="2329037" cy="1673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386">
                  <a:extLst>
                    <a:ext uri="{9D8B030D-6E8A-4147-A177-3AD203B41FA5}">
                      <a16:colId xmlns:a16="http://schemas.microsoft.com/office/drawing/2014/main" xmlns="" val="3356007091"/>
                    </a:ext>
                  </a:extLst>
                </a:gridCol>
                <a:gridCol w="2154651">
                  <a:extLst>
                    <a:ext uri="{9D8B030D-6E8A-4147-A177-3AD203B41FA5}">
                      <a16:colId xmlns:a16="http://schemas.microsoft.com/office/drawing/2014/main" xmlns="" val="281312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디스크립션</a:t>
                      </a:r>
                      <a:endParaRPr lang="en-US" altLang="ko-KR" sz="800" b="1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6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로그인 후 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통계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선택하여 진입</a:t>
                      </a:r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다음페이지부터 차트상세설명 참고</a:t>
                      </a:r>
                      <a:r>
                        <a:rPr lang="en-US" altLang="ko-KR" sz="800" b="0" kern="1200" dirty="0">
                          <a:solidFill>
                            <a:srgbClr val="5F5F5F"/>
                          </a:solidFill>
                          <a:latin typeface="+mj-ea"/>
                          <a:ea typeface="나눔바른고딕" panose="020B0603020101020101" pitchFamily="50" charset="-127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02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6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kern="1200" dirty="0">
                        <a:solidFill>
                          <a:srgbClr val="5F5F5F"/>
                        </a:solidFill>
                        <a:latin typeface="+mj-ea"/>
                        <a:ea typeface="나눔바른고딕" panose="020B0603020101020101" pitchFamily="50" charset="-127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40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5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50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dirty="0">
                        <a:solidFill>
                          <a:srgbClr val="5F5F5F"/>
                        </a:solidFill>
                        <a:latin typeface="+mj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59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80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437085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206F12D-4E67-4545-BF27-145F80E4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2000" b="1" dirty="0">
                <a:latin typeface="+mj-ea"/>
                <a:ea typeface="+mj-ea"/>
              </a:rPr>
              <a:t>내원객수 </a:t>
            </a:r>
            <a:r>
              <a:rPr lang="en-US" altLang="ko-KR" sz="2000" b="1" dirty="0">
                <a:latin typeface="+mj-ea"/>
                <a:ea typeface="+mj-ea"/>
              </a:rPr>
              <a:t>/ </a:t>
            </a:r>
            <a:r>
              <a:rPr lang="ko-KR" altLang="en-US" sz="2000" b="1" dirty="0">
                <a:latin typeface="+mj-ea"/>
                <a:ea typeface="+mj-ea"/>
              </a:rPr>
              <a:t>유형별 통계</a:t>
            </a:r>
          </a:p>
        </p:txBody>
      </p:sp>
      <p:sp>
        <p:nvSpPr>
          <p:cNvPr id="86" name="텍스트 개체 틀 85">
            <a:extLst>
              <a:ext uri="{FF2B5EF4-FFF2-40B4-BE49-F238E27FC236}">
                <a16:creationId xmlns:a16="http://schemas.microsoft.com/office/drawing/2014/main" xmlns="" id="{97C99261-F61D-4D45-9CCF-FECC0EB67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사용자가 선택한 기간과 지표에 맞는 데이터를 막대그래프로 노출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C8F9B70D-CC4D-4140-8A67-374A7F3917F5}"/>
              </a:ext>
            </a:extLst>
          </p:cNvPr>
          <p:cNvGrpSpPr/>
          <p:nvPr/>
        </p:nvGrpSpPr>
        <p:grpSpPr>
          <a:xfrm>
            <a:off x="1409380" y="1323312"/>
            <a:ext cx="7087241" cy="2366171"/>
            <a:chOff x="1326793" y="1323312"/>
            <a:chExt cx="7087241" cy="23661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E8BFE545-E507-4263-9355-7D71D0393C48}"/>
                </a:ext>
              </a:extLst>
            </p:cNvPr>
            <p:cNvSpPr/>
            <p:nvPr/>
          </p:nvSpPr>
          <p:spPr>
            <a:xfrm>
              <a:off x="1326793" y="1477200"/>
              <a:ext cx="7087241" cy="22122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468FD99-6B49-417D-B586-9150F954AF26}"/>
                </a:ext>
              </a:extLst>
            </p:cNvPr>
            <p:cNvSpPr txBox="1"/>
            <p:nvPr/>
          </p:nvSpPr>
          <p:spPr>
            <a:xfrm>
              <a:off x="1326794" y="1323312"/>
              <a:ext cx="116859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1000" b="1" dirty="0">
                  <a:latin typeface="+mj-ea"/>
                  <a:ea typeface="+mj-ea"/>
                </a:rPr>
                <a:t>내원객수 </a:t>
              </a:r>
              <a:r>
                <a:rPr lang="en-US" altLang="ko-KR" sz="1000" b="1" dirty="0">
                  <a:latin typeface="+mj-ea"/>
                  <a:ea typeface="+mj-ea"/>
                </a:rPr>
                <a:t>/ </a:t>
              </a:r>
              <a:r>
                <a:rPr lang="ko-KR" altLang="en-US" sz="1000" b="1" dirty="0">
                  <a:latin typeface="+mj-ea"/>
                  <a:ea typeface="+mj-ea"/>
                </a:rPr>
                <a:t>유형별 통계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9DB83FF6-46F4-4DDF-9F1A-DC0B101381E7}"/>
                </a:ext>
              </a:extLst>
            </p:cNvPr>
            <p:cNvGrpSpPr/>
            <p:nvPr/>
          </p:nvGrpSpPr>
          <p:grpSpPr>
            <a:xfrm>
              <a:off x="1677449" y="1729873"/>
              <a:ext cx="6555330" cy="1726146"/>
              <a:chOff x="537581" y="4389309"/>
              <a:chExt cx="6395712" cy="172614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xmlns="" id="{546293B3-CBA3-4956-9FCA-B8C7D6CA4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 xmlns="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37581" y="4389309"/>
                <a:ext cx="3197856" cy="1726146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xmlns="" id="{D6629DC4-6F88-481B-81F8-9AFC2EA87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 xmlns="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35437" y="4389309"/>
                <a:ext cx="3197856" cy="1726146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F5D889C1-01FB-4EF3-84D0-17C9C33B1EF2}"/>
                </a:ext>
              </a:extLst>
            </p:cNvPr>
            <p:cNvGrpSpPr/>
            <p:nvPr/>
          </p:nvGrpSpPr>
          <p:grpSpPr>
            <a:xfrm>
              <a:off x="1465454" y="1560042"/>
              <a:ext cx="394737" cy="142092"/>
              <a:chOff x="330560" y="1887556"/>
              <a:chExt cx="394737" cy="142092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E975BE55-6CC7-4AAB-BA34-706E20CDBE27}"/>
                  </a:ext>
                </a:extLst>
              </p:cNvPr>
              <p:cNvSpPr/>
              <p:nvPr/>
            </p:nvSpPr>
            <p:spPr>
              <a:xfrm>
                <a:off x="330560" y="1887556"/>
                <a:ext cx="142092" cy="1420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2677BCF-F9CE-4E15-A953-D2BFD1C6991B}"/>
                  </a:ext>
                </a:extLst>
              </p:cNvPr>
              <p:cNvSpPr txBox="1"/>
              <p:nvPr/>
            </p:nvSpPr>
            <p:spPr>
              <a:xfrm>
                <a:off x="542555" y="1902440"/>
                <a:ext cx="1827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소아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65634E51-973A-4CCD-AEAF-D42B27CE064D}"/>
                </a:ext>
              </a:extLst>
            </p:cNvPr>
            <p:cNvGrpSpPr/>
            <p:nvPr/>
          </p:nvGrpSpPr>
          <p:grpSpPr>
            <a:xfrm>
              <a:off x="1924715" y="1560042"/>
              <a:ext cx="394737" cy="142092"/>
              <a:chOff x="330560" y="1887556"/>
              <a:chExt cx="394737" cy="142092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xmlns="" id="{8B5659EC-78FE-4008-91A1-7FBB67A570AA}"/>
                  </a:ext>
                </a:extLst>
              </p:cNvPr>
              <p:cNvSpPr/>
              <p:nvPr/>
            </p:nvSpPr>
            <p:spPr>
              <a:xfrm>
                <a:off x="330560" y="1887556"/>
                <a:ext cx="142092" cy="1420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56D0517C-230C-4188-9D15-2FB835F7B4A6}"/>
                  </a:ext>
                </a:extLst>
              </p:cNvPr>
              <p:cNvSpPr txBox="1"/>
              <p:nvPr/>
            </p:nvSpPr>
            <p:spPr>
              <a:xfrm>
                <a:off x="542555" y="1902440"/>
                <a:ext cx="1827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여성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1AD23534-434B-4E0A-8790-EEA9193910AF}"/>
                </a:ext>
              </a:extLst>
            </p:cNvPr>
            <p:cNvGrpSpPr/>
            <p:nvPr/>
          </p:nvGrpSpPr>
          <p:grpSpPr>
            <a:xfrm>
              <a:off x="2433863" y="1560042"/>
              <a:ext cx="394737" cy="142092"/>
              <a:chOff x="330560" y="1887556"/>
              <a:chExt cx="394737" cy="142092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xmlns="" id="{9BCC36FB-94C4-4938-A28E-FE11DD182207}"/>
                  </a:ext>
                </a:extLst>
              </p:cNvPr>
              <p:cNvSpPr/>
              <p:nvPr/>
            </p:nvSpPr>
            <p:spPr>
              <a:xfrm>
                <a:off x="330560" y="1887556"/>
                <a:ext cx="142092" cy="142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62BE16E5-7BAE-43B9-9737-BD2ADEF3D240}"/>
                  </a:ext>
                </a:extLst>
              </p:cNvPr>
              <p:cNvSpPr txBox="1"/>
              <p:nvPr/>
            </p:nvSpPr>
            <p:spPr>
              <a:xfrm>
                <a:off x="542555" y="1902440"/>
                <a:ext cx="1827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남성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8BC12130-1785-4EA6-8ACE-B6EC36E28364}"/>
                </a:ext>
              </a:extLst>
            </p:cNvPr>
            <p:cNvGrpSpPr/>
            <p:nvPr/>
          </p:nvGrpSpPr>
          <p:grpSpPr>
            <a:xfrm>
              <a:off x="2943011" y="1560042"/>
              <a:ext cx="394737" cy="142092"/>
              <a:chOff x="330560" y="1887556"/>
              <a:chExt cx="394737" cy="142092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xmlns="" id="{235D86AA-A5AF-4FD6-9AD2-294B62CD82D6}"/>
                  </a:ext>
                </a:extLst>
              </p:cNvPr>
              <p:cNvSpPr/>
              <p:nvPr/>
            </p:nvSpPr>
            <p:spPr>
              <a:xfrm>
                <a:off x="330560" y="1887556"/>
                <a:ext cx="142092" cy="14209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08847FF-CA37-42BC-974B-C3A3BA9399ED}"/>
                  </a:ext>
                </a:extLst>
              </p:cNvPr>
              <p:cNvSpPr txBox="1"/>
              <p:nvPr/>
            </p:nvSpPr>
            <p:spPr>
              <a:xfrm>
                <a:off x="542555" y="1902440"/>
                <a:ext cx="1827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ko-KR" altLang="en-US" sz="800" dirty="0">
                    <a:latin typeface="+mj-ea"/>
                    <a:ea typeface="+mj-ea"/>
                  </a:rPr>
                  <a:t>노인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474B746D-EA11-4A76-9044-29D899D7898B}"/>
                </a:ext>
              </a:extLst>
            </p:cNvPr>
            <p:cNvGrpSpPr/>
            <p:nvPr/>
          </p:nvGrpSpPr>
          <p:grpSpPr>
            <a:xfrm>
              <a:off x="7217379" y="1560042"/>
              <a:ext cx="948024" cy="174762"/>
              <a:chOff x="7773491" y="3583508"/>
              <a:chExt cx="948024" cy="17476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xmlns="" id="{1E4E6012-0FB2-4745-A798-DE9CF7B532A3}"/>
                  </a:ext>
                </a:extLst>
              </p:cNvPr>
              <p:cNvSpPr/>
              <p:nvPr/>
            </p:nvSpPr>
            <p:spPr>
              <a:xfrm>
                <a:off x="7773491" y="3583508"/>
                <a:ext cx="316008" cy="1747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rPr>
                  <a:t>일별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2B00F5DE-CA08-454A-8D8A-3D63C108C8E2}"/>
                  </a:ext>
                </a:extLst>
              </p:cNvPr>
              <p:cNvSpPr/>
              <p:nvPr/>
            </p:nvSpPr>
            <p:spPr>
              <a:xfrm>
                <a:off x="8089499" y="3583508"/>
                <a:ext cx="316008" cy="1747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rPr>
                  <a:t>주별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9C6A0D01-AB07-4F70-90C6-8214990217AD}"/>
                  </a:ext>
                </a:extLst>
              </p:cNvPr>
              <p:cNvSpPr/>
              <p:nvPr/>
            </p:nvSpPr>
            <p:spPr>
              <a:xfrm>
                <a:off x="8405507" y="3583508"/>
                <a:ext cx="316008" cy="1747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rPr>
                  <a:t>월별</a:t>
                </a:r>
              </a:p>
            </p:txBody>
          </p:sp>
        </p:grp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26E479C5-873B-4311-99E2-33015DEF02DF}"/>
              </a:ext>
            </a:extLst>
          </p:cNvPr>
          <p:cNvCxnSpPr/>
          <p:nvPr/>
        </p:nvCxnSpPr>
        <p:spPr>
          <a:xfrm>
            <a:off x="1555775" y="3436564"/>
            <a:ext cx="65553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F43A3FE-19D1-4C5C-B6E0-18977504F3C9}"/>
              </a:ext>
            </a:extLst>
          </p:cNvPr>
          <p:cNvSpPr txBox="1"/>
          <p:nvPr/>
        </p:nvSpPr>
        <p:spPr>
          <a:xfrm>
            <a:off x="1853811" y="3497736"/>
            <a:ext cx="1651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0231D64-7B93-47C4-A89E-0B569A0CEA8B}"/>
              </a:ext>
            </a:extLst>
          </p:cNvPr>
          <p:cNvSpPr txBox="1"/>
          <p:nvPr/>
        </p:nvSpPr>
        <p:spPr>
          <a:xfrm>
            <a:off x="1508667" y="3497736"/>
            <a:ext cx="1843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(%)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3C0AAAA-3353-4C86-A431-7041F5F6C9DD}"/>
              </a:ext>
            </a:extLst>
          </p:cNvPr>
          <p:cNvSpPr txBox="1"/>
          <p:nvPr/>
        </p:nvSpPr>
        <p:spPr>
          <a:xfrm>
            <a:off x="2288313" y="3497736"/>
            <a:ext cx="1651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2/2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77A6B0F-6F5B-4ED1-8151-4105D2461CCE}"/>
              </a:ext>
            </a:extLst>
          </p:cNvPr>
          <p:cNvSpPr txBox="1"/>
          <p:nvPr/>
        </p:nvSpPr>
        <p:spPr>
          <a:xfrm>
            <a:off x="2718880" y="3497736"/>
            <a:ext cx="1651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2/3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E228269-363E-48F5-AF0E-CF487DF2A431}"/>
              </a:ext>
            </a:extLst>
          </p:cNvPr>
          <p:cNvSpPr txBox="1"/>
          <p:nvPr/>
        </p:nvSpPr>
        <p:spPr>
          <a:xfrm>
            <a:off x="3101924" y="3497736"/>
            <a:ext cx="1651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2/4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2F9AA6A-A068-46A2-9AE4-2831C137DD07}"/>
              </a:ext>
            </a:extLst>
          </p:cNvPr>
          <p:cNvSpPr/>
          <p:nvPr/>
        </p:nvSpPr>
        <p:spPr>
          <a:xfrm>
            <a:off x="3420335" y="2425430"/>
            <a:ext cx="353997" cy="100357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3A2456DA-A13D-4E0D-9A94-3099CCAA2E2B}"/>
              </a:ext>
            </a:extLst>
          </p:cNvPr>
          <p:cNvSpPr/>
          <p:nvPr/>
        </p:nvSpPr>
        <p:spPr>
          <a:xfrm>
            <a:off x="3875021" y="2042810"/>
            <a:ext cx="353997" cy="13861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42D7E6B-3CBF-4A5E-AF71-D546EBC58130}"/>
              </a:ext>
            </a:extLst>
          </p:cNvPr>
          <p:cNvSpPr txBox="1"/>
          <p:nvPr/>
        </p:nvSpPr>
        <p:spPr>
          <a:xfrm>
            <a:off x="3514778" y="3497736"/>
            <a:ext cx="1651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2/5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46582E1-EABC-4FBE-AA2D-6322C7A4B8A0}"/>
              </a:ext>
            </a:extLst>
          </p:cNvPr>
          <p:cNvSpPr txBox="1"/>
          <p:nvPr/>
        </p:nvSpPr>
        <p:spPr>
          <a:xfrm>
            <a:off x="3936269" y="3497736"/>
            <a:ext cx="1651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2/6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DBEFCE1-FA93-4555-94C9-78B6398C61CB}"/>
              </a:ext>
            </a:extLst>
          </p:cNvPr>
          <p:cNvSpPr txBox="1"/>
          <p:nvPr/>
        </p:nvSpPr>
        <p:spPr>
          <a:xfrm>
            <a:off x="4357760" y="3497736"/>
            <a:ext cx="1651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2/7</a:t>
            </a:r>
            <a:endParaRPr lang="ko-KR" altLang="en-US" sz="800" dirty="0">
              <a:latin typeface="+mj-ea"/>
              <a:ea typeface="+mj-ea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93CCEDA1-52DF-481D-9B3B-B1DEAA743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859" y="4693484"/>
            <a:ext cx="1377846" cy="1179180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6455A4C5-407E-4D4C-9584-8B8E3080AB74}"/>
              </a:ext>
            </a:extLst>
          </p:cNvPr>
          <p:cNvCxnSpPr/>
          <p:nvPr/>
        </p:nvCxnSpPr>
        <p:spPr>
          <a:xfrm>
            <a:off x="508519" y="5872664"/>
            <a:ext cx="14156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C60138D7-ECC7-4603-B19C-E7D0B8C85921}"/>
              </a:ext>
            </a:extLst>
          </p:cNvPr>
          <p:cNvGrpSpPr/>
          <p:nvPr/>
        </p:nvGrpSpPr>
        <p:grpSpPr>
          <a:xfrm>
            <a:off x="3780741" y="4519021"/>
            <a:ext cx="265889" cy="1659077"/>
            <a:chOff x="5732834" y="2974411"/>
            <a:chExt cx="265889" cy="315433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19A7C1-6CF2-4837-8B71-D388EE82254B}"/>
                </a:ext>
              </a:extLst>
            </p:cNvPr>
            <p:cNvSpPr/>
            <p:nvPr/>
          </p:nvSpPr>
          <p:spPr>
            <a:xfrm>
              <a:off x="5732834" y="5531796"/>
              <a:ext cx="265889" cy="5969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15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2BC25E89-A167-41B3-B096-DAAB64D360D6}"/>
                </a:ext>
              </a:extLst>
            </p:cNvPr>
            <p:cNvSpPr/>
            <p:nvPr/>
          </p:nvSpPr>
          <p:spPr>
            <a:xfrm>
              <a:off x="5732834" y="4934847"/>
              <a:ext cx="265889" cy="5969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15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EA66CB48-9979-4481-9C92-BC1159798C88}"/>
                </a:ext>
              </a:extLst>
            </p:cNvPr>
            <p:cNvSpPr/>
            <p:nvPr/>
          </p:nvSpPr>
          <p:spPr>
            <a:xfrm>
              <a:off x="5732834" y="4082491"/>
              <a:ext cx="265889" cy="8523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25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4910A182-3468-49E7-9DB8-81AEBCD1DF1A}"/>
                </a:ext>
              </a:extLst>
            </p:cNvPr>
            <p:cNvSpPr/>
            <p:nvPr/>
          </p:nvSpPr>
          <p:spPr>
            <a:xfrm>
              <a:off x="5732834" y="2974411"/>
              <a:ext cx="265889" cy="11080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45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C9493A1-B8D5-415D-B1A8-061C1D0C4175}"/>
              </a:ext>
            </a:extLst>
          </p:cNvPr>
          <p:cNvSpPr txBox="1"/>
          <p:nvPr/>
        </p:nvSpPr>
        <p:spPr>
          <a:xfrm>
            <a:off x="4195921" y="5970715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latin typeface="+mj-ea"/>
                <a:ea typeface="+mj-ea"/>
              </a:rPr>
              <a:t>소아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1548FFA-3173-4AC7-8C0A-2988B79BA0B8}"/>
              </a:ext>
            </a:extLst>
          </p:cNvPr>
          <p:cNvSpPr txBox="1"/>
          <p:nvPr/>
        </p:nvSpPr>
        <p:spPr>
          <a:xfrm>
            <a:off x="4195921" y="549438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latin typeface="+mj-ea"/>
                <a:ea typeface="+mj-ea"/>
              </a:rPr>
              <a:t>여성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75163FC-C408-42CB-8AD7-C771AB69DF44}"/>
              </a:ext>
            </a:extLst>
          </p:cNvPr>
          <p:cNvSpPr txBox="1"/>
          <p:nvPr/>
        </p:nvSpPr>
        <p:spPr>
          <a:xfrm>
            <a:off x="4195921" y="5067325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>
                <a:latin typeface="+mj-ea"/>
                <a:ea typeface="+mj-ea"/>
              </a:rPr>
              <a:t>남성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A85B1E1-FF4A-44C5-815F-2A4B2DE5AF7B}"/>
              </a:ext>
            </a:extLst>
          </p:cNvPr>
          <p:cNvSpPr txBox="1"/>
          <p:nvPr/>
        </p:nvSpPr>
        <p:spPr>
          <a:xfrm>
            <a:off x="4195921" y="4667719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노인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F37E2B04-5C26-485C-84A4-4D5E8883FED0}"/>
              </a:ext>
            </a:extLst>
          </p:cNvPr>
          <p:cNvGraphicFramePr>
            <a:graphicFrameLocks noGrp="1"/>
          </p:cNvGraphicFramePr>
          <p:nvPr/>
        </p:nvGraphicFramePr>
        <p:xfrm>
          <a:off x="4828027" y="4215706"/>
          <a:ext cx="3062635" cy="105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71">
                  <a:extLst>
                    <a:ext uri="{9D8B030D-6E8A-4147-A177-3AD203B41FA5}">
                      <a16:colId xmlns:a16="http://schemas.microsoft.com/office/drawing/2014/main" xmlns="" val="2010616296"/>
                    </a:ext>
                  </a:extLst>
                </a:gridCol>
                <a:gridCol w="1536971">
                  <a:extLst>
                    <a:ext uri="{9D8B030D-6E8A-4147-A177-3AD203B41FA5}">
                      <a16:colId xmlns:a16="http://schemas.microsoft.com/office/drawing/2014/main" xmlns="" val="913287016"/>
                    </a:ext>
                  </a:extLst>
                </a:gridCol>
                <a:gridCol w="1019293">
                  <a:extLst>
                    <a:ext uri="{9D8B030D-6E8A-4147-A177-3AD203B41FA5}">
                      <a16:colId xmlns:a16="http://schemas.microsoft.com/office/drawing/2014/main" xmlns="" val="3738250628"/>
                    </a:ext>
                  </a:extLst>
                </a:gridCol>
              </a:tblGrid>
              <a:tr h="285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세로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5326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일별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일자표시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최근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해당기간의 내원객수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3648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주별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매주월요일자노출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26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03036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월별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월표시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최근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개월간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410830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2D03293-C382-4733-8536-A95CAC1F0E00}"/>
              </a:ext>
            </a:extLst>
          </p:cNvPr>
          <p:cNvSpPr txBox="1"/>
          <p:nvPr/>
        </p:nvSpPr>
        <p:spPr>
          <a:xfrm>
            <a:off x="2710031" y="4027308"/>
            <a:ext cx="63478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latin typeface="+mj-ea"/>
                <a:ea typeface="+mj-ea"/>
              </a:rPr>
              <a:t>#2 </a:t>
            </a:r>
            <a:r>
              <a:rPr lang="ko-KR" altLang="en-US" sz="1000" b="1" dirty="0">
                <a:latin typeface="+mj-ea"/>
                <a:ea typeface="+mj-ea"/>
              </a:rPr>
              <a:t>막대구성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D1B36A2-194A-49F4-99A5-6EDC00D6F50A}"/>
              </a:ext>
            </a:extLst>
          </p:cNvPr>
          <p:cNvSpPr txBox="1"/>
          <p:nvPr/>
        </p:nvSpPr>
        <p:spPr>
          <a:xfrm>
            <a:off x="4827295" y="4027308"/>
            <a:ext cx="11477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latin typeface="+mj-ea"/>
                <a:ea typeface="+mj-ea"/>
              </a:rPr>
              <a:t>#3 </a:t>
            </a:r>
            <a:r>
              <a:rPr lang="ko-KR" altLang="en-US" sz="1000" b="1" dirty="0">
                <a:latin typeface="+mj-ea"/>
                <a:ea typeface="+mj-ea"/>
              </a:rPr>
              <a:t>기간별 노출데이터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450089C-D65A-48E3-ABBD-D7B14E47DAB2}"/>
              </a:ext>
            </a:extLst>
          </p:cNvPr>
          <p:cNvSpPr txBox="1"/>
          <p:nvPr/>
        </p:nvSpPr>
        <p:spPr>
          <a:xfrm>
            <a:off x="522718" y="4027308"/>
            <a:ext cx="74860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latin typeface="+mj-ea"/>
                <a:ea typeface="+mj-ea"/>
              </a:rPr>
              <a:t>#1 </a:t>
            </a:r>
            <a:r>
              <a:rPr lang="ko-KR" altLang="en-US" sz="1000" b="1" dirty="0">
                <a:latin typeface="+mj-ea"/>
                <a:ea typeface="+mj-ea"/>
              </a:rPr>
              <a:t>지표선택시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893C566-C524-4271-A32B-41B6AE54647C}"/>
              </a:ext>
            </a:extLst>
          </p:cNvPr>
          <p:cNvSpPr txBox="1"/>
          <p:nvPr/>
        </p:nvSpPr>
        <p:spPr>
          <a:xfrm>
            <a:off x="508519" y="4213799"/>
            <a:ext cx="18033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소아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여성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남성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노인 등 지표 </a:t>
            </a:r>
            <a:r>
              <a:rPr lang="ko-KR" altLang="en-US" sz="800" dirty="0" err="1">
                <a:latin typeface="+mj-ea"/>
                <a:ea typeface="+mj-ea"/>
              </a:rPr>
              <a:t>선택시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해당 일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  <a:r>
              <a:rPr lang="ko-KR" altLang="en-US" sz="800" dirty="0">
                <a:latin typeface="+mj-ea"/>
                <a:ea typeface="+mj-ea"/>
              </a:rPr>
              <a:t>주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r>
              <a:rPr lang="ko-KR" altLang="en-US" sz="800" dirty="0">
                <a:latin typeface="+mj-ea"/>
                <a:ea typeface="+mj-ea"/>
              </a:rPr>
              <a:t>월의 선택지표관련데이터만 노출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CBEC876-3633-4A10-9454-F5C8F57CC087}"/>
              </a:ext>
            </a:extLst>
          </p:cNvPr>
          <p:cNvSpPr txBox="1"/>
          <p:nvPr/>
        </p:nvSpPr>
        <p:spPr>
          <a:xfrm>
            <a:off x="3822314" y="4344805"/>
            <a:ext cx="1779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100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36362441-147B-400D-9C0E-85F2CB08C698}"/>
              </a:ext>
            </a:extLst>
          </p:cNvPr>
          <p:cNvGrpSpPr/>
          <p:nvPr/>
        </p:nvGrpSpPr>
        <p:grpSpPr>
          <a:xfrm>
            <a:off x="3523886" y="4729274"/>
            <a:ext cx="329356" cy="171455"/>
            <a:chOff x="1152525" y="4729274"/>
            <a:chExt cx="329356" cy="17145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DACB89B4-9616-4AA0-95A7-FCF1061D301D}"/>
                </a:ext>
              </a:extLst>
            </p:cNvPr>
            <p:cNvGrpSpPr/>
            <p:nvPr/>
          </p:nvGrpSpPr>
          <p:grpSpPr>
            <a:xfrm>
              <a:off x="1310426" y="4729274"/>
              <a:ext cx="171455" cy="171455"/>
              <a:chOff x="3514778" y="5872664"/>
              <a:chExt cx="171455" cy="171455"/>
            </a:xfrm>
            <a:solidFill>
              <a:srgbClr val="FF0000">
                <a:alpha val="30000"/>
              </a:srgbClr>
            </a:solidFill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ABFBCFF5-3EC1-4363-88E5-27C46DA06CFE}"/>
                  </a:ext>
                </a:extLst>
              </p:cNvPr>
              <p:cNvSpPr/>
              <p:nvPr/>
            </p:nvSpPr>
            <p:spPr>
              <a:xfrm>
                <a:off x="3514778" y="5872664"/>
                <a:ext cx="171455" cy="171455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xmlns="" id="{252A8AFC-6FA1-4AFA-A9D6-8F07D4812D77}"/>
                  </a:ext>
                </a:extLst>
              </p:cNvPr>
              <p:cNvSpPr/>
              <p:nvPr/>
            </p:nvSpPr>
            <p:spPr>
              <a:xfrm>
                <a:off x="3561956" y="5919842"/>
                <a:ext cx="77098" cy="77098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62E78B9C-C9D9-4527-8B91-255E4A2CAA22}"/>
                </a:ext>
              </a:extLst>
            </p:cNvPr>
            <p:cNvCxnSpPr>
              <a:endCxn id="60" idx="2"/>
            </p:cNvCxnSpPr>
            <p:nvPr/>
          </p:nvCxnSpPr>
          <p:spPr>
            <a:xfrm>
              <a:off x="1152525" y="4810427"/>
              <a:ext cx="157901" cy="45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6C2A4CF-B15C-4759-838E-195B0AA72C74}"/>
              </a:ext>
            </a:extLst>
          </p:cNvPr>
          <p:cNvSpPr txBox="1"/>
          <p:nvPr/>
        </p:nvSpPr>
        <p:spPr>
          <a:xfrm>
            <a:off x="2699513" y="4755733"/>
            <a:ext cx="12006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영역높이 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= </a:t>
            </a:r>
            <a:r>
              <a:rPr lang="ko-KR" altLang="en-US" sz="800" dirty="0">
                <a:latin typeface="+mj-ea"/>
                <a:ea typeface="+mj-ea"/>
              </a:rPr>
              <a:t>해당 지표의 비율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= </a:t>
            </a:r>
            <a:r>
              <a:rPr lang="ko-KR" altLang="en-US" sz="800" dirty="0">
                <a:latin typeface="+mj-ea"/>
                <a:ea typeface="+mj-ea"/>
              </a:rPr>
              <a:t>지표총수</a:t>
            </a:r>
            <a:r>
              <a:rPr lang="en-US" altLang="ko-KR" sz="800" dirty="0">
                <a:latin typeface="+mj-ea"/>
                <a:ea typeface="+mj-ea"/>
              </a:rPr>
              <a:t>/ </a:t>
            </a:r>
            <a:r>
              <a:rPr lang="ko-KR" altLang="en-US" sz="800" dirty="0">
                <a:latin typeface="+mj-ea"/>
                <a:ea typeface="+mj-ea"/>
              </a:rPr>
              <a:t>기간내 총 </a:t>
            </a:r>
            <a:r>
              <a:rPr lang="ko-KR" altLang="en-US" sz="800" dirty="0" err="1">
                <a:latin typeface="+mj-ea"/>
                <a:ea typeface="+mj-ea"/>
              </a:rPr>
              <a:t>방문수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E44F5B42-6260-4E82-9080-B1744C553061}"/>
              </a:ext>
            </a:extLst>
          </p:cNvPr>
          <p:cNvGrpSpPr/>
          <p:nvPr/>
        </p:nvGrpSpPr>
        <p:grpSpPr>
          <a:xfrm>
            <a:off x="3523886" y="4320632"/>
            <a:ext cx="329356" cy="171455"/>
            <a:chOff x="1152525" y="4729274"/>
            <a:chExt cx="329356" cy="171455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xmlns="" id="{47633D5B-D64E-482B-8C84-5C058AE035A5}"/>
                </a:ext>
              </a:extLst>
            </p:cNvPr>
            <p:cNvGrpSpPr/>
            <p:nvPr/>
          </p:nvGrpSpPr>
          <p:grpSpPr>
            <a:xfrm>
              <a:off x="1310426" y="4729274"/>
              <a:ext cx="171455" cy="171455"/>
              <a:chOff x="3514778" y="5872664"/>
              <a:chExt cx="171455" cy="171455"/>
            </a:xfrm>
            <a:solidFill>
              <a:srgbClr val="FF0000">
                <a:alpha val="30000"/>
              </a:srgbClr>
            </a:solidFill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6C8FAE9B-1918-4C6C-9027-DFE7B19EE4D8}"/>
                  </a:ext>
                </a:extLst>
              </p:cNvPr>
              <p:cNvSpPr/>
              <p:nvPr/>
            </p:nvSpPr>
            <p:spPr>
              <a:xfrm>
                <a:off x="3514778" y="5872664"/>
                <a:ext cx="171455" cy="171455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4851B475-4367-477F-AF2D-C4CC6879138B}"/>
                  </a:ext>
                </a:extLst>
              </p:cNvPr>
              <p:cNvSpPr/>
              <p:nvPr/>
            </p:nvSpPr>
            <p:spPr>
              <a:xfrm>
                <a:off x="3561956" y="5919842"/>
                <a:ext cx="77098" cy="77098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DEB5D1E3-1172-4DD3-A5DE-C1430B1CD64A}"/>
                </a:ext>
              </a:extLst>
            </p:cNvPr>
            <p:cNvCxnSpPr>
              <a:endCxn id="74" idx="2"/>
            </p:cNvCxnSpPr>
            <p:nvPr/>
          </p:nvCxnSpPr>
          <p:spPr>
            <a:xfrm>
              <a:off x="1152525" y="4810427"/>
              <a:ext cx="157901" cy="45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2D55B31-29E0-44E5-8342-D10399F6D1DB}"/>
              </a:ext>
            </a:extLst>
          </p:cNvPr>
          <p:cNvSpPr txBox="1"/>
          <p:nvPr/>
        </p:nvSpPr>
        <p:spPr>
          <a:xfrm>
            <a:off x="2699513" y="4344805"/>
            <a:ext cx="8447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해당기간 방문객총수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명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F06F50B2-125D-43F0-A558-E139C31373EF}"/>
              </a:ext>
            </a:extLst>
          </p:cNvPr>
          <p:cNvGrpSpPr/>
          <p:nvPr/>
        </p:nvGrpSpPr>
        <p:grpSpPr>
          <a:xfrm rot="10800000">
            <a:off x="4319759" y="5458007"/>
            <a:ext cx="329356" cy="171455"/>
            <a:chOff x="1152525" y="4729274"/>
            <a:chExt cx="329356" cy="17145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4DDB0990-23D4-4517-8FC2-4B56D6EFBA63}"/>
                </a:ext>
              </a:extLst>
            </p:cNvPr>
            <p:cNvGrpSpPr/>
            <p:nvPr/>
          </p:nvGrpSpPr>
          <p:grpSpPr>
            <a:xfrm>
              <a:off x="1310426" y="4729274"/>
              <a:ext cx="171455" cy="171455"/>
              <a:chOff x="3514778" y="5872664"/>
              <a:chExt cx="171455" cy="171455"/>
            </a:xfrm>
            <a:solidFill>
              <a:srgbClr val="FF0000">
                <a:alpha val="30000"/>
              </a:srgbClr>
            </a:solidFill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xmlns="" id="{FC16138F-7457-446B-AB61-39A2C4E64FAB}"/>
                  </a:ext>
                </a:extLst>
              </p:cNvPr>
              <p:cNvSpPr/>
              <p:nvPr/>
            </p:nvSpPr>
            <p:spPr>
              <a:xfrm>
                <a:off x="3514778" y="5872664"/>
                <a:ext cx="171455" cy="171455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xmlns="" id="{0A58965D-EADA-4DEE-9299-34AEEB9FE962}"/>
                  </a:ext>
                </a:extLst>
              </p:cNvPr>
              <p:cNvSpPr/>
              <p:nvPr/>
            </p:nvSpPr>
            <p:spPr>
              <a:xfrm>
                <a:off x="3561956" y="5919842"/>
                <a:ext cx="77098" cy="77098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932FAB7B-AF7B-4471-992E-653877B0AD0E}"/>
                </a:ext>
              </a:extLst>
            </p:cNvPr>
            <p:cNvCxnSpPr>
              <a:endCxn id="80" idx="2"/>
            </p:cNvCxnSpPr>
            <p:nvPr/>
          </p:nvCxnSpPr>
          <p:spPr>
            <a:xfrm>
              <a:off x="1152525" y="4810427"/>
              <a:ext cx="157901" cy="45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5A70CBCC-5C0E-49BA-AE19-1478FD356849}"/>
              </a:ext>
            </a:extLst>
          </p:cNvPr>
          <p:cNvSpPr txBox="1"/>
          <p:nvPr/>
        </p:nvSpPr>
        <p:spPr>
          <a:xfrm>
            <a:off x="4692068" y="5427036"/>
            <a:ext cx="108683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비율노출 순서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= </a:t>
            </a:r>
            <a:r>
              <a:rPr lang="ko-KR" altLang="en-US" sz="800" dirty="0">
                <a:latin typeface="+mj-ea"/>
                <a:ea typeface="+mj-ea"/>
              </a:rPr>
              <a:t>소아 </a:t>
            </a:r>
            <a:r>
              <a:rPr lang="en-US" altLang="ko-KR" sz="800" dirty="0">
                <a:latin typeface="+mj-ea"/>
                <a:ea typeface="+mj-ea"/>
              </a:rPr>
              <a:t>&gt; </a:t>
            </a:r>
            <a:r>
              <a:rPr lang="ko-KR" altLang="en-US" sz="800" dirty="0">
                <a:latin typeface="+mj-ea"/>
                <a:ea typeface="+mj-ea"/>
              </a:rPr>
              <a:t>여성 </a:t>
            </a:r>
            <a:r>
              <a:rPr lang="en-US" altLang="ko-KR" sz="800" dirty="0">
                <a:latin typeface="+mj-ea"/>
                <a:ea typeface="+mj-ea"/>
              </a:rPr>
              <a:t>&gt; </a:t>
            </a:r>
            <a:r>
              <a:rPr lang="ko-KR" altLang="en-US" sz="800" dirty="0">
                <a:latin typeface="+mj-ea"/>
                <a:ea typeface="+mj-ea"/>
              </a:rPr>
              <a:t>남성 </a:t>
            </a:r>
            <a:r>
              <a:rPr lang="en-US" altLang="ko-KR" sz="800" dirty="0">
                <a:latin typeface="+mj-ea"/>
                <a:ea typeface="+mj-ea"/>
              </a:rPr>
              <a:t>&gt; </a:t>
            </a:r>
            <a:r>
              <a:rPr lang="ko-KR" altLang="en-US" sz="800" dirty="0">
                <a:latin typeface="+mj-ea"/>
                <a:ea typeface="+mj-ea"/>
              </a:rPr>
              <a:t>노인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799C2B95-5A5F-4F70-82E1-4A5DCBA5BEFD}"/>
              </a:ext>
            </a:extLst>
          </p:cNvPr>
          <p:cNvSpPr/>
          <p:nvPr/>
        </p:nvSpPr>
        <p:spPr>
          <a:xfrm>
            <a:off x="1306172" y="1520757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8D5E1FCA-6353-48E2-BDB0-9A7EE41D744F}"/>
              </a:ext>
            </a:extLst>
          </p:cNvPr>
          <p:cNvSpPr/>
          <p:nvPr/>
        </p:nvSpPr>
        <p:spPr>
          <a:xfrm>
            <a:off x="1675269" y="230181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ECB0AD2F-C349-4842-B974-28D609979085}"/>
              </a:ext>
            </a:extLst>
          </p:cNvPr>
          <p:cNvSpPr/>
          <p:nvPr/>
        </p:nvSpPr>
        <p:spPr>
          <a:xfrm>
            <a:off x="7160930" y="1520757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7" name="말풍선: 사각형 86">
            <a:extLst>
              <a:ext uri="{FF2B5EF4-FFF2-40B4-BE49-F238E27FC236}">
                <a16:creationId xmlns:a16="http://schemas.microsoft.com/office/drawing/2014/main" xmlns="" id="{6F863D1A-B0D3-4326-A398-C82EA8106AB8}"/>
              </a:ext>
            </a:extLst>
          </p:cNvPr>
          <p:cNvSpPr/>
          <p:nvPr/>
        </p:nvSpPr>
        <p:spPr>
          <a:xfrm>
            <a:off x="3165313" y="1942765"/>
            <a:ext cx="1192447" cy="640576"/>
          </a:xfrm>
          <a:prstGeom prst="wedgeRectCallout">
            <a:avLst>
              <a:gd name="adj1" fmla="val -43153"/>
              <a:gd name="adj2" fmla="val 7916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일 </a:t>
            </a:r>
            <a:r>
              <a:rPr lang="ko-KR" altLang="en-US" sz="700" b="1" dirty="0" err="1">
                <a:solidFill>
                  <a:schemeClr val="tx1"/>
                </a:solidFill>
                <a:latin typeface="+mj-ea"/>
                <a:ea typeface="+mj-ea"/>
              </a:rPr>
              <a:t>내원객</a:t>
            </a:r>
            <a:endParaRPr lang="en-US" altLang="ko-KR" sz="7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소아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254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여성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150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남성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999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노인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EB6EB761-C2DA-49AB-923F-F614AB3941CE}"/>
              </a:ext>
            </a:extLst>
          </p:cNvPr>
          <p:cNvSpPr/>
          <p:nvPr/>
        </p:nvSpPr>
        <p:spPr>
          <a:xfrm>
            <a:off x="3039129" y="187412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EF0D4E1A-11DA-4111-9C84-27E5A5ADC330}"/>
              </a:ext>
            </a:extLst>
          </p:cNvPr>
          <p:cNvSpPr txBox="1"/>
          <p:nvPr/>
        </p:nvSpPr>
        <p:spPr>
          <a:xfrm>
            <a:off x="8166375" y="4027308"/>
            <a:ext cx="86241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latin typeface="+mj-ea"/>
                <a:ea typeface="+mj-ea"/>
              </a:rPr>
              <a:t>#4 </a:t>
            </a:r>
            <a:r>
              <a:rPr lang="ko-KR" altLang="en-US" sz="1000" b="1" dirty="0">
                <a:latin typeface="+mj-ea"/>
                <a:ea typeface="+mj-ea"/>
              </a:rPr>
              <a:t>상세정보노출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D288B8EF-ACB5-4B54-9542-563F362C487E}"/>
              </a:ext>
            </a:extLst>
          </p:cNvPr>
          <p:cNvSpPr txBox="1"/>
          <p:nvPr/>
        </p:nvSpPr>
        <p:spPr>
          <a:xfrm>
            <a:off x="8166375" y="4213799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그래프의 일정영역에 </a:t>
            </a:r>
            <a:r>
              <a:rPr lang="en-US" altLang="ko-KR" sz="800" dirty="0">
                <a:latin typeface="+mj-ea"/>
                <a:ea typeface="+mj-ea"/>
              </a:rPr>
              <a:t>hover</a:t>
            </a:r>
            <a:r>
              <a:rPr lang="ko-KR" altLang="en-US" sz="800" dirty="0">
                <a:latin typeface="+mj-ea"/>
                <a:ea typeface="+mj-ea"/>
              </a:rPr>
              <a:t>시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해당 데이터의 상세정보 노출</a:t>
            </a:r>
          </a:p>
        </p:txBody>
      </p:sp>
    </p:spTree>
    <p:extLst>
      <p:ext uri="{BB962C8B-B14F-4D97-AF65-F5344CB8AC3E}">
        <p14:creationId xmlns:p14="http://schemas.microsoft.com/office/powerpoint/2010/main" xmlns="" val="25387176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1181BE-CA47-4820-A874-BCA071B1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b="1" dirty="0" err="1">
                <a:latin typeface="+mj-ea"/>
                <a:ea typeface="+mj-ea"/>
              </a:rPr>
              <a:t>내원객</a:t>
            </a:r>
            <a:r>
              <a:rPr lang="ko-KR" altLang="en-US" sz="2000" b="1" dirty="0">
                <a:latin typeface="+mj-ea"/>
                <a:ea typeface="+mj-ea"/>
              </a:rPr>
              <a:t> 성별 및 연령별 통계</a:t>
            </a:r>
            <a:endParaRPr lang="ko-KR" altLang="en-US" dirty="0"/>
          </a:p>
        </p:txBody>
      </p:sp>
      <p:sp>
        <p:nvSpPr>
          <p:cNvPr id="83" name="텍스트 개체 틀 82">
            <a:extLst>
              <a:ext uri="{FF2B5EF4-FFF2-40B4-BE49-F238E27FC236}">
                <a16:creationId xmlns:a16="http://schemas.microsoft.com/office/drawing/2014/main" xmlns="" id="{C270170B-6152-455C-9CE4-0621D9D7DE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해당 의료기관이 준차트에 등록한 환자들의 총수 및 연령별 분포도 조회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D730EA1-9F80-4DB0-9EE8-FB0C6F95A679}"/>
              </a:ext>
            </a:extLst>
          </p:cNvPr>
          <p:cNvSpPr/>
          <p:nvPr/>
        </p:nvSpPr>
        <p:spPr>
          <a:xfrm>
            <a:off x="1409380" y="1479527"/>
            <a:ext cx="7087241" cy="19673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7F657E-284D-4BB8-A44D-968A5BF8328A}"/>
              </a:ext>
            </a:extLst>
          </p:cNvPr>
          <p:cNvSpPr txBox="1"/>
          <p:nvPr/>
        </p:nvSpPr>
        <p:spPr>
          <a:xfrm>
            <a:off x="1409381" y="1283261"/>
            <a:ext cx="136736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b="1" dirty="0" err="1">
                <a:latin typeface="+mj-ea"/>
                <a:ea typeface="+mj-ea"/>
              </a:rPr>
              <a:t>내원객</a:t>
            </a:r>
            <a:r>
              <a:rPr lang="ko-KR" altLang="en-US" sz="1000" b="1" dirty="0">
                <a:latin typeface="+mj-ea"/>
                <a:ea typeface="+mj-ea"/>
              </a:rPr>
              <a:t> 성별 및 연령별 통계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CC8F82-E2C3-4FF2-819D-A0D7E38EF151}"/>
              </a:ext>
            </a:extLst>
          </p:cNvPr>
          <p:cNvSpPr txBox="1"/>
          <p:nvPr/>
        </p:nvSpPr>
        <p:spPr>
          <a:xfrm>
            <a:off x="2418962" y="3272105"/>
            <a:ext cx="1779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100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4FF18090-FAF2-417B-9B4A-809AD5FC922A}"/>
              </a:ext>
            </a:extLst>
          </p:cNvPr>
          <p:cNvGrpSpPr/>
          <p:nvPr/>
        </p:nvGrpSpPr>
        <p:grpSpPr>
          <a:xfrm>
            <a:off x="1548041" y="1576153"/>
            <a:ext cx="394737" cy="142092"/>
            <a:chOff x="330560" y="1887556"/>
            <a:chExt cx="394737" cy="14209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8EBA2154-FBBA-4B1B-8F04-456A8C0C10D5}"/>
                </a:ext>
              </a:extLst>
            </p:cNvPr>
            <p:cNvSpPr/>
            <p:nvPr/>
          </p:nvSpPr>
          <p:spPr>
            <a:xfrm>
              <a:off x="330560" y="1887556"/>
              <a:ext cx="142092" cy="1420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C441DBB-2178-4933-800A-4CFC595E49E3}"/>
                </a:ext>
              </a:extLst>
            </p:cNvPr>
            <p:cNvSpPr txBox="1"/>
            <p:nvPr/>
          </p:nvSpPr>
          <p:spPr>
            <a:xfrm>
              <a:off x="542555" y="1902440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남성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005ADAE-0A1A-4A91-950B-1BE5FB698926}"/>
              </a:ext>
            </a:extLst>
          </p:cNvPr>
          <p:cNvGrpSpPr/>
          <p:nvPr/>
        </p:nvGrpSpPr>
        <p:grpSpPr>
          <a:xfrm>
            <a:off x="2007302" y="1576153"/>
            <a:ext cx="394737" cy="142092"/>
            <a:chOff x="330560" y="1887556"/>
            <a:chExt cx="394737" cy="14209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61316A28-0825-4F80-ACC3-F67236ADC8E6}"/>
                </a:ext>
              </a:extLst>
            </p:cNvPr>
            <p:cNvSpPr/>
            <p:nvPr/>
          </p:nvSpPr>
          <p:spPr>
            <a:xfrm>
              <a:off x="330560" y="1887556"/>
              <a:ext cx="142092" cy="14209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24B0CEB-932D-4121-87B9-31CEB2D12BA9}"/>
                </a:ext>
              </a:extLst>
            </p:cNvPr>
            <p:cNvSpPr txBox="1"/>
            <p:nvPr/>
          </p:nvSpPr>
          <p:spPr>
            <a:xfrm>
              <a:off x="542555" y="1902440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800" dirty="0">
                  <a:latin typeface="+mj-ea"/>
                  <a:ea typeface="+mj-ea"/>
                </a:rPr>
                <a:t>여성</a:t>
              </a:r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7CDD547D-9645-4006-8D8C-B22EC3EB0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515"/>
          <a:stretch/>
        </p:blipFill>
        <p:spPr>
          <a:xfrm>
            <a:off x="2302824" y="1790482"/>
            <a:ext cx="6075177" cy="141563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71EE431-CC3B-4F33-8A0A-898314E0004E}"/>
              </a:ext>
            </a:extLst>
          </p:cNvPr>
          <p:cNvSpPr txBox="1"/>
          <p:nvPr/>
        </p:nvSpPr>
        <p:spPr>
          <a:xfrm>
            <a:off x="1559043" y="2711111"/>
            <a:ext cx="2372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6-10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BC9A62-76F7-4F78-B4D4-5C2F2CCEEA77}"/>
              </a:ext>
            </a:extLst>
          </p:cNvPr>
          <p:cNvSpPr txBox="1"/>
          <p:nvPr/>
        </p:nvSpPr>
        <p:spPr>
          <a:xfrm>
            <a:off x="1559043" y="2855411"/>
            <a:ext cx="1779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0-5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3CA941F-45CC-400A-B30C-F0EDDC075089}"/>
              </a:ext>
            </a:extLst>
          </p:cNvPr>
          <p:cNvSpPr txBox="1"/>
          <p:nvPr/>
        </p:nvSpPr>
        <p:spPr>
          <a:xfrm>
            <a:off x="1559043" y="2421928"/>
            <a:ext cx="2965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16-20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E67CCF-81AE-4780-AF3C-62553372AD7F}"/>
              </a:ext>
            </a:extLst>
          </p:cNvPr>
          <p:cNvSpPr txBox="1"/>
          <p:nvPr/>
        </p:nvSpPr>
        <p:spPr>
          <a:xfrm>
            <a:off x="1559043" y="2566228"/>
            <a:ext cx="2965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11-15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EBCD21C-5BFF-4F89-ADC4-B0DD321C9E55}"/>
              </a:ext>
            </a:extLst>
          </p:cNvPr>
          <p:cNvSpPr txBox="1"/>
          <p:nvPr/>
        </p:nvSpPr>
        <p:spPr>
          <a:xfrm>
            <a:off x="1559043" y="2155619"/>
            <a:ext cx="2965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26-30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A90269E-D8F9-48CA-9961-F405D474ED2D}"/>
              </a:ext>
            </a:extLst>
          </p:cNvPr>
          <p:cNvSpPr txBox="1"/>
          <p:nvPr/>
        </p:nvSpPr>
        <p:spPr>
          <a:xfrm>
            <a:off x="1559043" y="2299919"/>
            <a:ext cx="2965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21-25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78A98CA-E15F-49F4-9A17-A988316CF0C9}"/>
              </a:ext>
            </a:extLst>
          </p:cNvPr>
          <p:cNvSpPr txBox="1"/>
          <p:nvPr/>
        </p:nvSpPr>
        <p:spPr>
          <a:xfrm>
            <a:off x="1559043" y="1987900"/>
            <a:ext cx="913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…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5048157-8E86-45D2-B265-ABF82E90E72C}"/>
              </a:ext>
            </a:extLst>
          </p:cNvPr>
          <p:cNvSpPr txBox="1"/>
          <p:nvPr/>
        </p:nvSpPr>
        <p:spPr>
          <a:xfrm>
            <a:off x="3079514" y="3272105"/>
            <a:ext cx="118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80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4DF1BD8-1BF9-45C3-A6CE-C8664C0F6F13}"/>
              </a:ext>
            </a:extLst>
          </p:cNvPr>
          <p:cNvSpPr txBox="1"/>
          <p:nvPr/>
        </p:nvSpPr>
        <p:spPr>
          <a:xfrm>
            <a:off x="3596430" y="3272105"/>
            <a:ext cx="118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60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29AFC94-9FF5-4FD4-8F13-DFECF4210E97}"/>
              </a:ext>
            </a:extLst>
          </p:cNvPr>
          <p:cNvSpPr txBox="1"/>
          <p:nvPr/>
        </p:nvSpPr>
        <p:spPr>
          <a:xfrm>
            <a:off x="4092216" y="3272105"/>
            <a:ext cx="118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40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28BC6BD-6880-4443-A74D-EB6246E85C93}"/>
              </a:ext>
            </a:extLst>
          </p:cNvPr>
          <p:cNvSpPr txBox="1"/>
          <p:nvPr/>
        </p:nvSpPr>
        <p:spPr>
          <a:xfrm>
            <a:off x="4616584" y="3272105"/>
            <a:ext cx="118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E78FF06-71D5-4646-BC11-3AA07BBBB701}"/>
              </a:ext>
            </a:extLst>
          </p:cNvPr>
          <p:cNvSpPr txBox="1"/>
          <p:nvPr/>
        </p:nvSpPr>
        <p:spPr>
          <a:xfrm>
            <a:off x="5196429" y="3272105"/>
            <a:ext cx="593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0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E9E1A3A5-8DE5-4F3A-BDB2-7731536181DC}"/>
              </a:ext>
            </a:extLst>
          </p:cNvPr>
          <p:cNvGrpSpPr/>
          <p:nvPr/>
        </p:nvGrpSpPr>
        <p:grpSpPr>
          <a:xfrm>
            <a:off x="1974217" y="1927106"/>
            <a:ext cx="5983432" cy="1235865"/>
            <a:chOff x="1411592" y="2055779"/>
            <a:chExt cx="3947273" cy="1278167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0F348498-F07A-4CDE-8134-21D646D800A1}"/>
                </a:ext>
              </a:extLst>
            </p:cNvPr>
            <p:cNvCxnSpPr/>
            <p:nvPr/>
          </p:nvCxnSpPr>
          <p:spPr>
            <a:xfrm>
              <a:off x="1411592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51D5D79D-4D60-47CC-9C15-BE0A362D5228}"/>
                </a:ext>
              </a:extLst>
            </p:cNvPr>
            <p:cNvCxnSpPr/>
            <p:nvPr/>
          </p:nvCxnSpPr>
          <p:spPr>
            <a:xfrm>
              <a:off x="1770435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18527338-3821-4F2A-B706-77606749C0D9}"/>
                </a:ext>
              </a:extLst>
            </p:cNvPr>
            <p:cNvCxnSpPr/>
            <p:nvPr/>
          </p:nvCxnSpPr>
          <p:spPr>
            <a:xfrm>
              <a:off x="2129278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3094D47E-ABC3-43F8-A3FC-0B02EC69D00C}"/>
                </a:ext>
              </a:extLst>
            </p:cNvPr>
            <p:cNvCxnSpPr/>
            <p:nvPr/>
          </p:nvCxnSpPr>
          <p:spPr>
            <a:xfrm>
              <a:off x="2488121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34FDE42D-92E0-47B4-A8A1-ADA7B9ABC97E}"/>
                </a:ext>
              </a:extLst>
            </p:cNvPr>
            <p:cNvCxnSpPr/>
            <p:nvPr/>
          </p:nvCxnSpPr>
          <p:spPr>
            <a:xfrm>
              <a:off x="2846964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14A72D90-2B85-4092-96E0-5CDD764645CC}"/>
                </a:ext>
              </a:extLst>
            </p:cNvPr>
            <p:cNvCxnSpPr/>
            <p:nvPr/>
          </p:nvCxnSpPr>
          <p:spPr>
            <a:xfrm>
              <a:off x="3205807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54D57BB4-2C56-46F0-836E-34958C1269FF}"/>
                </a:ext>
              </a:extLst>
            </p:cNvPr>
            <p:cNvCxnSpPr/>
            <p:nvPr/>
          </p:nvCxnSpPr>
          <p:spPr>
            <a:xfrm>
              <a:off x="3564650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xmlns="" id="{22E10194-9C12-43E6-BD0B-B4432FEF71E4}"/>
                </a:ext>
              </a:extLst>
            </p:cNvPr>
            <p:cNvCxnSpPr/>
            <p:nvPr/>
          </p:nvCxnSpPr>
          <p:spPr>
            <a:xfrm>
              <a:off x="3923493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6E082090-6DCC-4379-872D-40106B317979}"/>
                </a:ext>
              </a:extLst>
            </p:cNvPr>
            <p:cNvCxnSpPr/>
            <p:nvPr/>
          </p:nvCxnSpPr>
          <p:spPr>
            <a:xfrm>
              <a:off x="4282336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E3FB4ED6-35B0-4270-87BC-59EF08F8B6DC}"/>
                </a:ext>
              </a:extLst>
            </p:cNvPr>
            <p:cNvCxnSpPr/>
            <p:nvPr/>
          </p:nvCxnSpPr>
          <p:spPr>
            <a:xfrm>
              <a:off x="4641179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xmlns="" id="{4CD68725-9884-4CBC-A7D2-31AD5DD35D5A}"/>
                </a:ext>
              </a:extLst>
            </p:cNvPr>
            <p:cNvCxnSpPr/>
            <p:nvPr/>
          </p:nvCxnSpPr>
          <p:spPr>
            <a:xfrm>
              <a:off x="5000022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xmlns="" id="{126AAB65-69A7-46B1-9896-58D70779B496}"/>
                </a:ext>
              </a:extLst>
            </p:cNvPr>
            <p:cNvCxnSpPr/>
            <p:nvPr/>
          </p:nvCxnSpPr>
          <p:spPr>
            <a:xfrm>
              <a:off x="5358865" y="2055779"/>
              <a:ext cx="0" cy="12781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EA0D73CB-AF8D-4488-B935-5B21951861EC}"/>
              </a:ext>
            </a:extLst>
          </p:cNvPr>
          <p:cNvSpPr txBox="1"/>
          <p:nvPr/>
        </p:nvSpPr>
        <p:spPr>
          <a:xfrm>
            <a:off x="1866582" y="3272105"/>
            <a:ext cx="1843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 err="1">
                <a:latin typeface="+mj-ea"/>
                <a:ea typeface="+mj-ea"/>
              </a:rPr>
              <a:t>먕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26E79E96-582F-463B-98BC-F8A218636F05}"/>
              </a:ext>
            </a:extLst>
          </p:cNvPr>
          <p:cNvSpPr/>
          <p:nvPr/>
        </p:nvSpPr>
        <p:spPr>
          <a:xfrm>
            <a:off x="1301026" y="230181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9B935F08-DFC2-4509-AF71-DA2E76543D37}"/>
              </a:ext>
            </a:extLst>
          </p:cNvPr>
          <p:cNvSpPr/>
          <p:nvPr/>
        </p:nvSpPr>
        <p:spPr>
          <a:xfrm>
            <a:off x="1301026" y="3193321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2a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4" name="말풍선: 사각형 83">
            <a:extLst>
              <a:ext uri="{FF2B5EF4-FFF2-40B4-BE49-F238E27FC236}">
                <a16:creationId xmlns:a16="http://schemas.microsoft.com/office/drawing/2014/main" xmlns="" id="{C79806F9-D41D-4792-BC15-69263C194FF1}"/>
              </a:ext>
            </a:extLst>
          </p:cNvPr>
          <p:cNvSpPr/>
          <p:nvPr/>
        </p:nvSpPr>
        <p:spPr>
          <a:xfrm>
            <a:off x="3613958" y="2205689"/>
            <a:ext cx="543948" cy="292608"/>
          </a:xfrm>
          <a:prstGeom prst="wedgeRectCallout">
            <a:avLst>
              <a:gd name="adj1" fmla="val -43153"/>
              <a:gd name="adj2" fmla="val 7916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남성 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254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8647E0ED-17D9-4C5A-82FA-1870AA525B3D}"/>
              </a:ext>
            </a:extLst>
          </p:cNvPr>
          <p:cNvSpPr/>
          <p:nvPr/>
        </p:nvSpPr>
        <p:spPr>
          <a:xfrm>
            <a:off x="3525398" y="230181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2968EC5-F94F-4C81-9554-F3CFBD4DE111}"/>
              </a:ext>
            </a:extLst>
          </p:cNvPr>
          <p:cNvSpPr txBox="1"/>
          <p:nvPr/>
        </p:nvSpPr>
        <p:spPr>
          <a:xfrm>
            <a:off x="522718" y="3915256"/>
            <a:ext cx="856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latin typeface="+mj-ea"/>
                <a:ea typeface="+mj-ea"/>
              </a:rPr>
              <a:t>#2 Y </a:t>
            </a:r>
            <a:r>
              <a:rPr lang="ko-KR" altLang="en-US" sz="1000" b="1" dirty="0">
                <a:latin typeface="+mj-ea"/>
                <a:ea typeface="+mj-ea"/>
              </a:rPr>
              <a:t>데이터간격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281C8A3-6322-4DCD-87AD-23A684219B21}"/>
              </a:ext>
            </a:extLst>
          </p:cNvPr>
          <p:cNvSpPr txBox="1"/>
          <p:nvPr/>
        </p:nvSpPr>
        <p:spPr>
          <a:xfrm>
            <a:off x="508519" y="4101747"/>
            <a:ext cx="13465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1~100</a:t>
            </a:r>
            <a:r>
              <a:rPr lang="ko-KR" altLang="en-US" sz="800" dirty="0">
                <a:latin typeface="+mj-ea"/>
                <a:ea typeface="+mj-ea"/>
              </a:rPr>
              <a:t>세까지 </a:t>
            </a:r>
            <a:r>
              <a:rPr lang="en-US" altLang="ko-KR" sz="800" dirty="0">
                <a:latin typeface="+mj-ea"/>
                <a:ea typeface="+mj-ea"/>
              </a:rPr>
              <a:t>5</a:t>
            </a:r>
            <a:r>
              <a:rPr lang="ko-KR" altLang="en-US" sz="800" dirty="0">
                <a:latin typeface="+mj-ea"/>
                <a:ea typeface="+mj-ea"/>
              </a:rPr>
              <a:t>세 간격으로 노출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E519ECDE-4EEE-46C7-9CE8-2FBA959F3218}"/>
              </a:ext>
            </a:extLst>
          </p:cNvPr>
          <p:cNvSpPr txBox="1"/>
          <p:nvPr/>
        </p:nvSpPr>
        <p:spPr>
          <a:xfrm>
            <a:off x="522718" y="4588029"/>
            <a:ext cx="92813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latin typeface="+mj-ea"/>
                <a:ea typeface="+mj-ea"/>
              </a:rPr>
              <a:t>#2a X </a:t>
            </a:r>
            <a:r>
              <a:rPr lang="ko-KR" altLang="en-US" sz="1000" b="1" dirty="0">
                <a:latin typeface="+mj-ea"/>
                <a:ea typeface="+mj-ea"/>
              </a:rPr>
              <a:t>데이터간격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C5AB4A38-FB3B-406A-A9CB-9443AE519F18}"/>
              </a:ext>
            </a:extLst>
          </p:cNvPr>
          <p:cNvSpPr txBox="1"/>
          <p:nvPr/>
        </p:nvSpPr>
        <p:spPr>
          <a:xfrm>
            <a:off x="508519" y="4774520"/>
            <a:ext cx="198291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해당 분류에 속하는 남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여 숫자를 표시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표시 간격 개발협의 필요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</a:p>
          <a:p>
            <a:pPr algn="l"/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왼쪽영역 남자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오른쪽 영역으로 여자의 수 표시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45A4C55-70D6-4800-B741-82CB5D05CF41}"/>
              </a:ext>
            </a:extLst>
          </p:cNvPr>
          <p:cNvSpPr txBox="1"/>
          <p:nvPr/>
        </p:nvSpPr>
        <p:spPr>
          <a:xfrm>
            <a:off x="3116258" y="3915256"/>
            <a:ext cx="86241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latin typeface="+mj-ea"/>
                <a:ea typeface="+mj-ea"/>
              </a:rPr>
              <a:t>#4 </a:t>
            </a:r>
            <a:r>
              <a:rPr lang="ko-KR" altLang="en-US" sz="1000" b="1" dirty="0">
                <a:latin typeface="+mj-ea"/>
                <a:ea typeface="+mj-ea"/>
              </a:rPr>
              <a:t>상세정보노출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FE04682-7E5A-4D3E-A35C-3AC27DD0BD25}"/>
              </a:ext>
            </a:extLst>
          </p:cNvPr>
          <p:cNvSpPr txBox="1"/>
          <p:nvPr/>
        </p:nvSpPr>
        <p:spPr>
          <a:xfrm>
            <a:off x="3116258" y="4101747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그래프의 일정영역에 </a:t>
            </a:r>
            <a:r>
              <a:rPr lang="en-US" altLang="ko-KR" sz="800" dirty="0">
                <a:latin typeface="+mj-ea"/>
                <a:ea typeface="+mj-ea"/>
              </a:rPr>
              <a:t>hover</a:t>
            </a:r>
            <a:r>
              <a:rPr lang="ko-KR" altLang="en-US" sz="800" dirty="0">
                <a:latin typeface="+mj-ea"/>
                <a:ea typeface="+mj-ea"/>
              </a:rPr>
              <a:t>시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해당 데이터의 상세정보 노출</a:t>
            </a:r>
          </a:p>
        </p:txBody>
      </p:sp>
    </p:spTree>
    <p:extLst>
      <p:ext uri="{BB962C8B-B14F-4D97-AF65-F5344CB8AC3E}">
        <p14:creationId xmlns:p14="http://schemas.microsoft.com/office/powerpoint/2010/main" xmlns="" val="32263404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B4F971-E614-4CC5-94B9-246247C4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2000" b="1" dirty="0" err="1">
                <a:latin typeface="+mj-ea"/>
                <a:ea typeface="+mj-ea"/>
              </a:rPr>
              <a:t>질병별</a:t>
            </a:r>
            <a:r>
              <a:rPr lang="ko-KR" altLang="en-US" sz="2000" b="1" dirty="0">
                <a:latin typeface="+mj-ea"/>
                <a:ea typeface="+mj-ea"/>
              </a:rPr>
              <a:t> 처방방식 통계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F3D0D8A9-0D4D-4177-ABCD-9E60CB5EDD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TOP</a:t>
            </a:r>
            <a:r>
              <a:rPr lang="ko-KR" altLang="en-US" dirty="0"/>
              <a:t> </a:t>
            </a:r>
            <a:r>
              <a:rPr lang="en-US" altLang="ko-KR" dirty="0"/>
              <a:t>5 </a:t>
            </a:r>
            <a:r>
              <a:rPr lang="ko-KR" altLang="en-US" dirty="0"/>
              <a:t>또는 </a:t>
            </a:r>
            <a:r>
              <a:rPr lang="en-US" altLang="ko-KR" dirty="0"/>
              <a:t>10 </a:t>
            </a:r>
            <a:r>
              <a:rPr lang="ko-KR" altLang="en-US" dirty="0"/>
              <a:t>질병명과 각 질병에 대한 처방방식조회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B506059E-B84E-4169-B35A-D310D9EA7221}"/>
              </a:ext>
            </a:extLst>
          </p:cNvPr>
          <p:cNvGrpSpPr/>
          <p:nvPr/>
        </p:nvGrpSpPr>
        <p:grpSpPr>
          <a:xfrm>
            <a:off x="1409380" y="1285823"/>
            <a:ext cx="7087241" cy="2143177"/>
            <a:chOff x="191899" y="775121"/>
            <a:chExt cx="7087241" cy="214317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81AA3BB6-8179-4DEC-BF48-05B40E0FCEEE}"/>
                </a:ext>
              </a:extLst>
            </p:cNvPr>
            <p:cNvSpPr/>
            <p:nvPr/>
          </p:nvSpPr>
          <p:spPr>
            <a:xfrm>
              <a:off x="191899" y="1020405"/>
              <a:ext cx="7087241" cy="189789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BC886D01-EF16-455D-98CB-5F4A6CFD12E4}"/>
                </a:ext>
              </a:extLst>
            </p:cNvPr>
            <p:cNvSpPr txBox="1"/>
            <p:nvPr/>
          </p:nvSpPr>
          <p:spPr>
            <a:xfrm>
              <a:off x="191900" y="775121"/>
              <a:ext cx="108202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1000" b="1" dirty="0" err="1">
                  <a:latin typeface="+mj-ea"/>
                  <a:ea typeface="+mj-ea"/>
                </a:rPr>
                <a:t>질병별</a:t>
              </a:r>
              <a:r>
                <a:rPr lang="ko-KR" altLang="en-US" sz="1000" b="1" dirty="0">
                  <a:latin typeface="+mj-ea"/>
                  <a:ea typeface="+mj-ea"/>
                </a:rPr>
                <a:t> 처방방식 통계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FDE18FA8-DE77-420D-91F4-5B345E459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5296" y="1371473"/>
              <a:ext cx="6357483" cy="1321278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98F71474-0CD4-448D-9C3E-6F10CE2BE1D3}"/>
                </a:ext>
              </a:extLst>
            </p:cNvPr>
            <p:cNvGrpSpPr/>
            <p:nvPr/>
          </p:nvGrpSpPr>
          <p:grpSpPr>
            <a:xfrm>
              <a:off x="5818747" y="1086831"/>
              <a:ext cx="1264032" cy="174762"/>
              <a:chOff x="7509753" y="3583508"/>
              <a:chExt cx="1264032" cy="17476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E08EDD65-F1D4-449A-8B5B-8FC632720E7C}"/>
                  </a:ext>
                </a:extLst>
              </p:cNvPr>
              <p:cNvSpPr/>
              <p:nvPr/>
            </p:nvSpPr>
            <p:spPr>
              <a:xfrm>
                <a:off x="7509753" y="3583508"/>
                <a:ext cx="316008" cy="1747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rPr>
                  <a:t>금일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17533D15-1724-4558-ABD0-DA3AC1C0C474}"/>
                  </a:ext>
                </a:extLst>
              </p:cNvPr>
              <p:cNvSpPr/>
              <p:nvPr/>
            </p:nvSpPr>
            <p:spPr>
              <a:xfrm>
                <a:off x="7825761" y="3583508"/>
                <a:ext cx="316008" cy="1747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rPr>
                  <a:t>금주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0BF3E4C5-0944-4DDF-8068-685BE70303AC}"/>
                  </a:ext>
                </a:extLst>
              </p:cNvPr>
              <p:cNvSpPr/>
              <p:nvPr/>
            </p:nvSpPr>
            <p:spPr>
              <a:xfrm>
                <a:off x="8141769" y="3583508"/>
                <a:ext cx="316008" cy="1747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rPr>
                  <a:t>금월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718965C3-6117-430D-8F70-64E3DECBD248}"/>
                  </a:ext>
                </a:extLst>
              </p:cNvPr>
              <p:cNvSpPr/>
              <p:nvPr/>
            </p:nvSpPr>
            <p:spPr>
              <a:xfrm>
                <a:off x="8457777" y="3583508"/>
                <a:ext cx="316008" cy="1747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rPr>
                  <a:t>금년</a:t>
                </a:r>
              </a:p>
            </p:txBody>
          </p:sp>
        </p:grp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05F2ED12-6F40-432A-8B9F-93935FE727C8}"/>
              </a:ext>
            </a:extLst>
          </p:cNvPr>
          <p:cNvSpPr/>
          <p:nvPr/>
        </p:nvSpPr>
        <p:spPr>
          <a:xfrm>
            <a:off x="1548041" y="1576153"/>
            <a:ext cx="142092" cy="1420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7546D18-57A3-48DC-B1FC-C48D2AC9D29E}"/>
              </a:ext>
            </a:extLst>
          </p:cNvPr>
          <p:cNvSpPr txBox="1"/>
          <p:nvPr/>
        </p:nvSpPr>
        <p:spPr>
          <a:xfrm>
            <a:off x="1760036" y="1591037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직접처방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93B26AE2-F138-45D0-B779-2135CE440156}"/>
              </a:ext>
            </a:extLst>
          </p:cNvPr>
          <p:cNvSpPr/>
          <p:nvPr/>
        </p:nvSpPr>
        <p:spPr>
          <a:xfrm>
            <a:off x="2206221" y="1576153"/>
            <a:ext cx="142092" cy="1420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CFCD0C2-A4AE-4437-9E7D-BEC90633DDB4}"/>
              </a:ext>
            </a:extLst>
          </p:cNvPr>
          <p:cNvSpPr txBox="1"/>
          <p:nvPr/>
        </p:nvSpPr>
        <p:spPr>
          <a:xfrm>
            <a:off x="2418216" y="1591037"/>
            <a:ext cx="3654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정인적방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20C44EFF-734B-4136-9920-CCE5B47F42D0}"/>
              </a:ext>
            </a:extLst>
          </p:cNvPr>
          <p:cNvSpPr/>
          <p:nvPr/>
        </p:nvSpPr>
        <p:spPr>
          <a:xfrm>
            <a:off x="2887714" y="1576153"/>
            <a:ext cx="142092" cy="1420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DA62DD2-8D7E-4B01-BCA5-96127807313B}"/>
              </a:ext>
            </a:extLst>
          </p:cNvPr>
          <p:cNvSpPr txBox="1"/>
          <p:nvPr/>
        </p:nvSpPr>
        <p:spPr>
          <a:xfrm>
            <a:off x="3099709" y="159103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기타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2C7A5A-DC34-4681-8936-9CD1D8232F96}"/>
              </a:ext>
            </a:extLst>
          </p:cNvPr>
          <p:cNvSpPr txBox="1"/>
          <p:nvPr/>
        </p:nvSpPr>
        <p:spPr>
          <a:xfrm>
            <a:off x="1548041" y="1908115"/>
            <a:ext cx="3334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$</a:t>
            </a:r>
            <a:r>
              <a:rPr lang="ko-KR" altLang="en-US" sz="800" dirty="0" err="1">
                <a:latin typeface="+mj-ea"/>
                <a:ea typeface="+mj-ea"/>
              </a:rPr>
              <a:t>질환명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A216087-4DC2-44A2-B3F2-A76FA3AD780A}"/>
              </a:ext>
            </a:extLst>
          </p:cNvPr>
          <p:cNvSpPr txBox="1"/>
          <p:nvPr/>
        </p:nvSpPr>
        <p:spPr>
          <a:xfrm>
            <a:off x="1548041" y="2083212"/>
            <a:ext cx="3334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>
                <a:latin typeface="+mj-ea"/>
                <a:ea typeface="+mj-ea"/>
              </a:rPr>
              <a:t>$</a:t>
            </a:r>
            <a:r>
              <a:rPr lang="ko-KR" altLang="en-US" sz="800" dirty="0" err="1">
                <a:latin typeface="+mj-ea"/>
                <a:ea typeface="+mj-ea"/>
              </a:rPr>
              <a:t>질환명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68CBB89-55EC-4325-A56A-DE64AC1E08C2}"/>
              </a:ext>
            </a:extLst>
          </p:cNvPr>
          <p:cNvSpPr txBox="1"/>
          <p:nvPr/>
        </p:nvSpPr>
        <p:spPr>
          <a:xfrm>
            <a:off x="1548041" y="2258309"/>
            <a:ext cx="3334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>
                <a:latin typeface="+mj-ea"/>
                <a:ea typeface="+mj-ea"/>
              </a:rPr>
              <a:t>$</a:t>
            </a:r>
            <a:r>
              <a:rPr lang="ko-KR" altLang="en-US" sz="800" dirty="0" err="1">
                <a:latin typeface="+mj-ea"/>
                <a:ea typeface="+mj-ea"/>
              </a:rPr>
              <a:t>질환명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BC90E95-C4F5-485C-9FEA-79BFC07EC975}"/>
              </a:ext>
            </a:extLst>
          </p:cNvPr>
          <p:cNvSpPr txBox="1"/>
          <p:nvPr/>
        </p:nvSpPr>
        <p:spPr>
          <a:xfrm>
            <a:off x="1548041" y="2433406"/>
            <a:ext cx="3334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>
                <a:latin typeface="+mj-ea"/>
                <a:ea typeface="+mj-ea"/>
              </a:rPr>
              <a:t>$</a:t>
            </a:r>
            <a:r>
              <a:rPr lang="ko-KR" altLang="en-US" sz="800" dirty="0" err="1">
                <a:latin typeface="+mj-ea"/>
                <a:ea typeface="+mj-ea"/>
              </a:rPr>
              <a:t>질환명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2369A65-8BE7-4126-BBC8-E0F2E197DE67}"/>
              </a:ext>
            </a:extLst>
          </p:cNvPr>
          <p:cNvSpPr txBox="1"/>
          <p:nvPr/>
        </p:nvSpPr>
        <p:spPr>
          <a:xfrm>
            <a:off x="1548041" y="2608503"/>
            <a:ext cx="3334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>
                <a:latin typeface="+mj-ea"/>
                <a:ea typeface="+mj-ea"/>
              </a:rPr>
              <a:t>$</a:t>
            </a:r>
            <a:r>
              <a:rPr lang="ko-KR" altLang="en-US" sz="800" dirty="0" err="1">
                <a:latin typeface="+mj-ea"/>
                <a:ea typeface="+mj-ea"/>
              </a:rPr>
              <a:t>질환명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FEA9C52-4C6C-4A6C-A184-0C6D214113C8}"/>
              </a:ext>
            </a:extLst>
          </p:cNvPr>
          <p:cNvSpPr txBox="1"/>
          <p:nvPr/>
        </p:nvSpPr>
        <p:spPr>
          <a:xfrm>
            <a:off x="1548041" y="2783600"/>
            <a:ext cx="3334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>
                <a:latin typeface="+mj-ea"/>
                <a:ea typeface="+mj-ea"/>
              </a:rPr>
              <a:t>$</a:t>
            </a:r>
            <a:r>
              <a:rPr lang="ko-KR" altLang="en-US" sz="800" dirty="0" err="1">
                <a:latin typeface="+mj-ea"/>
                <a:ea typeface="+mj-ea"/>
              </a:rPr>
              <a:t>질환명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0A931E9-12DA-45E1-A935-D2C09687D7E2}"/>
              </a:ext>
            </a:extLst>
          </p:cNvPr>
          <p:cNvSpPr txBox="1"/>
          <p:nvPr/>
        </p:nvSpPr>
        <p:spPr>
          <a:xfrm>
            <a:off x="1548041" y="2958697"/>
            <a:ext cx="3334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$</a:t>
            </a:r>
            <a:r>
              <a:rPr lang="ko-KR" altLang="en-US" sz="800" dirty="0" err="1">
                <a:latin typeface="+mj-ea"/>
                <a:ea typeface="+mj-ea"/>
              </a:rPr>
              <a:t>질환명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DBB7CEC-285F-4A7F-86BA-7D983FC7D91B}"/>
              </a:ext>
            </a:extLst>
          </p:cNvPr>
          <p:cNvGrpSpPr/>
          <p:nvPr/>
        </p:nvGrpSpPr>
        <p:grpSpPr>
          <a:xfrm>
            <a:off x="955764" y="4889593"/>
            <a:ext cx="3304340" cy="216000"/>
            <a:chOff x="2454842" y="4519021"/>
            <a:chExt cx="3304340" cy="216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8F563EB5-D973-4F6B-9E1F-0121211D5BD3}"/>
                </a:ext>
              </a:extLst>
            </p:cNvPr>
            <p:cNvSpPr/>
            <p:nvPr/>
          </p:nvSpPr>
          <p:spPr>
            <a:xfrm>
              <a:off x="5303520" y="4519021"/>
              <a:ext cx="455662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15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2112A2F8-0F78-4710-8E8C-4DE8765BF45F}"/>
                </a:ext>
              </a:extLst>
            </p:cNvPr>
            <p:cNvSpPr/>
            <p:nvPr/>
          </p:nvSpPr>
          <p:spPr>
            <a:xfrm>
              <a:off x="4783912" y="4519021"/>
              <a:ext cx="519608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15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6A425C57-40C0-4DC3-9114-DF9D071771B6}"/>
                </a:ext>
              </a:extLst>
            </p:cNvPr>
            <p:cNvSpPr/>
            <p:nvPr/>
          </p:nvSpPr>
          <p:spPr>
            <a:xfrm>
              <a:off x="3956303" y="4519021"/>
              <a:ext cx="8276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25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A4C3B2EF-D7DF-4879-BB0F-7648BD77C742}"/>
                </a:ext>
              </a:extLst>
            </p:cNvPr>
            <p:cNvSpPr/>
            <p:nvPr/>
          </p:nvSpPr>
          <p:spPr>
            <a:xfrm>
              <a:off x="2454842" y="4519021"/>
              <a:ext cx="1501462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j-ea"/>
                  <a:ea typeface="+mj-ea"/>
                </a:rPr>
                <a:t>45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F9C2231-2A47-4202-9BB7-C9BD9F25B312}"/>
              </a:ext>
            </a:extLst>
          </p:cNvPr>
          <p:cNvSpPr txBox="1"/>
          <p:nvPr/>
        </p:nvSpPr>
        <p:spPr>
          <a:xfrm>
            <a:off x="547966" y="4936037"/>
            <a:ext cx="3334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$</a:t>
            </a:r>
            <a:r>
              <a:rPr lang="ko-KR" altLang="en-US" sz="800" dirty="0" err="1">
                <a:latin typeface="+mj-ea"/>
                <a:ea typeface="+mj-ea"/>
              </a:rPr>
              <a:t>질환명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A36A8FF-A13E-4AB4-BF32-00753484D37A}"/>
              </a:ext>
            </a:extLst>
          </p:cNvPr>
          <p:cNvSpPr txBox="1"/>
          <p:nvPr/>
        </p:nvSpPr>
        <p:spPr>
          <a:xfrm>
            <a:off x="522718" y="4629326"/>
            <a:ext cx="63478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latin typeface="+mj-ea"/>
                <a:ea typeface="+mj-ea"/>
              </a:rPr>
              <a:t>#2 </a:t>
            </a:r>
            <a:r>
              <a:rPr lang="ko-KR" altLang="en-US" sz="1000" b="1" dirty="0">
                <a:latin typeface="+mj-ea"/>
                <a:ea typeface="+mj-ea"/>
              </a:rPr>
              <a:t>막대구성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9627AF2E-B7F9-40E5-A2C6-00D57BA0993E}"/>
              </a:ext>
            </a:extLst>
          </p:cNvPr>
          <p:cNvSpPr/>
          <p:nvPr/>
        </p:nvSpPr>
        <p:spPr>
          <a:xfrm>
            <a:off x="1301026" y="1543992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E381E53-DA28-4C10-8A6A-91FF230C9CB5}"/>
              </a:ext>
            </a:extLst>
          </p:cNvPr>
          <p:cNvSpPr txBox="1"/>
          <p:nvPr/>
        </p:nvSpPr>
        <p:spPr>
          <a:xfrm>
            <a:off x="522718" y="3806008"/>
            <a:ext cx="74860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latin typeface="+mj-ea"/>
                <a:ea typeface="+mj-ea"/>
              </a:rPr>
              <a:t>#1 </a:t>
            </a:r>
            <a:r>
              <a:rPr lang="ko-KR" altLang="en-US" sz="1000" b="1" dirty="0">
                <a:latin typeface="+mj-ea"/>
                <a:ea typeface="+mj-ea"/>
              </a:rPr>
              <a:t>지표선택시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DAC0BDC-67A4-4F94-95BC-07EDD256F6DB}"/>
              </a:ext>
            </a:extLst>
          </p:cNvPr>
          <p:cNvSpPr txBox="1"/>
          <p:nvPr/>
        </p:nvSpPr>
        <p:spPr>
          <a:xfrm>
            <a:off x="508519" y="3992499"/>
            <a:ext cx="21239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직접처방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정인적방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기타</a:t>
            </a:r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프로토콜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r>
              <a:rPr lang="ko-KR" altLang="en-US" sz="800" dirty="0">
                <a:latin typeface="+mj-ea"/>
                <a:ea typeface="+mj-ea"/>
              </a:rPr>
              <a:t> 등 지표 </a:t>
            </a:r>
            <a:r>
              <a:rPr lang="ko-KR" altLang="en-US" sz="800" dirty="0" err="1">
                <a:latin typeface="+mj-ea"/>
                <a:ea typeface="+mj-ea"/>
              </a:rPr>
              <a:t>선택시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해당 일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  <a:r>
              <a:rPr lang="ko-KR" altLang="en-US" sz="800" dirty="0">
                <a:latin typeface="+mj-ea"/>
                <a:ea typeface="+mj-ea"/>
              </a:rPr>
              <a:t>주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r>
              <a:rPr lang="ko-KR" altLang="en-US" sz="800" dirty="0">
                <a:latin typeface="+mj-ea"/>
                <a:ea typeface="+mj-ea"/>
              </a:rPr>
              <a:t>월의 선택지표관련데이터만 노출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20E37533-6A31-466B-B1E4-2B0AE61FF96A}"/>
              </a:ext>
            </a:extLst>
          </p:cNvPr>
          <p:cNvSpPr/>
          <p:nvPr/>
        </p:nvSpPr>
        <p:spPr>
          <a:xfrm>
            <a:off x="1301026" y="1899988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D1FC902D-993D-4E53-B8EC-6D72CE54DEB8}"/>
              </a:ext>
            </a:extLst>
          </p:cNvPr>
          <p:cNvGrpSpPr/>
          <p:nvPr/>
        </p:nvGrpSpPr>
        <p:grpSpPr>
          <a:xfrm rot="16200000">
            <a:off x="1552110" y="5046857"/>
            <a:ext cx="329357" cy="171455"/>
            <a:chOff x="1152525" y="4729274"/>
            <a:chExt cx="329356" cy="17145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18B4AE49-4431-43A3-8A68-85C692FC9B3A}"/>
                </a:ext>
              </a:extLst>
            </p:cNvPr>
            <p:cNvGrpSpPr/>
            <p:nvPr/>
          </p:nvGrpSpPr>
          <p:grpSpPr>
            <a:xfrm>
              <a:off x="1310426" y="4729274"/>
              <a:ext cx="171455" cy="171455"/>
              <a:chOff x="3514778" y="5872664"/>
              <a:chExt cx="171455" cy="171455"/>
            </a:xfrm>
            <a:solidFill>
              <a:srgbClr val="FF0000">
                <a:alpha val="30000"/>
              </a:srgbClr>
            </a:solidFill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xmlns="" id="{9B284FBA-5742-46B2-BB36-173A6D268AAD}"/>
                  </a:ext>
                </a:extLst>
              </p:cNvPr>
              <p:cNvSpPr/>
              <p:nvPr/>
            </p:nvSpPr>
            <p:spPr>
              <a:xfrm>
                <a:off x="3514778" y="5872664"/>
                <a:ext cx="171455" cy="171455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xmlns="" id="{E07952EB-B027-4D1E-9F08-42F8CCC3F2B4}"/>
                  </a:ext>
                </a:extLst>
              </p:cNvPr>
              <p:cNvSpPr/>
              <p:nvPr/>
            </p:nvSpPr>
            <p:spPr>
              <a:xfrm>
                <a:off x="3561956" y="5919842"/>
                <a:ext cx="77098" cy="77098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B001DA0F-D8B0-41C4-8BC7-17A5851FBD5E}"/>
                </a:ext>
              </a:extLst>
            </p:cNvPr>
            <p:cNvCxnSpPr>
              <a:endCxn id="41" idx="2"/>
            </p:cNvCxnSpPr>
            <p:nvPr/>
          </p:nvCxnSpPr>
          <p:spPr>
            <a:xfrm>
              <a:off x="1152525" y="4810427"/>
              <a:ext cx="157901" cy="45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CCD0E20-2718-458D-9A07-CF50E562BF60}"/>
              </a:ext>
            </a:extLst>
          </p:cNvPr>
          <p:cNvSpPr txBox="1"/>
          <p:nvPr/>
        </p:nvSpPr>
        <p:spPr>
          <a:xfrm>
            <a:off x="1292109" y="5350877"/>
            <a:ext cx="11637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처방방식의 종류를 비율대로 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영역표시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338C574-514C-43ED-B4A9-BB1EF91310AC}"/>
              </a:ext>
            </a:extLst>
          </p:cNvPr>
          <p:cNvSpPr txBox="1"/>
          <p:nvPr/>
        </p:nvSpPr>
        <p:spPr>
          <a:xfrm>
            <a:off x="8163195" y="1908115"/>
            <a:ext cx="1779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245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D2F51D8-079A-4DD1-99E0-0B98F7B35F9F}"/>
              </a:ext>
            </a:extLst>
          </p:cNvPr>
          <p:cNvSpPr txBox="1"/>
          <p:nvPr/>
        </p:nvSpPr>
        <p:spPr>
          <a:xfrm>
            <a:off x="8163195" y="2087747"/>
            <a:ext cx="1779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150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6BB35B2-C5CB-4F14-8C0B-007EB5A2974D}"/>
              </a:ext>
            </a:extLst>
          </p:cNvPr>
          <p:cNvSpPr txBox="1"/>
          <p:nvPr/>
        </p:nvSpPr>
        <p:spPr>
          <a:xfrm>
            <a:off x="8163195" y="2271362"/>
            <a:ext cx="118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80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E108217-1A69-4628-86F3-270DFECC62C3}"/>
              </a:ext>
            </a:extLst>
          </p:cNvPr>
          <p:cNvSpPr txBox="1"/>
          <p:nvPr/>
        </p:nvSpPr>
        <p:spPr>
          <a:xfrm>
            <a:off x="8163195" y="2450754"/>
            <a:ext cx="118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50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95AAE43-25D7-4B5E-A1E1-B7CB69D041F2}"/>
              </a:ext>
            </a:extLst>
          </p:cNvPr>
          <p:cNvSpPr txBox="1"/>
          <p:nvPr/>
        </p:nvSpPr>
        <p:spPr>
          <a:xfrm>
            <a:off x="8163195" y="2602206"/>
            <a:ext cx="118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7E9A288-8F43-4347-9F62-379BE707B6B0}"/>
              </a:ext>
            </a:extLst>
          </p:cNvPr>
          <p:cNvSpPr txBox="1"/>
          <p:nvPr/>
        </p:nvSpPr>
        <p:spPr>
          <a:xfrm>
            <a:off x="8163195" y="2758788"/>
            <a:ext cx="593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5C70C1F-9B98-4FC7-B115-0BBE49927575}"/>
              </a:ext>
            </a:extLst>
          </p:cNvPr>
          <p:cNvSpPr txBox="1"/>
          <p:nvPr/>
        </p:nvSpPr>
        <p:spPr>
          <a:xfrm>
            <a:off x="8163195" y="2915370"/>
            <a:ext cx="593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6EB1020-6B4E-4DCA-A272-D6E61C9C7729}"/>
              </a:ext>
            </a:extLst>
          </p:cNvPr>
          <p:cNvSpPr txBox="1"/>
          <p:nvPr/>
        </p:nvSpPr>
        <p:spPr>
          <a:xfrm>
            <a:off x="4324050" y="4936037"/>
            <a:ext cx="11317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latin typeface="+mj-ea"/>
                <a:ea typeface="+mj-ea"/>
              </a:rPr>
              <a:t>$</a:t>
            </a:r>
            <a:r>
              <a:rPr lang="ko-KR" altLang="en-US" sz="800" dirty="0">
                <a:latin typeface="+mj-ea"/>
                <a:ea typeface="+mj-ea"/>
              </a:rPr>
              <a:t>해당 질환에 대한 처방총수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4516AB26-E02C-419F-8093-084F0B07A7CE}"/>
              </a:ext>
            </a:extLst>
          </p:cNvPr>
          <p:cNvGraphicFramePr>
            <a:graphicFrameLocks noGrp="1"/>
          </p:cNvGraphicFramePr>
          <p:nvPr/>
        </p:nvGraphicFramePr>
        <p:xfrm>
          <a:off x="6295399" y="3994406"/>
          <a:ext cx="3062635" cy="154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71">
                  <a:extLst>
                    <a:ext uri="{9D8B030D-6E8A-4147-A177-3AD203B41FA5}">
                      <a16:colId xmlns:a16="http://schemas.microsoft.com/office/drawing/2014/main" xmlns="" val="2010616296"/>
                    </a:ext>
                  </a:extLst>
                </a:gridCol>
                <a:gridCol w="1536971">
                  <a:extLst>
                    <a:ext uri="{9D8B030D-6E8A-4147-A177-3AD203B41FA5}">
                      <a16:colId xmlns:a16="http://schemas.microsoft.com/office/drawing/2014/main" xmlns="" val="913287016"/>
                    </a:ext>
                  </a:extLst>
                </a:gridCol>
                <a:gridCol w="1019293">
                  <a:extLst>
                    <a:ext uri="{9D8B030D-6E8A-4147-A177-3AD203B41FA5}">
                      <a16:colId xmlns:a16="http://schemas.microsoft.com/office/drawing/2014/main" xmlns="" val="3738250628"/>
                    </a:ext>
                  </a:extLst>
                </a:gridCol>
              </a:tblGrid>
              <a:tr h="285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세로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5326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금일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조회당일의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질환별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진료총수 및 비율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해당기간의 질환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TOP5 or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3648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금주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조회당일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이전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일간의 진료총수 및 비율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03036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금월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조회당일 이전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일간의 진료총수 및 비율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4108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금년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조회당일 이전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365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일간의 진료총수 및 비율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8421058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329C512-BC0B-4E14-9891-3AE604C5B46C}"/>
              </a:ext>
            </a:extLst>
          </p:cNvPr>
          <p:cNvSpPr txBox="1"/>
          <p:nvPr/>
        </p:nvSpPr>
        <p:spPr>
          <a:xfrm>
            <a:off x="6294667" y="3806008"/>
            <a:ext cx="11477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latin typeface="+mj-ea"/>
                <a:ea typeface="+mj-ea"/>
              </a:rPr>
              <a:t>#3 </a:t>
            </a:r>
            <a:r>
              <a:rPr lang="ko-KR" altLang="en-US" sz="1000" b="1" dirty="0">
                <a:latin typeface="+mj-ea"/>
                <a:ea typeface="+mj-ea"/>
              </a:rPr>
              <a:t>기간별 노출데이터</a:t>
            </a:r>
          </a:p>
        </p:txBody>
      </p:sp>
      <p:sp>
        <p:nvSpPr>
          <p:cNvPr id="54" name="말풍선: 사각형 53">
            <a:extLst>
              <a:ext uri="{FF2B5EF4-FFF2-40B4-BE49-F238E27FC236}">
                <a16:creationId xmlns:a16="http://schemas.microsoft.com/office/drawing/2014/main" xmlns="" id="{95BC1188-4BFC-4124-A65A-59461E2ABD44}"/>
              </a:ext>
            </a:extLst>
          </p:cNvPr>
          <p:cNvSpPr/>
          <p:nvPr/>
        </p:nvSpPr>
        <p:spPr>
          <a:xfrm>
            <a:off x="4816032" y="1493615"/>
            <a:ext cx="1192447" cy="640576"/>
          </a:xfrm>
          <a:prstGeom prst="wedgeRectCallout">
            <a:avLst>
              <a:gd name="adj1" fmla="val -43153"/>
              <a:gd name="adj2" fmla="val 7916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두통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’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총 진료횟수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80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건</a:t>
            </a:r>
            <a:endParaRPr lang="en-US" altLang="ko-KR" sz="7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직접처방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50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정인적방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20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기타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100083BB-B88C-4F68-B6C8-D65A43FF573E}"/>
              </a:ext>
            </a:extLst>
          </p:cNvPr>
          <p:cNvSpPr/>
          <p:nvPr/>
        </p:nvSpPr>
        <p:spPr>
          <a:xfrm>
            <a:off x="4689848" y="1424979"/>
            <a:ext cx="206413" cy="206413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ea typeface="나눔바른고딕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C01060F-4BE8-4330-92C3-6AF998D6A5C4}"/>
              </a:ext>
            </a:extLst>
          </p:cNvPr>
          <p:cNvSpPr txBox="1"/>
          <p:nvPr/>
        </p:nvSpPr>
        <p:spPr>
          <a:xfrm>
            <a:off x="6294667" y="5653109"/>
            <a:ext cx="86241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latin typeface="+mj-ea"/>
                <a:ea typeface="+mj-ea"/>
              </a:rPr>
              <a:t>#4 </a:t>
            </a:r>
            <a:r>
              <a:rPr lang="ko-KR" altLang="en-US" sz="1000" b="1" dirty="0">
                <a:latin typeface="+mj-ea"/>
                <a:ea typeface="+mj-ea"/>
              </a:rPr>
              <a:t>상세정보노출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49FD71F-2032-4954-8BC3-A4A938563934}"/>
              </a:ext>
            </a:extLst>
          </p:cNvPr>
          <p:cNvSpPr txBox="1"/>
          <p:nvPr/>
        </p:nvSpPr>
        <p:spPr>
          <a:xfrm>
            <a:off x="6294667" y="5839600"/>
            <a:ext cx="16863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그래프의 일정영역에 </a:t>
            </a:r>
            <a:r>
              <a:rPr lang="en-US" altLang="ko-KR" sz="800" dirty="0">
                <a:latin typeface="+mj-ea"/>
                <a:ea typeface="+mj-ea"/>
              </a:rPr>
              <a:t>hover</a:t>
            </a:r>
            <a:r>
              <a:rPr lang="ko-KR" altLang="en-US" sz="800" dirty="0">
                <a:latin typeface="+mj-ea"/>
                <a:ea typeface="+mj-ea"/>
              </a:rPr>
              <a:t>시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해당 데이터의 상세정보 노출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- $</a:t>
            </a:r>
            <a:r>
              <a:rPr lang="ko-KR" altLang="en-US" sz="800" dirty="0" err="1">
                <a:latin typeface="+mj-ea"/>
                <a:ea typeface="+mj-ea"/>
              </a:rPr>
              <a:t>질환명</a:t>
            </a:r>
            <a:r>
              <a:rPr lang="ko-KR" altLang="en-US" sz="800" dirty="0">
                <a:latin typeface="+mj-ea"/>
                <a:ea typeface="+mj-ea"/>
              </a:rPr>
              <a:t> 총 진료횟수 </a:t>
            </a:r>
            <a:r>
              <a:rPr lang="en-US" altLang="ko-KR" sz="800" dirty="0">
                <a:latin typeface="+mj-ea"/>
                <a:ea typeface="+mj-ea"/>
              </a:rPr>
              <a:t>$</a:t>
            </a:r>
            <a:r>
              <a:rPr lang="ko-KR" altLang="en-US" sz="800" dirty="0" err="1">
                <a:latin typeface="+mj-ea"/>
                <a:ea typeface="+mj-ea"/>
              </a:rPr>
              <a:t>총진료수</a:t>
            </a:r>
            <a:r>
              <a:rPr lang="ko-KR" altLang="en-US" sz="800" dirty="0">
                <a:latin typeface="+mj-ea"/>
                <a:ea typeface="+mj-ea"/>
              </a:rPr>
              <a:t> 건</a:t>
            </a:r>
            <a:endParaRPr lang="en-US" altLang="ko-KR" sz="800" dirty="0">
              <a:latin typeface="+mj-ea"/>
              <a:ea typeface="+mj-ea"/>
            </a:endParaRPr>
          </a:p>
          <a:p>
            <a:pPr algn="l"/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이후 상세 진료건수를 많은 순으로 나열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7669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4302023-1009-A493-FCCC-A7CB1EA92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20220908 </a:t>
            </a:r>
            <a:r>
              <a:rPr lang="ko-KR" altLang="en-US" dirty="0"/>
              <a:t>변경사항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D813ABB-DD66-3F50-1C26-960132F023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43565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678070-B383-A213-B072-38C0E93F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로직확인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6829BB2-8F82-6694-F86C-01B2EF33F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환자가 선택하지 않은 문항은</a:t>
            </a:r>
            <a:r>
              <a:rPr lang="en-US" altLang="ko-KR" dirty="0"/>
              <a:t>, </a:t>
            </a:r>
            <a:r>
              <a:rPr lang="ko-KR" altLang="en-US" dirty="0"/>
              <a:t>처방기준</a:t>
            </a:r>
            <a:r>
              <a:rPr lang="en-US" altLang="ko-KR" dirty="0"/>
              <a:t>/</a:t>
            </a:r>
            <a:r>
              <a:rPr lang="ko-KR" altLang="en-US" dirty="0"/>
              <a:t>평가도 총점에 반영하지 </a:t>
            </a:r>
            <a:r>
              <a:rPr lang="ko-KR" altLang="en-US" dirty="0">
                <a:solidFill>
                  <a:srgbClr val="FF0000"/>
                </a:solidFill>
              </a:rPr>
              <a:t>않습니다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A7CD414-D446-846F-ACB1-32080FCB1427}"/>
              </a:ext>
            </a:extLst>
          </p:cNvPr>
          <p:cNvSpPr/>
          <p:nvPr/>
        </p:nvSpPr>
        <p:spPr>
          <a:xfrm>
            <a:off x="274319" y="839718"/>
            <a:ext cx="2265681" cy="7477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로직상 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크게 변경된 것은 없습니다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엑셀파일 참고해주세요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..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8785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FFA2B6B-B927-4159-8357-2ABD466F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서비스흐름 </a:t>
            </a:r>
            <a:r>
              <a:rPr lang="en-US" altLang="ko-KR" dirty="0"/>
              <a:t>- </a:t>
            </a:r>
            <a:r>
              <a:rPr lang="ko-KR" altLang="en-US" dirty="0"/>
              <a:t>환자측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CD26F707-5386-4ADE-9616-8D940051629C}"/>
              </a:ext>
            </a:extLst>
          </p:cNvPr>
          <p:cNvGrpSpPr/>
          <p:nvPr/>
        </p:nvGrpSpPr>
        <p:grpSpPr>
          <a:xfrm>
            <a:off x="3892947" y="3318547"/>
            <a:ext cx="1400161" cy="965976"/>
            <a:chOff x="4816614" y="2498517"/>
            <a:chExt cx="1400161" cy="965976"/>
          </a:xfrm>
        </p:grpSpPr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xmlns="" id="{0ABA0007-7341-49E8-B38C-1CCDA5A1A1CC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5810518" y="2755224"/>
              <a:ext cx="406257" cy="709269"/>
            </a:xfrm>
            <a:prstGeom prst="bentConnector2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xmlns="" id="{CB023A86-9132-435E-849D-84E389E79E8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313561" y="3011931"/>
              <a:ext cx="5" cy="452562"/>
            </a:xfrm>
            <a:prstGeom prst="straightConnector1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다이아몬드 7">
              <a:extLst>
                <a:ext uri="{FF2B5EF4-FFF2-40B4-BE49-F238E27FC236}">
                  <a16:creationId xmlns:a16="http://schemas.microsoft.com/office/drawing/2014/main" xmlns="" id="{3075E5EA-2DAB-4B2A-9959-50AAEDE618EA}"/>
                </a:ext>
              </a:extLst>
            </p:cNvPr>
            <p:cNvSpPr/>
            <p:nvPr/>
          </p:nvSpPr>
          <p:spPr>
            <a:xfrm>
              <a:off x="4816614" y="2498517"/>
              <a:ext cx="993904" cy="513414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대상구분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2DC1DFD-1F62-48F8-BB13-49EB5D0ADC90}"/>
              </a:ext>
            </a:extLst>
          </p:cNvPr>
          <p:cNvSpPr/>
          <p:nvPr/>
        </p:nvSpPr>
        <p:spPr>
          <a:xfrm>
            <a:off x="1618531" y="1912548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확인정보입력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3C403CDD-43D8-4E92-979B-F77F110DB073}"/>
              </a:ext>
            </a:extLst>
          </p:cNvPr>
          <p:cNvSpPr/>
          <p:nvPr/>
        </p:nvSpPr>
        <p:spPr>
          <a:xfrm>
            <a:off x="1618531" y="1338956"/>
            <a:ext cx="993904" cy="28808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8F0A11A2-D125-4B5B-A526-2FD443C4D8E9}"/>
              </a:ext>
            </a:extLst>
          </p:cNvPr>
          <p:cNvSpPr/>
          <p:nvPr/>
        </p:nvSpPr>
        <p:spPr>
          <a:xfrm>
            <a:off x="6882630" y="5204391"/>
            <a:ext cx="993904" cy="28808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B6F6859B-B648-4902-8A03-7163CC3FC103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2115483" y="1627042"/>
            <a:ext cx="0" cy="2855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3DBCAF81-5E6E-469B-AB6B-87D89CF11168}"/>
              </a:ext>
            </a:extLst>
          </p:cNvPr>
          <p:cNvCxnSpPr>
            <a:cxnSpLocks/>
            <a:stCxn id="10" idx="2"/>
            <a:endCxn id="88" idx="0"/>
          </p:cNvCxnSpPr>
          <p:nvPr/>
        </p:nvCxnSpPr>
        <p:spPr>
          <a:xfrm>
            <a:off x="2115483" y="2334734"/>
            <a:ext cx="0" cy="2973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종속 처리 25">
            <a:extLst>
              <a:ext uri="{FF2B5EF4-FFF2-40B4-BE49-F238E27FC236}">
                <a16:creationId xmlns:a16="http://schemas.microsoft.com/office/drawing/2014/main" xmlns="" id="{48498B16-A03E-4064-B968-2040EB29AFA5}"/>
              </a:ext>
            </a:extLst>
          </p:cNvPr>
          <p:cNvSpPr/>
          <p:nvPr/>
        </p:nvSpPr>
        <p:spPr>
          <a:xfrm>
            <a:off x="6883149" y="5976511"/>
            <a:ext cx="993895" cy="422186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의사화면에서 결과확인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520AEF02-9537-425D-84CB-7E2C4B0A5DDB}"/>
              </a:ext>
            </a:extLst>
          </p:cNvPr>
          <p:cNvCxnSpPr/>
          <p:nvPr/>
        </p:nvCxnSpPr>
        <p:spPr>
          <a:xfrm>
            <a:off x="3239901" y="4294918"/>
            <a:ext cx="235915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7EE28B98-EB48-45A4-A7C2-FCB7468CFEEA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3447165" y="3575254"/>
            <a:ext cx="445782" cy="70137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CCBBB3A-B0B5-4715-A218-7A0F02A85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504" y="-87964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1905396-B8CE-4190-A987-5DCC4524E841}"/>
              </a:ext>
            </a:extLst>
          </p:cNvPr>
          <p:cNvSpPr/>
          <p:nvPr/>
        </p:nvSpPr>
        <p:spPr>
          <a:xfrm>
            <a:off x="3892947" y="5656065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보조문항답변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A724754-F852-49EB-A259-8D1061EB37FA}"/>
              </a:ext>
            </a:extLst>
          </p:cNvPr>
          <p:cNvSpPr txBox="1"/>
          <p:nvPr/>
        </p:nvSpPr>
        <p:spPr>
          <a:xfrm>
            <a:off x="3550720" y="4027112"/>
            <a:ext cx="1787349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노인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(60</a:t>
            </a:r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세이상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소아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(12</a:t>
            </a:r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세이하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 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녀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4F2F555-3249-4DFC-864B-51704A753924}"/>
              </a:ext>
            </a:extLst>
          </p:cNvPr>
          <p:cNvSpPr/>
          <p:nvPr/>
        </p:nvSpPr>
        <p:spPr>
          <a:xfrm>
            <a:off x="6882632" y="3571607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기본문항답변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xmlns="" id="{0ABA0007-7341-49E8-B38C-1CCDA5A1A1CC}"/>
              </a:ext>
            </a:extLst>
          </p:cNvPr>
          <p:cNvCxnSpPr>
            <a:cxnSpLocks/>
            <a:stCxn id="42" idx="3"/>
            <a:endCxn id="84" idx="2"/>
          </p:cNvCxnSpPr>
          <p:nvPr/>
        </p:nvCxnSpPr>
        <p:spPr>
          <a:xfrm flipV="1">
            <a:off x="4886851" y="3831961"/>
            <a:ext cx="993905" cy="1141851"/>
          </a:xfrm>
          <a:prstGeom prst="bentConnector2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xmlns="" id="{3075E5EA-2DAB-4B2A-9959-50AAEDE618EA}"/>
              </a:ext>
            </a:extLst>
          </p:cNvPr>
          <p:cNvSpPr/>
          <p:nvPr/>
        </p:nvSpPr>
        <p:spPr>
          <a:xfrm>
            <a:off x="3892947" y="4717105"/>
            <a:ext cx="993904" cy="513414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내원목적</a:t>
            </a:r>
          </a:p>
        </p:txBody>
      </p:sp>
      <p:sp>
        <p:nvSpPr>
          <p:cNvPr id="44" name="TextBox 94">
            <a:extLst>
              <a:ext uri="{FF2B5EF4-FFF2-40B4-BE49-F238E27FC236}">
                <a16:creationId xmlns:a16="http://schemas.microsoft.com/office/drawing/2014/main" xmlns="" id="{65DFB092-E216-4C7D-A534-1BE29F1C6555}"/>
              </a:ext>
            </a:extLst>
          </p:cNvPr>
          <p:cNvSpPr txBox="1"/>
          <p:nvPr/>
        </p:nvSpPr>
        <p:spPr>
          <a:xfrm>
            <a:off x="1839440" y="3127550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endParaRPr lang="ko-KR" altLang="en-US" sz="800" dirty="0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94">
            <a:extLst>
              <a:ext uri="{FF2B5EF4-FFF2-40B4-BE49-F238E27FC236}">
                <a16:creationId xmlns:a16="http://schemas.microsoft.com/office/drawing/2014/main" xmlns="" id="{BE1B1647-6858-41D8-BCFD-8C36D2C92D09}"/>
              </a:ext>
            </a:extLst>
          </p:cNvPr>
          <p:cNvSpPr txBox="1"/>
          <p:nvPr/>
        </p:nvSpPr>
        <p:spPr>
          <a:xfrm>
            <a:off x="2518893" y="2647475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endParaRPr lang="ko-KR" altLang="en-US" sz="800" dirty="0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FBED355-9879-4EBB-AF7F-448610218640}"/>
              </a:ext>
            </a:extLst>
          </p:cNvPr>
          <p:cNvSpPr/>
          <p:nvPr/>
        </p:nvSpPr>
        <p:spPr>
          <a:xfrm>
            <a:off x="6882632" y="4394459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설문완료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DB7E435A-F1A5-48DD-964D-8B31629871DF}"/>
              </a:ext>
            </a:extLst>
          </p:cNvPr>
          <p:cNvCxnSpPr>
            <a:stCxn id="36" idx="2"/>
            <a:endCxn id="68" idx="0"/>
          </p:cNvCxnSpPr>
          <p:nvPr/>
        </p:nvCxnSpPr>
        <p:spPr>
          <a:xfrm>
            <a:off x="7379584" y="3993793"/>
            <a:ext cx="0" cy="4006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8096241B-FB6A-4550-9BAF-7A417EBC95EE}"/>
              </a:ext>
            </a:extLst>
          </p:cNvPr>
          <p:cNvCxnSpPr>
            <a:stCxn id="68" idx="2"/>
            <a:endCxn id="12" idx="0"/>
          </p:cNvCxnSpPr>
          <p:nvPr/>
        </p:nvCxnSpPr>
        <p:spPr>
          <a:xfrm flipH="1">
            <a:off x="7379582" y="4816645"/>
            <a:ext cx="2" cy="3877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자기 디스크 72">
            <a:extLst>
              <a:ext uri="{FF2B5EF4-FFF2-40B4-BE49-F238E27FC236}">
                <a16:creationId xmlns:a16="http://schemas.microsoft.com/office/drawing/2014/main" xmlns="" id="{C9AE3EBC-9318-45D5-A8E7-3E60330CD9CA}"/>
              </a:ext>
            </a:extLst>
          </p:cNvPr>
          <p:cNvSpPr/>
          <p:nvPr/>
        </p:nvSpPr>
        <p:spPr>
          <a:xfrm>
            <a:off x="8384651" y="4799425"/>
            <a:ext cx="993901" cy="42218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해당한의원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DB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EB8E7753-28A2-4288-ACD0-9CB8122D6B59}"/>
              </a:ext>
            </a:extLst>
          </p:cNvPr>
          <p:cNvCxnSpPr>
            <a:stCxn id="12" idx="2"/>
            <a:endCxn id="26" idx="0"/>
          </p:cNvCxnSpPr>
          <p:nvPr/>
        </p:nvCxnSpPr>
        <p:spPr>
          <a:xfrm>
            <a:off x="7379582" y="5492477"/>
            <a:ext cx="515" cy="4840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xmlns="" id="{A25DAA42-0FB8-414F-B867-EABC38832297}"/>
              </a:ext>
            </a:extLst>
          </p:cNvPr>
          <p:cNvCxnSpPr>
            <a:stCxn id="68" idx="2"/>
            <a:endCxn id="73" idx="2"/>
          </p:cNvCxnSpPr>
          <p:nvPr/>
        </p:nvCxnSpPr>
        <p:spPr>
          <a:xfrm rot="16200000" flipH="1">
            <a:off x="7785181" y="4411047"/>
            <a:ext cx="193873" cy="100506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자기 디스크 94">
            <a:extLst>
              <a:ext uri="{FF2B5EF4-FFF2-40B4-BE49-F238E27FC236}">
                <a16:creationId xmlns:a16="http://schemas.microsoft.com/office/drawing/2014/main" xmlns="" id="{1A006140-BFD1-479C-A142-9D1D454E0104}"/>
              </a:ext>
            </a:extLst>
          </p:cNvPr>
          <p:cNvSpPr/>
          <p:nvPr/>
        </p:nvSpPr>
        <p:spPr>
          <a:xfrm>
            <a:off x="274394" y="1912549"/>
            <a:ext cx="993901" cy="42218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해당한의원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DB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AD6D5D71-C16D-41D2-A1CE-12262F7009B5}"/>
              </a:ext>
            </a:extLst>
          </p:cNvPr>
          <p:cNvCxnSpPr>
            <a:stCxn id="10" idx="1"/>
            <a:endCxn id="95" idx="4"/>
          </p:cNvCxnSpPr>
          <p:nvPr/>
        </p:nvCxnSpPr>
        <p:spPr>
          <a:xfrm flipH="1">
            <a:off x="1268295" y="2123641"/>
            <a:ext cx="35023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F559D7E-CDA1-432F-A27B-F1F9ACE6532F}"/>
              </a:ext>
            </a:extLst>
          </p:cNvPr>
          <p:cNvSpPr txBox="1"/>
          <p:nvPr/>
        </p:nvSpPr>
        <p:spPr>
          <a:xfrm>
            <a:off x="202269" y="584079"/>
            <a:ext cx="339035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병원에서 발송한 </a:t>
            </a:r>
            <a:r>
              <a:rPr lang="en-US" altLang="ko-KR" sz="800" dirty="0">
                <a:latin typeface="+mj-ea"/>
                <a:ea typeface="+mj-ea"/>
              </a:rPr>
              <a:t>URL  </a:t>
            </a:r>
            <a:r>
              <a:rPr lang="ko-KR" altLang="en-US" sz="800" dirty="0">
                <a:latin typeface="+mj-ea"/>
                <a:ea typeface="+mj-ea"/>
              </a:rPr>
              <a:t>또는 </a:t>
            </a:r>
            <a:r>
              <a:rPr lang="en-US" altLang="ko-KR" sz="800" dirty="0">
                <a:latin typeface="+mj-ea"/>
                <a:ea typeface="+mj-ea"/>
              </a:rPr>
              <a:t>QR</a:t>
            </a:r>
            <a:r>
              <a:rPr lang="ko-KR" altLang="en-US" sz="800" dirty="0">
                <a:latin typeface="+mj-ea"/>
                <a:ea typeface="+mj-ea"/>
              </a:rPr>
              <a:t>촬영으로 사전문진 화면 진입</a:t>
            </a:r>
            <a:endParaRPr lang="en-US" altLang="ko-KR" sz="800" dirty="0">
              <a:latin typeface="+mj-ea"/>
              <a:ea typeface="+mj-ea"/>
            </a:endParaRPr>
          </a:p>
          <a:p>
            <a:r>
              <a:rPr lang="en-US" altLang="ko-KR" sz="800" dirty="0">
                <a:latin typeface="+mj-ea"/>
                <a:ea typeface="+mj-ea"/>
              </a:rPr>
              <a:t>- </a:t>
            </a:r>
            <a:r>
              <a:rPr lang="ko-KR" altLang="en-US" sz="800" dirty="0">
                <a:latin typeface="+mj-ea"/>
                <a:ea typeface="+mj-ea"/>
              </a:rPr>
              <a:t>환자는 자신의 디바이스 또는 병원에서 제공하는 태블릿을 통해 사전문진 진행가능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C808A527-785B-4E5F-A88A-022044B2560C}"/>
              </a:ext>
            </a:extLst>
          </p:cNvPr>
          <p:cNvGrpSpPr/>
          <p:nvPr/>
        </p:nvGrpSpPr>
        <p:grpSpPr>
          <a:xfrm>
            <a:off x="1618531" y="2632083"/>
            <a:ext cx="2771368" cy="965976"/>
            <a:chOff x="4816614" y="2199812"/>
            <a:chExt cx="2771368" cy="965976"/>
          </a:xfrm>
        </p:grpSpPr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xmlns="" id="{F501DC21-30A1-48D3-A529-F06DEB535FF6}"/>
                </a:ext>
              </a:extLst>
            </p:cNvPr>
            <p:cNvCxnSpPr>
              <a:cxnSpLocks/>
              <a:stCxn id="88" idx="3"/>
              <a:endCxn id="8" idx="0"/>
            </p:cNvCxnSpPr>
            <p:nvPr/>
          </p:nvCxnSpPr>
          <p:spPr>
            <a:xfrm>
              <a:off x="5810518" y="2456519"/>
              <a:ext cx="1777464" cy="429757"/>
            </a:xfrm>
            <a:prstGeom prst="bentConnector2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연결선: 꺾임 6">
              <a:extLst>
                <a:ext uri="{FF2B5EF4-FFF2-40B4-BE49-F238E27FC236}">
                  <a16:creationId xmlns:a16="http://schemas.microsoft.com/office/drawing/2014/main" xmlns="" id="{B8614A0D-3778-4800-B562-EA092B0328BE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5313561" y="2713226"/>
              <a:ext cx="5" cy="452562"/>
            </a:xfrm>
            <a:prstGeom prst="straightConnector1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8" name="다이아몬드 87">
              <a:extLst>
                <a:ext uri="{FF2B5EF4-FFF2-40B4-BE49-F238E27FC236}">
                  <a16:creationId xmlns:a16="http://schemas.microsoft.com/office/drawing/2014/main" xmlns="" id="{C0315AF4-F81E-4EAA-9AA5-E0EC24E944AB}"/>
                </a:ext>
              </a:extLst>
            </p:cNvPr>
            <p:cNvSpPr/>
            <p:nvPr/>
          </p:nvSpPr>
          <p:spPr>
            <a:xfrm>
              <a:off x="4816614" y="2199812"/>
              <a:ext cx="993904" cy="513414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재진인가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3EFBE2E-57D5-490A-8C62-6A4DF02C711A}"/>
              </a:ext>
            </a:extLst>
          </p:cNvPr>
          <p:cNvSpPr/>
          <p:nvPr/>
        </p:nvSpPr>
        <p:spPr>
          <a:xfrm>
            <a:off x="1618531" y="3616006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추가정보입력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0EA3DE6-D6E0-45A0-A6EF-B228F289DE91}"/>
              </a:ext>
            </a:extLst>
          </p:cNvPr>
          <p:cNvSpPr/>
          <p:nvPr/>
        </p:nvSpPr>
        <p:spPr>
          <a:xfrm>
            <a:off x="1618531" y="4377665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약관 및 동의서 작성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705A48B6-725A-4D3C-8725-D5EA8DD79F06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2115483" y="4038192"/>
            <a:ext cx="0" cy="3394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737CDEA4-8768-4A35-BD33-54E47160871E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 flipH="1" flipV="1">
            <a:off x="1671591" y="3373323"/>
            <a:ext cx="1870419" cy="982637"/>
          </a:xfrm>
          <a:prstGeom prst="bentConnector3">
            <a:avLst>
              <a:gd name="adj1" fmla="val -1222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94">
            <a:extLst>
              <a:ext uri="{FF2B5EF4-FFF2-40B4-BE49-F238E27FC236}">
                <a16:creationId xmlns:a16="http://schemas.microsoft.com/office/drawing/2014/main" xmlns="" id="{FD2DE8FC-C731-458D-A522-5E42B9CBF619}"/>
              </a:ext>
            </a:extLst>
          </p:cNvPr>
          <p:cNvSpPr txBox="1"/>
          <p:nvPr/>
        </p:nvSpPr>
        <p:spPr>
          <a:xfrm>
            <a:off x="3668322" y="5202828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특정항목 선택</a:t>
            </a:r>
            <a:endParaRPr lang="ko-KR" altLang="en-US" sz="800" dirty="0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TextBox 94">
            <a:extLst>
              <a:ext uri="{FF2B5EF4-FFF2-40B4-BE49-F238E27FC236}">
                <a16:creationId xmlns:a16="http://schemas.microsoft.com/office/drawing/2014/main" xmlns="" id="{87B891A3-809B-42D2-8918-21D617AED9AB}"/>
              </a:ext>
            </a:extLst>
          </p:cNvPr>
          <p:cNvSpPr txBox="1"/>
          <p:nvPr/>
        </p:nvSpPr>
        <p:spPr>
          <a:xfrm>
            <a:off x="4780861" y="4722753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5E789AB-FBAD-42BD-A91C-60CAA31A3A1C}"/>
              </a:ext>
            </a:extLst>
          </p:cNvPr>
          <p:cNvSpPr txBox="1"/>
          <p:nvPr/>
        </p:nvSpPr>
        <p:spPr>
          <a:xfrm>
            <a:off x="8479323" y="4598099"/>
            <a:ext cx="77585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err="1">
                <a:latin typeface="+mj-ea"/>
                <a:ea typeface="+mj-ea"/>
              </a:rPr>
              <a:t>환자별</a:t>
            </a:r>
            <a:r>
              <a:rPr lang="ko-KR" altLang="en-US" sz="800" dirty="0">
                <a:latin typeface="+mj-ea"/>
                <a:ea typeface="+mj-ea"/>
              </a:rPr>
              <a:t> 시계열 누적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FFEC0976-5161-4938-9838-1D5060E9C166}"/>
              </a:ext>
            </a:extLst>
          </p:cNvPr>
          <p:cNvCxnSpPr>
            <a:cxnSpLocks/>
          </p:cNvCxnSpPr>
          <p:nvPr/>
        </p:nvCxnSpPr>
        <p:spPr>
          <a:xfrm>
            <a:off x="4389899" y="4272409"/>
            <a:ext cx="0" cy="4240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98EECE4A-90D7-4FA3-BEDC-DCC0FC7509AB}"/>
              </a:ext>
            </a:extLst>
          </p:cNvPr>
          <p:cNvSpPr/>
          <p:nvPr/>
        </p:nvSpPr>
        <p:spPr>
          <a:xfrm>
            <a:off x="3892947" y="2598902"/>
            <a:ext cx="993904" cy="42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내원목적선택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3A666F66-B73B-4594-BE05-3E90C85FC7D6}"/>
              </a:ext>
            </a:extLst>
          </p:cNvPr>
          <p:cNvCxnSpPr>
            <a:cxnSpLocks/>
          </p:cNvCxnSpPr>
          <p:nvPr/>
        </p:nvCxnSpPr>
        <p:spPr>
          <a:xfrm flipH="1">
            <a:off x="4389898" y="5211836"/>
            <a:ext cx="1" cy="4497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xmlns="" id="{E6B97BA8-E046-4AC9-811B-76F29ED649BB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886851" y="5018449"/>
            <a:ext cx="815758" cy="848709"/>
          </a:xfrm>
          <a:prstGeom prst="bentConnector2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다이아몬드 83">
            <a:extLst>
              <a:ext uri="{FF2B5EF4-FFF2-40B4-BE49-F238E27FC236}">
                <a16:creationId xmlns:a16="http://schemas.microsoft.com/office/drawing/2014/main" xmlns="" id="{8970BC67-B784-4A96-9ACD-C32D39848E18}"/>
              </a:ext>
            </a:extLst>
          </p:cNvPr>
          <p:cNvSpPr/>
          <p:nvPr/>
        </p:nvSpPr>
        <p:spPr>
          <a:xfrm>
            <a:off x="5383804" y="3318547"/>
            <a:ext cx="993904" cy="513414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기본답변</a:t>
            </a:r>
            <a:endParaRPr lang="en-US" altLang="ko-KR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유효기간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97C7A79-D698-4741-A610-7926A57AC7A4}"/>
              </a:ext>
            </a:extLst>
          </p:cNvPr>
          <p:cNvSpPr txBox="1"/>
          <p:nvPr/>
        </p:nvSpPr>
        <p:spPr>
          <a:xfrm>
            <a:off x="6530502" y="2647475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ko-KR" altLang="en-US" sz="800" dirty="0">
              <a:latin typeface="+mj-ea"/>
              <a:ea typeface="+mj-ea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389668A4-B684-43A8-B7C5-B0E4DDCD2C0A}"/>
              </a:ext>
            </a:extLst>
          </p:cNvPr>
          <p:cNvCxnSpPr>
            <a:cxnSpLocks/>
            <a:stCxn id="84" idx="3"/>
            <a:endCxn id="68" idx="1"/>
          </p:cNvCxnSpPr>
          <p:nvPr/>
        </p:nvCxnSpPr>
        <p:spPr>
          <a:xfrm>
            <a:off x="6377708" y="3575254"/>
            <a:ext cx="504924" cy="103029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xmlns="" id="{639D77D8-063C-4530-B63E-4D48A574C55A}"/>
              </a:ext>
            </a:extLst>
          </p:cNvPr>
          <p:cNvCxnSpPr>
            <a:stCxn id="84" idx="0"/>
            <a:endCxn id="36" idx="0"/>
          </p:cNvCxnSpPr>
          <p:nvPr/>
        </p:nvCxnSpPr>
        <p:spPr>
          <a:xfrm rot="16200000" flipH="1">
            <a:off x="6503640" y="2695663"/>
            <a:ext cx="253060" cy="1498828"/>
          </a:xfrm>
          <a:prstGeom prst="bentConnector3">
            <a:avLst>
              <a:gd name="adj1" fmla="val -9033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C94308B-44D1-4929-8BA6-27A72C92A143}"/>
              </a:ext>
            </a:extLst>
          </p:cNvPr>
          <p:cNvSpPr txBox="1"/>
          <p:nvPr/>
        </p:nvSpPr>
        <p:spPr>
          <a:xfrm>
            <a:off x="5880756" y="2814911"/>
            <a:ext cx="11637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기존데이터가 없거나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</a:p>
          <a:p>
            <a:pPr algn="l"/>
            <a:r>
              <a:rPr lang="ko-KR" altLang="en-US" sz="800" dirty="0">
                <a:latin typeface="+mj-ea"/>
                <a:ea typeface="+mj-ea"/>
              </a:rPr>
              <a:t>있어도 유효기간 경과된 경우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4426ADF0-BBF7-48A0-9960-9A2B6C0038AA}"/>
              </a:ext>
            </a:extLst>
          </p:cNvPr>
          <p:cNvSpPr txBox="1"/>
          <p:nvPr/>
        </p:nvSpPr>
        <p:spPr>
          <a:xfrm>
            <a:off x="6377706" y="378087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latin typeface="+mj-ea"/>
                <a:ea typeface="+mj-ea"/>
              </a:rPr>
              <a:t>기타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FCB764D-1F26-AAD8-A6C8-7E2C56A047BE}"/>
              </a:ext>
            </a:extLst>
          </p:cNvPr>
          <p:cNvSpPr/>
          <p:nvPr/>
        </p:nvSpPr>
        <p:spPr>
          <a:xfrm>
            <a:off x="3501167" y="4624107"/>
            <a:ext cx="1652636" cy="690456"/>
          </a:xfrm>
          <a:prstGeom prst="rect">
            <a:avLst/>
          </a:prstGeom>
          <a:solidFill>
            <a:srgbClr val="FFFF00">
              <a:alpha val="5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xmlns="" id="{21A2B1AA-D643-48E4-D540-8380453D0D06}"/>
              </a:ext>
            </a:extLst>
          </p:cNvPr>
          <p:cNvSpPr/>
          <p:nvPr/>
        </p:nvSpPr>
        <p:spPr>
          <a:xfrm>
            <a:off x="1955894" y="5413530"/>
            <a:ext cx="1491270" cy="388000"/>
          </a:xfrm>
          <a:prstGeom prst="wedgeRoundRectCallout">
            <a:avLst>
              <a:gd name="adj1" fmla="val 71440"/>
              <a:gd name="adj2" fmla="val -131148"/>
              <a:gd name="adj3" fmla="val 16667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특정증상 </a:t>
            </a:r>
            <a:r>
              <a:rPr lang="ko-KR" altLang="en-US" sz="800" dirty="0" err="1">
                <a:solidFill>
                  <a:srgbClr val="FFFF00"/>
                </a:solidFill>
                <a:latin typeface="+mj-ea"/>
                <a:ea typeface="+mj-ea"/>
              </a:rPr>
              <a:t>선택시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endParaRPr lang="en-US" altLang="ko-KR" sz="800" dirty="0">
              <a:solidFill>
                <a:srgbClr val="FFFF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해당 보조문항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프로토콜문항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) </a:t>
            </a:r>
            <a:r>
              <a:rPr lang="ko-KR" altLang="en-US" sz="800" dirty="0">
                <a:solidFill>
                  <a:srgbClr val="FFFF00"/>
                </a:solidFill>
                <a:latin typeface="+mj-ea"/>
                <a:ea typeface="+mj-ea"/>
              </a:rPr>
              <a:t>먼저 진행</a:t>
            </a:r>
            <a:r>
              <a:rPr lang="en-US" altLang="ko-KR" sz="800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52185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5KeMJwulbO2gNkQjGpYP28TDNAhg93nk5hCorFRuYl4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7I7MHHBabFsMSfOEhb8JQTw19MKneZQZ4wKPFFJAS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7I7MHHBabFsMSfOEhb8JQTw19MKneZQZ4wKPFFJASQ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7I7MHHBabFsMSfOEhb8JQTw19MKneZQZ4wKPFFJAS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7I7MHHBabFsMSfOEhb8JQTw19MKneZQZ4wKPFFJAS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7I7MHHBabFsMSfOEhb8JQTw19MKneZQZ4wKPFFJAS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7I7MHHBabFsMSfOEhb8JQTw19MKneZQZ4wKPFFJAS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1N6ZKORBvBc8AQa9wDNC7g4s2WTBu+dmG/wr6z63vA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5KeMJwulbO2gNkQjGpYP28TDNAhg93nk5hCorFRuYl4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7I7MHHBabFsMSfOEhb8JQTw19MKneZQZ4wKPFFJASQ="/>
</p:tagLst>
</file>

<file path=ppt/theme/theme1.xml><?xml version="1.0" encoding="utf-8"?>
<a:theme xmlns:a="http://schemas.openxmlformats.org/drawingml/2006/main" name="Office 테마">
  <a:themeElements>
    <a:clrScheme name="Codi4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A8B2"/>
      </a:accent1>
      <a:accent2>
        <a:srgbClr val="C0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i42">
      <a:majorFont>
        <a:latin typeface="Calibri Light"/>
        <a:ea typeface="나눔바른고딕"/>
        <a:cs typeface=""/>
      </a:majorFont>
      <a:minorFont>
        <a:latin typeface="Calibri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36000" tIns="36000" rIns="36000" bIns="36000" rtlCol="0" anchor="ctr"/>
      <a:lstStyle>
        <a:defPPr algn="ctr">
          <a:defRPr sz="800" dirty="0" smtClean="0">
            <a:solidFill>
              <a:schemeClr val="tx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800" dirty="0" smtClean="0"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13868</TotalTime>
  <Words>15219</Words>
  <Application>Microsoft Office PowerPoint</Application>
  <PresentationFormat>A4 용지(210x297mm)</PresentationFormat>
  <Paragraphs>5520</Paragraphs>
  <Slides>118</Slides>
  <Notes>11</Notes>
  <HiddenSlides>4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118</vt:i4>
      </vt:variant>
    </vt:vector>
  </HeadingPairs>
  <TitlesOfParts>
    <vt:vector size="119" baseType="lpstr">
      <vt:lpstr>Office 테마</vt:lpstr>
      <vt:lpstr>화면설계</vt:lpstr>
      <vt:lpstr>Document History</vt:lpstr>
      <vt:lpstr>슬라이드 3</vt:lpstr>
      <vt:lpstr>용어사전</vt:lpstr>
      <vt:lpstr>요구사항 및 프로젝트범위</vt:lpstr>
      <vt:lpstr>프로젝트 환경</vt:lpstr>
      <vt:lpstr>메뉴구조도 – 준차트</vt:lpstr>
      <vt:lpstr>목록화면 레이아웃 및 인터렉션</vt:lpstr>
      <vt:lpstr>진행버튼 및 유효성체크</vt:lpstr>
      <vt:lpstr>슬라이드 10</vt:lpstr>
      <vt:lpstr>포탈 – 준차트의 관계</vt:lpstr>
      <vt:lpstr>(임시)포탈관리자 개념</vt:lpstr>
      <vt:lpstr>(임시)포탈관리자 - 메뉴구조도</vt:lpstr>
      <vt:lpstr>(임시)포탈 - 데이터</vt:lpstr>
      <vt:lpstr>공통 &gt; 헤더&amp;푸터</vt:lpstr>
      <vt:lpstr>공통&gt;로그인</vt:lpstr>
      <vt:lpstr>공통&gt;회원가입&gt;의료기관선택</vt:lpstr>
      <vt:lpstr>공통&gt;회원가입&gt;의료기관등록</vt:lpstr>
      <vt:lpstr>의료기관등록 유효성체크 및 처리</vt:lpstr>
      <vt:lpstr>공통&gt;회원가입&gt;의료기관등록</vt:lpstr>
      <vt:lpstr>공통&gt;회원가입&gt;회원정보입력</vt:lpstr>
      <vt:lpstr>회원등록 유효성체크 및 처리</vt:lpstr>
      <vt:lpstr>공통&gt;회원가입&gt;가입완료</vt:lpstr>
      <vt:lpstr>공통&gt;로그인&gt;아이디/비밀번호찾기</vt:lpstr>
      <vt:lpstr>공통&gt;회원가입&gt;의료기관선택</vt:lpstr>
      <vt:lpstr>공통&gt;로그인&gt;아이디/비밀번호찾기</vt:lpstr>
      <vt:lpstr>문진관리 &gt; 항목관리 프로세스</vt:lpstr>
      <vt:lpstr>문진관리 &gt; 항목관리 프로세스</vt:lpstr>
      <vt:lpstr>문항유형</vt:lpstr>
      <vt:lpstr>문진관리 &gt; 항목관리 프로세스</vt:lpstr>
      <vt:lpstr>메인 &gt; 회원관리</vt:lpstr>
      <vt:lpstr>메인 &gt; 회원관리</vt:lpstr>
      <vt:lpstr>목록화면 레이아웃 및 인터렉션</vt:lpstr>
      <vt:lpstr>메인 &gt; 의료기관관리</vt:lpstr>
      <vt:lpstr>의료기관등록 팝업</vt:lpstr>
      <vt:lpstr>의료기관등록 팝업</vt:lpstr>
      <vt:lpstr>메인 &gt; 회원관리</vt:lpstr>
      <vt:lpstr>신규회원등록</vt:lpstr>
      <vt:lpstr>신규회원등록</vt:lpstr>
      <vt:lpstr>메인 &gt; 회원관리</vt:lpstr>
      <vt:lpstr>슬라이드 41</vt:lpstr>
      <vt:lpstr>서비스흐름 - 환자측</vt:lpstr>
      <vt:lpstr>사전문진화면 레이아웃 및 인터렉션</vt:lpstr>
      <vt:lpstr>문진항목 공통UI - 질문유형</vt:lpstr>
      <vt:lpstr>문진항목 공통UI - 답변유형</vt:lpstr>
      <vt:lpstr>메인, 사용자확인</vt:lpstr>
      <vt:lpstr>신규등록</vt:lpstr>
      <vt:lpstr>내원목적선택</vt:lpstr>
      <vt:lpstr>보조문진</vt:lpstr>
      <vt:lpstr>기본문진</vt:lpstr>
      <vt:lpstr>문진완료</vt:lpstr>
      <vt:lpstr>슬라이드 52</vt:lpstr>
      <vt:lpstr>서비스흐름 - 의료기관측</vt:lpstr>
      <vt:lpstr>데이터 관계</vt:lpstr>
      <vt:lpstr>데이터의 관리</vt:lpstr>
      <vt:lpstr>로그인</vt:lpstr>
      <vt:lpstr>권한정리(협의중)</vt:lpstr>
      <vt:lpstr>헤더&amp;푸터</vt:lpstr>
      <vt:lpstr>대시보드</vt:lpstr>
      <vt:lpstr>공지사항</vt:lpstr>
      <vt:lpstr>문의하기</vt:lpstr>
      <vt:lpstr>문의하기</vt:lpstr>
      <vt:lpstr>진료관리</vt:lpstr>
      <vt:lpstr>진료관리 &gt; 신환등록/환자정보수정 팝업 </vt:lpstr>
      <vt:lpstr>진료화면 레이아웃 및 인터렉션 </vt:lpstr>
      <vt:lpstr>진료화면</vt:lpstr>
      <vt:lpstr>진료관리&gt;차트&gt;문진 탭상세</vt:lpstr>
      <vt:lpstr>진료관리&gt;차트&gt;안진 탭상세</vt:lpstr>
      <vt:lpstr>Info 팝업 양식</vt:lpstr>
      <vt:lpstr>진료관리&gt;차트&gt;처방 탭상세</vt:lpstr>
      <vt:lpstr>인체부위도 상세</vt:lpstr>
      <vt:lpstr>처방화면 레이아웃 및 인터렉션</vt:lpstr>
      <vt:lpstr>처방화면 레이아웃 및 인터렉션</vt:lpstr>
      <vt:lpstr>질병명 및 질병분류 선택 UI</vt:lpstr>
      <vt:lpstr>진료관리 &gt; 환자선택 &gt; 처방(팝업) - 공통</vt:lpstr>
      <vt:lpstr>진료관리 &gt; 환자선택 &gt; 처방(팝업) – 처방이력 선택시</vt:lpstr>
      <vt:lpstr>진료관리 &gt; 환자선택 &gt; 처방(팝업) – RIO 선택시</vt:lpstr>
      <vt:lpstr>진료관리 &gt; 환자선택 &gt; 처방(팝업) – 정인적방 선택시</vt:lpstr>
      <vt:lpstr>진료관리 &gt; 환자선택 &gt; 처방(팝업) –프로토콜 선택시</vt:lpstr>
      <vt:lpstr>슬라이드 80</vt:lpstr>
      <vt:lpstr>조제방식 탭별 구성</vt:lpstr>
      <vt:lpstr>농축환 참고화면</vt:lpstr>
      <vt:lpstr>환자관리</vt:lpstr>
      <vt:lpstr>슬라이드 84</vt:lpstr>
      <vt:lpstr>문진이력</vt:lpstr>
      <vt:lpstr>문진상세화면</vt:lpstr>
      <vt:lpstr>문진 다운로드 양식</vt:lpstr>
      <vt:lpstr>슬라이드 88</vt:lpstr>
      <vt:lpstr>처방상세화면</vt:lpstr>
      <vt:lpstr>처방전전송양식</vt:lpstr>
      <vt:lpstr>설정 &gt; 탕전기본관리</vt:lpstr>
      <vt:lpstr>슬라이드 92</vt:lpstr>
      <vt:lpstr>통계</vt:lpstr>
      <vt:lpstr>내원객수 / 유형별 통계</vt:lpstr>
      <vt:lpstr>내원객 성별 및 연령별 통계</vt:lpstr>
      <vt:lpstr>질병별 처방방식 통계</vt:lpstr>
      <vt:lpstr>슬라이드 97</vt:lpstr>
      <vt:lpstr>로직확인</vt:lpstr>
      <vt:lpstr>서비스흐름 - 환자측</vt:lpstr>
      <vt:lpstr>퍼블수정 – 공통</vt:lpstr>
      <vt:lpstr>퍼블수정 – 공통, 내원목적팝업</vt:lpstr>
      <vt:lpstr>퍼블수정 - 안진탭</vt:lpstr>
      <vt:lpstr>퍼블수정 - 인체도 팝업</vt:lpstr>
      <vt:lpstr>인체도 1</vt:lpstr>
      <vt:lpstr>인체도 2</vt:lpstr>
      <vt:lpstr>인체도 3</vt:lpstr>
      <vt:lpstr>인체도 4</vt:lpstr>
      <vt:lpstr>후보처방전 산출로직</vt:lpstr>
      <vt:lpstr>퍼블수정 – 처방탭 1/2</vt:lpstr>
      <vt:lpstr>퍼블수정 – 처방탭 2/2</vt:lpstr>
      <vt:lpstr>퍼블수정 – 처방탭, 후보처방테이블 UI변경</vt:lpstr>
      <vt:lpstr>퍼블수정 – 처방상세</vt:lpstr>
      <vt:lpstr>퍼블수정 – 문진상세</vt:lpstr>
      <vt:lpstr>문진관리 &gt; 항목관리 프로세스</vt:lpstr>
      <vt:lpstr>문진관리 &gt; 항목관리 프로세스</vt:lpstr>
      <vt:lpstr>문진관리 &gt; 항목관리 프로세스</vt:lpstr>
      <vt:lpstr>문진관리 &gt; 항목관리 프로세스</vt:lpstr>
      <vt:lpstr>문진관리 &gt; 항목관리 프로세스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현</dc:creator>
  <cp:lastModifiedBy>4T3</cp:lastModifiedBy>
  <cp:revision>119</cp:revision>
  <cp:lastPrinted>2022-09-10T07:47:23Z</cp:lastPrinted>
  <dcterms:created xsi:type="dcterms:W3CDTF">2021-08-05T01:14:45Z</dcterms:created>
  <dcterms:modified xsi:type="dcterms:W3CDTF">2022-09-27T00:44:58Z</dcterms:modified>
</cp:coreProperties>
</file>