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4" r:id="rId2"/>
    <p:sldId id="285" r:id="rId3"/>
    <p:sldId id="300" r:id="rId4"/>
    <p:sldId id="286" r:id="rId5"/>
    <p:sldId id="297" r:id="rId6"/>
    <p:sldId id="304" r:id="rId7"/>
    <p:sldId id="306" r:id="rId8"/>
    <p:sldId id="281" r:id="rId9"/>
    <p:sldId id="299" r:id="rId10"/>
    <p:sldId id="301" r:id="rId11"/>
    <p:sldId id="302" r:id="rId12"/>
    <p:sldId id="303" r:id="rId13"/>
    <p:sldId id="298" r:id="rId14"/>
    <p:sldId id="30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6264" autoAdjust="0"/>
  </p:normalViewPr>
  <p:slideViewPr>
    <p:cSldViewPr snapToGrid="0" snapToObjects="1">
      <p:cViewPr varScale="1">
        <p:scale>
          <a:sx n="63" d="100"/>
          <a:sy n="63" d="100"/>
        </p:scale>
        <p:origin x="996" y="66"/>
      </p:cViewPr>
      <p:guideLst/>
    </p:cSldViewPr>
  </p:slideViewPr>
  <p:notesTextViewPr>
    <p:cViewPr>
      <p:scale>
        <a:sx n="100" d="100"/>
        <a:sy n="100" d="100"/>
      </p:scale>
      <p:origin x="0" y="0"/>
    </p:cViewPr>
  </p:notesTextViewPr>
  <p:sorterViewPr>
    <p:cViewPr>
      <p:scale>
        <a:sx n="100" d="100"/>
        <a:sy n="1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lia\Desktop\&#21608;&#25253;\20180902\keeweb&#27979;&#35797;\keeweb-eth-version-1-&#27979;&#3579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ltLang="zh-CN"/>
              <a:t>keeweb-eth version 1 (Ganache</a:t>
            </a:r>
            <a:r>
              <a:rPr lang="zh-CN" altLang="de-DE"/>
              <a:t>测试</a:t>
            </a:r>
            <a:r>
              <a:rPr lang="de-DE" altLang="zh-CN"/>
              <a:t>)</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1"/>
          <c:order val="0"/>
          <c:tx>
            <c:v>Gas Used</c:v>
          </c:tx>
          <c:spPr>
            <a:ln w="317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ganache测试!$B$5:$B$14</c:f>
              <c:numCache>
                <c:formatCode>General</c:formatCode>
                <c:ptCount val="10"/>
                <c:pt idx="0" formatCode="#,##0_ ">
                  <c:v>1614</c:v>
                </c:pt>
                <c:pt idx="2" formatCode="#,##0_ ">
                  <c:v>2366</c:v>
                </c:pt>
                <c:pt idx="4" formatCode="#,##0_ ">
                  <c:v>6789</c:v>
                </c:pt>
                <c:pt idx="6" formatCode="#,##0_ ">
                  <c:v>7966</c:v>
                </c:pt>
                <c:pt idx="8" formatCode="#,##0_ ">
                  <c:v>9230</c:v>
                </c:pt>
              </c:numCache>
            </c:numRef>
          </c:xVal>
          <c:yVal>
            <c:numRef>
              <c:f>ganache测试!$D$5:$D$14</c:f>
              <c:numCache>
                <c:formatCode>General</c:formatCode>
                <c:ptCount val="10"/>
                <c:pt idx="0" formatCode="#,##0_ ">
                  <c:v>1218234</c:v>
                </c:pt>
                <c:pt idx="2" formatCode="#,##0_ ">
                  <c:v>1717077</c:v>
                </c:pt>
                <c:pt idx="4" formatCode="#,##0_ ">
                  <c:v>4808585</c:v>
                </c:pt>
                <c:pt idx="6" formatCode="#,##0_ ">
                  <c:v>5623613</c:v>
                </c:pt>
                <c:pt idx="8" formatCode="#,##0_ ">
                  <c:v>6498509</c:v>
                </c:pt>
              </c:numCache>
            </c:numRef>
          </c:yVal>
          <c:smooth val="0"/>
          <c:extLst>
            <c:ext xmlns:c16="http://schemas.microsoft.com/office/drawing/2014/chart" uri="{C3380CC4-5D6E-409C-BE32-E72D297353CC}">
              <c16:uniqueId val="{00000000-D3BE-4712-9C9B-27083C790156}"/>
            </c:ext>
          </c:extLst>
        </c:ser>
        <c:ser>
          <c:idx val="3"/>
          <c:order val="1"/>
          <c:tx>
            <c:v>Gas Used(update)</c:v>
          </c:tx>
          <c:spPr>
            <a:ln w="3175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ganache测试!$B$5:$B$14</c:f>
              <c:numCache>
                <c:formatCode>General</c:formatCode>
                <c:ptCount val="10"/>
                <c:pt idx="0" formatCode="#,##0_ ">
                  <c:v>1614</c:v>
                </c:pt>
                <c:pt idx="2" formatCode="#,##0_ ">
                  <c:v>2366</c:v>
                </c:pt>
                <c:pt idx="4" formatCode="#,##0_ ">
                  <c:v>6789</c:v>
                </c:pt>
                <c:pt idx="6" formatCode="#,##0_ ">
                  <c:v>7966</c:v>
                </c:pt>
                <c:pt idx="8" formatCode="#,##0_ ">
                  <c:v>9230</c:v>
                </c:pt>
              </c:numCache>
            </c:numRef>
          </c:xVal>
          <c:yVal>
            <c:numRef>
              <c:f>ganache测试!$E$5:$E$14</c:f>
              <c:numCache>
                <c:formatCode>General</c:formatCode>
                <c:ptCount val="10"/>
                <c:pt idx="0" formatCode="#,##0_ ">
                  <c:v>416849</c:v>
                </c:pt>
                <c:pt idx="2" formatCode="#,##0_ ">
                  <c:v>578818</c:v>
                </c:pt>
                <c:pt idx="4" formatCode="#,##0_ ">
                  <c:v>1591944</c:v>
                </c:pt>
                <c:pt idx="6" formatCode="#,##0_ ">
                  <c:v>1872881</c:v>
                </c:pt>
                <c:pt idx="8" formatCode="#,##0_ ">
                  <c:v>2157311</c:v>
                </c:pt>
              </c:numCache>
            </c:numRef>
          </c:yVal>
          <c:smooth val="0"/>
          <c:extLst>
            <c:ext xmlns:c16="http://schemas.microsoft.com/office/drawing/2014/chart" uri="{C3380CC4-5D6E-409C-BE32-E72D297353CC}">
              <c16:uniqueId val="{00000001-D3BE-4712-9C9B-27083C790156}"/>
            </c:ext>
          </c:extLst>
        </c:ser>
        <c:dLbls>
          <c:showLegendKey val="0"/>
          <c:showVal val="0"/>
          <c:showCatName val="0"/>
          <c:showSerName val="0"/>
          <c:showPercent val="0"/>
          <c:showBubbleSize val="0"/>
        </c:dLbls>
        <c:axId val="-2105060736"/>
        <c:axId val="2136966560"/>
      </c:scatterChart>
      <c:valAx>
        <c:axId val="-2105060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ArrayBuffer</a:t>
                </a:r>
                <a:r>
                  <a:rPr lang="en-US" altLang="zh-CN" baseline="0"/>
                  <a:t> Size</a:t>
                </a:r>
                <a:endParaRPr lang="zh-CN" altLang="en-US" baseline="0"/>
              </a:p>
              <a:p>
                <a:pPr>
                  <a:defRPr/>
                </a:pPr>
                <a:r>
                  <a:rPr lang="zh-CN" altLang="en-US" baseline="0"/>
                  <a:t>单位：</a:t>
                </a:r>
                <a:r>
                  <a:rPr lang="en-US" altLang="zh-CN" baseline="0"/>
                  <a:t>bytes</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36966560"/>
        <c:crosses val="autoZero"/>
        <c:crossBetween val="midCat"/>
      </c:valAx>
      <c:valAx>
        <c:axId val="2136966560"/>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506073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F567E-3AEB-CB4E-9776-834D18E52557}" type="datetimeFigureOut">
              <a:rPr kumimoji="1" lang="zh-CN" altLang="en-US" smtClean="0"/>
              <a:t>2019/10/23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4FBC6-9EAD-C246-AC9D-11728C77DE1B}" type="slidenum">
              <a:rPr kumimoji="1" lang="zh-CN" altLang="en-US" smtClean="0"/>
              <a:t>‹#›</a:t>
            </a:fld>
            <a:endParaRPr kumimoji="1" lang="zh-CN" altLang="en-US"/>
          </a:p>
        </p:txBody>
      </p:sp>
    </p:spTree>
    <p:extLst>
      <p:ext uri="{BB962C8B-B14F-4D97-AF65-F5344CB8AC3E}">
        <p14:creationId xmlns:p14="http://schemas.microsoft.com/office/powerpoint/2010/main" val="169593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1</a:t>
            </a:fld>
            <a:endParaRPr kumimoji="1" lang="zh-CN" altLang="en-US"/>
          </a:p>
        </p:txBody>
      </p:sp>
    </p:spTree>
    <p:extLst>
      <p:ext uri="{BB962C8B-B14F-4D97-AF65-F5344CB8AC3E}">
        <p14:creationId xmlns:p14="http://schemas.microsoft.com/office/powerpoint/2010/main" val="3009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10</a:t>
            </a:fld>
            <a:endParaRPr kumimoji="1" lang="zh-CN" altLang="en-US"/>
          </a:p>
        </p:txBody>
      </p:sp>
    </p:spTree>
    <p:extLst>
      <p:ext uri="{BB962C8B-B14F-4D97-AF65-F5344CB8AC3E}">
        <p14:creationId xmlns:p14="http://schemas.microsoft.com/office/powerpoint/2010/main" val="123883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11</a:t>
            </a:fld>
            <a:endParaRPr kumimoji="1" lang="zh-CN" altLang="en-US"/>
          </a:p>
        </p:txBody>
      </p:sp>
    </p:spTree>
    <p:extLst>
      <p:ext uri="{BB962C8B-B14F-4D97-AF65-F5344CB8AC3E}">
        <p14:creationId xmlns:p14="http://schemas.microsoft.com/office/powerpoint/2010/main" val="2083634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12</a:t>
            </a:fld>
            <a:endParaRPr kumimoji="1" lang="zh-CN" altLang="en-US"/>
          </a:p>
        </p:txBody>
      </p:sp>
    </p:spTree>
    <p:extLst>
      <p:ext uri="{BB962C8B-B14F-4D97-AF65-F5344CB8AC3E}">
        <p14:creationId xmlns:p14="http://schemas.microsoft.com/office/powerpoint/2010/main" val="368720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13</a:t>
            </a:fld>
            <a:endParaRPr kumimoji="1" lang="zh-CN" altLang="en-US"/>
          </a:p>
        </p:txBody>
      </p:sp>
    </p:spTree>
    <p:extLst>
      <p:ext uri="{BB962C8B-B14F-4D97-AF65-F5344CB8AC3E}">
        <p14:creationId xmlns:p14="http://schemas.microsoft.com/office/powerpoint/2010/main" val="341950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14</a:t>
            </a:fld>
            <a:endParaRPr kumimoji="1" lang="zh-CN" altLang="en-US"/>
          </a:p>
        </p:txBody>
      </p:sp>
    </p:spTree>
    <p:extLst>
      <p:ext uri="{BB962C8B-B14F-4D97-AF65-F5344CB8AC3E}">
        <p14:creationId xmlns:p14="http://schemas.microsoft.com/office/powerpoint/2010/main" val="1490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Keeweb</a:t>
            </a:r>
            <a:r>
              <a:rPr kumimoji="1" lang="zh-CN" altLang="en-US" dirty="0" smtClean="0"/>
              <a:t>密码管理器，中心化存储</a:t>
            </a:r>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2</a:t>
            </a:fld>
            <a:endParaRPr kumimoji="1" lang="zh-CN" altLang="en-US"/>
          </a:p>
        </p:txBody>
      </p:sp>
    </p:spTree>
    <p:extLst>
      <p:ext uri="{BB962C8B-B14F-4D97-AF65-F5344CB8AC3E}">
        <p14:creationId xmlns:p14="http://schemas.microsoft.com/office/powerpoint/2010/main" val="12793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3</a:t>
            </a:fld>
            <a:endParaRPr kumimoji="1" lang="zh-CN" altLang="en-US"/>
          </a:p>
        </p:txBody>
      </p:sp>
    </p:spTree>
    <p:extLst>
      <p:ext uri="{BB962C8B-B14F-4D97-AF65-F5344CB8AC3E}">
        <p14:creationId xmlns:p14="http://schemas.microsoft.com/office/powerpoint/2010/main" val="2751527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4</a:t>
            </a:fld>
            <a:endParaRPr kumimoji="1" lang="zh-CN" altLang="en-US"/>
          </a:p>
        </p:txBody>
      </p:sp>
    </p:spTree>
    <p:extLst>
      <p:ext uri="{BB962C8B-B14F-4D97-AF65-F5344CB8AC3E}">
        <p14:creationId xmlns:p14="http://schemas.microsoft.com/office/powerpoint/2010/main" val="281370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5</a:t>
            </a:fld>
            <a:endParaRPr kumimoji="1" lang="zh-CN" altLang="en-US"/>
          </a:p>
        </p:txBody>
      </p:sp>
    </p:spTree>
    <p:extLst>
      <p:ext uri="{BB962C8B-B14F-4D97-AF65-F5344CB8AC3E}">
        <p14:creationId xmlns:p14="http://schemas.microsoft.com/office/powerpoint/2010/main" val="19973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6</a:t>
            </a:fld>
            <a:endParaRPr kumimoji="1" lang="zh-CN" altLang="en-US"/>
          </a:p>
        </p:txBody>
      </p:sp>
    </p:spTree>
    <p:extLst>
      <p:ext uri="{BB962C8B-B14F-4D97-AF65-F5344CB8AC3E}">
        <p14:creationId xmlns:p14="http://schemas.microsoft.com/office/powerpoint/2010/main" val="191074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7</a:t>
            </a:fld>
            <a:endParaRPr kumimoji="1" lang="zh-CN" altLang="en-US"/>
          </a:p>
        </p:txBody>
      </p:sp>
    </p:spTree>
    <p:extLst>
      <p:ext uri="{BB962C8B-B14F-4D97-AF65-F5344CB8AC3E}">
        <p14:creationId xmlns:p14="http://schemas.microsoft.com/office/powerpoint/2010/main" val="2195182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8</a:t>
            </a:fld>
            <a:endParaRPr kumimoji="1" lang="zh-CN" altLang="en-US"/>
          </a:p>
        </p:txBody>
      </p:sp>
    </p:spTree>
    <p:extLst>
      <p:ext uri="{BB962C8B-B14F-4D97-AF65-F5344CB8AC3E}">
        <p14:creationId xmlns:p14="http://schemas.microsoft.com/office/powerpoint/2010/main" val="112451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1A4FBC6-9EAD-C246-AC9D-11728C77DE1B}" type="slidenum">
              <a:rPr kumimoji="1" lang="zh-CN" altLang="en-US" smtClean="0"/>
              <a:t>9</a:t>
            </a:fld>
            <a:endParaRPr kumimoji="1" lang="zh-CN" altLang="en-US"/>
          </a:p>
        </p:txBody>
      </p:sp>
    </p:spTree>
    <p:extLst>
      <p:ext uri="{BB962C8B-B14F-4D97-AF65-F5344CB8AC3E}">
        <p14:creationId xmlns:p14="http://schemas.microsoft.com/office/powerpoint/2010/main" val="401591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126756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203106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1922147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60033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87245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34617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56674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122554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119577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129032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373BB93-96B3-2147-9EE0-AD12FC333426}" type="datetimeFigureOut">
              <a:rPr kumimoji="1" lang="zh-CN" altLang="en-US" smtClean="0"/>
              <a:t>2019/10/23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1165028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3BB93-96B3-2147-9EE0-AD12FC333426}" type="datetimeFigureOut">
              <a:rPr kumimoji="1" lang="zh-CN" altLang="en-US" smtClean="0"/>
              <a:t>2019/10/23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24E64-D437-7C4F-ADE3-E102BCF0CB9E}" type="slidenum">
              <a:rPr kumimoji="1" lang="zh-CN" altLang="en-US" smtClean="0"/>
              <a:t>‹#›</a:t>
            </a:fld>
            <a:endParaRPr kumimoji="1" lang="zh-CN" altLang="en-US"/>
          </a:p>
        </p:txBody>
      </p:sp>
    </p:spTree>
    <p:extLst>
      <p:ext uri="{BB962C8B-B14F-4D97-AF65-F5344CB8AC3E}">
        <p14:creationId xmlns:p14="http://schemas.microsoft.com/office/powerpoint/2010/main" val="144633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939798" y="1219200"/>
            <a:ext cx="10210802" cy="2095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n-US" altLang="zh-CN" sz="4400" dirty="0" err="1" smtClean="0">
                <a:latin typeface="Times New Roman" charset="0"/>
                <a:ea typeface="Times New Roman" charset="0"/>
                <a:cs typeface="Times New Roman" charset="0"/>
              </a:rPr>
              <a:t>EthKee</a:t>
            </a:r>
            <a:r>
              <a:rPr kumimoji="1" lang="zh-CN" altLang="en-US" sz="4400" dirty="0" smtClean="0">
                <a:latin typeface="Times New Roman" charset="0"/>
                <a:ea typeface="Times New Roman" charset="0"/>
                <a:cs typeface="Times New Roman" charset="0"/>
              </a:rPr>
              <a:t>：去中心化存储的密码管理器</a:t>
            </a:r>
            <a:endParaRPr kumimoji="1" lang="zh-CN" altLang="en-US" sz="4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89065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代码展示</a:t>
            </a:r>
            <a:endParaRPr kumimoji="1" lang="zh-CN" altLang="en-US" dirty="0"/>
          </a:p>
        </p:txBody>
      </p:sp>
      <p:sp>
        <p:nvSpPr>
          <p:cNvPr id="4" name="内容占位符 2"/>
          <p:cNvSpPr txBox="1">
            <a:spLocks/>
          </p:cNvSpPr>
          <p:nvPr/>
        </p:nvSpPr>
        <p:spPr>
          <a:xfrm>
            <a:off x="838200" y="1538288"/>
            <a:ext cx="10515600" cy="365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sz="2400" dirty="0" err="1" smtClean="0">
                <a:latin typeface="Times New Roman" charset="0"/>
                <a:ea typeface="Times New Roman" charset="0"/>
                <a:cs typeface="Times New Roman" charset="0"/>
              </a:rPr>
              <a:t>createConfig</a:t>
            </a:r>
            <a:r>
              <a:rPr kumimoji="1" lang="zh-CN" altLang="en-US" sz="2400" dirty="0">
                <a:latin typeface="Times New Roman" charset="0"/>
                <a:ea typeface="Times New Roman" charset="0"/>
                <a:cs typeface="Times New Roman" charset="0"/>
              </a:rPr>
              <a:t>：负责创建新的合约</a:t>
            </a:r>
            <a:r>
              <a:rPr kumimoji="1" lang="zh-CN" altLang="en-US" sz="2400" dirty="0" smtClean="0">
                <a:latin typeface="Times New Roman" charset="0"/>
                <a:ea typeface="Times New Roman" charset="0"/>
                <a:cs typeface="Times New Roman" charset="0"/>
              </a:rPr>
              <a:t>实例</a:t>
            </a:r>
            <a:endParaRPr kumimoji="1" lang="en-US" altLang="zh-CN" sz="2400" dirty="0" smtClean="0">
              <a:latin typeface="Times New Roman" charset="0"/>
              <a:ea typeface="Times New Roman" charset="0"/>
              <a:cs typeface="Times New Roman" charset="0"/>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2023110" y="2201229"/>
            <a:ext cx="8145780" cy="4166234"/>
          </a:xfrm>
          <a:prstGeom prst="rect">
            <a:avLst/>
          </a:prstGeom>
        </p:spPr>
      </p:pic>
    </p:spTree>
    <p:extLst>
      <p:ext uri="{BB962C8B-B14F-4D97-AF65-F5344CB8AC3E}">
        <p14:creationId xmlns:p14="http://schemas.microsoft.com/office/powerpoint/2010/main" val="3613705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代码展示</a:t>
            </a:r>
            <a:endParaRPr kumimoji="1" lang="zh-CN" altLang="en-US" dirty="0"/>
          </a:p>
        </p:txBody>
      </p:sp>
      <p:sp>
        <p:nvSpPr>
          <p:cNvPr id="4" name="内容占位符 2"/>
          <p:cNvSpPr txBox="1">
            <a:spLocks/>
          </p:cNvSpPr>
          <p:nvPr/>
        </p:nvSpPr>
        <p:spPr>
          <a:xfrm>
            <a:off x="838200" y="1403668"/>
            <a:ext cx="10515600" cy="365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sz="2400" dirty="0">
                <a:latin typeface="Times New Roman" charset="0"/>
                <a:ea typeface="Times New Roman" charset="0"/>
                <a:cs typeface="Times New Roman" charset="0"/>
              </a:rPr>
              <a:t>load</a:t>
            </a:r>
            <a:r>
              <a:rPr kumimoji="1" lang="zh-CN" altLang="en-US" sz="2400" dirty="0">
                <a:latin typeface="Times New Roman" charset="0"/>
                <a:ea typeface="Times New Roman" charset="0"/>
                <a:cs typeface="Times New Roman" charset="0"/>
              </a:rPr>
              <a:t>：负责根据文件名加载合约中的加密文件</a:t>
            </a:r>
            <a:endParaRPr kumimoji="1" lang="en-US" altLang="zh-CN" sz="2400" dirty="0" smtClean="0">
              <a:latin typeface="Times New Roman" charset="0"/>
              <a:ea typeface="Times New Roman" charset="0"/>
              <a:cs typeface="Times New Roman" charset="0"/>
            </a:endParaRPr>
          </a:p>
        </p:txBody>
      </p:sp>
      <p:pic>
        <p:nvPicPr>
          <p:cNvPr id="7" name="图片 6"/>
          <p:cNvPicPr/>
          <p:nvPr/>
        </p:nvPicPr>
        <p:blipFill rotWithShape="1">
          <a:blip r:embed="rId3" cstate="print">
            <a:extLst>
              <a:ext uri="{28A0092B-C50C-407E-A947-70E740481C1C}">
                <a14:useLocalDpi xmlns:a14="http://schemas.microsoft.com/office/drawing/2010/main" val="0"/>
              </a:ext>
            </a:extLst>
          </a:blip>
          <a:srcRect r="12763"/>
          <a:stretch/>
        </p:blipFill>
        <p:spPr bwMode="auto">
          <a:xfrm>
            <a:off x="1771173" y="2026284"/>
            <a:ext cx="8649653" cy="4313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1648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代码展示</a:t>
            </a:r>
            <a:endParaRPr kumimoji="1" lang="zh-CN" altLang="en-US" dirty="0"/>
          </a:p>
        </p:txBody>
      </p:sp>
      <p:sp>
        <p:nvSpPr>
          <p:cNvPr id="4" name="内容占位符 2"/>
          <p:cNvSpPr txBox="1">
            <a:spLocks/>
          </p:cNvSpPr>
          <p:nvPr/>
        </p:nvSpPr>
        <p:spPr>
          <a:xfrm>
            <a:off x="838200" y="1403668"/>
            <a:ext cx="10515600" cy="365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sz="2400" dirty="0">
                <a:latin typeface="Times New Roman" charset="0"/>
                <a:ea typeface="Times New Roman" charset="0"/>
                <a:cs typeface="Times New Roman" charset="0"/>
              </a:rPr>
              <a:t>save</a:t>
            </a:r>
            <a:r>
              <a:rPr kumimoji="1" lang="zh-CN" altLang="en-US" sz="2400" dirty="0">
                <a:latin typeface="Times New Roman" charset="0"/>
                <a:ea typeface="Times New Roman" charset="0"/>
                <a:cs typeface="Times New Roman" charset="0"/>
              </a:rPr>
              <a:t>：负责将加密文件保存到合约实例中</a:t>
            </a:r>
            <a:endParaRPr kumimoji="1" lang="en-US" altLang="zh-CN" sz="2400" dirty="0" smtClean="0">
              <a:latin typeface="Times New Roman" charset="0"/>
              <a:ea typeface="Times New Roman" charset="0"/>
              <a:cs typeface="Times New Roman" charset="0"/>
            </a:endParaRPr>
          </a:p>
        </p:txBody>
      </p:sp>
      <p:pic>
        <p:nvPicPr>
          <p:cNvPr id="5" name="图片 4"/>
          <p:cNvPicPr/>
          <p:nvPr/>
        </p:nvPicPr>
        <p:blipFill rotWithShape="1">
          <a:blip r:embed="rId3" cstate="print">
            <a:extLst>
              <a:ext uri="{28A0092B-C50C-407E-A947-70E740481C1C}">
                <a14:useLocalDpi xmlns:a14="http://schemas.microsoft.com/office/drawing/2010/main" val="0"/>
              </a:ext>
            </a:extLst>
          </a:blip>
          <a:srcRect r="10356"/>
          <a:stretch/>
        </p:blipFill>
        <p:spPr bwMode="auto">
          <a:xfrm>
            <a:off x="2453640" y="1859280"/>
            <a:ext cx="7284719" cy="48310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7168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Demo</a:t>
            </a:r>
            <a:r>
              <a:rPr kumimoji="1" lang="zh-CN" altLang="en-US" dirty="0" smtClean="0">
                <a:latin typeface="Times New Roman" charset="0"/>
                <a:ea typeface="Times New Roman" charset="0"/>
                <a:cs typeface="Times New Roman" charset="0"/>
              </a:rPr>
              <a:t>测试</a:t>
            </a:r>
            <a:endParaRPr kumimoji="1" lang="zh-CN" altLang="en-US" dirty="0"/>
          </a:p>
        </p:txBody>
      </p:sp>
      <p:sp>
        <p:nvSpPr>
          <p:cNvPr id="5" name="内容占位符 2"/>
          <p:cNvSpPr txBox="1">
            <a:spLocks/>
          </p:cNvSpPr>
          <p:nvPr/>
        </p:nvSpPr>
        <p:spPr>
          <a:xfrm>
            <a:off x="838200" y="1906588"/>
            <a:ext cx="10515600" cy="365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zh-CN" altLang="en-US" sz="2400" dirty="0" smtClean="0">
                <a:latin typeface="Times New Roman" charset="0"/>
                <a:ea typeface="Times New Roman" charset="0"/>
                <a:cs typeface="Times New Roman" charset="0"/>
              </a:rPr>
              <a:t>保存不同大小的文件对</a:t>
            </a:r>
            <a:r>
              <a:rPr kumimoji="1" lang="en-US" altLang="zh-CN" sz="2400" dirty="0" smtClean="0">
                <a:latin typeface="Times New Roman" charset="0"/>
                <a:ea typeface="Times New Roman" charset="0"/>
                <a:cs typeface="Times New Roman" charset="0"/>
              </a:rPr>
              <a:t>Gas</a:t>
            </a:r>
            <a:r>
              <a:rPr kumimoji="1" lang="zh-CN" altLang="en-US" sz="2400" dirty="0" smtClean="0">
                <a:latin typeface="Times New Roman" charset="0"/>
                <a:ea typeface="Times New Roman" charset="0"/>
                <a:cs typeface="Times New Roman" charset="0"/>
              </a:rPr>
              <a:t>的影响</a:t>
            </a:r>
            <a:endParaRPr kumimoji="1" lang="en-US" altLang="zh-CN" sz="2400" dirty="0" smtClean="0">
              <a:latin typeface="Times New Roman" charset="0"/>
              <a:ea typeface="Times New Roman" charset="0"/>
              <a:cs typeface="Times New Roman" charset="0"/>
            </a:endParaRP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336675" y="2776061"/>
            <a:ext cx="4260850" cy="3030219"/>
          </a:xfrm>
          <a:prstGeom prst="rect">
            <a:avLst/>
          </a:prstGeom>
        </p:spPr>
      </p:pic>
      <p:graphicFrame>
        <p:nvGraphicFramePr>
          <p:cNvPr id="8" name="图表 7">
            <a:extLst>
              <a:ext uri="{FF2B5EF4-FFF2-40B4-BE49-F238E27FC236}">
                <a16:creationId xmlns:a16="http://schemas.microsoft.com/office/drawing/2014/main" id="{00000000-0008-0000-0100-000002000000}"/>
              </a:ext>
            </a:extLst>
          </p:cNvPr>
          <p:cNvGraphicFramePr/>
          <p:nvPr>
            <p:extLst>
              <p:ext uri="{D42A27DB-BD31-4B8C-83A1-F6EECF244321}">
                <p14:modId xmlns:p14="http://schemas.microsoft.com/office/powerpoint/2010/main" val="1482319460"/>
              </p:ext>
            </p:extLst>
          </p:nvPr>
        </p:nvGraphicFramePr>
        <p:xfrm>
          <a:off x="6096000" y="3063240"/>
          <a:ext cx="5828030" cy="29867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44904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总结</a:t>
            </a:r>
            <a:endParaRPr kumimoji="1" lang="zh-CN" altLang="en-US" dirty="0"/>
          </a:p>
        </p:txBody>
      </p:sp>
      <p:sp>
        <p:nvSpPr>
          <p:cNvPr id="4" name="内容占位符 2"/>
          <p:cNvSpPr>
            <a:spLocks noGrp="1"/>
          </p:cNvSpPr>
          <p:nvPr>
            <p:ph idx="1"/>
          </p:nvPr>
        </p:nvSpPr>
        <p:spPr>
          <a:xfrm>
            <a:off x="838200" y="2186305"/>
            <a:ext cx="11163300" cy="4448176"/>
          </a:xfrm>
        </p:spPr>
        <p:txBody>
          <a:bodyPr>
            <a:normAutofit/>
          </a:bodyPr>
          <a:lstStyle/>
          <a:p>
            <a:r>
              <a:rPr kumimoji="1" lang="zh-CN" altLang="en-US" sz="2400" dirty="0">
                <a:latin typeface="Times New Roman" charset="0"/>
                <a:ea typeface="Times New Roman" charset="0"/>
                <a:cs typeface="Times New Roman" charset="0"/>
              </a:rPr>
              <a:t>将个人信息数据存储到以太坊智能合约上</a:t>
            </a:r>
            <a:r>
              <a:rPr kumimoji="1" lang="zh-CN" altLang="en-US" sz="2400" dirty="0" smtClean="0">
                <a:latin typeface="Times New Roman" charset="0"/>
                <a:ea typeface="Times New Roman" charset="0"/>
                <a:cs typeface="Times New Roman" charset="0"/>
              </a:rPr>
              <a:t>，实现个人</a:t>
            </a:r>
            <a:r>
              <a:rPr kumimoji="1" lang="zh-CN" altLang="en-US" sz="2400" dirty="0">
                <a:latin typeface="Times New Roman" charset="0"/>
                <a:ea typeface="Times New Roman" charset="0"/>
                <a:cs typeface="Times New Roman" charset="0"/>
              </a:rPr>
              <a:t>数字化信息的可靠存储、安全</a:t>
            </a:r>
            <a:r>
              <a:rPr kumimoji="1" lang="zh-CN" altLang="en-US" sz="2400" dirty="0" smtClean="0">
                <a:latin typeface="Times New Roman" charset="0"/>
                <a:ea typeface="Times New Roman" charset="0"/>
                <a:cs typeface="Times New Roman" charset="0"/>
              </a:rPr>
              <a:t>共享</a:t>
            </a:r>
            <a:endParaRPr kumimoji="1" lang="en-US" altLang="zh-CN" sz="2400" dirty="0" smtClean="0">
              <a:latin typeface="Times New Roman" charset="0"/>
              <a:ea typeface="Times New Roman" charset="0"/>
              <a:cs typeface="Times New Roman" charset="0"/>
            </a:endParaRPr>
          </a:p>
          <a:p>
            <a:endParaRPr kumimoji="1" lang="en-US" altLang="zh-CN" sz="2400" dirty="0" smtClean="0">
              <a:latin typeface="Times New Roman" charset="0"/>
              <a:ea typeface="Times New Roman" charset="0"/>
              <a:cs typeface="Times New Roman" charset="0"/>
            </a:endParaRPr>
          </a:p>
          <a:p>
            <a:r>
              <a:rPr kumimoji="1" lang="zh-CN" altLang="en-US" sz="2400" dirty="0">
                <a:latin typeface="Times New Roman" charset="0"/>
                <a:ea typeface="Times New Roman" charset="0"/>
                <a:cs typeface="Times New Roman" charset="0"/>
              </a:rPr>
              <a:t>研究智能合约存储数据的合理数据格式设计以及相应数据操作的成本</a:t>
            </a:r>
            <a:endParaRPr kumimoji="1" lang="en-US" altLang="zh-CN" sz="24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978692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atin typeface="Times New Roman" charset="0"/>
                <a:ea typeface="Times New Roman" charset="0"/>
                <a:cs typeface="Times New Roman" charset="0"/>
              </a:rPr>
              <a:t>Keeweb</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a:xfrm>
            <a:off x="838200" y="1575129"/>
            <a:ext cx="11163300" cy="4448176"/>
          </a:xfrm>
        </p:spPr>
        <p:txBody>
          <a:bodyPr>
            <a:normAutofit/>
          </a:bodyPr>
          <a:lstStyle/>
          <a:p>
            <a:r>
              <a:rPr kumimoji="1" lang="zh-CN" altLang="en-US" sz="2400" dirty="0">
                <a:latin typeface="Times New Roman" charset="0"/>
                <a:ea typeface="Times New Roman" charset="0"/>
                <a:cs typeface="Times New Roman" charset="0"/>
              </a:rPr>
              <a:t>跨</a:t>
            </a:r>
            <a:r>
              <a:rPr kumimoji="1" lang="zh-CN" altLang="en-US" sz="2400" dirty="0" smtClean="0">
                <a:latin typeface="Times New Roman" charset="0"/>
                <a:ea typeface="Times New Roman" charset="0"/>
                <a:cs typeface="Times New Roman" charset="0"/>
              </a:rPr>
              <a:t>平台的密码管理器</a:t>
            </a:r>
            <a:endParaRPr kumimoji="1" lang="en-US" altLang="zh-CN" sz="2400" dirty="0" smtClean="0">
              <a:latin typeface="Times New Roman" charset="0"/>
              <a:ea typeface="Times New Roman" charset="0"/>
              <a:cs typeface="Times New Roman" charset="0"/>
            </a:endParaRPr>
          </a:p>
          <a:p>
            <a:r>
              <a:rPr kumimoji="1" lang="zh-CN" altLang="en-US" sz="2400" dirty="0" smtClean="0">
                <a:latin typeface="Times New Roman" charset="0"/>
                <a:ea typeface="Times New Roman" charset="0"/>
                <a:cs typeface="Times New Roman" charset="0"/>
              </a:rPr>
              <a:t>将个人信息文件加密后存储在本地、第三方云盘</a:t>
            </a:r>
            <a:endParaRPr kumimoji="1" lang="en-US" altLang="zh-CN" sz="2400" dirty="0" smtClean="0">
              <a:latin typeface="Times New Roman" charset="0"/>
              <a:ea typeface="Times New Roman" charset="0"/>
              <a:cs typeface="Times New Roman" charset="0"/>
            </a:endParaRPr>
          </a:p>
          <a:p>
            <a:endParaRPr kumimoji="1" lang="en-US" altLang="zh-CN" sz="1600" dirty="0">
              <a:latin typeface="Times New Roman" charset="0"/>
              <a:ea typeface="Times New Roman" charset="0"/>
              <a:cs typeface="Times New Roman" charset="0"/>
            </a:endParaRPr>
          </a:p>
          <a:p>
            <a:endParaRPr kumimoji="1" lang="en-US" altLang="zh-CN" sz="2400" dirty="0" smtClean="0">
              <a:latin typeface="Times New Roman" charset="0"/>
              <a:ea typeface="Times New Roman" charset="0"/>
              <a:cs typeface="Times New Roman" charset="0"/>
            </a:endParaRPr>
          </a:p>
        </p:txBody>
      </p:sp>
      <p:pic>
        <p:nvPicPr>
          <p:cNvPr id="1026" name="Picture 2" descr="https://keeweb.info/img/sc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34" y="2606041"/>
            <a:ext cx="5693595" cy="38582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6419850" y="2884500"/>
            <a:ext cx="5238633" cy="3138805"/>
          </a:xfrm>
          <a:prstGeom prst="rect">
            <a:avLst/>
          </a:prstGeom>
        </p:spPr>
      </p:pic>
    </p:spTree>
    <p:extLst>
      <p:ext uri="{BB962C8B-B14F-4D97-AF65-F5344CB8AC3E}">
        <p14:creationId xmlns:p14="http://schemas.microsoft.com/office/powerpoint/2010/main" val="2788255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normAutofit/>
          </a:bodyPr>
          <a:lstStyle/>
          <a:p>
            <a:r>
              <a:rPr kumimoji="1" lang="zh-CN" altLang="en-US" dirty="0" smtClean="0">
                <a:latin typeface="Times New Roman" charset="0"/>
                <a:ea typeface="Times New Roman" charset="0"/>
                <a:cs typeface="Times New Roman" charset="0"/>
              </a:rPr>
              <a:t>中心化存储</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a:xfrm>
            <a:off x="838200" y="1690688"/>
            <a:ext cx="11163300" cy="4448176"/>
          </a:xfrm>
        </p:spPr>
        <p:txBody>
          <a:bodyPr>
            <a:normAutofit/>
          </a:bodyPr>
          <a:lstStyle/>
          <a:p>
            <a:r>
              <a:rPr kumimoji="1" lang="zh-CN" altLang="en-US" sz="2400" dirty="0" smtClean="0">
                <a:latin typeface="Times New Roman" charset="0"/>
                <a:ea typeface="Times New Roman" charset="0"/>
                <a:cs typeface="Times New Roman" charset="0"/>
              </a:rPr>
              <a:t>优势</a:t>
            </a:r>
            <a:endParaRPr kumimoji="1" lang="en-US" altLang="zh-CN" sz="2400" dirty="0" smtClean="0">
              <a:latin typeface="Times New Roman" charset="0"/>
              <a:ea typeface="Times New Roman" charset="0"/>
              <a:cs typeface="Times New Roman" charset="0"/>
            </a:endParaRPr>
          </a:p>
          <a:p>
            <a:pPr lvl="1"/>
            <a:r>
              <a:rPr kumimoji="1" lang="zh-CN" altLang="en-US" sz="2000" dirty="0">
                <a:latin typeface="Times New Roman" charset="0"/>
                <a:ea typeface="Times New Roman" charset="0"/>
                <a:cs typeface="Times New Roman" charset="0"/>
              </a:rPr>
              <a:t>高速</a:t>
            </a:r>
            <a:endParaRPr kumimoji="1" lang="en-US" altLang="zh-CN" sz="20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低延迟</a:t>
            </a:r>
            <a:endParaRPr kumimoji="1" lang="en-US" altLang="zh-CN" sz="20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高可用</a:t>
            </a:r>
            <a:endParaRPr kumimoji="1" lang="en-US" altLang="zh-CN" sz="2000" dirty="0" smtClean="0">
              <a:latin typeface="Times New Roman" charset="0"/>
              <a:ea typeface="Times New Roman" charset="0"/>
              <a:cs typeface="Times New Roman" charset="0"/>
            </a:endParaRPr>
          </a:p>
          <a:p>
            <a:pPr lvl="1"/>
            <a:r>
              <a:rPr kumimoji="1" lang="zh-CN" altLang="en-US" sz="2000" dirty="0">
                <a:latin typeface="Times New Roman" charset="0"/>
                <a:ea typeface="Times New Roman" charset="0"/>
                <a:cs typeface="Times New Roman" charset="0"/>
              </a:rPr>
              <a:t>高吞吐量</a:t>
            </a:r>
            <a:endParaRPr kumimoji="1" lang="en-US" altLang="zh-CN" sz="2400" dirty="0">
              <a:latin typeface="Times New Roman" charset="0"/>
              <a:ea typeface="Times New Roman" charset="0"/>
              <a:cs typeface="Times New Roman" charset="0"/>
            </a:endParaRPr>
          </a:p>
          <a:p>
            <a:r>
              <a:rPr kumimoji="1" lang="zh-CN" altLang="en-US" sz="2400" dirty="0" smtClean="0">
                <a:latin typeface="Times New Roman" charset="0"/>
                <a:ea typeface="Times New Roman" charset="0"/>
                <a:cs typeface="Times New Roman" charset="0"/>
              </a:rPr>
              <a:t>劣势</a:t>
            </a:r>
            <a:endParaRPr kumimoji="1" lang="en-US" altLang="zh-CN" sz="24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依赖于可信第三方</a:t>
            </a:r>
            <a:endParaRPr kumimoji="1" lang="en-US" altLang="zh-CN" sz="20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单点失败</a:t>
            </a:r>
            <a:endParaRPr kumimoji="1" lang="en-US" altLang="zh-CN" sz="2000" dirty="0" smtClean="0">
              <a:latin typeface="Times New Roman" charset="0"/>
              <a:ea typeface="Times New Roman" charset="0"/>
              <a:cs typeface="Times New Roman" charset="0"/>
            </a:endParaRPr>
          </a:p>
        </p:txBody>
      </p:sp>
      <p:pic>
        <p:nvPicPr>
          <p:cNvPr id="2050" name="Picture 2" descr="https://hackernoon.com/photos/0yWFzvZxdnR06ofY5hSQmg6HXd32-dy7d34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7335" y="2147888"/>
            <a:ext cx="7668895" cy="264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43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latin typeface="Times New Roman" charset="0"/>
                <a:ea typeface="Times New Roman" charset="0"/>
                <a:cs typeface="Times New Roman" charset="0"/>
              </a:rPr>
              <a:t>EthKee</a:t>
            </a:r>
            <a:r>
              <a:rPr kumimoji="1" lang="zh-CN" altLang="en-US" dirty="0" smtClean="0">
                <a:latin typeface="Times New Roman" charset="0"/>
                <a:ea typeface="Times New Roman" charset="0"/>
                <a:cs typeface="Times New Roman" charset="0"/>
              </a:rPr>
              <a:t>的目的</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a:xfrm>
            <a:off x="838200" y="2582545"/>
            <a:ext cx="11163300" cy="4448176"/>
          </a:xfrm>
        </p:spPr>
        <p:txBody>
          <a:bodyPr>
            <a:normAutofit/>
          </a:bodyPr>
          <a:lstStyle/>
          <a:p>
            <a:r>
              <a:rPr kumimoji="1" lang="zh-CN" altLang="en-US" sz="2400" dirty="0">
                <a:latin typeface="Times New Roman" charset="0"/>
                <a:ea typeface="Times New Roman" charset="0"/>
                <a:cs typeface="Times New Roman" charset="0"/>
              </a:rPr>
              <a:t>将加密数据存储到以太坊智能合约</a:t>
            </a:r>
            <a:r>
              <a:rPr kumimoji="1" lang="zh-CN" altLang="en-US" sz="2400" dirty="0" smtClean="0">
                <a:latin typeface="Times New Roman" charset="0"/>
                <a:ea typeface="Times New Roman" charset="0"/>
                <a:cs typeface="Times New Roman" charset="0"/>
              </a:rPr>
              <a:t>中，实现去中心化存储</a:t>
            </a:r>
            <a:endParaRPr kumimoji="1" lang="en-US" altLang="zh-CN" sz="2400" dirty="0" smtClean="0">
              <a:latin typeface="Times New Roman" charset="0"/>
              <a:ea typeface="Times New Roman" charset="0"/>
              <a:cs typeface="Times New Roman" charset="0"/>
            </a:endParaRPr>
          </a:p>
          <a:p>
            <a:endParaRPr kumimoji="1" lang="en-US" altLang="zh-CN" sz="2400" dirty="0" smtClean="0">
              <a:latin typeface="Times New Roman" charset="0"/>
              <a:ea typeface="Times New Roman" charset="0"/>
              <a:cs typeface="Times New Roman" charset="0"/>
            </a:endParaRPr>
          </a:p>
          <a:p>
            <a:r>
              <a:rPr kumimoji="1" lang="zh-CN" altLang="en-US" sz="2400" dirty="0">
                <a:latin typeface="Times New Roman" charset="0"/>
                <a:ea typeface="Times New Roman" charset="0"/>
                <a:cs typeface="Times New Roman" charset="0"/>
              </a:rPr>
              <a:t>研究智能合约存储数据的合理数据格式设计以及相应数据操作的成本</a:t>
            </a:r>
            <a:endParaRPr kumimoji="1" lang="en-US" altLang="zh-CN" sz="24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1220827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normAutofit/>
          </a:bodyPr>
          <a:lstStyle/>
          <a:p>
            <a:r>
              <a:rPr kumimoji="1" lang="en-US" altLang="zh-CN" dirty="0" err="1" smtClean="0">
                <a:latin typeface="Times New Roman" charset="0"/>
                <a:ea typeface="Times New Roman" charset="0"/>
                <a:cs typeface="Times New Roman" charset="0"/>
              </a:rPr>
              <a:t>KthKee</a:t>
            </a:r>
            <a:r>
              <a:rPr kumimoji="1" lang="zh-CN" altLang="en-US" dirty="0" smtClean="0">
                <a:latin typeface="Times New Roman" charset="0"/>
                <a:ea typeface="Times New Roman" charset="0"/>
                <a:cs typeface="Times New Roman" charset="0"/>
              </a:rPr>
              <a:t>软件架构</a:t>
            </a:r>
            <a:endParaRPr kumimoji="1" lang="zh-CN" altLang="en-US" dirty="0">
              <a:latin typeface="Times New Roman" charset="0"/>
              <a:ea typeface="Times New Roman" charset="0"/>
              <a:cs typeface="Times New Roman" charset="0"/>
            </a:endParaRPr>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5172300" y="1021080"/>
            <a:ext cx="6181499" cy="4741091"/>
          </a:xfrm>
          <a:prstGeom prst="rect">
            <a:avLst/>
          </a:prstGeom>
        </p:spPr>
      </p:pic>
      <p:sp>
        <p:nvSpPr>
          <p:cNvPr id="7" name="内容占位符 2"/>
          <p:cNvSpPr txBox="1">
            <a:spLocks/>
          </p:cNvSpPr>
          <p:nvPr/>
        </p:nvSpPr>
        <p:spPr>
          <a:xfrm>
            <a:off x="838200" y="2778261"/>
            <a:ext cx="10515600" cy="365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zh-CN" altLang="en-US" sz="2400" dirty="0">
                <a:latin typeface="Times New Roman" charset="0"/>
                <a:ea typeface="Times New Roman" charset="0"/>
                <a:cs typeface="Times New Roman" charset="0"/>
              </a:rPr>
              <a:t>整个系统主要</a:t>
            </a:r>
            <a:r>
              <a:rPr kumimoji="1" lang="zh-CN" altLang="en-US" sz="2400" dirty="0" smtClean="0">
                <a:latin typeface="Times New Roman" charset="0"/>
                <a:ea typeface="Times New Roman" charset="0"/>
                <a:cs typeface="Times New Roman" charset="0"/>
              </a:rPr>
              <a:t>分为</a:t>
            </a:r>
            <a:r>
              <a:rPr kumimoji="1" lang="zh-CN" altLang="en-US" sz="2400" dirty="0">
                <a:latin typeface="Times New Roman" charset="0"/>
                <a:ea typeface="Times New Roman" charset="0"/>
                <a:cs typeface="Times New Roman" charset="0"/>
              </a:rPr>
              <a:t>四个</a:t>
            </a:r>
            <a:r>
              <a:rPr kumimoji="1" lang="zh-CN" altLang="en-US" sz="2400" dirty="0" smtClean="0">
                <a:latin typeface="Times New Roman" charset="0"/>
                <a:ea typeface="Times New Roman" charset="0"/>
                <a:cs typeface="Times New Roman" charset="0"/>
              </a:rPr>
              <a:t>部分</a:t>
            </a:r>
            <a:endParaRPr kumimoji="1" lang="en-US" altLang="zh-CN" sz="24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以太</a:t>
            </a:r>
            <a:r>
              <a:rPr kumimoji="1" lang="zh-CN" altLang="en-US" sz="2000" dirty="0">
                <a:latin typeface="Times New Roman" charset="0"/>
                <a:ea typeface="Times New Roman" charset="0"/>
                <a:cs typeface="Times New Roman" charset="0"/>
              </a:rPr>
              <a:t>坊区</a:t>
            </a:r>
            <a:r>
              <a:rPr kumimoji="1" lang="zh-CN" altLang="en-US" sz="2000" dirty="0" smtClean="0">
                <a:latin typeface="Times New Roman" charset="0"/>
                <a:ea typeface="Times New Roman" charset="0"/>
                <a:cs typeface="Times New Roman" charset="0"/>
              </a:rPr>
              <a:t>块链</a:t>
            </a:r>
            <a:endParaRPr kumimoji="1" lang="en-US" altLang="zh-CN" sz="20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智能合约</a:t>
            </a:r>
            <a:endParaRPr kumimoji="1" lang="en-US" altLang="zh-CN" sz="20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前端逻辑</a:t>
            </a:r>
            <a:endParaRPr kumimoji="1" lang="en-US" altLang="zh-CN" sz="20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云</a:t>
            </a:r>
            <a:r>
              <a:rPr kumimoji="1" lang="zh-CN" altLang="en-US" sz="2000" dirty="0">
                <a:latin typeface="Times New Roman" charset="0"/>
                <a:ea typeface="Times New Roman" charset="0"/>
                <a:cs typeface="Times New Roman" charset="0"/>
              </a:rPr>
              <a:t>存储</a:t>
            </a:r>
            <a:r>
              <a:rPr kumimoji="1" lang="zh-CN" altLang="en-US" sz="2000" dirty="0" smtClean="0">
                <a:latin typeface="Times New Roman" charset="0"/>
                <a:ea typeface="Times New Roman" charset="0"/>
                <a:cs typeface="Times New Roman" charset="0"/>
              </a:rPr>
              <a:t>服务</a:t>
            </a:r>
            <a:endParaRPr kumimoji="1" lang="en-US" altLang="zh-CN"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96947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normAutofit/>
          </a:bodyPr>
          <a:lstStyle/>
          <a:p>
            <a:r>
              <a:rPr kumimoji="1" lang="en-US" altLang="zh-CN" dirty="0" err="1" smtClean="0">
                <a:latin typeface="Times New Roman" charset="0"/>
                <a:ea typeface="Times New Roman" charset="0"/>
                <a:cs typeface="Times New Roman" charset="0"/>
              </a:rPr>
              <a:t>KthKee</a:t>
            </a:r>
            <a:r>
              <a:rPr kumimoji="1" lang="zh-CN" altLang="en-US" dirty="0" smtClean="0">
                <a:latin typeface="Times New Roman" charset="0"/>
                <a:ea typeface="Times New Roman" charset="0"/>
                <a:cs typeface="Times New Roman" charset="0"/>
              </a:rPr>
              <a:t>软件</a:t>
            </a:r>
            <a:r>
              <a:rPr kumimoji="1" lang="zh-CN" altLang="en-US" dirty="0">
                <a:latin typeface="Times New Roman" charset="0"/>
                <a:ea typeface="Times New Roman" charset="0"/>
                <a:cs typeface="Times New Roman" charset="0"/>
              </a:rPr>
              <a:t>逻辑</a:t>
            </a:r>
          </a:p>
        </p:txBody>
      </p:sp>
      <p:sp>
        <p:nvSpPr>
          <p:cNvPr id="7" name="内容占位符 2"/>
          <p:cNvSpPr txBox="1">
            <a:spLocks/>
          </p:cNvSpPr>
          <p:nvPr/>
        </p:nvSpPr>
        <p:spPr>
          <a:xfrm>
            <a:off x="487045" y="2173469"/>
            <a:ext cx="6217920" cy="4968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en-US" altLang="zh-CN" sz="1800" dirty="0" smtClean="0">
                <a:latin typeface="Times New Roman" charset="0"/>
                <a:ea typeface="Times New Roman" charset="0"/>
                <a:cs typeface="Times New Roman" charset="0"/>
              </a:rPr>
              <a:t>1</a:t>
            </a:r>
            <a:r>
              <a:rPr kumimoji="1" lang="zh-CN" altLang="en-US" sz="1800" dirty="0" smtClean="0">
                <a:latin typeface="Times New Roman" charset="0"/>
                <a:ea typeface="Times New Roman" charset="0"/>
                <a:cs typeface="Times New Roman" charset="0"/>
              </a:rPr>
              <a:t>、拥有</a:t>
            </a:r>
            <a:r>
              <a:rPr kumimoji="1" lang="zh-CN" altLang="en-US" sz="1800" dirty="0">
                <a:latin typeface="Times New Roman" charset="0"/>
                <a:ea typeface="Times New Roman" charset="0"/>
                <a:cs typeface="Times New Roman" charset="0"/>
              </a:rPr>
              <a:t>以太坊账户的用户在</a:t>
            </a:r>
            <a:r>
              <a:rPr kumimoji="1" lang="en-US" altLang="zh-CN" sz="1800" dirty="0" err="1">
                <a:latin typeface="Times New Roman" charset="0"/>
                <a:ea typeface="Times New Roman" charset="0"/>
                <a:cs typeface="Times New Roman" charset="0"/>
              </a:rPr>
              <a:t>Ethkee</a:t>
            </a:r>
            <a:r>
              <a:rPr kumimoji="1" lang="zh-CN" altLang="en-US" sz="1800" dirty="0">
                <a:latin typeface="Times New Roman" charset="0"/>
                <a:ea typeface="Times New Roman" charset="0"/>
                <a:cs typeface="Times New Roman" charset="0"/>
              </a:rPr>
              <a:t>应用上点击新建合约地址</a:t>
            </a:r>
          </a:p>
          <a:p>
            <a:pPr marL="0" indent="0">
              <a:buNone/>
            </a:pPr>
            <a:r>
              <a:rPr kumimoji="1" lang="en-US" altLang="zh-CN" sz="1800" dirty="0" smtClean="0">
                <a:latin typeface="Times New Roman" charset="0"/>
                <a:ea typeface="Times New Roman" charset="0"/>
                <a:cs typeface="Times New Roman" charset="0"/>
              </a:rPr>
              <a:t>2</a:t>
            </a:r>
            <a:r>
              <a:rPr kumimoji="1" lang="zh-CN" altLang="en-US" sz="1800" dirty="0" smtClean="0">
                <a:latin typeface="Times New Roman" charset="0"/>
                <a:ea typeface="Times New Roman" charset="0"/>
                <a:cs typeface="Times New Roman" charset="0"/>
              </a:rPr>
              <a:t>、</a:t>
            </a:r>
            <a:r>
              <a:rPr kumimoji="1" lang="en-US" altLang="zh-CN" sz="1800" dirty="0" err="1" smtClean="0">
                <a:latin typeface="Times New Roman" charset="0"/>
                <a:ea typeface="Times New Roman" charset="0"/>
                <a:cs typeface="Times New Roman" charset="0"/>
              </a:rPr>
              <a:t>Ethkee</a:t>
            </a:r>
            <a:r>
              <a:rPr kumimoji="1" lang="zh-CN" altLang="en-US" sz="1800" dirty="0">
                <a:latin typeface="Times New Roman" charset="0"/>
                <a:ea typeface="Times New Roman" charset="0"/>
                <a:cs typeface="Times New Roman" charset="0"/>
              </a:rPr>
              <a:t>通过</a:t>
            </a:r>
            <a:r>
              <a:rPr kumimoji="1" lang="en-US" altLang="zh-CN" sz="1800" dirty="0" err="1">
                <a:latin typeface="Times New Roman" charset="0"/>
                <a:ea typeface="Times New Roman" charset="0"/>
                <a:cs typeface="Times New Roman" charset="0"/>
              </a:rPr>
              <a:t>metamask</a:t>
            </a:r>
            <a:r>
              <a:rPr kumimoji="1" lang="zh-CN" altLang="en-US" sz="1800" dirty="0">
                <a:latin typeface="Times New Roman" charset="0"/>
                <a:ea typeface="Times New Roman" charset="0"/>
                <a:cs typeface="Times New Roman" charset="0"/>
              </a:rPr>
              <a:t>将创建合约地址的交易发送到区块链</a:t>
            </a:r>
          </a:p>
          <a:p>
            <a:pPr marL="0" indent="0">
              <a:buNone/>
            </a:pPr>
            <a:r>
              <a:rPr kumimoji="1" lang="en-US" altLang="zh-CN" sz="1800" dirty="0" smtClean="0">
                <a:latin typeface="Times New Roman" charset="0"/>
                <a:ea typeface="Times New Roman" charset="0"/>
                <a:cs typeface="Times New Roman" charset="0"/>
              </a:rPr>
              <a:t>3</a:t>
            </a:r>
            <a:r>
              <a:rPr kumimoji="1" lang="zh-CN" altLang="en-US" sz="1800" dirty="0" smtClean="0">
                <a:latin typeface="Times New Roman" charset="0"/>
                <a:ea typeface="Times New Roman" charset="0"/>
                <a:cs typeface="Times New Roman" charset="0"/>
              </a:rPr>
              <a:t>、区</a:t>
            </a:r>
            <a:r>
              <a:rPr kumimoji="1" lang="zh-CN" altLang="en-US" sz="1800" dirty="0">
                <a:latin typeface="Times New Roman" charset="0"/>
                <a:ea typeface="Times New Roman" charset="0"/>
                <a:cs typeface="Times New Roman" charset="0"/>
              </a:rPr>
              <a:t>块链返回新建的合约地址</a:t>
            </a:r>
          </a:p>
          <a:p>
            <a:pPr marL="0" indent="0">
              <a:buNone/>
            </a:pPr>
            <a:r>
              <a:rPr kumimoji="1" lang="en-US" altLang="zh-CN" sz="1800" dirty="0" smtClean="0">
                <a:latin typeface="Times New Roman" charset="0"/>
                <a:ea typeface="Times New Roman" charset="0"/>
                <a:cs typeface="Times New Roman" charset="0"/>
              </a:rPr>
              <a:t>4</a:t>
            </a:r>
            <a:r>
              <a:rPr kumimoji="1" lang="zh-CN" altLang="en-US" sz="1800" dirty="0" smtClean="0">
                <a:latin typeface="Times New Roman" charset="0"/>
                <a:ea typeface="Times New Roman" charset="0"/>
                <a:cs typeface="Times New Roman" charset="0"/>
              </a:rPr>
              <a:t>、</a:t>
            </a:r>
            <a:r>
              <a:rPr kumimoji="1" lang="en-US" altLang="zh-CN" sz="1800" dirty="0" err="1" smtClean="0">
                <a:latin typeface="Times New Roman" charset="0"/>
                <a:ea typeface="Times New Roman" charset="0"/>
                <a:cs typeface="Times New Roman" charset="0"/>
              </a:rPr>
              <a:t>Ethkee</a:t>
            </a:r>
            <a:r>
              <a:rPr kumimoji="1" lang="zh-CN" altLang="en-US" sz="1800" dirty="0">
                <a:latin typeface="Times New Roman" charset="0"/>
                <a:ea typeface="Times New Roman" charset="0"/>
                <a:cs typeface="Times New Roman" charset="0"/>
              </a:rPr>
              <a:t>将该地址在前端显示给用户</a:t>
            </a:r>
          </a:p>
          <a:p>
            <a:pPr marL="0" indent="0">
              <a:buNone/>
            </a:pPr>
            <a:r>
              <a:rPr kumimoji="1" lang="en-US" altLang="zh-CN" sz="1800" dirty="0" smtClean="0">
                <a:latin typeface="Times New Roman" charset="0"/>
                <a:ea typeface="Times New Roman" charset="0"/>
                <a:cs typeface="Times New Roman" charset="0"/>
              </a:rPr>
              <a:t>5</a:t>
            </a:r>
            <a:r>
              <a:rPr kumimoji="1" lang="zh-CN" altLang="en-US" sz="1800" dirty="0" smtClean="0">
                <a:latin typeface="Times New Roman" charset="0"/>
                <a:ea typeface="Times New Roman" charset="0"/>
                <a:cs typeface="Times New Roman" charset="0"/>
              </a:rPr>
              <a:t>、用户</a:t>
            </a:r>
            <a:r>
              <a:rPr kumimoji="1" lang="zh-CN" altLang="en-US" sz="1800" dirty="0">
                <a:latin typeface="Times New Roman" charset="0"/>
                <a:ea typeface="Times New Roman" charset="0"/>
                <a:cs typeface="Times New Roman" charset="0"/>
              </a:rPr>
              <a:t>保存该合约地址后，键入该地址并保存</a:t>
            </a:r>
          </a:p>
          <a:p>
            <a:pPr marL="0" indent="0">
              <a:buNone/>
            </a:pPr>
            <a:r>
              <a:rPr kumimoji="1" lang="en-US" altLang="zh-CN" sz="1800" dirty="0" smtClean="0">
                <a:latin typeface="Times New Roman" charset="0"/>
                <a:ea typeface="Times New Roman" charset="0"/>
                <a:cs typeface="Times New Roman" charset="0"/>
              </a:rPr>
              <a:t>6</a:t>
            </a:r>
            <a:r>
              <a:rPr kumimoji="1" lang="zh-CN" altLang="en-US" sz="1800" dirty="0">
                <a:latin typeface="Times New Roman" charset="0"/>
                <a:ea typeface="Times New Roman" charset="0"/>
                <a:cs typeface="Times New Roman" charset="0"/>
              </a:rPr>
              <a:t>、</a:t>
            </a:r>
            <a:r>
              <a:rPr kumimoji="1" lang="en-US" altLang="zh-CN" sz="1800" dirty="0" err="1" smtClean="0">
                <a:latin typeface="Times New Roman" charset="0"/>
                <a:ea typeface="Times New Roman" charset="0"/>
                <a:cs typeface="Times New Roman" charset="0"/>
              </a:rPr>
              <a:t>Ethkee</a:t>
            </a:r>
            <a:r>
              <a:rPr kumimoji="1" lang="zh-CN" altLang="en-US" sz="1800" dirty="0">
                <a:latin typeface="Times New Roman" charset="0"/>
                <a:ea typeface="Times New Roman" charset="0"/>
                <a:cs typeface="Times New Roman" charset="0"/>
              </a:rPr>
              <a:t>查询该合约实例中的文件</a:t>
            </a:r>
          </a:p>
          <a:p>
            <a:pPr marL="0" indent="0">
              <a:buNone/>
            </a:pPr>
            <a:r>
              <a:rPr kumimoji="1" lang="en-US" altLang="zh-CN" sz="1800" dirty="0" smtClean="0">
                <a:latin typeface="Times New Roman" charset="0"/>
                <a:ea typeface="Times New Roman" charset="0"/>
                <a:cs typeface="Times New Roman" charset="0"/>
              </a:rPr>
              <a:t>7</a:t>
            </a:r>
            <a:r>
              <a:rPr kumimoji="1" lang="zh-CN" altLang="en-US" sz="1800" dirty="0" smtClean="0">
                <a:latin typeface="Times New Roman" charset="0"/>
                <a:ea typeface="Times New Roman" charset="0"/>
                <a:cs typeface="Times New Roman" charset="0"/>
              </a:rPr>
              <a:t>、</a:t>
            </a:r>
            <a:r>
              <a:rPr kumimoji="1" lang="en-US" altLang="zh-CN" sz="1800" dirty="0" err="1" smtClean="0">
                <a:latin typeface="Times New Roman" charset="0"/>
                <a:ea typeface="Times New Roman" charset="0"/>
                <a:cs typeface="Times New Roman" charset="0"/>
              </a:rPr>
              <a:t>Ethkee</a:t>
            </a:r>
            <a:r>
              <a:rPr kumimoji="1" lang="zh-CN" altLang="en-US" sz="1800" dirty="0">
                <a:latin typeface="Times New Roman" charset="0"/>
                <a:ea typeface="Times New Roman" charset="0"/>
                <a:cs typeface="Times New Roman" charset="0"/>
              </a:rPr>
              <a:t>加载合约中的加密文件</a:t>
            </a:r>
          </a:p>
          <a:p>
            <a:pPr marL="0" indent="0">
              <a:buNone/>
            </a:pPr>
            <a:r>
              <a:rPr kumimoji="1" lang="en-US" altLang="zh-CN" sz="1800" dirty="0" smtClean="0">
                <a:latin typeface="Times New Roman" charset="0"/>
                <a:ea typeface="Times New Roman" charset="0"/>
                <a:cs typeface="Times New Roman" charset="0"/>
              </a:rPr>
              <a:t>8</a:t>
            </a:r>
            <a:r>
              <a:rPr kumimoji="1" lang="zh-CN" altLang="en-US" sz="1800" dirty="0" smtClean="0">
                <a:latin typeface="Times New Roman" charset="0"/>
                <a:ea typeface="Times New Roman" charset="0"/>
                <a:cs typeface="Times New Roman" charset="0"/>
              </a:rPr>
              <a:t>、</a:t>
            </a:r>
            <a:r>
              <a:rPr kumimoji="1" lang="en-US" altLang="zh-CN" sz="1800" dirty="0" err="1" smtClean="0">
                <a:latin typeface="Times New Roman" charset="0"/>
                <a:ea typeface="Times New Roman" charset="0"/>
                <a:cs typeface="Times New Roman" charset="0"/>
              </a:rPr>
              <a:t>Ethkee</a:t>
            </a:r>
            <a:r>
              <a:rPr kumimoji="1" lang="zh-CN" altLang="en-US" sz="1800" dirty="0">
                <a:latin typeface="Times New Roman" charset="0"/>
                <a:ea typeface="Times New Roman" charset="0"/>
                <a:cs typeface="Times New Roman" charset="0"/>
              </a:rPr>
              <a:t>解密文件，并显示该合约实例中的个人信息文件。</a:t>
            </a:r>
            <a:endParaRPr kumimoji="1" lang="en-US" altLang="zh-CN" sz="1800" dirty="0">
              <a:latin typeface="Times New Roman" charset="0"/>
              <a:ea typeface="Times New Roman" charset="0"/>
              <a:cs typeface="Times New Roman" charset="0"/>
            </a:endParaRPr>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6704965" y="1523048"/>
            <a:ext cx="5136515" cy="4018779"/>
          </a:xfrm>
          <a:prstGeom prst="rect">
            <a:avLst/>
          </a:prstGeom>
        </p:spPr>
      </p:pic>
    </p:spTree>
    <p:extLst>
      <p:ext uri="{BB962C8B-B14F-4D97-AF65-F5344CB8AC3E}">
        <p14:creationId xmlns:p14="http://schemas.microsoft.com/office/powerpoint/2010/main" val="402853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normAutofit/>
          </a:bodyPr>
          <a:lstStyle/>
          <a:p>
            <a:r>
              <a:rPr kumimoji="1" lang="en-US" altLang="zh-CN" dirty="0" err="1" smtClean="0">
                <a:latin typeface="Times New Roman" charset="0"/>
                <a:ea typeface="Times New Roman" charset="0"/>
                <a:cs typeface="Times New Roman" charset="0"/>
              </a:rPr>
              <a:t>KthKee</a:t>
            </a:r>
            <a:r>
              <a:rPr kumimoji="1" lang="zh-CN" altLang="en-US" dirty="0" smtClean="0">
                <a:latin typeface="Times New Roman" charset="0"/>
                <a:ea typeface="Times New Roman" charset="0"/>
                <a:cs typeface="Times New Roman" charset="0"/>
              </a:rPr>
              <a:t>软件</a:t>
            </a:r>
            <a:r>
              <a:rPr kumimoji="1" lang="zh-CN" altLang="en-US" dirty="0">
                <a:latin typeface="Times New Roman" charset="0"/>
                <a:ea typeface="Times New Roman" charset="0"/>
                <a:cs typeface="Times New Roman" charset="0"/>
              </a:rPr>
              <a:t>逻辑</a:t>
            </a:r>
          </a:p>
        </p:txBody>
      </p:sp>
      <p:pic>
        <p:nvPicPr>
          <p:cNvPr id="6" name="图片 5" descr="../../屏幕快照%202018-08-30%20上午11.14.5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046239"/>
            <a:ext cx="2880359" cy="1623695"/>
          </a:xfrm>
          <a:prstGeom prst="rect">
            <a:avLst/>
          </a:prstGeom>
          <a:noFill/>
          <a:ln>
            <a:noFill/>
          </a:ln>
        </p:spPr>
      </p:pic>
      <p:pic>
        <p:nvPicPr>
          <p:cNvPr id="8" name="图片 7" descr="../../屏幕快照%202018-08-30%20上午11.15.45.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901" y="2050517"/>
            <a:ext cx="3549015" cy="1623695"/>
          </a:xfrm>
          <a:prstGeom prst="rect">
            <a:avLst/>
          </a:prstGeom>
          <a:noFill/>
          <a:ln>
            <a:noFill/>
          </a:ln>
        </p:spPr>
      </p:pic>
      <p:pic>
        <p:nvPicPr>
          <p:cNvPr id="9" name="图片 8" descr="../../屏幕快照%202018-08-30%20上午11.17.27.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8258" y="2037733"/>
            <a:ext cx="3176713" cy="1606298"/>
          </a:xfrm>
          <a:prstGeom prst="rect">
            <a:avLst/>
          </a:prstGeom>
          <a:noFill/>
          <a:ln>
            <a:noFill/>
          </a:ln>
        </p:spPr>
      </p:pic>
      <p:pic>
        <p:nvPicPr>
          <p:cNvPr id="10" name="图片 9" descr="../../屏幕快照%202018-08-30%20上午11.17.57.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840" y="4644953"/>
            <a:ext cx="3541395" cy="1165225"/>
          </a:xfrm>
          <a:prstGeom prst="rect">
            <a:avLst/>
          </a:prstGeom>
          <a:noFill/>
          <a:ln>
            <a:noFill/>
          </a:ln>
        </p:spPr>
      </p:pic>
      <p:pic>
        <p:nvPicPr>
          <p:cNvPr id="11" name="图片 10" descr="../../屏幕快照%202018-08-30%20上午11.18.06.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15993" y="4488416"/>
            <a:ext cx="3591560" cy="1597660"/>
          </a:xfrm>
          <a:prstGeom prst="rect">
            <a:avLst/>
          </a:prstGeom>
          <a:noFill/>
          <a:ln>
            <a:noFill/>
          </a:ln>
        </p:spPr>
      </p:pic>
      <p:sp>
        <p:nvSpPr>
          <p:cNvPr id="3" name="右箭头 2"/>
          <p:cNvSpPr/>
          <p:nvPr/>
        </p:nvSpPr>
        <p:spPr>
          <a:xfrm>
            <a:off x="3677760" y="2639026"/>
            <a:ext cx="756862" cy="39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5245432" y="5044931"/>
            <a:ext cx="872976" cy="365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827156" y="2605740"/>
            <a:ext cx="756862" cy="39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右箭头 17"/>
          <p:cNvSpPr/>
          <p:nvPr/>
        </p:nvSpPr>
        <p:spPr>
          <a:xfrm rot="10800000">
            <a:off x="9940240" y="3884921"/>
            <a:ext cx="813816" cy="14023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905532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技术</a:t>
            </a:r>
            <a:r>
              <a:rPr kumimoji="1" lang="zh-CN" altLang="en-US" dirty="0"/>
              <a:t>栈</a:t>
            </a:r>
          </a:p>
        </p:txBody>
      </p:sp>
      <p:sp>
        <p:nvSpPr>
          <p:cNvPr id="3" name="内容占位符 2"/>
          <p:cNvSpPr>
            <a:spLocks noGrp="1"/>
          </p:cNvSpPr>
          <p:nvPr>
            <p:ph idx="1"/>
          </p:nvPr>
        </p:nvSpPr>
        <p:spPr>
          <a:xfrm>
            <a:off x="838200" y="1934528"/>
            <a:ext cx="11163300" cy="4448176"/>
          </a:xfrm>
        </p:spPr>
        <p:txBody>
          <a:bodyPr>
            <a:normAutofit/>
          </a:bodyPr>
          <a:lstStyle/>
          <a:p>
            <a:r>
              <a:rPr kumimoji="1" lang="zh-CN" altLang="en-US" sz="2400" dirty="0" smtClean="0">
                <a:latin typeface="Times New Roman" charset="0"/>
                <a:ea typeface="Times New Roman" charset="0"/>
                <a:cs typeface="Times New Roman" charset="0"/>
              </a:rPr>
              <a:t>前端</a:t>
            </a:r>
            <a:r>
              <a:rPr kumimoji="1" lang="zh-CN" altLang="en-US" sz="2400" dirty="0">
                <a:latin typeface="Times New Roman" charset="0"/>
                <a:ea typeface="Times New Roman" charset="0"/>
                <a:cs typeface="Times New Roman" charset="0"/>
              </a:rPr>
              <a:t>框架采用</a:t>
            </a:r>
            <a:r>
              <a:rPr kumimoji="1" lang="en-US" altLang="zh-CN" sz="2400" dirty="0" smtClean="0">
                <a:latin typeface="Times New Roman" charset="0"/>
                <a:ea typeface="Times New Roman" charset="0"/>
                <a:cs typeface="Times New Roman" charset="0"/>
              </a:rPr>
              <a:t>Backbone</a:t>
            </a:r>
            <a:r>
              <a:rPr kumimoji="1" lang="zh-CN" altLang="en-US" sz="2400" dirty="0" smtClean="0">
                <a:latin typeface="Times New Roman" charset="0"/>
                <a:ea typeface="Times New Roman" charset="0"/>
                <a:cs typeface="Times New Roman" charset="0"/>
              </a:rPr>
              <a:t>框架</a:t>
            </a:r>
            <a:endParaRPr kumimoji="1" lang="en-US" altLang="zh-CN" sz="2400" dirty="0" smtClean="0">
              <a:latin typeface="Times New Roman" charset="0"/>
              <a:ea typeface="Times New Roman" charset="0"/>
              <a:cs typeface="Times New Roman" charset="0"/>
            </a:endParaRPr>
          </a:p>
          <a:p>
            <a:pPr lvl="1"/>
            <a:r>
              <a:rPr kumimoji="1" lang="zh-CN" altLang="en-US" sz="2000" dirty="0" smtClean="0">
                <a:latin typeface="Times New Roman" charset="0"/>
                <a:ea typeface="Times New Roman" charset="0"/>
                <a:cs typeface="Times New Roman" charset="0"/>
              </a:rPr>
              <a:t>为</a:t>
            </a:r>
            <a:r>
              <a:rPr kumimoji="1" lang="zh-CN" altLang="en-US" sz="2000" dirty="0">
                <a:latin typeface="Times New Roman" charset="0"/>
                <a:ea typeface="Times New Roman" charset="0"/>
                <a:cs typeface="Times New Roman" charset="0"/>
              </a:rPr>
              <a:t>复杂</a:t>
            </a:r>
            <a:r>
              <a:rPr kumimoji="1" lang="en-US" altLang="zh-CN" sz="2000" dirty="0">
                <a:latin typeface="Times New Roman" charset="0"/>
                <a:ea typeface="Times New Roman" charset="0"/>
                <a:cs typeface="Times New Roman" charset="0"/>
              </a:rPr>
              <a:t>WEB</a:t>
            </a:r>
            <a:r>
              <a:rPr kumimoji="1" lang="zh-CN" altLang="en-US" sz="2000" dirty="0">
                <a:latin typeface="Times New Roman" charset="0"/>
                <a:ea typeface="Times New Roman" charset="0"/>
                <a:cs typeface="Times New Roman" charset="0"/>
              </a:rPr>
              <a:t>应用程序提供模型</a:t>
            </a:r>
            <a:r>
              <a:rPr kumimoji="1" lang="en-US" altLang="zh-CN" sz="2000" dirty="0">
                <a:latin typeface="Times New Roman" charset="0"/>
                <a:ea typeface="Times New Roman" charset="0"/>
                <a:cs typeface="Times New Roman" charset="0"/>
              </a:rPr>
              <a:t>(models)</a:t>
            </a:r>
            <a:r>
              <a:rPr kumimoji="1" lang="zh-CN" altLang="en-US" sz="2000" dirty="0">
                <a:latin typeface="Times New Roman" charset="0"/>
                <a:ea typeface="Times New Roman" charset="0"/>
                <a:cs typeface="Times New Roman" charset="0"/>
              </a:rPr>
              <a:t>、集合</a:t>
            </a:r>
            <a:r>
              <a:rPr kumimoji="1" lang="en-US" altLang="zh-CN" sz="2000" dirty="0">
                <a:latin typeface="Times New Roman" charset="0"/>
                <a:ea typeface="Times New Roman" charset="0"/>
                <a:cs typeface="Times New Roman" charset="0"/>
              </a:rPr>
              <a:t>(collections)</a:t>
            </a:r>
            <a:r>
              <a:rPr kumimoji="1" lang="zh-CN" altLang="en-US" sz="2000" dirty="0">
                <a:latin typeface="Times New Roman" charset="0"/>
                <a:ea typeface="Times New Roman" charset="0"/>
                <a:cs typeface="Times New Roman" charset="0"/>
              </a:rPr>
              <a:t>、视图</a:t>
            </a:r>
            <a:r>
              <a:rPr kumimoji="1" lang="en-US" altLang="zh-CN" sz="2000" dirty="0">
                <a:latin typeface="Times New Roman" charset="0"/>
                <a:ea typeface="Times New Roman" charset="0"/>
                <a:cs typeface="Times New Roman" charset="0"/>
              </a:rPr>
              <a:t>(views)</a:t>
            </a:r>
            <a:r>
              <a:rPr kumimoji="1" lang="zh-CN" altLang="en-US" sz="2000" dirty="0">
                <a:latin typeface="Times New Roman" charset="0"/>
                <a:ea typeface="Times New Roman" charset="0"/>
                <a:cs typeface="Times New Roman" charset="0"/>
              </a:rPr>
              <a:t>的</a:t>
            </a:r>
            <a:r>
              <a:rPr kumimoji="1" lang="zh-CN" altLang="en-US" sz="2000" dirty="0" smtClean="0">
                <a:latin typeface="Times New Roman" charset="0"/>
                <a:ea typeface="Times New Roman" charset="0"/>
                <a:cs typeface="Times New Roman" charset="0"/>
              </a:rPr>
              <a:t>结构</a:t>
            </a:r>
            <a:endParaRPr kumimoji="1" lang="en-US" altLang="zh-CN" sz="2400" dirty="0" smtClean="0">
              <a:latin typeface="Times New Roman" charset="0"/>
              <a:ea typeface="Times New Roman" charset="0"/>
              <a:cs typeface="Times New Roman" charset="0"/>
            </a:endParaRPr>
          </a:p>
          <a:p>
            <a:r>
              <a:rPr kumimoji="1" lang="zh-CN" altLang="en-US" sz="2400" dirty="0">
                <a:latin typeface="Times New Roman" charset="0"/>
                <a:ea typeface="Times New Roman" charset="0"/>
                <a:cs typeface="Times New Roman" charset="0"/>
              </a:rPr>
              <a:t>研究通过</a:t>
            </a:r>
            <a:r>
              <a:rPr kumimoji="1" lang="en-US" altLang="zh-CN" sz="2400" dirty="0" smtClean="0">
                <a:latin typeface="Times New Roman" charset="0"/>
                <a:ea typeface="Times New Roman" charset="0"/>
                <a:cs typeface="Times New Roman" charset="0"/>
              </a:rPr>
              <a:t>Truffle-contract</a:t>
            </a:r>
            <a:r>
              <a:rPr kumimoji="1" lang="zh-CN" altLang="en-US" sz="2400" dirty="0" smtClean="0">
                <a:latin typeface="Times New Roman" charset="0"/>
                <a:ea typeface="Times New Roman" charset="0"/>
                <a:cs typeface="Times New Roman" charset="0"/>
              </a:rPr>
              <a:t>与</a:t>
            </a:r>
            <a:r>
              <a:rPr kumimoji="1" lang="zh-CN" altLang="en-US" sz="2400" dirty="0">
                <a:latin typeface="Times New Roman" charset="0"/>
                <a:ea typeface="Times New Roman" charset="0"/>
                <a:cs typeface="Times New Roman" charset="0"/>
              </a:rPr>
              <a:t>智能合约</a:t>
            </a:r>
            <a:r>
              <a:rPr kumimoji="1" lang="zh-CN" altLang="en-US" sz="2400" dirty="0" smtClean="0">
                <a:latin typeface="Times New Roman" charset="0"/>
                <a:ea typeface="Times New Roman" charset="0"/>
                <a:cs typeface="Times New Roman" charset="0"/>
              </a:rPr>
              <a:t>交互</a:t>
            </a:r>
            <a:endParaRPr kumimoji="1" lang="en-US" altLang="zh-CN" sz="2400" dirty="0" smtClean="0">
              <a:latin typeface="Times New Roman" charset="0"/>
              <a:ea typeface="Times New Roman" charset="0"/>
              <a:cs typeface="Times New Roman" charset="0"/>
            </a:endParaRPr>
          </a:p>
          <a:p>
            <a:pPr lvl="1"/>
            <a:r>
              <a:rPr kumimoji="1" lang="en-US" altLang="zh-CN" sz="2000" dirty="0">
                <a:latin typeface="Times New Roman" charset="0"/>
                <a:ea typeface="Times New Roman" charset="0"/>
                <a:cs typeface="Times New Roman" charset="0"/>
              </a:rPr>
              <a:t>Truffle-contract</a:t>
            </a:r>
            <a:r>
              <a:rPr kumimoji="1" lang="zh-CN" altLang="en-US" sz="2000" dirty="0">
                <a:latin typeface="Times New Roman" charset="0"/>
                <a:ea typeface="Times New Roman" charset="0"/>
                <a:cs typeface="Times New Roman" charset="0"/>
              </a:rPr>
              <a:t>对以太坊的智能合约做了更好的抽象，相比于</a:t>
            </a:r>
            <a:r>
              <a:rPr kumimoji="1" lang="en-US" altLang="zh-CN" sz="2000" dirty="0">
                <a:latin typeface="Times New Roman" charset="0"/>
                <a:ea typeface="Times New Roman" charset="0"/>
                <a:cs typeface="Times New Roman" charset="0"/>
              </a:rPr>
              <a:t>Web3.js</a:t>
            </a:r>
            <a:r>
              <a:rPr kumimoji="1" lang="zh-CN" altLang="en-US" sz="2000" dirty="0">
                <a:latin typeface="Times New Roman" charset="0"/>
                <a:ea typeface="Times New Roman" charset="0"/>
                <a:cs typeface="Times New Roman" charset="0"/>
              </a:rPr>
              <a:t>，使用</a:t>
            </a:r>
            <a:r>
              <a:rPr kumimoji="1" lang="en-US" altLang="zh-CN" sz="2000" dirty="0">
                <a:latin typeface="Times New Roman" charset="0"/>
                <a:ea typeface="Times New Roman" charset="0"/>
                <a:cs typeface="Times New Roman" charset="0"/>
              </a:rPr>
              <a:t>Truffle-contract</a:t>
            </a:r>
            <a:r>
              <a:rPr kumimoji="1" lang="zh-CN" altLang="en-US" sz="2000" dirty="0">
                <a:latin typeface="Times New Roman" charset="0"/>
                <a:ea typeface="Times New Roman" charset="0"/>
                <a:cs typeface="Times New Roman" charset="0"/>
              </a:rPr>
              <a:t>操作智能合约更加</a:t>
            </a:r>
            <a:r>
              <a:rPr kumimoji="1" lang="zh-CN" altLang="en-US" sz="2000" dirty="0" smtClean="0">
                <a:latin typeface="Times New Roman" charset="0"/>
                <a:ea typeface="Times New Roman" charset="0"/>
                <a:cs typeface="Times New Roman" charset="0"/>
              </a:rPr>
              <a:t>方便</a:t>
            </a:r>
            <a:endParaRPr kumimoji="1" lang="en-US" altLang="zh-CN" sz="2000" dirty="0">
              <a:latin typeface="Times New Roman" charset="0"/>
              <a:ea typeface="Times New Roman" charset="0"/>
              <a:cs typeface="Times New Roman" charset="0"/>
            </a:endParaRPr>
          </a:p>
          <a:p>
            <a:r>
              <a:rPr kumimoji="1" lang="en-US" altLang="zh-CN" sz="2400" dirty="0" smtClean="0">
                <a:latin typeface="Times New Roman" charset="0"/>
                <a:ea typeface="Times New Roman" charset="0"/>
                <a:cs typeface="Times New Roman" charset="0"/>
              </a:rPr>
              <a:t>Solidity</a:t>
            </a:r>
            <a:r>
              <a:rPr kumimoji="1" lang="zh-CN" altLang="en-US" sz="2400" dirty="0" smtClean="0">
                <a:latin typeface="Times New Roman" charset="0"/>
                <a:ea typeface="Times New Roman" charset="0"/>
                <a:cs typeface="Times New Roman" charset="0"/>
              </a:rPr>
              <a:t>语言开发</a:t>
            </a:r>
            <a:r>
              <a:rPr kumimoji="1" lang="zh-CN" altLang="en-US" sz="2400" dirty="0">
                <a:latin typeface="Times New Roman" charset="0"/>
                <a:ea typeface="Times New Roman" charset="0"/>
                <a:cs typeface="Times New Roman" charset="0"/>
              </a:rPr>
              <a:t>智能</a:t>
            </a:r>
            <a:r>
              <a:rPr kumimoji="1" lang="zh-CN" altLang="en-US" sz="2400" dirty="0" smtClean="0">
                <a:latin typeface="Times New Roman" charset="0"/>
                <a:ea typeface="Times New Roman" charset="0"/>
                <a:cs typeface="Times New Roman" charset="0"/>
              </a:rPr>
              <a:t>合约</a:t>
            </a:r>
            <a:endParaRPr kumimoji="1" lang="en-US" altLang="zh-CN" sz="2400" dirty="0" smtClean="0">
              <a:latin typeface="Times New Roman" charset="0"/>
              <a:ea typeface="Times New Roman" charset="0"/>
              <a:cs typeface="Times New Roman" charset="0"/>
            </a:endParaRPr>
          </a:p>
          <a:p>
            <a:r>
              <a:rPr kumimoji="1" lang="zh-CN" altLang="en-US" sz="2400" dirty="0">
                <a:latin typeface="Times New Roman" charset="0"/>
                <a:ea typeface="Times New Roman" charset="0"/>
                <a:cs typeface="Times New Roman" charset="0"/>
              </a:rPr>
              <a:t>以太坊钱包：</a:t>
            </a:r>
            <a:r>
              <a:rPr kumimoji="1" lang="en-US" altLang="zh-CN" sz="2400" dirty="0" err="1">
                <a:latin typeface="Times New Roman" charset="0"/>
                <a:ea typeface="Times New Roman" charset="0"/>
                <a:cs typeface="Times New Roman" charset="0"/>
              </a:rPr>
              <a:t>Metamask</a:t>
            </a:r>
            <a:r>
              <a:rPr kumimoji="1" lang="en-US" altLang="zh-CN" sz="2400" dirty="0">
                <a:latin typeface="Times New Roman" charset="0"/>
                <a:ea typeface="Times New Roman" charset="0"/>
                <a:cs typeface="Times New Roman" charset="0"/>
              </a:rPr>
              <a:t> 4.9.3</a:t>
            </a:r>
          </a:p>
          <a:p>
            <a:r>
              <a:rPr kumimoji="1" lang="zh-CN" altLang="en-US" sz="2400" dirty="0">
                <a:latin typeface="Times New Roman" charset="0"/>
                <a:ea typeface="Times New Roman" charset="0"/>
                <a:cs typeface="Times New Roman" charset="0"/>
              </a:rPr>
              <a:t>以太坊客户端：</a:t>
            </a:r>
            <a:r>
              <a:rPr kumimoji="1" lang="en-US" altLang="zh-CN" sz="2400" dirty="0" err="1">
                <a:latin typeface="Times New Roman" charset="0"/>
                <a:ea typeface="Times New Roman" charset="0"/>
                <a:cs typeface="Times New Roman" charset="0"/>
              </a:rPr>
              <a:t>geth</a:t>
            </a:r>
            <a:r>
              <a:rPr kumimoji="1" lang="en-US" altLang="zh-CN" sz="2400" dirty="0">
                <a:latin typeface="Times New Roman" charset="0"/>
                <a:ea typeface="Times New Roman" charset="0"/>
                <a:cs typeface="Times New Roman" charset="0"/>
              </a:rPr>
              <a:t> </a:t>
            </a:r>
            <a:r>
              <a:rPr kumimoji="1" lang="en-US" altLang="zh-CN" sz="2400" dirty="0" smtClean="0">
                <a:latin typeface="Times New Roman" charset="0"/>
                <a:ea typeface="Times New Roman" charset="0"/>
                <a:cs typeface="Times New Roman" charset="0"/>
              </a:rPr>
              <a:t>v1.8.12-stable</a:t>
            </a:r>
            <a:endParaRPr kumimoji="1" lang="en-US" altLang="zh-CN" sz="2400" dirty="0">
              <a:latin typeface="Times New Roman" charset="0"/>
              <a:ea typeface="Times New Roman" charset="0"/>
              <a:cs typeface="Times New Roman" charset="0"/>
            </a:endParaRPr>
          </a:p>
          <a:p>
            <a:r>
              <a:rPr kumimoji="1" lang="zh-CN" altLang="en-US" sz="2400" dirty="0" smtClean="0">
                <a:latin typeface="Times New Roman" charset="0"/>
                <a:ea typeface="Times New Roman" charset="0"/>
                <a:cs typeface="Times New Roman" charset="0"/>
              </a:rPr>
              <a:t>使用</a:t>
            </a:r>
            <a:r>
              <a:rPr kumimoji="1" lang="zh-CN" altLang="en-US" sz="2400" dirty="0">
                <a:latin typeface="Times New Roman" charset="0"/>
                <a:ea typeface="Times New Roman" charset="0"/>
                <a:cs typeface="Times New Roman" charset="0"/>
              </a:rPr>
              <a:t>了</a:t>
            </a:r>
            <a:r>
              <a:rPr kumimoji="1" lang="en-US" altLang="zh-CN" sz="2400" dirty="0" err="1">
                <a:latin typeface="Times New Roman" charset="0"/>
                <a:ea typeface="Times New Roman" charset="0"/>
                <a:cs typeface="Times New Roman" charset="0"/>
              </a:rPr>
              <a:t>Rinkeby</a:t>
            </a:r>
            <a:r>
              <a:rPr kumimoji="1" lang="zh-CN" altLang="en-US" sz="2400" dirty="0">
                <a:latin typeface="Times New Roman" charset="0"/>
                <a:ea typeface="Times New Roman" charset="0"/>
                <a:cs typeface="Times New Roman" charset="0"/>
              </a:rPr>
              <a:t>、</a:t>
            </a:r>
            <a:r>
              <a:rPr kumimoji="1" lang="en-US" altLang="zh-CN" sz="2400" dirty="0" err="1">
                <a:latin typeface="Times New Roman" charset="0"/>
                <a:ea typeface="Times New Roman" charset="0"/>
                <a:cs typeface="Times New Roman" charset="0"/>
              </a:rPr>
              <a:t>Ropsten</a:t>
            </a:r>
            <a:r>
              <a:rPr kumimoji="1" lang="zh-CN" altLang="en-US" sz="2400" dirty="0">
                <a:latin typeface="Times New Roman" charset="0"/>
                <a:ea typeface="Times New Roman" charset="0"/>
                <a:cs typeface="Times New Roman" charset="0"/>
              </a:rPr>
              <a:t>两个使用较稳定的测试网络</a:t>
            </a:r>
            <a:endParaRPr kumimoji="1" lang="en-US" altLang="zh-CN" sz="2400" dirty="0" smtClean="0">
              <a:latin typeface="Times New Roman" charset="0"/>
              <a:ea typeface="Times New Roman" charset="0"/>
              <a:cs typeface="Times New Roman" charset="0"/>
            </a:endParaRPr>
          </a:p>
        </p:txBody>
      </p:sp>
    </p:spTree>
    <p:extLst>
      <p:ext uri="{BB962C8B-B14F-4D97-AF65-F5344CB8AC3E}">
        <p14:creationId xmlns:p14="http://schemas.microsoft.com/office/powerpoint/2010/main" val="893967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Times New Roman" charset="0"/>
                <a:ea typeface="Times New Roman" charset="0"/>
                <a:cs typeface="Times New Roman" charset="0"/>
              </a:rPr>
              <a:t>代码展示</a:t>
            </a:r>
            <a:endParaRPr kumimoji="1" lang="zh-CN" altLang="en-US" dirty="0"/>
          </a:p>
        </p:txBody>
      </p:sp>
      <p:sp>
        <p:nvSpPr>
          <p:cNvPr id="4" name="内容占位符 2"/>
          <p:cNvSpPr txBox="1">
            <a:spLocks/>
          </p:cNvSpPr>
          <p:nvPr/>
        </p:nvSpPr>
        <p:spPr>
          <a:xfrm>
            <a:off x="838200" y="1906588"/>
            <a:ext cx="10515600" cy="3656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en-US" altLang="zh-CN" sz="2400" dirty="0" err="1">
                <a:latin typeface="Times New Roman" charset="0"/>
                <a:ea typeface="Times New Roman" charset="0"/>
                <a:cs typeface="Times New Roman" charset="0"/>
              </a:rPr>
              <a:t>initContract</a:t>
            </a:r>
            <a:r>
              <a:rPr kumimoji="1" lang="zh-CN" altLang="en-US" sz="2400" dirty="0">
                <a:latin typeface="Times New Roman" charset="0"/>
                <a:ea typeface="Times New Roman" charset="0"/>
                <a:cs typeface="Times New Roman" charset="0"/>
              </a:rPr>
              <a:t>：负责创建新的合约实例</a:t>
            </a:r>
            <a:endParaRPr kumimoji="1" lang="en-US" altLang="zh-CN" sz="2400" dirty="0" smtClean="0">
              <a:latin typeface="Times New Roman" charset="0"/>
              <a:ea typeface="Times New Roman" charset="0"/>
              <a:cs typeface="Times New Roman" charset="0"/>
            </a:endParaRPr>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1793240" y="2883376"/>
            <a:ext cx="8112760" cy="1702435"/>
          </a:xfrm>
          <a:prstGeom prst="rect">
            <a:avLst/>
          </a:prstGeom>
        </p:spPr>
      </p:pic>
    </p:spTree>
    <p:extLst>
      <p:ext uri="{BB962C8B-B14F-4D97-AF65-F5344CB8AC3E}">
        <p14:creationId xmlns:p14="http://schemas.microsoft.com/office/powerpoint/2010/main" val="590634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2611</TotalTime>
  <Words>423</Words>
  <Application>Microsoft Office PowerPoint</Application>
  <PresentationFormat>宽屏</PresentationFormat>
  <Paragraphs>74</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Calibri</vt:lpstr>
      <vt:lpstr>Calibri Light</vt:lpstr>
      <vt:lpstr>Times New Roman</vt:lpstr>
      <vt:lpstr>Office 主题</vt:lpstr>
      <vt:lpstr>PowerPoint 演示文稿</vt:lpstr>
      <vt:lpstr>Keeweb</vt:lpstr>
      <vt:lpstr>中心化存储</vt:lpstr>
      <vt:lpstr>EthKee的目的</vt:lpstr>
      <vt:lpstr>KthKee软件架构</vt:lpstr>
      <vt:lpstr>KthKee软件逻辑</vt:lpstr>
      <vt:lpstr>KthKee软件逻辑</vt:lpstr>
      <vt:lpstr>技术栈</vt:lpstr>
      <vt:lpstr>代码展示</vt:lpstr>
      <vt:lpstr>代码展示</vt:lpstr>
      <vt:lpstr>代码展示</vt:lpstr>
      <vt:lpstr>代码展示</vt:lpstr>
      <vt:lpstr>Demo测试</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Terry</cp:lastModifiedBy>
  <cp:revision>661</cp:revision>
  <dcterms:created xsi:type="dcterms:W3CDTF">2018-10-17T01:46:27Z</dcterms:created>
  <dcterms:modified xsi:type="dcterms:W3CDTF">2019-10-23T02:23:17Z</dcterms:modified>
</cp:coreProperties>
</file>