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21" r:id="rId4"/>
    <p:sldId id="322" r:id="rId5"/>
    <p:sldId id="323" r:id="rId6"/>
    <p:sldId id="324" r:id="rId7"/>
    <p:sldId id="302" r:id="rId8"/>
    <p:sldId id="269" r:id="rId9"/>
    <p:sldId id="279" r:id="rId10"/>
    <p:sldId id="281" r:id="rId11"/>
    <p:sldId id="286" r:id="rId12"/>
    <p:sldId id="326" r:id="rId13"/>
    <p:sldId id="330" r:id="rId14"/>
    <p:sldId id="303" r:id="rId15"/>
    <p:sldId id="298" r:id="rId16"/>
    <p:sldId id="325" r:id="rId17"/>
    <p:sldId id="260" r:id="rId18"/>
    <p:sldId id="312" r:id="rId19"/>
    <p:sldId id="313" r:id="rId20"/>
    <p:sldId id="299" r:id="rId21"/>
    <p:sldId id="300" r:id="rId22"/>
    <p:sldId id="314" r:id="rId23"/>
    <p:sldId id="319" r:id="rId24"/>
    <p:sldId id="320" r:id="rId25"/>
    <p:sldId id="25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939854002624672E-2"/>
          <c:y val="0.18056022163896179"/>
          <c:w val="0.92914312664041998"/>
          <c:h val="0.70506911636045499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baseline="0" dirty="0"/>
              <a:t>Total Processing Time</a:t>
            </a:r>
            <a:endParaRPr lang="zh-TW" alt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Times'!$K$1</c:f>
              <c:strCache>
                <c:ptCount val="1"/>
                <c:pt idx="0">
                  <c:v>POC(ms)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C-45A5-B2BB-A1037D394639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POC tuning - 1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C-45A5-B2BB-A1037D394639}"/>
            </c:ext>
          </c:extLst>
        </c:ser>
        <c:ser>
          <c:idx val="2"/>
          <c:order val="2"/>
          <c:tx>
            <c:strRef>
              <c:f>'Order Processing Times'!$M$1</c:f>
              <c:strCache>
                <c:ptCount val="1"/>
                <c:pt idx="0">
                  <c:v>POC tuning - 2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C-45A5-B2BB-A1037D39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328624"/>
        <c:axId val="538328144"/>
      </c:lineChart>
      <c:catAx>
        <c:axId val="5383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144"/>
        <c:crosses val="autoZero"/>
        <c:auto val="1"/>
        <c:lblAlgn val="ctr"/>
        <c:lblOffset val="100"/>
        <c:noMultiLvlLbl val="0"/>
      </c:catAx>
      <c:valAx>
        <c:axId val="538328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TW" sz="2800" dirty="0"/>
              <a:t>Transaction</a:t>
            </a:r>
            <a:r>
              <a:rPr lang="en-US" altLang="zh-TW" sz="2800" baseline="0" dirty="0"/>
              <a:t> Per Second</a:t>
            </a:r>
            <a:endParaRPr lang="en-US" altLang="zh-TW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TPS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5778707349081366E-2"/>
                  <c:y val="-5.74074074074074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47-4B2E-9DEB-5BC395440685}"/>
                </c:ext>
              </c:extLst>
            </c:dLbl>
            <c:dLbl>
              <c:idx val="1"/>
              <c:layout>
                <c:manualLayout>
                  <c:x val="-2.220833333333341E-2"/>
                  <c:y val="-6.2962962962962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47-4B2E-9DEB-5BC395440685}"/>
                </c:ext>
              </c:extLst>
            </c:dLbl>
            <c:dLbl>
              <c:idx val="2"/>
              <c:layout>
                <c:manualLayout>
                  <c:x val="-3.5562499999999997E-2"/>
                  <c:y val="0.11481481481481481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1000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B47-4B2E-9DEB-5BC395440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POC</c:v>
                </c:pt>
                <c:pt idx="1">
                  <c:v>POC - Tuning</c:v>
                </c:pt>
                <c:pt idx="2">
                  <c:v>Decoupling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2.5</c:v>
                </c:pt>
                <c:pt idx="1">
                  <c:v>20</c:v>
                </c:pt>
                <c:pt idx="2">
                  <c:v>1000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B47-4B2E-9DEB-5BC395440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46183840"/>
        <c:axId val="1646189120"/>
      </c:lineChart>
      <c:catAx>
        <c:axId val="16461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9120"/>
        <c:crossesAt val="1"/>
        <c:auto val="1"/>
        <c:lblAlgn val="ctr"/>
        <c:lblOffset val="100"/>
        <c:noMultiLvlLbl val="0"/>
      </c:catAx>
      <c:valAx>
        <c:axId val="16461891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8D1D-C6B1-4E0B-8660-B0249918A74E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C839-32AA-4507-B281-0A5F5D8BA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C839-32AA-4507-B281-0A5F5D8BAC7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8567-2AE2-616A-9793-4568AE31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30A1D-AB5A-29B6-34A5-58D4C1F4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0CC-8383-E8CD-E6D3-43AD36E6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A83E-5E32-B25D-62EA-AAE4312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8394-D168-BFCF-1727-8A16B85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5B43-D4B6-C750-6D28-5D3CC09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E6E46-1EF5-16D5-4E57-D2B38FFE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181-8DBD-91E6-488E-4B01544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2B292-9F70-3793-F032-42AEA128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E7537-5B51-4147-1379-3BA0598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E9C57-01DF-C802-C870-45CF7AD2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8C300F-15AE-7B40-5C2E-CC9F448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037FD-2BF8-A719-1586-7097CE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3E62C-51EC-2547-27AA-6593860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2267F-5C84-E3F0-F46C-D93C0D6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0BDC-87C7-C63D-2765-A988BEA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7E55-BB69-1B38-9327-C597AF5E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95C5-BFFC-21B2-16E3-0CF99CD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55A70-A651-D632-A13D-7D9F8BF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97AB6-810A-7BE5-4F95-60675472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BCE3-EAC0-95F7-C5CA-0FD2A4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A8BF8-A0AF-A4D8-9138-9EDF90E5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D04C-FD27-C332-FC7C-DBD4698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C76C9-757D-5010-2A9C-BF7A17C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5FDCF-E1FB-0007-4A5E-679909E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0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7F3B1-6D6B-255E-1445-ADC34E9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85C2-0F54-8E74-EF39-F9DD22E7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B913D-64CF-AA93-15A1-A19FE66E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5E5E5-0396-A5F2-6A44-21ECD821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73B0-E74A-8798-E82E-E78C57B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5C880-ADBA-8E41-657F-8AD3C46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36DB-61BA-BA67-79D7-8FE549D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F330B-65B0-2892-07DB-0F61905A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67F24-5F6C-96B5-D1BD-B815DBAC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D4F87-BD1B-8FB8-F8FE-A26B711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ECFC1A-B339-5CF5-74A6-9EC896EA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DAEC4-04BD-ABF2-2487-DE8FD64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0F74F-CA59-84E5-29AE-0D1CE32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BB6541-C8B0-3955-4925-921A17FD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2174-5221-CB4D-1073-0AEC74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0CF89-563E-1698-0AF3-DE08FED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E9D130-FC24-3620-A35E-D2C303F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12228-D990-0B43-C4E9-51115DA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653D-8727-046E-3A58-C503F06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C95BA-B76A-9C94-F32A-C238BFC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FEF12A-0065-7378-7BCC-8C3AD2E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4DF4-129F-DBE4-531D-B1A4B2E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F3D8E-BACC-2177-4A96-841E064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918A2-2F8A-5B2F-1BF7-181338B5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49CD-3F84-6106-17AB-54182F8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DCDCC-9159-5B8F-1C41-DB9E63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ADFC2-4F7E-ADA9-9863-10049C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D1DBF-A166-5A72-687F-43CFAF2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E2EEA-B499-F9E1-C8C6-11B6A464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2836C-F123-6488-CACF-D1D8C8C6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814C5-260D-A29D-B6C3-25F1277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FD103-84AB-A120-7DC7-61E989B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29A7B-773B-1180-7429-4A1869F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7BA9F-1AB0-EBE2-92F5-5D5671F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5EDF5-C4F4-AB2B-4E85-BDED700E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08DCA-A7F5-9C46-ED7D-F6EBB886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6B89-7CB0-2DD1-A4E1-1BA3E26A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163AA-165E-34F1-5979-9D550476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Dc3n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r>
              <a:rPr lang="en-US" altLang="zh-TW" dirty="0"/>
              <a:t>Trade Smarter</a:t>
            </a:r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en-US" altLang="zh-TW" sz="2000" dirty="0"/>
              <a:t>Terry Cheng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100F9121-907C-3105-051D-2CF392315521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" name="Google Shape;588;p64">
            <a:extLst>
              <a:ext uri="{FF2B5EF4-FFF2-40B4-BE49-F238E27FC236}">
                <a16:creationId xmlns:a16="http://schemas.microsoft.com/office/drawing/2014/main" id="{11DB1CB1-2622-570E-6F13-7A09388E70D5}"/>
              </a:ext>
            </a:extLst>
          </p:cNvPr>
          <p:cNvSpPr/>
          <p:nvPr/>
        </p:nvSpPr>
        <p:spPr>
          <a:xfrm>
            <a:off x="10257168" y="705603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" name="Google Shape;588;p64">
            <a:extLst>
              <a:ext uri="{FF2B5EF4-FFF2-40B4-BE49-F238E27FC236}">
                <a16:creationId xmlns:a16="http://schemas.microsoft.com/office/drawing/2014/main" id="{F017DA72-1B0B-7C21-7826-D4791E3C2A4F}"/>
              </a:ext>
            </a:extLst>
          </p:cNvPr>
          <p:cNvSpPr/>
          <p:nvPr/>
        </p:nvSpPr>
        <p:spPr>
          <a:xfrm>
            <a:off x="7513957" y="698607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E51E0E9D-19EC-4333-353D-545030EC7B61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DB6232C7-7C68-E922-D8A5-8B309D6C4CD0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E163716C-2F26-3E88-FD53-F672033615D3}"/>
              </a:ext>
            </a:extLst>
          </p:cNvPr>
          <p:cNvSpPr txBox="1"/>
          <p:nvPr/>
        </p:nvSpPr>
        <p:spPr>
          <a:xfrm>
            <a:off x="6744291" y="-22655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F169C796-9E48-228F-54EA-FCCD125ED100}"/>
              </a:ext>
            </a:extLst>
          </p:cNvPr>
          <p:cNvSpPr txBox="1"/>
          <p:nvPr/>
        </p:nvSpPr>
        <p:spPr>
          <a:xfrm>
            <a:off x="9471774" y="-5541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484BAD45-2177-5DFF-18A3-4A183D3503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7D586F1A-F3C2-8330-AD78-9B1658DB1C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38710B78-2554-B54E-BDEB-67C446E9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976" y="549612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390ACF1D-5BFF-96FE-2324-9AC2652FD2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13" y="535876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FC0BA922-BC4E-2354-1785-4BAE74EE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F31DC7E3-BAD9-AACA-4D0F-D716EBC2486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8690" y="2633667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9DE2ED7-6BAA-4CF8-F0BB-929902E2636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C4A76E14-15DE-D15E-B07A-A6642C4CDB72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438DE7CD-E857-58FF-67AE-0E270210731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70E2556B-1280-D49E-7953-B4E94008AE61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389CC20F-019F-79D7-9BD8-21445A469702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288249B8-3E63-1EFF-8E9A-DA479D344524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96131D63-362B-1754-51A3-D2BEE3A14689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2DC94A0D-94B5-75DE-1B6C-60C5D5854C6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296A6769-7EF5-D58D-1A18-37D8149978FD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ABD8FEF9-88B2-2680-38D2-99230F15E5E3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5EB40A45-08F3-CAC3-0370-2345B507171B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1B31F128-B9D8-B2C5-93A1-0AEF02F568B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133C9450-13F7-23E1-6F57-84F1BF1F68B3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E82B96-B3B3-60BF-A181-AFA8903DEBB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6F4ABD63-D80E-431C-2F4C-D54E45BC60B5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141FFB4A-9832-67B6-D07D-269842323F35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3DA26721-2831-7836-1327-D7F19DA63713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00562A11-0454-DE2A-7108-20F68EFEC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D067022A-AD83-309F-CA57-2A3CC91D7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EDE965F2-D576-67EB-1B4C-EF01F86AF3A1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132367C7-3453-0596-CC26-446D768E97EE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C11A91-64AC-3E37-E1AE-F73B465DEE24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0EA78B9-65DF-1560-446A-B5FE0254B322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333BBC8-B59D-4393-BEF5-F6DDFA2F997A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10004982" y="1855203"/>
            <a:ext cx="824578" cy="6972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8E92854-B700-4398-387D-412F8A6EB26C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8086350" y="1848208"/>
            <a:ext cx="758525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C4740C8-2BD6-A0E0-8515-9623886977B1}"/>
              </a:ext>
            </a:extLst>
          </p:cNvPr>
          <p:cNvCxnSpPr>
            <a:cxnSpLocks/>
            <a:stCxn id="57" idx="3"/>
            <a:endCxn id="28" idx="3"/>
          </p:cNvCxnSpPr>
          <p:nvPr/>
        </p:nvCxnSpPr>
        <p:spPr>
          <a:xfrm flipH="1">
            <a:off x="10004982" y="1280403"/>
            <a:ext cx="1396969" cy="2683811"/>
          </a:xfrm>
          <a:prstGeom prst="bentConnector3">
            <a:avLst>
              <a:gd name="adj1" fmla="val -1636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圖片 3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2D7FDB24-F39B-EC2C-AEB8-CBC79A4F65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6" y="3002504"/>
            <a:ext cx="1125415" cy="812800"/>
          </a:xfrm>
          <a:prstGeom prst="rect">
            <a:avLst/>
          </a:prstGeom>
        </p:spPr>
      </p:pic>
      <p:pic>
        <p:nvPicPr>
          <p:cNvPr id="38" name="Google Shape;602;p64">
            <a:extLst>
              <a:ext uri="{FF2B5EF4-FFF2-40B4-BE49-F238E27FC236}">
                <a16:creationId xmlns:a16="http://schemas.microsoft.com/office/drawing/2014/main" id="{572BAC6C-552D-80B6-ED04-C9DC4ECA507E}"/>
              </a:ext>
            </a:extLst>
          </p:cNvPr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485700" y="49257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BCCF8810-779E-DABF-C5DA-F7AD11761E5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96" y="4176730"/>
            <a:ext cx="1125415" cy="812800"/>
          </a:xfrm>
          <a:prstGeom prst="rect">
            <a:avLst/>
          </a:prstGeom>
        </p:spPr>
      </p:pic>
      <p:pic>
        <p:nvPicPr>
          <p:cNvPr id="45" name="Google Shape;602;p64">
            <a:extLst>
              <a:ext uri="{FF2B5EF4-FFF2-40B4-BE49-F238E27FC236}">
                <a16:creationId xmlns:a16="http://schemas.microsoft.com/office/drawing/2014/main" id="{FD49C851-2328-0CCA-2680-066C850382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1482" y="32115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圖片 4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098787F2-8EC6-D7D8-82B3-DEDD472B70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8" y="3580435"/>
            <a:ext cx="1125415" cy="812800"/>
          </a:xfrm>
          <a:prstGeom prst="rect">
            <a:avLst/>
          </a:prstGeom>
        </p:spPr>
      </p:pic>
      <p:pic>
        <p:nvPicPr>
          <p:cNvPr id="49" name="圖片 48" descr="一張含有 圖形, 文字, 平面設計, 字型 的圖片&#10;&#10;自動產生的描述">
            <a:extLst>
              <a:ext uri="{FF2B5EF4-FFF2-40B4-BE49-F238E27FC236}">
                <a16:creationId xmlns:a16="http://schemas.microsoft.com/office/drawing/2014/main" id="{413A5735-D54A-121B-9230-608CF0C4F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3" y="1027637"/>
            <a:ext cx="754772" cy="754772"/>
          </a:xfrm>
          <a:prstGeom prst="rect">
            <a:avLst/>
          </a:prstGeom>
        </p:spPr>
      </p:pic>
      <p:pic>
        <p:nvPicPr>
          <p:cNvPr id="64" name="圖片 63" descr="一張含有 符號, 設計 的圖片&#10;&#10;自動產生的描述">
            <a:extLst>
              <a:ext uri="{FF2B5EF4-FFF2-40B4-BE49-F238E27FC236}">
                <a16:creationId xmlns:a16="http://schemas.microsoft.com/office/drawing/2014/main" id="{B83B231F-1A59-D336-B034-FA5AF96DC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50" y="1052914"/>
            <a:ext cx="938955" cy="7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4808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7FED4A-53EF-66F9-BFA8-7509A2742EDF}"/>
              </a:ext>
            </a:extLst>
          </p:cNvPr>
          <p:cNvSpPr txBox="1"/>
          <p:nvPr/>
        </p:nvSpPr>
        <p:spPr>
          <a:xfrm>
            <a:off x="785167" y="7126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3D359F-689B-F624-EDB6-850254D94564}"/>
              </a:ext>
            </a:extLst>
          </p:cNvPr>
          <p:cNvSpPr txBox="1"/>
          <p:nvPr/>
        </p:nvSpPr>
        <p:spPr>
          <a:xfrm>
            <a:off x="6115285" y="71269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AAF342-F492-D1B9-FBAC-FF58206E3E2D}"/>
              </a:ext>
            </a:extLst>
          </p:cNvPr>
          <p:cNvSpPr txBox="1"/>
          <p:nvPr/>
        </p:nvSpPr>
        <p:spPr>
          <a:xfrm>
            <a:off x="11095627" y="71268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E40D7-C8EA-C45E-2B75-F8B049C5D6CD}"/>
              </a:ext>
            </a:extLst>
          </p:cNvPr>
          <p:cNvSpPr txBox="1"/>
          <p:nvPr/>
        </p:nvSpPr>
        <p:spPr>
          <a:xfrm>
            <a:off x="8605456" y="7126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EB17B-68C2-2F3E-DBF5-DC82BC4694AF}"/>
              </a:ext>
            </a:extLst>
          </p:cNvPr>
          <p:cNvSpPr txBox="1"/>
          <p:nvPr/>
        </p:nvSpPr>
        <p:spPr>
          <a:xfrm>
            <a:off x="2951642" y="43361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A9081-AF37-FB2A-ED42-350DA4DCDE15}"/>
              </a:ext>
            </a:extLst>
          </p:cNvPr>
          <p:cNvSpPr txBox="1"/>
          <p:nvPr/>
        </p:nvSpPr>
        <p:spPr>
          <a:xfrm>
            <a:off x="6872688" y="398698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439F5A-24D3-A19D-540F-D1BB52C5398B}"/>
              </a:ext>
            </a:extLst>
          </p:cNvPr>
          <p:cNvSpPr txBox="1"/>
          <p:nvPr/>
        </p:nvSpPr>
        <p:spPr>
          <a:xfrm>
            <a:off x="9254871" y="398698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B8A1BA4A-72E2-6758-A2B5-B786547D7B94}"/>
              </a:ext>
            </a:extLst>
          </p:cNvPr>
          <p:cNvSpPr/>
          <p:nvPr/>
        </p:nvSpPr>
        <p:spPr>
          <a:xfrm>
            <a:off x="967930" y="1174354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8184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02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23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6467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2D3E1A-D819-0C53-3168-E4690917E72A}"/>
              </a:ext>
            </a:extLst>
          </p:cNvPr>
          <p:cNvSpPr/>
          <p:nvPr/>
        </p:nvSpPr>
        <p:spPr>
          <a:xfrm>
            <a:off x="1375090" y="5479420"/>
            <a:ext cx="4720910" cy="837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64FD13D-4CC9-C7C8-81DC-A999BE88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763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37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Decoupling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64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/>
              <a:t>Order book matching method analyzing</a:t>
            </a:r>
            <a:br>
              <a:rPr lang="en-US" altLang="zh-TW" dirty="0"/>
            </a:br>
            <a:r>
              <a:rPr lang="en-US" altLang="zh-TW" dirty="0"/>
              <a:t>- Redis Z set</a:t>
            </a:r>
            <a:br>
              <a:rPr lang="en-US" altLang="zh-TW" dirty="0"/>
            </a:br>
            <a:r>
              <a:rPr lang="en-US" altLang="zh-TW" dirty="0"/>
              <a:t>- Redis Z set + Hash</a:t>
            </a:r>
            <a:br>
              <a:rPr lang="en-US" altLang="zh-TW" dirty="0"/>
            </a:br>
            <a:r>
              <a:rPr lang="en-US" altLang="zh-TW" dirty="0"/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06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/>
              <a:t>Order book matching method analyzing</a:t>
            </a:r>
            <a:br>
              <a:rPr lang="en-US" altLang="zh-TW" dirty="0"/>
            </a:br>
            <a:r>
              <a:rPr lang="en-US" altLang="zh-TW" dirty="0"/>
              <a:t>- Redis Z set</a:t>
            </a:r>
            <a:br>
              <a:rPr lang="en-US" altLang="zh-TW" dirty="0"/>
            </a:br>
            <a:r>
              <a:rPr lang="en-US" altLang="zh-TW" dirty="0"/>
              <a:t>- Redis Z set + Hash</a:t>
            </a:r>
            <a:br>
              <a:rPr lang="en-US" altLang="zh-TW" dirty="0"/>
            </a:br>
            <a:r>
              <a:rPr lang="en-US" altLang="zh-TW" dirty="0"/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299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book matching method analyzing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Redis Z set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Redis Z set + Hash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28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0D8DAE74-7DF2-ED87-629E-E4A6401B8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1820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13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8838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Create, Update, Cancel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7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Matching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Fairness (price-time priority)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414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Data Streaming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calculate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1669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354</Words>
  <Application>Microsoft Office PowerPoint</Application>
  <PresentationFormat>寬螢幕</PresentationFormat>
  <Paragraphs>112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Noto Sans</vt:lpstr>
      <vt:lpstr>Office 佈景主題</vt:lpstr>
      <vt:lpstr>Dc3n</vt:lpstr>
      <vt:lpstr>Project Concept</vt:lpstr>
      <vt:lpstr>PowerPoint 簡報</vt:lpstr>
      <vt:lpstr>PowerPoint 簡報</vt:lpstr>
      <vt:lpstr>PowerPoint 簡報</vt:lpstr>
      <vt:lpstr>PowerPoint 簡報</vt:lpstr>
      <vt:lpstr>Order Concept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Test Case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Decoupling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6</cp:revision>
  <dcterms:created xsi:type="dcterms:W3CDTF">2024-10-01T01:00:24Z</dcterms:created>
  <dcterms:modified xsi:type="dcterms:W3CDTF">2024-10-02T03:38:42Z</dcterms:modified>
</cp:coreProperties>
</file>