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5" d="100"/>
          <a:sy n="65" d="100"/>
        </p:scale>
        <p:origin x="7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66523E0-3320-465D-99A2-B3C3E19015C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113405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523E0-3320-465D-99A2-B3C3E19015C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405522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523E0-3320-465D-99A2-B3C3E19015C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269274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523E0-3320-465D-99A2-B3C3E19015C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15261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6523E0-3320-465D-99A2-B3C3E19015C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374193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6523E0-3320-465D-99A2-B3C3E19015C5}"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122668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6523E0-3320-465D-99A2-B3C3E19015C5}" type="datetimeFigureOut">
              <a:rPr lang="en-US" smtClean="0"/>
              <a:t>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48536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6523E0-3320-465D-99A2-B3C3E19015C5}" type="datetimeFigureOut">
              <a:rPr lang="en-US" smtClean="0"/>
              <a:t>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8172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6523E0-3320-465D-99A2-B3C3E19015C5}" type="datetimeFigureOut">
              <a:rPr lang="en-US" smtClean="0"/>
              <a:t>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2694720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6523E0-3320-465D-99A2-B3C3E19015C5}"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213284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6523E0-3320-465D-99A2-B3C3E19015C5}"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287688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523E0-3320-465D-99A2-B3C3E19015C5}" type="datetimeFigureOut">
              <a:rPr lang="en-US" smtClean="0"/>
              <a:t>1/20/2017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FA689-AF7B-42AA-A674-55101A8BA627}" type="slidenum">
              <a:rPr lang="en-US" smtClean="0"/>
              <a:t>‹#›</a:t>
            </a:fld>
            <a:endParaRPr lang="en-US"/>
          </a:p>
        </p:txBody>
      </p:sp>
    </p:spTree>
    <p:extLst>
      <p:ext uri="{BB962C8B-B14F-4D97-AF65-F5344CB8AC3E}">
        <p14:creationId xmlns:p14="http://schemas.microsoft.com/office/powerpoint/2010/main" val="4021217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tile tx="0" ty="0" sx="100000" sy="100000" flip="none" algn="ctr"/>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Export-</a:t>
            </a:r>
            <a:r>
              <a:rPr lang="en-US" dirty="0" err="1"/>
              <a:t>ExO</a:t>
            </a:r>
            <a:endParaRPr lang="en-US" dirty="0"/>
          </a:p>
        </p:txBody>
      </p:sp>
      <p:sp>
        <p:nvSpPr>
          <p:cNvPr id="3" name="Subtitle 2"/>
          <p:cNvSpPr>
            <a:spLocks noGrp="1"/>
          </p:cNvSpPr>
          <p:nvPr>
            <p:ph type="subTitle" idx="1"/>
          </p:nvPr>
        </p:nvSpPr>
        <p:spPr/>
        <p:txBody>
          <a:bodyPr/>
          <a:lstStyle/>
          <a:p>
            <a:r>
              <a:rPr lang="en-US" dirty="0"/>
              <a:t>By Terry E Dow</a:t>
            </a:r>
          </a:p>
          <a:p>
            <a:r>
              <a:rPr lang="en-US" dirty="0"/>
              <a:t>2017-01-17</a:t>
            </a:r>
          </a:p>
        </p:txBody>
      </p:sp>
    </p:spTree>
    <p:extLst>
      <p:ext uri="{BB962C8B-B14F-4D97-AF65-F5344CB8AC3E}">
        <p14:creationId xmlns:p14="http://schemas.microsoft.com/office/powerpoint/2010/main" val="24506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it? </a:t>
            </a:r>
            <a:r>
              <a:rPr lang="en-US" b="1" dirty="0"/>
              <a:t>Export-</a:t>
            </a:r>
            <a:r>
              <a:rPr lang="en-US" b="1" dirty="0" err="1"/>
              <a:t>ExO</a:t>
            </a:r>
            <a:endParaRPr lang="en-US" dirty="0"/>
          </a:p>
        </p:txBody>
      </p:sp>
      <p:sp>
        <p:nvSpPr>
          <p:cNvPr id="3" name="Subtitle 2"/>
          <p:cNvSpPr>
            <a:spLocks noGrp="1"/>
          </p:cNvSpPr>
          <p:nvPr>
            <p:ph idx="1"/>
          </p:nvPr>
        </p:nvSpPr>
        <p:spPr/>
        <p:txBody>
          <a:bodyPr/>
          <a:lstStyle/>
          <a:p>
            <a:pPr marL="228600" lvl="1">
              <a:spcBef>
                <a:spcPts val="1000"/>
              </a:spcBef>
            </a:pPr>
            <a:r>
              <a:rPr lang="en-US" sz="2800" dirty="0"/>
              <a:t>A suite of PowerShell Exchange Online Get/Export/Search command wrappers.</a:t>
            </a:r>
          </a:p>
          <a:p>
            <a:r>
              <a:rPr lang="en-US" dirty="0"/>
              <a:t>Suite supports not only Exchange Online (256), but also </a:t>
            </a:r>
            <a:r>
              <a:rPr lang="en-US" i="1" dirty="0"/>
              <a:t>some</a:t>
            </a:r>
            <a:r>
              <a:rPr lang="en-US" dirty="0"/>
              <a:t> SharePoint &amp; SkyDrive (14), Skype for Business (19) and Unified Messaging (15) exports.  </a:t>
            </a:r>
          </a:p>
          <a:p>
            <a:r>
              <a:rPr lang="en-US" dirty="0"/>
              <a:t>Executing computer requires the latest version of:</a:t>
            </a:r>
          </a:p>
          <a:p>
            <a:pPr lvl="1"/>
            <a:r>
              <a:rPr lang="en-US" dirty="0"/>
              <a:t>Microsoft Online Services Sign-in Assistant (</a:t>
            </a:r>
            <a:r>
              <a:rPr lang="en-US" dirty="0" err="1"/>
              <a:t>msoidcli_v</a:t>
            </a:r>
            <a:r>
              <a:rPr lang="en-US" dirty="0"/>
              <a:t>*.</a:t>
            </a:r>
            <a:r>
              <a:rPr lang="en-US" dirty="0" err="1"/>
              <a:t>msi</a:t>
            </a:r>
            <a:r>
              <a:rPr lang="en-US" dirty="0"/>
              <a:t>)</a:t>
            </a:r>
          </a:p>
          <a:p>
            <a:pPr lvl="1"/>
            <a:r>
              <a:rPr lang="en-US" dirty="0"/>
              <a:t>Windows Azure Active Directory Module for Windows PowerShell (AdministrationConfig-EN.MSI)</a:t>
            </a:r>
          </a:p>
        </p:txBody>
      </p:sp>
    </p:spTree>
    <p:extLst>
      <p:ext uri="{BB962C8B-B14F-4D97-AF65-F5344CB8AC3E}">
        <p14:creationId xmlns:p14="http://schemas.microsoft.com/office/powerpoint/2010/main" val="232815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it? </a:t>
            </a:r>
            <a:r>
              <a:rPr lang="en-US" b="1" dirty="0"/>
              <a:t>Export-</a:t>
            </a:r>
            <a:r>
              <a:rPr lang="en-US" b="1" dirty="0" err="1"/>
              <a:t>ExO</a:t>
            </a:r>
            <a:endParaRPr lang="en-US" dirty="0"/>
          </a:p>
        </p:txBody>
      </p:sp>
      <p:sp>
        <p:nvSpPr>
          <p:cNvPr id="3" name="Subtitle 2"/>
          <p:cNvSpPr>
            <a:spLocks noGrp="1"/>
          </p:cNvSpPr>
          <p:nvPr>
            <p:ph idx="1"/>
          </p:nvPr>
        </p:nvSpPr>
        <p:spPr/>
        <p:txBody>
          <a:bodyPr/>
          <a:lstStyle/>
          <a:p>
            <a:r>
              <a:rPr lang="en-US" dirty="0"/>
              <a:t>Collect Exchange Online metrics to local files.</a:t>
            </a:r>
          </a:p>
          <a:p>
            <a:r>
              <a:rPr lang="en-US" dirty="0"/>
              <a:t>History data can be kept longer than Office 365 online metrics (7 to 60 days).</a:t>
            </a:r>
          </a:p>
          <a:p>
            <a:r>
              <a:rPr lang="en-US" dirty="0"/>
              <a:t>A collection of export files over time can produce trend analysis.</a:t>
            </a:r>
          </a:p>
          <a:p>
            <a:r>
              <a:rPr lang="en-US" dirty="0"/>
              <a:t>Troubleshoot/recover changes to infrastructure, users and group with before and after evidence.</a:t>
            </a:r>
          </a:p>
          <a:p>
            <a:r>
              <a:rPr lang="en-US" dirty="0"/>
              <a:t>Support for Exchange Online message trace to local (deliverable) files.</a:t>
            </a:r>
          </a:p>
          <a:p>
            <a:endParaRPr lang="en-US" dirty="0"/>
          </a:p>
          <a:p>
            <a:endParaRPr lang="en-US" dirty="0"/>
          </a:p>
        </p:txBody>
      </p:sp>
    </p:spTree>
    <p:extLst>
      <p:ext uri="{BB962C8B-B14F-4D97-AF65-F5344CB8AC3E}">
        <p14:creationId xmlns:p14="http://schemas.microsoft.com/office/powerpoint/2010/main" val="157721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these command wrappers?</a:t>
            </a:r>
          </a:p>
        </p:txBody>
      </p:sp>
      <p:sp>
        <p:nvSpPr>
          <p:cNvPr id="3" name="Subtitle 2"/>
          <p:cNvSpPr>
            <a:spLocks noGrp="1"/>
          </p:cNvSpPr>
          <p:nvPr>
            <p:ph idx="1"/>
          </p:nvPr>
        </p:nvSpPr>
        <p:spPr/>
        <p:txBody>
          <a:bodyPr>
            <a:normAutofit fontScale="55000" lnSpcReduction="20000"/>
          </a:bodyPr>
          <a:lstStyle/>
          <a:p>
            <a:r>
              <a:rPr lang="en-US" dirty="0"/>
              <a:t>Support for </a:t>
            </a:r>
            <a:r>
              <a:rPr lang="en-US" dirty="0" err="1"/>
              <a:t>CmdletBinding</a:t>
            </a:r>
            <a:r>
              <a:rPr lang="en-US" dirty="0"/>
              <a:t> and </a:t>
            </a:r>
            <a:r>
              <a:rPr lang="en-US" dirty="0" err="1"/>
              <a:t>CommonParameters</a:t>
            </a:r>
            <a:r>
              <a:rPr lang="en-US" dirty="0"/>
              <a:t> </a:t>
            </a:r>
            <a:r>
              <a:rPr lang="en-US" sz="2900" dirty="0"/>
              <a:t>(</a:t>
            </a:r>
            <a:r>
              <a:rPr lang="en-US" sz="2900" dirty="0">
                <a:solidFill>
                  <a:schemeClr val="accent1">
                    <a:lumMod val="50000"/>
                  </a:schemeClr>
                </a:solidFill>
                <a:latin typeface="Consolas" panose="020B0609020204030204" pitchFamily="49" charset="0"/>
              </a:rPr>
              <a:t>-Debug</a:t>
            </a:r>
            <a:r>
              <a:rPr lang="en-US" sz="2900" dirty="0"/>
              <a:t>, </a:t>
            </a:r>
            <a:r>
              <a:rPr lang="en-US" sz="2900" dirty="0">
                <a:solidFill>
                  <a:schemeClr val="accent1">
                    <a:lumMod val="50000"/>
                  </a:schemeClr>
                </a:solidFill>
                <a:latin typeface="Consolas" panose="020B0609020204030204" pitchFamily="49" charset="0"/>
              </a:rPr>
              <a:t>-Verbose</a:t>
            </a:r>
            <a:r>
              <a:rPr lang="en-US" sz="2900" dirty="0"/>
              <a:t>, </a:t>
            </a:r>
            <a:r>
              <a:rPr lang="en-US" sz="2900" dirty="0">
                <a:solidFill>
                  <a:schemeClr val="accent1">
                    <a:lumMod val="50000"/>
                  </a:schemeClr>
                </a:solidFill>
                <a:latin typeface="Consolas" panose="020B0609020204030204" pitchFamily="49" charset="0"/>
              </a:rPr>
              <a:t>-</a:t>
            </a:r>
            <a:r>
              <a:rPr lang="en-US" sz="2900" dirty="0" err="1">
                <a:solidFill>
                  <a:schemeClr val="accent1">
                    <a:lumMod val="50000"/>
                  </a:schemeClr>
                </a:solidFill>
                <a:latin typeface="Consolas" panose="020B0609020204030204" pitchFamily="49" charset="0"/>
              </a:rPr>
              <a:t>WhatIf</a:t>
            </a:r>
            <a:r>
              <a:rPr lang="en-US" dirty="0"/>
              <a:t>, et al).</a:t>
            </a:r>
          </a:p>
          <a:p>
            <a:r>
              <a:rPr lang="en-US" dirty="0"/>
              <a:t>When Debug or Verbose is used, automatically starts/stops a transcript.  Transcript file is written in the same location as the export, with the same file base name.</a:t>
            </a:r>
          </a:p>
          <a:p>
            <a:r>
              <a:rPr lang="en-US" dirty="0"/>
              <a:t>Export file name includes sortable data/time stamp with time zone offset in support of global aggregation or analysis.  Unique export file names prevent writing over prior data.</a:t>
            </a:r>
          </a:p>
          <a:p>
            <a:r>
              <a:rPr lang="en-US" dirty="0"/>
              <a:t>Export file name includes name of the script and environmental information such as Forest, Domain, Exchange Organization or executing Computer name.  </a:t>
            </a:r>
          </a:p>
          <a:p>
            <a:r>
              <a:rPr lang="en-US" dirty="0"/>
              <a:t>Support for secure remote credentials when Windows Integrated Authentication is not an option.  </a:t>
            </a:r>
          </a:p>
          <a:p>
            <a:r>
              <a:rPr lang="en-US" dirty="0"/>
              <a:t>Each script execution’s time stamp is visible in Task Manager’s process details “Command line” column.</a:t>
            </a:r>
          </a:p>
          <a:p>
            <a:r>
              <a:rPr lang="en-US" dirty="0"/>
              <a:t>Exports are most often Excel compatible CSV files.  Note: the export folder is highly compressible.  </a:t>
            </a:r>
          </a:p>
          <a:p>
            <a:r>
              <a:rPr lang="en-US" dirty="0"/>
              <a:t>No hard coded folder path names, can be ran from any folder.  </a:t>
            </a:r>
          </a:p>
          <a:p>
            <a:r>
              <a:rPr lang="en-US" dirty="0"/>
              <a:t>Supports UNC export folder for centralized data collection.  Defaults to local </a:t>
            </a:r>
            <a:r>
              <a:rPr lang="en-US" sz="2700" dirty="0"/>
              <a:t>subfolder (</a:t>
            </a:r>
            <a:r>
              <a:rPr lang="en-US" sz="2700" dirty="0">
                <a:solidFill>
                  <a:schemeClr val="accent1">
                    <a:lumMod val="50000"/>
                  </a:schemeClr>
                </a:solidFill>
                <a:latin typeface="Consolas" panose="020B0609020204030204" pitchFamily="49" charset="0"/>
              </a:rPr>
              <a:t>.\Reports</a:t>
            </a:r>
            <a:r>
              <a:rPr lang="en-US" sz="2700" dirty="0"/>
              <a:t>) which </a:t>
            </a:r>
            <a:r>
              <a:rPr lang="en-US" dirty="0"/>
              <a:t>is auto-created.</a:t>
            </a:r>
          </a:p>
          <a:p>
            <a:r>
              <a:rPr lang="en-US" dirty="0"/>
              <a:t>Supports single level expansion of multi-value properties, instead of native Export-CSV behavior.  </a:t>
            </a:r>
          </a:p>
          <a:p>
            <a:r>
              <a:rPr lang="en-US" dirty="0"/>
              <a:t>Supports normalization of Exchange </a:t>
            </a:r>
            <a:r>
              <a:rPr lang="en-US" dirty="0" err="1"/>
              <a:t>ByteQuantifiedSize</a:t>
            </a:r>
            <a:r>
              <a:rPr lang="en-US" dirty="0"/>
              <a:t> values. </a:t>
            </a:r>
          </a:p>
          <a:p>
            <a:r>
              <a:rPr lang="en-US" dirty="0"/>
              <a:t>Supports emailing export file.  Large export file can be zipped then emailed.  </a:t>
            </a:r>
          </a:p>
          <a:p>
            <a:r>
              <a:rPr lang="en-US" dirty="0"/>
              <a:t>Can support “Alert Only” mode that only exports/emails unhealthy items.</a:t>
            </a:r>
          </a:p>
        </p:txBody>
      </p:sp>
    </p:spTree>
    <p:extLst>
      <p:ext uri="{BB962C8B-B14F-4D97-AF65-F5344CB8AC3E}">
        <p14:creationId xmlns:p14="http://schemas.microsoft.com/office/powerpoint/2010/main" val="64686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it? </a:t>
            </a:r>
            <a:r>
              <a:rPr lang="en-US" b="1" dirty="0"/>
              <a:t>Export-</a:t>
            </a:r>
            <a:r>
              <a:rPr lang="en-US" b="1" dirty="0" err="1"/>
              <a:t>ExO</a:t>
            </a:r>
            <a:endParaRPr lang="en-US" dirty="0"/>
          </a:p>
        </p:txBody>
      </p:sp>
      <p:sp>
        <p:nvSpPr>
          <p:cNvPr id="3" name="Subtitle 2"/>
          <p:cNvSpPr>
            <a:spLocks noGrp="1"/>
          </p:cNvSpPr>
          <p:nvPr>
            <p:ph idx="1"/>
          </p:nvPr>
        </p:nvSpPr>
        <p:spPr/>
        <p:txBody>
          <a:bodyPr>
            <a:normAutofit fontScale="92500"/>
          </a:bodyPr>
          <a:lstStyle/>
          <a:p>
            <a:r>
              <a:rPr lang="en-US" sz="2400" dirty="0"/>
              <a:t>Default CMD file (</a:t>
            </a:r>
            <a:r>
              <a:rPr lang="en-US" sz="2400" dirty="0">
                <a:solidFill>
                  <a:schemeClr val="accent1">
                    <a:lumMod val="50000"/>
                  </a:schemeClr>
                </a:solidFill>
                <a:latin typeface="Consolas" panose="020B0609020204030204" pitchFamily="49" charset="0"/>
              </a:rPr>
              <a:t>Export-ExoDaily.CMD</a:t>
            </a:r>
            <a:r>
              <a:rPr lang="en-US" sz="2400" dirty="0"/>
              <a:t>) calls each of the scripts serially – to stay within your tenant’s PowerShell execution budget.</a:t>
            </a:r>
          </a:p>
          <a:p>
            <a:r>
              <a:rPr lang="en-US" sz="2400" dirty="0"/>
              <a:t>Little customization of the CMD file required for your tenant.  Optionally supports SMTP server to email an export file if required. </a:t>
            </a:r>
          </a:p>
          <a:p>
            <a:r>
              <a:rPr lang="en-US" sz="2400" dirty="0"/>
              <a:t>Use an Azure Active Directory service account (password never expires) with Global Admin rights.  The service account can be manually created or synchronized via Azure Active Directory Connector.  Future improvements to Office 365 may not require Global Admin rights.  </a:t>
            </a:r>
          </a:p>
          <a:p>
            <a:r>
              <a:rPr lang="en-US" sz="2400" dirty="0"/>
              <a:t>Create a scheduled task that calls the CMD file with the on-premises Active Directory service account and reference the Azure Active Directory service account.</a:t>
            </a:r>
          </a:p>
          <a:p>
            <a:r>
              <a:rPr lang="en-US" sz="2400" dirty="0"/>
              <a:t>Commands can be ran individually on demand.  Most support an identity object parameter so exporting all (e.g. </a:t>
            </a:r>
            <a:r>
              <a:rPr lang="en-US" sz="2400" dirty="0">
                <a:solidFill>
                  <a:schemeClr val="accent1">
                    <a:lumMod val="50000"/>
                  </a:schemeClr>
                </a:solidFill>
                <a:latin typeface="Consolas" panose="020B0609020204030204" pitchFamily="49" charset="0"/>
              </a:rPr>
              <a:t>Get-</a:t>
            </a:r>
            <a:r>
              <a:rPr lang="en-US" sz="2400" dirty="0" err="1">
                <a:solidFill>
                  <a:schemeClr val="accent1">
                    <a:lumMod val="50000"/>
                  </a:schemeClr>
                </a:solidFill>
                <a:latin typeface="Consolas" panose="020B0609020204030204" pitchFamily="49" charset="0"/>
              </a:rPr>
              <a:t>MailboxPermission</a:t>
            </a:r>
            <a:r>
              <a:rPr lang="en-US" sz="2400" dirty="0"/>
              <a:t>) is not required.  </a:t>
            </a:r>
            <a:endParaRPr lang="en-US" sz="1800" dirty="0"/>
          </a:p>
        </p:txBody>
      </p:sp>
    </p:spTree>
    <p:extLst>
      <p:ext uri="{BB962C8B-B14F-4D97-AF65-F5344CB8AC3E}">
        <p14:creationId xmlns:p14="http://schemas.microsoft.com/office/powerpoint/2010/main" val="151712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it with remote credentials?</a:t>
            </a:r>
          </a:p>
        </p:txBody>
      </p:sp>
      <p:sp>
        <p:nvSpPr>
          <p:cNvPr id="3" name="Subtitle 2"/>
          <p:cNvSpPr>
            <a:spLocks noGrp="1"/>
          </p:cNvSpPr>
          <p:nvPr>
            <p:ph idx="1"/>
          </p:nvPr>
        </p:nvSpPr>
        <p:spPr/>
        <p:txBody>
          <a:bodyPr>
            <a:normAutofit fontScale="70000" lnSpcReduction="20000"/>
          </a:bodyPr>
          <a:lstStyle/>
          <a:p>
            <a:r>
              <a:rPr lang="en-US" dirty="0" err="1"/>
              <a:t>SchTasks</a:t>
            </a:r>
            <a:r>
              <a:rPr lang="en-US" dirty="0"/>
              <a:t> runs in context of on-premises Active Directory service account.  When accessing remote domain resources (e.g. Azure Active Directory) remote credentials are required.</a:t>
            </a:r>
          </a:p>
          <a:p>
            <a:r>
              <a:rPr lang="en-US" dirty="0" err="1"/>
              <a:t>SecureString</a:t>
            </a:r>
            <a:r>
              <a:rPr lang="en-US" dirty="0"/>
              <a:t> encrypts with default Data Protection API (DPAPI) with a </a:t>
            </a:r>
            <a:r>
              <a:rPr lang="en-US" dirty="0" err="1"/>
              <a:t>DataProtectionScope</a:t>
            </a:r>
            <a:r>
              <a:rPr lang="en-US" dirty="0"/>
              <a:t> of </a:t>
            </a:r>
            <a:r>
              <a:rPr lang="en-US" i="1" dirty="0" err="1"/>
              <a:t>CurrentUser</a:t>
            </a:r>
            <a:r>
              <a:rPr lang="en-US" dirty="0"/>
              <a:t> and </a:t>
            </a:r>
            <a:r>
              <a:rPr lang="en-US" i="1" dirty="0" err="1"/>
              <a:t>LocalMachine</a:t>
            </a:r>
            <a:r>
              <a:rPr lang="en-US" dirty="0"/>
              <a:t> security tokens.</a:t>
            </a:r>
          </a:p>
          <a:p>
            <a:r>
              <a:rPr lang="en-US" dirty="0"/>
              <a:t>Login with the on-premises Active Directory service account on to the executing computer, open PowerShell in the script’s folder, execute the </a:t>
            </a:r>
            <a:r>
              <a:rPr lang="en-US" dirty="0">
                <a:solidFill>
                  <a:schemeClr val="accent1">
                    <a:lumMod val="50000"/>
                  </a:schemeClr>
                </a:solidFill>
                <a:latin typeface="Consolas" panose="020B0609020204030204" pitchFamily="49" charset="0"/>
              </a:rPr>
              <a:t>New-SecureCredentialPassword.CMD</a:t>
            </a:r>
            <a:r>
              <a:rPr lang="en-US" dirty="0"/>
              <a:t> tool. W</a:t>
            </a:r>
            <a:r>
              <a:rPr lang="en-US" sz="2800" dirty="0"/>
              <a:t>hen prompted, enter the remote service account password twice.  </a:t>
            </a:r>
            <a:r>
              <a:rPr lang="en-US" dirty="0"/>
              <a:t>An encrypted file is written.</a:t>
            </a:r>
            <a:endParaRPr lang="en-US" sz="2800" dirty="0"/>
          </a:p>
          <a:p>
            <a:pPr marL="457200" lvl="1" indent="0">
              <a:buNone/>
            </a:pPr>
            <a:endParaRPr lang="en-US" sz="1900" dirty="0"/>
          </a:p>
          <a:p>
            <a:pPr marL="457200" lvl="1" indent="0">
              <a:buNone/>
            </a:pPr>
            <a:r>
              <a:rPr lang="en-US" sz="1900" dirty="0"/>
              <a:t>.\SecureCredentialPassword.txt file contents sample:</a:t>
            </a:r>
          </a:p>
          <a:p>
            <a:pPr marL="457200" lvl="1" indent="0">
              <a:buNone/>
            </a:pPr>
            <a:r>
              <a:rPr lang="en-US" sz="1900" dirty="0"/>
              <a:t>01000000d08c9ddf0115d1118c7a00c04fc297eb010000007603d1100223044cbdbbb872a5cd9bc4…</a:t>
            </a:r>
          </a:p>
          <a:p>
            <a:pPr marL="457200" lvl="1" indent="0">
              <a:buNone/>
            </a:pPr>
            <a:endParaRPr lang="en-US" sz="1900" dirty="0"/>
          </a:p>
          <a:p>
            <a:r>
              <a:rPr lang="en-US" sz="2900" dirty="0"/>
              <a:t>This file can only be decrypted on this computer and only with the on-premises Active Directory service account credentials.</a:t>
            </a:r>
          </a:p>
          <a:p>
            <a:r>
              <a:rPr lang="en-US" dirty="0"/>
              <a:t>If the on-premises Active Directory and Azure Active Directory service account have the same user name, then use “</a:t>
            </a:r>
            <a:r>
              <a:rPr lang="en-US" dirty="0">
                <a:solidFill>
                  <a:schemeClr val="accent1">
                    <a:lumMod val="50000"/>
                  </a:schemeClr>
                </a:solidFill>
                <a:latin typeface="Consolas" panose="020B0609020204030204" pitchFamily="49" charset="0"/>
              </a:rPr>
              <a:t>–</a:t>
            </a:r>
            <a:r>
              <a:rPr lang="en-US" dirty="0" err="1">
                <a:solidFill>
                  <a:schemeClr val="accent1">
                    <a:lumMod val="50000"/>
                  </a:schemeClr>
                </a:solidFill>
                <a:latin typeface="Consolas" panose="020B0609020204030204" pitchFamily="49" charset="0"/>
              </a:rPr>
              <a:t>CredentialUser</a:t>
            </a:r>
            <a:r>
              <a:rPr lang="en-US" dirty="0">
                <a:solidFill>
                  <a:schemeClr val="accent1">
                    <a:lumMod val="50000"/>
                  </a:schemeClr>
                </a:solidFill>
                <a:latin typeface="Consolas" panose="020B0609020204030204" pitchFamily="49" charset="0"/>
              </a:rPr>
              <a:t> .</a:t>
            </a:r>
            <a:r>
              <a:rPr lang="en-US" dirty="0"/>
              <a:t>” (period) to automatically use the scheduled tasks executing user’s user principal name (UPN) requiring less customization of CMD file. </a:t>
            </a:r>
          </a:p>
        </p:txBody>
      </p:sp>
    </p:spTree>
    <p:extLst>
      <p:ext uri="{BB962C8B-B14F-4D97-AF65-F5344CB8AC3E}">
        <p14:creationId xmlns:p14="http://schemas.microsoft.com/office/powerpoint/2010/main" val="290311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t>
            </a:r>
            <a:r>
              <a:rPr lang="en-US" b="1" dirty="0"/>
              <a:t>Export-</a:t>
            </a:r>
            <a:r>
              <a:rPr lang="en-US" b="1" dirty="0" err="1"/>
              <a:t>ExO</a:t>
            </a:r>
            <a:endParaRPr lang="en-US" dirty="0"/>
          </a:p>
        </p:txBody>
      </p:sp>
      <p:sp>
        <p:nvSpPr>
          <p:cNvPr id="3" name="Subtitle 2"/>
          <p:cNvSpPr>
            <a:spLocks noGrp="1"/>
          </p:cNvSpPr>
          <p:nvPr>
            <p:ph idx="1"/>
          </p:nvPr>
        </p:nvSpPr>
        <p:spPr/>
        <p:txBody>
          <a:bodyPr>
            <a:normAutofit lnSpcReduction="10000"/>
          </a:bodyPr>
          <a:lstStyle/>
          <a:p>
            <a:r>
              <a:rPr lang="en-US" sz="2100" dirty="0"/>
              <a:t>Azure Active Directory service account may not honor </a:t>
            </a:r>
            <a:r>
              <a:rPr lang="en-US" sz="2100" dirty="0" err="1">
                <a:solidFill>
                  <a:schemeClr val="accent1">
                    <a:lumMod val="50000"/>
                  </a:schemeClr>
                </a:solidFill>
                <a:latin typeface="Consolas" panose="020B0609020204030204" pitchFamily="49" charset="0"/>
              </a:rPr>
              <a:t>PasswordNeverExpires</a:t>
            </a:r>
            <a:r>
              <a:rPr lang="en-US" sz="2100" dirty="0"/>
              <a:t>.  May require regular password change and updating of scheduled task credentials.</a:t>
            </a:r>
          </a:p>
          <a:p>
            <a:pPr marL="457200" lvl="1" indent="0">
              <a:buNone/>
            </a:pPr>
            <a:r>
              <a:rPr lang="en-US" sz="1700" strike="sngStrike" dirty="0">
                <a:solidFill>
                  <a:schemeClr val="accent1">
                    <a:lumMod val="50000"/>
                  </a:schemeClr>
                </a:solidFill>
                <a:latin typeface="Consolas" panose="020B0609020204030204" pitchFamily="49" charset="0"/>
              </a:rPr>
              <a:t>Set-</a:t>
            </a:r>
            <a:r>
              <a:rPr lang="en-US" sz="1700" strike="sngStrike" dirty="0" err="1">
                <a:solidFill>
                  <a:schemeClr val="accent1">
                    <a:lumMod val="50000"/>
                  </a:schemeClr>
                </a:solidFill>
                <a:latin typeface="Consolas" panose="020B0609020204030204" pitchFamily="49" charset="0"/>
              </a:rPr>
              <a:t>MsolUser</a:t>
            </a:r>
            <a:r>
              <a:rPr lang="en-US" sz="1700" strike="sngStrike" dirty="0">
                <a:solidFill>
                  <a:schemeClr val="accent1">
                    <a:lumMod val="50000"/>
                  </a:schemeClr>
                </a:solidFill>
                <a:latin typeface="Consolas" panose="020B0609020204030204" pitchFamily="49" charset="0"/>
              </a:rPr>
              <a:t> &lt;UPN&gt; -</a:t>
            </a:r>
            <a:r>
              <a:rPr lang="en-US" sz="1700" strike="sngStrike" dirty="0" err="1">
                <a:solidFill>
                  <a:schemeClr val="accent1">
                    <a:lumMod val="50000"/>
                  </a:schemeClr>
                </a:solidFill>
                <a:latin typeface="Consolas" panose="020B0609020204030204" pitchFamily="49" charset="0"/>
              </a:rPr>
              <a:t>PasswordNeverExpires</a:t>
            </a:r>
            <a:endParaRPr lang="en-US" sz="1700" strike="sngStrike" dirty="0">
              <a:solidFill>
                <a:schemeClr val="accent1">
                  <a:lumMod val="50000"/>
                </a:schemeClr>
              </a:solidFill>
              <a:latin typeface="Consolas" panose="020B0609020204030204" pitchFamily="49" charset="0"/>
            </a:endParaRPr>
          </a:p>
          <a:p>
            <a:r>
              <a:rPr lang="en-US" sz="2200" dirty="0"/>
              <a:t>Most scripts are a simple wrapper, execute Exchange Online command and export to CSV.</a:t>
            </a:r>
          </a:p>
          <a:p>
            <a:r>
              <a:rPr lang="en-US" sz="2200" dirty="0"/>
              <a:t>Some scripts required an input list.  Nested commands have been built when appropriate.  Each script is optimized to produce maximum output.  </a:t>
            </a:r>
          </a:p>
          <a:p>
            <a:r>
              <a:rPr lang="en-US" sz="2200" dirty="0"/>
              <a:t>Few scripts run long so nested pipelining cannot be used with them.  Tenant’s PowerShell execution budget will limit how long a script is allowed to run.  </a:t>
            </a:r>
          </a:p>
          <a:p>
            <a:pPr marL="457200" lvl="1" indent="0">
              <a:buNone/>
            </a:pPr>
            <a:r>
              <a:rPr lang="en-US" sz="1800" dirty="0"/>
              <a:t>For example:</a:t>
            </a:r>
          </a:p>
          <a:p>
            <a:pPr marL="914400" lvl="2" indent="0">
              <a:buNone/>
            </a:pPr>
            <a:r>
              <a:rPr lang="en-US" sz="1400" dirty="0">
                <a:solidFill>
                  <a:schemeClr val="accent1">
                    <a:lumMod val="50000"/>
                  </a:schemeClr>
                </a:solidFill>
                <a:latin typeface="Consolas" panose="020B0609020204030204" pitchFamily="49" charset="0"/>
              </a:rPr>
              <a:t>Get-</a:t>
            </a:r>
            <a:r>
              <a:rPr lang="en-US" sz="1400" dirty="0" err="1">
                <a:solidFill>
                  <a:schemeClr val="accent1">
                    <a:lumMod val="50000"/>
                  </a:schemeClr>
                </a:solidFill>
                <a:latin typeface="Consolas" panose="020B0609020204030204" pitchFamily="49" charset="0"/>
              </a:rPr>
              <a:t>MobileDevice</a:t>
            </a:r>
            <a:r>
              <a:rPr lang="en-US" sz="1400" dirty="0">
                <a:solidFill>
                  <a:schemeClr val="accent1">
                    <a:lumMod val="50000"/>
                  </a:schemeClr>
                </a:solidFill>
                <a:latin typeface="Consolas" panose="020B0609020204030204" pitchFamily="49" charset="0"/>
              </a:rPr>
              <a:t> … | Get-</a:t>
            </a:r>
            <a:r>
              <a:rPr lang="en-US" sz="1400" dirty="0" err="1">
                <a:solidFill>
                  <a:schemeClr val="accent1">
                    <a:lumMod val="50000"/>
                  </a:schemeClr>
                </a:solidFill>
                <a:latin typeface="Consolas" panose="020B0609020204030204" pitchFamily="49" charset="0"/>
              </a:rPr>
              <a:t>MobileDeviceStatistics</a:t>
            </a:r>
            <a:r>
              <a:rPr lang="en-US" sz="1400" dirty="0">
                <a:solidFill>
                  <a:schemeClr val="accent1">
                    <a:lumMod val="50000"/>
                  </a:schemeClr>
                </a:solidFill>
                <a:latin typeface="Consolas" panose="020B0609020204030204" pitchFamily="49" charset="0"/>
              </a:rPr>
              <a:t> … | Export-</a:t>
            </a:r>
            <a:r>
              <a:rPr lang="en-US" sz="1400" dirty="0">
                <a:latin typeface="Consolas" panose="020B0609020204030204" pitchFamily="49" charset="0"/>
              </a:rPr>
              <a:t>…</a:t>
            </a:r>
          </a:p>
          <a:p>
            <a:pPr marL="914400" lvl="2" indent="0">
              <a:buNone/>
            </a:pPr>
            <a:r>
              <a:rPr lang="en-US" sz="1400" dirty="0"/>
              <a:t>If </a:t>
            </a:r>
            <a:r>
              <a:rPr lang="en-US" sz="1400" dirty="0">
                <a:solidFill>
                  <a:schemeClr val="accent1">
                    <a:lumMod val="50000"/>
                  </a:schemeClr>
                </a:solidFill>
                <a:latin typeface="Consolas" panose="020B0609020204030204" pitchFamily="49" charset="0"/>
              </a:rPr>
              <a:t>Get-</a:t>
            </a:r>
            <a:r>
              <a:rPr lang="en-US" sz="1400" dirty="0" err="1">
                <a:solidFill>
                  <a:schemeClr val="accent1">
                    <a:lumMod val="50000"/>
                  </a:schemeClr>
                </a:solidFill>
                <a:latin typeface="Consolas" panose="020B0609020204030204" pitchFamily="49" charset="0"/>
              </a:rPr>
              <a:t>MobileDeviceStatistics</a:t>
            </a:r>
            <a:r>
              <a:rPr lang="en-US" sz="1400" dirty="0"/>
              <a:t> runs long, </a:t>
            </a:r>
            <a:r>
              <a:rPr lang="en-US" sz="1400" dirty="0">
                <a:solidFill>
                  <a:schemeClr val="accent1">
                    <a:lumMod val="50000"/>
                  </a:schemeClr>
                </a:solidFill>
                <a:latin typeface="Consolas" panose="020B0609020204030204" pitchFamily="49" charset="0"/>
              </a:rPr>
              <a:t>Get-</a:t>
            </a:r>
            <a:r>
              <a:rPr lang="en-US" sz="1400" dirty="0" err="1">
                <a:solidFill>
                  <a:schemeClr val="accent1">
                    <a:lumMod val="50000"/>
                  </a:schemeClr>
                </a:solidFill>
                <a:latin typeface="Consolas" panose="020B0609020204030204" pitchFamily="49" charset="0"/>
              </a:rPr>
              <a:t>MobileDevice</a:t>
            </a:r>
            <a:r>
              <a:rPr lang="en-US" sz="1400" dirty="0"/>
              <a:t> may timeout generating an incomplete list.</a:t>
            </a:r>
          </a:p>
          <a:p>
            <a:pPr marL="457200" lvl="1" indent="0">
              <a:buNone/>
            </a:pPr>
            <a:r>
              <a:rPr lang="en-US" sz="1800" dirty="0"/>
              <a:t>Use this instead to serialized remote commands instead of nesting:</a:t>
            </a:r>
          </a:p>
          <a:p>
            <a:pPr marL="914400" lvl="2" indent="0">
              <a:buNone/>
            </a:pPr>
            <a:r>
              <a:rPr lang="en-US" sz="1400" dirty="0">
                <a:solidFill>
                  <a:schemeClr val="accent1">
                    <a:lumMod val="50000"/>
                  </a:schemeClr>
                </a:solidFill>
                <a:latin typeface="Consolas" panose="020B0609020204030204" pitchFamily="49" charset="0"/>
              </a:rPr>
              <a:t>$</a:t>
            </a:r>
            <a:r>
              <a:rPr lang="en-US" sz="1400" dirty="0" err="1">
                <a:solidFill>
                  <a:schemeClr val="accent1">
                    <a:lumMod val="50000"/>
                  </a:schemeClr>
                </a:solidFill>
                <a:latin typeface="Consolas" panose="020B0609020204030204" pitchFamily="49" charset="0"/>
              </a:rPr>
              <a:t>mobileDevices</a:t>
            </a:r>
            <a:r>
              <a:rPr lang="en-US" sz="1400" dirty="0">
                <a:solidFill>
                  <a:schemeClr val="accent1">
                    <a:lumMod val="50000"/>
                  </a:schemeClr>
                </a:solidFill>
                <a:latin typeface="Consolas" panose="020B0609020204030204" pitchFamily="49" charset="0"/>
              </a:rPr>
              <a:t> = Get-</a:t>
            </a:r>
            <a:r>
              <a:rPr lang="en-US" sz="1400" dirty="0" err="1">
                <a:solidFill>
                  <a:schemeClr val="accent1">
                    <a:lumMod val="50000"/>
                  </a:schemeClr>
                </a:solidFill>
                <a:latin typeface="Consolas" panose="020B0609020204030204" pitchFamily="49" charset="0"/>
              </a:rPr>
              <a:t>MobileDevice</a:t>
            </a:r>
            <a:r>
              <a:rPr lang="en-US" sz="1400" dirty="0">
                <a:solidFill>
                  <a:schemeClr val="accent1">
                    <a:lumMod val="50000"/>
                  </a:schemeClr>
                </a:solidFill>
                <a:latin typeface="Consolas" panose="020B0609020204030204" pitchFamily="49" charset="0"/>
              </a:rPr>
              <a:t> …</a:t>
            </a:r>
          </a:p>
          <a:p>
            <a:pPr marL="914400" lvl="2" indent="0">
              <a:buNone/>
            </a:pPr>
            <a:r>
              <a:rPr lang="en-US" sz="1400" dirty="0">
                <a:solidFill>
                  <a:schemeClr val="accent1">
                    <a:lumMod val="50000"/>
                  </a:schemeClr>
                </a:solidFill>
                <a:latin typeface="Consolas" panose="020B0609020204030204" pitchFamily="49" charset="0"/>
              </a:rPr>
              <a:t>$</a:t>
            </a:r>
            <a:r>
              <a:rPr lang="en-US" sz="1400" dirty="0" err="1">
                <a:solidFill>
                  <a:schemeClr val="accent1">
                    <a:lumMod val="50000"/>
                  </a:schemeClr>
                </a:solidFill>
                <a:latin typeface="Consolas" panose="020B0609020204030204" pitchFamily="49" charset="0"/>
              </a:rPr>
              <a:t>mobileDevices</a:t>
            </a:r>
            <a:r>
              <a:rPr lang="en-US" sz="1400" dirty="0">
                <a:solidFill>
                  <a:schemeClr val="accent1">
                    <a:lumMod val="50000"/>
                  </a:schemeClr>
                </a:solidFill>
                <a:latin typeface="Consolas" panose="020B0609020204030204" pitchFamily="49" charset="0"/>
              </a:rPr>
              <a:t> | Get-</a:t>
            </a:r>
            <a:r>
              <a:rPr lang="en-US" sz="1400" dirty="0" err="1">
                <a:solidFill>
                  <a:schemeClr val="accent1">
                    <a:lumMod val="50000"/>
                  </a:schemeClr>
                </a:solidFill>
                <a:latin typeface="Consolas" panose="020B0609020204030204" pitchFamily="49" charset="0"/>
              </a:rPr>
              <a:t>MobileDeviceStatistics</a:t>
            </a:r>
            <a:r>
              <a:rPr lang="en-US" sz="1400" dirty="0">
                <a:solidFill>
                  <a:schemeClr val="accent1">
                    <a:lumMod val="50000"/>
                  </a:schemeClr>
                </a:solidFill>
                <a:latin typeface="Consolas" panose="020B0609020204030204" pitchFamily="49" charset="0"/>
              </a:rPr>
              <a:t> … | Export-</a:t>
            </a:r>
            <a:r>
              <a:rPr lang="en-US" sz="1400" dirty="0">
                <a:latin typeface="Consolas" panose="020B0609020204030204" pitchFamily="49" charset="0"/>
              </a:rPr>
              <a:t>…</a:t>
            </a:r>
            <a:endParaRPr lang="en-US" sz="1400" dirty="0"/>
          </a:p>
        </p:txBody>
      </p:sp>
    </p:spTree>
    <p:extLst>
      <p:ext uri="{BB962C8B-B14F-4D97-AF65-F5344CB8AC3E}">
        <p14:creationId xmlns:p14="http://schemas.microsoft.com/office/powerpoint/2010/main" val="2310181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2473</TotalTime>
  <Words>856</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Office Theme</vt:lpstr>
      <vt:lpstr>Export-ExO</vt:lpstr>
      <vt:lpstr>What is it? Export-ExO</vt:lpstr>
      <vt:lpstr>Why use it? Export-ExO</vt:lpstr>
      <vt:lpstr>Why use these command wrappers?</vt:lpstr>
      <vt:lpstr>How to use it? Export-ExO</vt:lpstr>
      <vt:lpstr>How to use it with remote credentials?</vt:lpstr>
      <vt:lpstr>Challenges? Export-ExO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Invoke-CommandAsJob</dc:title>
  <dc:creator>Terry E Dow</dc:creator>
  <cp:lastModifiedBy>Terry Dow</cp:lastModifiedBy>
  <cp:revision>73</cp:revision>
  <dcterms:created xsi:type="dcterms:W3CDTF">2016-08-14T20:25:50Z</dcterms:created>
  <dcterms:modified xsi:type="dcterms:W3CDTF">2017-01-20T21:44:40Z</dcterms:modified>
</cp:coreProperties>
</file>