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5" r:id="rId5"/>
    <p:sldId id="267" r:id="rId6"/>
    <p:sldId id="269" r:id="rId7"/>
    <p:sldId id="268" r:id="rId8"/>
    <p:sldId id="264" r:id="rId9"/>
    <p:sldId id="271" r:id="rId10"/>
    <p:sldId id="266" r:id="rId11"/>
    <p:sldId id="273"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6523E0-3320-465D-99A2-B3C3E19015C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11340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523E0-3320-465D-99A2-B3C3E19015C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405522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523E0-3320-465D-99A2-B3C3E19015C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69274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523E0-3320-465D-99A2-B3C3E19015C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15261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523E0-3320-465D-99A2-B3C3E19015C5}"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374193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6523E0-3320-465D-99A2-B3C3E19015C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122668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6523E0-3320-465D-99A2-B3C3E19015C5}" type="datetimeFigureOut">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48536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6523E0-3320-465D-99A2-B3C3E19015C5}"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8172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523E0-3320-465D-99A2-B3C3E19015C5}" type="datetimeFigureOut">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69472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6523E0-3320-465D-99A2-B3C3E19015C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13284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6523E0-3320-465D-99A2-B3C3E19015C5}"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FA689-AF7B-42AA-A674-55101A8BA627}" type="slidenum">
              <a:rPr lang="en-US" smtClean="0"/>
              <a:t>‹#›</a:t>
            </a:fld>
            <a:endParaRPr lang="en-US"/>
          </a:p>
        </p:txBody>
      </p:sp>
    </p:spTree>
    <p:extLst>
      <p:ext uri="{BB962C8B-B14F-4D97-AF65-F5344CB8AC3E}">
        <p14:creationId xmlns:p14="http://schemas.microsoft.com/office/powerpoint/2010/main" val="287688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523E0-3320-465D-99A2-B3C3E19015C5}" type="datetimeFigureOut">
              <a:rPr lang="en-US" smtClean="0"/>
              <a:t>3/11/2019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FA689-AF7B-42AA-A674-55101A8BA627}" type="slidenum">
              <a:rPr lang="en-US" smtClean="0"/>
              <a:t>‹#›</a:t>
            </a:fld>
            <a:endParaRPr lang="en-US"/>
          </a:p>
        </p:txBody>
      </p:sp>
    </p:spTree>
    <p:extLst>
      <p:ext uri="{BB962C8B-B14F-4D97-AF65-F5344CB8AC3E}">
        <p14:creationId xmlns:p14="http://schemas.microsoft.com/office/powerpoint/2010/main" val="4021217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Update-</a:t>
            </a:r>
            <a:r>
              <a:rPr lang="en-US" smtClean="0"/>
              <a:t>MSWordReplaceText</a:t>
            </a:r>
            <a:endParaRPr lang="en-US" dirty="0"/>
          </a:p>
        </p:txBody>
      </p:sp>
      <p:sp>
        <p:nvSpPr>
          <p:cNvPr id="3" name="Subtitle 2"/>
          <p:cNvSpPr>
            <a:spLocks noGrp="1"/>
          </p:cNvSpPr>
          <p:nvPr>
            <p:ph type="subTitle" idx="1"/>
          </p:nvPr>
        </p:nvSpPr>
        <p:spPr/>
        <p:txBody>
          <a:bodyPr/>
          <a:lstStyle/>
          <a:p>
            <a:r>
              <a:rPr lang="en-US" dirty="0" smtClean="0"/>
              <a:t>By Terry E Dow</a:t>
            </a:r>
          </a:p>
          <a:p>
            <a:r>
              <a:rPr lang="en-US" dirty="0" smtClean="0"/>
              <a:t>2019-03-02</a:t>
            </a:r>
            <a:endParaRPr lang="en-US" dirty="0"/>
          </a:p>
        </p:txBody>
      </p:sp>
    </p:spTree>
    <p:extLst>
      <p:ext uri="{BB962C8B-B14F-4D97-AF65-F5344CB8AC3E}">
        <p14:creationId xmlns:p14="http://schemas.microsoft.com/office/powerpoint/2010/main" val="24506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a:t>
            </a:r>
            <a:r>
              <a:rPr lang="en-US" b="1" dirty="0" smtClean="0"/>
              <a:t>Update-</a:t>
            </a:r>
            <a:r>
              <a:rPr lang="en-US" b="1" dirty="0" err="1" smtClean="0"/>
              <a:t>MSWordReplaceText</a:t>
            </a:r>
            <a:endParaRPr lang="en-US" dirty="0"/>
          </a:p>
        </p:txBody>
      </p:sp>
      <p:sp>
        <p:nvSpPr>
          <p:cNvPr id="3" name="Subtitle 2"/>
          <p:cNvSpPr>
            <a:spLocks noGrp="1"/>
          </p:cNvSpPr>
          <p:nvPr>
            <p:ph idx="1"/>
          </p:nvPr>
        </p:nvSpPr>
        <p:spPr/>
        <p:txBody>
          <a:bodyPr>
            <a:normAutofit/>
          </a:bodyPr>
          <a:lstStyle/>
          <a:p>
            <a:pPr marL="0" indent="0">
              <a:buNone/>
            </a:pPr>
            <a:r>
              <a:rPr lang="en-US" sz="3200" dirty="0">
                <a:solidFill>
                  <a:schemeClr val="accent1">
                    <a:lumMod val="50000"/>
                  </a:schemeClr>
                </a:solidFill>
                <a:latin typeface="Consolas" panose="020B0609020204030204" pitchFamily="49" charset="0"/>
              </a:rPr>
              <a:t>.\</a:t>
            </a:r>
            <a:r>
              <a:rPr lang="en-US" sz="3200" dirty="0" smtClean="0">
                <a:solidFill>
                  <a:schemeClr val="accent1">
                    <a:lumMod val="50000"/>
                  </a:schemeClr>
                </a:solidFill>
                <a:latin typeface="Consolas" panose="020B0609020204030204" pitchFamily="49" charset="0"/>
              </a:rPr>
              <a:t>Reports\MySource-EXAMPLE-19991231T235959+1200.docx</a:t>
            </a:r>
            <a:r>
              <a:rPr lang="en-US" sz="3200" dirty="0" smtClean="0">
                <a:solidFill>
                  <a:schemeClr val="accent1">
                    <a:lumMod val="50000"/>
                  </a:schemeClr>
                </a:solidFill>
                <a:latin typeface="Consolas" panose="020B0609020204030204" pitchFamily="49" charset="0"/>
              </a:rPr>
              <a:t>:</a:t>
            </a:r>
          </a:p>
          <a:p>
            <a:pPr marL="0" indent="0">
              <a:buNone/>
            </a:pPr>
            <a:endParaRPr lang="en-US" sz="3200" dirty="0" smtClean="0">
              <a:solidFill>
                <a:schemeClr val="accent1">
                  <a:lumMod val="50000"/>
                </a:schemeClr>
              </a:solidFill>
              <a:latin typeface="Consolas" panose="020B0609020204030204" pitchFamily="49" charset="0"/>
            </a:endParaRPr>
          </a:p>
          <a:p>
            <a:pPr marL="457200" lvl="1" indent="0">
              <a:buNone/>
            </a:pPr>
            <a:r>
              <a:rPr lang="en-US" sz="2800" dirty="0">
                <a:solidFill>
                  <a:schemeClr val="accent1">
                    <a:lumMod val="50000"/>
                  </a:schemeClr>
                </a:solidFill>
              </a:rPr>
              <a:t>Dear </a:t>
            </a:r>
            <a:r>
              <a:rPr lang="en-US" sz="2800" dirty="0">
                <a:solidFill>
                  <a:schemeClr val="accent1">
                    <a:lumMod val="50000"/>
                  </a:schemeClr>
                </a:solidFill>
                <a:latin typeface="Consolas" panose="020B0609020204030204" pitchFamily="49" charset="0"/>
              </a:rPr>
              <a:t>Mr. John Q. Public</a:t>
            </a:r>
            <a:r>
              <a:rPr lang="en-US" sz="2800" dirty="0" smtClean="0">
                <a:solidFill>
                  <a:schemeClr val="accent1">
                    <a:lumMod val="50000"/>
                  </a:schemeClr>
                </a:solidFill>
              </a:rPr>
              <a:t>,</a:t>
            </a:r>
            <a:endParaRPr lang="en-US" sz="2800" dirty="0">
              <a:solidFill>
                <a:schemeClr val="accent1">
                  <a:lumMod val="50000"/>
                </a:schemeClr>
              </a:solidFill>
            </a:endParaRPr>
          </a:p>
          <a:p>
            <a:pPr marL="457200" lvl="1" indent="0">
              <a:buNone/>
            </a:pPr>
            <a:endParaRPr lang="en-US" sz="2800" dirty="0">
              <a:solidFill>
                <a:schemeClr val="accent1">
                  <a:lumMod val="50000"/>
                </a:schemeClr>
              </a:solidFill>
            </a:endParaRPr>
          </a:p>
          <a:p>
            <a:pPr marL="457200" lvl="1" indent="0">
              <a:buNone/>
            </a:pPr>
            <a:r>
              <a:rPr lang="en-US" sz="2800" dirty="0" smtClean="0">
                <a:solidFill>
                  <a:schemeClr val="accent1">
                    <a:lumMod val="50000"/>
                  </a:schemeClr>
                </a:solidFill>
              </a:rPr>
              <a:t>John </a:t>
            </a:r>
            <a:r>
              <a:rPr lang="en-US" sz="2800" dirty="0">
                <a:solidFill>
                  <a:schemeClr val="accent1">
                    <a:lumMod val="50000"/>
                  </a:schemeClr>
                </a:solidFill>
              </a:rPr>
              <a:t>we have a new opportunity we wanted to share with you.  </a:t>
            </a:r>
          </a:p>
          <a:p>
            <a:pPr marL="457200" lvl="1" indent="0">
              <a:buNone/>
            </a:pPr>
            <a:endParaRPr lang="en-US" sz="2800" dirty="0"/>
          </a:p>
          <a:p>
            <a:endParaRPr lang="en-US" sz="3200" dirty="0"/>
          </a:p>
        </p:txBody>
      </p:sp>
    </p:spTree>
    <p:extLst>
      <p:ext uri="{BB962C8B-B14F-4D97-AF65-F5344CB8AC3E}">
        <p14:creationId xmlns:p14="http://schemas.microsoft.com/office/powerpoint/2010/main" val="3938510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execution</a:t>
            </a:r>
            <a:endParaRPr lang="en-US" dirty="0"/>
          </a:p>
        </p:txBody>
      </p:sp>
      <p:sp>
        <p:nvSpPr>
          <p:cNvPr id="3" name="Content Placeholder 2"/>
          <p:cNvSpPr>
            <a:spLocks noGrp="1"/>
          </p:cNvSpPr>
          <p:nvPr>
            <p:ph idx="1"/>
          </p:nvPr>
        </p:nvSpPr>
        <p:spPr/>
        <p:txBody>
          <a:bodyPr>
            <a:normAutofit/>
          </a:bodyPr>
          <a:lstStyle/>
          <a:p>
            <a:r>
              <a:rPr lang="en-US" sz="4000" dirty="0" smtClean="0"/>
              <a:t>Before implementing, i</a:t>
            </a:r>
            <a:r>
              <a:rPr lang="en-US" sz="4000" dirty="0" smtClean="0"/>
              <a:t>mport the required function files into the current PowerShell session.  </a:t>
            </a:r>
          </a:p>
          <a:p>
            <a:pPr marL="0" indent="0">
              <a:buNone/>
            </a:pPr>
            <a:endParaRPr lang="en-US" sz="4000" dirty="0" smtClean="0"/>
          </a:p>
          <a:p>
            <a:pPr marL="457200" lvl="1" indent="0">
              <a:buNone/>
            </a:pPr>
            <a:r>
              <a:rPr lang="en-US" sz="3200" dirty="0">
                <a:solidFill>
                  <a:schemeClr val="accent1">
                    <a:lumMod val="50000"/>
                  </a:schemeClr>
                </a:solidFill>
                <a:latin typeface="Consolas" panose="020B0609020204030204" pitchFamily="49" charset="0"/>
              </a:rPr>
              <a:t>. .\</a:t>
            </a:r>
            <a:r>
              <a:rPr lang="en-US" sz="3200" dirty="0" smtClean="0">
                <a:solidFill>
                  <a:schemeClr val="accent1">
                    <a:lumMod val="50000"/>
                  </a:schemeClr>
                </a:solidFill>
                <a:latin typeface="Consolas" panose="020B0609020204030204" pitchFamily="49" charset="0"/>
              </a:rPr>
              <a:t>New-OutFilePathBase.ps1</a:t>
            </a:r>
          </a:p>
          <a:p>
            <a:pPr marL="457200" lvl="1" indent="0">
              <a:buNone/>
            </a:pPr>
            <a:r>
              <a:rPr lang="en-US" sz="3200" dirty="0" smtClean="0">
                <a:solidFill>
                  <a:schemeClr val="accent1">
                    <a:lumMod val="50000"/>
                  </a:schemeClr>
                </a:solidFill>
                <a:latin typeface="Consolas" panose="020B0609020204030204" pitchFamily="49" charset="0"/>
              </a:rPr>
              <a:t>. </a:t>
            </a:r>
            <a:r>
              <a:rPr lang="en-US" sz="3200" dirty="0">
                <a:solidFill>
                  <a:schemeClr val="accent1">
                    <a:lumMod val="50000"/>
                  </a:schemeClr>
                </a:solidFill>
                <a:latin typeface="Consolas" panose="020B0609020204030204" pitchFamily="49" charset="0"/>
              </a:rPr>
              <a:t>.\</a:t>
            </a:r>
            <a:r>
              <a:rPr lang="en-US" sz="3200" dirty="0" smtClean="0">
                <a:solidFill>
                  <a:schemeClr val="accent1">
                    <a:lumMod val="50000"/>
                  </a:schemeClr>
                </a:solidFill>
                <a:latin typeface="Consolas" panose="020B0609020204030204" pitchFamily="49" charset="0"/>
              </a:rPr>
              <a:t>Update-MSWordReplaceText.ps1</a:t>
            </a:r>
            <a:endParaRPr lang="en-US" sz="32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18746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provided</a:t>
            </a:r>
            <a:endParaRPr lang="en-US" dirty="0"/>
          </a:p>
        </p:txBody>
      </p:sp>
      <p:sp>
        <p:nvSpPr>
          <p:cNvPr id="3" name="Content Placeholder 2"/>
          <p:cNvSpPr>
            <a:spLocks noGrp="1"/>
          </p:cNvSpPr>
          <p:nvPr>
            <p:ph idx="1"/>
          </p:nvPr>
        </p:nvSpPr>
        <p:spPr/>
        <p:txBody>
          <a:bodyPr>
            <a:normAutofit/>
          </a:bodyPr>
          <a:lstStyle/>
          <a:p>
            <a:r>
              <a:rPr lang="en-US" sz="4000" dirty="0" smtClean="0"/>
              <a:t>Review the following files as an example:</a:t>
            </a:r>
          </a:p>
          <a:p>
            <a:pPr lvl="1"/>
            <a:r>
              <a:rPr lang="en-US" sz="3200" dirty="0">
                <a:solidFill>
                  <a:schemeClr val="accent1">
                    <a:lumMod val="50000"/>
                  </a:schemeClr>
                </a:solidFill>
                <a:latin typeface="Consolas" panose="020B0609020204030204" pitchFamily="49" charset="0"/>
              </a:rPr>
              <a:t>Update-MSWordReplaceText-EXAMPLE.csv</a:t>
            </a:r>
            <a:endParaRPr lang="en-US" sz="3200" dirty="0">
              <a:solidFill>
                <a:schemeClr val="accent1">
                  <a:lumMod val="50000"/>
                </a:schemeClr>
              </a:solidFill>
              <a:latin typeface="Consolas" panose="020B0609020204030204" pitchFamily="49" charset="0"/>
            </a:endParaRPr>
          </a:p>
          <a:p>
            <a:pPr lvl="1"/>
            <a:r>
              <a:rPr lang="en-US" sz="3200" dirty="0">
                <a:solidFill>
                  <a:schemeClr val="accent1">
                    <a:lumMod val="50000"/>
                  </a:schemeClr>
                </a:solidFill>
                <a:latin typeface="Consolas" panose="020B0609020204030204" pitchFamily="49" charset="0"/>
              </a:rPr>
              <a:t>Update-MSWordReplaceText-EXAMPLE.cmd</a:t>
            </a:r>
          </a:p>
          <a:p>
            <a:pPr lvl="1"/>
            <a:r>
              <a:rPr lang="en-US" sz="3200" dirty="0">
                <a:solidFill>
                  <a:schemeClr val="accent1">
                    <a:lumMod val="50000"/>
                  </a:schemeClr>
                </a:solidFill>
                <a:latin typeface="Consolas" panose="020B0609020204030204" pitchFamily="49" charset="0"/>
              </a:rPr>
              <a:t>Update-MSWordReplaceText-EXAMPLE.docx</a:t>
            </a:r>
            <a:endParaRPr lang="en-US" sz="36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128491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a:t>
            </a:r>
            <a:r>
              <a:rPr lang="en-US" b="1" dirty="0" err="1" smtClean="0"/>
              <a:t>MSWordReplaceText</a:t>
            </a:r>
            <a:endParaRPr lang="en-US" dirty="0"/>
          </a:p>
        </p:txBody>
      </p:sp>
      <p:sp>
        <p:nvSpPr>
          <p:cNvPr id="3" name="Subtitle 2"/>
          <p:cNvSpPr>
            <a:spLocks noGrp="1"/>
          </p:cNvSpPr>
          <p:nvPr>
            <p:ph idx="1"/>
          </p:nvPr>
        </p:nvSpPr>
        <p:spPr/>
        <p:txBody>
          <a:bodyPr>
            <a:normAutofit/>
          </a:bodyPr>
          <a:lstStyle/>
          <a:p>
            <a:r>
              <a:rPr lang="en-US" sz="4000" dirty="0"/>
              <a:t>Why use </a:t>
            </a:r>
            <a:r>
              <a:rPr lang="en-US" sz="4000" b="1" dirty="0"/>
              <a:t>Update-</a:t>
            </a:r>
            <a:r>
              <a:rPr lang="en-US" sz="4000" b="1" dirty="0" err="1"/>
              <a:t>MSWordReplaceText</a:t>
            </a:r>
            <a:r>
              <a:rPr lang="en-US" sz="4000" dirty="0" smtClean="0"/>
              <a:t>?</a:t>
            </a:r>
          </a:p>
          <a:p>
            <a:pPr lvl="1"/>
            <a:r>
              <a:rPr lang="en-US" sz="3600" dirty="0" smtClean="0"/>
              <a:t>To make multiple bulk text substitutions in a Microsoft Word document.</a:t>
            </a:r>
          </a:p>
          <a:p>
            <a:r>
              <a:rPr lang="en-US" sz="4000" dirty="0"/>
              <a:t>When to use </a:t>
            </a:r>
            <a:r>
              <a:rPr lang="en-US" sz="4000" b="1" dirty="0"/>
              <a:t>Update-</a:t>
            </a:r>
            <a:r>
              <a:rPr lang="en-US" sz="4000" b="1" dirty="0" err="1"/>
              <a:t>MSWordReplaceText</a:t>
            </a:r>
            <a:r>
              <a:rPr lang="en-US" sz="4000" dirty="0"/>
              <a:t>?</a:t>
            </a:r>
          </a:p>
          <a:p>
            <a:pPr lvl="1"/>
            <a:r>
              <a:rPr lang="en-US" sz="3600" dirty="0"/>
              <a:t>Automated document generation from source MS Word template documents.  </a:t>
            </a:r>
          </a:p>
          <a:p>
            <a:endParaRPr lang="en-US" dirty="0"/>
          </a:p>
        </p:txBody>
      </p:sp>
    </p:spTree>
    <p:extLst>
      <p:ext uri="{BB962C8B-B14F-4D97-AF65-F5344CB8AC3E}">
        <p14:creationId xmlns:p14="http://schemas.microsoft.com/office/powerpoint/2010/main" val="157721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a:t>
            </a:r>
            <a:r>
              <a:rPr lang="en-US" b="1" dirty="0"/>
              <a:t>Update-</a:t>
            </a:r>
            <a:r>
              <a:rPr lang="en-US" b="1" dirty="0" err="1"/>
              <a:t>MSWordReplaceText</a:t>
            </a:r>
            <a:endParaRPr lang="en-US" dirty="0"/>
          </a:p>
        </p:txBody>
      </p:sp>
      <p:sp>
        <p:nvSpPr>
          <p:cNvPr id="3" name="Subtitle 2"/>
          <p:cNvSpPr>
            <a:spLocks noGrp="1"/>
          </p:cNvSpPr>
          <p:nvPr>
            <p:ph idx="1"/>
          </p:nvPr>
        </p:nvSpPr>
        <p:spPr/>
        <p:txBody>
          <a:bodyPr>
            <a:normAutofit lnSpcReduction="10000"/>
          </a:bodyPr>
          <a:lstStyle/>
          <a:p>
            <a:pPr lvl="1"/>
            <a:r>
              <a:rPr lang="en-US" sz="4000" dirty="0" smtClean="0"/>
              <a:t>Opens a MS Word source document and a substitution table MS Excel compatible CSV  files.</a:t>
            </a:r>
          </a:p>
          <a:p>
            <a:pPr lvl="1"/>
            <a:r>
              <a:rPr lang="en-US" sz="4000" dirty="0" smtClean="0"/>
              <a:t>Process the whole source document </a:t>
            </a:r>
            <a:r>
              <a:rPr lang="en-US" sz="4000" dirty="0"/>
              <a:t>executing text </a:t>
            </a:r>
            <a:r>
              <a:rPr lang="en-US" sz="4000" dirty="0">
                <a:solidFill>
                  <a:schemeClr val="accent1">
                    <a:lumMod val="50000"/>
                  </a:schemeClr>
                </a:solidFill>
              </a:rPr>
              <a:t>Find/Replace</a:t>
            </a:r>
            <a:r>
              <a:rPr lang="en-US" sz="4000" dirty="0"/>
              <a:t>.  </a:t>
            </a:r>
            <a:endParaRPr lang="en-US" sz="4000" dirty="0" smtClean="0"/>
          </a:p>
          <a:p>
            <a:pPr lvl="1"/>
            <a:r>
              <a:rPr lang="en-US" sz="4000" dirty="0" smtClean="0"/>
              <a:t>If there are any replacements made a new MS Word document is saved.</a:t>
            </a:r>
          </a:p>
          <a:p>
            <a:pPr lvl="1"/>
            <a:r>
              <a:rPr lang="en-US" sz="4000" dirty="0" smtClean="0"/>
              <a:t>Source </a:t>
            </a:r>
            <a:r>
              <a:rPr lang="en-US" sz="4000" dirty="0" smtClean="0"/>
              <a:t>text formatting is retained.  </a:t>
            </a:r>
            <a:endParaRPr lang="en-US" sz="2800" dirty="0"/>
          </a:p>
        </p:txBody>
      </p:sp>
    </p:spTree>
    <p:extLst>
      <p:ext uri="{BB962C8B-B14F-4D97-AF65-F5344CB8AC3E}">
        <p14:creationId xmlns:p14="http://schemas.microsoft.com/office/powerpoint/2010/main" val="290311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file of </a:t>
            </a:r>
            <a:r>
              <a:rPr lang="en-US" b="1" dirty="0"/>
              <a:t>Update-</a:t>
            </a:r>
            <a:r>
              <a:rPr lang="en-US" b="1" dirty="0" err="1"/>
              <a:t>MSWordReplaceText</a:t>
            </a:r>
            <a:r>
              <a:rPr lang="en-US" b="1" dirty="0"/>
              <a:t> </a:t>
            </a:r>
            <a:r>
              <a:rPr lang="en-US" b="1" dirty="0" smtClean="0"/>
              <a:t>options</a:t>
            </a:r>
            <a:endParaRPr lang="en-US" dirty="0"/>
          </a:p>
        </p:txBody>
      </p:sp>
      <p:sp>
        <p:nvSpPr>
          <p:cNvPr id="3" name="Subtitle 2"/>
          <p:cNvSpPr>
            <a:spLocks noGrp="1"/>
          </p:cNvSpPr>
          <p:nvPr>
            <p:ph idx="1"/>
          </p:nvPr>
        </p:nvSpPr>
        <p:spPr/>
        <p:txBody>
          <a:bodyPr>
            <a:normAutofit/>
          </a:bodyPr>
          <a:lstStyle/>
          <a:p>
            <a:r>
              <a:rPr lang="en-US" sz="1800" b="1" dirty="0" smtClean="0"/>
              <a:t>Common Out File options</a:t>
            </a:r>
            <a:endParaRPr lang="en-US" sz="1800" dirty="0" smtClean="0"/>
          </a:p>
          <a:p>
            <a:pPr lvl="1"/>
            <a:r>
              <a:rPr lang="en-US" sz="1400" dirty="0" smtClean="0"/>
              <a:t>The out </a:t>
            </a:r>
            <a:r>
              <a:rPr lang="en-US" sz="1400" dirty="0"/>
              <a:t>file is generated by default in a subfolder called '.\</a:t>
            </a:r>
            <a:r>
              <a:rPr lang="en-US" sz="1400" dirty="0" smtClean="0"/>
              <a:t>Reports\'.  </a:t>
            </a:r>
            <a:r>
              <a:rPr lang="en-US" sz="1400" dirty="0"/>
              <a:t>The </a:t>
            </a:r>
            <a:r>
              <a:rPr lang="en-US" sz="1400" dirty="0" smtClean="0"/>
              <a:t>out </a:t>
            </a:r>
            <a:r>
              <a:rPr lang="en-US" sz="1400" dirty="0"/>
              <a:t>file name is in the format of: </a:t>
            </a:r>
          </a:p>
          <a:p>
            <a:pPr marL="914400" lvl="2" indent="0">
              <a:buNone/>
            </a:pPr>
            <a:r>
              <a:rPr lang="en-US" sz="900" dirty="0" smtClean="0">
                <a:latin typeface="Consolas" panose="020B0609020204030204" pitchFamily="49" charset="0"/>
              </a:rPr>
              <a:t>&lt;</a:t>
            </a:r>
            <a:r>
              <a:rPr lang="en-US" sz="900" dirty="0" err="1" smtClean="0">
                <a:latin typeface="Consolas" panose="020B0609020204030204" pitchFamily="49" charset="0"/>
              </a:rPr>
              <a:t>B</a:t>
            </a:r>
            <a:r>
              <a:rPr lang="en-US" sz="900" dirty="0" err="1" smtClean="0">
                <a:latin typeface="Consolas" panose="020B0609020204030204" pitchFamily="49" charset="0"/>
              </a:rPr>
              <a:t>aseName</a:t>
            </a:r>
            <a:r>
              <a:rPr lang="en-US" sz="900" dirty="0">
                <a:latin typeface="Consolas" panose="020B0609020204030204" pitchFamily="49" charset="0"/>
              </a:rPr>
              <a:t>&gt;[-&lt;</a:t>
            </a:r>
            <a:r>
              <a:rPr lang="en-US" sz="900" dirty="0" err="1" smtClean="0">
                <a:latin typeface="Consolas" panose="020B0609020204030204" pitchFamily="49" charset="0"/>
              </a:rPr>
              <a:t>ExecutionSource</a:t>
            </a:r>
            <a:r>
              <a:rPr lang="en-US" sz="900" dirty="0" smtClean="0">
                <a:latin typeface="Consolas" panose="020B0609020204030204" pitchFamily="49" charset="0"/>
              </a:rPr>
              <a:t>&gt;]-&lt;</a:t>
            </a:r>
            <a:r>
              <a:rPr lang="en-US" sz="900" dirty="0">
                <a:latin typeface="Consolas" panose="020B0609020204030204" pitchFamily="49" charset="0"/>
              </a:rPr>
              <a:t>date/time/</a:t>
            </a:r>
            <a:r>
              <a:rPr lang="en-US" sz="900" dirty="0" err="1">
                <a:latin typeface="Consolas" panose="020B0609020204030204" pitchFamily="49" charset="0"/>
              </a:rPr>
              <a:t>timezone</a:t>
            </a:r>
            <a:r>
              <a:rPr lang="en-US" sz="900" dirty="0">
                <a:latin typeface="Consolas" panose="020B0609020204030204" pitchFamily="49" charset="0"/>
              </a:rPr>
              <a:t> stamp</a:t>
            </a:r>
            <a:r>
              <a:rPr lang="en-US" sz="900" dirty="0" smtClean="0">
                <a:latin typeface="Consolas" panose="020B0609020204030204" pitchFamily="49" charset="0"/>
              </a:rPr>
              <a:t>&gt;[-&lt;</a:t>
            </a:r>
            <a:r>
              <a:rPr lang="en-US" sz="900" dirty="0" err="1" smtClean="0">
                <a:latin typeface="Consolas" panose="020B0609020204030204" pitchFamily="49" charset="0"/>
              </a:rPr>
              <a:t>OutFileNameTag</a:t>
            </a:r>
            <a:r>
              <a:rPr lang="en-US" sz="900" dirty="0" smtClean="0">
                <a:latin typeface="Consolas" panose="020B0609020204030204" pitchFamily="49" charset="0"/>
              </a:rPr>
              <a:t>&gt;].&lt;</a:t>
            </a:r>
            <a:r>
              <a:rPr lang="en-US" sz="900" dirty="0" smtClean="0">
                <a:latin typeface="Consolas" panose="020B0609020204030204" pitchFamily="49" charset="0"/>
              </a:rPr>
              <a:t>Extension</a:t>
            </a:r>
            <a:r>
              <a:rPr lang="en-US" sz="900" dirty="0" smtClean="0">
                <a:latin typeface="Consolas" panose="020B0609020204030204" pitchFamily="49" charset="0"/>
              </a:rPr>
              <a:t>&gt;</a:t>
            </a:r>
            <a:endParaRPr lang="en-US" sz="900" dirty="0">
              <a:latin typeface="Consolas" panose="020B0609020204030204" pitchFamily="49" charset="0"/>
            </a:endParaRPr>
          </a:p>
          <a:p>
            <a:pPr lvl="1"/>
            <a:r>
              <a:rPr lang="en-US" sz="1400" b="1" dirty="0" err="1" smtClean="0"/>
              <a:t>OutFolderPath</a:t>
            </a:r>
            <a:r>
              <a:rPr lang="en-US" sz="1400" b="1" dirty="0"/>
              <a:t> </a:t>
            </a:r>
            <a:r>
              <a:rPr lang="en-US" sz="1400" dirty="0"/>
              <a:t>- Specify which folder path to write the </a:t>
            </a:r>
            <a:r>
              <a:rPr lang="en-US" sz="1400" dirty="0" smtClean="0"/>
              <a:t>out file</a:t>
            </a:r>
            <a:r>
              <a:rPr lang="en-US" sz="1400" dirty="0"/>
              <a:t>.  Supports UNC and relative reference to the current script folder.  Except for UNC paths, this function will attempt to create and compress the output folder if it doesn't exist.  The default is </a:t>
            </a:r>
            <a:r>
              <a:rPr lang="en-US" sz="1400" dirty="0">
                <a:solidFill>
                  <a:schemeClr val="accent1">
                    <a:lumMod val="50000"/>
                  </a:schemeClr>
                </a:solidFill>
              </a:rPr>
              <a:t>.\Reports</a:t>
            </a:r>
            <a:r>
              <a:rPr lang="en-US" sz="1400" dirty="0"/>
              <a:t> subfolder. </a:t>
            </a:r>
            <a:endParaRPr lang="en-US" sz="1400" dirty="0" smtClean="0"/>
          </a:p>
          <a:p>
            <a:pPr lvl="1"/>
            <a:r>
              <a:rPr lang="en-US" sz="1400" b="1" dirty="0" err="1" smtClean="0"/>
              <a:t>ExecutionSource</a:t>
            </a:r>
            <a:r>
              <a:rPr lang="en-US" sz="1400" b="1" dirty="0"/>
              <a:t> </a:t>
            </a:r>
            <a:r>
              <a:rPr lang="en-US" sz="1400" dirty="0"/>
              <a:t>-</a:t>
            </a:r>
            <a:r>
              <a:rPr lang="en-US" sz="1400" b="1" dirty="0" smtClean="0"/>
              <a:t> </a:t>
            </a:r>
            <a:r>
              <a:rPr lang="en-US" sz="1400" dirty="0" smtClean="0"/>
              <a:t>Specify </a:t>
            </a:r>
            <a:r>
              <a:rPr lang="en-US" sz="1400" dirty="0"/>
              <a:t>the script's execution environment source.  </a:t>
            </a:r>
            <a:endParaRPr lang="en-US" sz="1400" dirty="0" smtClean="0"/>
          </a:p>
          <a:p>
            <a:pPr lvl="2"/>
            <a:r>
              <a:rPr lang="en-US" sz="1000" dirty="0" smtClean="0"/>
              <a:t>Must </a:t>
            </a:r>
            <a:r>
              <a:rPr lang="en-US" sz="1000" dirty="0"/>
              <a:t>be either; '</a:t>
            </a:r>
            <a:r>
              <a:rPr lang="en-US" sz="1000" dirty="0" err="1"/>
              <a:t>msExchOrganizationName</a:t>
            </a:r>
            <a:r>
              <a:rPr lang="en-US" sz="1000" dirty="0"/>
              <a:t>', '</a:t>
            </a:r>
            <a:r>
              <a:rPr lang="en-US" sz="1000" dirty="0" err="1"/>
              <a:t>ForestName</a:t>
            </a:r>
            <a:r>
              <a:rPr lang="en-US" sz="1000" dirty="0"/>
              <a:t>', '</a:t>
            </a:r>
            <a:r>
              <a:rPr lang="en-US" sz="1000" dirty="0" err="1"/>
              <a:t>DomainName</a:t>
            </a:r>
            <a:r>
              <a:rPr lang="en-US" sz="1000" dirty="0"/>
              <a:t>', '</a:t>
            </a:r>
            <a:r>
              <a:rPr lang="en-US" sz="1000" dirty="0" err="1"/>
              <a:t>ComputerName</a:t>
            </a:r>
            <a:r>
              <a:rPr lang="en-US" sz="1000" dirty="0"/>
              <a:t>', or an arbitrary string including '' or $NULL</a:t>
            </a:r>
            <a:r>
              <a:rPr lang="en-US" sz="1000" dirty="0" smtClean="0"/>
              <a:t>. </a:t>
            </a:r>
          </a:p>
          <a:p>
            <a:pPr lvl="3"/>
            <a:r>
              <a:rPr lang="en-US" sz="800" dirty="0" smtClean="0"/>
              <a:t>If </a:t>
            </a:r>
            <a:r>
              <a:rPr lang="en-US" sz="800" dirty="0" err="1"/>
              <a:t>msExchOrganizationName</a:t>
            </a:r>
            <a:r>
              <a:rPr lang="en-US" sz="800" dirty="0"/>
              <a:t> is requested, but there is no Microsoft Exchange organization, </a:t>
            </a:r>
            <a:r>
              <a:rPr lang="en-US" sz="800" dirty="0" err="1"/>
              <a:t>ForestName</a:t>
            </a:r>
            <a:r>
              <a:rPr lang="en-US" sz="800" dirty="0"/>
              <a:t> will be used</a:t>
            </a:r>
            <a:r>
              <a:rPr lang="en-US" sz="800" dirty="0" smtClean="0"/>
              <a:t>. </a:t>
            </a:r>
          </a:p>
          <a:p>
            <a:pPr lvl="3"/>
            <a:r>
              <a:rPr lang="en-US" sz="800" dirty="0" smtClean="0"/>
              <a:t>If </a:t>
            </a:r>
            <a:r>
              <a:rPr lang="en-US" sz="800" dirty="0" err="1"/>
              <a:t>ForestName</a:t>
            </a:r>
            <a:r>
              <a:rPr lang="en-US" sz="800" dirty="0"/>
              <a:t> is requested, but there is no forest, </a:t>
            </a:r>
            <a:r>
              <a:rPr lang="en-US" sz="800" dirty="0" err="1"/>
              <a:t>DomainName</a:t>
            </a:r>
            <a:r>
              <a:rPr lang="en-US" sz="800" dirty="0"/>
              <a:t> will be used.  The forest name is of the executing computer's domain membership.  </a:t>
            </a:r>
            <a:endParaRPr lang="en-US" sz="800" dirty="0" smtClean="0"/>
          </a:p>
          <a:p>
            <a:pPr lvl="3"/>
            <a:r>
              <a:rPr lang="en-US" sz="800" dirty="0" smtClean="0"/>
              <a:t>If </a:t>
            </a:r>
            <a:r>
              <a:rPr lang="en-US" sz="800" dirty="0"/>
              <a:t>the </a:t>
            </a:r>
            <a:r>
              <a:rPr lang="en-US" sz="800" dirty="0" err="1"/>
              <a:t>DomainName</a:t>
            </a:r>
            <a:r>
              <a:rPr lang="en-US" sz="800" dirty="0"/>
              <a:t> is requested, but the computer is not a domain member, </a:t>
            </a:r>
            <a:r>
              <a:rPr lang="en-US" sz="800" dirty="0" err="1"/>
              <a:t>ComputerName</a:t>
            </a:r>
            <a:r>
              <a:rPr lang="en-US" sz="800" dirty="0"/>
              <a:t> is used.  The domain name is of the executing computer's domain membership.  </a:t>
            </a:r>
            <a:endParaRPr lang="en-US" sz="800" dirty="0" smtClean="0"/>
          </a:p>
          <a:p>
            <a:pPr lvl="2"/>
            <a:r>
              <a:rPr lang="en-US" sz="1000" dirty="0" smtClean="0"/>
              <a:t>An </a:t>
            </a:r>
            <a:r>
              <a:rPr lang="en-US" sz="1000" dirty="0"/>
              <a:t>arbitrary string can be used in the case where the Microsoft Exchange organization name, forest name or domain name is too generic (e.g. 'EMAIL', 'CORP' or </a:t>
            </a:r>
            <a:r>
              <a:rPr lang="en-US" sz="1000" dirty="0"/>
              <a:t>'ROOT</a:t>
            </a:r>
            <a:r>
              <a:rPr lang="en-US" sz="1000" dirty="0"/>
              <a:t>'), or the purpose of the out file is external.  </a:t>
            </a:r>
          </a:p>
          <a:p>
            <a:pPr lvl="2"/>
            <a:r>
              <a:rPr lang="en-US" sz="1000" dirty="0" smtClean="0"/>
              <a:t>Defaults </a:t>
            </a:r>
            <a:r>
              <a:rPr lang="en-US" sz="1000" dirty="0"/>
              <a:t>is </a:t>
            </a:r>
            <a:r>
              <a:rPr lang="en-US" sz="1000" dirty="0" err="1"/>
              <a:t>msExchOrganizationName</a:t>
            </a:r>
            <a:r>
              <a:rPr lang="en-US" sz="1000" dirty="0" smtClean="0"/>
              <a:t>.</a:t>
            </a:r>
            <a:endParaRPr lang="en-US" sz="1000" b="1" dirty="0" smtClean="0"/>
          </a:p>
          <a:p>
            <a:pPr lvl="1"/>
            <a:r>
              <a:rPr lang="en-US" sz="1400" b="1" dirty="0" err="1" smtClean="0"/>
              <a:t>OutFileNameTag</a:t>
            </a:r>
            <a:r>
              <a:rPr lang="en-US" sz="1400" dirty="0" smtClean="0"/>
              <a:t> </a:t>
            </a:r>
            <a:r>
              <a:rPr lang="en-US" sz="1400" dirty="0"/>
              <a:t>-</a:t>
            </a:r>
            <a:r>
              <a:rPr lang="en-US" sz="1400" dirty="0" smtClean="0"/>
              <a:t> Optional </a:t>
            </a:r>
            <a:r>
              <a:rPr lang="en-US" sz="1400" dirty="0"/>
              <a:t>comment string added to the end of the output file </a:t>
            </a:r>
            <a:r>
              <a:rPr lang="en-US" sz="1400" dirty="0"/>
              <a:t>name</a:t>
            </a:r>
            <a:r>
              <a:rPr lang="en-US" sz="1400" dirty="0"/>
              <a:t>.  </a:t>
            </a:r>
            <a:r>
              <a:rPr lang="en-US" sz="1400" dirty="0"/>
              <a:t>I</a:t>
            </a:r>
            <a:r>
              <a:rPr lang="en-US" sz="1400" dirty="0"/>
              <a:t>f similar runs are needed use this to keep their out file names unique and meaningful.  </a:t>
            </a:r>
          </a:p>
          <a:p>
            <a:pPr lvl="1"/>
            <a:r>
              <a:rPr lang="en-US" sz="1400" b="1" dirty="0" err="1"/>
              <a:t>AlertOnly</a:t>
            </a:r>
            <a:r>
              <a:rPr lang="en-US" sz="1400" dirty="0" smtClean="0"/>
              <a:t> </a:t>
            </a:r>
            <a:r>
              <a:rPr lang="en-US" sz="1400" dirty="0"/>
              <a:t>-</a:t>
            </a:r>
            <a:r>
              <a:rPr lang="en-US" sz="1400" dirty="0" smtClean="0"/>
              <a:t> When used </a:t>
            </a:r>
            <a:r>
              <a:rPr lang="en-US" sz="1400" dirty="0"/>
              <a:t>only the invalid items are reported.  The out file exists only the invalid items are found.  </a:t>
            </a:r>
            <a:endParaRPr lang="en-US" sz="1400" dirty="0" smtClean="0"/>
          </a:p>
          <a:p>
            <a:pPr lvl="1"/>
            <a:r>
              <a:rPr lang="en-US" sz="1400" dirty="0"/>
              <a:t>If parameter </a:t>
            </a:r>
            <a:r>
              <a:rPr lang="en-US" sz="1200" dirty="0">
                <a:latin typeface="Consolas" panose="020B0609020204030204" pitchFamily="49" charset="0"/>
              </a:rPr>
              <a:t>-</a:t>
            </a:r>
            <a:r>
              <a:rPr lang="en-US" sz="1200" b="1" dirty="0">
                <a:latin typeface="Consolas" panose="020B0609020204030204" pitchFamily="49" charset="0"/>
              </a:rPr>
              <a:t>Debug</a:t>
            </a:r>
            <a:r>
              <a:rPr lang="en-US" sz="1400" dirty="0"/>
              <a:t> or </a:t>
            </a:r>
            <a:r>
              <a:rPr lang="en-US" sz="1200" dirty="0">
                <a:latin typeface="Consolas" panose="020B0609020204030204" pitchFamily="49" charset="0"/>
              </a:rPr>
              <a:t>-</a:t>
            </a:r>
            <a:r>
              <a:rPr lang="en-US" sz="1200" b="1" dirty="0">
                <a:latin typeface="Consolas" panose="020B0609020204030204" pitchFamily="49" charset="0"/>
              </a:rPr>
              <a:t>Verbose</a:t>
            </a:r>
            <a:r>
              <a:rPr lang="en-US" sz="1400" dirty="0"/>
              <a:t> is specified, then a second file, a PowerShell transcript (*.TXT), is created with the same name and in the same location</a:t>
            </a:r>
            <a:r>
              <a:rPr lang="en-US" sz="1400" dirty="0" smtClean="0"/>
              <a:t>. </a:t>
            </a:r>
            <a:endParaRPr lang="en-US" sz="1400" dirty="0"/>
          </a:p>
          <a:p>
            <a:endParaRPr 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186223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sz="3600" dirty="0" smtClean="0"/>
              <a:t>Microsoft Word (tested with 2016) installed.  </a:t>
            </a:r>
          </a:p>
          <a:p>
            <a:r>
              <a:rPr lang="en-US" sz="3600" dirty="0" smtClean="0"/>
              <a:t>Windows PowerShell 3 or better.</a:t>
            </a:r>
          </a:p>
          <a:p>
            <a:r>
              <a:rPr lang="en-US" sz="3600" dirty="0" smtClean="0"/>
              <a:t>Microsoft Excel is not </a:t>
            </a:r>
            <a:r>
              <a:rPr lang="en-US" sz="3600" dirty="0" smtClean="0"/>
              <a:t>required.</a:t>
            </a:r>
            <a:endParaRPr lang="en-US" sz="3600" dirty="0"/>
          </a:p>
        </p:txBody>
      </p:sp>
    </p:spTree>
    <p:extLst>
      <p:ext uri="{BB962C8B-B14F-4D97-AF65-F5344CB8AC3E}">
        <p14:creationId xmlns:p14="http://schemas.microsoft.com/office/powerpoint/2010/main" val="277763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t>
            </a:r>
            <a:r>
              <a:rPr lang="en-US" dirty="0" smtClean="0"/>
              <a:t>MS Excel compatible CSV file</a:t>
            </a:r>
            <a:endParaRPr lang="en-US" dirty="0"/>
          </a:p>
        </p:txBody>
      </p:sp>
      <p:sp>
        <p:nvSpPr>
          <p:cNvPr id="3" name="Content Placeholder 2"/>
          <p:cNvSpPr>
            <a:spLocks noGrp="1"/>
          </p:cNvSpPr>
          <p:nvPr>
            <p:ph idx="1"/>
          </p:nvPr>
        </p:nvSpPr>
        <p:spPr/>
        <p:txBody>
          <a:bodyPr>
            <a:normAutofit/>
          </a:bodyPr>
          <a:lstStyle/>
          <a:p>
            <a:r>
              <a:rPr lang="en-US" sz="3200" dirty="0"/>
              <a:t>The </a:t>
            </a:r>
            <a:r>
              <a:rPr lang="en-US" sz="3200" dirty="0" smtClean="0"/>
              <a:t>Comma Separated Value (CSV) </a:t>
            </a:r>
            <a:r>
              <a:rPr lang="en-US" sz="3200" dirty="0"/>
              <a:t>must have at least two column headings (case insensitive), all other columns are ignored: </a:t>
            </a:r>
            <a:endParaRPr lang="en-US" sz="3200" dirty="0" smtClean="0"/>
          </a:p>
          <a:p>
            <a:pPr marL="457200" lvl="1" indent="0">
              <a:buNone/>
            </a:pPr>
            <a:r>
              <a:rPr lang="en-US" sz="2800" dirty="0" err="1" smtClean="0">
                <a:solidFill>
                  <a:schemeClr val="accent1">
                    <a:lumMod val="50000"/>
                  </a:schemeClr>
                </a:solidFill>
              </a:rPr>
              <a:t>Find,Replace</a:t>
            </a:r>
            <a:endParaRPr lang="en-US" sz="2800" dirty="0" smtClean="0">
              <a:solidFill>
                <a:schemeClr val="accent1">
                  <a:lumMod val="50000"/>
                </a:schemeClr>
              </a:solidFill>
            </a:endParaRPr>
          </a:p>
          <a:p>
            <a:r>
              <a:rPr lang="en-US" sz="3200" dirty="0" smtClean="0"/>
              <a:t>For example: </a:t>
            </a:r>
            <a:r>
              <a:rPr lang="en-US" sz="3200" dirty="0" smtClean="0">
                <a:solidFill>
                  <a:schemeClr val="accent1">
                    <a:lumMod val="50000"/>
                  </a:schemeClr>
                </a:solidFill>
              </a:rPr>
              <a:t>FindReplace-EXAMPLE.csv</a:t>
            </a:r>
          </a:p>
          <a:p>
            <a:pPr marL="0" indent="0">
              <a:buNone/>
            </a:pPr>
            <a:endParaRPr lang="en-US" sz="3200" dirty="0" smtClean="0"/>
          </a:p>
          <a:p>
            <a:pPr marL="457200" lvl="1" indent="0">
              <a:buNone/>
            </a:pPr>
            <a:r>
              <a:rPr lang="en-US" sz="2800" dirty="0" err="1" smtClean="0">
                <a:solidFill>
                  <a:schemeClr val="accent1">
                    <a:lumMod val="50000"/>
                  </a:schemeClr>
                </a:solidFill>
                <a:latin typeface="Consolas" panose="020B0609020204030204" pitchFamily="49" charset="0"/>
              </a:rPr>
              <a:t>Find,Replace</a:t>
            </a:r>
            <a:endParaRPr lang="en-US" sz="2800" dirty="0" smtClean="0">
              <a:solidFill>
                <a:schemeClr val="accent1">
                  <a:lumMod val="50000"/>
                </a:schemeClr>
              </a:solidFill>
              <a:latin typeface="Consolas" panose="020B0609020204030204" pitchFamily="49" charset="0"/>
            </a:endParaRPr>
          </a:p>
          <a:p>
            <a:pPr marL="457200" lvl="1" indent="0">
              <a:buNone/>
            </a:pPr>
            <a:r>
              <a:rPr lang="en-US" sz="2800" dirty="0" smtClean="0">
                <a:solidFill>
                  <a:schemeClr val="accent1">
                    <a:lumMod val="50000"/>
                  </a:schemeClr>
                </a:solidFill>
                <a:latin typeface="Consolas" panose="020B0609020204030204" pitchFamily="49" charset="0"/>
              </a:rPr>
              <a:t>&lt;Greeting&gt;,Mr. John Q. Public</a:t>
            </a:r>
          </a:p>
          <a:p>
            <a:pPr marL="457200" lvl="1" indent="0">
              <a:buNone/>
            </a:pPr>
            <a:r>
              <a:rPr lang="en-US" sz="2800" dirty="0" smtClean="0">
                <a:solidFill>
                  <a:schemeClr val="accent1">
                    <a:lumMod val="50000"/>
                  </a:schemeClr>
                </a:solidFill>
                <a:latin typeface="Consolas" panose="020B0609020204030204" pitchFamily="49" charset="0"/>
              </a:rPr>
              <a:t>&lt;</a:t>
            </a:r>
            <a:r>
              <a:rPr lang="en-US" sz="2800" dirty="0" err="1" smtClean="0">
                <a:solidFill>
                  <a:schemeClr val="accent1">
                    <a:lumMod val="50000"/>
                  </a:schemeClr>
                </a:solidFill>
                <a:latin typeface="Consolas" panose="020B0609020204030204" pitchFamily="49" charset="0"/>
              </a:rPr>
              <a:t>FirstName</a:t>
            </a:r>
            <a:r>
              <a:rPr lang="en-US" sz="2800" dirty="0" smtClean="0">
                <a:solidFill>
                  <a:schemeClr val="accent1">
                    <a:lumMod val="50000"/>
                  </a:schemeClr>
                </a:solidFill>
                <a:latin typeface="Consolas" panose="020B0609020204030204" pitchFamily="49" charset="0"/>
              </a:rPr>
              <a:t>&gt;,John</a:t>
            </a:r>
            <a:endParaRPr lang="en-US" sz="2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103175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MS Word document</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Insert key words in the template MS Word document.  </a:t>
            </a:r>
          </a:p>
          <a:p>
            <a:r>
              <a:rPr lang="en-US" sz="3200" dirty="0" smtClean="0"/>
              <a:t>“</a:t>
            </a:r>
            <a:r>
              <a:rPr lang="en-US" sz="3200" dirty="0" smtClean="0">
                <a:solidFill>
                  <a:schemeClr val="accent1">
                    <a:lumMod val="50000"/>
                  </a:schemeClr>
                </a:solidFill>
              </a:rPr>
              <a:t>&lt;</a:t>
            </a:r>
            <a:r>
              <a:rPr lang="en-US" sz="3200" dirty="0" smtClean="0"/>
              <a:t>“ and “</a:t>
            </a:r>
            <a:r>
              <a:rPr lang="en-US" sz="3200" dirty="0" smtClean="0">
                <a:solidFill>
                  <a:schemeClr val="accent1">
                    <a:lumMod val="50000"/>
                  </a:schemeClr>
                </a:solidFill>
              </a:rPr>
              <a:t>&gt;</a:t>
            </a:r>
            <a:r>
              <a:rPr lang="en-US" sz="3200" dirty="0" smtClean="0"/>
              <a:t>” are MS Word and Excel safe characters to wrap around key words to avoid unintentional matches.</a:t>
            </a:r>
          </a:p>
          <a:p>
            <a:r>
              <a:rPr lang="en-US" sz="3200" dirty="0" smtClean="0"/>
              <a:t>For example: </a:t>
            </a:r>
            <a:r>
              <a:rPr lang="en-US" sz="3200" dirty="0" smtClean="0">
                <a:solidFill>
                  <a:schemeClr val="accent1">
                    <a:lumMod val="50000"/>
                  </a:schemeClr>
                </a:solidFill>
              </a:rPr>
              <a:t>MyTemplate-EXAMPLE.docx</a:t>
            </a:r>
          </a:p>
          <a:p>
            <a:pPr marL="0" indent="0">
              <a:buNone/>
            </a:pPr>
            <a:endParaRPr lang="en-US" sz="3200" dirty="0" smtClean="0">
              <a:solidFill>
                <a:schemeClr val="accent1">
                  <a:lumMod val="50000"/>
                </a:schemeClr>
              </a:solidFill>
            </a:endParaRPr>
          </a:p>
          <a:p>
            <a:pPr marL="457200" lvl="1" indent="0">
              <a:buNone/>
            </a:pPr>
            <a:r>
              <a:rPr lang="en-US" sz="2800" dirty="0" smtClean="0">
                <a:solidFill>
                  <a:schemeClr val="accent1">
                    <a:lumMod val="50000"/>
                  </a:schemeClr>
                </a:solidFill>
              </a:rPr>
              <a:t> Dear &lt;Greeting&gt;,</a:t>
            </a:r>
          </a:p>
          <a:p>
            <a:pPr marL="457200" lvl="1" indent="0">
              <a:buNone/>
            </a:pPr>
            <a:endParaRPr lang="en-US" sz="2800" dirty="0">
              <a:solidFill>
                <a:schemeClr val="accent1">
                  <a:lumMod val="50000"/>
                </a:schemeClr>
              </a:solidFill>
            </a:endParaRPr>
          </a:p>
          <a:p>
            <a:pPr marL="457200" lvl="1" indent="0">
              <a:buNone/>
            </a:pPr>
            <a:r>
              <a:rPr lang="en-US" sz="2800" dirty="0" smtClean="0">
                <a:solidFill>
                  <a:schemeClr val="accent1">
                    <a:lumMod val="50000"/>
                  </a:schemeClr>
                </a:solidFill>
              </a:rPr>
              <a:t>&lt;</a:t>
            </a:r>
            <a:r>
              <a:rPr lang="en-US" sz="2800" dirty="0" err="1" smtClean="0">
                <a:solidFill>
                  <a:schemeClr val="accent1">
                    <a:lumMod val="50000"/>
                  </a:schemeClr>
                </a:solidFill>
              </a:rPr>
              <a:t>FirstName</a:t>
            </a:r>
            <a:r>
              <a:rPr lang="en-US" sz="2800" dirty="0" smtClean="0">
                <a:solidFill>
                  <a:schemeClr val="accent1">
                    <a:lumMod val="50000"/>
                  </a:schemeClr>
                </a:solidFill>
              </a:rPr>
              <a:t>&gt; we have a new opportunity we wanted to share with you.  </a:t>
            </a:r>
          </a:p>
        </p:txBody>
      </p:sp>
    </p:spTree>
    <p:extLst>
      <p:ext uri="{BB962C8B-B14F-4D97-AF65-F5344CB8AC3E}">
        <p14:creationId xmlns:p14="http://schemas.microsoft.com/office/powerpoint/2010/main" val="72253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b="1" dirty="0"/>
              <a:t>Update-</a:t>
            </a:r>
            <a:r>
              <a:rPr lang="en-US" b="1" dirty="0" err="1"/>
              <a:t>MSWordReplaceText</a:t>
            </a:r>
            <a:endParaRPr lang="en-US" dirty="0"/>
          </a:p>
        </p:txBody>
      </p:sp>
      <p:sp>
        <p:nvSpPr>
          <p:cNvPr id="3" name="Subtitle 2"/>
          <p:cNvSpPr>
            <a:spLocks noGrp="1"/>
          </p:cNvSpPr>
          <p:nvPr>
            <p:ph idx="1"/>
          </p:nvPr>
        </p:nvSpPr>
        <p:spPr/>
        <p:txBody>
          <a:bodyPr>
            <a:normAutofit lnSpcReduction="10000"/>
          </a:bodyPr>
          <a:lstStyle/>
          <a:p>
            <a:r>
              <a:rPr lang="en-US" sz="4000" dirty="0" smtClean="0"/>
              <a:t>Example execution: </a:t>
            </a:r>
          </a:p>
          <a:p>
            <a:pPr lvl="1"/>
            <a:r>
              <a:rPr lang="en-US" sz="3600" dirty="0" smtClean="0"/>
              <a:t>Read </a:t>
            </a:r>
            <a:r>
              <a:rPr lang="en-US" sz="3600" dirty="0" smtClean="0"/>
              <a:t>source </a:t>
            </a:r>
            <a:r>
              <a:rPr lang="en-US" sz="3600" dirty="0" smtClean="0"/>
              <a:t>document </a:t>
            </a:r>
            <a:r>
              <a:rPr lang="en-US" sz="3600" dirty="0" smtClean="0"/>
              <a:t>from </a:t>
            </a:r>
            <a:r>
              <a:rPr lang="en-US" sz="3600" dirty="0" smtClean="0"/>
              <a:t>MS Word </a:t>
            </a:r>
            <a:r>
              <a:rPr lang="en-US" sz="3600" dirty="0" smtClean="0"/>
              <a:t>file</a:t>
            </a:r>
            <a:r>
              <a:rPr lang="en-US" sz="3600" dirty="0" smtClean="0"/>
              <a:t>: </a:t>
            </a:r>
          </a:p>
          <a:p>
            <a:pPr marL="914400" lvl="2" indent="0">
              <a:buNone/>
            </a:pPr>
            <a:r>
              <a:rPr lang="en-US" sz="3200" dirty="0" smtClean="0">
                <a:solidFill>
                  <a:schemeClr val="accent1">
                    <a:lumMod val="50000"/>
                  </a:schemeClr>
                </a:solidFill>
              </a:rPr>
              <a:t>MySource-EXAMPLE.docx</a:t>
            </a:r>
            <a:endParaRPr lang="en-US" sz="3200" dirty="0">
              <a:solidFill>
                <a:schemeClr val="accent1">
                  <a:lumMod val="50000"/>
                </a:schemeClr>
              </a:solidFill>
            </a:endParaRPr>
          </a:p>
          <a:p>
            <a:pPr lvl="1"/>
            <a:r>
              <a:rPr lang="en-US" sz="3600" dirty="0" smtClean="0"/>
              <a:t>Use substitution table from </a:t>
            </a:r>
            <a:r>
              <a:rPr lang="en-US" sz="3600" dirty="0" smtClean="0"/>
              <a:t>MS Excel compatible CSV file: </a:t>
            </a:r>
          </a:p>
          <a:p>
            <a:pPr marL="914400" lvl="2" indent="0">
              <a:buNone/>
            </a:pPr>
            <a:r>
              <a:rPr lang="en-US" sz="3200" dirty="0" smtClean="0">
                <a:solidFill>
                  <a:schemeClr val="accent1">
                    <a:lumMod val="50000"/>
                  </a:schemeClr>
                </a:solidFill>
              </a:rPr>
              <a:t>FindReplace-EXAMPLE.csv</a:t>
            </a:r>
          </a:p>
          <a:p>
            <a:pPr marL="914400" lvl="2" indent="0">
              <a:buNone/>
            </a:pPr>
            <a:endParaRPr lang="en-US" sz="2800" dirty="0">
              <a:solidFill>
                <a:schemeClr val="accent1">
                  <a:lumMod val="50000"/>
                </a:schemeClr>
              </a:solidFill>
            </a:endParaRPr>
          </a:p>
          <a:p>
            <a:pPr marL="457200" lvl="1" indent="0">
              <a:buNone/>
            </a:pPr>
            <a:r>
              <a:rPr lang="en-US" dirty="0">
                <a:solidFill>
                  <a:schemeClr val="accent1">
                    <a:lumMod val="50000"/>
                  </a:schemeClr>
                </a:solidFill>
                <a:latin typeface="Consolas" panose="020B0609020204030204" pitchFamily="49" charset="0"/>
              </a:rPr>
              <a:t>Update-</a:t>
            </a:r>
            <a:r>
              <a:rPr lang="en-US" dirty="0" err="1">
                <a:solidFill>
                  <a:schemeClr val="accent1">
                    <a:lumMod val="50000"/>
                  </a:schemeClr>
                </a:solidFill>
                <a:latin typeface="Consolas" panose="020B0609020204030204" pitchFamily="49" charset="0"/>
              </a:rPr>
              <a:t>MSWordReplaceText</a:t>
            </a:r>
            <a:r>
              <a:rPr lang="en-US" dirty="0">
                <a:solidFill>
                  <a:schemeClr val="accent1">
                    <a:lumMod val="50000"/>
                  </a:schemeClr>
                </a:solidFill>
                <a:latin typeface="Consolas" panose="020B0609020204030204" pitchFamily="49" charset="0"/>
              </a:rPr>
              <a:t> -Path </a:t>
            </a:r>
            <a:r>
              <a:rPr lang="en-US" dirty="0" smtClean="0">
                <a:solidFill>
                  <a:schemeClr val="accent1">
                    <a:lumMod val="50000"/>
                  </a:schemeClr>
                </a:solidFill>
                <a:latin typeface="Consolas" panose="020B0609020204030204" pitchFamily="49" charset="0"/>
              </a:rPr>
              <a:t>.\</a:t>
            </a:r>
            <a:r>
              <a:rPr lang="en-US" dirty="0" smtClean="0">
                <a:solidFill>
                  <a:schemeClr val="accent1">
                    <a:lumMod val="50000"/>
                  </a:schemeClr>
                </a:solidFill>
                <a:latin typeface="Consolas" panose="020B0609020204030204" pitchFamily="49" charset="0"/>
              </a:rPr>
              <a:t>MySource-EXAMPLE.docx </a:t>
            </a:r>
            <a:endParaRPr lang="en-US" dirty="0" smtClean="0">
              <a:solidFill>
                <a:schemeClr val="accent1">
                  <a:lumMod val="50000"/>
                </a:schemeClr>
              </a:solidFill>
              <a:latin typeface="Consolas" panose="020B0609020204030204" pitchFamily="49" charset="0"/>
            </a:endParaRPr>
          </a:p>
          <a:p>
            <a:pPr marL="457200" lvl="1" indent="0">
              <a:buNone/>
            </a:pPr>
            <a:r>
              <a:rPr lang="en-US" dirty="0" smtClean="0">
                <a:solidFill>
                  <a:schemeClr val="accent1">
                    <a:lumMod val="50000"/>
                  </a:schemeClr>
                </a:solidFill>
                <a:latin typeface="Consolas" panose="020B0609020204030204" pitchFamily="49" charset="0"/>
              </a:rPr>
              <a:t>-</a:t>
            </a:r>
            <a:r>
              <a:rPr lang="en-US" dirty="0" err="1">
                <a:solidFill>
                  <a:schemeClr val="accent1">
                    <a:lumMod val="50000"/>
                  </a:schemeClr>
                </a:solidFill>
                <a:latin typeface="Consolas" panose="020B0609020204030204" pitchFamily="49" charset="0"/>
              </a:rPr>
              <a:t>FindReplacePath</a:t>
            </a:r>
            <a:r>
              <a:rPr lang="en-US" dirty="0">
                <a:solidFill>
                  <a:schemeClr val="accent1">
                    <a:lumMod val="50000"/>
                  </a:schemeClr>
                </a:solidFill>
                <a:latin typeface="Consolas" panose="020B0609020204030204" pitchFamily="49" charset="0"/>
              </a:rPr>
              <a:t> .\FindReplace-EXAMPLE.csv</a:t>
            </a:r>
            <a:r>
              <a:rPr lang="en-US" sz="4000" dirty="0">
                <a:solidFill>
                  <a:schemeClr val="accent1">
                    <a:lumMod val="50000"/>
                  </a:schemeClr>
                </a:solidFill>
                <a:latin typeface="Consolas" panose="020B0609020204030204" pitchFamily="49" charset="0"/>
              </a:rPr>
              <a:t> </a:t>
            </a:r>
          </a:p>
          <a:p>
            <a:endParaRPr lang="en-US" sz="1400" dirty="0"/>
          </a:p>
        </p:txBody>
      </p:sp>
    </p:spTree>
    <p:extLst>
      <p:ext uri="{BB962C8B-B14F-4D97-AF65-F5344CB8AC3E}">
        <p14:creationId xmlns:p14="http://schemas.microsoft.com/office/powerpoint/2010/main" val="231018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a:t>
            </a:r>
            <a:r>
              <a:rPr lang="en-US" b="1" dirty="0" smtClean="0"/>
              <a:t>Update-</a:t>
            </a:r>
            <a:r>
              <a:rPr lang="en-US" b="1" dirty="0" err="1" smtClean="0"/>
              <a:t>MSWordReplaceText</a:t>
            </a:r>
            <a:endParaRPr lang="en-US" dirty="0"/>
          </a:p>
        </p:txBody>
      </p:sp>
      <p:sp>
        <p:nvSpPr>
          <p:cNvPr id="3" name="Subtitle 2"/>
          <p:cNvSpPr>
            <a:spLocks noGrp="1"/>
          </p:cNvSpPr>
          <p:nvPr>
            <p:ph idx="1"/>
          </p:nvPr>
        </p:nvSpPr>
        <p:spPr/>
        <p:txBody>
          <a:bodyPr>
            <a:normAutofit/>
          </a:bodyPr>
          <a:lstStyle/>
          <a:p>
            <a:r>
              <a:rPr lang="en-US" sz="3200" dirty="0"/>
              <a:t>If there are no text </a:t>
            </a:r>
            <a:r>
              <a:rPr lang="en-US" sz="3200" dirty="0" smtClean="0"/>
              <a:t>match replacements no file is written.</a:t>
            </a:r>
          </a:p>
          <a:p>
            <a:r>
              <a:rPr lang="en-US" sz="3200" dirty="0" smtClean="0"/>
              <a:t>A new MS Word document file is saved, named:</a:t>
            </a:r>
          </a:p>
          <a:p>
            <a:pPr marL="914400" lvl="2" indent="0">
              <a:buNone/>
            </a:pPr>
            <a:r>
              <a:rPr lang="en-US" sz="2400" dirty="0">
                <a:solidFill>
                  <a:schemeClr val="accent1">
                    <a:lumMod val="50000"/>
                  </a:schemeClr>
                </a:solidFill>
                <a:latin typeface="Consolas" panose="020B0609020204030204" pitchFamily="49" charset="0"/>
              </a:rPr>
              <a:t>.\</a:t>
            </a:r>
            <a:r>
              <a:rPr lang="en-US" sz="2400" dirty="0" smtClean="0">
                <a:solidFill>
                  <a:schemeClr val="accent1">
                    <a:lumMod val="50000"/>
                  </a:schemeClr>
                </a:solidFill>
                <a:latin typeface="Consolas" panose="020B0609020204030204" pitchFamily="49" charset="0"/>
              </a:rPr>
              <a:t>Reports\MySource-EXAMPLE-19991231T235959+1200.docx</a:t>
            </a:r>
            <a:endParaRPr lang="en-US" sz="2400" dirty="0"/>
          </a:p>
          <a:p>
            <a:r>
              <a:rPr lang="en-US" sz="3200" dirty="0"/>
              <a:t>If parameter </a:t>
            </a:r>
            <a:r>
              <a:rPr lang="en-US" dirty="0">
                <a:solidFill>
                  <a:schemeClr val="accent1">
                    <a:lumMod val="50000"/>
                  </a:schemeClr>
                </a:solidFill>
                <a:latin typeface="Consolas" panose="020B0609020204030204" pitchFamily="49" charset="0"/>
              </a:rPr>
              <a:t>-Debug</a:t>
            </a:r>
            <a:r>
              <a:rPr lang="en-US" dirty="0">
                <a:latin typeface="Consolas" panose="020B0609020204030204" pitchFamily="49" charset="0"/>
              </a:rPr>
              <a:t> </a:t>
            </a:r>
            <a:r>
              <a:rPr lang="en-US" sz="3200" dirty="0"/>
              <a:t>or </a:t>
            </a:r>
            <a:r>
              <a:rPr lang="en-US" dirty="0" smtClean="0">
                <a:solidFill>
                  <a:schemeClr val="accent1">
                    <a:lumMod val="50000"/>
                  </a:schemeClr>
                </a:solidFill>
                <a:latin typeface="Consolas" panose="020B0609020204030204" pitchFamily="49" charset="0"/>
              </a:rPr>
              <a:t>–Verbose </a:t>
            </a:r>
            <a:r>
              <a:rPr lang="en-US" sz="3200" dirty="0" smtClean="0"/>
              <a:t>is </a:t>
            </a:r>
            <a:r>
              <a:rPr lang="en-US" sz="3200" dirty="0"/>
              <a:t>specified, then a second file, a PowerShell transcript </a:t>
            </a:r>
            <a:r>
              <a:rPr lang="en-US" sz="3200" dirty="0" smtClean="0"/>
              <a:t>(.log), </a:t>
            </a:r>
            <a:r>
              <a:rPr lang="en-US" sz="3200" dirty="0"/>
              <a:t>is created with the same name and in the same location</a:t>
            </a:r>
            <a:r>
              <a:rPr lang="en-US" sz="3200" dirty="0" smtClean="0"/>
              <a:t>.</a:t>
            </a:r>
          </a:p>
          <a:p>
            <a:pPr marL="914400" lvl="2" indent="0">
              <a:buNone/>
            </a:pPr>
            <a:r>
              <a:rPr lang="en-US" sz="2400" dirty="0">
                <a:solidFill>
                  <a:schemeClr val="accent1">
                    <a:lumMod val="50000"/>
                  </a:schemeClr>
                </a:solidFill>
                <a:latin typeface="Consolas" panose="020B0609020204030204" pitchFamily="49" charset="0"/>
              </a:rPr>
              <a:t>.\</a:t>
            </a:r>
            <a:r>
              <a:rPr lang="en-US" sz="2400" dirty="0" smtClean="0">
                <a:solidFill>
                  <a:schemeClr val="accent1">
                    <a:lumMod val="50000"/>
                  </a:schemeClr>
                </a:solidFill>
                <a:latin typeface="Consolas" panose="020B0609020204030204" pitchFamily="49" charset="0"/>
              </a:rPr>
              <a:t>Reports\MySource-EXAMPLE-19991231T235959+1200.log</a:t>
            </a:r>
            <a:endParaRPr lang="en-US" sz="2400" dirty="0"/>
          </a:p>
          <a:p>
            <a:endParaRPr lang="en-US" sz="3200" dirty="0"/>
          </a:p>
        </p:txBody>
      </p:sp>
    </p:spTree>
    <p:extLst>
      <p:ext uri="{BB962C8B-B14F-4D97-AF65-F5344CB8AC3E}">
        <p14:creationId xmlns:p14="http://schemas.microsoft.com/office/powerpoint/2010/main" val="510595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10056</TotalTime>
  <Words>714</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Update-MSWordReplaceText</vt:lpstr>
      <vt:lpstr>Update-MSWordReplaceText</vt:lpstr>
      <vt:lpstr>Output of Update-MSWordReplaceText</vt:lpstr>
      <vt:lpstr>Out file of Update-MSWordReplaceText options</vt:lpstr>
      <vt:lpstr>Requirements:</vt:lpstr>
      <vt:lpstr>Prepare MS Excel compatible CSV file</vt:lpstr>
      <vt:lpstr>Prepare MS Word document</vt:lpstr>
      <vt:lpstr>Example for Update-MSWordReplaceText</vt:lpstr>
      <vt:lpstr>Result of Update-MSWordReplaceText</vt:lpstr>
      <vt:lpstr>Result of Update-MSWordReplaceText</vt:lpstr>
      <vt:lpstr>Prepare for execution</vt:lpstr>
      <vt:lpstr>Sample provided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Invoke-CommandAsJob</dc:title>
  <dc:creator>Terry E Dow</dc:creator>
  <cp:lastModifiedBy>Terry E Dow</cp:lastModifiedBy>
  <cp:revision>73</cp:revision>
  <dcterms:created xsi:type="dcterms:W3CDTF">2016-08-14T20:25:50Z</dcterms:created>
  <dcterms:modified xsi:type="dcterms:W3CDTF">2019-03-15T02:19:29Z</dcterms:modified>
</cp:coreProperties>
</file>