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6" d="100"/>
          <a:sy n="96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Segmentation of CT Lung Scans </a:t>
            </a:r>
            <a:endParaRPr lang="en-US"/>
          </a:p>
          <a:p>
            <a:r>
              <a:rPr lang="en-US" dirty="0">
                <a:cs typeface="Calibri Light"/>
              </a:rPr>
              <a:t>Using Image Processing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475" y="39767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Terry Griffin</a:t>
            </a:r>
          </a:p>
          <a:p>
            <a:r>
              <a:rPr lang="en-US" sz="1800" dirty="0">
                <a:cs typeface="Calibri"/>
              </a:rPr>
              <a:t>COMP.5230 Computer Vision I</a:t>
            </a:r>
          </a:p>
          <a:p>
            <a:r>
              <a:rPr lang="en-US" sz="1800" dirty="0">
                <a:cs typeface="Calibri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7139-FC75-4921-B9B4-6BBF0268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291DF-6969-4310-A567-3BF882C3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Manual checking of axial and coronal middle slices for LOLA11 and </a:t>
            </a:r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scans</a:t>
            </a:r>
          </a:p>
          <a:p>
            <a:pPr marL="628650" lvl="1"/>
            <a:r>
              <a:rPr lang="en-US" dirty="0">
                <a:cs typeface="Calibri"/>
              </a:rPr>
              <a:t>All scans were segmented correctly</a:t>
            </a:r>
          </a:p>
          <a:p>
            <a:r>
              <a:rPr lang="en-US" dirty="0" err="1">
                <a:cs typeface="Calibri"/>
              </a:rPr>
              <a:t>Quantiative</a:t>
            </a:r>
            <a:r>
              <a:rPr lang="en-US" dirty="0">
                <a:cs typeface="Calibri"/>
              </a:rPr>
              <a:t> comparison with reference segmentation for LUNA16 scans</a:t>
            </a:r>
          </a:p>
        </p:txBody>
      </p:sp>
    </p:spTree>
    <p:extLst>
      <p:ext uri="{BB962C8B-B14F-4D97-AF65-F5344CB8AC3E}">
        <p14:creationId xmlns:p14="http://schemas.microsoft.com/office/powerpoint/2010/main" val="13356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18374-CB30-4F12-97F5-5A9B955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LUNA16 Scan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7050714-0DB8-4721-825E-27F421F3C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46084"/>
              </p:ext>
            </p:extLst>
          </p:nvPr>
        </p:nvGraphicFramePr>
        <p:xfrm>
          <a:off x="838200" y="1825625"/>
          <a:ext cx="10515600" cy="1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658501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029228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328642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82969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4079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91139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201934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39680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Std</a:t>
                      </a:r>
                      <a:r>
                        <a:rPr lang="en-US" dirty="0"/>
                        <a:t>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031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C95183-D589-4F71-BF6A-30C9AC35CFAF}"/>
              </a:ext>
            </a:extLst>
          </p:cNvPr>
          <p:cNvSpPr txBox="1"/>
          <p:nvPr/>
        </p:nvSpPr>
        <p:spPr>
          <a:xfrm>
            <a:off x="839448" y="4056089"/>
            <a:ext cx="10563068" cy="20928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Good overall performance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Preference</a:t>
            </a:r>
            <a:r>
              <a:rPr lang="en-US" sz="2800" dirty="0">
                <a:cs typeface="Calibri"/>
              </a:rPr>
              <a:t> for false negatives over false positives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A few lung masks had significant internal holes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False positive voxels form small ring around reference boundary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6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E54CD4-15A3-4620-A127-F0639A56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Attempted Lobe Segmentation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BFF3D-9D1A-4F5E-BBE7-8DE4D954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6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Identify sheet-like fissures using Eigen values of Hessian matrix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Segment blood vessels and airways and construct distance maps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Combine image data, fissure measure, and distance maps into a cost image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a watershed algorithm to segment a lung into the lobes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26" y="4452730"/>
            <a:ext cx="8955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Calibri"/>
              </a:rPr>
              <a:t>Problem:</a:t>
            </a:r>
            <a:endParaRPr lang="en-US" sz="2800" b="1" dirty="0">
              <a:cs typeface="Calibri"/>
            </a:endParaRPr>
          </a:p>
          <a:p>
            <a:r>
              <a:rPr lang="en-US" sz="2800" dirty="0" smtClean="0">
                <a:cs typeface="Calibri"/>
              </a:rPr>
              <a:t>Could </a:t>
            </a:r>
            <a:r>
              <a:rPr lang="en-US" sz="2800" dirty="0">
                <a:cs typeface="Calibri"/>
              </a:rPr>
              <a:t>not get watershed algorithm to successfully segment lobes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8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6E2F2-711D-46CC-B86E-9D1DE45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6088C-AE9F-457B-9E95-2791689E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segmentation using image processing techniques can be successful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Determining the correct set of processes and parameters is non-trivial</a:t>
            </a:r>
          </a:p>
          <a:p>
            <a:r>
              <a:rPr lang="en-US" dirty="0">
                <a:cs typeface="Calibri"/>
              </a:rPr>
              <a:t>The parameters may depend on a particular dataset</a:t>
            </a:r>
          </a:p>
          <a:p>
            <a:r>
              <a:rPr lang="en-US" dirty="0">
                <a:cs typeface="Calibri"/>
              </a:rPr>
              <a:t>Lobe segmentation is significantly more difficult than lung segmentation</a:t>
            </a:r>
          </a:p>
          <a:p>
            <a:r>
              <a:rPr lang="en-US" dirty="0">
                <a:cs typeface="Calibri"/>
              </a:rPr>
              <a:t>Supposition: Deep learning may be a better approach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7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50025-DBB4-406D-9F04-6EC58FB8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5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74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cancer remains one of the leading causes of death</a:t>
            </a:r>
          </a:p>
          <a:p>
            <a:r>
              <a:rPr lang="en-US" dirty="0">
                <a:cs typeface="Calibri"/>
              </a:rPr>
              <a:t>Computed tomography (CT) scans are very useful for lung cancer detection</a:t>
            </a:r>
          </a:p>
          <a:p>
            <a:r>
              <a:rPr lang="en-US" dirty="0">
                <a:cs typeface="Calibri"/>
              </a:rPr>
              <a:t>Manually analyzing these scans is difficult</a:t>
            </a:r>
            <a:endParaRPr lang="en-US" dirty="0"/>
          </a:p>
          <a:p>
            <a:r>
              <a:rPr lang="en-US" dirty="0">
                <a:cs typeface="Calibri"/>
              </a:rPr>
              <a:t>Computer-aided diagnosis systems can help in efficient early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From a CT chest scan: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1. Identify the two lungs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 Separate the lungs into the five lobes</a:t>
            </a:r>
          </a:p>
        </p:txBody>
      </p:sp>
      <p:pic>
        <p:nvPicPr>
          <p:cNvPr id="8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xmlns="" id="{9551A7D4-CCC2-4A42-94A7-49604C5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90" y="2582836"/>
            <a:ext cx="609600" cy="7429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B0B61A86-501E-4D71-9820-CE333625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90" y="3705304"/>
            <a:ext cx="609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4577D-1485-49DC-8E8C-0505BDA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54584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CT Scan (the Input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AC1EF6-9248-4322-90B2-557968A5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1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 Dimensional image in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r>
              <a:rPr lang="en-US" dirty="0">
                <a:cs typeface="Calibri"/>
              </a:rPr>
              <a:t>Signed 16-bit gray scale in Hounsfield units</a:t>
            </a:r>
          </a:p>
          <a:p>
            <a:r>
              <a:rPr lang="en-US" dirty="0">
                <a:cs typeface="Calibri"/>
              </a:rPr>
              <a:t>Three datasets</a:t>
            </a:r>
          </a:p>
          <a:p>
            <a:pPr marL="914400" lvl="1"/>
            <a:r>
              <a:rPr lang="en-US" dirty="0">
                <a:cs typeface="Calibri"/>
              </a:rPr>
              <a:t>LOLA11 (55 scans)</a:t>
            </a:r>
          </a:p>
          <a:p>
            <a:pPr marL="914400" lvl="1"/>
            <a:r>
              <a:rPr lang="en-US" dirty="0">
                <a:cs typeface="Calibri"/>
              </a:rPr>
              <a:t>LUNA16 (100 scans)</a:t>
            </a:r>
          </a:p>
          <a:p>
            <a:pPr marL="914400" lvl="1"/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(40 scans)</a:t>
            </a:r>
          </a:p>
          <a:p>
            <a:pPr marL="0" indent="0"/>
            <a:r>
              <a:rPr lang="en-US" dirty="0">
                <a:cs typeface="Calibri"/>
              </a:rPr>
              <a:t> 512x512 slices, usually 200-700 slices</a:t>
            </a:r>
          </a:p>
          <a:p>
            <a:pPr marL="0" indent="0"/>
            <a:r>
              <a:rPr lang="en-US" dirty="0">
                <a:cs typeface="Calibri"/>
              </a:rPr>
              <a:t> Anisotropic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photo, text&#10;&#10;Description generated with very high confidence">
            <a:extLst>
              <a:ext uri="{FF2B5EF4-FFF2-40B4-BE49-F238E27FC236}">
                <a16:creationId xmlns:a16="http://schemas.microsoft.com/office/drawing/2014/main" xmlns="" id="{5A4BDF17-F890-48AC-B1C0-DD10F2E5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51" y="197371"/>
            <a:ext cx="2612080" cy="6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C++</a:t>
            </a:r>
          </a:p>
          <a:p>
            <a:r>
              <a:rPr lang="en-US" dirty="0">
                <a:cs typeface="Calibri"/>
              </a:rPr>
              <a:t>Insight Toolkit (ITK)</a:t>
            </a:r>
          </a:p>
          <a:p>
            <a:pPr marL="1143000" lvl="1"/>
            <a:r>
              <a:rPr lang="en-US" dirty="0">
                <a:cs typeface="Calibri"/>
              </a:rPr>
              <a:t>Support for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pPr marL="1143000" lvl="1"/>
            <a:r>
              <a:rPr lang="en-US" dirty="0">
                <a:cs typeface="Calibri"/>
              </a:rPr>
              <a:t>Full support for 3D image data</a:t>
            </a:r>
          </a:p>
          <a:p>
            <a:pPr marL="1143000" lvl="1"/>
            <a:r>
              <a:rPr lang="en-US" dirty="0">
                <a:cs typeface="Calibri"/>
              </a:rPr>
              <a:t>Designed for working with medical images</a:t>
            </a:r>
          </a:p>
          <a:p>
            <a:pPr marL="742950" indent="-514350"/>
            <a:r>
              <a:rPr lang="en-US" dirty="0">
                <a:cs typeface="Calibri"/>
              </a:rPr>
              <a:t>Python for rapid prototyping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4801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Lung Segmentation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Thresholding to remove background and separate lungs from surrounding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Separate the two lung volumes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Filtering to smooth the lung boundary and fill small internal holes</a:t>
            </a:r>
          </a:p>
        </p:txBody>
      </p:sp>
    </p:spTree>
    <p:extLst>
      <p:ext uri="{BB962C8B-B14F-4D97-AF65-F5344CB8AC3E}">
        <p14:creationId xmlns:p14="http://schemas.microsoft.com/office/powerpoint/2010/main" val="15861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Thresholding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29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 out background at -3024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Find adaptive threshold to identify lungs and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Use connected component analysis to identify lungs</a:t>
            </a:r>
            <a:endParaRPr lang="en-US" dirty="0"/>
          </a:p>
        </p:txBody>
      </p:sp>
      <p:pic>
        <p:nvPicPr>
          <p:cNvPr id="4" name="Picture 4" descr="A picture containing table, photo, sitting&#10;&#10;Description generated with high confidence">
            <a:extLst>
              <a:ext uri="{FF2B5EF4-FFF2-40B4-BE49-F238E27FC236}">
                <a16:creationId xmlns:a16="http://schemas.microsoft.com/office/drawing/2014/main" xmlns="" id="{B2748C40-539B-4B88-9536-91BE934D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F9639884-1FFA-45E1-B912-210739DE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B2F7964-32AE-4152-AFEB-FC39E26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DC7CD-73B7-466E-9C76-6652092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Separating the Left and Right 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8D648-DD9D-4FD3-A55A-948FF57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0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Lungs are often very close together at a few places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dynamic programming to find a max cost path from bottom to top of each axial slice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If lungs are still connected in 3D, use erosion to remove connecting tissue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picture containing photo, clock&#10;&#10;Description generated with high confidence">
            <a:extLst>
              <a:ext uri="{FF2B5EF4-FFF2-40B4-BE49-F238E27FC236}">
                <a16:creationId xmlns:a16="http://schemas.microsoft.com/office/drawing/2014/main" xmlns="" id="{97129865-904A-404D-B4D5-B12445A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41" y="359764"/>
            <a:ext cx="3080549" cy="61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A0D67-B308-437D-AD6A-5A7B01A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Smoothing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934D79-56CF-4D86-84D6-7EEEED1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dilation and erosion to smooth boundary and fill holes</a:t>
            </a:r>
            <a:endParaRPr lang="en-US" dirty="0"/>
          </a:p>
        </p:txBody>
      </p:sp>
      <p:pic>
        <p:nvPicPr>
          <p:cNvPr id="4" name="Picture 4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xmlns="" id="{7B5C3AB6-090C-4E41-AA20-C6E81A30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2830643"/>
            <a:ext cx="6778052" cy="3370288"/>
          </a:xfrm>
          <a:prstGeom prst="rect">
            <a:avLst/>
          </a:prstGeom>
        </p:spPr>
      </p:pic>
      <p:pic>
        <p:nvPicPr>
          <p:cNvPr id="6" name="Picture 6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xmlns="" id="{855B2CBE-1AC1-42A2-9B34-C2E55F9A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6" y="2830644"/>
            <a:ext cx="6778052" cy="33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439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Segmentation of CT Lung Scans  Using Image Processing Techniques</vt:lpstr>
      <vt:lpstr>The Problem</vt:lpstr>
      <vt:lpstr>The Goal</vt:lpstr>
      <vt:lpstr>CT Scan (the Input Data)</vt:lpstr>
      <vt:lpstr>Toolkit</vt:lpstr>
      <vt:lpstr>Lung Segmentation Approach</vt:lpstr>
      <vt:lpstr>Thresholding Step</vt:lpstr>
      <vt:lpstr>Separating the Left and Right Lung</vt:lpstr>
      <vt:lpstr>Final Smoothing Step</vt:lpstr>
      <vt:lpstr>Evaluation</vt:lpstr>
      <vt:lpstr>LUNA16 Scan Results</vt:lpstr>
      <vt:lpstr>Attempted Lobe Segmentation Method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Terry</cp:lastModifiedBy>
  <cp:revision>122</cp:revision>
  <dcterms:created xsi:type="dcterms:W3CDTF">2013-07-15T20:26:40Z</dcterms:created>
  <dcterms:modified xsi:type="dcterms:W3CDTF">2018-05-03T02:59:01Z</dcterms:modified>
</cp:coreProperties>
</file>