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Segmentation of CT Lung Scans </a:t>
            </a:r>
            <a:endParaRPr lang="en-US"/>
          </a:p>
          <a:p>
            <a:r>
              <a:rPr lang="en-US" dirty="0">
                <a:cs typeface="Calibri Light"/>
              </a:rPr>
              <a:t>Using Image Processing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475" y="397679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Terry Griffin</a:t>
            </a:r>
          </a:p>
          <a:p>
            <a:r>
              <a:rPr lang="en-US" sz="1800" dirty="0">
                <a:cs typeface="Calibri"/>
              </a:rPr>
              <a:t>COMP.5230 Computer Vision I</a:t>
            </a:r>
          </a:p>
          <a:p>
            <a:r>
              <a:rPr lang="en-US" sz="1800" dirty="0">
                <a:cs typeface="Calibri"/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139-FC75-4921-B9B4-6BBF0268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91DF-6969-4310-A567-3BF882C3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Manual checking of axial and coronal middle slices for LOLA11 and </a:t>
            </a:r>
            <a:r>
              <a:rPr lang="en-US" dirty="0" err="1">
                <a:cs typeface="Calibri"/>
              </a:rPr>
              <a:t>Tianchi</a:t>
            </a:r>
            <a:r>
              <a:rPr lang="en-US" dirty="0">
                <a:cs typeface="Calibri"/>
              </a:rPr>
              <a:t> scans</a:t>
            </a:r>
          </a:p>
          <a:p>
            <a:pPr marL="628650" lvl="1"/>
            <a:r>
              <a:rPr lang="en-US" dirty="0">
                <a:cs typeface="Calibri"/>
              </a:rPr>
              <a:t>All scans were segmented correctly</a:t>
            </a:r>
          </a:p>
          <a:p>
            <a:r>
              <a:rPr lang="en-US" dirty="0" err="1">
                <a:cs typeface="Calibri"/>
              </a:rPr>
              <a:t>Quantiative</a:t>
            </a:r>
            <a:r>
              <a:rPr lang="en-US" dirty="0">
                <a:cs typeface="Calibri"/>
              </a:rPr>
              <a:t> comparison with reference segmentation for LUNA16 scans</a:t>
            </a:r>
          </a:p>
        </p:txBody>
      </p:sp>
    </p:spTree>
    <p:extLst>
      <p:ext uri="{BB962C8B-B14F-4D97-AF65-F5344CB8AC3E}">
        <p14:creationId xmlns:p14="http://schemas.microsoft.com/office/powerpoint/2010/main" val="133565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8374-CB30-4F12-97F5-5A9B9553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LUNA16 Scan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050714-0DB8-4721-825E-27F421F3C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246084"/>
              </p:ext>
            </p:extLst>
          </p:nvPr>
        </p:nvGraphicFramePr>
        <p:xfrm>
          <a:off x="838200" y="1825625"/>
          <a:ext cx="10515600" cy="1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585016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292284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8642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2969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079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139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1934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6807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Std</a:t>
                      </a:r>
                      <a:r>
                        <a:rPr lang="en-US" dirty="0"/>
                        <a:t>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319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C95183-D589-4F71-BF6A-30C9AC35CFAF}"/>
              </a:ext>
            </a:extLst>
          </p:cNvPr>
          <p:cNvSpPr txBox="1"/>
          <p:nvPr/>
        </p:nvSpPr>
        <p:spPr>
          <a:xfrm>
            <a:off x="839448" y="4056089"/>
            <a:ext cx="10563068" cy="20928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Good overall performance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Preference</a:t>
            </a:r>
            <a:r>
              <a:rPr lang="en-US" sz="2800" dirty="0">
                <a:cs typeface="Calibri"/>
              </a:rPr>
              <a:t> for false positives over false negatives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A few lung masks had significant internal holes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False positive voxels form small ring around reference boundary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62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4CD4-15A3-4620-A127-F0639A56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Attempted Lobe Segmentation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FF3D-9D1A-4F5E-BBE7-8DE4D954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Identify sheet-like fissures using Eigen values of Hessian matrix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Segment blood vessels and airways and construct distance maps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Combine image data, fissure measure, and distance maps into a cost image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Use a watershed algorithm to segment a lung into the lobes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Problem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5. Could not get watershed algorithm to successfully segment lobes</a:t>
            </a:r>
          </a:p>
        </p:txBody>
      </p:sp>
    </p:spTree>
    <p:extLst>
      <p:ext uri="{BB962C8B-B14F-4D97-AF65-F5344CB8AC3E}">
        <p14:creationId xmlns:p14="http://schemas.microsoft.com/office/powerpoint/2010/main" val="29758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E2F2-711D-46CC-B86E-9D1DE453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088C-AE9F-457B-9E95-2791689E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Lung segmentation using image processing techniques can be successful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Determining the correct set of processes and parameters is non-trivial</a:t>
            </a:r>
          </a:p>
          <a:p>
            <a:r>
              <a:rPr lang="en-US" dirty="0">
                <a:cs typeface="Calibri"/>
              </a:rPr>
              <a:t>The parameters may depend on a particular dataset</a:t>
            </a:r>
          </a:p>
          <a:p>
            <a:r>
              <a:rPr lang="en-US" dirty="0">
                <a:cs typeface="Calibri"/>
              </a:rPr>
              <a:t>Lobe segmentation is significantly more difficult than lung segmentation</a:t>
            </a:r>
          </a:p>
          <a:p>
            <a:r>
              <a:rPr lang="en-US" dirty="0">
                <a:cs typeface="Calibri"/>
              </a:rPr>
              <a:t>Supposition: Deep learning may be a better approach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77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0025-DBB4-406D-9F04-6EC58FB8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58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7743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F60D-7B44-4096-9C19-47DB6B52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A400-8AC3-4A6D-A0A3-D917899B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Lung cancer remains one of the leading causes of death</a:t>
            </a:r>
          </a:p>
          <a:p>
            <a:r>
              <a:rPr lang="en-US" dirty="0">
                <a:cs typeface="Calibri"/>
              </a:rPr>
              <a:t>Computed tomography (CT) scans are very useful for lung cancer detection</a:t>
            </a:r>
          </a:p>
          <a:p>
            <a:r>
              <a:rPr lang="en-US" dirty="0">
                <a:cs typeface="Calibri"/>
              </a:rPr>
              <a:t>Manually analyzing these scans is difficult</a:t>
            </a:r>
            <a:endParaRPr lang="en-US" dirty="0"/>
          </a:p>
          <a:p>
            <a:r>
              <a:rPr lang="en-US" dirty="0">
                <a:cs typeface="Calibri"/>
              </a:rPr>
              <a:t>Computer-aided diagnosis systems can help in efficient early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F60D-7B44-4096-9C19-47DB6B52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A400-8AC3-4A6D-A0A3-D917899B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From a CT chest scan: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1. Identify the two lungs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2. Separate the lungs into the five lobes</a:t>
            </a:r>
          </a:p>
        </p:txBody>
      </p:sp>
      <p:pic>
        <p:nvPicPr>
          <p:cNvPr id="8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551A7D4-CCC2-4A42-94A7-49604C58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90" y="2582836"/>
            <a:ext cx="609600" cy="74295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0B61A86-501E-4D71-9820-CE333625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90" y="3705304"/>
            <a:ext cx="609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577D-1485-49DC-8E8C-0505BDAB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54584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CT Scan (the Input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1EF6-9248-4322-90B2-557968A5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01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3 Dimensional image in </a:t>
            </a:r>
            <a:r>
              <a:rPr lang="en-US" dirty="0" err="1">
                <a:cs typeface="Calibri"/>
              </a:rPr>
              <a:t>MetaImage</a:t>
            </a:r>
            <a:r>
              <a:rPr lang="en-US" dirty="0">
                <a:cs typeface="Calibri"/>
              </a:rPr>
              <a:t> format</a:t>
            </a:r>
          </a:p>
          <a:p>
            <a:r>
              <a:rPr lang="en-US" dirty="0">
                <a:cs typeface="Calibri"/>
              </a:rPr>
              <a:t>Signed 16-bit gray scale in Hounsfield units</a:t>
            </a:r>
          </a:p>
          <a:p>
            <a:r>
              <a:rPr lang="en-US" dirty="0">
                <a:cs typeface="Calibri"/>
              </a:rPr>
              <a:t>Three datasets</a:t>
            </a:r>
          </a:p>
          <a:p>
            <a:pPr marL="914400" lvl="1"/>
            <a:r>
              <a:rPr lang="en-US" dirty="0">
                <a:cs typeface="Calibri"/>
              </a:rPr>
              <a:t>LOLA11 (55 scans)</a:t>
            </a:r>
          </a:p>
          <a:p>
            <a:pPr marL="914400" lvl="1"/>
            <a:r>
              <a:rPr lang="en-US" dirty="0">
                <a:cs typeface="Calibri"/>
              </a:rPr>
              <a:t>LUNA16 (100 scans)</a:t>
            </a:r>
          </a:p>
          <a:p>
            <a:pPr marL="914400" lvl="1"/>
            <a:r>
              <a:rPr lang="en-US" dirty="0" err="1">
                <a:cs typeface="Calibri"/>
              </a:rPr>
              <a:t>Tianchi</a:t>
            </a:r>
            <a:r>
              <a:rPr lang="en-US" dirty="0">
                <a:cs typeface="Calibri"/>
              </a:rPr>
              <a:t> (40 scans)</a:t>
            </a:r>
          </a:p>
          <a:p>
            <a:pPr marL="0" indent="0"/>
            <a:r>
              <a:rPr lang="en-US" dirty="0">
                <a:cs typeface="Calibri"/>
              </a:rPr>
              <a:t> 512x512 slices, usually 200-700 slices</a:t>
            </a:r>
          </a:p>
          <a:p>
            <a:pPr marL="0" indent="0"/>
            <a:r>
              <a:rPr lang="en-US" dirty="0">
                <a:cs typeface="Calibri"/>
              </a:rPr>
              <a:t> Anisotropic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 descr="A picture containing photo, text&#10;&#10;Description generated with very high confidence">
            <a:extLst>
              <a:ext uri="{FF2B5EF4-FFF2-40B4-BE49-F238E27FC236}">
                <a16:creationId xmlns:a16="http://schemas.microsoft.com/office/drawing/2014/main" id="{5A4BDF17-F890-48AC-B1C0-DD10F2E5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51" y="197371"/>
            <a:ext cx="2612080" cy="64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33EA-7C60-4B17-8A38-D5C1111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E8C3-2233-44C3-8C43-592061DF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C++</a:t>
            </a:r>
          </a:p>
          <a:p>
            <a:r>
              <a:rPr lang="en-US" dirty="0">
                <a:cs typeface="Calibri"/>
              </a:rPr>
              <a:t>Insight Toolkit (ITK)</a:t>
            </a:r>
          </a:p>
          <a:p>
            <a:pPr marL="1143000" lvl="1"/>
            <a:r>
              <a:rPr lang="en-US" dirty="0">
                <a:cs typeface="Calibri"/>
              </a:rPr>
              <a:t>Support for </a:t>
            </a:r>
            <a:r>
              <a:rPr lang="en-US" dirty="0" err="1">
                <a:cs typeface="Calibri"/>
              </a:rPr>
              <a:t>MetaImage</a:t>
            </a:r>
            <a:r>
              <a:rPr lang="en-US" dirty="0">
                <a:cs typeface="Calibri"/>
              </a:rPr>
              <a:t> format</a:t>
            </a:r>
          </a:p>
          <a:p>
            <a:pPr marL="1143000" lvl="1"/>
            <a:r>
              <a:rPr lang="en-US" dirty="0">
                <a:cs typeface="Calibri"/>
              </a:rPr>
              <a:t>Full support for 3D image data</a:t>
            </a:r>
          </a:p>
          <a:p>
            <a:pPr marL="1143000" lvl="1"/>
            <a:r>
              <a:rPr lang="en-US" dirty="0">
                <a:cs typeface="Calibri"/>
              </a:rPr>
              <a:t>Designed for working with medical images</a:t>
            </a:r>
          </a:p>
          <a:p>
            <a:pPr marL="742950" indent="-514350"/>
            <a:r>
              <a:rPr lang="en-US" dirty="0">
                <a:cs typeface="Calibri"/>
              </a:rPr>
              <a:t>Python for rapid prototyping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48014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33EA-7C60-4B17-8A38-D5C1111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Lung Segmentation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E8C3-2233-44C3-8C43-592061DF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Thresholding to remove background and separate lungs from surrounding body mass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Separate the two lung volumes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Filtering to smooth the lung boundary and fill small internal holes</a:t>
            </a:r>
          </a:p>
        </p:txBody>
      </p:sp>
    </p:spTree>
    <p:extLst>
      <p:ext uri="{BB962C8B-B14F-4D97-AF65-F5344CB8AC3E}">
        <p14:creationId xmlns:p14="http://schemas.microsoft.com/office/powerpoint/2010/main" val="158618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33EA-7C60-4B17-8A38-D5C1111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Thresholding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E8C3-2233-44C3-8C43-592061DF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29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Threshold out background at -3024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Find adaptive threshold to identify lungs and body mass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Use connected component analysis to identify lungs</a:t>
            </a:r>
            <a:endParaRPr lang="en-US" dirty="0"/>
          </a:p>
        </p:txBody>
      </p:sp>
      <p:pic>
        <p:nvPicPr>
          <p:cNvPr id="4" name="Picture 4" descr="A picture containing table, photo, sitting&#10;&#10;Description generated with high confidence">
            <a:extLst>
              <a:ext uri="{FF2B5EF4-FFF2-40B4-BE49-F238E27FC236}">
                <a16:creationId xmlns:a16="http://schemas.microsoft.com/office/drawing/2014/main" id="{B2748C40-539B-4B88-9536-91BE934D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81" y="1420318"/>
            <a:ext cx="3954904" cy="395490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9639884-1FFA-45E1-B912-210739DE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281" y="1420318"/>
            <a:ext cx="3954904" cy="3954904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2F7964-32AE-4152-AFEB-FC39E265E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281" y="1420318"/>
            <a:ext cx="3954904" cy="39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C7CD-73B7-466E-9C76-6652092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Separating the Left and Right Lung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D648-DD9D-4FD3-A55A-948FF577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507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Lungs are often very close together at a few places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Use dynamic programming to find a max cost path from bottom to top of each axial slice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If lungs are still connected in 3D, use erosion to remove connecting tissue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picture containing photo, clock&#10;&#10;Description generated with high confidence">
            <a:extLst>
              <a:ext uri="{FF2B5EF4-FFF2-40B4-BE49-F238E27FC236}">
                <a16:creationId xmlns:a16="http://schemas.microsoft.com/office/drawing/2014/main" id="{97129865-904A-404D-B4D5-B12445A5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841" y="359764"/>
            <a:ext cx="3080549" cy="61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0D67-B308-437D-AD6A-5A7B01A4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Smoothing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4D79-56CF-4D86-84D6-7EEEED1E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dilation and erosion to smooth boundary and fill holes</a:t>
            </a:r>
            <a:endParaRPr lang="en-US" dirty="0"/>
          </a:p>
        </p:txBody>
      </p:sp>
      <p:pic>
        <p:nvPicPr>
          <p:cNvPr id="4" name="Picture 4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7B5C3AB6-090C-4E41-AA20-C6E81A30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2830643"/>
            <a:ext cx="6778052" cy="3370288"/>
          </a:xfrm>
          <a:prstGeom prst="rect">
            <a:avLst/>
          </a:prstGeom>
        </p:spPr>
      </p:pic>
      <p:pic>
        <p:nvPicPr>
          <p:cNvPr id="6" name="Picture 6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855B2CBE-1AC1-42A2-9B34-C2E55F9A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66" y="2830644"/>
            <a:ext cx="6778052" cy="33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Segmentation of CT Lung Scans  Using Image Processing Techniques</vt:lpstr>
      <vt:lpstr>The Problem</vt:lpstr>
      <vt:lpstr>The Goal</vt:lpstr>
      <vt:lpstr>CT Scan (the Input Data)</vt:lpstr>
      <vt:lpstr>Toolkit</vt:lpstr>
      <vt:lpstr>Lung Segmentation Approach</vt:lpstr>
      <vt:lpstr>Thresholding Step</vt:lpstr>
      <vt:lpstr>Separating the Left and Right Lung</vt:lpstr>
      <vt:lpstr>Final Smoothing Step</vt:lpstr>
      <vt:lpstr>Evaluation</vt:lpstr>
      <vt:lpstr>LUNA16 Scan Results</vt:lpstr>
      <vt:lpstr>Attempted Lobe Segmentation Method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122</cp:revision>
  <dcterms:created xsi:type="dcterms:W3CDTF">2013-07-15T20:26:40Z</dcterms:created>
  <dcterms:modified xsi:type="dcterms:W3CDTF">2018-05-03T12:53:22Z</dcterms:modified>
</cp:coreProperties>
</file>