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256" r:id="rId2"/>
    <p:sldId id="261" r:id="rId3"/>
    <p:sldId id="318" r:id="rId4"/>
    <p:sldId id="331" r:id="rId5"/>
    <p:sldId id="319" r:id="rId6"/>
    <p:sldId id="333" r:id="rId7"/>
    <p:sldId id="334" r:id="rId8"/>
    <p:sldId id="367" r:id="rId9"/>
    <p:sldId id="368" r:id="rId10"/>
    <p:sldId id="369" r:id="rId11"/>
    <p:sldId id="370" r:id="rId12"/>
    <p:sldId id="335" r:id="rId13"/>
    <p:sldId id="336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44" r:id="rId22"/>
    <p:sldId id="345" r:id="rId23"/>
    <p:sldId id="347" r:id="rId24"/>
    <p:sldId id="348" r:id="rId25"/>
    <p:sldId id="349" r:id="rId26"/>
    <p:sldId id="351" r:id="rId27"/>
    <p:sldId id="352" r:id="rId28"/>
    <p:sldId id="353" r:id="rId29"/>
    <p:sldId id="357" r:id="rId30"/>
    <p:sldId id="365" r:id="rId31"/>
    <p:sldId id="359" r:id="rId32"/>
    <p:sldId id="360" r:id="rId33"/>
    <p:sldId id="361" r:id="rId34"/>
    <p:sldId id="362" r:id="rId35"/>
    <p:sldId id="354" r:id="rId36"/>
    <p:sldId id="355" r:id="rId37"/>
    <p:sldId id="302" r:id="rId38"/>
    <p:sldId id="364" r:id="rId39"/>
    <p:sldId id="366" r:id="rId4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3B65"/>
    <a:srgbClr val="2E507A"/>
    <a:srgbClr val="1A3F8A"/>
    <a:srgbClr val="204EAA"/>
    <a:srgbClr val="009A46"/>
    <a:srgbClr val="122B4A"/>
    <a:srgbClr val="8A0000"/>
    <a:srgbClr val="800080"/>
    <a:srgbClr val="007A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8" d="100"/>
          <a:sy n="58" d="100"/>
        </p:scale>
        <p:origin x="-270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A5B444-D406-424D-8483-BDCC88A7393E}" type="datetimeFigureOut">
              <a:rPr lang="en-AU" smtClean="0"/>
              <a:t>6/10/2015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0CE6F-5009-4B18-8362-CCF95381806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274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E2C0D-F153-47C0-AD73-2DCB87D6560B}" type="datetimeFigureOut">
              <a:rPr lang="en-US" smtClean="0"/>
              <a:pPr/>
              <a:t>10/6/2015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58A333-F2F3-4B95-98B7-1D9ED0FC53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95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58A333-F2F3-4B95-98B7-1D9ED0FC53F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D69BC2E-CCC2-4AB0-BF21-9FC5B384710D}" type="slidenum">
              <a:rPr lang="en-US" sz="1200">
                <a:latin typeface="Arial" charset="0"/>
              </a:rPr>
              <a:pPr eaLnBrk="1" hangingPunct="1"/>
              <a:t>38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29057" indent="-280406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21626" indent="-2243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570276" indent="-2243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18927" indent="-224325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467577" indent="-224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16227" indent="-224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364878" indent="-224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13528" indent="-22432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4D69BC2E-CCC2-4AB0-BF21-9FC5B384710D}" type="slidenum">
              <a:rPr lang="en-US" sz="1200">
                <a:latin typeface="Arial" charset="0"/>
              </a:rPr>
              <a:pPr eaLnBrk="1" hangingPunct="1"/>
              <a:t>39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719FE-7425-4AAC-A7A9-35D734C2A0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831166-8305-41C8-87EA-4781980D41CF}" type="datetime1">
              <a:rPr lang="en-US" smtClean="0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B7841-B88D-4EC8-A4E8-5590046F44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2B143B-4C9C-4907-A6B2-8EB8204D1A8F}" type="datetime1">
              <a:rPr lang="en-US" smtClean="0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48229-C762-4303-95F3-F87A6289F0A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618C0B-72B9-4CF4-99B5-B47B9C13EA38}" type="datetime1">
              <a:rPr lang="en-US" smtClean="0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28F7A0-6905-4F84-9F94-B953999C4B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274498-E8DD-4192-A52D-FA8E16F1B016}" type="datetime1">
              <a:rPr lang="en-US" smtClean="0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15E55-69BC-4825-B7B6-3BEF8831301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18A146-86A1-4A43-BD5F-DAC07D9B1114}" type="datetime1">
              <a:rPr lang="en-US" smtClean="0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28D03-36B0-4306-B152-5F7A68F450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C80893-5726-47B6-ABD8-BB41D8B90AF0}" type="datetime1">
              <a:rPr lang="en-US" smtClean="0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AFE900-27F3-4CD5-AB26-5A4650D991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B2EDC-F0C0-406A-8ABA-9B941A8030AF}" type="datetime1">
              <a:rPr lang="en-US" smtClean="0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75E4C-D87F-4D37-93C2-14CFDA5EB2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B50836-97C4-40C1-864C-25B9958BA5DD}" type="datetime1">
              <a:rPr lang="en-US" smtClean="0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062923-0D66-4C7E-ABFC-F09C7076FC0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0D3DE5-E3DB-4CC6-85B5-12C86F3E1390}" type="datetime1">
              <a:rPr lang="en-US" smtClean="0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917B1-E867-4CDF-A6EF-F6A49EF52D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609600" y="64008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AD9BC1D6-BA05-4F53-BA60-75E495118031}" type="slidenum">
              <a:rPr lang="en-US" sz="1200" smtClean="0">
                <a:latin typeface="+mj-lt"/>
              </a:rPr>
              <a:pPr/>
              <a:t>‹#›</a:t>
            </a:fld>
            <a:endParaRPr lang="en-US" sz="1200" dirty="0">
              <a:latin typeface="+mj-lt"/>
            </a:endParaRPr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4A7998-40AB-46E7-9991-DE5206753067}" type="datetime1">
              <a:rPr lang="en-US" smtClean="0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9B1A0-4C77-48A2-8BD5-95D9372ED76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7B69812-1D09-40EB-A900-8EA02D2FE8A2}" type="datetime1">
              <a:rPr lang="en-US" smtClean="0"/>
              <a:pPr>
                <a:defRPr/>
              </a:pPr>
              <a:t>10/6/2015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CF15E55-69BC-4825-B7B6-3BEF88313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.halpin@logicblox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0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9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emf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emf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emf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3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jpg"/><Relationship Id="rId2" Type="http://schemas.openxmlformats.org/officeDocument/2006/relationships/image" Target="../media/image54.emf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8.jpg"/><Relationship Id="rId5" Type="http://schemas.openxmlformats.org/officeDocument/2006/relationships/image" Target="../media/image57.jpg"/><Relationship Id="rId4" Type="http://schemas.openxmlformats.org/officeDocument/2006/relationships/image" Target="../media/image56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image" Target="../media/image42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0.e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emf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Box 3"/>
          <p:cNvSpPr txBox="1">
            <a:spLocks noChangeArrowheads="1"/>
          </p:cNvSpPr>
          <p:nvPr/>
        </p:nvSpPr>
        <p:spPr bwMode="auto">
          <a:xfrm>
            <a:off x="707868" y="1066800"/>
            <a:ext cx="7542962" cy="2769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400" dirty="0" smtClean="0">
                <a:solidFill>
                  <a:srgbClr val="8A0000"/>
                </a:solidFill>
                <a:latin typeface="Calibri" pitchFamily="34" charset="0"/>
              </a:rPr>
              <a:t>Modeling of Reference Schemes</a:t>
            </a:r>
            <a:endParaRPr lang="en-US" dirty="0" smtClean="0">
              <a:latin typeface="Calibri" pitchFamily="34" charset="0"/>
            </a:endParaRPr>
          </a:p>
          <a:p>
            <a:pPr algn="ctr"/>
            <a:endParaRPr lang="en-US" dirty="0" smtClean="0">
              <a:latin typeface="Calibri" pitchFamily="34" charset="0"/>
            </a:endParaRPr>
          </a:p>
          <a:p>
            <a:pPr algn="ctr"/>
            <a:endParaRPr lang="en-US" dirty="0">
              <a:latin typeface="Calibri" pitchFamily="34" charset="0"/>
            </a:endParaRPr>
          </a:p>
          <a:p>
            <a:pPr algn="ctr" hangingPunct="0"/>
            <a:r>
              <a:rPr lang="en-US" sz="2400" dirty="0" smtClean="0">
                <a:latin typeface="Calibri" pitchFamily="34" charset="0"/>
              </a:rPr>
              <a:t>Terry </a:t>
            </a:r>
            <a:r>
              <a:rPr lang="en-US" sz="2400" dirty="0" err="1" smtClean="0">
                <a:latin typeface="Calibri" pitchFamily="34" charset="0"/>
              </a:rPr>
              <a:t>Halpin</a:t>
            </a:r>
            <a:endParaRPr lang="en-US" sz="2400" baseline="30000" dirty="0">
              <a:solidFill>
                <a:schemeClr val="tx2"/>
              </a:solidFill>
              <a:latin typeface="Calibri" pitchFamily="34" charset="0"/>
            </a:endParaRPr>
          </a:p>
          <a:p>
            <a:pPr algn="ctr" hangingPunct="0"/>
            <a:endParaRPr lang="en-US" baseline="30000" dirty="0">
              <a:latin typeface="Calibri" pitchFamily="34" charset="0"/>
            </a:endParaRPr>
          </a:p>
          <a:p>
            <a:pPr algn="ctr" hangingPunct="0"/>
            <a:endParaRPr lang="en-US" sz="2000" dirty="0" smtClean="0">
              <a:solidFill>
                <a:schemeClr val="tx2"/>
              </a:solidFill>
              <a:latin typeface="Calibri" pitchFamily="34" charset="0"/>
            </a:endParaRPr>
          </a:p>
          <a:p>
            <a:pPr algn="ctr" hangingPunct="0"/>
            <a:r>
              <a:rPr lang="en-US" sz="2000" dirty="0" smtClean="0">
                <a:solidFill>
                  <a:schemeClr val="tx2"/>
                </a:solidFill>
                <a:latin typeface="+mn-lt"/>
              </a:rPr>
              <a:t>e-mail: </a:t>
            </a:r>
            <a:r>
              <a:rPr lang="en-US" sz="2000" dirty="0" smtClean="0">
                <a:solidFill>
                  <a:schemeClr val="tx2"/>
                </a:solidFill>
                <a:latin typeface="+mn-lt"/>
                <a:hlinkClick r:id="rId3"/>
              </a:rPr>
              <a:t>t.halpin@live.com</a:t>
            </a:r>
            <a:r>
              <a:rPr lang="en-US" sz="2000" dirty="0" smtClean="0">
                <a:solidFill>
                  <a:schemeClr val="tx2"/>
                </a:solidFill>
                <a:latin typeface="+mn-lt"/>
              </a:rPr>
              <a:t> </a:t>
            </a:r>
            <a:endParaRPr lang="en-US" dirty="0">
              <a:solidFill>
                <a:srgbClr val="0070C0"/>
              </a:solidFill>
              <a:latin typeface="Calibri" pitchFamily="34" charset="0"/>
            </a:endParaRPr>
          </a:p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505200" y="6400800"/>
            <a:ext cx="15429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200" dirty="0" smtClean="0"/>
              <a:t>© 2015, T. A. </a:t>
            </a:r>
            <a:r>
              <a:rPr lang="en-AU" sz="1200" dirty="0" err="1" smtClean="0"/>
              <a:t>Halpin</a:t>
            </a:r>
            <a:endParaRPr lang="en-A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457200"/>
            <a:ext cx="16882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latin typeface="+mj-lt"/>
              </a:rPr>
              <a:t>NORMA demo</a:t>
            </a:r>
            <a:endParaRPr lang="en-AU" sz="2000" dirty="0">
              <a:latin typeface="+mj-lt"/>
            </a:endParaRPr>
          </a:p>
        </p:txBody>
      </p:sp>
      <p:pic>
        <p:nvPicPr>
          <p:cNvPr id="3" name="Snagit_PPTB21A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3080120"/>
            <a:ext cx="8458200" cy="657573"/>
          </a:xfrm>
          <a:prstGeom prst="rect">
            <a:avLst/>
          </a:prstGeom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8272" y="228600"/>
            <a:ext cx="4370227" cy="330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4114800"/>
            <a:ext cx="5649402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3549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304800"/>
            <a:ext cx="860745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Ideally, the UI should prevent constraint violations from even occurring.</a:t>
            </a:r>
          </a:p>
          <a:p>
            <a:pPr>
              <a:lnSpc>
                <a:spcPts val="24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e.g.  enforce the join-subset constraint by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dependent drop-down lists</a:t>
            </a:r>
          </a:p>
          <a:p>
            <a:pPr>
              <a:lnSpc>
                <a:spcPts val="24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       where the drop-down list itself is determined by the gender entry.</a:t>
            </a:r>
            <a:r>
              <a:rPr lang="en-AU" dirty="0" smtClean="0">
                <a:solidFill>
                  <a:srgbClr val="002060"/>
                </a:solidFill>
                <a:latin typeface="+mn-lt"/>
              </a:rPr>
              <a:t> </a:t>
            </a:r>
            <a:endParaRPr lang="en-AU" sz="2000" dirty="0" smtClean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0200"/>
            <a:ext cx="7494809" cy="1868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" y="3934143"/>
            <a:ext cx="7445914" cy="185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11199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498032" cy="56220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rgbClr val="8A0000"/>
                </a:solidFill>
              </a:rPr>
              <a:t>Referencing an entity by relating it to a single value </a:t>
            </a:r>
            <a:endParaRPr lang="en-AU" sz="2000" b="1" dirty="0">
              <a:solidFill>
                <a:srgbClr val="8A0000"/>
              </a:solidFill>
            </a:endParaRPr>
          </a:p>
          <a:p>
            <a:endParaRPr lang="en-AU" dirty="0" smtClean="0"/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In this case, an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entity is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identified by one of the following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an individual constant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000" dirty="0">
                <a:solidFill>
                  <a:srgbClr val="002060"/>
                </a:solidFill>
                <a:latin typeface="+mn-lt"/>
              </a:rPr>
              <a:t>a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single attribute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 single relationship to a value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endParaRPr lang="en-AU" sz="1200" dirty="0">
              <a:solidFill>
                <a:srgbClr val="002060"/>
              </a:solidFill>
              <a:latin typeface="+mn-lt"/>
            </a:endParaRPr>
          </a:p>
          <a:p>
            <a:pPr>
              <a:lnSpc>
                <a:spcPts val="28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E.g. each country may be identified by its </a:t>
            </a:r>
          </a:p>
          <a:p>
            <a:pPr>
              <a:lnSpc>
                <a:spcPts val="28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ISO 3166 alpha-2 country code (e.g. ‘AU’ or ‘CH’)</a:t>
            </a:r>
          </a:p>
          <a:p>
            <a:pPr>
              <a:lnSpc>
                <a:spcPts val="28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or by its current name (e.g. ‘Australia’ or ‘Switzerland’).</a:t>
            </a:r>
          </a:p>
          <a:p>
            <a:pPr>
              <a:lnSpc>
                <a:spcPts val="2800"/>
              </a:lnSpc>
            </a:pPr>
            <a:endParaRPr lang="en-AU" sz="1000" dirty="0" smtClean="0">
              <a:solidFill>
                <a:srgbClr val="002060"/>
              </a:solidFill>
              <a:latin typeface="+mn-lt"/>
            </a:endParaRPr>
          </a:p>
          <a:p>
            <a:pPr>
              <a:lnSpc>
                <a:spcPts val="28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Those countries with a previous name can also be</a:t>
            </a:r>
          </a:p>
          <a:p>
            <a:pPr>
              <a:lnSpc>
                <a:spcPts val="28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referenced by that name (e.g. ‘Ceylon’ for Sri Lanka).</a:t>
            </a:r>
          </a:p>
          <a:p>
            <a:pPr>
              <a:lnSpc>
                <a:spcPts val="2800"/>
              </a:lnSpc>
            </a:pPr>
            <a:endParaRPr lang="en-AU" sz="1000" dirty="0" smtClean="0">
              <a:solidFill>
                <a:srgbClr val="002060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In the following models, country codes provide the preferred reference scheme.</a:t>
            </a:r>
            <a:endParaRPr lang="en-AU" dirty="0"/>
          </a:p>
        </p:txBody>
      </p:sp>
      <p:pic>
        <p:nvPicPr>
          <p:cNvPr id="2050" name="Picture 2" descr="C:\Users\Terry\AppData\Local\Microsoft\Windows\Temporary Internet Files\Content.IE5\BIALI5S6\MC900189357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262" y="1467569"/>
            <a:ext cx="2084832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C:\Users\Terry\AppData\Local\Microsoft\Windows\Temporary Internet Files\Content.IE5\KEEYUSOB\MC90018933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3021" y="2775161"/>
            <a:ext cx="2084832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Terry\AppData\Local\Microsoft\Windows\Temporary Internet Files\Content.IE5\GP7FJFFG\MC900189441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4114800"/>
            <a:ext cx="2084832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177843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17884"/>
            <a:ext cx="3292153" cy="15496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52400"/>
            <a:ext cx="3229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1805" y="38796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ORM: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67200" y="112410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 smtClean="0">
                <a:solidFill>
                  <a:srgbClr val="0070C0"/>
                </a:solidFill>
                <a:sym typeface="Symbol"/>
              </a:rPr>
              <a:t></a:t>
            </a:r>
            <a:endParaRPr lang="en-AU" sz="24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" y="266700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RDB: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960" y="3036330"/>
            <a:ext cx="3034010" cy="176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429000" y="2628521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Barker ER: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199" y="3174972"/>
            <a:ext cx="2179813" cy="1472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6121901" y="266699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UML: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3145548"/>
            <a:ext cx="2057400" cy="150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71987" y="4876800"/>
            <a:ext cx="81524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Only ORM captures the exclusion constraint graphically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Barker ER and UML also fail to graphically capture the uniqueness constraints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on current and previous country names. 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3049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381000"/>
            <a:ext cx="8674169" cy="58323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8A0000"/>
                </a:solidFill>
                <a:latin typeface="+mn-lt"/>
              </a:rPr>
              <a:t>OWL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 has no standard graphic notation,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but has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five textual languages that may be used to declare ontologies: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RDF/XML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OWL/XML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Manchester Syntax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Turtle</a:t>
            </a:r>
          </a:p>
          <a:p>
            <a:pPr marL="342900" indent="-342900">
              <a:lnSpc>
                <a:spcPts val="3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Functional Syntax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Of these,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Manchester syntax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is by far the most readable, so we use that.</a:t>
            </a:r>
          </a:p>
          <a:p>
            <a:endParaRPr lang="en-AU" sz="14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Named individuals are identified by Internationalized Resource Identifiers (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IRIs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),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e.g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. 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www.eg.org#Czech_Republic.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These may be based on actual proper names (excluding spaces),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or be surrogate IRIs.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Human-readable labels may be added using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rdfs:label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annotation properties.</a:t>
            </a:r>
          </a:p>
          <a:p>
            <a:endParaRPr lang="en-AU" sz="14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Assuming IRIs are provided, the Country model (ignoring the exclusion constraint)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may be coded in Manchester syntax as shown on the next slide. 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026" name="Picture 2" descr="C:\Users\Terry\AppData\Local\Microsoft\Windows\Temporary Internet Files\Content.IE5\HBMIVWCL\MC900441419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347050"/>
            <a:ext cx="1362075" cy="182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870515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381754"/>
            <a:ext cx="4892237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n-US" sz="2000" dirty="0" err="1">
                <a:solidFill>
                  <a:srgbClr val="002060"/>
                </a:solidFill>
                <a:latin typeface="+mn-lt"/>
              </a:rPr>
              <a:t>DataProperty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Domain: Country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Range: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xsd:string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Characteristics: 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Functional</a:t>
            </a:r>
            <a:endParaRPr lang="en-AU" sz="2000" dirty="0">
              <a:solidFill>
                <a:srgbClr val="8A0000"/>
              </a:solidFill>
              <a:latin typeface="+mn-lt"/>
            </a:endParaRPr>
          </a:p>
          <a:p>
            <a:pPr hangingPunct="0"/>
            <a:r>
              <a:rPr lang="en-US" sz="2000" dirty="0" err="1">
                <a:solidFill>
                  <a:srgbClr val="002060"/>
                </a:solidFill>
                <a:latin typeface="+mn-lt"/>
              </a:rPr>
              <a:t>DataProperty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hasCurrentCountryName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Domain: Country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Range: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xsd:string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Characteristics: 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Functional</a:t>
            </a:r>
            <a:endParaRPr lang="en-AU" sz="2000" dirty="0">
              <a:solidFill>
                <a:srgbClr val="8A0000"/>
              </a:solidFill>
              <a:latin typeface="+mn-lt"/>
            </a:endParaRPr>
          </a:p>
          <a:p>
            <a:pPr hangingPunct="0"/>
            <a:r>
              <a:rPr lang="en-US" sz="2000" dirty="0" err="1">
                <a:solidFill>
                  <a:srgbClr val="002060"/>
                </a:solidFill>
                <a:latin typeface="+mn-lt"/>
              </a:rPr>
              <a:t>DataProperty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hasPreviousCountryName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Domain: Country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Range: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xsd:string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Characteristics: 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Functional</a:t>
            </a:r>
            <a:endParaRPr lang="en-AU" sz="2000" dirty="0">
              <a:solidFill>
                <a:srgbClr val="8A000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Class: Country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8A0000"/>
                </a:solidFill>
                <a:latin typeface="+mn-lt"/>
              </a:rPr>
              <a:t>SubClassOf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min 1</a:t>
            </a:r>
            <a:endParaRPr lang="en-AU" sz="2000" dirty="0">
              <a:solidFill>
                <a:srgbClr val="8A000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8A0000"/>
                </a:solidFill>
                <a:latin typeface="+mn-lt"/>
              </a:rPr>
              <a:t>HasKey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8A0000"/>
                </a:solidFill>
                <a:latin typeface="+mn-lt"/>
              </a:rPr>
              <a:t>SubClassOf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hasCurrentCountryName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min 1</a:t>
            </a:r>
            <a:endParaRPr lang="en-AU" sz="2000" dirty="0">
              <a:solidFill>
                <a:srgbClr val="8A000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8A0000"/>
                </a:solidFill>
                <a:latin typeface="+mn-lt"/>
              </a:rPr>
              <a:t>HasKey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hasCurrentCountryName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8A0000"/>
                </a:solidFill>
                <a:latin typeface="+mn-lt"/>
              </a:rPr>
              <a:t>HasKey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hasPreviousCountryName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381754"/>
            <a:ext cx="3229650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562600" y="2971802"/>
            <a:ext cx="380168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The </a:t>
            </a:r>
            <a:r>
              <a:rPr lang="en-AU" sz="2000" dirty="0" err="1">
                <a:solidFill>
                  <a:srgbClr val="002060"/>
                </a:solidFill>
                <a:latin typeface="+mn-lt"/>
              </a:rPr>
              <a:t>HasKey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 declarations 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capture just the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uniqueness constraints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on the right-hand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roles.</a:t>
            </a:r>
          </a:p>
          <a:p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HasKey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declarations are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needed to do this, because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OWL forbids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data properties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(that relate entities to literals)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to be declared inverse-functional.  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6796425" y="2286000"/>
            <a:ext cx="449887" cy="667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796425" y="1357351"/>
            <a:ext cx="742649" cy="159634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6796426" y="685800"/>
            <a:ext cx="975974" cy="2267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364007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1" y="457200"/>
            <a:ext cx="7924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8A0000"/>
                </a:solidFill>
              </a:rPr>
              <a:t>Referencing an entity by </a:t>
            </a:r>
            <a:r>
              <a:rPr lang="en-AU" sz="2000" b="1" dirty="0">
                <a:solidFill>
                  <a:srgbClr val="8A0000"/>
                </a:solidFill>
              </a:rPr>
              <a:t>relating </a:t>
            </a:r>
            <a:r>
              <a:rPr lang="en-AU" sz="2000" b="1" dirty="0" smtClean="0">
                <a:solidFill>
                  <a:srgbClr val="8A0000"/>
                </a:solidFill>
              </a:rPr>
              <a:t>it </a:t>
            </a:r>
            <a:r>
              <a:rPr lang="en-AU" sz="2000" b="1" dirty="0">
                <a:solidFill>
                  <a:srgbClr val="8A0000"/>
                </a:solidFill>
              </a:rPr>
              <a:t>to </a:t>
            </a:r>
            <a:r>
              <a:rPr lang="en-AU" sz="2000" b="1" dirty="0" smtClean="0">
                <a:solidFill>
                  <a:srgbClr val="8A0000"/>
                </a:solidFill>
              </a:rPr>
              <a:t>a single entity</a:t>
            </a:r>
            <a:endParaRPr lang="en-AU" sz="2000" dirty="0">
              <a:solidFill>
                <a:srgbClr val="002060"/>
              </a:solidFill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OWL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allows </a:t>
            </a:r>
            <a:r>
              <a:rPr lang="en-AU" sz="2000" dirty="0">
                <a:solidFill>
                  <a:srgbClr val="8A0000"/>
                </a:solidFill>
                <a:latin typeface="+mn-lt"/>
              </a:rPr>
              <a:t>object properties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(that relate entities to entities)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to be declared </a:t>
            </a:r>
            <a:r>
              <a:rPr lang="en-AU" sz="2000" dirty="0">
                <a:solidFill>
                  <a:srgbClr val="8A0000"/>
                </a:solidFill>
                <a:latin typeface="+mn-lt"/>
              </a:rPr>
              <a:t>inverse-functional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In OWL, entities may be: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named individuals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(identified by an IRI)</a:t>
            </a:r>
          </a:p>
          <a:p>
            <a:pPr marL="342900" indent="-342900"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unnamed individuals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(represented by blank nodes).</a:t>
            </a:r>
          </a:p>
          <a:p>
            <a:pPr marL="342900" indent="-342900">
              <a:buFont typeface="Wingdings" pitchFamily="2" charset="2"/>
              <a:buChar char="§"/>
            </a:pP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Hence OWL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supports reference schemes that identify entities by relating them to other entities.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E.g. see the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TopPolitican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model on the next slide.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Here, the term “top politician” means the politician who is considered to be the head politician (e.g. a president, a prime minister) of a country.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If a country has both a president and a prime minister,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only one of these is considered the head politician.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50934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04800" y="38796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193B65"/>
                </a:solidFill>
              </a:rPr>
              <a:t>ORM</a:t>
            </a:r>
            <a:r>
              <a:rPr lang="en-AU" dirty="0" smtClean="0">
                <a:solidFill>
                  <a:srgbClr val="0070C0"/>
                </a:solidFill>
              </a:rPr>
              <a:t>: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82995" y="413793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193B65"/>
                </a:solidFill>
              </a:rPr>
              <a:t>RDB</a:t>
            </a:r>
            <a:r>
              <a:rPr lang="en-AU" dirty="0" smtClean="0">
                <a:solidFill>
                  <a:srgbClr val="0070C0"/>
                </a:solidFill>
              </a:rPr>
              <a:t>: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768" y="624200"/>
            <a:ext cx="3038812" cy="159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195" y="914400"/>
            <a:ext cx="20320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990600"/>
            <a:ext cx="2788115" cy="14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789445" y="301033"/>
            <a:ext cx="34676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193B65"/>
                </a:solidFill>
              </a:rPr>
              <a:t>e.g. sample data</a:t>
            </a:r>
          </a:p>
          <a:p>
            <a:r>
              <a:rPr lang="en-AU" dirty="0" smtClean="0">
                <a:solidFill>
                  <a:srgbClr val="193B65"/>
                </a:solidFill>
              </a:rPr>
              <a:t>(when Julia Gillard was Oz PM)</a:t>
            </a:r>
            <a:endParaRPr lang="en-AU" dirty="0">
              <a:solidFill>
                <a:srgbClr val="193B65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6331" y="2667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193B65"/>
                </a:solidFill>
              </a:rPr>
              <a:t>UML</a:t>
            </a:r>
            <a:r>
              <a:rPr lang="en-AU" dirty="0" smtClean="0">
                <a:solidFill>
                  <a:srgbClr val="0070C0"/>
                </a:solidFill>
              </a:rPr>
              <a:t>: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800" y="2714531"/>
            <a:ext cx="5709489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86334" y="4419600"/>
            <a:ext cx="8297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>
                <a:solidFill>
                  <a:srgbClr val="002060"/>
                </a:solidFill>
                <a:latin typeface="+mn-lt"/>
              </a:rPr>
              <a:t>Barker ER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does not support this kind of reference scheme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(although it allows relationships as components of a primary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identifier,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it does not allow a single relationship to provide the whole identifier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).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b="1" dirty="0" smtClean="0">
                <a:solidFill>
                  <a:srgbClr val="002060"/>
                </a:solidFill>
                <a:latin typeface="+mn-lt"/>
              </a:rPr>
              <a:t>OWL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code (in Manchester syntax) for this example is shown on the next slide. 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0461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1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624200"/>
            <a:ext cx="5014963" cy="52937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n-US" sz="2000" dirty="0" err="1">
                <a:solidFill>
                  <a:srgbClr val="002060"/>
                </a:solidFill>
                <a:latin typeface="+mn-lt"/>
              </a:rPr>
              <a:t>DataProperty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endParaRPr lang="en-US" sz="2000" dirty="0" smtClean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… 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see earlier code sample for details)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Class: Country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SubClassOf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min 1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HasKey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 err="1">
                <a:solidFill>
                  <a:srgbClr val="8A0000"/>
                </a:solidFill>
                <a:latin typeface="+mn-lt"/>
              </a:rPr>
              <a:t>ObjectProperty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rgbClr val="8A0000"/>
                </a:solidFill>
                <a:latin typeface="+mn-lt"/>
              </a:rPr>
              <a:t>headsCountry</a:t>
            </a:r>
            <a:endParaRPr lang="en-AU" sz="2000" dirty="0">
              <a:solidFill>
                <a:srgbClr val="8A000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Domain: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TopPolitician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Range: Country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Characteristics: 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Functional, </a:t>
            </a:r>
            <a:r>
              <a:rPr lang="en-US" sz="2000" dirty="0" err="1">
                <a:solidFill>
                  <a:srgbClr val="8A0000"/>
                </a:solidFill>
                <a:latin typeface="+mn-lt"/>
              </a:rPr>
              <a:t>InverseFunctional</a:t>
            </a:r>
            <a:endParaRPr lang="en-AU" sz="2000" dirty="0">
              <a:solidFill>
                <a:srgbClr val="8A0000"/>
              </a:solidFill>
              <a:latin typeface="+mn-lt"/>
            </a:endParaRPr>
          </a:p>
          <a:p>
            <a:pPr hangingPunct="0"/>
            <a:r>
              <a:rPr lang="en-US" sz="2000" dirty="0" err="1">
                <a:solidFill>
                  <a:srgbClr val="002060"/>
                </a:solidFill>
                <a:latin typeface="+mn-lt"/>
              </a:rPr>
              <a:t>ObjectProperty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wasBornInCountry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Domain: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TopPolitician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Range: Country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Characteristics: 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Functional</a:t>
            </a:r>
            <a:endParaRPr lang="en-AU" sz="2000" dirty="0">
              <a:solidFill>
                <a:srgbClr val="8A000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Class: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TopPolitician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8A0000"/>
                </a:solidFill>
                <a:latin typeface="+mn-lt"/>
              </a:rPr>
              <a:t>SubClassOf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headsCountry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min 1</a:t>
            </a:r>
            <a:endParaRPr lang="en-AU" sz="2000" dirty="0">
              <a:solidFill>
                <a:srgbClr val="8A000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8A0000"/>
                </a:solidFill>
                <a:latin typeface="+mn-lt"/>
              </a:rPr>
              <a:t>SubClassOf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: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wasBornInCountry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8A0000"/>
                </a:solidFill>
                <a:latin typeface="+mn-lt"/>
              </a:rPr>
              <a:t>min 1</a:t>
            </a:r>
            <a:endParaRPr lang="en-AU" sz="2000" dirty="0">
              <a:solidFill>
                <a:srgbClr val="8A0000"/>
              </a:solidFill>
              <a:latin typeface="+mn-lt"/>
            </a:endParaRPr>
          </a:p>
          <a:p>
            <a:endParaRPr lang="en-AU" dirty="0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624200"/>
            <a:ext cx="3038812" cy="1599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50000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0948" y="914400"/>
            <a:ext cx="1478280" cy="19735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33400" y="1977225"/>
            <a:ext cx="8236294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The first row of the RDB table records the fact that 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the top politician who heads Australia (country code = ‘AU’)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was born in the United Kingdom (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country code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= ‘GB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’).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We can record this without knowing the name of the politician (Julia Gillard).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In OWL, this fact may be coded using blank node ids for unnamed individuals.</a:t>
            </a:r>
          </a:p>
          <a:p>
            <a:endParaRPr lang="en-AU" sz="14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Individual:  _:p1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Facts: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headsCountry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 _:c1,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wasBornInCountry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 _:c2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Individual:  _:c1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Facts: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 "AU"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Individual:  _:c2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Facts: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 "GB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"</a:t>
            </a:r>
            <a:endParaRPr lang="en-A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23" y="308610"/>
            <a:ext cx="2976477" cy="15201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893774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62000" y="838200"/>
            <a:ext cx="4915641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A0000"/>
                </a:solidFill>
                <a:latin typeface="+mn-lt"/>
              </a:rPr>
              <a:t>Contents</a:t>
            </a:r>
          </a:p>
          <a:p>
            <a:r>
              <a:rPr lang="en-US" sz="2800" dirty="0" smtClean="0">
                <a:latin typeface="+mj-lt"/>
              </a:rPr>
              <a:t> </a:t>
            </a:r>
          </a:p>
          <a:p>
            <a:pPr>
              <a:lnSpc>
                <a:spcPct val="150000"/>
              </a:lnSpc>
              <a:buClr>
                <a:srgbClr val="8A0000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+mn-lt"/>
              </a:rPr>
              <a:t>Introduction</a:t>
            </a:r>
          </a:p>
          <a:p>
            <a:pPr>
              <a:lnSpc>
                <a:spcPct val="150000"/>
              </a:lnSpc>
              <a:buClr>
                <a:srgbClr val="8A0000"/>
              </a:buClr>
              <a:buFont typeface="Wingdings" pitchFamily="2" charset="2"/>
              <a:buChar char="§"/>
            </a:pPr>
            <a:r>
              <a:rPr lang="en-US" sz="2200" dirty="0" smtClean="0">
                <a:latin typeface="+mj-lt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Simple Reference Schemes</a:t>
            </a:r>
          </a:p>
          <a:p>
            <a:pPr>
              <a:lnSpc>
                <a:spcPct val="150000"/>
              </a:lnSpc>
              <a:buClr>
                <a:srgbClr val="8A0000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 Compound Reference Schemes</a:t>
            </a:r>
          </a:p>
          <a:p>
            <a:pPr>
              <a:lnSpc>
                <a:spcPct val="150000"/>
              </a:lnSpc>
              <a:buClr>
                <a:srgbClr val="8A0000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chemeClr val="tx2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Disjunctive Reference Schemes</a:t>
            </a:r>
          </a:p>
          <a:p>
            <a:pPr>
              <a:lnSpc>
                <a:spcPct val="150000"/>
              </a:lnSpc>
              <a:buClr>
                <a:srgbClr val="8A0000"/>
              </a:buClr>
              <a:buFont typeface="Wingdings" pitchFamily="2" charset="2"/>
              <a:buChar char="§"/>
            </a:pPr>
            <a:r>
              <a:rPr lang="en-US" sz="2200" dirty="0" smtClean="0">
                <a:solidFill>
                  <a:srgbClr val="002060"/>
                </a:solidFill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Context-Dependent </a:t>
            </a:r>
            <a:r>
              <a:rPr lang="en-US" sz="2200" dirty="0">
                <a:solidFill>
                  <a:srgbClr val="002060"/>
                </a:solidFill>
                <a:latin typeface="+mj-lt"/>
              </a:rPr>
              <a:t>Reference Schemes</a:t>
            </a:r>
          </a:p>
          <a:p>
            <a:pPr>
              <a:lnSpc>
                <a:spcPct val="150000"/>
              </a:lnSpc>
              <a:buClr>
                <a:srgbClr val="8A0000"/>
              </a:buClr>
              <a:buFont typeface="Wingdings" pitchFamily="2" charset="2"/>
              <a:buChar char="§"/>
            </a:pPr>
            <a:r>
              <a:rPr lang="en-US" sz="2200" dirty="0">
                <a:solidFill>
                  <a:srgbClr val="002060"/>
                </a:solidFill>
                <a:latin typeface="+mj-lt"/>
              </a:rPr>
              <a:t> </a:t>
            </a:r>
            <a:r>
              <a:rPr lang="en-US" sz="2200" dirty="0" smtClean="0">
                <a:solidFill>
                  <a:srgbClr val="002060"/>
                </a:solidFill>
                <a:latin typeface="+mj-lt"/>
              </a:rPr>
              <a:t>Conclusion</a:t>
            </a:r>
            <a:endParaRPr lang="en-US" sz="2200" dirty="0">
              <a:solidFill>
                <a:srgbClr val="002060"/>
              </a:solidFill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914400"/>
            <a:ext cx="5247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64264" y="304800"/>
            <a:ext cx="7635745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OWL individuals may be named (with one or more IRIs) or be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unnamed.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Country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   </a:t>
            </a:r>
            <a:r>
              <a:rPr lang="en-US" sz="2000" dirty="0" err="1" smtClean="0">
                <a:solidFill>
                  <a:srgbClr val="002060"/>
                </a:solidFill>
                <a:latin typeface="+mn-lt"/>
              </a:rPr>
              <a:t>HasKey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Individual:  Myanmar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  Facts: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 "MM"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Individual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Burma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  Facts: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 "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MM</a:t>
            </a:r>
            <a:r>
              <a:rPr lang="en-US" sz="2000" dirty="0" smtClean="0">
                <a:solidFill>
                  <a:srgbClr val="002060"/>
                </a:solidFill>
              </a:rPr>
              <a:t>"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Right Arrow 3"/>
          <p:cNvSpPr/>
          <p:nvPr/>
        </p:nvSpPr>
        <p:spPr>
          <a:xfrm>
            <a:off x="5083144" y="5383143"/>
            <a:ext cx="228600" cy="152400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/>
          <p:cNvSpPr txBox="1"/>
          <p:nvPr/>
        </p:nvSpPr>
        <p:spPr>
          <a:xfrm>
            <a:off x="5715000" y="5029200"/>
            <a:ext cx="22598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Individual: Burma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AU" sz="2000" dirty="0" err="1">
                <a:solidFill>
                  <a:srgbClr val="002060"/>
                </a:solidFill>
                <a:latin typeface="+mn-lt"/>
              </a:rPr>
              <a:t>SameAs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: Myanmar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6882" y="1977326"/>
            <a:ext cx="4096083" cy="289947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970836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295400"/>
            <a:ext cx="1214937" cy="16220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62000" y="381000"/>
            <a:ext cx="73152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Class: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Country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HasKey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: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hasCountryCode</a:t>
            </a:r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14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Individual: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JuliaGillard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Facts: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wasBornInCountry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_:c1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Individual:  _:c1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Facts: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"GB"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1400" dirty="0" smtClean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Individual: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TheUK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Facts: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hasCountryCode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"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GB"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Will an OWL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reasoner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now infer the following?</a:t>
            </a:r>
          </a:p>
          <a:p>
            <a:endParaRPr lang="en-AU" sz="1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Individual: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JuliaGillard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Facts: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wasBornInCountry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 smtClean="0">
                <a:solidFill>
                  <a:srgbClr val="002060"/>
                </a:solidFill>
                <a:latin typeface="+mn-lt"/>
              </a:rPr>
              <a:t>TheUK</a:t>
            </a:r>
            <a:endParaRPr lang="en-US" sz="2000" dirty="0" smtClean="0">
              <a:solidFill>
                <a:srgbClr val="002060"/>
              </a:solidFill>
              <a:latin typeface="+mn-lt"/>
            </a:endParaRPr>
          </a:p>
          <a:p>
            <a:pPr hangingPunct="0"/>
            <a:endParaRPr lang="en-US" sz="14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No! </a:t>
            </a:r>
            <a:r>
              <a:rPr lang="en-US" sz="2000" dirty="0" err="1" smtClean="0">
                <a:solidFill>
                  <a:srgbClr val="8A0000"/>
                </a:solidFill>
                <a:latin typeface="+mn-lt"/>
              </a:rPr>
              <a:t>HasKey</a:t>
            </a:r>
            <a:r>
              <a:rPr lang="en-US" sz="2000" dirty="0" smtClean="0">
                <a:solidFill>
                  <a:srgbClr val="8A0000"/>
                </a:solidFill>
                <a:latin typeface="+mn-lt"/>
              </a:rPr>
              <a:t> declarations apply only to named individuals </a:t>
            </a:r>
          </a:p>
          <a:p>
            <a:pPr hangingPunct="0"/>
            <a:r>
              <a:rPr lang="en-US" sz="2000" dirty="0">
                <a:solidFill>
                  <a:srgbClr val="8A000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8A0000"/>
                </a:solidFill>
                <a:latin typeface="+mn-lt"/>
              </a:rPr>
              <a:t>       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(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unlike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InverseFunctional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declarations). 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OWL allows that there could be many unnamed individuals that have the country code “GB”,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not just the named individual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TheUK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304800"/>
            <a:ext cx="2819400" cy="335317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597884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610600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Typical databases adopt closed world semantics, and treat declarations such as “Each person was born in some country” as constraints, so an update attempt to record a person without his/her birth country will be rejected.  </a:t>
            </a:r>
          </a:p>
          <a:p>
            <a:endParaRPr lang="en-AU" sz="12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In contrast,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OWL </a:t>
            </a:r>
            <a:r>
              <a:rPr lang="en-AU" sz="2000" dirty="0">
                <a:solidFill>
                  <a:srgbClr val="8A0000"/>
                </a:solidFill>
                <a:latin typeface="+mn-lt"/>
              </a:rPr>
              <a:t>adopts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open world semantics, and treats many declarations</a:t>
            </a:r>
          </a:p>
          <a:p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simply as propositions, not as constraints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</a:p>
          <a:p>
            <a:endParaRPr lang="en-AU" sz="8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e.g.</a:t>
            </a:r>
          </a:p>
          <a:p>
            <a:pPr lvl="1" hangingPunct="0"/>
            <a:r>
              <a:rPr lang="en-US" sz="2000" dirty="0" err="1">
                <a:solidFill>
                  <a:srgbClr val="002060"/>
                </a:solidFill>
                <a:latin typeface="+mn-lt"/>
              </a:rPr>
              <a:t>ObjectProperty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wasBornInCountry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Domain: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Person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Range: Country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Characteristics: Functional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Person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SubClassOf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</a:t>
            </a:r>
            <a:r>
              <a:rPr lang="en-US" sz="2000" dirty="0" err="1" smtClean="0">
                <a:solidFill>
                  <a:srgbClr val="002060"/>
                </a:solidFill>
                <a:latin typeface="+mn-lt"/>
              </a:rPr>
              <a:t>wasBornInCountry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min 1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12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The OWL code declares that each person was born in exactly one country,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but it does not require that we know which country a recorded person is born in.</a:t>
            </a:r>
          </a:p>
          <a:p>
            <a:endParaRPr lang="en-AU" sz="12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So care is required when mapping between data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modeling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approaches and OWL. Some recent proposals have made to extend OWL to cater properly for constraints (see references [7] and [22] in the first Selected Resources paper).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514600"/>
            <a:ext cx="3283910" cy="683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47753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95604" y="1174273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A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composite reference scheme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for an entity identifies it using a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combination of two or more  attributes or relationships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, e.g.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067703"/>
            <a:ext cx="4866144" cy="219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73102" y="2069966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>
                    <a:lumMod val="75000"/>
                  </a:schemeClr>
                </a:solidFill>
              </a:rPr>
              <a:t>ORM</a:t>
            </a:r>
            <a:r>
              <a:rPr lang="en-AU" dirty="0" smtClean="0">
                <a:solidFill>
                  <a:srgbClr val="0070C0"/>
                </a:solidFill>
              </a:rPr>
              <a:t>:</a:t>
            </a:r>
            <a:endParaRPr lang="en-AU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3102" y="465987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chemeClr val="accent1">
                    <a:lumMod val="75000"/>
                  </a:schemeClr>
                </a:solidFill>
              </a:rPr>
              <a:t>RDB</a:t>
            </a:r>
            <a:r>
              <a:rPr lang="en-AU" dirty="0" smtClean="0">
                <a:solidFill>
                  <a:srgbClr val="0070C0"/>
                </a:solidFill>
              </a:rPr>
              <a:t>: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497" y="4379357"/>
            <a:ext cx="5480352" cy="1869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74878" y="228600"/>
            <a:ext cx="5442452" cy="584775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A0000"/>
                </a:solidFill>
                <a:latin typeface="+mn-lt"/>
              </a:rPr>
              <a:t>Compound Reference Schemes</a:t>
            </a:r>
          </a:p>
        </p:txBody>
      </p:sp>
      <p:pic>
        <p:nvPicPr>
          <p:cNvPr id="3077" name="Picture 5" descr="C:\Users\Terry\AppData\Local\Microsoft\Windows\Temporary Internet Files\Content.IE5\GP7FJFFG\MC900383126[1].wm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0792" y="2439298"/>
            <a:ext cx="2136317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99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457200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193B65"/>
                </a:solidFill>
              </a:rPr>
              <a:t>Barker</a:t>
            </a:r>
            <a:r>
              <a:rPr lang="en-AU" dirty="0" smtClean="0">
                <a:solidFill>
                  <a:srgbClr val="0070C0"/>
                </a:solidFill>
              </a:rPr>
              <a:t> </a:t>
            </a:r>
            <a:r>
              <a:rPr lang="en-AU" b="1" dirty="0" smtClean="0">
                <a:solidFill>
                  <a:srgbClr val="193B65"/>
                </a:solidFill>
              </a:rPr>
              <a:t>ER</a:t>
            </a:r>
            <a:r>
              <a:rPr lang="en-AU" dirty="0" smtClean="0">
                <a:solidFill>
                  <a:srgbClr val="193B65"/>
                </a:solidFill>
              </a:rPr>
              <a:t>:</a:t>
            </a:r>
            <a:endParaRPr lang="en-AU" dirty="0">
              <a:solidFill>
                <a:srgbClr val="193B65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3429000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193B65"/>
                </a:solidFill>
              </a:rPr>
              <a:t>UML</a:t>
            </a:r>
            <a:r>
              <a:rPr lang="en-AU" dirty="0" smtClean="0">
                <a:solidFill>
                  <a:srgbClr val="193B65"/>
                </a:solidFill>
              </a:rPr>
              <a:t>:</a:t>
            </a:r>
            <a:endParaRPr lang="en-AU" dirty="0">
              <a:solidFill>
                <a:srgbClr val="193B65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762000"/>
            <a:ext cx="4824969" cy="1383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5800" y="2362200"/>
            <a:ext cx="77105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The composite uniqueness constraint on </a:t>
            </a:r>
            <a:r>
              <a:rPr lang="en-AU" sz="2000" i="1" dirty="0" smtClean="0">
                <a:solidFill>
                  <a:srgbClr val="002060"/>
                </a:solidFill>
                <a:latin typeface="+mn-lt"/>
              </a:rPr>
              <a:t>x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and </a:t>
            </a:r>
            <a:r>
              <a:rPr lang="en-AU" sz="2000" i="1" dirty="0" smtClean="0">
                <a:solidFill>
                  <a:srgbClr val="002060"/>
                </a:solidFill>
                <a:latin typeface="+mn-lt"/>
              </a:rPr>
              <a:t>y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coordinate pairs is lost. 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123" y="3464956"/>
            <a:ext cx="4612933" cy="1488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81000" y="5235714"/>
            <a:ext cx="86551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Again, the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composite uniqueness constraint on </a:t>
            </a:r>
            <a:r>
              <a:rPr lang="en-AU" sz="2000" i="1" dirty="0" smtClean="0">
                <a:solidFill>
                  <a:srgbClr val="002060"/>
                </a:solidFill>
                <a:latin typeface="+mn-lt"/>
              </a:rPr>
              <a:t>x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and </a:t>
            </a:r>
            <a:r>
              <a:rPr lang="en-AU" sz="2000" i="1" dirty="0" smtClean="0">
                <a:solidFill>
                  <a:srgbClr val="002060"/>
                </a:solidFill>
                <a:latin typeface="+mn-lt"/>
              </a:rPr>
              <a:t>y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coordinate pairs is lost.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OCL code could be added, but OCL is often difficult for domain experts to validate.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99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4866144" cy="219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98283" y="2514600"/>
            <a:ext cx="830580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In OWL, the unary </a:t>
            </a:r>
            <a:r>
              <a:rPr lang="en-US" sz="2000" dirty="0" err="1" smtClean="0">
                <a:solidFill>
                  <a:srgbClr val="002060"/>
                </a:solidFill>
                <a:latin typeface="+mn-lt"/>
              </a:rPr>
              <a:t>isWindowed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 predicate is replaced by a binary data property</a:t>
            </a:r>
          </a:p>
          <a:p>
            <a:pPr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that maps Room to Boolean. </a:t>
            </a:r>
          </a:p>
          <a:p>
            <a:pPr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The rest of the schema may be coded in a similar way to that discussed earlier.</a:t>
            </a:r>
          </a:p>
          <a:p>
            <a:pPr hangingPunct="0"/>
            <a:endParaRPr lang="en-US" sz="500" dirty="0" smtClean="0">
              <a:solidFill>
                <a:srgbClr val="002060"/>
              </a:solidFill>
              <a:latin typeface="+mn-lt"/>
            </a:endParaRPr>
          </a:p>
          <a:p>
            <a:pPr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The reference predicates are coded as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</a:t>
            </a:r>
            <a:r>
              <a:rPr lang="en-US" sz="2000" dirty="0" err="1" smtClean="0">
                <a:solidFill>
                  <a:srgbClr val="002060"/>
                </a:solidFill>
                <a:latin typeface="+mn-lt"/>
              </a:rPr>
              <a:t>asKey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 properties (see below), but these are effective only if meaningful IRIs (or additional labels) are supplied (e.g. “Room3-205” for Room 205 in Building3). </a:t>
            </a:r>
          </a:p>
          <a:p>
            <a:pPr hangingPunct="0"/>
            <a:endParaRPr lang="en-US" sz="1400" dirty="0" smtClean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Class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Building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HasKey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hasBuildingNr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HasKey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hasXcoordinate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hasYcoordinate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Class:  Room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lvl="1" hangingPunct="0"/>
            <a:r>
              <a:rPr lang="en-US" sz="2000" dirty="0">
                <a:solidFill>
                  <a:srgbClr val="002060"/>
                </a:solidFill>
                <a:latin typeface="+mn-lt"/>
              </a:rPr>
              <a:t> 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HasKey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: </a:t>
            </a:r>
            <a:r>
              <a:rPr lang="en-US" sz="2000" dirty="0" err="1">
                <a:solidFill>
                  <a:srgbClr val="002060"/>
                </a:solidFill>
                <a:latin typeface="+mn-lt"/>
              </a:rPr>
              <a:t>isInBuilding</a:t>
            </a:r>
            <a:r>
              <a:rPr lang="en-US" sz="2000" dirty="0">
                <a:solidFill>
                  <a:srgbClr val="002060"/>
                </a:solidFill>
                <a:latin typeface="+mn-lt"/>
              </a:rPr>
              <a:t>, </a:t>
            </a:r>
            <a:r>
              <a:rPr lang="en-US" sz="2000" dirty="0" err="1" smtClean="0">
                <a:solidFill>
                  <a:srgbClr val="002060"/>
                </a:solidFill>
                <a:latin typeface="+mn-lt"/>
              </a:rPr>
              <a:t>hasRoomNr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99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9618" y="1047690"/>
            <a:ext cx="845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 smtClean="0">
                <a:solidFill>
                  <a:srgbClr val="8A0000"/>
                </a:solidFill>
                <a:latin typeface="+mn-lt"/>
              </a:rPr>
              <a:t>Join Semantics for External Uniqueness </a:t>
            </a:r>
            <a:r>
              <a:rPr lang="en-AU" sz="2000" b="1" dirty="0">
                <a:solidFill>
                  <a:srgbClr val="8A0000"/>
                </a:solidFill>
                <a:latin typeface="+mn-lt"/>
              </a:rPr>
              <a:t>C</a:t>
            </a:r>
            <a:r>
              <a:rPr lang="en-AU" sz="2000" b="1" dirty="0" smtClean="0">
                <a:solidFill>
                  <a:srgbClr val="8A0000"/>
                </a:solidFill>
                <a:latin typeface="+mn-lt"/>
              </a:rPr>
              <a:t>onstraints</a:t>
            </a:r>
            <a:endParaRPr lang="en-AU" sz="2000" b="1" dirty="0">
              <a:solidFill>
                <a:srgbClr val="8A0000"/>
              </a:solidFill>
              <a:latin typeface="+mn-lt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331184"/>
            <a:ext cx="358234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53825" y="270920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r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1</a:t>
            </a:r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    r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2</a:t>
            </a:r>
            <a:endParaRPr lang="en-AU" sz="1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53824" y="3547407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r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3</a:t>
            </a:r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    r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4</a:t>
            </a:r>
            <a:endParaRPr lang="en-AU" sz="1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4430" y="2556807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P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1</a:t>
            </a:r>
            <a:endParaRPr lang="en-AU" sz="1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0658" y="3699807"/>
            <a:ext cx="3593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P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2</a:t>
            </a:r>
            <a:endParaRPr lang="en-AU" sz="1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53825" y="1416784"/>
            <a:ext cx="68480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r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1</a:t>
            </a:r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    P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1</a:t>
            </a:r>
          </a:p>
          <a:p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r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2</a:t>
            </a:r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    P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1</a:t>
            </a:r>
          </a:p>
          <a:p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r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3</a:t>
            </a:r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    P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2</a:t>
            </a:r>
          </a:p>
          <a:p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r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4</a:t>
            </a:r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    P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2</a:t>
            </a:r>
            <a:endParaRPr lang="en-AU" sz="12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42415" y="4236184"/>
            <a:ext cx="907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r</a:t>
            </a:r>
            <a:r>
              <a:rPr lang="en-AU" sz="1200" b="1" dirty="0" smtClean="0">
                <a:solidFill>
                  <a:srgbClr val="0070C0"/>
                </a:solidFill>
                <a:latin typeface="+mn-lt"/>
              </a:rPr>
              <a:t>4</a:t>
            </a:r>
            <a:r>
              <a:rPr lang="en-AU" sz="1400" b="1" dirty="0" smtClean="0">
                <a:solidFill>
                  <a:srgbClr val="0070C0"/>
                </a:solidFill>
                <a:latin typeface="+mn-lt"/>
              </a:rPr>
              <a:t>    name</a:t>
            </a:r>
            <a:endParaRPr lang="en-AU" sz="1400" b="1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651595" y="1676400"/>
            <a:ext cx="39989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This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external uniqueness constraint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has </a:t>
            </a:r>
            <a:r>
              <a:rPr lang="en-AU" sz="2000" dirty="0">
                <a:solidFill>
                  <a:srgbClr val="8A0000"/>
                </a:solidFill>
                <a:latin typeface="+mn-lt"/>
              </a:rPr>
              <a:t>inner join semantics</a:t>
            </a:r>
          </a:p>
        </p:txBody>
      </p:sp>
      <p:cxnSp>
        <p:nvCxnSpPr>
          <p:cNvPr id="11" name="Straight Arrow Connector 10"/>
          <p:cNvCxnSpPr>
            <a:stCxn id="4" idx="1"/>
          </p:cNvCxnSpPr>
          <p:nvPr/>
        </p:nvCxnSpPr>
        <p:spPr>
          <a:xfrm flipH="1">
            <a:off x="2480920" y="2030343"/>
            <a:ext cx="2170675" cy="126272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27707" y="4693384"/>
            <a:ext cx="744949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All roles (named or unnamed) may be referenced by their </a:t>
            </a:r>
            <a:r>
              <a:rPr lang="en-AU" sz="2000" dirty="0" err="1">
                <a:solidFill>
                  <a:srgbClr val="002060"/>
                </a:solidFill>
                <a:latin typeface="+mn-lt"/>
              </a:rPr>
              <a:t>roleId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Role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names are optional in ORM, </a:t>
            </a:r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but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within the same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predicate, role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names must be distinct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Hence, named roles may also be referenced by the combination of their name and predicate.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742415" y="222687"/>
            <a:ext cx="5448286" cy="584775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8A0000"/>
                </a:solidFill>
                <a:latin typeface="+mn-lt"/>
              </a:rPr>
              <a:t>Disjunctive Reference Schemes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72" y="3016984"/>
            <a:ext cx="3879838" cy="1414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486400" y="4114800"/>
            <a:ext cx="2743200" cy="2714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/>
          <p:cNvSpPr txBox="1"/>
          <p:nvPr/>
        </p:nvSpPr>
        <p:spPr>
          <a:xfrm>
            <a:off x="4770672" y="2558534"/>
            <a:ext cx="2090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/>
              <a:t>P</a:t>
            </a:r>
            <a:r>
              <a:rPr lang="en-AU" sz="1200" dirty="0" smtClean="0"/>
              <a:t>1 </a:t>
            </a:r>
            <a:r>
              <a:rPr lang="en-AU" dirty="0" smtClean="0"/>
              <a:t>left outer join P</a:t>
            </a:r>
            <a:r>
              <a:rPr lang="en-AU" sz="1200" dirty="0" smtClean="0"/>
              <a:t>2</a:t>
            </a:r>
            <a:endParaRPr lang="en-AU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4288636" y="4038600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/>
              <a:t>i</a:t>
            </a:r>
            <a:r>
              <a:rPr lang="en-AU" dirty="0" smtClean="0"/>
              <a:t>nner join:</a:t>
            </a:r>
            <a:endParaRPr lang="en-AU" dirty="0"/>
          </a:p>
        </p:txBody>
      </p:sp>
      <p:sp>
        <p:nvSpPr>
          <p:cNvPr id="19" name="TextBox 18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99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4" grpId="0"/>
      <p:bldP spid="10" grpId="0" animBg="1"/>
      <p:bldP spid="1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81000"/>
            <a:ext cx="3389313" cy="3534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6067" y="4419600"/>
            <a:ext cx="8145371" cy="193899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All courses may be referenced by their </a:t>
            </a:r>
            <a:r>
              <a:rPr lang="en-AU" sz="2000" dirty="0" err="1">
                <a:solidFill>
                  <a:srgbClr val="002060"/>
                </a:solidFill>
                <a:latin typeface="+mn-lt"/>
              </a:rPr>
              <a:t>courseCode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Some courses might not offered by a department (e.g. a course by a visitor),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but courses offered by the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same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department must have distinct titles.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Each course may also be referenced by exactly one of the following patterns: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	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courseTitle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and its department</a:t>
            </a:r>
          </a:p>
          <a:p>
            <a:r>
              <a:rPr lang="en-AU" sz="2000" dirty="0" smtClean="0">
                <a:solidFill>
                  <a:srgbClr val="002060"/>
                </a:solidFill>
              </a:rPr>
              <a:t>	</a:t>
            </a:r>
            <a:r>
              <a:rPr lang="en-AU" sz="2000" dirty="0" err="1" smtClean="0">
                <a:solidFill>
                  <a:srgbClr val="8A0000"/>
                </a:solidFill>
                <a:latin typeface="+mj-lt"/>
              </a:rPr>
              <a:t>courseTitle</a:t>
            </a:r>
            <a:r>
              <a:rPr lang="en-AU" sz="2000" dirty="0" smtClean="0">
                <a:solidFill>
                  <a:srgbClr val="8A0000"/>
                </a:solidFill>
                <a:latin typeface="+mj-lt"/>
              </a:rPr>
              <a:t> </a:t>
            </a:r>
            <a:r>
              <a:rPr lang="en-AU" sz="2000" dirty="0">
                <a:solidFill>
                  <a:srgbClr val="8A0000"/>
                </a:solidFill>
                <a:latin typeface="+mj-lt"/>
              </a:rPr>
              <a:t>where the course has no </a:t>
            </a:r>
            <a:r>
              <a:rPr lang="en-AU" sz="2000" dirty="0" smtClean="0">
                <a:solidFill>
                  <a:srgbClr val="8A0000"/>
                </a:solidFill>
                <a:latin typeface="+mj-lt"/>
              </a:rPr>
              <a:t>department</a:t>
            </a:r>
            <a:endParaRPr lang="en-AU" sz="2000" dirty="0">
              <a:solidFill>
                <a:srgbClr val="8A000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8873" y="865181"/>
            <a:ext cx="387067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This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external uniqueness constraint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has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outer </a:t>
            </a:r>
            <a:r>
              <a:rPr lang="en-AU" sz="2000" dirty="0">
                <a:solidFill>
                  <a:srgbClr val="8A0000"/>
                </a:solidFill>
                <a:latin typeface="+mn-lt"/>
              </a:rPr>
              <a:t>join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semantics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(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with the added proviso that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nulls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are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treated as actual values)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77257" y="1143000"/>
            <a:ext cx="2185772" cy="11565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755" y="2590801"/>
            <a:ext cx="4978695" cy="1324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181600" y="3915037"/>
            <a:ext cx="228620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700" dirty="0" smtClean="0">
                <a:solidFill>
                  <a:srgbClr val="8A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C4        Mechanics   ?</a:t>
            </a:r>
            <a:endParaRPr lang="en-AU" sz="1700" dirty="0">
              <a:solidFill>
                <a:srgbClr val="8A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7600" y="3505200"/>
            <a:ext cx="3561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000" dirty="0" smtClean="0">
                <a:solidFill>
                  <a:srgbClr val="8A0000"/>
                </a:solidFill>
              </a:rPr>
              <a:t>}</a:t>
            </a:r>
            <a:endParaRPr lang="en-AU" sz="4000" dirty="0">
              <a:solidFill>
                <a:srgbClr val="8A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730460" y="3622649"/>
            <a:ext cx="11849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smtClean="0">
                <a:solidFill>
                  <a:srgbClr val="8A0000"/>
                </a:solidFill>
              </a:rPr>
              <a:t>violates</a:t>
            </a:r>
          </a:p>
          <a:p>
            <a:r>
              <a:rPr lang="en-AU" dirty="0" smtClean="0">
                <a:solidFill>
                  <a:srgbClr val="8A0000"/>
                </a:solidFill>
              </a:rPr>
              <a:t>constraint</a:t>
            </a:r>
            <a:endParaRPr lang="en-AU" dirty="0">
              <a:solidFill>
                <a:srgbClr val="8A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99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7" grpId="0"/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7684" y="1292769"/>
            <a:ext cx="7584512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External uniqueness constraints with outer join semantics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may be used for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the preferred reference scheme. </a:t>
            </a:r>
            <a:br>
              <a:rPr lang="en-AU" sz="2000" dirty="0" smtClean="0">
                <a:solidFill>
                  <a:srgbClr val="002060"/>
                </a:solidFill>
                <a:latin typeface="+mn-lt"/>
              </a:rPr>
            </a:b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In this case, a double-bar is used.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14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If at least one referencing relationship is optional for its entity type, 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a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n external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uniqueness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constraint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with inner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join semantics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cannot be used for the preferred reference scheme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since it can be used to reference only some instances of the entity type.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399013"/>
            <a:ext cx="3962400" cy="202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0601" y="381000"/>
            <a:ext cx="7123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Reference schemes involving a disjunction of two or more patterns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are known as </a:t>
            </a:r>
            <a:r>
              <a:rPr lang="en-AU" sz="2000" b="1" dirty="0" smtClean="0">
                <a:solidFill>
                  <a:srgbClr val="8A0000"/>
                </a:solidFill>
                <a:latin typeface="+mn-lt"/>
              </a:rPr>
              <a:t>disjunctive reference schemes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99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8" y="76200"/>
            <a:ext cx="2157046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29000" y="331877"/>
            <a:ext cx="52992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The general, weakest pattern allowed </a:t>
            </a:r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for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disjunctive reference (</a:t>
            </a:r>
            <a:r>
              <a:rPr lang="en-AU" sz="2000" i="1" dirty="0">
                <a:solidFill>
                  <a:srgbClr val="002060"/>
                </a:solidFill>
                <a:latin typeface="+mn-lt"/>
              </a:rPr>
              <a:t>n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 &gt; 1).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If used for preferred reference,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use a double-bar.  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905000"/>
            <a:ext cx="566212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AU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AU" sz="2000" i="1" baseline="-25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AU" sz="2000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0..1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xR</a:t>
            </a:r>
            <a:r>
              <a:rPr lang="en-AU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AU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&amp; … &amp; </a:t>
            </a:r>
            <a:r>
              <a:rPr lang="en-AU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xR</a:t>
            </a:r>
            <a:r>
              <a:rPr lang="en-AU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AU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AU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&amp;</a:t>
            </a:r>
          </a:p>
          <a:p>
            <a:r>
              <a:rPr lang="en-AU" sz="20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000" dirty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AU" sz="20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0..1</a:t>
            </a:r>
            <a:r>
              <a:rPr lang="en-AU" sz="20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AU" sz="2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[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xR</a:t>
            </a:r>
            <a:r>
              <a:rPr lang="en-AU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AU" sz="2000" dirty="0">
                <a:latin typeface="Times New Roman" pitchFamily="18" charset="0"/>
                <a:cs typeface="Times New Roman" pitchFamily="18" charset="0"/>
                <a:sym typeface="Symbol"/>
              </a:rPr>
              <a:t>&amp;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~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xR</a:t>
            </a:r>
            <a:r>
              <a:rPr lang="en-AU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AU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…  </a:t>
            </a:r>
            <a:r>
              <a:rPr lang="en-AU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xR</a:t>
            </a:r>
            <a:r>
              <a:rPr lang="en-AU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AU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)]</a:t>
            </a:r>
          </a:p>
          <a:p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&amp; …</a:t>
            </a:r>
          </a:p>
          <a:p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&amp; </a:t>
            </a:r>
            <a:r>
              <a:rPr lang="en-AU" sz="2000" dirty="0"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AU" sz="2000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AU" sz="20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000" dirty="0">
                <a:latin typeface="Times New Roman" pitchFamily="18" charset="0"/>
                <a:cs typeface="Times New Roman" pitchFamily="18" charset="0"/>
              </a:rPr>
              <a:t>..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AU" sz="2000" i="1" baseline="-25000" dirty="0" smtClean="0">
                <a:latin typeface="Times New Roman" pitchFamily="18" charset="0"/>
                <a:cs typeface="Times New Roman" pitchFamily="18" charset="0"/>
              </a:rPr>
              <a:t>n-</a:t>
            </a:r>
            <a:r>
              <a:rPr lang="en-AU" sz="20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AU" sz="2000" dirty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AU" sz="20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0..1</a:t>
            </a:r>
            <a:r>
              <a:rPr lang="en-AU" sz="2000" i="1" dirty="0">
                <a:latin typeface="Times New Roman" pitchFamily="18" charset="0"/>
                <a:cs typeface="Times New Roman" pitchFamily="18" charset="0"/>
                <a:sym typeface="Symbol"/>
              </a:rPr>
              <a:t>x</a:t>
            </a:r>
            <a:r>
              <a:rPr lang="en-AU" sz="2000" dirty="0">
                <a:latin typeface="Times New Roman" pitchFamily="18" charset="0"/>
                <a:cs typeface="Times New Roman" pitchFamily="18" charset="0"/>
                <a:sym typeface="Symbol"/>
              </a:rPr>
              <a:t> (</a:t>
            </a:r>
            <a:r>
              <a:rPr lang="en-AU" sz="2000" i="1" dirty="0">
                <a:latin typeface="Times New Roman" pitchFamily="18" charset="0"/>
                <a:cs typeface="Times New Roman" pitchFamily="18" charset="0"/>
                <a:sym typeface="Symbol"/>
              </a:rPr>
              <a:t>xR</a:t>
            </a:r>
            <a:r>
              <a:rPr lang="en-AU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AU" sz="2000" i="1" dirty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AU" sz="20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AU" sz="2000" dirty="0">
                <a:latin typeface="Times New Roman" pitchFamily="18" charset="0"/>
                <a:cs typeface="Times New Roman" pitchFamily="18" charset="0"/>
                <a:sym typeface="Symbol"/>
              </a:rPr>
              <a:t> &amp; … &amp; 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xR</a:t>
            </a:r>
            <a:r>
              <a:rPr lang="en-AU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n-</a:t>
            </a:r>
            <a:r>
              <a:rPr lang="en-AU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y</a:t>
            </a:r>
            <a:r>
              <a:rPr lang="en-AU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n-</a:t>
            </a:r>
            <a:r>
              <a:rPr lang="en-AU" sz="2000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AU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&amp; ~</a:t>
            </a:r>
            <a:r>
              <a:rPr lang="en-AU" sz="2000" dirty="0"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AU" sz="2000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z </a:t>
            </a:r>
            <a:r>
              <a:rPr lang="en-AU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xR</a:t>
            </a:r>
            <a:r>
              <a:rPr lang="en-AU" sz="2000" i="1" baseline="-25000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n</a:t>
            </a:r>
            <a:r>
              <a:rPr lang="en-AU" sz="2000" i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z</a:t>
            </a:r>
            <a:r>
              <a:rPr lang="en-AU" sz="2000" i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AU" sz="2000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endParaRPr lang="en-AU" sz="2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082584" y="1898964"/>
            <a:ext cx="280410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Inner join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part.</a:t>
            </a:r>
          </a:p>
          <a:p>
            <a:endParaRPr lang="en-AU" sz="10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The outer join part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covers all patterns where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1 or more components is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absent.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377916" y="2105055"/>
            <a:ext cx="170466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8003" y="3813772"/>
            <a:ext cx="618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E.g. 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648506"/>
            <a:ext cx="3337456" cy="1700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28600" y="5418994"/>
            <a:ext cx="850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hangingPunct="0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ct: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CourseTitle,</a:t>
            </a:r>
            <a:r>
              <a:rPr lang="en-US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d: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0..1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Course (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hasCourseTitle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&amp;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isOfferedBy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A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  <a:p>
            <a:pPr hangingPunct="0"/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</a:t>
            </a:r>
            <a:r>
              <a:rPr lang="en-US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ct: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CourseTitle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baseline="300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0..1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c: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Course [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hasCourseTitle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&amp; ~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</a:t>
            </a:r>
            <a:r>
              <a:rPr lang="en-US" i="1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d: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Department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isOfferedBy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]</a:t>
            </a:r>
            <a:endParaRPr lang="en-AU" dirty="0">
              <a:solidFill>
                <a:srgbClr val="00206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5122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42582" y="1140797"/>
            <a:ext cx="8144218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sz="2000" b="1" dirty="0">
                <a:solidFill>
                  <a:srgbClr val="8A0000"/>
                </a:solidFill>
                <a:latin typeface="+mn-lt"/>
              </a:rPr>
              <a:t>Natural ways of referring to objects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(individual things)</a:t>
            </a:r>
          </a:p>
          <a:p>
            <a:pPr>
              <a:lnSpc>
                <a:spcPts val="2400"/>
              </a:lnSpc>
            </a:pPr>
            <a:endParaRPr lang="en-AU" sz="1000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AU" sz="2000" dirty="0" err="1">
                <a:solidFill>
                  <a:srgbClr val="8A0000"/>
                </a:solidFill>
                <a:latin typeface="+mn-lt"/>
              </a:rPr>
              <a:t>Ostension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(pointing at the object of interest)</a:t>
            </a:r>
          </a:p>
          <a:p>
            <a:pPr marL="342900" indent="-342900">
              <a:buFont typeface="Wingdings" pitchFamily="2" charset="2"/>
              <a:buChar char="§"/>
            </a:pPr>
            <a:endParaRPr lang="en-AU" sz="1000" dirty="0" smtClean="0">
              <a:solidFill>
                <a:srgbClr val="002060"/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AU" sz="1000" dirty="0" smtClean="0">
              <a:solidFill>
                <a:srgbClr val="002060"/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AU" sz="2000" dirty="0">
                <a:solidFill>
                  <a:srgbClr val="8A0000"/>
                </a:solidFill>
                <a:latin typeface="+mn-lt"/>
              </a:rPr>
              <a:t>Linguistic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expressions</a:t>
            </a:r>
            <a:endParaRPr lang="en-AU" sz="1000" dirty="0" smtClean="0">
              <a:solidFill>
                <a:srgbClr val="8A0000"/>
              </a:solidFill>
              <a:latin typeface="+mn-lt"/>
            </a:endParaRPr>
          </a:p>
          <a:p>
            <a:pPr marL="342900" indent="-342900">
              <a:buFont typeface="Wingdings" pitchFamily="2" charset="2"/>
              <a:buChar char="§"/>
            </a:pPr>
            <a:endParaRPr lang="en-AU" sz="1000" dirty="0">
              <a:solidFill>
                <a:srgbClr val="8A0000"/>
              </a:solidFill>
              <a:latin typeface="+mn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AU" sz="2000" dirty="0">
                <a:solidFill>
                  <a:srgbClr val="8A0000"/>
                </a:solidFill>
                <a:latin typeface="+mn-lt"/>
              </a:rPr>
              <a:t>Proper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names</a:t>
            </a:r>
            <a:endParaRPr lang="en-AU" sz="1000" dirty="0" smtClean="0">
              <a:solidFill>
                <a:srgbClr val="8A0000"/>
              </a:solidFill>
              <a:latin typeface="+mn-lt"/>
            </a:endParaRPr>
          </a:p>
          <a:p>
            <a:pPr marL="800100" lvl="1" indent="-342900">
              <a:buFont typeface="Wingdings" pitchFamily="2" charset="2"/>
              <a:buChar char="§"/>
            </a:pPr>
            <a:endParaRPr lang="en-AU" sz="800" dirty="0">
              <a:solidFill>
                <a:srgbClr val="8A0000"/>
              </a:solidFill>
              <a:latin typeface="+mn-lt"/>
            </a:endParaRPr>
          </a:p>
          <a:p>
            <a:pPr lvl="1"/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	e.g.	“Barack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Obama”</a:t>
            </a:r>
          </a:p>
          <a:p>
            <a:pPr marL="800100" lvl="1" indent="-342900">
              <a:buFont typeface="Wingdings" pitchFamily="2" charset="2"/>
              <a:buChar char="§"/>
            </a:pPr>
            <a:endParaRPr lang="en-AU" sz="2000" dirty="0">
              <a:solidFill>
                <a:srgbClr val="8A0000"/>
              </a:solidFill>
              <a:latin typeface="+mn-lt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AU" sz="2000" dirty="0">
                <a:solidFill>
                  <a:srgbClr val="8A0000"/>
                </a:solidFill>
                <a:latin typeface="+mn-lt"/>
              </a:rPr>
              <a:t>Definite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descriptions</a:t>
            </a:r>
            <a:endParaRPr lang="en-AU" sz="1000" dirty="0" smtClean="0">
              <a:solidFill>
                <a:srgbClr val="8A0000"/>
              </a:solidFill>
              <a:latin typeface="+mn-lt"/>
            </a:endParaRPr>
          </a:p>
          <a:p>
            <a:pPr marL="800100" lvl="1" indent="-342900">
              <a:buFont typeface="Arial" pitchFamily="34" charset="0"/>
              <a:buChar char="•"/>
            </a:pPr>
            <a:endParaRPr lang="en-AU" sz="800" dirty="0">
              <a:solidFill>
                <a:srgbClr val="8A0000"/>
              </a:solidFill>
              <a:latin typeface="+mn-lt"/>
            </a:endParaRPr>
          </a:p>
          <a:p>
            <a:pPr lvl="1"/>
            <a:r>
              <a:rPr lang="en-AU" sz="1000" dirty="0">
                <a:solidFill>
                  <a:srgbClr val="002060"/>
                </a:solidFill>
                <a:latin typeface="+mn-lt"/>
              </a:rPr>
              <a:t>	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e.g.	“The (current) president of the USA”</a:t>
            </a:r>
          </a:p>
          <a:p>
            <a:pPr lvl="1"/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10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For computerised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systems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, linguistic reference schemes are typically used.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However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, there are major differences in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the way that popular data </a:t>
            </a:r>
            <a:r>
              <a:rPr lang="en-AU" sz="2000" dirty="0" err="1">
                <a:solidFill>
                  <a:srgbClr val="002060"/>
                </a:solidFill>
                <a:latin typeface="+mn-lt"/>
              </a:rPr>
              <a:t>modeling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and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ontological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modeling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languages support such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reference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schemes.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3911" y="1827818"/>
            <a:ext cx="1413164" cy="2590800"/>
          </a:xfrm>
          <a:prstGeom prst="rect">
            <a:avLst/>
          </a:prstGeom>
        </p:spPr>
      </p:pic>
      <p:pic>
        <p:nvPicPr>
          <p:cNvPr id="1031" name="Picture 7" descr="C:\Users\Terry\AppData\Local\Microsoft\Windows\Temporary Internet Files\Content.IE5\HBMIVWCL\MC900233154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92964">
            <a:off x="5792400" y="1795468"/>
            <a:ext cx="985192" cy="98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048000" y="170557"/>
            <a:ext cx="2309478" cy="584775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8A0000"/>
                </a:solidFill>
                <a:latin typeface="+mn-lt"/>
              </a:rPr>
              <a:t>Introduction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6357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444381"/>
            <a:ext cx="7586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An example of the weakest disjunctive reference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pattern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used for secondary reference of non-origin points on a Cartesian plane.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76400"/>
            <a:ext cx="8174458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20048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066800"/>
            <a:ext cx="8021908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33400" y="457200"/>
            <a:ext cx="8458201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Simplified version of a model for botanical naming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8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Some plant kinds are identified purely by their genus, e.g. </a:t>
            </a:r>
            <a:r>
              <a:rPr lang="en-AU" sz="2000" i="1" dirty="0" err="1" smtClean="0">
                <a:solidFill>
                  <a:srgbClr val="002060"/>
                </a:solidFill>
                <a:latin typeface="+mn-lt"/>
              </a:rPr>
              <a:t>Agrostis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</a:p>
          <a:p>
            <a:endParaRPr lang="en-AU" sz="8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Some are identified by combining genus and species name, e.g. </a:t>
            </a:r>
            <a:r>
              <a:rPr lang="en-AU" sz="2000" i="1" dirty="0" smtClean="0">
                <a:solidFill>
                  <a:srgbClr val="002060"/>
                </a:solidFill>
                <a:latin typeface="+mn-lt"/>
              </a:rPr>
              <a:t>Acacia interior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</a:p>
          <a:p>
            <a:endParaRPr lang="en-AU" sz="8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Others are identified by combining genus, species name and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infraspecies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(itself identified by combining rank and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infraname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), e.g. </a:t>
            </a:r>
            <a:r>
              <a:rPr lang="en-AU" sz="2000" i="1" dirty="0" smtClean="0">
                <a:solidFill>
                  <a:srgbClr val="002060"/>
                </a:solidFill>
                <a:latin typeface="+mn-lt"/>
              </a:rPr>
              <a:t>Eucalyptus </a:t>
            </a:r>
            <a:r>
              <a:rPr lang="en-AU" sz="2000" i="1" dirty="0" err="1" smtClean="0">
                <a:solidFill>
                  <a:srgbClr val="002060"/>
                </a:solidFill>
                <a:latin typeface="+mn-lt"/>
              </a:rPr>
              <a:t>fibrosa</a:t>
            </a:r>
            <a:r>
              <a:rPr lang="en-AU" sz="2000" i="1" dirty="0" smtClean="0">
                <a:solidFill>
                  <a:srgbClr val="002060"/>
                </a:solidFill>
                <a:latin typeface="+mn-lt"/>
              </a:rPr>
              <a:t> ssp. </a:t>
            </a:r>
            <a:r>
              <a:rPr lang="en-AU" sz="2000" i="1" dirty="0" err="1" smtClean="0">
                <a:solidFill>
                  <a:srgbClr val="002060"/>
                </a:solidFill>
                <a:latin typeface="+mn-lt"/>
              </a:rPr>
              <a:t>nubila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512210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0" y="304800"/>
            <a:ext cx="855141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 </a:t>
            </a:r>
            <a:r>
              <a:rPr lang="en-AU" sz="2000" dirty="0">
                <a:solidFill>
                  <a:srgbClr val="8A0000"/>
                </a:solidFill>
                <a:latin typeface="+mn-lt"/>
              </a:rPr>
              <a:t>uniqueness constraint with a double-bar, one bar of which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is solid and one </a:t>
            </a:r>
            <a:r>
              <a:rPr lang="en-AU" sz="2000" dirty="0">
                <a:solidFill>
                  <a:srgbClr val="8A0000"/>
                </a:solidFill>
                <a:latin typeface="+mn-lt"/>
              </a:rPr>
              <a:t>dotted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, may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be used to </a:t>
            </a:r>
            <a:r>
              <a:rPr lang="en-AU" sz="2000" dirty="0">
                <a:solidFill>
                  <a:srgbClr val="8A0000"/>
                </a:solidFill>
                <a:latin typeface="+mn-lt"/>
              </a:rPr>
              <a:t>reference just some instances of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the </a:t>
            </a:r>
            <a:r>
              <a:rPr lang="en-AU" sz="2000" dirty="0">
                <a:solidFill>
                  <a:srgbClr val="8A0000"/>
                </a:solidFill>
                <a:latin typeface="+mn-lt"/>
              </a:rPr>
              <a:t>relevant entity type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</a:p>
          <a:p>
            <a:endParaRPr lang="en-AU" sz="16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 disjunctive reference scheme for the entity type may then be provided by two or more such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partial, preferred reference relationships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, e.g.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16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Unlike our earlier example, this allows a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country to have two top politicians, e.g.</a:t>
            </a:r>
          </a:p>
          <a:p>
            <a:pPr>
              <a:lnSpc>
                <a:spcPct val="200000"/>
              </a:lnSpc>
            </a:pPr>
            <a:r>
              <a:rPr lang="en-A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The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TopPolitican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who is prime minister of India</a:t>
            </a:r>
          </a:p>
          <a:p>
            <a:pPr>
              <a:lnSpc>
                <a:spcPct val="200000"/>
              </a:lnSpc>
            </a:pPr>
            <a:r>
              <a:rPr lang="en-AU" sz="2000" dirty="0" smtClean="0">
                <a:solidFill>
                  <a:srgbClr val="002060"/>
                </a:solidFill>
              </a:rPr>
              <a:t> 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The </a:t>
            </a:r>
            <a:r>
              <a:rPr lang="en-AU" sz="2000" dirty="0" err="1">
                <a:solidFill>
                  <a:srgbClr val="002060"/>
                </a:solidFill>
                <a:latin typeface="+mn-lt"/>
              </a:rPr>
              <a:t>TopPolitican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 who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president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of India</a:t>
            </a:r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993" y="3886810"/>
            <a:ext cx="1099807" cy="16453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186420" y="5536345"/>
            <a:ext cx="17459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Pranab</a:t>
            </a:r>
            <a:r>
              <a:rPr lang="en-AU" sz="1600" dirty="0" smtClean="0"/>
              <a:t> </a:t>
            </a:r>
            <a:r>
              <a:rPr lang="en-AU" sz="1600" dirty="0" err="1" smtClean="0"/>
              <a:t>Mukerjee</a:t>
            </a:r>
            <a:endParaRPr lang="en-AU" sz="1600" dirty="0"/>
          </a:p>
        </p:txBody>
      </p:sp>
      <p:sp>
        <p:nvSpPr>
          <p:cNvPr id="7" name="TextBox 6"/>
          <p:cNvSpPr txBox="1"/>
          <p:nvPr/>
        </p:nvSpPr>
        <p:spPr>
          <a:xfrm>
            <a:off x="5621994" y="5532120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err="1" smtClean="0"/>
              <a:t>Narendra</a:t>
            </a:r>
            <a:r>
              <a:rPr lang="en-AU" sz="1600" dirty="0" smtClean="0"/>
              <a:t> </a:t>
            </a:r>
            <a:r>
              <a:rPr lang="en-AU" sz="1600" dirty="0" err="1" smtClean="0"/>
              <a:t>Modi</a:t>
            </a:r>
            <a:endParaRPr lang="en-AU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2420" y="3981723"/>
            <a:ext cx="15240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040886"/>
            <a:ext cx="3426598" cy="1833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49275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5547"/>
            <a:ext cx="4103874" cy="231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61893" y="2438400"/>
            <a:ext cx="674421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In this example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,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some famous persons may be identified by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just a popular name, e.g. ‘Confucius’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(instead of ‘Kong Qui’).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Some may be identified by just their family name, e.g. ‘Einstein’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Others may be identified by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combining their family name with a given name,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e.g. ‘Marie Curie’, </a:t>
            </a:r>
          </a:p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      ‘Pierre Curie’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5880" y="2362200"/>
            <a:ext cx="1341120" cy="1447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8389" y="2998536"/>
            <a:ext cx="1450463" cy="133269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8401" y="4495800"/>
            <a:ext cx="1203960" cy="16052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3650" y="4495800"/>
            <a:ext cx="838750" cy="159516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80768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28600"/>
            <a:ext cx="80010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Disjunctive reference schemes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can be mapped from ORM to RDB schemas,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but are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not supported in the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graphical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notation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of Barker ER or UML. 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HasKey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properties in OWL have inner join semantics,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so cases like this  can be coded in OWL,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along with the usual limitations discussed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for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HasKey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properties discussed earlier.</a:t>
            </a: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endParaRPr lang="en-AU" sz="14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Disjunctive reference with outer join semantics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can be implemented in OWL but some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remodeling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is typically required,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e.g. to create a partition of relevant subclasses, e.g.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860" y="1337502"/>
            <a:ext cx="3201340" cy="1634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4136073"/>
            <a:ext cx="2971800" cy="159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>
          <a:xfrm>
            <a:off x="3657600" y="4818319"/>
            <a:ext cx="228600" cy="18694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4114800"/>
            <a:ext cx="4870585" cy="1577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19546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1219200"/>
            <a:ext cx="8001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>
                <a:solidFill>
                  <a:srgbClr val="002060"/>
                </a:solidFill>
                <a:latin typeface="+mn-lt"/>
              </a:rPr>
              <a:t>In a </a:t>
            </a:r>
            <a:r>
              <a:rPr lang="en-AU" sz="2000" dirty="0">
                <a:solidFill>
                  <a:srgbClr val="8A0000"/>
                </a:solidFill>
                <a:latin typeface="+mn-lt"/>
              </a:rPr>
              <a:t>context-dependent reference scheme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, </a:t>
            </a:r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the preferred identifier for an entity varies according to its context.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ORM supports this by allowing subtypes to introduce new preferred reference schemes used within the scope of their immediate fact types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(displayed by a dashed subtyping link), e.g.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45" y="3429000"/>
            <a:ext cx="6460540" cy="2779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304800"/>
            <a:ext cx="6877396" cy="584775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8A0000"/>
                </a:solidFill>
                <a:latin typeface="+mn-lt"/>
              </a:rPr>
              <a:t>Context-Dependent Reference Schemes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99054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609600"/>
            <a:ext cx="8229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Mapping of context-dependent reference schemes from ORM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to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RDBs is discussed in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Halpin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&amp; Morgan, 2008 (pp. 519-521).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Barker ER and UML have no direct support for this notion.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However, UML’s implicit use of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oids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for class instances provides support for global identifiers. 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OWL allows multiple IRIs for the same entity, and use of the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owl:sameAs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predicate to equate individuals.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This can be used to provide basic support for context-dependent reference.   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79905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45457" y="381000"/>
            <a:ext cx="2040943" cy="584775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A0000"/>
                </a:solidFill>
                <a:latin typeface="+mn-lt"/>
              </a:rP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0737" y="4842974"/>
            <a:ext cx="815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Future research plans include extending the NORMA tool with full support for the new disjunctive reference cases (including automated verbalization) and automated mapping between ORM, RDB, ER, UML, OWL and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datalog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337648"/>
              </p:ext>
            </p:extLst>
          </p:nvPr>
        </p:nvGraphicFramePr>
        <p:xfrm>
          <a:off x="228600" y="1219200"/>
          <a:ext cx="86868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167"/>
                <a:gridCol w="796954"/>
                <a:gridCol w="796954"/>
                <a:gridCol w="1756858"/>
                <a:gridCol w="853168"/>
                <a:gridCol w="2171699"/>
              </a:tblGrid>
              <a:tr h="472440">
                <a:tc>
                  <a:txBody>
                    <a:bodyPr/>
                    <a:lstStyle/>
                    <a:p>
                      <a:r>
                        <a:rPr lang="en-AU" dirty="0" smtClean="0"/>
                        <a:t>Reference</a:t>
                      </a:r>
                      <a:r>
                        <a:rPr lang="en-AU" baseline="0" dirty="0" smtClean="0"/>
                        <a:t> Scheme Support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ORM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RDB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Barker ER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UML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OWL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simple, primary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Yes, except for entity-to-entity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Yes, with limitations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simple, secondary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Yes, with limitations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compound,</a:t>
                      </a:r>
                      <a:r>
                        <a:rPr lang="en-AU" baseline="0" dirty="0" smtClean="0"/>
                        <a:t> primary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Yes, with limitations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compound, secondary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Yes, with limitations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disjunctive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Yes, but </a:t>
                      </a:r>
                      <a:r>
                        <a:rPr lang="en-AU" dirty="0" err="1" smtClean="0"/>
                        <a:t>remodeling</a:t>
                      </a:r>
                      <a:r>
                        <a:rPr lang="en-AU" dirty="0" smtClean="0"/>
                        <a:t> is sometimes needed</a:t>
                      </a:r>
                      <a:endParaRPr lang="en-AU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AU" dirty="0" smtClean="0"/>
                        <a:t>context-dependent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Yes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No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Partly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Partly</a:t>
                      </a:r>
                      <a:endParaRPr lang="en-AU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096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CCC2B32-ECE1-4158-B2B2-EABBAF227A66}" type="slidenum">
              <a:rPr lang="en-US" sz="1200" smtClean="0">
                <a:latin typeface="Calibri" pitchFamily="34" charset="0"/>
                <a:cs typeface="Calibri" pitchFamily="34" charset="0"/>
              </a:rPr>
              <a:pPr eaLnBrk="1" hangingPunct="1"/>
              <a:t>38</a:t>
            </a:fld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6323" name="Picture 3" descr="j029202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4652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381000" y="405825"/>
            <a:ext cx="3589188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>
                <a:solidFill>
                  <a:srgbClr val="8A0000"/>
                </a:solidFill>
                <a:latin typeface="+mn-lt"/>
              </a:rPr>
              <a:t>Selected </a:t>
            </a:r>
            <a:r>
              <a:rPr lang="en-US" sz="3200" b="1" dirty="0" smtClean="0">
                <a:solidFill>
                  <a:srgbClr val="8A0000"/>
                </a:solidFill>
                <a:latin typeface="+mn-lt"/>
              </a:rPr>
              <a:t>References</a:t>
            </a:r>
            <a:endParaRPr lang="en-US" sz="3200" b="1" dirty="0">
              <a:solidFill>
                <a:srgbClr val="8A0000"/>
              </a:solidFill>
              <a:latin typeface="+mn-lt"/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330404" y="1699260"/>
            <a:ext cx="8432596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r>
              <a:rPr lang="en-US" dirty="0" err="1" smtClean="0">
                <a:solidFill>
                  <a:srgbClr val="122B4A"/>
                </a:solidFill>
                <a:latin typeface="+mj-lt"/>
              </a:rPr>
              <a:t>Halpin</a:t>
            </a:r>
            <a:r>
              <a:rPr lang="en-US" dirty="0">
                <a:solidFill>
                  <a:srgbClr val="122B4A"/>
                </a:solidFill>
                <a:latin typeface="+mj-lt"/>
              </a:rPr>
              <a:t>, T. 2013, ‘Modeling of Reference Schemes’, </a:t>
            </a:r>
          </a:p>
          <a:p>
            <a:r>
              <a:rPr lang="en-US" i="1" dirty="0">
                <a:solidFill>
                  <a:srgbClr val="122B4A"/>
                </a:solidFill>
                <a:latin typeface="+mj-lt"/>
              </a:rPr>
              <a:t>   </a:t>
            </a:r>
            <a:r>
              <a:rPr lang="en-US" i="1" dirty="0" smtClean="0">
                <a:solidFill>
                  <a:srgbClr val="122B4A"/>
                </a:solidFill>
                <a:latin typeface="+mj-lt"/>
              </a:rPr>
              <a:t>	BPMDS </a:t>
            </a:r>
            <a:r>
              <a:rPr lang="en-US" i="1" dirty="0">
                <a:solidFill>
                  <a:srgbClr val="122B4A"/>
                </a:solidFill>
                <a:latin typeface="+mj-lt"/>
              </a:rPr>
              <a:t>2013 and EMMSAD 2013</a:t>
            </a:r>
            <a:r>
              <a:rPr lang="en-US" dirty="0">
                <a:solidFill>
                  <a:srgbClr val="122B4A"/>
                </a:solidFill>
                <a:latin typeface="+mj-lt"/>
              </a:rPr>
              <a:t>, eds. I. </a:t>
            </a:r>
            <a:r>
              <a:rPr lang="en-US" dirty="0" err="1">
                <a:solidFill>
                  <a:srgbClr val="122B4A"/>
                </a:solidFill>
                <a:latin typeface="+mj-lt"/>
              </a:rPr>
              <a:t>Bider</a:t>
            </a:r>
            <a:r>
              <a:rPr lang="en-US" dirty="0">
                <a:solidFill>
                  <a:srgbClr val="122B4A"/>
                </a:solidFill>
                <a:latin typeface="+mj-lt"/>
              </a:rPr>
              <a:t> et al. LNBIP 147, </a:t>
            </a:r>
          </a:p>
          <a:p>
            <a:r>
              <a:rPr lang="en-US" dirty="0">
                <a:solidFill>
                  <a:srgbClr val="122B4A"/>
                </a:solidFill>
                <a:latin typeface="+mj-lt"/>
              </a:rPr>
              <a:t>   </a:t>
            </a:r>
            <a:r>
              <a:rPr lang="en-US" dirty="0" smtClean="0">
                <a:solidFill>
                  <a:srgbClr val="122B4A"/>
                </a:solidFill>
                <a:latin typeface="+mj-lt"/>
              </a:rPr>
              <a:t>	Springer-</a:t>
            </a:r>
            <a:r>
              <a:rPr lang="en-US" dirty="0" err="1" smtClean="0">
                <a:solidFill>
                  <a:srgbClr val="122B4A"/>
                </a:solidFill>
                <a:latin typeface="+mj-lt"/>
              </a:rPr>
              <a:t>Verlag</a:t>
            </a:r>
            <a:r>
              <a:rPr lang="en-US" dirty="0">
                <a:solidFill>
                  <a:srgbClr val="122B4A"/>
                </a:solidFill>
                <a:latin typeface="+mj-lt"/>
              </a:rPr>
              <a:t>, Berlin Heidelberg, pp. 308–323</a:t>
            </a:r>
            <a:r>
              <a:rPr lang="en-US" dirty="0" smtClean="0">
                <a:solidFill>
                  <a:srgbClr val="122B4A"/>
                </a:solidFill>
                <a:latin typeface="+mj-lt"/>
              </a:rPr>
              <a:t>.</a:t>
            </a:r>
          </a:p>
          <a:p>
            <a:endParaRPr lang="en-US" sz="1000" dirty="0">
              <a:solidFill>
                <a:srgbClr val="122B4A"/>
              </a:solidFill>
              <a:latin typeface="+mj-lt"/>
            </a:endParaRPr>
          </a:p>
          <a:p>
            <a:r>
              <a:rPr lang="en-US" dirty="0" err="1" smtClean="0">
                <a:solidFill>
                  <a:srgbClr val="122B4A"/>
                </a:solidFill>
                <a:latin typeface="+mj-lt"/>
              </a:rPr>
              <a:t>Halpin</a:t>
            </a:r>
            <a:r>
              <a:rPr lang="en-US" dirty="0" smtClean="0">
                <a:solidFill>
                  <a:srgbClr val="122B4A"/>
                </a:solidFill>
                <a:latin typeface="+mj-lt"/>
              </a:rPr>
              <a:t>, T. 2015, ‘Modeling of Linguistic Reference Schemes’, </a:t>
            </a:r>
          </a:p>
          <a:p>
            <a:r>
              <a:rPr lang="en-US" i="1" dirty="0" smtClean="0">
                <a:solidFill>
                  <a:srgbClr val="122B4A"/>
                </a:solidFill>
                <a:latin typeface="+mn-lt"/>
              </a:rPr>
              <a:t>	Int</a:t>
            </a:r>
            <a:r>
              <a:rPr lang="en-US" i="1" dirty="0">
                <a:solidFill>
                  <a:srgbClr val="122B4A"/>
                </a:solidFill>
                <a:latin typeface="+mn-lt"/>
              </a:rPr>
              <a:t>. </a:t>
            </a:r>
            <a:r>
              <a:rPr lang="en-US" i="1" dirty="0" err="1">
                <a:solidFill>
                  <a:srgbClr val="122B4A"/>
                </a:solidFill>
                <a:latin typeface="+mn-lt"/>
              </a:rPr>
              <a:t>Jnl</a:t>
            </a:r>
            <a:r>
              <a:rPr lang="en-US" i="1" dirty="0">
                <a:solidFill>
                  <a:srgbClr val="122B4A"/>
                </a:solidFill>
                <a:latin typeface="+mn-lt"/>
              </a:rPr>
              <a:t>. of Inf. Sys. Modeling and Design</a:t>
            </a:r>
            <a:r>
              <a:rPr lang="en-US" dirty="0">
                <a:solidFill>
                  <a:srgbClr val="122B4A"/>
                </a:solidFill>
                <a:latin typeface="+mn-lt"/>
              </a:rPr>
              <a:t>, </a:t>
            </a:r>
            <a:r>
              <a:rPr lang="en-US" dirty="0" smtClean="0">
                <a:solidFill>
                  <a:srgbClr val="122B4A"/>
                </a:solidFill>
                <a:latin typeface="+mn-lt"/>
              </a:rPr>
              <a:t>(to be published), </a:t>
            </a:r>
            <a:r>
              <a:rPr lang="en-US" dirty="0">
                <a:solidFill>
                  <a:srgbClr val="122B4A"/>
                </a:solidFill>
                <a:latin typeface="+mn-lt"/>
              </a:rPr>
              <a:t>IGI Global.</a:t>
            </a:r>
          </a:p>
          <a:p>
            <a:endParaRPr lang="en-AU" sz="1000" dirty="0" smtClean="0">
              <a:solidFill>
                <a:srgbClr val="122B4A"/>
              </a:solidFill>
              <a:latin typeface="+mj-lt"/>
            </a:endParaRPr>
          </a:p>
          <a:p>
            <a:r>
              <a:rPr lang="en-AU" dirty="0" err="1" smtClean="0">
                <a:solidFill>
                  <a:srgbClr val="122B4A"/>
                </a:solidFill>
                <a:latin typeface="+mj-lt"/>
              </a:rPr>
              <a:t>Halpin</a:t>
            </a:r>
            <a:r>
              <a:rPr lang="en-AU" dirty="0" smtClean="0">
                <a:solidFill>
                  <a:srgbClr val="122B4A"/>
                </a:solidFill>
                <a:latin typeface="+mj-lt"/>
              </a:rPr>
              <a:t>, T. 2015, </a:t>
            </a:r>
            <a:r>
              <a:rPr lang="en-AU" i="1" dirty="0" smtClean="0">
                <a:solidFill>
                  <a:srgbClr val="122B4A"/>
                </a:solidFill>
                <a:latin typeface="+mj-lt"/>
              </a:rPr>
              <a:t>Object-Role </a:t>
            </a:r>
            <a:r>
              <a:rPr lang="en-AU" i="1" dirty="0" err="1" smtClean="0">
                <a:solidFill>
                  <a:srgbClr val="122B4A"/>
                </a:solidFill>
                <a:latin typeface="+mj-lt"/>
              </a:rPr>
              <a:t>Modeling</a:t>
            </a:r>
            <a:r>
              <a:rPr lang="en-AU" i="1" dirty="0" smtClean="0">
                <a:solidFill>
                  <a:srgbClr val="122B4A"/>
                </a:solidFill>
                <a:latin typeface="+mj-lt"/>
              </a:rPr>
              <a:t> Fundamentals</a:t>
            </a:r>
            <a:r>
              <a:rPr lang="en-AU" dirty="0" smtClean="0">
                <a:solidFill>
                  <a:srgbClr val="122B4A"/>
                </a:solidFill>
                <a:latin typeface="+mj-lt"/>
              </a:rPr>
              <a:t>, Technics Publications.</a:t>
            </a:r>
            <a:endParaRPr lang="en-AU" dirty="0">
              <a:solidFill>
                <a:srgbClr val="122B4A"/>
              </a:solidFill>
              <a:latin typeface="+mj-lt"/>
            </a:endParaRPr>
          </a:p>
          <a:p>
            <a:pPr eaLnBrk="1" hangingPunct="1"/>
            <a:endParaRPr lang="en-US" sz="1000" dirty="0" smtClean="0">
              <a:latin typeface="+mj-lt"/>
              <a:cs typeface="Calibri" pitchFamily="34" charset="0"/>
            </a:endParaRPr>
          </a:p>
          <a:p>
            <a:pPr eaLnBrk="1" hangingPunct="1"/>
            <a:r>
              <a:rPr lang="en-US" dirty="0" err="1">
                <a:solidFill>
                  <a:srgbClr val="122B4A"/>
                </a:solidFill>
                <a:latin typeface="+mj-lt"/>
              </a:rPr>
              <a:t>Halpin</a:t>
            </a:r>
            <a:r>
              <a:rPr lang="en-US" dirty="0">
                <a:solidFill>
                  <a:srgbClr val="122B4A"/>
                </a:solidFill>
                <a:latin typeface="+mj-lt"/>
              </a:rPr>
              <a:t>, T. &amp; Morgan, T. 2008, </a:t>
            </a:r>
            <a:r>
              <a:rPr lang="en-US" i="1" dirty="0">
                <a:solidFill>
                  <a:srgbClr val="122B4A"/>
                </a:solidFill>
                <a:latin typeface="+mj-lt"/>
              </a:rPr>
              <a:t>Information Modeling and Relational </a:t>
            </a:r>
            <a:r>
              <a:rPr lang="en-US" i="1" dirty="0" smtClean="0">
                <a:solidFill>
                  <a:srgbClr val="122B4A"/>
                </a:solidFill>
                <a:latin typeface="+mj-lt"/>
              </a:rPr>
              <a:t>Databases,</a:t>
            </a:r>
          </a:p>
          <a:p>
            <a:pPr eaLnBrk="1" hangingPunct="1"/>
            <a:r>
              <a:rPr lang="en-US" i="1" dirty="0">
                <a:solidFill>
                  <a:srgbClr val="122B4A"/>
                </a:solidFill>
                <a:latin typeface="+mj-lt"/>
              </a:rPr>
              <a:t>	</a:t>
            </a:r>
            <a:r>
              <a:rPr lang="en-US" i="1" dirty="0" smtClean="0">
                <a:solidFill>
                  <a:srgbClr val="122B4A"/>
                </a:solidFill>
                <a:latin typeface="+mj-lt"/>
              </a:rPr>
              <a:t>2nd </a:t>
            </a:r>
            <a:r>
              <a:rPr lang="en-US" i="1" dirty="0" err="1">
                <a:solidFill>
                  <a:srgbClr val="122B4A"/>
                </a:solidFill>
                <a:latin typeface="+mj-lt"/>
              </a:rPr>
              <a:t>edn</a:t>
            </a:r>
            <a:r>
              <a:rPr lang="en-US" dirty="0">
                <a:solidFill>
                  <a:srgbClr val="122B4A"/>
                </a:solidFill>
                <a:latin typeface="+mj-lt"/>
              </a:rPr>
              <a:t>, Morgan Kaufmann.</a:t>
            </a:r>
          </a:p>
          <a:p>
            <a:pPr eaLnBrk="1" hangingPunct="1"/>
            <a:endParaRPr lang="en-US" sz="1000" dirty="0">
              <a:solidFill>
                <a:srgbClr val="122B4A"/>
              </a:solidFill>
              <a:latin typeface="+mj-lt"/>
            </a:endParaRPr>
          </a:p>
          <a:p>
            <a:pPr eaLnBrk="1" hangingPunct="1"/>
            <a:r>
              <a:rPr lang="en-US" dirty="0" err="1">
                <a:solidFill>
                  <a:srgbClr val="122B4A"/>
                </a:solidFill>
                <a:latin typeface="+mj-lt"/>
              </a:rPr>
              <a:t>Halpin</a:t>
            </a:r>
            <a:r>
              <a:rPr lang="en-US" dirty="0">
                <a:solidFill>
                  <a:srgbClr val="122B4A"/>
                </a:solidFill>
                <a:latin typeface="+mj-lt"/>
              </a:rPr>
              <a:t>, T. 2010, ‘Object-Role Modeling: Principles and Benefits’,</a:t>
            </a:r>
          </a:p>
          <a:p>
            <a:pPr eaLnBrk="1" hangingPunct="1"/>
            <a:r>
              <a:rPr lang="en-US" dirty="0">
                <a:solidFill>
                  <a:srgbClr val="122B4A"/>
                </a:solidFill>
                <a:latin typeface="+mj-lt"/>
              </a:rPr>
              <a:t>	</a:t>
            </a:r>
            <a:r>
              <a:rPr lang="en-US" i="1" dirty="0">
                <a:solidFill>
                  <a:srgbClr val="122B4A"/>
                </a:solidFill>
                <a:latin typeface="+mj-lt"/>
              </a:rPr>
              <a:t>Int. </a:t>
            </a:r>
            <a:r>
              <a:rPr lang="en-US" i="1" dirty="0" err="1">
                <a:solidFill>
                  <a:srgbClr val="122B4A"/>
                </a:solidFill>
                <a:latin typeface="+mj-lt"/>
              </a:rPr>
              <a:t>Jnl</a:t>
            </a:r>
            <a:r>
              <a:rPr lang="en-US" i="1" dirty="0">
                <a:solidFill>
                  <a:srgbClr val="122B4A"/>
                </a:solidFill>
                <a:latin typeface="+mj-lt"/>
              </a:rPr>
              <a:t>. of Inf. Sys. Modeling and Design</a:t>
            </a:r>
            <a:r>
              <a:rPr lang="en-US" dirty="0">
                <a:solidFill>
                  <a:srgbClr val="122B4A"/>
                </a:solidFill>
                <a:latin typeface="+mj-lt"/>
              </a:rPr>
              <a:t>, Vol. 1 (1), IGI Global</a:t>
            </a:r>
            <a:r>
              <a:rPr lang="en-US" dirty="0" smtClean="0">
                <a:solidFill>
                  <a:srgbClr val="122B4A"/>
                </a:solidFill>
                <a:latin typeface="+mj-lt"/>
              </a:rPr>
              <a:t>.</a:t>
            </a:r>
          </a:p>
          <a:p>
            <a:pPr eaLnBrk="1" hangingPunct="1"/>
            <a:endParaRPr lang="en-US" sz="1000" dirty="0">
              <a:solidFill>
                <a:srgbClr val="122B4A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248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85455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7CCC2B32-ECE1-4158-B2B2-EABBAF227A66}" type="slidenum">
              <a:rPr lang="en-US" sz="1200" smtClean="0">
                <a:latin typeface="Calibri" pitchFamily="34" charset="0"/>
                <a:cs typeface="Calibri" pitchFamily="34" charset="0"/>
              </a:rPr>
              <a:pPr eaLnBrk="1" hangingPunct="1"/>
              <a:t>39</a:t>
            </a:fld>
            <a:endParaRPr lang="en-US" sz="1200" dirty="0" smtClean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6323" name="Picture 3" descr="j0292024[1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465263" cy="132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5"/>
          <p:cNvSpPr txBox="1">
            <a:spLocks noChangeArrowheads="1"/>
          </p:cNvSpPr>
          <p:nvPr/>
        </p:nvSpPr>
        <p:spPr bwMode="auto">
          <a:xfrm>
            <a:off x="381000" y="405825"/>
            <a:ext cx="3445815" cy="584775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200" b="1" dirty="0" smtClean="0">
                <a:solidFill>
                  <a:srgbClr val="8A0000"/>
                </a:solidFill>
                <a:latin typeface="+mn-lt"/>
              </a:rPr>
              <a:t>Relevant Websites</a:t>
            </a:r>
            <a:endParaRPr lang="en-US" sz="3200" b="1" dirty="0">
              <a:solidFill>
                <a:srgbClr val="8A0000"/>
              </a:solidFill>
              <a:latin typeface="+mn-lt"/>
            </a:endParaRPr>
          </a:p>
        </p:txBody>
      </p:sp>
      <p:sp>
        <p:nvSpPr>
          <p:cNvPr id="56325" name="TextBox 4"/>
          <p:cNvSpPr txBox="1">
            <a:spLocks noChangeArrowheads="1"/>
          </p:cNvSpPr>
          <p:nvPr/>
        </p:nvSpPr>
        <p:spPr bwMode="auto">
          <a:xfrm>
            <a:off x="330404" y="1338620"/>
            <a:ext cx="8432596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endParaRPr lang="en-US" sz="1000" dirty="0">
              <a:solidFill>
                <a:srgbClr val="122B4A"/>
              </a:solidFill>
              <a:latin typeface="+mj-lt"/>
            </a:endParaRPr>
          </a:p>
          <a:p>
            <a:pPr eaLnBrk="1" hangingPunct="1"/>
            <a:r>
              <a:rPr lang="en-US" dirty="0">
                <a:solidFill>
                  <a:srgbClr val="122B4A"/>
                </a:solidFill>
                <a:latin typeface="+mj-lt"/>
              </a:rPr>
              <a:t>www.BRcommunity.com		     -- </a:t>
            </a:r>
            <a:r>
              <a:rPr lang="en-US" i="1" dirty="0">
                <a:solidFill>
                  <a:srgbClr val="122B4A"/>
                </a:solidFill>
                <a:latin typeface="+mj-lt"/>
              </a:rPr>
              <a:t>Business Rules Journal</a:t>
            </a:r>
          </a:p>
          <a:p>
            <a:pPr eaLnBrk="1" hangingPunct="1"/>
            <a:endParaRPr lang="en-US" sz="1000" dirty="0">
              <a:solidFill>
                <a:srgbClr val="122B4A"/>
              </a:solidFill>
              <a:latin typeface="+mj-lt"/>
            </a:endParaRPr>
          </a:p>
          <a:p>
            <a:pPr eaLnBrk="1" hangingPunct="1"/>
            <a:r>
              <a:rPr lang="en-US" dirty="0" smtClean="0">
                <a:solidFill>
                  <a:srgbClr val="122B4A"/>
                </a:solidFill>
                <a:latin typeface="+mj-lt"/>
              </a:rPr>
              <a:t>www.orm.net</a:t>
            </a:r>
            <a:r>
              <a:rPr lang="en-US" dirty="0">
                <a:solidFill>
                  <a:srgbClr val="122B4A"/>
                </a:solidFill>
                <a:latin typeface="+mj-lt"/>
              </a:rPr>
              <a:t>			     -- My website</a:t>
            </a:r>
          </a:p>
          <a:p>
            <a:pPr eaLnBrk="1" hangingPunct="1"/>
            <a:endParaRPr lang="en-US" sz="1000" dirty="0">
              <a:solidFill>
                <a:srgbClr val="122B4A"/>
              </a:solidFill>
              <a:latin typeface="+mj-lt"/>
            </a:endParaRPr>
          </a:p>
          <a:p>
            <a:pPr eaLnBrk="1" hangingPunct="1"/>
            <a:r>
              <a:rPr lang="en-US" dirty="0">
                <a:solidFill>
                  <a:srgbClr val="122B4A"/>
                </a:solidFill>
                <a:latin typeface="+mj-lt"/>
              </a:rPr>
              <a:t>www.ORMFoundation.org		    -- ORM Foundation, and download</a:t>
            </a:r>
          </a:p>
          <a:p>
            <a:pPr eaLnBrk="1" hangingPunct="1"/>
            <a:r>
              <a:rPr lang="en-US" dirty="0">
                <a:solidFill>
                  <a:srgbClr val="122B4A"/>
                </a:solidFill>
                <a:latin typeface="+mj-lt"/>
              </a:rPr>
              <a:t>				        site for NORMA program + </a:t>
            </a:r>
            <a:r>
              <a:rPr lang="en-US" dirty="0" smtClean="0">
                <a:solidFill>
                  <a:srgbClr val="122B4A"/>
                </a:solidFill>
                <a:latin typeface="+mj-lt"/>
              </a:rPr>
              <a:t>Labs</a:t>
            </a:r>
          </a:p>
          <a:p>
            <a:pPr eaLnBrk="1" hangingPunct="1"/>
            <a:endParaRPr lang="en-US" sz="1000" dirty="0" smtClean="0">
              <a:solidFill>
                <a:srgbClr val="122B4A"/>
              </a:solidFill>
              <a:latin typeface="+mj-lt"/>
            </a:endParaRPr>
          </a:p>
          <a:p>
            <a:pPr eaLnBrk="1" hangingPunct="1"/>
            <a:r>
              <a:rPr lang="en-US" dirty="0">
                <a:solidFill>
                  <a:srgbClr val="122B4A"/>
                </a:solidFill>
                <a:latin typeface="+mj-lt"/>
              </a:rPr>
              <a:t>www.ORMsolutions.com		    -- browser-based model viewer, printer, </a:t>
            </a:r>
            <a:r>
              <a:rPr lang="en-US" dirty="0" smtClean="0">
                <a:solidFill>
                  <a:srgbClr val="122B4A"/>
                </a:solidFill>
                <a:latin typeface="+mj-lt"/>
              </a:rPr>
              <a:t>…</a:t>
            </a:r>
            <a:endParaRPr lang="en-AU" dirty="0">
              <a:solidFill>
                <a:srgbClr val="122B4A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0960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78769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1001" y="500437"/>
            <a:ext cx="77724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We now review how reference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schemes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are supported in:</a:t>
            </a:r>
          </a:p>
          <a:p>
            <a:r>
              <a:rPr lang="en-AU" sz="1000" dirty="0" smtClean="0">
                <a:solidFill>
                  <a:srgbClr val="002060"/>
                </a:solidFill>
                <a:latin typeface="+mn-lt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UML	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	(Unified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Modeling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Language)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000" dirty="0">
                <a:solidFill>
                  <a:srgbClr val="8A0000"/>
                </a:solidFill>
                <a:latin typeface="+mn-lt"/>
              </a:rPr>
              <a:t>Barker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ER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	(Barker version of Entity Relationship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modeling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)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ORM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		(Object-Role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Modeling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)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RDB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		(Relational Databases)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OWL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		(Web Ontology Language)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endParaRPr lang="en-AU" sz="1600" dirty="0">
              <a:solidFill>
                <a:srgbClr val="002060"/>
              </a:solidFill>
              <a:latin typeface="+mn-lt"/>
            </a:endParaRPr>
          </a:p>
          <a:p>
            <a:endParaRPr lang="en-AU" sz="1000" dirty="0">
              <a:solidFill>
                <a:srgbClr val="002060"/>
              </a:solidFill>
              <a:latin typeface="+mn-lt"/>
            </a:endParaRPr>
          </a:p>
          <a:p>
            <a:pPr marL="342900" indent="-342900">
              <a:lnSpc>
                <a:spcPts val="2400"/>
              </a:lnSpc>
              <a:buFont typeface="Wingdings" pitchFamily="2" charset="2"/>
              <a:buChar char="§"/>
            </a:pPr>
            <a:r>
              <a:rPr lang="en-AU" sz="2000" dirty="0">
                <a:solidFill>
                  <a:srgbClr val="002060"/>
                </a:solidFill>
                <a:latin typeface="+mn-lt"/>
              </a:rPr>
              <a:t>Understanding the differences 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in how these languages support reference schemes is important for: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Modeling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identification schemes within these languages</a:t>
            </a:r>
          </a:p>
          <a:p>
            <a:pPr marL="1257300" lvl="2" indent="-342900">
              <a:lnSpc>
                <a:spcPct val="120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Even if we use artificial, surrogate ids as primary identifiers, we still need a natural way for humans to identify objects</a:t>
            </a:r>
          </a:p>
          <a:p>
            <a:pPr marL="800100" lvl="1" indent="-342900">
              <a:lnSpc>
                <a:spcPct val="150000"/>
              </a:lnSpc>
              <a:buFont typeface="Wingdings" pitchFamily="2" charset="2"/>
              <a:buChar char="§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Transforming models from one language to another</a:t>
            </a:r>
          </a:p>
          <a:p>
            <a:pPr>
              <a:lnSpc>
                <a:spcPts val="2400"/>
              </a:lnSpc>
            </a:pPr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pPr>
              <a:lnSpc>
                <a:spcPts val="2400"/>
              </a:lnSpc>
            </a:pPr>
            <a:endParaRPr lang="en-AU" sz="2000" dirty="0" smtClean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198007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:\Users\Terry\AppData\Local\Microsoft\Windows\Temporary Internet Files\Content.IE5\KEEYUSOB\MC900189334[1]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368808"/>
            <a:ext cx="2084832" cy="130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81000" y="944562"/>
            <a:ext cx="83058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 smtClean="0">
                <a:solidFill>
                  <a:srgbClr val="8A0000"/>
                </a:solidFill>
                <a:latin typeface="Arial" pitchFamily="34" charset="0"/>
                <a:cs typeface="Arial" pitchFamily="34" charset="0"/>
              </a:rPr>
              <a:t>Object Types in ORM 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8A0000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42900" y="4419600"/>
            <a:ext cx="8382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4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In ORM, an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object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is any individual thing of interest</a:t>
            </a:r>
          </a:p>
          <a:p>
            <a:pPr>
              <a:lnSpc>
                <a:spcPts val="24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(other than null).</a:t>
            </a:r>
          </a:p>
          <a:p>
            <a:pPr>
              <a:lnSpc>
                <a:spcPts val="2400"/>
              </a:lnSpc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An object may be:</a:t>
            </a:r>
          </a:p>
          <a:p>
            <a:pPr marL="342900" indent="-342900">
              <a:lnSpc>
                <a:spcPts val="2400"/>
              </a:lnSpc>
              <a:buFont typeface="Arial" pitchFamily="34" charset="0"/>
              <a:buChar char="•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an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entity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		(e.g. a specific country)</a:t>
            </a:r>
          </a:p>
          <a:p>
            <a:pPr marL="342900" indent="-342900">
              <a:lnSpc>
                <a:spcPts val="2400"/>
              </a:lnSpc>
              <a:buFont typeface="Arial" pitchFamily="34" charset="0"/>
              <a:buChar char="•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domain value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	(e.g. a specific country code)</a:t>
            </a:r>
          </a:p>
          <a:p>
            <a:pPr marL="342900" indent="-342900">
              <a:lnSpc>
                <a:spcPts val="2400"/>
              </a:lnSpc>
              <a:buFont typeface="Arial" pitchFamily="34" charset="0"/>
              <a:buChar char="•"/>
            </a:pP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a </a:t>
            </a:r>
            <a:r>
              <a:rPr lang="en-AU" sz="2000" dirty="0" smtClean="0">
                <a:solidFill>
                  <a:srgbClr val="8A0000"/>
                </a:solidFill>
                <a:latin typeface="+mn-lt"/>
              </a:rPr>
              <a:t>data value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		(e.g. the character string ‘CH’)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76411" y="4950278"/>
            <a:ext cx="33675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002060"/>
                </a:solidFill>
                <a:latin typeface="+mn-lt"/>
                <a:sym typeface="Symbol"/>
              </a:rPr>
              <a:t>“”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</a:t>
            </a:r>
            <a:r>
              <a:rPr lang="en-AU" sz="2000" dirty="0">
                <a:solidFill>
                  <a:srgbClr val="002060"/>
                </a:solidFill>
                <a:latin typeface="+mn-lt"/>
              </a:rPr>
              <a:t>means “is represented by”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152400"/>
            <a:ext cx="4818883" cy="584775"/>
          </a:xfrm>
          <a:prstGeom prst="rect">
            <a:avLst/>
          </a:prstGeom>
          <a:noFill/>
          <a:ln>
            <a:solidFill>
              <a:srgbClr val="80008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8A0000"/>
                </a:solidFill>
                <a:latin typeface="+mn-lt"/>
              </a:rPr>
              <a:t>Simple Reference Schemes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607129"/>
            <a:ext cx="4624974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8807" y="1697385"/>
            <a:ext cx="3414193" cy="2238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Terry\AppData\Local\Microsoft\Windows\Temporary Internet Files\Content.IE5\GP7FJFFG\MC900441707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29" y="3255026"/>
            <a:ext cx="1013472" cy="1013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nagit_PPT2DC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3991067"/>
            <a:ext cx="1771429" cy="73333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599399" y="5521601"/>
            <a:ext cx="24526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600" dirty="0" smtClean="0">
                <a:solidFill>
                  <a:srgbClr val="193B65"/>
                </a:solidFill>
              </a:rPr>
              <a:t>IATA = International</a:t>
            </a:r>
          </a:p>
          <a:p>
            <a:r>
              <a:rPr lang="en-AU" sz="1600" dirty="0" smtClean="0">
                <a:solidFill>
                  <a:srgbClr val="193B65"/>
                </a:solidFill>
              </a:rPr>
              <a:t>Air Transport Association</a:t>
            </a:r>
            <a:endParaRPr lang="en-AU" sz="1600" dirty="0">
              <a:solidFill>
                <a:srgbClr val="193B65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26357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3400" y="533400"/>
            <a:ext cx="8593443" cy="54784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rgbClr val="8A0000"/>
                </a:solidFill>
                <a:latin typeface="+mn-lt"/>
              </a:rPr>
              <a:t>Value Reference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ORM allows any kind of object (including a value)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to play the role of the subject in a fact reading,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e.g.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002060"/>
                </a:solidFill>
                <a:latin typeface="+mn-lt"/>
              </a:rPr>
              <a:t>	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The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CountryCode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‘CH’ is based on the Language named ‘Latin’.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002060"/>
                </a:solidFill>
                <a:latin typeface="+mn-lt"/>
              </a:rPr>
              <a:t>	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The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PersonTitle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‘Mr’ is restricted to the Gender with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GenderCode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‘M’.</a:t>
            </a:r>
          </a:p>
          <a:p>
            <a:pPr>
              <a:lnSpc>
                <a:spcPct val="150000"/>
              </a:lnSpc>
            </a:pPr>
            <a:r>
              <a:rPr lang="en-AU" sz="2000" dirty="0">
                <a:solidFill>
                  <a:srgbClr val="002060"/>
                </a:solidFill>
                <a:latin typeface="+mn-lt"/>
              </a:rPr>
              <a:t>	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The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EnglishWord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‘gorse’ is a post-synonym of the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EnglishWord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‘furze’.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This can also be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modeled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directly in RDBs.</a:t>
            </a:r>
          </a:p>
          <a:p>
            <a:endParaRPr lang="en-AU" sz="2000" dirty="0">
              <a:solidFill>
                <a:srgbClr val="002060"/>
              </a:solidFill>
              <a:latin typeface="+mn-lt"/>
            </a:endParaRPr>
          </a:p>
          <a:p>
            <a:endParaRPr lang="en-AU" sz="2000" dirty="0" smtClean="0">
              <a:solidFill>
                <a:srgbClr val="002060"/>
              </a:solidFill>
              <a:latin typeface="+mn-lt"/>
            </a:endParaRP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UML, ER, and OWL do not allow this directly, 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so require domain values that are subjects to be artificially </a:t>
            </a:r>
            <a:r>
              <a:rPr lang="en-AU" sz="2000" dirty="0" err="1" smtClean="0">
                <a:solidFill>
                  <a:srgbClr val="002060"/>
                </a:solidFill>
                <a:latin typeface="+mn-lt"/>
              </a:rPr>
              <a:t>remodeled</a:t>
            </a:r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 as entities</a:t>
            </a:r>
          </a:p>
          <a:p>
            <a:r>
              <a:rPr lang="en-AU" sz="2000" dirty="0" smtClean="0">
                <a:solidFill>
                  <a:srgbClr val="002060"/>
                </a:solidFill>
                <a:latin typeface="+mn-lt"/>
              </a:rPr>
              <a:t>(e.g. see next slide). </a:t>
            </a:r>
            <a:endParaRPr lang="en-AU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580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058185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724400" y="1066800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2060"/>
                </a:solidFill>
                <a:latin typeface="+mn-lt"/>
              </a:rPr>
              <a:t>Verbalization of join subset constraint:</a:t>
            </a:r>
          </a:p>
          <a:p>
            <a:endParaRPr lang="en-AU" sz="1200" dirty="0" smtClean="0">
              <a:solidFill>
                <a:srgbClr val="333399"/>
              </a:solidFill>
              <a:latin typeface="+mn-lt"/>
            </a:endParaRPr>
          </a:p>
          <a:p>
            <a:r>
              <a:rPr lang="en-AU" b="1" dirty="0" smtClean="0">
                <a:solidFill>
                  <a:srgbClr val="333399"/>
                </a:solidFill>
                <a:latin typeface="+mn-lt"/>
              </a:rPr>
              <a:t>If</a:t>
            </a:r>
            <a:r>
              <a:rPr lang="en-AU" dirty="0" smtClean="0">
                <a:solidFill>
                  <a:srgbClr val="333399"/>
                </a:solidFill>
                <a:latin typeface="+mn-lt"/>
              </a:rPr>
              <a:t> </a:t>
            </a:r>
            <a:r>
              <a:rPr lang="en-AU" b="1" dirty="0" smtClean="0">
                <a:solidFill>
                  <a:srgbClr val="333399"/>
                </a:solidFill>
                <a:latin typeface="+mn-lt"/>
              </a:rPr>
              <a:t>some</a:t>
            </a:r>
            <a:r>
              <a:rPr lang="en-AU" dirty="0" smtClean="0">
                <a:solidFill>
                  <a:srgbClr val="333399"/>
                </a:solidFill>
                <a:latin typeface="+mn-lt"/>
              </a:rPr>
              <a:t> </a:t>
            </a:r>
            <a:r>
              <a:rPr lang="en-AU" dirty="0" smtClean="0">
                <a:solidFill>
                  <a:srgbClr val="98247C"/>
                </a:solidFill>
                <a:latin typeface="+mn-lt"/>
              </a:rPr>
              <a:t>Patient</a:t>
            </a:r>
            <a:r>
              <a:rPr lang="en-AU" dirty="0" smtClean="0">
                <a:solidFill>
                  <a:srgbClr val="333399"/>
                </a:solidFill>
                <a:latin typeface="+mn-lt"/>
              </a:rPr>
              <a:t> </a:t>
            </a:r>
            <a:r>
              <a:rPr lang="en-AU" dirty="0" smtClean="0">
                <a:solidFill>
                  <a:srgbClr val="009A46"/>
                </a:solidFill>
                <a:latin typeface="+mn-lt"/>
              </a:rPr>
              <a:t>has</a:t>
            </a:r>
            <a:r>
              <a:rPr lang="en-AU" dirty="0" smtClean="0">
                <a:solidFill>
                  <a:srgbClr val="333399"/>
                </a:solidFill>
                <a:latin typeface="+mn-lt"/>
              </a:rPr>
              <a:t> </a:t>
            </a:r>
            <a:r>
              <a:rPr lang="en-AU" b="1" dirty="0" smtClean="0">
                <a:solidFill>
                  <a:srgbClr val="333399"/>
                </a:solidFill>
                <a:latin typeface="+mn-lt"/>
              </a:rPr>
              <a:t>some</a:t>
            </a:r>
            <a:r>
              <a:rPr lang="en-AU" dirty="0" smtClean="0">
                <a:solidFill>
                  <a:srgbClr val="333399"/>
                </a:solidFill>
                <a:latin typeface="+mn-lt"/>
              </a:rPr>
              <a:t> </a:t>
            </a:r>
            <a:r>
              <a:rPr lang="en-AU" dirty="0" err="1" smtClean="0">
                <a:solidFill>
                  <a:srgbClr val="98247C"/>
                </a:solidFill>
                <a:latin typeface="+mn-lt"/>
              </a:rPr>
              <a:t>PersonTitle</a:t>
            </a:r>
            <a:endParaRPr lang="en-AU" dirty="0" smtClean="0">
              <a:solidFill>
                <a:srgbClr val="98247C"/>
              </a:solidFill>
              <a:latin typeface="+mn-lt"/>
            </a:endParaRPr>
          </a:p>
          <a:p>
            <a:r>
              <a:rPr lang="en-AU" dirty="0">
                <a:solidFill>
                  <a:srgbClr val="333399"/>
                </a:solidFill>
                <a:latin typeface="+mn-lt"/>
              </a:rPr>
              <a:t> </a:t>
            </a:r>
            <a:r>
              <a:rPr lang="en-AU" dirty="0" smtClean="0">
                <a:solidFill>
                  <a:srgbClr val="333399"/>
                </a:solidFill>
                <a:latin typeface="+mn-lt"/>
              </a:rPr>
              <a:t>      </a:t>
            </a:r>
            <a:r>
              <a:rPr lang="en-AU" b="1" dirty="0" smtClean="0">
                <a:solidFill>
                  <a:srgbClr val="333399"/>
                </a:solidFill>
                <a:latin typeface="+mn-lt"/>
              </a:rPr>
              <a:t>that</a:t>
            </a:r>
            <a:r>
              <a:rPr lang="en-AU" dirty="0" smtClean="0">
                <a:solidFill>
                  <a:srgbClr val="333399"/>
                </a:solidFill>
                <a:latin typeface="+mn-lt"/>
              </a:rPr>
              <a:t> </a:t>
            </a:r>
            <a:r>
              <a:rPr lang="en-AU" dirty="0" smtClean="0">
                <a:solidFill>
                  <a:srgbClr val="009A46"/>
                </a:solidFill>
                <a:latin typeface="+mn-lt"/>
              </a:rPr>
              <a:t>is restricted to </a:t>
            </a:r>
            <a:r>
              <a:rPr lang="en-AU" b="1" dirty="0" smtClean="0">
                <a:solidFill>
                  <a:srgbClr val="333399"/>
                </a:solidFill>
                <a:latin typeface="+mn-lt"/>
              </a:rPr>
              <a:t>some</a:t>
            </a:r>
            <a:r>
              <a:rPr lang="en-AU" dirty="0" smtClean="0">
                <a:solidFill>
                  <a:srgbClr val="333399"/>
                </a:solidFill>
                <a:latin typeface="+mn-lt"/>
              </a:rPr>
              <a:t> </a:t>
            </a:r>
            <a:r>
              <a:rPr lang="en-AU" dirty="0" smtClean="0">
                <a:solidFill>
                  <a:srgbClr val="98247C"/>
                </a:solidFill>
                <a:latin typeface="+mn-lt"/>
              </a:rPr>
              <a:t>Gender</a:t>
            </a:r>
          </a:p>
          <a:p>
            <a:r>
              <a:rPr lang="en-AU" b="1" dirty="0" smtClean="0">
                <a:solidFill>
                  <a:srgbClr val="333399"/>
                </a:solidFill>
                <a:latin typeface="+mn-lt"/>
              </a:rPr>
              <a:t>then that </a:t>
            </a:r>
            <a:r>
              <a:rPr lang="en-AU" dirty="0" smtClean="0">
                <a:solidFill>
                  <a:srgbClr val="98247C"/>
                </a:solidFill>
                <a:latin typeface="+mn-lt"/>
              </a:rPr>
              <a:t>Patient</a:t>
            </a:r>
            <a:r>
              <a:rPr lang="en-AU" dirty="0" smtClean="0">
                <a:solidFill>
                  <a:srgbClr val="333399"/>
                </a:solidFill>
                <a:latin typeface="+mn-lt"/>
              </a:rPr>
              <a:t> </a:t>
            </a:r>
            <a:r>
              <a:rPr lang="en-AU" dirty="0" smtClean="0">
                <a:solidFill>
                  <a:srgbClr val="00B050"/>
                </a:solidFill>
                <a:latin typeface="+mn-lt"/>
              </a:rPr>
              <a:t>is of </a:t>
            </a:r>
            <a:r>
              <a:rPr lang="en-AU" b="1" dirty="0" smtClean="0">
                <a:solidFill>
                  <a:srgbClr val="333399"/>
                </a:solidFill>
                <a:latin typeface="+mn-lt"/>
              </a:rPr>
              <a:t>that</a:t>
            </a:r>
            <a:r>
              <a:rPr lang="en-AU" dirty="0" smtClean="0">
                <a:solidFill>
                  <a:srgbClr val="333399"/>
                </a:solidFill>
                <a:latin typeface="+mn-lt"/>
              </a:rPr>
              <a:t> </a:t>
            </a:r>
            <a:r>
              <a:rPr lang="en-AU" dirty="0" smtClean="0">
                <a:solidFill>
                  <a:srgbClr val="98247C"/>
                </a:solidFill>
                <a:latin typeface="+mn-lt"/>
              </a:rPr>
              <a:t>Gender</a:t>
            </a:r>
            <a:r>
              <a:rPr lang="en-AU" dirty="0" smtClean="0">
                <a:solidFill>
                  <a:srgbClr val="333399"/>
                </a:solidFill>
                <a:latin typeface="+mn-lt"/>
              </a:rPr>
              <a:t>. </a:t>
            </a:r>
            <a:endParaRPr lang="en-AU" dirty="0">
              <a:solidFill>
                <a:srgbClr val="333399"/>
              </a:solidFill>
              <a:latin typeface="+mn-lt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4249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193B65"/>
                </a:solidFill>
              </a:rPr>
              <a:t>ORM:</a:t>
            </a:r>
            <a:endParaRPr lang="en-AU" b="1" dirty="0">
              <a:solidFill>
                <a:srgbClr val="193B65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9600" y="3200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193B65"/>
                </a:solidFill>
              </a:rPr>
              <a:t>UML:</a:t>
            </a:r>
            <a:endParaRPr lang="en-AU" b="1" dirty="0">
              <a:solidFill>
                <a:srgbClr val="193B65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2437268" y="4121944"/>
            <a:ext cx="381000" cy="184543"/>
          </a:xfrm>
          <a:prstGeom prst="rightArrow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021" y="3733800"/>
            <a:ext cx="1341379" cy="17727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733801"/>
            <a:ext cx="4482236" cy="2542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70" y="424934"/>
            <a:ext cx="3509671" cy="254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68580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</p:spTree>
    <p:extLst>
      <p:ext uri="{BB962C8B-B14F-4D97-AF65-F5344CB8AC3E}">
        <p14:creationId xmlns:p14="http://schemas.microsoft.com/office/powerpoint/2010/main" val="3076545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70" y="424934"/>
            <a:ext cx="3509671" cy="2546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09600" y="424934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193B65"/>
                </a:solidFill>
              </a:rPr>
              <a:t>ORM:</a:t>
            </a:r>
            <a:endParaRPr lang="en-AU" b="1" dirty="0">
              <a:solidFill>
                <a:srgbClr val="193B65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0891" y="320040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 smtClean="0">
                <a:solidFill>
                  <a:srgbClr val="193B65"/>
                </a:solidFill>
              </a:rPr>
              <a:t>RDB:</a:t>
            </a:r>
            <a:endParaRPr lang="en-AU" b="1" dirty="0">
              <a:solidFill>
                <a:srgbClr val="193B65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512" y="3505200"/>
            <a:ext cx="7133720" cy="259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0550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1527" y="152400"/>
            <a:ext cx="61323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dirty="0" smtClean="0">
                <a:solidFill>
                  <a:srgbClr val="193B65"/>
                </a:solidFill>
                <a:latin typeface="+mj-lt"/>
              </a:rPr>
              <a:t>Alternative ORM solution, with </a:t>
            </a:r>
            <a:r>
              <a:rPr lang="en-AU" sz="2000" dirty="0" err="1" smtClean="0">
                <a:solidFill>
                  <a:srgbClr val="193B65"/>
                </a:solidFill>
                <a:latin typeface="+mj-lt"/>
              </a:rPr>
              <a:t>PersonTitle</a:t>
            </a:r>
            <a:r>
              <a:rPr lang="en-AU" sz="2000" dirty="0" smtClean="0">
                <a:solidFill>
                  <a:srgbClr val="193B65"/>
                </a:solidFill>
                <a:latin typeface="+mj-lt"/>
              </a:rPr>
              <a:t> independent</a:t>
            </a:r>
          </a:p>
          <a:p>
            <a:r>
              <a:rPr lang="en-AU" sz="2000" dirty="0" smtClean="0">
                <a:solidFill>
                  <a:srgbClr val="193B65"/>
                </a:solidFill>
                <a:latin typeface="+mj-lt"/>
              </a:rPr>
              <a:t>(as in the UML solution shown earlier).</a:t>
            </a:r>
            <a:endParaRPr lang="en-AU" sz="2000" dirty="0">
              <a:solidFill>
                <a:srgbClr val="193B65"/>
              </a:solidFill>
              <a:latin typeface="+mj-lt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936486"/>
            <a:ext cx="3429000" cy="2488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92209" y="3527286"/>
            <a:ext cx="7040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000" b="1" dirty="0" smtClean="0">
                <a:solidFill>
                  <a:srgbClr val="2E507A"/>
                </a:solidFill>
                <a:latin typeface="+mn-lt"/>
              </a:rPr>
              <a:t>RDB</a:t>
            </a:r>
            <a:r>
              <a:rPr lang="en-AU" sz="2000" dirty="0" smtClean="0">
                <a:solidFill>
                  <a:srgbClr val="2E507A"/>
                </a:solidFill>
                <a:latin typeface="+mn-lt"/>
              </a:rPr>
              <a:t>:</a:t>
            </a:r>
            <a:endParaRPr lang="en-AU" sz="2000" dirty="0">
              <a:solidFill>
                <a:srgbClr val="2E507A"/>
              </a:solidFill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5800" y="6400800"/>
            <a:ext cx="4267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800" dirty="0" smtClean="0"/>
              <a:t> </a:t>
            </a:r>
            <a:r>
              <a:rPr lang="en-AU" sz="1200" dirty="0" smtClean="0"/>
              <a:t>/39</a:t>
            </a:r>
            <a:endParaRPr lang="en-AU" sz="1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728052"/>
            <a:ext cx="5334000" cy="26823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7370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8180</TotalTime>
  <Words>2523</Words>
  <Application>Microsoft Office PowerPoint</Application>
  <PresentationFormat>On-screen Show (4:3)</PresentationFormat>
  <Paragraphs>539</Paragraphs>
  <Slides>39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Terry</dc:creator>
  <cp:lastModifiedBy>Terry</cp:lastModifiedBy>
  <cp:revision>366</cp:revision>
  <cp:lastPrinted>2015-05-11T06:45:02Z</cp:lastPrinted>
  <dcterms:created xsi:type="dcterms:W3CDTF">2010-05-07T23:44:57Z</dcterms:created>
  <dcterms:modified xsi:type="dcterms:W3CDTF">2015-10-06T04:38:34Z</dcterms:modified>
</cp:coreProperties>
</file>