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475" r:id="rId2"/>
    <p:sldId id="556" r:id="rId3"/>
    <p:sldId id="540" r:id="rId4"/>
    <p:sldId id="555" r:id="rId5"/>
    <p:sldId id="557" r:id="rId6"/>
    <p:sldId id="478" r:id="rId7"/>
    <p:sldId id="489" r:id="rId8"/>
    <p:sldId id="528" r:id="rId9"/>
    <p:sldId id="558" r:id="rId10"/>
    <p:sldId id="559" r:id="rId11"/>
    <p:sldId id="551" r:id="rId12"/>
    <p:sldId id="552" r:id="rId13"/>
    <p:sldId id="553" r:id="rId14"/>
    <p:sldId id="494" r:id="rId15"/>
    <p:sldId id="514" r:id="rId16"/>
    <p:sldId id="560" r:id="rId17"/>
    <p:sldId id="508" r:id="rId18"/>
    <p:sldId id="495" r:id="rId19"/>
    <p:sldId id="532" r:id="rId20"/>
    <p:sldId id="496" r:id="rId21"/>
    <p:sldId id="490" r:id="rId22"/>
    <p:sldId id="497" r:id="rId23"/>
    <p:sldId id="498" r:id="rId24"/>
    <p:sldId id="499" r:id="rId25"/>
    <p:sldId id="500" r:id="rId26"/>
    <p:sldId id="501" r:id="rId27"/>
    <p:sldId id="502" r:id="rId28"/>
    <p:sldId id="503" r:id="rId29"/>
    <p:sldId id="504" r:id="rId30"/>
    <p:sldId id="506" r:id="rId31"/>
    <p:sldId id="507" r:id="rId32"/>
    <p:sldId id="527" r:id="rId33"/>
    <p:sldId id="534" r:id="rId34"/>
    <p:sldId id="535" r:id="rId35"/>
    <p:sldId id="512" r:id="rId36"/>
    <p:sldId id="526" r:id="rId37"/>
    <p:sldId id="561" r:id="rId38"/>
    <p:sldId id="537" r:id="rId39"/>
    <p:sldId id="513" r:id="rId40"/>
    <p:sldId id="519" r:id="rId41"/>
    <p:sldId id="554" r:id="rId42"/>
    <p:sldId id="541" r:id="rId43"/>
    <p:sldId id="538" r:id="rId44"/>
    <p:sldId id="539" r:id="rId45"/>
    <p:sldId id="562" r:id="rId46"/>
    <p:sldId id="548" r:id="rId47"/>
    <p:sldId id="542" r:id="rId48"/>
    <p:sldId id="529" r:id="rId49"/>
    <p:sldId id="530" r:id="rId50"/>
    <p:sldId id="543" r:id="rId51"/>
    <p:sldId id="520" r:id="rId52"/>
    <p:sldId id="521" r:id="rId53"/>
    <p:sldId id="522" r:id="rId54"/>
    <p:sldId id="544" r:id="rId55"/>
    <p:sldId id="523" r:id="rId56"/>
    <p:sldId id="545" r:id="rId57"/>
    <p:sldId id="524" r:id="rId58"/>
    <p:sldId id="546" r:id="rId59"/>
    <p:sldId id="547" r:id="rId60"/>
    <p:sldId id="550" r:id="rId61"/>
  </p:sldIdLst>
  <p:sldSz cx="9144000" cy="6858000" type="screen4x3"/>
  <p:notesSz cx="6797675" cy="9926638"/>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00"/>
    <a:srgbClr val="009900"/>
    <a:srgbClr val="00CC00"/>
    <a:srgbClr val="333399"/>
    <a:srgbClr val="CCCC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88789" autoAdjust="0"/>
  </p:normalViewPr>
  <p:slideViewPr>
    <p:cSldViewPr>
      <p:cViewPr varScale="1">
        <p:scale>
          <a:sx n="91" d="100"/>
          <a:sy n="91" d="100"/>
        </p:scale>
        <p:origin x="531"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1956"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D15B3F3-6EB1-421E-B9B7-C312124EBC03}"/>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a:extLst>
              <a:ext uri="{FF2B5EF4-FFF2-40B4-BE49-F238E27FC236}">
                <a16:creationId xmlns:a16="http://schemas.microsoft.com/office/drawing/2014/main" id="{8993381E-DF89-465D-B6EC-A627F47109A7}"/>
              </a:ext>
            </a:extLst>
          </p:cNvPr>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a:extLst>
              <a:ext uri="{FF2B5EF4-FFF2-40B4-BE49-F238E27FC236}">
                <a16:creationId xmlns:a16="http://schemas.microsoft.com/office/drawing/2014/main" id="{6DC99666-A30E-4E0C-A9D1-B6A69F11A458}"/>
              </a:ext>
            </a:extLst>
          </p:cNvPr>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a:extLst>
              <a:ext uri="{FF2B5EF4-FFF2-40B4-BE49-F238E27FC236}">
                <a16:creationId xmlns:a16="http://schemas.microsoft.com/office/drawing/2014/main" id="{2B73BC85-E466-4CB8-A9C3-D7343013EF15}"/>
              </a:ext>
            </a:extLst>
          </p:cNvPr>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736EBA5-E4C7-4AAB-9AFC-219D47B0CC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9F007C-FC03-4D54-9FCF-A7AEE5BB3B2D}"/>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243" name="Rectangle 3">
            <a:extLst>
              <a:ext uri="{FF2B5EF4-FFF2-40B4-BE49-F238E27FC236}">
                <a16:creationId xmlns:a16="http://schemas.microsoft.com/office/drawing/2014/main" id="{89A6B6D8-3270-43B6-8496-4E6D24CBE82C}"/>
              </a:ext>
            </a:extLst>
          </p:cNvPr>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206B7CB9-3495-4D4A-B20F-71BEF5D9D7B3}"/>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F7703CAF-AC9E-465D-B057-ACDB26B7B914}"/>
              </a:ext>
            </a:extLst>
          </p:cNvPr>
          <p:cNvSpPr>
            <a:spLocks noGrp="1" noChangeArrowheads="1"/>
          </p:cNvSpPr>
          <p:nvPr>
            <p:ph type="body" sz="quarter" idx="3"/>
          </p:nvPr>
        </p:nvSpPr>
        <p:spPr bwMode="auto">
          <a:xfrm>
            <a:off x="681038" y="4716463"/>
            <a:ext cx="5435600" cy="44656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09656572-52E4-4D43-AFF2-E15925B516CC}"/>
              </a:ext>
            </a:extLst>
          </p:cNvPr>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247" name="Rectangle 7">
            <a:extLst>
              <a:ext uri="{FF2B5EF4-FFF2-40B4-BE49-F238E27FC236}">
                <a16:creationId xmlns:a16="http://schemas.microsoft.com/office/drawing/2014/main" id="{2C2AF90C-5B39-4D8F-9A50-5E11F2C9EDDB}"/>
              </a:ext>
            </a:extLst>
          </p:cNvPr>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3238EE56-ACCB-494A-BF12-7E3BB910FC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21B914C-8D22-4CA3-954B-3D67E782E6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1D2607-6729-42CC-A111-A54343263794}" type="slidenum">
              <a:rPr lang="en-US" altLang="en-US" smtClean="0"/>
              <a:pPr>
                <a:spcBef>
                  <a:spcPct val="0"/>
                </a:spcBef>
              </a:pPr>
              <a:t>1</a:t>
            </a:fld>
            <a:endParaRPr lang="en-US" altLang="en-US"/>
          </a:p>
        </p:txBody>
      </p:sp>
      <p:sp>
        <p:nvSpPr>
          <p:cNvPr id="7171" name="Rectangle 2">
            <a:extLst>
              <a:ext uri="{FF2B5EF4-FFF2-40B4-BE49-F238E27FC236}">
                <a16:creationId xmlns:a16="http://schemas.microsoft.com/office/drawing/2014/main" id="{4367850D-CD97-424F-87D7-E0C9B5F5D90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A236C3D-A569-4D3F-9719-5B92CCC937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4A0EBCC-929C-451D-9E59-4CFD35DD1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0591CA-3A97-46A4-8B84-72C910D0E67E}" type="slidenum">
              <a:rPr lang="en-US" altLang="en-US" smtClean="0"/>
              <a:pPr>
                <a:spcBef>
                  <a:spcPct val="0"/>
                </a:spcBef>
              </a:pPr>
              <a:t>14</a:t>
            </a:fld>
            <a:endParaRPr lang="en-US" altLang="en-US"/>
          </a:p>
        </p:txBody>
      </p:sp>
      <p:sp>
        <p:nvSpPr>
          <p:cNvPr id="29699" name="Rectangle 2">
            <a:extLst>
              <a:ext uri="{FF2B5EF4-FFF2-40B4-BE49-F238E27FC236}">
                <a16:creationId xmlns:a16="http://schemas.microsoft.com/office/drawing/2014/main" id="{266A3A44-F27A-49D1-A84F-C9351CC1D84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A55D391-1E9B-4DEA-948B-36B0CE312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Alignment is activated if multiple top-level items are selected AND one of the top level items is the primary selection (indicated by a dotted line inside and outside the shape border). If a non-top level shape is the primary selection then alignment is not activated. You can shift-click on a selected element to make it primary, or Control-Click twice to turn selection off and back on for the element. Note that selecting the fact type (as opposed to one of its roles or internal uniqueness constraints) is tricky. Make sure the move cursor (4 arrow tips) is showing when you click the fact type to select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AED126C-EAA2-47A6-9FF7-0AD70B592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F56E92-E8DD-439A-A2F9-A18D90D62A7B}" type="slidenum">
              <a:rPr lang="en-US" altLang="en-US" smtClean="0"/>
              <a:pPr>
                <a:spcBef>
                  <a:spcPct val="0"/>
                </a:spcBef>
              </a:pPr>
              <a:t>15</a:t>
            </a:fld>
            <a:endParaRPr lang="en-US" altLang="en-US"/>
          </a:p>
        </p:txBody>
      </p:sp>
      <p:sp>
        <p:nvSpPr>
          <p:cNvPr id="31747" name="Rectangle 2">
            <a:extLst>
              <a:ext uri="{FF2B5EF4-FFF2-40B4-BE49-F238E27FC236}">
                <a16:creationId xmlns:a16="http://schemas.microsoft.com/office/drawing/2014/main" id="{93677C12-5DF7-488A-A223-ED747DBE742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465EB583-4840-47FD-9F34-EC63D5AA8B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double-click any shape (see notes in previous slide on where to click a fact) to activate the first error that supports activation. Error activation puts the editor in the state required to fix the error. In this case a double-click on the fact type (or selecting the error) will add an internal uniqueness constraint with no selected roles and activate it for editing. A second double click on the first role will add that role to the constraint and commit the change.</a:t>
            </a:r>
          </a:p>
          <a:p>
            <a:pPr eaLnBrk="1" hangingPunct="1"/>
            <a:r>
              <a:rPr lang="en-US" altLang="en-US">
                <a:latin typeface="Arial" panose="020B0604020202020204" pitchFamily="34" charset="0"/>
              </a:rPr>
              <a:t>To be less invasive, the error fill color is actually pink rather than red, but think of it as red to associate it with the color commonly used for warning signs.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CC2E36D-6D0B-4CA7-A686-1502E1B2F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F68698-B242-447B-BD25-929DA6C44181}" type="slidenum">
              <a:rPr lang="en-US" altLang="en-US" smtClean="0"/>
              <a:pPr>
                <a:spcBef>
                  <a:spcPct val="0"/>
                </a:spcBef>
              </a:pPr>
              <a:t>17</a:t>
            </a:fld>
            <a:endParaRPr lang="en-US" altLang="en-US"/>
          </a:p>
        </p:txBody>
      </p:sp>
      <p:sp>
        <p:nvSpPr>
          <p:cNvPr id="34819" name="Rectangle 2">
            <a:extLst>
              <a:ext uri="{FF2B5EF4-FFF2-40B4-BE49-F238E27FC236}">
                <a16:creationId xmlns:a16="http://schemas.microsoft.com/office/drawing/2014/main" id="{263A8DD0-2281-432F-8C8A-2B2DD109FB5A}"/>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FF9D670-350B-4728-85DD-A507810103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see two parts of one diagram at the same time with the Window &gt; New Window command. You can also add additional diagrams to the 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E987C74-709D-4514-B5C6-1E6998E456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16C4CF-A613-42E7-A221-3FEB387B93C1}" type="slidenum">
              <a:rPr lang="en-US" altLang="en-US" smtClean="0"/>
              <a:pPr>
                <a:spcBef>
                  <a:spcPct val="0"/>
                </a:spcBef>
              </a:pPr>
              <a:t>18</a:t>
            </a:fld>
            <a:endParaRPr lang="en-US" altLang="en-US"/>
          </a:p>
        </p:txBody>
      </p:sp>
      <p:sp>
        <p:nvSpPr>
          <p:cNvPr id="36867" name="Rectangle 2">
            <a:extLst>
              <a:ext uri="{FF2B5EF4-FFF2-40B4-BE49-F238E27FC236}">
                <a16:creationId xmlns:a16="http://schemas.microsoft.com/office/drawing/2014/main" id="{0738563F-4A32-4154-91DF-3624F3D64E4D}"/>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0E01B4B-D9CB-41DB-A500-24348E3FFD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42B4E08-C193-4230-82DB-7E12D5BD8B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66CB6-B161-43CE-8ACB-9DACF842C160}" type="slidenum">
              <a:rPr lang="en-US" altLang="en-US" smtClean="0"/>
              <a:pPr>
                <a:spcBef>
                  <a:spcPct val="0"/>
                </a:spcBef>
              </a:pPr>
              <a:t>19</a:t>
            </a:fld>
            <a:endParaRPr lang="en-US" altLang="en-US"/>
          </a:p>
        </p:txBody>
      </p:sp>
      <p:sp>
        <p:nvSpPr>
          <p:cNvPr id="38915" name="Rectangle 2">
            <a:extLst>
              <a:ext uri="{FF2B5EF4-FFF2-40B4-BE49-F238E27FC236}">
                <a16:creationId xmlns:a16="http://schemas.microsoft.com/office/drawing/2014/main" id="{D1B7BB4A-D122-4D55-962A-A82F0B9FB76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39519E5-3B9B-40E2-97AB-2CE9D36EEE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57C948D-C85C-432A-BD27-AA3073091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DB402C-EC04-4E12-80E6-AA71C1863E2F}" type="slidenum">
              <a:rPr lang="en-US" altLang="en-US" smtClean="0"/>
              <a:pPr>
                <a:spcBef>
                  <a:spcPct val="0"/>
                </a:spcBef>
              </a:pPr>
              <a:t>20</a:t>
            </a:fld>
            <a:endParaRPr lang="en-US" altLang="en-US"/>
          </a:p>
        </p:txBody>
      </p:sp>
      <p:sp>
        <p:nvSpPr>
          <p:cNvPr id="40963" name="Rectangle 2">
            <a:extLst>
              <a:ext uri="{FF2B5EF4-FFF2-40B4-BE49-F238E27FC236}">
                <a16:creationId xmlns:a16="http://schemas.microsoft.com/office/drawing/2014/main" id="{18DBC918-960C-4152-9BB7-89224C94537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243D2D46-C8B2-4DAA-9398-B68917DF84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select the role and use the Properties Window to set the RolePlayer property.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15A3DD6-E835-48CF-BD0A-CACC8FDB02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6E99D8-4899-4AD8-AC59-94E948463697}" type="slidenum">
              <a:rPr lang="en-US" altLang="en-US" smtClean="0"/>
              <a:pPr>
                <a:spcBef>
                  <a:spcPct val="0"/>
                </a:spcBef>
              </a:pPr>
              <a:t>21</a:t>
            </a:fld>
            <a:endParaRPr lang="en-US" altLang="en-US"/>
          </a:p>
        </p:txBody>
      </p:sp>
      <p:sp>
        <p:nvSpPr>
          <p:cNvPr id="43011" name="Rectangle 2">
            <a:extLst>
              <a:ext uri="{FF2B5EF4-FFF2-40B4-BE49-F238E27FC236}">
                <a16:creationId xmlns:a16="http://schemas.microsoft.com/office/drawing/2014/main" id="{34094280-9619-401E-A0FD-E890EA78D23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4FE45CD0-0042-4AA5-9BC0-54143A98C8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Activating the error will make the correct selection in the ORM Reading Editor and activate the control for editing.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6AB5A35-026D-4047-A1A3-1AC46D935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941ADC-5700-4BAA-9479-71AD4D5C42BE}" type="slidenum">
              <a:rPr lang="en-US" altLang="en-US" smtClean="0"/>
              <a:pPr>
                <a:spcBef>
                  <a:spcPct val="0"/>
                </a:spcBef>
              </a:pPr>
              <a:t>22</a:t>
            </a:fld>
            <a:endParaRPr lang="en-US" altLang="en-US"/>
          </a:p>
        </p:txBody>
      </p:sp>
      <p:sp>
        <p:nvSpPr>
          <p:cNvPr id="45059" name="Rectangle 2">
            <a:extLst>
              <a:ext uri="{FF2B5EF4-FFF2-40B4-BE49-F238E27FC236}">
                <a16:creationId xmlns:a16="http://schemas.microsoft.com/office/drawing/2014/main" id="{0D9A0227-0FFE-428A-9721-E198A38BDFF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DEBE4FB-1BCE-45B3-9A41-ED8414DE6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F2 can be used to activate any in-place editing.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AD05361-097D-4879-B089-D32BF4CBAC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6F6024-77A0-4C6F-8043-4BB1ABD65D1B}" type="slidenum">
              <a:rPr lang="en-US" altLang="en-US" smtClean="0"/>
              <a:pPr>
                <a:spcBef>
                  <a:spcPct val="0"/>
                </a:spcBef>
              </a:pPr>
              <a:t>23</a:t>
            </a:fld>
            <a:endParaRPr lang="en-US" altLang="en-US"/>
          </a:p>
        </p:txBody>
      </p:sp>
      <p:sp>
        <p:nvSpPr>
          <p:cNvPr id="47107" name="Rectangle 2">
            <a:extLst>
              <a:ext uri="{FF2B5EF4-FFF2-40B4-BE49-F238E27FC236}">
                <a16:creationId xmlns:a16="http://schemas.microsoft.com/office/drawing/2014/main" id="{F6640509-0B6D-4ED1-8D03-B6B086B4DFB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E4304D9-2CBF-4C46-A517-28B9BFF1CD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Double-click the Drug entity type to automatically open the RefMode dropdown.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5D4FACE-94D1-4071-A77C-BACCE169FB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D69D45-45B0-49C3-935C-56CEDFFF02C9}" type="slidenum">
              <a:rPr lang="en-US" altLang="en-US" smtClean="0"/>
              <a:pPr>
                <a:spcBef>
                  <a:spcPct val="0"/>
                </a:spcBef>
              </a:pPr>
              <a:t>24</a:t>
            </a:fld>
            <a:endParaRPr lang="en-US" altLang="en-US"/>
          </a:p>
        </p:txBody>
      </p:sp>
      <p:sp>
        <p:nvSpPr>
          <p:cNvPr id="49155" name="Rectangle 2">
            <a:extLst>
              <a:ext uri="{FF2B5EF4-FFF2-40B4-BE49-F238E27FC236}">
                <a16:creationId xmlns:a16="http://schemas.microsoft.com/office/drawing/2014/main" id="{DC6B7F0A-A6E4-4401-A55C-39BC00F9646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7A717A7-4E09-4320-A38D-72992C3CB8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1565D6EB-B617-4B9F-854C-0706FF4887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20E301-C3A0-4DC9-B4D5-306F3E4FA028}" type="slidenum">
              <a:rPr lang="en-US" altLang="en-US" smtClean="0"/>
              <a:pPr>
                <a:spcBef>
                  <a:spcPct val="0"/>
                </a:spcBef>
              </a:pPr>
              <a:t>2</a:t>
            </a:fld>
            <a:endParaRPr lang="en-US" altLang="en-US"/>
          </a:p>
        </p:txBody>
      </p:sp>
      <p:sp>
        <p:nvSpPr>
          <p:cNvPr id="9219" name="Rectangle 2">
            <a:extLst>
              <a:ext uri="{FF2B5EF4-FFF2-40B4-BE49-F238E27FC236}">
                <a16:creationId xmlns:a16="http://schemas.microsoft.com/office/drawing/2014/main" id="{29F6D290-2A63-42A1-9B55-686F2642162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F8D31AA-FB9D-432C-ABA7-654C84371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0B4D466-6C65-49F9-A392-0900FF946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5161EF-E357-402E-B4AE-83C660AC2C31}" type="slidenum">
              <a:rPr lang="en-US" altLang="en-US" smtClean="0"/>
              <a:pPr>
                <a:spcBef>
                  <a:spcPct val="0"/>
                </a:spcBef>
              </a:pPr>
              <a:t>25</a:t>
            </a:fld>
            <a:endParaRPr lang="en-US" altLang="en-US"/>
          </a:p>
        </p:txBody>
      </p:sp>
      <p:sp>
        <p:nvSpPr>
          <p:cNvPr id="51203" name="Rectangle 2">
            <a:extLst>
              <a:ext uri="{FF2B5EF4-FFF2-40B4-BE49-F238E27FC236}">
                <a16:creationId xmlns:a16="http://schemas.microsoft.com/office/drawing/2014/main" id="{12BF9199-D4C4-4EC9-BB03-990994395A39}"/>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7F829D4-9C0C-4A3C-8E47-8D5D40315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ORM Reading Editor is available with any selection that is associated with a fact type (role, reading, constraint, rolename, fact type,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027B604-C629-46E8-B97C-31C2357241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2B0253-8A17-45AD-BE13-C2C8D9DFD9FF}" type="slidenum">
              <a:rPr lang="en-US" altLang="en-US" smtClean="0"/>
              <a:pPr>
                <a:spcBef>
                  <a:spcPct val="0"/>
                </a:spcBef>
              </a:pPr>
              <a:t>26</a:t>
            </a:fld>
            <a:endParaRPr lang="en-US" altLang="en-US"/>
          </a:p>
        </p:txBody>
      </p:sp>
      <p:sp>
        <p:nvSpPr>
          <p:cNvPr id="53251" name="Rectangle 2">
            <a:extLst>
              <a:ext uri="{FF2B5EF4-FFF2-40B4-BE49-F238E27FC236}">
                <a16:creationId xmlns:a16="http://schemas.microsoft.com/office/drawing/2014/main" id="{31728AD1-8FA8-40F7-8590-3FF2D00B1EE4}"/>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E303068-2738-48E8-AC99-D6C89F2786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1A06236-CB40-4A37-A0A8-8A07C87ADE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1A18F4-71E9-4BBD-AD90-C7CA0FA52F8F}" type="slidenum">
              <a:rPr lang="en-US" altLang="en-US" smtClean="0"/>
              <a:pPr>
                <a:spcBef>
                  <a:spcPct val="0"/>
                </a:spcBef>
              </a:pPr>
              <a:t>27</a:t>
            </a:fld>
            <a:endParaRPr lang="en-US" altLang="en-US"/>
          </a:p>
        </p:txBody>
      </p:sp>
      <p:sp>
        <p:nvSpPr>
          <p:cNvPr id="55299" name="Rectangle 2">
            <a:extLst>
              <a:ext uri="{FF2B5EF4-FFF2-40B4-BE49-F238E27FC236}">
                <a16:creationId xmlns:a16="http://schemas.microsoft.com/office/drawing/2014/main" id="{26778ACA-FFFC-4875-96B7-CF199217715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329ED41C-055E-44EB-B6C7-56E9A4E63D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IsMandatory property is also available in the Properties Window. In addition, for binary facts, the Multiplicity property on a role can be used to add uniqueness and mandatory constraints.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62EF750-78F9-48F6-A204-FE5BD3CA40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B59D50-9A73-4F07-8F2C-6ABF0FDBE645}" type="slidenum">
              <a:rPr lang="en-US" altLang="en-US" smtClean="0"/>
              <a:pPr>
                <a:spcBef>
                  <a:spcPct val="0"/>
                </a:spcBef>
              </a:pPr>
              <a:t>28</a:t>
            </a:fld>
            <a:endParaRPr lang="en-US" altLang="en-US"/>
          </a:p>
        </p:txBody>
      </p:sp>
      <p:sp>
        <p:nvSpPr>
          <p:cNvPr id="57347" name="Rectangle 2">
            <a:extLst>
              <a:ext uri="{FF2B5EF4-FFF2-40B4-BE49-F238E27FC236}">
                <a16:creationId xmlns:a16="http://schemas.microsoft.com/office/drawing/2014/main" id="{E2A62FCF-FADA-4E2B-9F41-B5DB27A4B82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CC69135A-F155-40CC-BFDA-3D44B99AC1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The toolbox gesture for this is:</a:t>
            </a:r>
          </a:p>
          <a:p>
            <a:pPr marL="228600" indent="-228600" eaLnBrk="1" hangingPunct="1">
              <a:buFontTx/>
              <a:buAutoNum type="arabicParenR"/>
            </a:pPr>
            <a:r>
              <a:rPr lang="en-US" altLang="en-US">
                <a:latin typeface="Arial" panose="020B0604020202020204" pitchFamily="34" charset="0"/>
              </a:rPr>
              <a:t>Select Internal Uniqueness Constraint</a:t>
            </a:r>
          </a:p>
          <a:p>
            <a:pPr marL="228600" indent="-228600" eaLnBrk="1" hangingPunct="1">
              <a:buFontTx/>
              <a:buAutoNum type="arabicParenR"/>
            </a:pPr>
            <a:r>
              <a:rPr lang="en-US" altLang="en-US">
                <a:latin typeface="Arial" panose="020B0604020202020204" pitchFamily="34" charset="0"/>
              </a:rPr>
              <a:t>Click the fact to add it to. The constraint will be added activated with no constraints.</a:t>
            </a:r>
          </a:p>
          <a:p>
            <a:pPr marL="228600" indent="-228600" eaLnBrk="1" hangingPunct="1">
              <a:buFontTx/>
              <a:buAutoNum type="arabicParenR"/>
            </a:pPr>
            <a:r>
              <a:rPr lang="en-US" altLang="en-US">
                <a:latin typeface="Arial" panose="020B0604020202020204" pitchFamily="34" charset="0"/>
              </a:rPr>
              <a:t>Click the first role</a:t>
            </a:r>
          </a:p>
          <a:p>
            <a:pPr marL="228600" indent="-228600" eaLnBrk="1" hangingPunct="1">
              <a:buFontTx/>
              <a:buAutoNum type="arabicParenR"/>
            </a:pPr>
            <a:r>
              <a:rPr lang="en-US" altLang="en-US">
                <a:latin typeface="Arial" panose="020B0604020202020204" pitchFamily="34" charset="0"/>
              </a:rPr>
              <a:t>Double click the second role to add it and commit the constraint</a:t>
            </a:r>
          </a:p>
          <a:p>
            <a:pPr marL="228600" indent="-228600" eaLnBrk="1" hangingPunct="1">
              <a:buFontTx/>
              <a:buAutoNum type="arabicParenR"/>
            </a:pPr>
            <a:endParaRPr lang="en-US" altLang="en-US">
              <a:latin typeface="Arial" panose="020B0604020202020204" pitchFamily="34" charset="0"/>
            </a:endParaRPr>
          </a:p>
          <a:p>
            <a:pPr marL="228600" indent="-228600" eaLnBrk="1" hangingPunct="1"/>
            <a:r>
              <a:rPr lang="en-US" altLang="en-US">
                <a:latin typeface="Arial" panose="020B0604020202020204" pitchFamily="34" charset="0"/>
              </a:rPr>
              <a:t>To extend a single role constraint:</a:t>
            </a:r>
          </a:p>
          <a:p>
            <a:pPr marL="228600" indent="-228600" eaLnBrk="1" hangingPunct="1">
              <a:buFontTx/>
              <a:buAutoNum type="arabicParenR"/>
            </a:pPr>
            <a:r>
              <a:rPr lang="en-US" altLang="en-US">
                <a:latin typeface="Arial" panose="020B0604020202020204" pitchFamily="34" charset="0"/>
              </a:rPr>
              <a:t>Double-click the constraint to activate it for editing</a:t>
            </a:r>
          </a:p>
          <a:p>
            <a:pPr marL="228600" indent="-228600" eaLnBrk="1" hangingPunct="1">
              <a:buFontTx/>
              <a:buAutoNum type="arabicParenR"/>
            </a:pPr>
            <a:r>
              <a:rPr lang="en-US" altLang="en-US">
                <a:latin typeface="Arial" panose="020B0604020202020204" pitchFamily="34" charset="0"/>
              </a:rPr>
              <a:t>Double-click the role to add</a:t>
            </a:r>
          </a:p>
          <a:p>
            <a:pPr marL="228600" indent="-228600" eaLnBrk="1" hangingPunct="1">
              <a:buFontTx/>
              <a:buAutoNum type="arabicParenR"/>
            </a:pPr>
            <a:endParaRPr lang="en-US" altLang="en-US">
              <a:latin typeface="Arial" panose="020B0604020202020204" pitchFamily="34" charset="0"/>
            </a:endParaRPr>
          </a:p>
          <a:p>
            <a:pPr marL="228600" indent="-228600" eaLnBrk="1" hangingPunct="1"/>
            <a:r>
              <a:rPr lang="en-US" altLang="en-US">
                <a:latin typeface="Arial" panose="020B0604020202020204" pitchFamily="34" charset="0"/>
              </a:rPr>
              <a:t>To make a double-role constraint a single</a:t>
            </a:r>
          </a:p>
          <a:p>
            <a:pPr marL="228600" indent="-228600" eaLnBrk="1" hangingPunct="1">
              <a:buFontTx/>
              <a:buAutoNum type="arabicParenR"/>
            </a:pPr>
            <a:r>
              <a:rPr lang="en-US" altLang="en-US">
                <a:latin typeface="Arial" panose="020B0604020202020204" pitchFamily="34" charset="0"/>
              </a:rPr>
              <a:t>Double-click the constraint to activate it for editing</a:t>
            </a:r>
          </a:p>
          <a:p>
            <a:pPr marL="228600" indent="-228600" eaLnBrk="1" hangingPunct="1">
              <a:buFontTx/>
              <a:buAutoNum type="arabicParenR"/>
            </a:pPr>
            <a:r>
              <a:rPr lang="en-US" altLang="en-US">
                <a:latin typeface="Arial" panose="020B0604020202020204" pitchFamily="34" charset="0"/>
              </a:rPr>
              <a:t>Control-Double-Click the role to remove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DC4D60E-3718-407D-859F-809305E957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EF029D-F4E1-4771-B3C9-C2170C09759A}" type="slidenum">
              <a:rPr lang="en-US" altLang="en-US" smtClean="0"/>
              <a:pPr>
                <a:spcBef>
                  <a:spcPct val="0"/>
                </a:spcBef>
              </a:pPr>
              <a:t>29</a:t>
            </a:fld>
            <a:endParaRPr lang="en-US" altLang="en-US"/>
          </a:p>
        </p:txBody>
      </p:sp>
      <p:sp>
        <p:nvSpPr>
          <p:cNvPr id="59395" name="Rectangle 2">
            <a:extLst>
              <a:ext uri="{FF2B5EF4-FFF2-40B4-BE49-F238E27FC236}">
                <a16:creationId xmlns:a16="http://schemas.microsoft.com/office/drawing/2014/main" id="{4EEAC40A-9103-4377-B793-F0E9AD5C77E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165C4D8-B178-49B3-9043-66492170E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2A18219-59DF-44B9-B4C9-21B40C8896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784B67-D408-46C3-A13E-6B2A0C36734F}" type="slidenum">
              <a:rPr lang="en-US" altLang="en-US" smtClean="0"/>
              <a:pPr>
                <a:spcBef>
                  <a:spcPct val="0"/>
                </a:spcBef>
              </a:pPr>
              <a:t>30</a:t>
            </a:fld>
            <a:endParaRPr lang="en-US" altLang="en-US"/>
          </a:p>
        </p:txBody>
      </p:sp>
      <p:sp>
        <p:nvSpPr>
          <p:cNvPr id="61443" name="Rectangle 2">
            <a:extLst>
              <a:ext uri="{FF2B5EF4-FFF2-40B4-BE49-F238E27FC236}">
                <a16:creationId xmlns:a16="http://schemas.microsoft.com/office/drawing/2014/main" id="{2A032ABE-FE37-4D0E-A566-EE2DB44A3EF4}"/>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0406E2E-47BC-4555-AFC5-5841B55EF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EF0657E8-F6B1-411B-88D4-A6EFE4E8D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AAF503-A2E8-4BF1-BEDA-95A894B064D5}" type="slidenum">
              <a:rPr lang="en-US" altLang="en-US" smtClean="0"/>
              <a:pPr>
                <a:spcBef>
                  <a:spcPct val="0"/>
                </a:spcBef>
              </a:pPr>
              <a:t>31</a:t>
            </a:fld>
            <a:endParaRPr lang="en-US" altLang="en-US"/>
          </a:p>
        </p:txBody>
      </p:sp>
      <p:sp>
        <p:nvSpPr>
          <p:cNvPr id="63491" name="Rectangle 2">
            <a:extLst>
              <a:ext uri="{FF2B5EF4-FFF2-40B4-BE49-F238E27FC236}">
                <a16:creationId xmlns:a16="http://schemas.microsoft.com/office/drawing/2014/main" id="{9403BE29-C87C-49EB-A04D-74C849E9322A}"/>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C270FB0A-BAF6-4B49-BEE8-DF1E80CFF1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that these are machine-specific settings. All diagrams display according to the users settings.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5658AD7-81EC-490B-820C-E03B4DF09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C71E22-12D8-4CA1-A21B-F55322200186}" type="slidenum">
              <a:rPr lang="en-US" altLang="en-US" smtClean="0"/>
              <a:pPr>
                <a:spcBef>
                  <a:spcPct val="0"/>
                </a:spcBef>
              </a:pPr>
              <a:t>32</a:t>
            </a:fld>
            <a:endParaRPr lang="en-US" altLang="en-US"/>
          </a:p>
        </p:txBody>
      </p:sp>
      <p:sp>
        <p:nvSpPr>
          <p:cNvPr id="65539" name="Rectangle 2">
            <a:extLst>
              <a:ext uri="{FF2B5EF4-FFF2-40B4-BE49-F238E27FC236}">
                <a16:creationId xmlns:a16="http://schemas.microsoft.com/office/drawing/2014/main" id="{DA12ED2D-ADE4-4682-8489-343BA0ED8EE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D75A52B-2C9D-4D46-B667-C085822B2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10849A7-E971-4C96-922A-62132CFE4D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AF5D69-0436-49BC-AC68-F486C42DFAC8}" type="slidenum">
              <a:rPr lang="en-US" altLang="en-US" smtClean="0"/>
              <a:pPr>
                <a:spcBef>
                  <a:spcPct val="0"/>
                </a:spcBef>
              </a:pPr>
              <a:t>33</a:t>
            </a:fld>
            <a:endParaRPr lang="en-US" altLang="en-US"/>
          </a:p>
        </p:txBody>
      </p:sp>
      <p:sp>
        <p:nvSpPr>
          <p:cNvPr id="67587" name="Rectangle 2">
            <a:extLst>
              <a:ext uri="{FF2B5EF4-FFF2-40B4-BE49-F238E27FC236}">
                <a16:creationId xmlns:a16="http://schemas.microsoft.com/office/drawing/2014/main" id="{898B7C6C-503B-44C4-BA02-ACB605D412A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35CA157-A4B0-4992-AB14-305C1A8953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5CCEA66-67FA-4A08-BCE0-7BEDED97B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9FDD1C-2FEB-4EB1-93C0-A3707747487B}" type="slidenum">
              <a:rPr lang="en-US" altLang="en-US" smtClean="0"/>
              <a:pPr>
                <a:spcBef>
                  <a:spcPct val="0"/>
                </a:spcBef>
              </a:pPr>
              <a:t>34</a:t>
            </a:fld>
            <a:endParaRPr lang="en-US" altLang="en-US"/>
          </a:p>
        </p:txBody>
      </p:sp>
      <p:sp>
        <p:nvSpPr>
          <p:cNvPr id="69635" name="Rectangle 2">
            <a:extLst>
              <a:ext uri="{FF2B5EF4-FFF2-40B4-BE49-F238E27FC236}">
                <a16:creationId xmlns:a16="http://schemas.microsoft.com/office/drawing/2014/main" id="{88257868-959B-4132-ABA2-C03CA24A878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807F8364-DF06-4325-84AE-C651069EE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2988FE7-9824-403F-85BD-00B41E7B90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95522D-0882-4F92-8661-1EB11DAD1949}" type="slidenum">
              <a:rPr lang="en-US" altLang="en-US" smtClean="0"/>
              <a:pPr>
                <a:spcBef>
                  <a:spcPct val="0"/>
                </a:spcBef>
              </a:pPr>
              <a:t>3</a:t>
            </a:fld>
            <a:endParaRPr lang="en-US" altLang="en-US"/>
          </a:p>
        </p:txBody>
      </p:sp>
      <p:sp>
        <p:nvSpPr>
          <p:cNvPr id="11267" name="Rectangle 2">
            <a:extLst>
              <a:ext uri="{FF2B5EF4-FFF2-40B4-BE49-F238E27FC236}">
                <a16:creationId xmlns:a16="http://schemas.microsoft.com/office/drawing/2014/main" id="{A006E415-9197-45AB-912A-A842409189A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EEC60B72-84E1-4538-B460-047752CAA4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F0B6026-5774-41D8-AC73-2779F525B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B0CE90-837F-4404-832C-12B0FAE9F345}" type="slidenum">
              <a:rPr lang="en-US" altLang="en-US" smtClean="0"/>
              <a:pPr>
                <a:spcBef>
                  <a:spcPct val="0"/>
                </a:spcBef>
              </a:pPr>
              <a:t>35</a:t>
            </a:fld>
            <a:endParaRPr lang="en-US" altLang="en-US"/>
          </a:p>
        </p:txBody>
      </p:sp>
      <p:sp>
        <p:nvSpPr>
          <p:cNvPr id="71683" name="Rectangle 2">
            <a:extLst>
              <a:ext uri="{FF2B5EF4-FFF2-40B4-BE49-F238E27FC236}">
                <a16:creationId xmlns:a16="http://schemas.microsoft.com/office/drawing/2014/main" id="{12798F0B-5C65-419C-860B-E1B8759CE0B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1FFA0D74-1AD9-459F-A056-9CCF18E166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819AFFF-4771-49ED-A64E-66D4213724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E6F0DC-8776-42B7-BDA0-601238CA44F8}" type="slidenum">
              <a:rPr lang="en-US" altLang="en-US" smtClean="0"/>
              <a:pPr>
                <a:spcBef>
                  <a:spcPct val="0"/>
                </a:spcBef>
              </a:pPr>
              <a:t>36</a:t>
            </a:fld>
            <a:endParaRPr lang="en-US" altLang="en-US"/>
          </a:p>
        </p:txBody>
      </p:sp>
      <p:sp>
        <p:nvSpPr>
          <p:cNvPr id="73731" name="Rectangle 2">
            <a:extLst>
              <a:ext uri="{FF2B5EF4-FFF2-40B4-BE49-F238E27FC236}">
                <a16:creationId xmlns:a16="http://schemas.microsoft.com/office/drawing/2014/main" id="{30B02B3E-9DC3-4D58-8920-C6CF3FA1576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FF47AA0-03FC-4072-A169-CE89855B1A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Each fact type shape also has a DisplayRoleNames property that can be used to control role name display on individual fact types.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235D966-183B-4EFD-A744-0ABBE25F4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D814FF-7EF9-4D1A-BB77-8B53A1724420}" type="slidenum">
              <a:rPr lang="en-US" altLang="en-US" smtClean="0"/>
              <a:pPr>
                <a:spcBef>
                  <a:spcPct val="0"/>
                </a:spcBef>
              </a:pPr>
              <a:t>38</a:t>
            </a:fld>
            <a:endParaRPr lang="en-US" altLang="en-US"/>
          </a:p>
        </p:txBody>
      </p:sp>
      <p:sp>
        <p:nvSpPr>
          <p:cNvPr id="76803" name="Rectangle 2">
            <a:extLst>
              <a:ext uri="{FF2B5EF4-FFF2-40B4-BE49-F238E27FC236}">
                <a16:creationId xmlns:a16="http://schemas.microsoft.com/office/drawing/2014/main" id="{42E5208B-EFA1-4FD3-BA57-EE06B2BA251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1868E097-8827-415B-A5CD-22C749788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3D79034-67F2-4E81-8E16-1D58C090D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84BCDC-8A77-4E26-AE99-C988FD7B6E04}" type="slidenum">
              <a:rPr lang="en-US" altLang="en-US" smtClean="0"/>
              <a:pPr>
                <a:spcBef>
                  <a:spcPct val="0"/>
                </a:spcBef>
              </a:pPr>
              <a:t>39</a:t>
            </a:fld>
            <a:endParaRPr lang="en-US" altLang="en-US"/>
          </a:p>
        </p:txBody>
      </p:sp>
      <p:sp>
        <p:nvSpPr>
          <p:cNvPr id="78851" name="Rectangle 2">
            <a:extLst>
              <a:ext uri="{FF2B5EF4-FFF2-40B4-BE49-F238E27FC236}">
                <a16:creationId xmlns:a16="http://schemas.microsoft.com/office/drawing/2014/main" id="{CAA90AE3-F1D0-4F70-ABCA-97292A27299C}"/>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A08DDEA0-92C2-4D30-A646-BEF04127D7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6050E92-D61D-41D8-BE3D-0E10EC853A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FE5633-38E0-41D8-909D-EB4F8B12B099}" type="slidenum">
              <a:rPr lang="en-US" altLang="en-US" smtClean="0"/>
              <a:pPr>
                <a:spcBef>
                  <a:spcPct val="0"/>
                </a:spcBef>
              </a:pPr>
              <a:t>40</a:t>
            </a:fld>
            <a:endParaRPr lang="en-US" altLang="en-US"/>
          </a:p>
        </p:txBody>
      </p:sp>
      <p:sp>
        <p:nvSpPr>
          <p:cNvPr id="80899" name="Rectangle 2">
            <a:extLst>
              <a:ext uri="{FF2B5EF4-FFF2-40B4-BE49-F238E27FC236}">
                <a16:creationId xmlns:a16="http://schemas.microsoft.com/office/drawing/2014/main" id="{CD15B581-B64E-47C5-9C8C-BD22883837D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14413300-BB1A-4932-A0D7-F974A5DE6C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5D033DB1-81FE-4D8B-B61B-DA3BDD2176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5F3001-9DE5-42AE-B004-E7DE4951E452}" type="slidenum">
              <a:rPr lang="en-US" altLang="en-US" smtClean="0"/>
              <a:pPr>
                <a:spcBef>
                  <a:spcPct val="0"/>
                </a:spcBef>
              </a:pPr>
              <a:t>41</a:t>
            </a:fld>
            <a:endParaRPr lang="en-US" altLang="en-US"/>
          </a:p>
        </p:txBody>
      </p:sp>
      <p:sp>
        <p:nvSpPr>
          <p:cNvPr id="82947" name="Rectangle 2">
            <a:extLst>
              <a:ext uri="{FF2B5EF4-FFF2-40B4-BE49-F238E27FC236}">
                <a16:creationId xmlns:a16="http://schemas.microsoft.com/office/drawing/2014/main" id="{42F5B9C1-9A85-4881-B23F-61795BB5644F}"/>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02615A36-C3CE-4512-B643-9D9F19B81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E5A34DD-6784-4BE2-B33D-4BEC76F35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73C298-559B-40B1-8709-11C6B372400B}" type="slidenum">
              <a:rPr lang="en-US" altLang="en-US" smtClean="0"/>
              <a:pPr>
                <a:spcBef>
                  <a:spcPct val="0"/>
                </a:spcBef>
              </a:pPr>
              <a:t>42</a:t>
            </a:fld>
            <a:endParaRPr lang="en-US" altLang="en-US"/>
          </a:p>
        </p:txBody>
      </p:sp>
      <p:sp>
        <p:nvSpPr>
          <p:cNvPr id="84995" name="Rectangle 2">
            <a:extLst>
              <a:ext uri="{FF2B5EF4-FFF2-40B4-BE49-F238E27FC236}">
                <a16:creationId xmlns:a16="http://schemas.microsoft.com/office/drawing/2014/main" id="{A50291CB-ABDD-434A-BFC3-EA7ADD54EAD8}"/>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BE49308-252B-481B-AFB9-A8D6E78C4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52C409ED-4C18-4BFF-B69F-BB52F3477F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08BE3C-BA98-48BF-8631-02B926934FE6}" type="slidenum">
              <a:rPr lang="en-US" altLang="en-US" smtClean="0"/>
              <a:pPr>
                <a:spcBef>
                  <a:spcPct val="0"/>
                </a:spcBef>
              </a:pPr>
              <a:t>43</a:t>
            </a:fld>
            <a:endParaRPr lang="en-US" altLang="en-US"/>
          </a:p>
        </p:txBody>
      </p:sp>
      <p:sp>
        <p:nvSpPr>
          <p:cNvPr id="87043" name="Rectangle 2">
            <a:extLst>
              <a:ext uri="{FF2B5EF4-FFF2-40B4-BE49-F238E27FC236}">
                <a16:creationId xmlns:a16="http://schemas.microsoft.com/office/drawing/2014/main" id="{293676BD-5001-4BF6-93A8-6C99CFC81391}"/>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7C8D055-951C-4399-BD17-D7FC10168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5A74CFE-9DE5-44D8-B03D-B44DA2FB25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CE0D0B-D614-4D4B-8FD9-AFC1D00C2F24}" type="slidenum">
              <a:rPr lang="en-US" altLang="en-US" smtClean="0"/>
              <a:pPr>
                <a:spcBef>
                  <a:spcPct val="0"/>
                </a:spcBef>
              </a:pPr>
              <a:t>44</a:t>
            </a:fld>
            <a:endParaRPr lang="en-US" altLang="en-US"/>
          </a:p>
        </p:txBody>
      </p:sp>
      <p:sp>
        <p:nvSpPr>
          <p:cNvPr id="89091" name="Rectangle 2">
            <a:extLst>
              <a:ext uri="{FF2B5EF4-FFF2-40B4-BE49-F238E27FC236}">
                <a16:creationId xmlns:a16="http://schemas.microsoft.com/office/drawing/2014/main" id="{9EBDF0E4-AE73-4C24-A0D4-92AC9DFBC26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99C556E-2039-4004-A918-68B7A186D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02294130-3587-4D29-AC14-D6BFB84B6A9E}"/>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BF43B46E-1768-4A67-BFAA-E88DAD1E65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2164" name="Slide Number Placeholder 3">
            <a:extLst>
              <a:ext uri="{FF2B5EF4-FFF2-40B4-BE49-F238E27FC236}">
                <a16:creationId xmlns:a16="http://schemas.microsoft.com/office/drawing/2014/main" id="{B57A1608-406A-4259-8675-8523F34EEE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2BA263-6947-4180-B6BF-1F3C290307E6}" type="slidenum">
              <a:rPr lang="en-US" altLang="en-US" smtClean="0"/>
              <a:pPr>
                <a:spcBef>
                  <a:spcPct val="0"/>
                </a:spcBef>
              </a:pPr>
              <a:t>46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1EE1F6D-73F4-4649-913A-F5ABED9591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2ED4FE-09FD-4F58-91BF-8BEFB48DF0BF}"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BBBEC2AA-8CAF-4DB1-BC06-8C03DB1E932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D206432-086A-4F60-9E79-BBC974AFE849}"/>
              </a:ext>
            </a:extLst>
          </p:cNvPr>
          <p:cNvSpPr>
            <a:spLocks noGrp="1" noChangeArrowheads="1"/>
          </p:cNvSpPr>
          <p:nvPr>
            <p:ph type="body" idx="1"/>
          </p:nvPr>
        </p:nvSpPr>
        <p:spPr>
          <a:xfrm>
            <a:off x="906463" y="4716463"/>
            <a:ext cx="4984750" cy="4465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Consider the sample forms about medical patients. Conceptually, each form involves 3 elementary fact types, as shown. Each patient has exactly one (at least one and at most one) patient name. A check box is used to indicate whether a patient smokes. A person may have zero or more drug allergies, and vice versa – this many-to-many nature of the relationship may be verbalized as shown. The ORM conceptual schema is specified in textual 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86C32E8-C182-444D-9E15-64167D985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22675F-B664-48F0-ACF1-39640458282F}" type="slidenum">
              <a:rPr lang="en-US" altLang="en-US" smtClean="0"/>
              <a:pPr>
                <a:spcBef>
                  <a:spcPct val="0"/>
                </a:spcBef>
              </a:pPr>
              <a:t>47</a:t>
            </a:fld>
            <a:endParaRPr lang="en-US" altLang="en-US"/>
          </a:p>
        </p:txBody>
      </p:sp>
      <p:sp>
        <p:nvSpPr>
          <p:cNvPr id="94211" name="Rectangle 2">
            <a:extLst>
              <a:ext uri="{FF2B5EF4-FFF2-40B4-BE49-F238E27FC236}">
                <a16:creationId xmlns:a16="http://schemas.microsoft.com/office/drawing/2014/main" id="{CA2B909F-F35C-49B2-8243-FD0AB7E64FCA}"/>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A817198-7B50-4727-B12D-FFC148B36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4CEBC1F-D634-4563-9EF5-5911F287B9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56E866-9205-453C-9B12-7A5E79401D1A}" type="slidenum">
              <a:rPr lang="en-US" altLang="en-US" smtClean="0"/>
              <a:pPr>
                <a:spcBef>
                  <a:spcPct val="0"/>
                </a:spcBef>
              </a:pPr>
              <a:t>48</a:t>
            </a:fld>
            <a:endParaRPr lang="en-US" altLang="en-US"/>
          </a:p>
        </p:txBody>
      </p:sp>
      <p:sp>
        <p:nvSpPr>
          <p:cNvPr id="96259" name="Rectangle 2">
            <a:extLst>
              <a:ext uri="{FF2B5EF4-FFF2-40B4-BE49-F238E27FC236}">
                <a16:creationId xmlns:a16="http://schemas.microsoft.com/office/drawing/2014/main" id="{87EB849D-E9ED-4B43-BF3C-EEDDE7583B69}"/>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3584CB5C-3F2E-40FC-BB0C-FC53568B8B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0752854-612F-4716-833A-14B889425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892AEE-B8B9-4BFB-A998-F0C10E0C87A7}" type="slidenum">
              <a:rPr lang="en-US" altLang="en-US" smtClean="0"/>
              <a:pPr>
                <a:spcBef>
                  <a:spcPct val="0"/>
                </a:spcBef>
              </a:pPr>
              <a:t>49</a:t>
            </a:fld>
            <a:endParaRPr lang="en-US" altLang="en-US"/>
          </a:p>
        </p:txBody>
      </p:sp>
      <p:sp>
        <p:nvSpPr>
          <p:cNvPr id="98307" name="Rectangle 2">
            <a:extLst>
              <a:ext uri="{FF2B5EF4-FFF2-40B4-BE49-F238E27FC236}">
                <a16:creationId xmlns:a16="http://schemas.microsoft.com/office/drawing/2014/main" id="{826D44A3-4E65-49A5-9FFB-395020C8F4EA}"/>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8F3B6A9F-5E22-4D07-A606-CFF1E41D9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12A6293-D439-45BF-80C9-AB13932DA3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639124-5866-4E23-A6E0-3C7AACC7029D}" type="slidenum">
              <a:rPr lang="en-US" altLang="en-US" smtClean="0"/>
              <a:pPr>
                <a:spcBef>
                  <a:spcPct val="0"/>
                </a:spcBef>
              </a:pPr>
              <a:t>50</a:t>
            </a:fld>
            <a:endParaRPr lang="en-US" altLang="en-US"/>
          </a:p>
        </p:txBody>
      </p:sp>
      <p:sp>
        <p:nvSpPr>
          <p:cNvPr id="100355" name="Rectangle 2">
            <a:extLst>
              <a:ext uri="{FF2B5EF4-FFF2-40B4-BE49-F238E27FC236}">
                <a16:creationId xmlns:a16="http://schemas.microsoft.com/office/drawing/2014/main" id="{D4A381A2-70F8-4AEF-A850-BA03572884D7}"/>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70299712-F052-471A-A6EC-2888FB31D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D0074D6D-8B6F-4C05-8CE9-349853A695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314797-E0A1-49C3-A4F8-28008E19DA1E}" type="slidenum">
              <a:rPr lang="en-US" altLang="en-US" smtClean="0"/>
              <a:pPr>
                <a:spcBef>
                  <a:spcPct val="0"/>
                </a:spcBef>
              </a:pPr>
              <a:t>51</a:t>
            </a:fld>
            <a:endParaRPr lang="en-US" altLang="en-US"/>
          </a:p>
        </p:txBody>
      </p:sp>
      <p:sp>
        <p:nvSpPr>
          <p:cNvPr id="102403" name="Rectangle 2">
            <a:extLst>
              <a:ext uri="{FF2B5EF4-FFF2-40B4-BE49-F238E27FC236}">
                <a16:creationId xmlns:a16="http://schemas.microsoft.com/office/drawing/2014/main" id="{040B7C0E-312A-469E-8E66-8BD959242B9D}"/>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E93F059-FA87-4B7B-8C1F-C6AA019C2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5CC231D-CF4B-4342-BF8E-A2C7EC36A6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04398C-2F8E-422F-80BE-8A4AC8E23693}" type="slidenum">
              <a:rPr lang="en-US" altLang="en-US" smtClean="0"/>
              <a:pPr>
                <a:spcBef>
                  <a:spcPct val="0"/>
                </a:spcBef>
              </a:pPr>
              <a:t>52</a:t>
            </a:fld>
            <a:endParaRPr lang="en-US" altLang="en-US"/>
          </a:p>
        </p:txBody>
      </p:sp>
      <p:sp>
        <p:nvSpPr>
          <p:cNvPr id="104451" name="Rectangle 2">
            <a:extLst>
              <a:ext uri="{FF2B5EF4-FFF2-40B4-BE49-F238E27FC236}">
                <a16:creationId xmlns:a16="http://schemas.microsoft.com/office/drawing/2014/main" id="{76464EF8-4053-4EA8-AB49-7956BA16736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2E1F1193-CF4B-42F1-BEC1-E2A604350F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F57BE8B4-50D3-438C-BD9F-2F15DCEC92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479C0B-AD4A-4E88-9499-1BB8F76489C5}" type="slidenum">
              <a:rPr lang="en-US" altLang="en-US" smtClean="0"/>
              <a:pPr>
                <a:spcBef>
                  <a:spcPct val="0"/>
                </a:spcBef>
              </a:pPr>
              <a:t>53</a:t>
            </a:fld>
            <a:endParaRPr lang="en-US" altLang="en-US"/>
          </a:p>
        </p:txBody>
      </p:sp>
      <p:sp>
        <p:nvSpPr>
          <p:cNvPr id="106499" name="Rectangle 2">
            <a:extLst>
              <a:ext uri="{FF2B5EF4-FFF2-40B4-BE49-F238E27FC236}">
                <a16:creationId xmlns:a16="http://schemas.microsoft.com/office/drawing/2014/main" id="{7847C7BA-596E-438D-A108-16BBD8153F4E}"/>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F4A3516-7864-41A7-B945-F7BB066E3D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ADAE6F7B-0A5F-4F1A-8BF5-6340E69587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ECEFCF-E112-4AF0-8709-D270EA7E494D}" type="slidenum">
              <a:rPr lang="en-US" altLang="en-US" smtClean="0"/>
              <a:pPr>
                <a:spcBef>
                  <a:spcPct val="0"/>
                </a:spcBef>
              </a:pPr>
              <a:t>54</a:t>
            </a:fld>
            <a:endParaRPr lang="en-US" altLang="en-US"/>
          </a:p>
        </p:txBody>
      </p:sp>
      <p:sp>
        <p:nvSpPr>
          <p:cNvPr id="108547" name="Rectangle 2">
            <a:extLst>
              <a:ext uri="{FF2B5EF4-FFF2-40B4-BE49-F238E27FC236}">
                <a16:creationId xmlns:a16="http://schemas.microsoft.com/office/drawing/2014/main" id="{CEA4D39E-8F97-4773-9933-79FED336FF1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CA3728A2-4EE8-4474-999F-E3CC5702E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EACD699E-952F-4BFC-A656-C052A1F112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C6482C-01E1-436A-A21A-6E677D051C43}" type="slidenum">
              <a:rPr lang="en-US" altLang="en-US" smtClean="0"/>
              <a:pPr>
                <a:spcBef>
                  <a:spcPct val="0"/>
                </a:spcBef>
              </a:pPr>
              <a:t>55</a:t>
            </a:fld>
            <a:endParaRPr lang="en-US" altLang="en-US"/>
          </a:p>
        </p:txBody>
      </p:sp>
      <p:sp>
        <p:nvSpPr>
          <p:cNvPr id="110595" name="Rectangle 2">
            <a:extLst>
              <a:ext uri="{FF2B5EF4-FFF2-40B4-BE49-F238E27FC236}">
                <a16:creationId xmlns:a16="http://schemas.microsoft.com/office/drawing/2014/main" id="{178B09CA-EB94-475D-B14C-D3F29F9C9590}"/>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7F899EE-B5BB-4D35-A905-E5F04B8498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1CEE0BA-D8F8-4D39-9A0E-ED5EF93C9C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93CEB5-5EAC-4350-911C-3AD2D1B8ABCA}" type="slidenum">
              <a:rPr lang="en-US" altLang="en-US" smtClean="0"/>
              <a:pPr>
                <a:spcBef>
                  <a:spcPct val="0"/>
                </a:spcBef>
              </a:pPr>
              <a:t>56</a:t>
            </a:fld>
            <a:endParaRPr lang="en-US" altLang="en-US"/>
          </a:p>
        </p:txBody>
      </p:sp>
      <p:sp>
        <p:nvSpPr>
          <p:cNvPr id="112643" name="Rectangle 2">
            <a:extLst>
              <a:ext uri="{FF2B5EF4-FFF2-40B4-BE49-F238E27FC236}">
                <a16:creationId xmlns:a16="http://schemas.microsoft.com/office/drawing/2014/main" id="{CBDAADC5-96AB-47D9-8E1F-6AA6439747CF}"/>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E627FA47-FD49-4781-B41E-B6B2D9A3C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9372129-121E-4D37-AAD0-DCE589CAC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3176F0-4EAC-49C3-84C8-CE640FB71B9A}"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B699FF83-0873-46F3-A5FF-9EE0232D0AE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0FD9AB8-A1C3-4648-B02C-FC7BB2D3BB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F122D1EF-C0F0-4FCB-8097-704CA128C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797075-5CC0-494A-8A2C-58027E24A916}" type="slidenum">
              <a:rPr lang="en-US" altLang="en-US" smtClean="0"/>
              <a:pPr>
                <a:spcBef>
                  <a:spcPct val="0"/>
                </a:spcBef>
              </a:pPr>
              <a:t>57</a:t>
            </a:fld>
            <a:endParaRPr lang="en-US" altLang="en-US"/>
          </a:p>
        </p:txBody>
      </p:sp>
      <p:sp>
        <p:nvSpPr>
          <p:cNvPr id="114691" name="Rectangle 2">
            <a:extLst>
              <a:ext uri="{FF2B5EF4-FFF2-40B4-BE49-F238E27FC236}">
                <a16:creationId xmlns:a16="http://schemas.microsoft.com/office/drawing/2014/main" id="{7591883C-D619-4374-B99E-BD2786ED9D53}"/>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9EAD60DA-C768-4004-8B3C-F33FDF2003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As noted in the SourceForge install instructions, you’ll need the http://www.sourceforge.net/projects/PLiX files installed to see the CSharp and VisualBasic code generation.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7C5332E7-9C78-460B-9B5F-13685301D8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4A353D-BE53-4C96-B1D3-6876F397FA8E}" type="slidenum">
              <a:rPr lang="en-US" altLang="en-US" smtClean="0"/>
              <a:pPr>
                <a:spcBef>
                  <a:spcPct val="0"/>
                </a:spcBef>
              </a:pPr>
              <a:t>58</a:t>
            </a:fld>
            <a:endParaRPr lang="en-US" altLang="en-US"/>
          </a:p>
        </p:txBody>
      </p:sp>
      <p:sp>
        <p:nvSpPr>
          <p:cNvPr id="116739" name="Rectangle 2">
            <a:extLst>
              <a:ext uri="{FF2B5EF4-FFF2-40B4-BE49-F238E27FC236}">
                <a16:creationId xmlns:a16="http://schemas.microsoft.com/office/drawing/2014/main" id="{892A0F34-87AD-4578-81E8-9ABF9C86DBB0}"/>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73F6BA01-D06F-4BF9-9B02-0590D2092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AED1EDAF-87FD-44B1-94C2-D0EA8AB47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7855D-D182-4E32-BCD8-40C14A85E64B}" type="slidenum">
              <a:rPr lang="en-US" altLang="en-US" smtClean="0"/>
              <a:pPr>
                <a:spcBef>
                  <a:spcPct val="0"/>
                </a:spcBef>
              </a:pPr>
              <a:t>59</a:t>
            </a:fld>
            <a:endParaRPr lang="en-US" altLang="en-US"/>
          </a:p>
        </p:txBody>
      </p:sp>
      <p:sp>
        <p:nvSpPr>
          <p:cNvPr id="118787" name="Rectangle 2">
            <a:extLst>
              <a:ext uri="{FF2B5EF4-FFF2-40B4-BE49-F238E27FC236}">
                <a16:creationId xmlns:a16="http://schemas.microsoft.com/office/drawing/2014/main" id="{7ADB7EFF-86A7-492C-A733-5FAD2DBE6C4E}"/>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CF1A6034-2CDA-4C46-A9AA-DAD5DD9C75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5C32696C-7E29-4F60-B4C8-C85955154732}"/>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213ED77E-F4FC-4686-917F-04CB5AA78E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0836" name="Slide Number Placeholder 3">
            <a:extLst>
              <a:ext uri="{FF2B5EF4-FFF2-40B4-BE49-F238E27FC236}">
                <a16:creationId xmlns:a16="http://schemas.microsoft.com/office/drawing/2014/main" id="{AA4844F3-F3AF-462F-B321-4C9784A229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39CE41-78AC-4D35-A96D-CF571BD9C85B}" type="slidenum">
              <a:rPr lang="en-US" altLang="en-US" smtClean="0"/>
              <a:pPr>
                <a:spcBef>
                  <a:spcPct val="0"/>
                </a:spcBef>
              </a:pPr>
              <a:t>60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383D839-4837-4013-A994-EF82142B1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7E156B-1E9F-4B09-B0AA-31A32AFAE5D1}"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9C7522DF-004D-4F86-A4B6-B742E2D6F48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36F81C9-C426-42A8-B9E6-F3F0ABCDC3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242C35E-3A1C-47F4-A6F1-0B2F441F1E2D}"/>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B47C5E69-41D7-4EF6-87A3-E99DB0FFB0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D44225C3-9A21-49AA-8ED8-7653D8DB96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CE6C74-63FF-4B36-88BD-4E1A229B81FE}" type="slidenum">
              <a:rPr lang="en-US" altLang="en-US" smtClean="0"/>
              <a:pPr>
                <a:spcBef>
                  <a:spcPct val="0"/>
                </a:spcBef>
              </a:pPr>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66A02123-D28B-4BEF-89E1-7ADC7163EAFD}"/>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54DE4D9C-1FC5-4EDF-BDA6-4BD79BA0D7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BF9773DE-A9F4-4D37-AB1F-085034DDC5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6E0FC3-6C9A-44D7-962D-51EA35E833E1}" type="slidenum">
              <a:rPr lang="en-US" altLang="en-US" smtClean="0"/>
              <a:pPr>
                <a:spcBef>
                  <a:spcPct val="0"/>
                </a:spcBef>
              </a:pPr>
              <a:t>12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A94BF3C-CA6D-4679-BF72-4AA6DE2431DE}"/>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24676ED9-1ADD-4B16-9675-7E0FDDD05A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7652" name="Slide Number Placeholder 3">
            <a:extLst>
              <a:ext uri="{FF2B5EF4-FFF2-40B4-BE49-F238E27FC236}">
                <a16:creationId xmlns:a16="http://schemas.microsoft.com/office/drawing/2014/main" id="{FF7280A5-80D8-4280-BB75-CEC0E00FFA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174AD1-B618-457D-A003-D90E53FC484F}" type="slidenum">
              <a:rPr lang="en-US" altLang="en-US" smtClean="0"/>
              <a:pPr>
                <a:spcBef>
                  <a:spcPct val="0"/>
                </a:spcBef>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a:extLst>
              <a:ext uri="{FF2B5EF4-FFF2-40B4-BE49-F238E27FC236}">
                <a16:creationId xmlns:a16="http://schemas.microsoft.com/office/drawing/2014/main" id="{AA412ABA-429E-428A-82CC-0E9CD1C44092}"/>
              </a:ext>
            </a:extLst>
          </p:cNvPr>
          <p:cNvSpPr>
            <a:spLocks noGrp="1" noChangeArrowheads="1"/>
          </p:cNvSpPr>
          <p:nvPr>
            <p:ph type="sldNum" sz="quarter" idx="10"/>
          </p:nvPr>
        </p:nvSpPr>
        <p:spPr>
          <a:ln/>
        </p:spPr>
        <p:txBody>
          <a:bodyPr/>
          <a:lstStyle>
            <a:lvl1pPr>
              <a:defRPr/>
            </a:lvl1pPr>
          </a:lstStyle>
          <a:p>
            <a:pPr>
              <a:defRPr/>
            </a:pPr>
            <a:fld id="{D4B66BBB-E26B-414D-A31E-E7C171F22AB8}" type="slidenum">
              <a:rPr lang="en-US" altLang="en-US"/>
              <a:pPr>
                <a:defRPr/>
              </a:pPr>
              <a:t>‹#›</a:t>
            </a:fld>
            <a:endParaRPr lang="en-US" altLang="en-US"/>
          </a:p>
        </p:txBody>
      </p:sp>
    </p:spTree>
    <p:extLst>
      <p:ext uri="{BB962C8B-B14F-4D97-AF65-F5344CB8AC3E}">
        <p14:creationId xmlns:p14="http://schemas.microsoft.com/office/powerpoint/2010/main" val="244780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C4A72886-B24A-4FC1-BE58-EBDD17BDF25E}"/>
              </a:ext>
            </a:extLst>
          </p:cNvPr>
          <p:cNvSpPr>
            <a:spLocks noGrp="1" noChangeArrowheads="1"/>
          </p:cNvSpPr>
          <p:nvPr>
            <p:ph type="sldNum" sz="quarter" idx="10"/>
          </p:nvPr>
        </p:nvSpPr>
        <p:spPr>
          <a:ln/>
        </p:spPr>
        <p:txBody>
          <a:bodyPr/>
          <a:lstStyle>
            <a:lvl1pPr>
              <a:defRPr/>
            </a:lvl1pPr>
          </a:lstStyle>
          <a:p>
            <a:pPr>
              <a:defRPr/>
            </a:pPr>
            <a:fld id="{EF4F0D28-4D8D-427D-BE9C-ED1A342E3480}" type="slidenum">
              <a:rPr lang="en-US" altLang="en-US"/>
              <a:pPr>
                <a:defRPr/>
              </a:pPr>
              <a:t>‹#›</a:t>
            </a:fld>
            <a:endParaRPr lang="en-US" altLang="en-US"/>
          </a:p>
        </p:txBody>
      </p:sp>
    </p:spTree>
    <p:extLst>
      <p:ext uri="{BB962C8B-B14F-4D97-AF65-F5344CB8AC3E}">
        <p14:creationId xmlns:p14="http://schemas.microsoft.com/office/powerpoint/2010/main" val="369693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EF1398CB-663A-4064-8FFB-A541CDFB2D0B}"/>
              </a:ext>
            </a:extLst>
          </p:cNvPr>
          <p:cNvSpPr>
            <a:spLocks noGrp="1" noChangeArrowheads="1"/>
          </p:cNvSpPr>
          <p:nvPr>
            <p:ph type="sldNum" sz="quarter" idx="10"/>
          </p:nvPr>
        </p:nvSpPr>
        <p:spPr>
          <a:ln/>
        </p:spPr>
        <p:txBody>
          <a:bodyPr/>
          <a:lstStyle>
            <a:lvl1pPr>
              <a:defRPr/>
            </a:lvl1pPr>
          </a:lstStyle>
          <a:p>
            <a:pPr>
              <a:defRPr/>
            </a:pPr>
            <a:fld id="{2F7A5D83-721A-4347-BDC7-67FFA2EF4D71}" type="slidenum">
              <a:rPr lang="en-US" altLang="en-US"/>
              <a:pPr>
                <a:defRPr/>
              </a:pPr>
              <a:t>‹#›</a:t>
            </a:fld>
            <a:endParaRPr lang="en-US" altLang="en-US"/>
          </a:p>
        </p:txBody>
      </p:sp>
    </p:spTree>
    <p:extLst>
      <p:ext uri="{BB962C8B-B14F-4D97-AF65-F5344CB8AC3E}">
        <p14:creationId xmlns:p14="http://schemas.microsoft.com/office/powerpoint/2010/main" val="135507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53B398D3-E501-4C62-9571-270F01FF04F9}"/>
              </a:ext>
            </a:extLst>
          </p:cNvPr>
          <p:cNvSpPr>
            <a:spLocks noGrp="1" noChangeArrowheads="1"/>
          </p:cNvSpPr>
          <p:nvPr>
            <p:ph type="sldNum" sz="quarter" idx="10"/>
          </p:nvPr>
        </p:nvSpPr>
        <p:spPr/>
        <p:txBody>
          <a:bodyPr/>
          <a:lstStyle>
            <a:lvl1pPr>
              <a:defRPr/>
            </a:lvl1pPr>
          </a:lstStyle>
          <a:p>
            <a:pPr>
              <a:defRPr/>
            </a:pPr>
            <a:fld id="{2C3F207B-761F-4F4D-B5B1-32037AC63762}" type="slidenum">
              <a:rPr lang="en-US" altLang="en-US"/>
              <a:pPr>
                <a:defRPr/>
              </a:pPr>
              <a:t>‹#›</a:t>
            </a:fld>
            <a:endParaRPr lang="en-US" altLang="en-US"/>
          </a:p>
        </p:txBody>
      </p:sp>
    </p:spTree>
    <p:extLst>
      <p:ext uri="{BB962C8B-B14F-4D97-AF65-F5344CB8AC3E}">
        <p14:creationId xmlns:p14="http://schemas.microsoft.com/office/powerpoint/2010/main" val="271071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DD2958C6-8138-4535-A7E3-E3646A83E59D}"/>
              </a:ext>
            </a:extLst>
          </p:cNvPr>
          <p:cNvSpPr>
            <a:spLocks noGrp="1" noChangeArrowheads="1"/>
          </p:cNvSpPr>
          <p:nvPr>
            <p:ph type="sldNum" sz="quarter" idx="10"/>
          </p:nvPr>
        </p:nvSpPr>
        <p:spPr>
          <a:ln/>
        </p:spPr>
        <p:txBody>
          <a:bodyPr/>
          <a:lstStyle>
            <a:lvl1pPr>
              <a:defRPr/>
            </a:lvl1pPr>
          </a:lstStyle>
          <a:p>
            <a:pPr>
              <a:defRPr/>
            </a:pPr>
            <a:fld id="{EB0F9E0B-2D46-4E98-B3E3-A472E17E0B8D}" type="slidenum">
              <a:rPr lang="en-US" altLang="en-US"/>
              <a:pPr>
                <a:defRPr/>
              </a:pPr>
              <a:t>‹#›</a:t>
            </a:fld>
            <a:endParaRPr lang="en-US" altLang="en-US"/>
          </a:p>
        </p:txBody>
      </p:sp>
    </p:spTree>
    <p:extLst>
      <p:ext uri="{BB962C8B-B14F-4D97-AF65-F5344CB8AC3E}">
        <p14:creationId xmlns:p14="http://schemas.microsoft.com/office/powerpoint/2010/main" val="135220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8860F6C5-AABE-4F24-B2E8-3642E31E01E8}"/>
              </a:ext>
            </a:extLst>
          </p:cNvPr>
          <p:cNvSpPr>
            <a:spLocks noGrp="1" noChangeArrowheads="1"/>
          </p:cNvSpPr>
          <p:nvPr>
            <p:ph type="sldNum" sz="quarter" idx="10"/>
          </p:nvPr>
        </p:nvSpPr>
        <p:spPr>
          <a:ln/>
        </p:spPr>
        <p:txBody>
          <a:bodyPr/>
          <a:lstStyle>
            <a:lvl1pPr>
              <a:defRPr/>
            </a:lvl1pPr>
          </a:lstStyle>
          <a:p>
            <a:pPr>
              <a:defRPr/>
            </a:pPr>
            <a:fld id="{7F53E3A1-935A-4F85-9E6B-6549D50C7F8A}" type="slidenum">
              <a:rPr lang="en-US" altLang="en-US"/>
              <a:pPr>
                <a:defRPr/>
              </a:pPr>
              <a:t>‹#›</a:t>
            </a:fld>
            <a:endParaRPr lang="en-US" altLang="en-US"/>
          </a:p>
        </p:txBody>
      </p:sp>
    </p:spTree>
    <p:extLst>
      <p:ext uri="{BB962C8B-B14F-4D97-AF65-F5344CB8AC3E}">
        <p14:creationId xmlns:p14="http://schemas.microsoft.com/office/powerpoint/2010/main" val="215162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BCEE8656-7937-44FC-91BD-57203A218C4F}"/>
              </a:ext>
            </a:extLst>
          </p:cNvPr>
          <p:cNvSpPr>
            <a:spLocks noGrp="1" noChangeArrowheads="1"/>
          </p:cNvSpPr>
          <p:nvPr>
            <p:ph type="sldNum" sz="quarter" idx="10"/>
          </p:nvPr>
        </p:nvSpPr>
        <p:spPr>
          <a:ln/>
        </p:spPr>
        <p:txBody>
          <a:bodyPr/>
          <a:lstStyle>
            <a:lvl1pPr>
              <a:defRPr/>
            </a:lvl1pPr>
          </a:lstStyle>
          <a:p>
            <a:pPr>
              <a:defRPr/>
            </a:pPr>
            <a:fld id="{3B33C994-E06C-44A4-A1B3-0A42066D5B78}" type="slidenum">
              <a:rPr lang="en-US" altLang="en-US"/>
              <a:pPr>
                <a:defRPr/>
              </a:pPr>
              <a:t>‹#›</a:t>
            </a:fld>
            <a:endParaRPr lang="en-US" altLang="en-US"/>
          </a:p>
        </p:txBody>
      </p:sp>
    </p:spTree>
    <p:extLst>
      <p:ext uri="{BB962C8B-B14F-4D97-AF65-F5344CB8AC3E}">
        <p14:creationId xmlns:p14="http://schemas.microsoft.com/office/powerpoint/2010/main" val="85772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5A4E2E2B-8926-4D2D-B9E6-38EBA2E08AD2}"/>
              </a:ext>
            </a:extLst>
          </p:cNvPr>
          <p:cNvSpPr>
            <a:spLocks noGrp="1" noChangeArrowheads="1"/>
          </p:cNvSpPr>
          <p:nvPr>
            <p:ph type="sldNum" sz="quarter" idx="10"/>
          </p:nvPr>
        </p:nvSpPr>
        <p:spPr>
          <a:ln/>
        </p:spPr>
        <p:txBody>
          <a:bodyPr/>
          <a:lstStyle>
            <a:lvl1pPr>
              <a:defRPr/>
            </a:lvl1pPr>
          </a:lstStyle>
          <a:p>
            <a:pPr>
              <a:defRPr/>
            </a:pPr>
            <a:fld id="{B9FE1E54-E8B7-4118-9BD4-C10DC27A6495}" type="slidenum">
              <a:rPr lang="en-US" altLang="en-US"/>
              <a:pPr>
                <a:defRPr/>
              </a:pPr>
              <a:t>‹#›</a:t>
            </a:fld>
            <a:endParaRPr lang="en-US" altLang="en-US"/>
          </a:p>
        </p:txBody>
      </p:sp>
    </p:spTree>
    <p:extLst>
      <p:ext uri="{BB962C8B-B14F-4D97-AF65-F5344CB8AC3E}">
        <p14:creationId xmlns:p14="http://schemas.microsoft.com/office/powerpoint/2010/main" val="217501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036A7CB-5C79-4EB2-BAF3-4917E0157FB7}"/>
              </a:ext>
            </a:extLst>
          </p:cNvPr>
          <p:cNvSpPr>
            <a:spLocks noGrp="1" noChangeArrowheads="1"/>
          </p:cNvSpPr>
          <p:nvPr>
            <p:ph type="sldNum" sz="quarter" idx="10"/>
          </p:nvPr>
        </p:nvSpPr>
        <p:spPr/>
        <p:txBody>
          <a:bodyPr/>
          <a:lstStyle>
            <a:lvl1pPr>
              <a:defRPr/>
            </a:lvl1pPr>
          </a:lstStyle>
          <a:p>
            <a:pPr>
              <a:defRPr/>
            </a:pPr>
            <a:fld id="{41D28E71-DB54-440C-BF41-D660E24CBD31}" type="slidenum">
              <a:rPr lang="en-US" altLang="en-US"/>
              <a:pPr>
                <a:defRPr/>
              </a:pPr>
              <a:t>‹#›</a:t>
            </a:fld>
            <a:endParaRPr lang="en-US" altLang="en-US"/>
          </a:p>
        </p:txBody>
      </p:sp>
    </p:spTree>
    <p:extLst>
      <p:ext uri="{BB962C8B-B14F-4D97-AF65-F5344CB8AC3E}">
        <p14:creationId xmlns:p14="http://schemas.microsoft.com/office/powerpoint/2010/main" val="190692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03854D57-77BE-4C46-A5D2-0DD6E4997D9C}"/>
              </a:ext>
            </a:extLst>
          </p:cNvPr>
          <p:cNvSpPr>
            <a:spLocks noGrp="1" noChangeArrowheads="1"/>
          </p:cNvSpPr>
          <p:nvPr>
            <p:ph type="sldNum" sz="quarter" idx="10"/>
          </p:nvPr>
        </p:nvSpPr>
        <p:spPr>
          <a:ln/>
        </p:spPr>
        <p:txBody>
          <a:bodyPr/>
          <a:lstStyle>
            <a:lvl1pPr>
              <a:defRPr/>
            </a:lvl1pPr>
          </a:lstStyle>
          <a:p>
            <a:pPr>
              <a:defRPr/>
            </a:pPr>
            <a:fld id="{6EB8986B-08EE-41F5-8CAA-31EDD17D1B7E}" type="slidenum">
              <a:rPr lang="en-US" altLang="en-US"/>
              <a:pPr>
                <a:defRPr/>
              </a:pPr>
              <a:t>‹#›</a:t>
            </a:fld>
            <a:endParaRPr lang="en-US" altLang="en-US"/>
          </a:p>
        </p:txBody>
      </p:sp>
    </p:spTree>
    <p:extLst>
      <p:ext uri="{BB962C8B-B14F-4D97-AF65-F5344CB8AC3E}">
        <p14:creationId xmlns:p14="http://schemas.microsoft.com/office/powerpoint/2010/main" val="398990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AE9CB85C-5944-45C8-BC4A-7087C98C0CC5}"/>
              </a:ext>
            </a:extLst>
          </p:cNvPr>
          <p:cNvSpPr>
            <a:spLocks noGrp="1" noChangeArrowheads="1"/>
          </p:cNvSpPr>
          <p:nvPr>
            <p:ph type="sldNum" sz="quarter" idx="10"/>
          </p:nvPr>
        </p:nvSpPr>
        <p:spPr>
          <a:ln/>
        </p:spPr>
        <p:txBody>
          <a:bodyPr/>
          <a:lstStyle>
            <a:lvl1pPr>
              <a:defRPr/>
            </a:lvl1pPr>
          </a:lstStyle>
          <a:p>
            <a:pPr>
              <a:defRPr/>
            </a:pPr>
            <a:fld id="{877FBC19-5695-47BF-A3BC-A3632298A8DB}" type="slidenum">
              <a:rPr lang="en-US" altLang="en-US"/>
              <a:pPr>
                <a:defRPr/>
              </a:pPr>
              <a:t>‹#›</a:t>
            </a:fld>
            <a:endParaRPr lang="en-US" altLang="en-US"/>
          </a:p>
        </p:txBody>
      </p:sp>
    </p:spTree>
    <p:extLst>
      <p:ext uri="{BB962C8B-B14F-4D97-AF65-F5344CB8AC3E}">
        <p14:creationId xmlns:p14="http://schemas.microsoft.com/office/powerpoint/2010/main" val="115563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949501EB-F8EB-4076-8560-4AFD3B72D267}"/>
              </a:ext>
            </a:extLst>
          </p:cNvPr>
          <p:cNvSpPr>
            <a:spLocks noGrp="1" noChangeArrowheads="1"/>
          </p:cNvSpPr>
          <p:nvPr>
            <p:ph type="title"/>
          </p:nvPr>
        </p:nvSpPr>
        <p:spPr bwMode="auto">
          <a:xfrm>
            <a:off x="609600" y="304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4">
            <a:extLst>
              <a:ext uri="{FF2B5EF4-FFF2-40B4-BE49-F238E27FC236}">
                <a16:creationId xmlns:a16="http://schemas.microsoft.com/office/drawing/2014/main" id="{96D40452-240D-4390-A9BF-247FF3700E1A}"/>
              </a:ext>
            </a:extLst>
          </p:cNvPr>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5">
            <a:extLst>
              <a:ext uri="{FF2B5EF4-FFF2-40B4-BE49-F238E27FC236}">
                <a16:creationId xmlns:a16="http://schemas.microsoft.com/office/drawing/2014/main" id="{5BF78408-0434-473C-9153-242FF023BF00}"/>
              </a:ext>
            </a:extLst>
          </p:cNvPr>
          <p:cNvSpPr>
            <a:spLocks noChangeShapeType="1"/>
          </p:cNvSpPr>
          <p:nvPr/>
        </p:nvSpPr>
        <p:spPr bwMode="auto">
          <a:xfrm>
            <a:off x="76200" y="0"/>
            <a:ext cx="0" cy="63246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Line 6">
            <a:extLst>
              <a:ext uri="{FF2B5EF4-FFF2-40B4-BE49-F238E27FC236}">
                <a16:creationId xmlns:a16="http://schemas.microsoft.com/office/drawing/2014/main" id="{ADA3FEF9-05D4-4115-BF9A-962EF69AD4EF}"/>
              </a:ext>
            </a:extLst>
          </p:cNvPr>
          <p:cNvSpPr>
            <a:spLocks noChangeShapeType="1"/>
          </p:cNvSpPr>
          <p:nvPr/>
        </p:nvSpPr>
        <p:spPr bwMode="auto">
          <a:xfrm>
            <a:off x="228600" y="0"/>
            <a:ext cx="0" cy="58674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0" name="Line 7">
            <a:extLst>
              <a:ext uri="{FF2B5EF4-FFF2-40B4-BE49-F238E27FC236}">
                <a16:creationId xmlns:a16="http://schemas.microsoft.com/office/drawing/2014/main" id="{F0EA9A9C-28D9-4BF5-91D0-B1CFC3E66966}"/>
              </a:ext>
            </a:extLst>
          </p:cNvPr>
          <p:cNvSpPr>
            <a:spLocks noChangeShapeType="1"/>
          </p:cNvSpPr>
          <p:nvPr/>
        </p:nvSpPr>
        <p:spPr bwMode="auto">
          <a:xfrm>
            <a:off x="304800" y="0"/>
            <a:ext cx="0" cy="5715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Line 8">
            <a:extLst>
              <a:ext uri="{FF2B5EF4-FFF2-40B4-BE49-F238E27FC236}">
                <a16:creationId xmlns:a16="http://schemas.microsoft.com/office/drawing/2014/main" id="{83F6BAA6-BA94-4A96-874B-261F2580170B}"/>
              </a:ext>
            </a:extLst>
          </p:cNvPr>
          <p:cNvSpPr>
            <a:spLocks noChangeShapeType="1"/>
          </p:cNvSpPr>
          <p:nvPr/>
        </p:nvSpPr>
        <p:spPr bwMode="auto">
          <a:xfrm>
            <a:off x="152400" y="0"/>
            <a:ext cx="0" cy="6096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05" name="Rectangle 9">
            <a:extLst>
              <a:ext uri="{FF2B5EF4-FFF2-40B4-BE49-F238E27FC236}">
                <a16:creationId xmlns:a16="http://schemas.microsoft.com/office/drawing/2014/main" id="{66855137-B668-47EB-AB31-561483DD005B}"/>
              </a:ext>
            </a:extLst>
          </p:cNvPr>
          <p:cNvSpPr>
            <a:spLocks noGrp="1" noChangeArrowheads="1"/>
          </p:cNvSpPr>
          <p:nvPr>
            <p:ph type="sldNum" sz="quarter" idx="4"/>
          </p:nvPr>
        </p:nvSpPr>
        <p:spPr bwMode="auto">
          <a:xfrm>
            <a:off x="6781800" y="6534150"/>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C65952F-8CCE-456C-BC91-8A756064625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6" r:id="rId1"/>
    <p:sldLayoutId id="2147483685" r:id="rId2"/>
    <p:sldLayoutId id="2147483677" r:id="rId3"/>
    <p:sldLayoutId id="2147483678" r:id="rId4"/>
    <p:sldLayoutId id="2147483679" r:id="rId5"/>
    <p:sldLayoutId id="2147483680" r:id="rId6"/>
    <p:sldLayoutId id="2147483686"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2600">
          <a:solidFill>
            <a:srgbClr val="A50021"/>
          </a:solidFill>
          <a:latin typeface="+mj-lt"/>
          <a:ea typeface="+mj-ea"/>
          <a:cs typeface="+mj-cs"/>
        </a:defRPr>
      </a:lvl1pPr>
      <a:lvl2pPr algn="l" rtl="0" eaLnBrk="0" fontAlgn="base" hangingPunct="0">
        <a:spcBef>
          <a:spcPct val="0"/>
        </a:spcBef>
        <a:spcAft>
          <a:spcPct val="0"/>
        </a:spcAft>
        <a:defRPr sz="2600">
          <a:solidFill>
            <a:srgbClr val="A50021"/>
          </a:solidFill>
          <a:latin typeface="Verdana" pitchFamily="34" charset="0"/>
        </a:defRPr>
      </a:lvl2pPr>
      <a:lvl3pPr algn="l" rtl="0" eaLnBrk="0" fontAlgn="base" hangingPunct="0">
        <a:spcBef>
          <a:spcPct val="0"/>
        </a:spcBef>
        <a:spcAft>
          <a:spcPct val="0"/>
        </a:spcAft>
        <a:defRPr sz="2600">
          <a:solidFill>
            <a:srgbClr val="A50021"/>
          </a:solidFill>
          <a:latin typeface="Verdana" pitchFamily="34" charset="0"/>
        </a:defRPr>
      </a:lvl3pPr>
      <a:lvl4pPr algn="l" rtl="0" eaLnBrk="0" fontAlgn="base" hangingPunct="0">
        <a:spcBef>
          <a:spcPct val="0"/>
        </a:spcBef>
        <a:spcAft>
          <a:spcPct val="0"/>
        </a:spcAft>
        <a:defRPr sz="2600">
          <a:solidFill>
            <a:srgbClr val="A50021"/>
          </a:solidFill>
          <a:latin typeface="Verdana" pitchFamily="34" charset="0"/>
        </a:defRPr>
      </a:lvl4pPr>
      <a:lvl5pPr algn="l" rtl="0" eaLnBrk="0" fontAlgn="base" hangingPunct="0">
        <a:spcBef>
          <a:spcPct val="0"/>
        </a:spcBef>
        <a:spcAft>
          <a:spcPct val="0"/>
        </a:spcAft>
        <a:defRPr sz="2600">
          <a:solidFill>
            <a:srgbClr val="A50021"/>
          </a:solidFill>
          <a:latin typeface="Verdana" pitchFamily="34" charset="0"/>
        </a:defRPr>
      </a:lvl5pPr>
      <a:lvl6pPr marL="457200" algn="l" rtl="0" fontAlgn="base">
        <a:spcBef>
          <a:spcPct val="0"/>
        </a:spcBef>
        <a:spcAft>
          <a:spcPct val="0"/>
        </a:spcAft>
        <a:defRPr sz="2600">
          <a:solidFill>
            <a:srgbClr val="A50021"/>
          </a:solidFill>
          <a:latin typeface="Verdana" pitchFamily="34" charset="0"/>
        </a:defRPr>
      </a:lvl6pPr>
      <a:lvl7pPr marL="914400" algn="l" rtl="0" fontAlgn="base">
        <a:spcBef>
          <a:spcPct val="0"/>
        </a:spcBef>
        <a:spcAft>
          <a:spcPct val="0"/>
        </a:spcAft>
        <a:defRPr sz="2600">
          <a:solidFill>
            <a:srgbClr val="A50021"/>
          </a:solidFill>
          <a:latin typeface="Verdana" pitchFamily="34" charset="0"/>
        </a:defRPr>
      </a:lvl7pPr>
      <a:lvl8pPr marL="1371600" algn="l" rtl="0" fontAlgn="base">
        <a:spcBef>
          <a:spcPct val="0"/>
        </a:spcBef>
        <a:spcAft>
          <a:spcPct val="0"/>
        </a:spcAft>
        <a:defRPr sz="2600">
          <a:solidFill>
            <a:srgbClr val="A50021"/>
          </a:solidFill>
          <a:latin typeface="Verdana" pitchFamily="34" charset="0"/>
        </a:defRPr>
      </a:lvl8pPr>
      <a:lvl9pPr marL="1828800" algn="l" rtl="0" fontAlgn="base">
        <a:spcBef>
          <a:spcPct val="0"/>
        </a:spcBef>
        <a:spcAft>
          <a:spcPct val="0"/>
        </a:spcAft>
        <a:defRPr sz="2600">
          <a:solidFill>
            <a:srgbClr val="A50021"/>
          </a:solidFill>
          <a:latin typeface="Verdana" pitchFamily="34" charset="0"/>
        </a:defRPr>
      </a:lvl9pPr>
    </p:titleStyle>
    <p:bodyStyle>
      <a:lvl1pPr marL="342900" indent="-342900" algn="l" rtl="0" eaLnBrk="0" fontAlgn="base" hangingPunct="0">
        <a:spcBef>
          <a:spcPct val="30000"/>
        </a:spcBef>
        <a:spcAft>
          <a:spcPct val="0"/>
        </a:spcAft>
        <a:buClr>
          <a:srgbClr val="001A66"/>
        </a:buClr>
        <a:buChar char="•"/>
        <a:defRPr sz="2000">
          <a:solidFill>
            <a:srgbClr val="001A66"/>
          </a:solidFill>
          <a:latin typeface="+mn-lt"/>
          <a:ea typeface="+mn-ea"/>
          <a:cs typeface="+mn-cs"/>
        </a:defRPr>
      </a:lvl1pPr>
      <a:lvl2pPr marL="742950" indent="-285750" algn="l" rtl="0" eaLnBrk="0" fontAlgn="base" hangingPunct="0">
        <a:spcBef>
          <a:spcPct val="0"/>
        </a:spcBef>
        <a:spcAft>
          <a:spcPct val="0"/>
        </a:spcAft>
        <a:buClr>
          <a:srgbClr val="001A66"/>
        </a:buClr>
        <a:buChar char="–"/>
        <a:defRPr sz="2000">
          <a:solidFill>
            <a:srgbClr val="001A66"/>
          </a:solidFill>
          <a:latin typeface="+mn-lt"/>
        </a:defRPr>
      </a:lvl2pPr>
      <a:lvl3pPr marL="1143000" indent="-228600" algn="l" rtl="0" eaLnBrk="0" fontAlgn="base" hangingPunct="0">
        <a:spcBef>
          <a:spcPct val="0"/>
        </a:spcBef>
        <a:spcAft>
          <a:spcPct val="0"/>
        </a:spcAft>
        <a:buClr>
          <a:srgbClr val="001A66"/>
        </a:buClr>
        <a:buChar char="•"/>
        <a:defRPr sz="2000">
          <a:solidFill>
            <a:srgbClr val="001A66"/>
          </a:solidFill>
          <a:latin typeface="+mn-lt"/>
        </a:defRPr>
      </a:lvl3pPr>
      <a:lvl4pPr marL="1600200" indent="-228600" algn="l" rtl="0" eaLnBrk="0" fontAlgn="base" hangingPunct="0">
        <a:spcBef>
          <a:spcPct val="0"/>
        </a:spcBef>
        <a:spcAft>
          <a:spcPct val="0"/>
        </a:spcAft>
        <a:buClr>
          <a:srgbClr val="001A66"/>
        </a:buClr>
        <a:buChar char="–"/>
        <a:defRPr sz="2000">
          <a:solidFill>
            <a:srgbClr val="001A66"/>
          </a:solidFill>
          <a:latin typeface="+mn-lt"/>
        </a:defRPr>
      </a:lvl4pPr>
      <a:lvl5pPr marL="2057400" indent="-228600" algn="l" rtl="0" eaLnBrk="0" fontAlgn="base" hangingPunct="0">
        <a:spcBef>
          <a:spcPct val="0"/>
        </a:spcBef>
        <a:spcAft>
          <a:spcPct val="0"/>
        </a:spcAft>
        <a:buClr>
          <a:srgbClr val="001A66"/>
        </a:buClr>
        <a:buChar char="»"/>
        <a:defRPr sz="2000">
          <a:solidFill>
            <a:srgbClr val="001A66"/>
          </a:solidFill>
          <a:latin typeface="+mn-lt"/>
        </a:defRPr>
      </a:lvl5pPr>
      <a:lvl6pPr marL="2514600" indent="-228600" algn="l" rtl="0" fontAlgn="base">
        <a:spcBef>
          <a:spcPct val="0"/>
        </a:spcBef>
        <a:spcAft>
          <a:spcPct val="0"/>
        </a:spcAft>
        <a:buClr>
          <a:srgbClr val="001A66"/>
        </a:buClr>
        <a:buChar char="»"/>
        <a:defRPr sz="2000">
          <a:solidFill>
            <a:srgbClr val="001A66"/>
          </a:solidFill>
          <a:latin typeface="+mn-lt"/>
        </a:defRPr>
      </a:lvl6pPr>
      <a:lvl7pPr marL="2971800" indent="-228600" algn="l" rtl="0" fontAlgn="base">
        <a:spcBef>
          <a:spcPct val="0"/>
        </a:spcBef>
        <a:spcAft>
          <a:spcPct val="0"/>
        </a:spcAft>
        <a:buClr>
          <a:srgbClr val="001A66"/>
        </a:buClr>
        <a:buChar char="»"/>
        <a:defRPr sz="2000">
          <a:solidFill>
            <a:srgbClr val="001A66"/>
          </a:solidFill>
          <a:latin typeface="+mn-lt"/>
        </a:defRPr>
      </a:lvl7pPr>
      <a:lvl8pPr marL="3429000" indent="-228600" algn="l" rtl="0" fontAlgn="base">
        <a:spcBef>
          <a:spcPct val="0"/>
        </a:spcBef>
        <a:spcAft>
          <a:spcPct val="0"/>
        </a:spcAft>
        <a:buClr>
          <a:srgbClr val="001A66"/>
        </a:buClr>
        <a:buChar char="»"/>
        <a:defRPr sz="2000">
          <a:solidFill>
            <a:srgbClr val="001A66"/>
          </a:solidFill>
          <a:latin typeface="+mn-lt"/>
        </a:defRPr>
      </a:lvl8pPr>
      <a:lvl9pPr marL="3886200" indent="-228600" algn="l" rtl="0" fontAlgn="base">
        <a:spcBef>
          <a:spcPct val="0"/>
        </a:spcBef>
        <a:spcAft>
          <a:spcPct val="0"/>
        </a:spcAft>
        <a:buClr>
          <a:srgbClr val="001A66"/>
        </a:buClr>
        <a:buChar char="»"/>
        <a:defRPr sz="2000">
          <a:solidFill>
            <a:srgbClr val="001A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visualstudio.com/products/visual-studio-community-v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emf"/><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emf"/><Relationship Id="rId7"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59.emf"/></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ourceforge.net/projects/orm" TargetMode="External"/><Relationship Id="rId5" Type="http://schemas.openxmlformats.org/officeDocument/2006/relationships/hyperlink" Target="http://www.ormfoundation.org/files/folders/norma_the_software/default.aspx" TargetMode="External"/><Relationship Id="rId4" Type="http://schemas.openxmlformats.org/officeDocument/2006/relationships/hyperlink" Target="http://www.ormfoundation.org/files/folders/norma_the_software/entry4065.asp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39.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41.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4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4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4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26.png"/><Relationship Id="rId4" Type="http://schemas.openxmlformats.org/officeDocument/2006/relationships/image" Target="../media/image12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5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5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5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5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descr="Parchment">
            <a:extLst>
              <a:ext uri="{FF2B5EF4-FFF2-40B4-BE49-F238E27FC236}">
                <a16:creationId xmlns:a16="http://schemas.microsoft.com/office/drawing/2014/main" id="{95B1E5B2-51EA-4801-9106-846A96DB51F1}"/>
              </a:ext>
            </a:extLst>
          </p:cNvPr>
          <p:cNvSpPr>
            <a:spLocks noGrp="1" noChangeArrowheads="1"/>
          </p:cNvSpPr>
          <p:nvPr>
            <p:ph type="title"/>
          </p:nvPr>
        </p:nvSpPr>
        <p:spPr>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NORMA Lab. 1</a:t>
            </a:r>
          </a:p>
        </p:txBody>
      </p:sp>
      <p:sp>
        <p:nvSpPr>
          <p:cNvPr id="6147" name="Rectangle 3">
            <a:extLst>
              <a:ext uri="{FF2B5EF4-FFF2-40B4-BE49-F238E27FC236}">
                <a16:creationId xmlns:a16="http://schemas.microsoft.com/office/drawing/2014/main" id="{47EA8832-B77A-4832-B352-E9A6D901089D}"/>
              </a:ext>
            </a:extLst>
          </p:cNvPr>
          <p:cNvSpPr>
            <a:spLocks noGrp="1" noChangeArrowheads="1"/>
          </p:cNvSpPr>
          <p:nvPr>
            <p:ph idx="1"/>
          </p:nvPr>
        </p:nvSpPr>
        <p:spPr>
          <a:xfrm>
            <a:off x="685800" y="1447800"/>
            <a:ext cx="4419600" cy="2209800"/>
          </a:xfrm>
        </p:spPr>
        <p:txBody>
          <a:bodyPr/>
          <a:lstStyle/>
          <a:p>
            <a:pPr eaLnBrk="1" hangingPunct="1">
              <a:lnSpc>
                <a:spcPct val="90000"/>
              </a:lnSpc>
            </a:pPr>
            <a:r>
              <a:rPr lang="en-US" altLang="en-US">
                <a:solidFill>
                  <a:schemeClr val="tx1"/>
                </a:solidFill>
              </a:rPr>
              <a:t>Installing Visual Studio</a:t>
            </a:r>
          </a:p>
          <a:p>
            <a:pPr eaLnBrk="1" hangingPunct="1">
              <a:lnSpc>
                <a:spcPct val="90000"/>
              </a:lnSpc>
            </a:pPr>
            <a:r>
              <a:rPr lang="en-US" altLang="en-US">
                <a:solidFill>
                  <a:schemeClr val="tx1"/>
                </a:solidFill>
              </a:rPr>
              <a:t>Installing NORMA</a:t>
            </a:r>
          </a:p>
          <a:p>
            <a:pPr eaLnBrk="1" hangingPunct="1">
              <a:lnSpc>
                <a:spcPct val="90000"/>
              </a:lnSpc>
            </a:pPr>
            <a:r>
              <a:rPr lang="en-US" altLang="en-US">
                <a:solidFill>
                  <a:schemeClr val="tx1"/>
                </a:solidFill>
              </a:rPr>
              <a:t>Entering a simple ORM schema </a:t>
            </a:r>
          </a:p>
          <a:p>
            <a:pPr eaLnBrk="1" hangingPunct="1">
              <a:lnSpc>
                <a:spcPct val="90000"/>
              </a:lnSpc>
            </a:pPr>
            <a:r>
              <a:rPr lang="en-US" altLang="en-US">
                <a:solidFill>
                  <a:schemeClr val="tx1"/>
                </a:solidFill>
              </a:rPr>
              <a:t>Generating a Relational View</a:t>
            </a:r>
          </a:p>
          <a:p>
            <a:pPr eaLnBrk="1" hangingPunct="1">
              <a:lnSpc>
                <a:spcPct val="90000"/>
              </a:lnSpc>
            </a:pPr>
            <a:r>
              <a:rPr lang="en-US" altLang="en-US">
                <a:solidFill>
                  <a:schemeClr val="tx1"/>
                </a:solidFill>
              </a:rPr>
              <a:t>Generating DDL code</a:t>
            </a:r>
          </a:p>
          <a:p>
            <a:pPr eaLnBrk="1" hangingPunct="1">
              <a:lnSpc>
                <a:spcPct val="90000"/>
              </a:lnSpc>
            </a:pPr>
            <a:r>
              <a:rPr lang="en-US" altLang="en-US">
                <a:solidFill>
                  <a:schemeClr val="tx1"/>
                </a:solidFill>
              </a:rPr>
              <a:t>Generating other code </a:t>
            </a:r>
          </a:p>
        </p:txBody>
      </p:sp>
      <p:sp>
        <p:nvSpPr>
          <p:cNvPr id="6148" name="Slide Number Placeholder 3">
            <a:extLst>
              <a:ext uri="{FF2B5EF4-FFF2-40B4-BE49-F238E27FC236}">
                <a16:creationId xmlns:a16="http://schemas.microsoft.com/office/drawing/2014/main" id="{EC396F6F-0D7B-4E7F-8705-9E3632BF90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91218502-8BA4-41A9-A3D9-C18B32399284}" type="slidenum">
              <a:rPr lang="en-US" altLang="en-US" sz="1200" smtClean="0">
                <a:solidFill>
                  <a:schemeClr val="tx1"/>
                </a:solidFill>
              </a:rPr>
              <a:pPr>
                <a:spcBef>
                  <a:spcPct val="0"/>
                </a:spcBef>
                <a:buClrTx/>
                <a:buFontTx/>
                <a:buNone/>
              </a:pPr>
              <a:t>1</a:t>
            </a:fld>
            <a:endParaRPr lang="en-US" altLang="en-US" sz="1200">
              <a:solidFill>
                <a:schemeClr val="tx1"/>
              </a:solidFill>
            </a:endParaRPr>
          </a:p>
        </p:txBody>
      </p:sp>
      <p:sp>
        <p:nvSpPr>
          <p:cNvPr id="603141" name="Text Box 5">
            <a:extLst>
              <a:ext uri="{FF2B5EF4-FFF2-40B4-BE49-F238E27FC236}">
                <a16:creationId xmlns:a16="http://schemas.microsoft.com/office/drawing/2014/main" id="{D6BFFDCD-4669-4979-8301-7BCCB94BB865}"/>
              </a:ext>
            </a:extLst>
          </p:cNvPr>
          <p:cNvSpPr txBox="1">
            <a:spLocks noChangeArrowheads="1"/>
          </p:cNvSpPr>
          <p:nvPr/>
        </p:nvSpPr>
        <p:spPr bwMode="auto">
          <a:xfrm>
            <a:off x="762000" y="3962400"/>
            <a:ext cx="601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10000"/>
              </a:lnSpc>
              <a:spcBef>
                <a:spcPct val="0"/>
              </a:spcBef>
              <a:buClrTx/>
              <a:buFontTx/>
              <a:buNone/>
            </a:pPr>
            <a:r>
              <a:rPr lang="en-US" altLang="en-US" sz="1800" i="1">
                <a:solidFill>
                  <a:schemeClr val="tx1"/>
                </a:solidFill>
              </a:rPr>
              <a:t>Note: 	</a:t>
            </a:r>
            <a:r>
              <a:rPr lang="en-US" altLang="en-US" sz="1800">
                <a:solidFill>
                  <a:schemeClr val="tx1"/>
                </a:solidFill>
              </a:rPr>
              <a:t>Some of these slides have additional comments.</a:t>
            </a:r>
          </a:p>
        </p:txBody>
      </p:sp>
      <p:sp>
        <p:nvSpPr>
          <p:cNvPr id="6150" name="Text Box 6">
            <a:extLst>
              <a:ext uri="{FF2B5EF4-FFF2-40B4-BE49-F238E27FC236}">
                <a16:creationId xmlns:a16="http://schemas.microsoft.com/office/drawing/2014/main" id="{657DF31C-14C5-4CDD-859F-7C60DF52913A}"/>
              </a:ext>
            </a:extLst>
          </p:cNvPr>
          <p:cNvSpPr txBox="1">
            <a:spLocks noChangeArrowheads="1"/>
          </p:cNvSpPr>
          <p:nvPr/>
        </p:nvSpPr>
        <p:spPr bwMode="auto">
          <a:xfrm>
            <a:off x="2286000" y="6288088"/>
            <a:ext cx="4511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sz="1000">
                <a:solidFill>
                  <a:schemeClr val="tx1"/>
                </a:solidFill>
              </a:rPr>
              <a:t>File: NORMA_Lab1.pptx. Author: T. Halpin. Last updated: 2016 August 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55C04D87-66F1-478C-BDD8-EE1BC49DAE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BC7F38CE-929E-43EB-B250-05C6D55F4D32}" type="slidenum">
              <a:rPr lang="en-US" altLang="en-US" sz="1200" smtClean="0">
                <a:solidFill>
                  <a:schemeClr val="tx1"/>
                </a:solidFill>
              </a:rPr>
              <a:pPr>
                <a:spcBef>
                  <a:spcPct val="0"/>
                </a:spcBef>
                <a:buClrTx/>
                <a:buFontTx/>
                <a:buNone/>
              </a:pPr>
              <a:t>10</a:t>
            </a:fld>
            <a:endParaRPr lang="en-US" altLang="en-US" sz="1200">
              <a:solidFill>
                <a:schemeClr val="tx1"/>
              </a:solidFill>
            </a:endParaRPr>
          </a:p>
        </p:txBody>
      </p:sp>
      <p:pic>
        <p:nvPicPr>
          <p:cNvPr id="21507" name="Snagit_PPT8E21">
            <a:extLst>
              <a:ext uri="{FF2B5EF4-FFF2-40B4-BE49-F238E27FC236}">
                <a16:creationId xmlns:a16="http://schemas.microsoft.com/office/drawing/2014/main" id="{79CF7559-9870-4E7E-BEE2-AC6C33317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5753100"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Box 5">
            <a:extLst>
              <a:ext uri="{FF2B5EF4-FFF2-40B4-BE49-F238E27FC236}">
                <a16:creationId xmlns:a16="http://schemas.microsoft.com/office/drawing/2014/main" id="{14F3DD9E-2A8D-4334-88DA-4C8404EBA587}"/>
              </a:ext>
            </a:extLst>
          </p:cNvPr>
          <p:cNvSpPr txBox="1">
            <a:spLocks noChangeArrowheads="1"/>
          </p:cNvSpPr>
          <p:nvPr/>
        </p:nvSpPr>
        <p:spPr bwMode="auto">
          <a:xfrm>
            <a:off x="1371600" y="457200"/>
            <a:ext cx="5522913"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see all available windows, right-click an</a:t>
            </a:r>
          </a:p>
          <a:p>
            <a:pPr eaLnBrk="1" hangingPunct="1">
              <a:spcBef>
                <a:spcPct val="0"/>
              </a:spcBef>
              <a:buClrTx/>
              <a:buFontTx/>
              <a:buNone/>
            </a:pPr>
            <a:r>
              <a:rPr lang="en-US" altLang="en-US">
                <a:solidFill>
                  <a:schemeClr val="tx1"/>
                </a:solidFill>
              </a:rPr>
              <a:t>empty space in the document window.</a:t>
            </a:r>
          </a:p>
          <a:p>
            <a:pPr eaLnBrk="1" hangingPunct="1">
              <a:spcBef>
                <a:spcPct val="0"/>
              </a:spcBef>
              <a:buClrTx/>
              <a:buFontTx/>
              <a:buNone/>
            </a:pPr>
            <a:r>
              <a:rPr lang="en-US" altLang="en-US">
                <a:solidFill>
                  <a:schemeClr val="tx1"/>
                </a:solidFill>
              </a:rPr>
              <a:t>This </a:t>
            </a:r>
            <a:r>
              <a:rPr lang="en-US" altLang="en-US">
                <a:solidFill>
                  <a:srgbClr val="A50021"/>
                </a:solidFill>
              </a:rPr>
              <a:t>context menu </a:t>
            </a:r>
            <a:r>
              <a:rPr lang="en-US" altLang="en-US">
                <a:solidFill>
                  <a:schemeClr val="tx1"/>
                </a:solidFill>
              </a:rPr>
              <a:t>appears. </a:t>
            </a: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If the Model Browser and Properties Window</a:t>
            </a:r>
          </a:p>
          <a:p>
            <a:pPr eaLnBrk="1" hangingPunct="1">
              <a:spcBef>
                <a:spcPct val="0"/>
              </a:spcBef>
              <a:buClrTx/>
              <a:buFontTx/>
              <a:buNone/>
            </a:pPr>
            <a:r>
              <a:rPr lang="en-US" altLang="en-US">
                <a:solidFill>
                  <a:schemeClr val="tx1"/>
                </a:solidFill>
              </a:rPr>
              <a:t>don’t appear, select them here to display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BDA171FC-0CDE-455D-A700-52C8E2D922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0D384E6D-DCF1-44AD-B039-FCBC6003300D}" type="slidenum">
              <a:rPr lang="en-US" altLang="en-US" sz="1200" smtClean="0">
                <a:solidFill>
                  <a:schemeClr val="tx1"/>
                </a:solidFill>
              </a:rPr>
              <a:pPr>
                <a:spcBef>
                  <a:spcPct val="0"/>
                </a:spcBef>
                <a:buClrTx/>
                <a:buFontTx/>
                <a:buNone/>
              </a:pPr>
              <a:t>11</a:t>
            </a:fld>
            <a:endParaRPr lang="en-US" altLang="en-US" sz="1200">
              <a:solidFill>
                <a:schemeClr val="tx1"/>
              </a:solidFill>
            </a:endParaRPr>
          </a:p>
        </p:txBody>
      </p:sp>
      <p:sp>
        <p:nvSpPr>
          <p:cNvPr id="4" name="TextBox 3">
            <a:extLst>
              <a:ext uri="{FF2B5EF4-FFF2-40B4-BE49-F238E27FC236}">
                <a16:creationId xmlns:a16="http://schemas.microsoft.com/office/drawing/2014/main" id="{E947B2F6-C31E-4D6E-9751-4C3B2F6B7DB6}"/>
              </a:ext>
            </a:extLst>
          </p:cNvPr>
          <p:cNvSpPr txBox="1"/>
          <p:nvPr/>
        </p:nvSpPr>
        <p:spPr>
          <a:xfrm>
            <a:off x="457200" y="390525"/>
            <a:ext cx="4257675" cy="1016000"/>
          </a:xfrm>
          <a:prstGeom prst="rect">
            <a:avLst/>
          </a:prstGeom>
          <a:noFill/>
        </p:spPr>
        <p:txBody>
          <a:bodyPr wrap="none">
            <a:spAutoFit/>
          </a:bodyPr>
          <a:lstStyle/>
          <a:p>
            <a:pPr eaLnBrk="1" hangingPunct="1">
              <a:defRPr/>
            </a:pPr>
            <a:r>
              <a:rPr lang="en-US" dirty="0"/>
              <a:t>To </a:t>
            </a:r>
            <a:r>
              <a:rPr lang="en-US" dirty="0">
                <a:solidFill>
                  <a:srgbClr val="C00000"/>
                </a:solidFill>
                <a:latin typeface="+mj-lt"/>
              </a:rPr>
              <a:t>open the Fact Editor window</a:t>
            </a:r>
            <a:r>
              <a:rPr lang="en-US" dirty="0"/>
              <a:t>,</a:t>
            </a:r>
          </a:p>
          <a:p>
            <a:pPr eaLnBrk="1" hangingPunct="1">
              <a:defRPr/>
            </a:pPr>
            <a:r>
              <a:rPr lang="en-US" dirty="0"/>
              <a:t>move the cursor to this option</a:t>
            </a:r>
          </a:p>
          <a:p>
            <a:pPr eaLnBrk="1" hangingPunct="1">
              <a:defRPr/>
            </a:pPr>
            <a:r>
              <a:rPr lang="en-US" dirty="0"/>
              <a:t>then left-click the mouse.</a:t>
            </a:r>
          </a:p>
        </p:txBody>
      </p:sp>
      <p:pic>
        <p:nvPicPr>
          <p:cNvPr id="22532" name="Snagit_PPT7883">
            <a:extLst>
              <a:ext uri="{FF2B5EF4-FFF2-40B4-BE49-F238E27FC236}">
                <a16:creationId xmlns:a16="http://schemas.microsoft.com/office/drawing/2014/main" id="{B5CB27C4-348C-4EDE-93E8-A40C006DD7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33525"/>
            <a:ext cx="55991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B8B5">
            <a:extLst>
              <a:ext uri="{FF2B5EF4-FFF2-40B4-BE49-F238E27FC236}">
                <a16:creationId xmlns:a16="http://schemas.microsoft.com/office/drawing/2014/main" id="{AB5F648B-1DDE-4D01-9439-DB4D810582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490913"/>
            <a:ext cx="3457575" cy="230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3FEA20C-D230-425F-998E-69B760D05248}"/>
              </a:ext>
            </a:extLst>
          </p:cNvPr>
          <p:cNvSpPr txBox="1">
            <a:spLocks noChangeArrowheads="1"/>
          </p:cNvSpPr>
          <p:nvPr/>
        </p:nvSpPr>
        <p:spPr bwMode="auto">
          <a:xfrm>
            <a:off x="485775" y="2905125"/>
            <a:ext cx="577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Fact Editor window should now be displayed.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4EA72F35-5094-42CD-AFDB-5BD4BB94AC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EDC2485A-2627-4F89-A492-139FC7E5EFCF}" type="slidenum">
              <a:rPr lang="en-US" altLang="en-US" sz="1200" smtClean="0">
                <a:solidFill>
                  <a:schemeClr val="tx1"/>
                </a:solidFill>
              </a:rPr>
              <a:pPr>
                <a:spcBef>
                  <a:spcPct val="0"/>
                </a:spcBef>
                <a:buClrTx/>
                <a:buFontTx/>
                <a:buNone/>
              </a:pPr>
              <a:t>12</a:t>
            </a:fld>
            <a:endParaRPr lang="en-US" altLang="en-US" sz="1200">
              <a:solidFill>
                <a:schemeClr val="tx1"/>
              </a:solidFill>
            </a:endParaRPr>
          </a:p>
        </p:txBody>
      </p:sp>
      <p:sp>
        <p:nvSpPr>
          <p:cNvPr id="5" name="TextBox 4">
            <a:extLst>
              <a:ext uri="{FF2B5EF4-FFF2-40B4-BE49-F238E27FC236}">
                <a16:creationId xmlns:a16="http://schemas.microsoft.com/office/drawing/2014/main" id="{787AB855-2F3C-41C3-8CDB-4A7D2738985A}"/>
              </a:ext>
            </a:extLst>
          </p:cNvPr>
          <p:cNvSpPr txBox="1"/>
          <p:nvPr/>
        </p:nvSpPr>
        <p:spPr>
          <a:xfrm>
            <a:off x="533400" y="152400"/>
            <a:ext cx="4606925" cy="2616200"/>
          </a:xfrm>
          <a:prstGeom prst="rect">
            <a:avLst/>
          </a:prstGeom>
          <a:noFill/>
        </p:spPr>
        <p:txBody>
          <a:bodyPr wrap="none">
            <a:spAutoFit/>
          </a:bodyPr>
          <a:lstStyle/>
          <a:p>
            <a:pPr eaLnBrk="1" hangingPunct="1">
              <a:defRPr/>
            </a:pPr>
            <a:r>
              <a:rPr lang="en-US" dirty="0"/>
              <a:t>Enter the fact type</a:t>
            </a:r>
          </a:p>
          <a:p>
            <a:pPr eaLnBrk="1" hangingPunct="1">
              <a:defRPr/>
            </a:pPr>
            <a:endParaRPr lang="en-US" sz="1200" dirty="0"/>
          </a:p>
          <a:p>
            <a:pPr eaLnBrk="1" hangingPunct="1">
              <a:defRPr/>
            </a:pPr>
            <a:r>
              <a:rPr lang="en-US" dirty="0"/>
              <a:t>	Patient(.</a:t>
            </a:r>
            <a:r>
              <a:rPr lang="en-US" dirty="0" err="1"/>
              <a:t>Nr</a:t>
            </a:r>
            <a:r>
              <a:rPr lang="en-US" dirty="0"/>
              <a:t>) has </a:t>
            </a:r>
            <a:r>
              <a:rPr lang="en-US" dirty="0" err="1"/>
              <a:t>PatientName</a:t>
            </a:r>
            <a:r>
              <a:rPr lang="en-US" dirty="0"/>
              <a:t>()</a:t>
            </a:r>
          </a:p>
          <a:p>
            <a:pPr eaLnBrk="1" hangingPunct="1">
              <a:defRPr/>
            </a:pPr>
            <a:endParaRPr lang="en-US" sz="1200" dirty="0"/>
          </a:p>
          <a:p>
            <a:pPr eaLnBrk="1" hangingPunct="1">
              <a:defRPr/>
            </a:pPr>
            <a:r>
              <a:rPr lang="en-US" dirty="0"/>
              <a:t>into the Fact Editor as follows:</a:t>
            </a:r>
          </a:p>
          <a:p>
            <a:pPr eaLnBrk="1" hangingPunct="1">
              <a:defRPr/>
            </a:pPr>
            <a:endParaRPr lang="en-US" dirty="0"/>
          </a:p>
          <a:p>
            <a:pPr marL="457200" indent="-457200" eaLnBrk="1" hangingPunct="1">
              <a:buFontTx/>
              <a:buAutoNum type="arabicParenBoth"/>
              <a:defRPr/>
            </a:pPr>
            <a:r>
              <a:rPr lang="en-US" dirty="0"/>
              <a:t>Type “</a:t>
            </a:r>
            <a:r>
              <a:rPr lang="en-US" dirty="0">
                <a:solidFill>
                  <a:srgbClr val="C00000"/>
                </a:solidFill>
                <a:latin typeface="+mj-lt"/>
              </a:rPr>
              <a:t>Patient(</a:t>
            </a:r>
            <a:r>
              <a:rPr lang="en-US" dirty="0">
                <a:latin typeface="+mn-lt"/>
              </a:rPr>
              <a:t>”</a:t>
            </a:r>
          </a:p>
          <a:p>
            <a:pPr marL="457200" indent="-457200" eaLnBrk="1" hangingPunct="1">
              <a:buFontTx/>
              <a:buAutoNum type="arabicParenBoth"/>
              <a:defRPr/>
            </a:pPr>
            <a:endParaRPr lang="en-US" dirty="0"/>
          </a:p>
          <a:p>
            <a:pPr marL="457200" indent="-457200" eaLnBrk="1" hangingPunct="1">
              <a:buFontTx/>
              <a:buAutoNum type="arabicParenBoth" startAt="2"/>
              <a:defRPr/>
            </a:pPr>
            <a:r>
              <a:rPr lang="en-US" dirty="0"/>
              <a:t>Click </a:t>
            </a:r>
            <a:r>
              <a:rPr lang="en-US" dirty="0">
                <a:solidFill>
                  <a:srgbClr val="C00000"/>
                </a:solidFill>
                <a:latin typeface="+mj-lt"/>
              </a:rPr>
              <a:t>.</a:t>
            </a:r>
            <a:r>
              <a:rPr lang="en-US" dirty="0" err="1">
                <a:solidFill>
                  <a:srgbClr val="C00000"/>
                </a:solidFill>
                <a:latin typeface="+mj-lt"/>
              </a:rPr>
              <a:t>Nr</a:t>
            </a:r>
            <a:r>
              <a:rPr lang="en-US" dirty="0">
                <a:solidFill>
                  <a:srgbClr val="C00000"/>
                </a:solidFill>
                <a:latin typeface="+mj-lt"/>
              </a:rPr>
              <a:t> </a:t>
            </a:r>
            <a:r>
              <a:rPr lang="en-US" dirty="0"/>
              <a:t>from the drop-down list</a:t>
            </a:r>
          </a:p>
        </p:txBody>
      </p:sp>
      <p:pic>
        <p:nvPicPr>
          <p:cNvPr id="24580" name="Snagit_PPTCD1F">
            <a:extLst>
              <a:ext uri="{FF2B5EF4-FFF2-40B4-BE49-F238E27FC236}">
                <a16:creationId xmlns:a16="http://schemas.microsoft.com/office/drawing/2014/main" id="{3D28DDC1-8613-48EE-B2CE-A2CDA77142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04800"/>
            <a:ext cx="167640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C5E7">
            <a:extLst>
              <a:ext uri="{FF2B5EF4-FFF2-40B4-BE49-F238E27FC236}">
                <a16:creationId xmlns:a16="http://schemas.microsoft.com/office/drawing/2014/main" id="{157062DE-A845-44F5-A1C0-74B8BE9DC1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9863" y="2768600"/>
            <a:ext cx="125888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6862">
            <a:extLst>
              <a:ext uri="{FF2B5EF4-FFF2-40B4-BE49-F238E27FC236}">
                <a16:creationId xmlns:a16="http://schemas.microsoft.com/office/drawing/2014/main" id="{1CD90042-ADAA-44F4-B7D3-682BDDD187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576638"/>
            <a:ext cx="31289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2961">
            <a:extLst>
              <a:ext uri="{FF2B5EF4-FFF2-40B4-BE49-F238E27FC236}">
                <a16:creationId xmlns:a16="http://schemas.microsoft.com/office/drawing/2014/main" id="{333DABC6-8253-4C67-B066-62DBDF36772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492625"/>
            <a:ext cx="40322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635FACC-6F88-4F7B-96EB-6063EC1EBDC7}"/>
              </a:ext>
            </a:extLst>
          </p:cNvPr>
          <p:cNvSpPr txBox="1">
            <a:spLocks noChangeArrowheads="1"/>
          </p:cNvSpPr>
          <p:nvPr/>
        </p:nvSpPr>
        <p:spPr bwMode="auto">
          <a:xfrm>
            <a:off x="914400" y="5140325"/>
            <a:ext cx="4173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fact type should now be</a:t>
            </a:r>
          </a:p>
          <a:p>
            <a:pPr eaLnBrk="1" hangingPunct="1">
              <a:spcBef>
                <a:spcPct val="0"/>
              </a:spcBef>
              <a:buClrTx/>
              <a:buFontTx/>
              <a:buNone/>
            </a:pPr>
            <a:r>
              <a:rPr lang="en-US" altLang="en-US">
                <a:solidFill>
                  <a:schemeClr val="tx1"/>
                </a:solidFill>
              </a:rPr>
              <a:t>displayed in the document window.</a:t>
            </a:r>
          </a:p>
        </p:txBody>
      </p:sp>
      <p:sp>
        <p:nvSpPr>
          <p:cNvPr id="13" name="TextBox 12">
            <a:extLst>
              <a:ext uri="{FF2B5EF4-FFF2-40B4-BE49-F238E27FC236}">
                <a16:creationId xmlns:a16="http://schemas.microsoft.com/office/drawing/2014/main" id="{2430C6F9-62A1-411A-96D3-2C347AE72B1B}"/>
              </a:ext>
            </a:extLst>
          </p:cNvPr>
          <p:cNvSpPr txBox="1">
            <a:spLocks noChangeArrowheads="1"/>
          </p:cNvSpPr>
          <p:nvPr/>
        </p:nvSpPr>
        <p:spPr bwMode="auto">
          <a:xfrm>
            <a:off x="533400" y="2951163"/>
            <a:ext cx="4232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AutoNum type="arabicParenBoth" startAt="3"/>
            </a:pPr>
            <a:r>
              <a:rPr lang="en-US" altLang="en-US">
                <a:solidFill>
                  <a:schemeClr val="tx1"/>
                </a:solidFill>
              </a:rPr>
              <a:t>Type the closing parenthesis “</a:t>
            </a:r>
            <a:r>
              <a:rPr lang="en-US" altLang="en-US">
                <a:solidFill>
                  <a:srgbClr val="C00000"/>
                </a:solidFill>
              </a:rPr>
              <a:t>)</a:t>
            </a:r>
            <a:r>
              <a:rPr lang="en-US" altLang="en-US">
                <a:solidFill>
                  <a:schemeClr val="tx1"/>
                </a:solidFill>
              </a:rPr>
              <a:t>”</a:t>
            </a:r>
          </a:p>
        </p:txBody>
      </p:sp>
      <p:sp>
        <p:nvSpPr>
          <p:cNvPr id="14" name="TextBox 13">
            <a:extLst>
              <a:ext uri="{FF2B5EF4-FFF2-40B4-BE49-F238E27FC236}">
                <a16:creationId xmlns:a16="http://schemas.microsoft.com/office/drawing/2014/main" id="{4A15DFD3-145E-4EEC-B3B9-D93826F44205}"/>
              </a:ext>
            </a:extLst>
          </p:cNvPr>
          <p:cNvSpPr txBox="1">
            <a:spLocks noChangeArrowheads="1"/>
          </p:cNvSpPr>
          <p:nvPr/>
        </p:nvSpPr>
        <p:spPr bwMode="auto">
          <a:xfrm>
            <a:off x="547688" y="3776663"/>
            <a:ext cx="372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AutoNum type="arabicParenBoth" startAt="4"/>
            </a:pPr>
            <a:r>
              <a:rPr lang="en-US" altLang="en-US">
                <a:solidFill>
                  <a:schemeClr val="tx1"/>
                </a:solidFill>
              </a:rPr>
              <a:t>Type “ </a:t>
            </a:r>
            <a:r>
              <a:rPr lang="en-US" altLang="en-US">
                <a:solidFill>
                  <a:srgbClr val="C00000"/>
                </a:solidFill>
              </a:rPr>
              <a:t>has PatientName()</a:t>
            </a:r>
            <a:r>
              <a:rPr lang="en-US" altLang="en-US">
                <a:solidFill>
                  <a:schemeClr val="tx1"/>
                </a:solidFill>
              </a:rPr>
              <a:t>” </a:t>
            </a:r>
            <a:endParaRPr lang="en-AU" altLang="en-US">
              <a:solidFill>
                <a:schemeClr val="tx1"/>
              </a:solidFill>
            </a:endParaRPr>
          </a:p>
        </p:txBody>
      </p:sp>
      <p:sp>
        <p:nvSpPr>
          <p:cNvPr id="16" name="TextBox 15">
            <a:extLst>
              <a:ext uri="{FF2B5EF4-FFF2-40B4-BE49-F238E27FC236}">
                <a16:creationId xmlns:a16="http://schemas.microsoft.com/office/drawing/2014/main" id="{B24E68AF-DE39-4786-9617-EA78367EAD82}"/>
              </a:ext>
            </a:extLst>
          </p:cNvPr>
          <p:cNvSpPr txBox="1">
            <a:spLocks noChangeArrowheads="1"/>
          </p:cNvSpPr>
          <p:nvPr/>
        </p:nvSpPr>
        <p:spPr bwMode="auto">
          <a:xfrm>
            <a:off x="520700" y="4516438"/>
            <a:ext cx="2522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(5)  Press </a:t>
            </a:r>
            <a:r>
              <a:rPr lang="en-US" altLang="en-US">
                <a:solidFill>
                  <a:srgbClr val="C00000"/>
                </a:solidFill>
              </a:rPr>
              <a:t>Ctrl-Enter</a:t>
            </a:r>
            <a:r>
              <a:rPr lang="en-US" altLang="en-US">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BCB0CDB6-CD26-4834-ADEE-7F147D534A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C510CCE7-656D-41DF-AD1B-04E792F6E2FA}" type="slidenum">
              <a:rPr lang="en-US" altLang="en-US" sz="1200" smtClean="0">
                <a:solidFill>
                  <a:schemeClr val="tx1"/>
                </a:solidFill>
              </a:rPr>
              <a:pPr>
                <a:spcBef>
                  <a:spcPct val="0"/>
                </a:spcBef>
                <a:buClrTx/>
                <a:buFontTx/>
                <a:buNone/>
              </a:pPr>
              <a:t>13</a:t>
            </a:fld>
            <a:endParaRPr lang="en-US" altLang="en-US" sz="1200">
              <a:solidFill>
                <a:schemeClr val="tx1"/>
              </a:solidFill>
            </a:endParaRPr>
          </a:p>
        </p:txBody>
      </p:sp>
      <p:sp>
        <p:nvSpPr>
          <p:cNvPr id="4" name="TextBox 3">
            <a:extLst>
              <a:ext uri="{FF2B5EF4-FFF2-40B4-BE49-F238E27FC236}">
                <a16:creationId xmlns:a16="http://schemas.microsoft.com/office/drawing/2014/main" id="{8521AD54-C838-45F0-9F80-0AE89C0FB6D6}"/>
              </a:ext>
            </a:extLst>
          </p:cNvPr>
          <p:cNvSpPr txBox="1"/>
          <p:nvPr/>
        </p:nvSpPr>
        <p:spPr>
          <a:xfrm>
            <a:off x="457200" y="228600"/>
            <a:ext cx="3595688" cy="3478213"/>
          </a:xfrm>
          <a:prstGeom prst="rect">
            <a:avLst/>
          </a:prstGeom>
          <a:noFill/>
        </p:spPr>
        <p:txBody>
          <a:bodyPr wrap="none">
            <a:spAutoFit/>
          </a:bodyPr>
          <a:lstStyle/>
          <a:p>
            <a:pPr eaLnBrk="1" hangingPunct="1">
              <a:defRPr/>
            </a:pPr>
            <a:r>
              <a:rPr lang="en-US" dirty="0"/>
              <a:t>Display the </a:t>
            </a:r>
            <a:r>
              <a:rPr lang="en-US" dirty="0">
                <a:solidFill>
                  <a:srgbClr val="C00000"/>
                </a:solidFill>
                <a:latin typeface="+mj-lt"/>
              </a:rPr>
              <a:t>Layout Toolbar</a:t>
            </a:r>
          </a:p>
          <a:p>
            <a:pPr eaLnBrk="1" hangingPunct="1">
              <a:defRPr/>
            </a:pPr>
            <a:r>
              <a:rPr lang="en-US" dirty="0"/>
              <a:t>by selecting the menu option</a:t>
            </a:r>
          </a:p>
          <a:p>
            <a:pPr eaLnBrk="1" hangingPunct="1">
              <a:defRPr/>
            </a:pPr>
            <a:endParaRPr lang="en-US" dirty="0"/>
          </a:p>
          <a:p>
            <a:pPr eaLnBrk="1" hangingPunct="1">
              <a:defRPr/>
            </a:pPr>
            <a:r>
              <a:rPr lang="en-US" dirty="0">
                <a:solidFill>
                  <a:srgbClr val="C00000"/>
                </a:solidFill>
                <a:latin typeface="+mj-lt"/>
              </a:rPr>
              <a:t>View &gt; Toolbars &gt; Layout.</a:t>
            </a:r>
          </a:p>
          <a:p>
            <a:pPr eaLnBrk="1" hangingPunct="1">
              <a:defRPr/>
            </a:pPr>
            <a:endParaRPr lang="en-US" dirty="0">
              <a:solidFill>
                <a:srgbClr val="C00000"/>
              </a:solidFill>
              <a:latin typeface="+mj-lt"/>
            </a:endParaRPr>
          </a:p>
          <a:p>
            <a:pPr eaLnBrk="1" hangingPunct="1">
              <a:defRPr/>
            </a:pPr>
            <a:r>
              <a:rPr lang="en-US" dirty="0">
                <a:latin typeface="+mj-lt"/>
              </a:rPr>
              <a:t>Ensure that at least the </a:t>
            </a:r>
          </a:p>
          <a:p>
            <a:pPr eaLnBrk="1" hangingPunct="1">
              <a:defRPr/>
            </a:pPr>
            <a:r>
              <a:rPr lang="en-US" dirty="0">
                <a:latin typeface="+mj-lt"/>
              </a:rPr>
              <a:t>following Toolbars</a:t>
            </a:r>
          </a:p>
          <a:p>
            <a:pPr eaLnBrk="1" hangingPunct="1">
              <a:defRPr/>
            </a:pPr>
            <a:r>
              <a:rPr lang="en-US" dirty="0">
                <a:latin typeface="+mj-lt"/>
              </a:rPr>
              <a:t>are displayed:</a:t>
            </a:r>
          </a:p>
          <a:p>
            <a:pPr eaLnBrk="1" hangingPunct="1">
              <a:defRPr/>
            </a:pPr>
            <a:r>
              <a:rPr lang="en-US" dirty="0">
                <a:latin typeface="+mj-lt"/>
              </a:rPr>
              <a:t>  Formatting</a:t>
            </a:r>
          </a:p>
          <a:p>
            <a:pPr eaLnBrk="1" hangingPunct="1">
              <a:defRPr/>
            </a:pPr>
            <a:r>
              <a:rPr lang="en-US" dirty="0">
                <a:latin typeface="+mj-lt"/>
              </a:rPr>
              <a:t>  Layout</a:t>
            </a:r>
          </a:p>
          <a:p>
            <a:pPr eaLnBrk="1" hangingPunct="1">
              <a:defRPr/>
            </a:pPr>
            <a:r>
              <a:rPr lang="en-US" dirty="0">
                <a:latin typeface="+mj-lt"/>
              </a:rPr>
              <a:t>  Standard</a:t>
            </a:r>
          </a:p>
        </p:txBody>
      </p:sp>
      <p:pic>
        <p:nvPicPr>
          <p:cNvPr id="26628" name="Picture 3">
            <a:extLst>
              <a:ext uri="{FF2B5EF4-FFF2-40B4-BE49-F238E27FC236}">
                <a16:creationId xmlns:a16="http://schemas.microsoft.com/office/drawing/2014/main" id="{7B6C6CC4-4BCE-43F2-947F-A9D1D6A4F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19800"/>
            <a:ext cx="61817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Snagit_PPT6964">
            <a:extLst>
              <a:ext uri="{FF2B5EF4-FFF2-40B4-BE49-F238E27FC236}">
                <a16:creationId xmlns:a16="http://schemas.microsoft.com/office/drawing/2014/main" id="{B0C64F68-6E5F-4B46-B701-AC73961DC5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07963"/>
            <a:ext cx="4165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61287E68-ED15-4B90-925B-949B55813D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FDF1626-D67F-485F-8A99-A33A5B281059}" type="slidenum">
              <a:rPr lang="en-US" altLang="en-US" sz="1200" smtClean="0">
                <a:solidFill>
                  <a:schemeClr val="tx1"/>
                </a:solidFill>
              </a:rPr>
              <a:pPr>
                <a:spcBef>
                  <a:spcPct val="0"/>
                </a:spcBef>
                <a:buClrTx/>
                <a:buFontTx/>
                <a:buNone/>
              </a:pPr>
              <a:t>14</a:t>
            </a:fld>
            <a:endParaRPr lang="en-US" altLang="en-US" sz="1200">
              <a:solidFill>
                <a:schemeClr val="tx1"/>
              </a:solidFill>
            </a:endParaRPr>
          </a:p>
        </p:txBody>
      </p:sp>
      <p:sp>
        <p:nvSpPr>
          <p:cNvPr id="707589" name="Text Box 5">
            <a:extLst>
              <a:ext uri="{FF2B5EF4-FFF2-40B4-BE49-F238E27FC236}">
                <a16:creationId xmlns:a16="http://schemas.microsoft.com/office/drawing/2014/main" id="{5FABBBDB-9502-405C-833A-F3B3C7CD7CCC}"/>
              </a:ext>
            </a:extLst>
          </p:cNvPr>
          <p:cNvSpPr txBox="1">
            <a:spLocks noChangeArrowheads="1"/>
          </p:cNvSpPr>
          <p:nvPr/>
        </p:nvSpPr>
        <p:spPr bwMode="auto">
          <a:xfrm>
            <a:off x="457200" y="233363"/>
            <a:ext cx="7620000" cy="6081712"/>
          </a:xfrm>
          <a:prstGeom prst="rect">
            <a:avLst/>
          </a:prstGeom>
          <a:noFill/>
          <a:ln w="9525">
            <a:noFill/>
            <a:miter lim="800000"/>
            <a:headEnd/>
            <a:tailEnd/>
          </a:ln>
        </p:spPr>
        <p:txBody>
          <a:bodyPr>
            <a:spAutoFit/>
          </a:bodyPr>
          <a:lstStyle/>
          <a:p>
            <a:pPr eaLnBrk="1" hangingPunct="1">
              <a:lnSpc>
                <a:spcPct val="120000"/>
              </a:lnSpc>
              <a:defRPr/>
            </a:pPr>
            <a:r>
              <a:rPr lang="en-US" dirty="0"/>
              <a:t>Drag the mouse to select</a:t>
            </a:r>
          </a:p>
          <a:p>
            <a:pPr eaLnBrk="1" hangingPunct="1">
              <a:lnSpc>
                <a:spcPct val="120000"/>
              </a:lnSpc>
              <a:defRPr/>
            </a:pPr>
            <a:r>
              <a:rPr lang="en-US" dirty="0"/>
              <a:t>the predicate and object types,</a:t>
            </a:r>
          </a:p>
          <a:p>
            <a:pPr eaLnBrk="1" hangingPunct="1">
              <a:lnSpc>
                <a:spcPct val="120000"/>
              </a:lnSpc>
              <a:defRPr/>
            </a:pPr>
            <a:r>
              <a:rPr lang="en-US" dirty="0"/>
              <a:t>then</a:t>
            </a:r>
          </a:p>
          <a:p>
            <a:pPr eaLnBrk="1" hangingPunct="1">
              <a:lnSpc>
                <a:spcPct val="120000"/>
              </a:lnSpc>
              <a:defRPr/>
            </a:pPr>
            <a:r>
              <a:rPr lang="en-US" dirty="0">
                <a:solidFill>
                  <a:srgbClr val="A50021"/>
                </a:solidFill>
              </a:rPr>
              <a:t>align</a:t>
            </a:r>
            <a:r>
              <a:rPr lang="en-US" dirty="0"/>
              <a:t> these shapes horizontally</a:t>
            </a:r>
          </a:p>
          <a:p>
            <a:pPr eaLnBrk="1" hangingPunct="1">
              <a:lnSpc>
                <a:spcPct val="120000"/>
              </a:lnSpc>
              <a:defRPr/>
            </a:pPr>
            <a:r>
              <a:rPr lang="en-US" dirty="0"/>
              <a:t>by choosing </a:t>
            </a:r>
            <a:r>
              <a:rPr lang="en-US" dirty="0">
                <a:solidFill>
                  <a:srgbClr val="C00000"/>
                </a:solidFill>
                <a:latin typeface="+mj-lt"/>
              </a:rPr>
              <a:t>Align Middles</a:t>
            </a:r>
          </a:p>
          <a:p>
            <a:pPr eaLnBrk="1" hangingPunct="1">
              <a:lnSpc>
                <a:spcPct val="120000"/>
              </a:lnSpc>
              <a:defRPr/>
            </a:pPr>
            <a:r>
              <a:rPr lang="en-US" dirty="0"/>
              <a:t>from the </a:t>
            </a:r>
            <a:r>
              <a:rPr lang="en-US" dirty="0">
                <a:solidFill>
                  <a:srgbClr val="A50021"/>
                </a:solidFill>
              </a:rPr>
              <a:t>Layout toolbar</a:t>
            </a:r>
            <a:r>
              <a:rPr lang="en-US" baseline="30000" dirty="0"/>
              <a:t>1</a:t>
            </a:r>
            <a:r>
              <a:rPr lang="en-US" dirty="0"/>
              <a:t>.</a:t>
            </a:r>
          </a:p>
          <a:p>
            <a:pPr eaLnBrk="1" hangingPunct="1">
              <a:lnSpc>
                <a:spcPct val="120000"/>
              </a:lnSpc>
              <a:defRPr/>
            </a:pPr>
            <a:r>
              <a:rPr lang="en-US" dirty="0"/>
              <a:t>The alignment is based on</a:t>
            </a:r>
          </a:p>
          <a:p>
            <a:pPr eaLnBrk="1" hangingPunct="1">
              <a:lnSpc>
                <a:spcPct val="120000"/>
              </a:lnSpc>
              <a:defRPr/>
            </a:pPr>
            <a:r>
              <a:rPr lang="en-US" dirty="0"/>
              <a:t>the last shape selected. </a:t>
            </a:r>
          </a:p>
          <a:p>
            <a:pPr eaLnBrk="1" hangingPunct="1">
              <a:lnSpc>
                <a:spcPct val="120000"/>
              </a:lnSpc>
              <a:defRPr/>
            </a:pPr>
            <a:endParaRPr lang="en-US" sz="14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sz="1600" dirty="0"/>
          </a:p>
          <a:p>
            <a:pPr eaLnBrk="1" hangingPunct="1">
              <a:lnSpc>
                <a:spcPct val="120000"/>
              </a:lnSpc>
              <a:defRPr/>
            </a:pPr>
            <a:endParaRPr lang="en-US" baseline="30000" dirty="0"/>
          </a:p>
          <a:p>
            <a:pPr eaLnBrk="1" hangingPunct="1">
              <a:lnSpc>
                <a:spcPts val="1800"/>
              </a:lnSpc>
              <a:defRPr/>
            </a:pPr>
            <a:r>
              <a:rPr lang="en-US" baseline="30000" dirty="0"/>
              <a:t>	1</a:t>
            </a:r>
            <a:r>
              <a:rPr lang="en-US" dirty="0"/>
              <a:t> </a:t>
            </a:r>
            <a:r>
              <a:rPr lang="en-US" sz="1600" dirty="0"/>
              <a:t>As an alternative to using the Layout toolbar,</a:t>
            </a:r>
          </a:p>
          <a:p>
            <a:pPr eaLnBrk="1" hangingPunct="1">
              <a:lnSpc>
                <a:spcPts val="1800"/>
              </a:lnSpc>
              <a:defRPr/>
            </a:pPr>
            <a:r>
              <a:rPr lang="en-US" sz="1600" dirty="0"/>
              <a:t>  	   you may select the menu options Format &gt; Align &gt; Middles</a:t>
            </a:r>
          </a:p>
        </p:txBody>
      </p:sp>
      <p:cxnSp>
        <p:nvCxnSpPr>
          <p:cNvPr id="13" name="Straight Connector 12">
            <a:extLst>
              <a:ext uri="{FF2B5EF4-FFF2-40B4-BE49-F238E27FC236}">
                <a16:creationId xmlns:a16="http://schemas.microsoft.com/office/drawing/2014/main" id="{2D2253B2-1654-4920-A86A-808B7D3EB4CA}"/>
              </a:ext>
            </a:extLst>
          </p:cNvPr>
          <p:cNvCxnSpPr/>
          <p:nvPr/>
        </p:nvCxnSpPr>
        <p:spPr>
          <a:xfrm>
            <a:off x="533400" y="5638800"/>
            <a:ext cx="838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8677" name="Snagit_PPTF33D">
            <a:extLst>
              <a:ext uri="{FF2B5EF4-FFF2-40B4-BE49-F238E27FC236}">
                <a16:creationId xmlns:a16="http://schemas.microsoft.com/office/drawing/2014/main" id="{84CE5358-247C-45D0-BA91-7ABCF9B448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33363"/>
            <a:ext cx="139541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Snagit_PPT9E24">
            <a:extLst>
              <a:ext uri="{FF2B5EF4-FFF2-40B4-BE49-F238E27FC236}">
                <a16:creationId xmlns:a16="http://schemas.microsoft.com/office/drawing/2014/main" id="{378DC6EB-535C-4C89-BB32-87D847A47F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8800" y="1009650"/>
            <a:ext cx="41275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Snagit_PPT438D">
            <a:extLst>
              <a:ext uri="{FF2B5EF4-FFF2-40B4-BE49-F238E27FC236}">
                <a16:creationId xmlns:a16="http://schemas.microsoft.com/office/drawing/2014/main" id="{BDC37FB1-458D-4CEC-AE09-6433DFE7E3C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2173288"/>
            <a:ext cx="4449763"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778A">
            <a:extLst>
              <a:ext uri="{FF2B5EF4-FFF2-40B4-BE49-F238E27FC236}">
                <a16:creationId xmlns:a16="http://schemas.microsoft.com/office/drawing/2014/main" id="{8A8929C2-5784-42E5-8462-42E4245DFBF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865563"/>
            <a:ext cx="37115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578198F-96B8-4BC2-8CC4-72C9DE5F0D17}"/>
              </a:ext>
            </a:extLst>
          </p:cNvPr>
          <p:cNvSpPr txBox="1">
            <a:spLocks noChangeArrowheads="1"/>
          </p:cNvSpPr>
          <p:nvPr/>
        </p:nvSpPr>
        <p:spPr bwMode="auto">
          <a:xfrm>
            <a:off x="484188" y="3392488"/>
            <a:ext cx="438626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rgbClr val="C00000"/>
                </a:solidFill>
              </a:rPr>
              <a:t>Nudge Patient </a:t>
            </a:r>
            <a:r>
              <a:rPr lang="en-US" altLang="en-US">
                <a:solidFill>
                  <a:schemeClr val="tx1"/>
                </a:solidFill>
              </a:rPr>
              <a:t>closer to the predicate</a:t>
            </a:r>
          </a:p>
          <a:p>
            <a:pPr eaLnBrk="1" hangingPunct="1">
              <a:lnSpc>
                <a:spcPct val="120000"/>
              </a:lnSpc>
              <a:spcBef>
                <a:spcPct val="0"/>
              </a:spcBef>
              <a:buClrTx/>
              <a:buFontTx/>
              <a:buNone/>
            </a:pPr>
            <a:r>
              <a:rPr lang="en-US" altLang="en-US">
                <a:solidFill>
                  <a:schemeClr val="tx1"/>
                </a:solidFill>
              </a:rPr>
              <a:t>by selecting Patient and</a:t>
            </a:r>
          </a:p>
          <a:p>
            <a:pPr eaLnBrk="1" hangingPunct="1">
              <a:lnSpc>
                <a:spcPct val="120000"/>
              </a:lnSpc>
              <a:spcBef>
                <a:spcPct val="0"/>
              </a:spcBef>
              <a:buClrTx/>
              <a:buFontTx/>
              <a:buNone/>
            </a:pPr>
            <a:r>
              <a:rPr lang="en-US" altLang="en-US">
                <a:solidFill>
                  <a:schemeClr val="tx1"/>
                </a:solidFill>
              </a:rPr>
              <a:t>pressing the right-arrow key.</a:t>
            </a:r>
          </a:p>
          <a:p>
            <a:pPr eaLnBrk="1" hangingPunct="1">
              <a:lnSpc>
                <a:spcPct val="120000"/>
              </a:lnSpc>
              <a:spcBef>
                <a:spcPct val="0"/>
              </a:spcBef>
              <a:buClrTx/>
              <a:buFontTx/>
              <a:buNone/>
            </a:pPr>
            <a:r>
              <a:rPr lang="en-US" altLang="en-US">
                <a:solidFill>
                  <a:schemeClr val="tx1"/>
                </a:solidFill>
              </a:rPr>
              <a:t>Similarly, </a:t>
            </a:r>
            <a:r>
              <a:rPr lang="en-US" altLang="en-US">
                <a:solidFill>
                  <a:srgbClr val="C00000"/>
                </a:solidFill>
              </a:rPr>
              <a:t>nudge PatientName </a:t>
            </a:r>
            <a:r>
              <a:rPr lang="en-US" altLang="en-US">
                <a:solidFill>
                  <a:schemeClr val="tx1"/>
                </a:solidFill>
              </a:rPr>
              <a:t>closer</a:t>
            </a:r>
          </a:p>
          <a:p>
            <a:pPr eaLnBrk="1" hangingPunct="1">
              <a:lnSpc>
                <a:spcPct val="120000"/>
              </a:lnSpc>
              <a:spcBef>
                <a:spcPct val="0"/>
              </a:spcBef>
              <a:buClrTx/>
              <a:buFontTx/>
              <a:buNone/>
            </a:pPr>
            <a:r>
              <a:rPr lang="en-US" altLang="en-US">
                <a:solidFill>
                  <a:schemeClr val="tx1"/>
                </a:solidFill>
              </a:rPr>
              <a:t>using the left-arrow key.</a:t>
            </a:r>
          </a:p>
          <a:p>
            <a:pPr eaLnBrk="1" hangingPunct="1">
              <a:spcBef>
                <a:spcPct val="0"/>
              </a:spcBef>
              <a:buClrTx/>
              <a:buFontTx/>
              <a:buNone/>
            </a:pP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589">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7589">
                                            <p:txEl>
                                              <p:pRg st="18" end="1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2EB49439-28D5-46E0-8B5A-08DE2F21B3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A93A21CE-6ADE-48F1-BC0E-629C0A89E446}" type="slidenum">
              <a:rPr lang="en-US" altLang="en-US" sz="1200" smtClean="0">
                <a:solidFill>
                  <a:schemeClr val="tx1"/>
                </a:solidFill>
              </a:rPr>
              <a:pPr>
                <a:spcBef>
                  <a:spcPct val="0"/>
                </a:spcBef>
                <a:buClrTx/>
                <a:buFontTx/>
                <a:buNone/>
              </a:pPr>
              <a:t>15</a:t>
            </a:fld>
            <a:endParaRPr lang="en-US" altLang="en-US" sz="1200">
              <a:solidFill>
                <a:schemeClr val="tx1"/>
              </a:solidFill>
            </a:endParaRPr>
          </a:p>
        </p:txBody>
      </p:sp>
      <p:sp>
        <p:nvSpPr>
          <p:cNvPr id="30723" name="Text Box 5">
            <a:extLst>
              <a:ext uri="{FF2B5EF4-FFF2-40B4-BE49-F238E27FC236}">
                <a16:creationId xmlns:a16="http://schemas.microsoft.com/office/drawing/2014/main" id="{EB636E4D-50D5-40EC-828A-153089BCA1EE}"/>
              </a:ext>
            </a:extLst>
          </p:cNvPr>
          <p:cNvSpPr txBox="1">
            <a:spLocks noChangeArrowheads="1"/>
          </p:cNvSpPr>
          <p:nvPr/>
        </p:nvSpPr>
        <p:spPr bwMode="auto">
          <a:xfrm>
            <a:off x="304800" y="152400"/>
            <a:ext cx="82629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predicate and object type are displayed with</a:t>
            </a:r>
          </a:p>
          <a:p>
            <a:pPr eaLnBrk="1" hangingPunct="1">
              <a:lnSpc>
                <a:spcPct val="120000"/>
              </a:lnSpc>
              <a:spcBef>
                <a:spcPct val="0"/>
              </a:spcBef>
              <a:buClrTx/>
              <a:buFontTx/>
              <a:buNone/>
            </a:pPr>
            <a:r>
              <a:rPr lang="en-US" altLang="en-US">
                <a:solidFill>
                  <a:schemeClr val="tx1"/>
                </a:solidFill>
              </a:rPr>
              <a:t>a red line fill or outline, indicating an </a:t>
            </a:r>
            <a:r>
              <a:rPr lang="en-US" altLang="en-US">
                <a:solidFill>
                  <a:srgbClr val="A50021"/>
                </a:solidFill>
              </a:rPr>
              <a:t>error state</a:t>
            </a:r>
            <a:r>
              <a:rPr lang="en-US" altLang="en-US">
                <a:solidFill>
                  <a:schemeClr val="tx1"/>
                </a:solidFill>
              </a:rPr>
              <a:t>.</a:t>
            </a:r>
          </a:p>
          <a:p>
            <a:pPr eaLnBrk="1" hangingPunct="1">
              <a:lnSpc>
                <a:spcPct val="120000"/>
              </a:lnSpc>
              <a:spcBef>
                <a:spcPct val="0"/>
              </a:spcBef>
              <a:buClrTx/>
              <a:buFontTx/>
              <a:buNone/>
            </a:pPr>
            <a:endParaRPr lang="en-US" altLang="en-US" sz="1000">
              <a:solidFill>
                <a:schemeClr val="tx1"/>
              </a:solidFill>
            </a:endParaRPr>
          </a:p>
          <a:p>
            <a:pPr eaLnBrk="1" hangingPunct="1">
              <a:lnSpc>
                <a:spcPct val="120000"/>
              </a:lnSpc>
              <a:spcBef>
                <a:spcPct val="0"/>
              </a:spcBef>
              <a:buClrTx/>
              <a:buFontTx/>
              <a:buNone/>
            </a:pPr>
            <a:r>
              <a:rPr lang="en-US" altLang="en-US">
                <a:solidFill>
                  <a:schemeClr val="tx1"/>
                </a:solidFill>
              </a:rPr>
              <a:t>Here, the error on the predicate is that it has no uniqueness constraint.</a:t>
            </a:r>
          </a:p>
        </p:txBody>
      </p:sp>
      <p:sp>
        <p:nvSpPr>
          <p:cNvPr id="730119" name="Text Box 7">
            <a:extLst>
              <a:ext uri="{FF2B5EF4-FFF2-40B4-BE49-F238E27FC236}">
                <a16:creationId xmlns:a16="http://schemas.microsoft.com/office/drawing/2014/main" id="{56D66B4C-7085-41D1-9DA5-665EA2EAD480}"/>
              </a:ext>
            </a:extLst>
          </p:cNvPr>
          <p:cNvSpPr txBox="1">
            <a:spLocks noChangeArrowheads="1"/>
          </p:cNvSpPr>
          <p:nvPr/>
        </p:nvSpPr>
        <p:spPr bwMode="auto">
          <a:xfrm>
            <a:off x="457200" y="5562600"/>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We will add the required constraint and data type later,</a:t>
            </a:r>
          </a:p>
          <a:p>
            <a:pPr eaLnBrk="1" hangingPunct="1">
              <a:lnSpc>
                <a:spcPct val="120000"/>
              </a:lnSpc>
              <a:spcBef>
                <a:spcPct val="0"/>
              </a:spcBef>
              <a:buClrTx/>
              <a:buFontTx/>
              <a:buNone/>
            </a:pPr>
            <a:r>
              <a:rPr lang="en-US" altLang="en-US">
                <a:solidFill>
                  <a:schemeClr val="tx1"/>
                </a:solidFill>
              </a:rPr>
              <a:t>and at that point the red error fill will disappear.</a:t>
            </a:r>
          </a:p>
        </p:txBody>
      </p:sp>
      <p:pic>
        <p:nvPicPr>
          <p:cNvPr id="30725" name="Snagit_PPTE1A1">
            <a:extLst>
              <a:ext uri="{FF2B5EF4-FFF2-40B4-BE49-F238E27FC236}">
                <a16:creationId xmlns:a16="http://schemas.microsoft.com/office/drawing/2014/main" id="{4B8FADDA-4925-4098-9D91-7C74851D1C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04800"/>
            <a:ext cx="2803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E0FC">
            <a:extLst>
              <a:ext uri="{FF2B5EF4-FFF2-40B4-BE49-F238E27FC236}">
                <a16:creationId xmlns:a16="http://schemas.microsoft.com/office/drawing/2014/main" id="{19D38F9D-00E2-41B9-A432-D38006BAAF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9575" y="2887663"/>
            <a:ext cx="812958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8456">
            <a:extLst>
              <a:ext uri="{FF2B5EF4-FFF2-40B4-BE49-F238E27FC236}">
                <a16:creationId xmlns:a16="http://schemas.microsoft.com/office/drawing/2014/main" id="{D18EB60C-FCFE-461A-8008-8C1FDC8ADB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55763" y="4695825"/>
            <a:ext cx="42148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a:extLst>
              <a:ext uri="{FF2B5EF4-FFF2-40B4-BE49-F238E27FC236}">
                <a16:creationId xmlns:a16="http://schemas.microsoft.com/office/drawing/2014/main" id="{5CED452B-0B00-4B0A-AE1C-3A2514D6656B}"/>
              </a:ext>
            </a:extLst>
          </p:cNvPr>
          <p:cNvSpPr txBox="1">
            <a:spLocks noChangeArrowheads="1"/>
          </p:cNvSpPr>
          <p:nvPr/>
        </p:nvSpPr>
        <p:spPr bwMode="auto">
          <a:xfrm>
            <a:off x="846138" y="4179888"/>
            <a:ext cx="5045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and for the PatientName value type we get</a:t>
            </a:r>
          </a:p>
        </p:txBody>
      </p:sp>
      <p:sp>
        <p:nvSpPr>
          <p:cNvPr id="13" name="Text Box 5">
            <a:extLst>
              <a:ext uri="{FF2B5EF4-FFF2-40B4-BE49-F238E27FC236}">
                <a16:creationId xmlns:a16="http://schemas.microsoft.com/office/drawing/2014/main" id="{786F0094-1E5B-4403-89F4-0DD81DA9F02F}"/>
              </a:ext>
            </a:extLst>
          </p:cNvPr>
          <p:cNvSpPr txBox="1">
            <a:spLocks noChangeArrowheads="1"/>
          </p:cNvSpPr>
          <p:nvPr/>
        </p:nvSpPr>
        <p:spPr bwMode="auto">
          <a:xfrm>
            <a:off x="304800" y="1457325"/>
            <a:ext cx="80121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endParaRPr lang="en-US" altLang="en-US" sz="800">
              <a:solidFill>
                <a:schemeClr val="tx1"/>
              </a:solidFill>
            </a:endParaRPr>
          </a:p>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rPr>
              <a:t>view errors </a:t>
            </a:r>
            <a:r>
              <a:rPr lang="en-US" altLang="en-US">
                <a:solidFill>
                  <a:schemeClr val="tx1"/>
                </a:solidFill>
              </a:rPr>
              <a:t>on an element, right-click the element’s Context-menu</a:t>
            </a:r>
          </a:p>
          <a:p>
            <a:pPr eaLnBrk="1" hangingPunct="1">
              <a:lnSpc>
                <a:spcPct val="120000"/>
              </a:lnSpc>
              <a:spcBef>
                <a:spcPct val="0"/>
              </a:spcBef>
              <a:buClrTx/>
              <a:buFontTx/>
              <a:buNone/>
            </a:pPr>
            <a:r>
              <a:rPr lang="en-US" altLang="en-US">
                <a:solidFill>
                  <a:schemeClr val="tx1"/>
                </a:solidFill>
              </a:rPr>
              <a:t>                      and select Validation Errors, </a:t>
            </a:r>
          </a:p>
          <a:p>
            <a:pPr eaLnBrk="1" hangingPunct="1">
              <a:lnSpc>
                <a:spcPct val="120000"/>
              </a:lnSpc>
              <a:spcBef>
                <a:spcPct val="0"/>
              </a:spcBef>
              <a:buClrTx/>
              <a:buFontTx/>
              <a:buNone/>
            </a:pPr>
            <a:r>
              <a:rPr lang="en-US" altLang="en-US">
                <a:solidFill>
                  <a:schemeClr val="tx1"/>
                </a:solidFill>
              </a:rPr>
              <a:t>e.g. for the predicate we get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9"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1F513844-0A3B-4957-BD29-2E877B0BF7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4EEB1B3-55D4-4B03-A820-009252D1F952}" type="slidenum">
              <a:rPr lang="en-US" altLang="en-US" sz="1200" smtClean="0">
                <a:solidFill>
                  <a:schemeClr val="tx1"/>
                </a:solidFill>
              </a:rPr>
              <a:pPr>
                <a:spcBef>
                  <a:spcPct val="0"/>
                </a:spcBef>
                <a:buClrTx/>
                <a:buFontTx/>
                <a:buNone/>
              </a:pPr>
              <a:t>16</a:t>
            </a:fld>
            <a:endParaRPr lang="en-US" altLang="en-US" sz="1200">
              <a:solidFill>
                <a:schemeClr val="tx1"/>
              </a:solidFill>
            </a:endParaRPr>
          </a:p>
        </p:txBody>
      </p:sp>
      <p:pic>
        <p:nvPicPr>
          <p:cNvPr id="32771" name="Snagit_PPTD873">
            <a:extLst>
              <a:ext uri="{FF2B5EF4-FFF2-40B4-BE49-F238E27FC236}">
                <a16:creationId xmlns:a16="http://schemas.microsoft.com/office/drawing/2014/main" id="{BF33AEDC-AF3F-4732-8120-2BD089F88C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1184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Box 3">
            <a:extLst>
              <a:ext uri="{FF2B5EF4-FFF2-40B4-BE49-F238E27FC236}">
                <a16:creationId xmlns:a16="http://schemas.microsoft.com/office/drawing/2014/main" id="{1B38F363-455C-4479-B737-B0B33775393B}"/>
              </a:ext>
            </a:extLst>
          </p:cNvPr>
          <p:cNvSpPr txBox="1">
            <a:spLocks noChangeArrowheads="1"/>
          </p:cNvSpPr>
          <p:nvPr/>
        </p:nvSpPr>
        <p:spPr bwMode="auto">
          <a:xfrm>
            <a:off x="914400" y="457200"/>
            <a:ext cx="6215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chemeClr val="tx1"/>
                </a:solidFill>
              </a:rPr>
              <a:t>Alternatively, to view all the errors on the fact type, </a:t>
            </a:r>
          </a:p>
          <a:p>
            <a:pPr eaLnBrk="1" hangingPunct="1">
              <a:spcBef>
                <a:spcPct val="0"/>
              </a:spcBef>
              <a:buClrTx/>
              <a:buFontTx/>
              <a:buNone/>
            </a:pPr>
            <a:r>
              <a:rPr lang="en-AU" altLang="en-US">
                <a:solidFill>
                  <a:schemeClr val="tx1"/>
                </a:solidFill>
              </a:rPr>
              <a:t>select the whole fact type (not just the predicate)</a:t>
            </a:r>
          </a:p>
          <a:p>
            <a:pPr eaLnBrk="1" hangingPunct="1">
              <a:spcBef>
                <a:spcPct val="0"/>
              </a:spcBef>
              <a:buClrTx/>
              <a:buFontTx/>
              <a:buNone/>
            </a:pPr>
            <a:r>
              <a:rPr lang="en-AU" altLang="en-US">
                <a:solidFill>
                  <a:schemeClr val="tx1"/>
                </a:solidFill>
              </a:rPr>
              <a:t>and open the Verbalization Browser.</a:t>
            </a:r>
          </a:p>
          <a:p>
            <a:pPr eaLnBrk="1" hangingPunct="1">
              <a:spcBef>
                <a:spcPct val="0"/>
              </a:spcBef>
              <a:buClrTx/>
              <a:buFontTx/>
              <a:buNone/>
            </a:pPr>
            <a:r>
              <a:rPr lang="en-AU" altLang="en-US">
                <a:solidFill>
                  <a:schemeClr val="tx1"/>
                </a:solidFill>
              </a:rPr>
              <a:t>The model errors are displayed in 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C71A207B-80C8-4725-B42E-38EF9E2283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90A723CD-B0B0-4B08-B665-30654C07D33E}" type="slidenum">
              <a:rPr lang="en-US" altLang="en-US" sz="1200" smtClean="0">
                <a:solidFill>
                  <a:schemeClr val="tx1"/>
                </a:solidFill>
              </a:rPr>
              <a:pPr>
                <a:spcBef>
                  <a:spcPct val="0"/>
                </a:spcBef>
                <a:buClrTx/>
                <a:buFontTx/>
                <a:buNone/>
              </a:pPr>
              <a:t>17</a:t>
            </a:fld>
            <a:endParaRPr lang="en-US" altLang="en-US" sz="1200">
              <a:solidFill>
                <a:schemeClr val="tx1"/>
              </a:solidFill>
            </a:endParaRPr>
          </a:p>
        </p:txBody>
      </p:sp>
      <p:sp>
        <p:nvSpPr>
          <p:cNvPr id="722948" name="Text Box 4">
            <a:extLst>
              <a:ext uri="{FF2B5EF4-FFF2-40B4-BE49-F238E27FC236}">
                <a16:creationId xmlns:a16="http://schemas.microsoft.com/office/drawing/2014/main" id="{43DE45B8-CF96-438A-98A7-82C20842EB0B}"/>
              </a:ext>
            </a:extLst>
          </p:cNvPr>
          <p:cNvSpPr txBox="1">
            <a:spLocks noChangeArrowheads="1"/>
          </p:cNvSpPr>
          <p:nvPr/>
        </p:nvSpPr>
        <p:spPr bwMode="auto">
          <a:xfrm>
            <a:off x="822325" y="152400"/>
            <a:ext cx="74485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document window has two </a:t>
            </a:r>
            <a:r>
              <a:rPr lang="en-US" altLang="en-US">
                <a:solidFill>
                  <a:srgbClr val="A50021"/>
                </a:solidFill>
              </a:rPr>
              <a:t>scroll bars</a:t>
            </a:r>
            <a:r>
              <a:rPr lang="en-US" altLang="en-US">
                <a:solidFill>
                  <a:schemeClr val="tx1"/>
                </a:solidFill>
              </a:rPr>
              <a:t>.</a:t>
            </a:r>
          </a:p>
          <a:p>
            <a:pPr eaLnBrk="1" hangingPunct="1">
              <a:lnSpc>
                <a:spcPct val="120000"/>
              </a:lnSpc>
              <a:spcBef>
                <a:spcPct val="0"/>
              </a:spcBef>
              <a:buClrTx/>
              <a:buFontTx/>
              <a:buNone/>
            </a:pPr>
            <a:r>
              <a:rPr lang="en-US" altLang="en-US">
                <a:solidFill>
                  <a:schemeClr val="tx1"/>
                </a:solidFill>
              </a:rPr>
              <a:t>Use the bottom scroll bar to scroll horizontally.</a:t>
            </a:r>
          </a:p>
          <a:p>
            <a:pPr eaLnBrk="1" hangingPunct="1">
              <a:lnSpc>
                <a:spcPct val="120000"/>
              </a:lnSpc>
              <a:spcBef>
                <a:spcPct val="0"/>
              </a:spcBef>
              <a:buClrTx/>
              <a:buFontTx/>
              <a:buNone/>
            </a:pPr>
            <a:r>
              <a:rPr lang="en-US" altLang="en-US">
                <a:solidFill>
                  <a:schemeClr val="tx1"/>
                </a:solidFill>
              </a:rPr>
              <a:t>Use the side scroll bar to scroll vertically.</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rPr>
              <a:t>reposition</a:t>
            </a:r>
            <a:r>
              <a:rPr lang="en-US" altLang="en-US">
                <a:solidFill>
                  <a:schemeClr val="tx1"/>
                </a:solidFill>
              </a:rPr>
              <a:t> any part of the diagram, </a:t>
            </a:r>
            <a:r>
              <a:rPr lang="en-US" altLang="en-US">
                <a:solidFill>
                  <a:srgbClr val="A50021"/>
                </a:solidFill>
              </a:rPr>
              <a:t>select </a:t>
            </a:r>
            <a:r>
              <a:rPr lang="en-US" altLang="en-US">
                <a:solidFill>
                  <a:schemeClr val="tx1"/>
                </a:solidFill>
              </a:rPr>
              <a:t>it, </a:t>
            </a:r>
          </a:p>
          <a:p>
            <a:pPr eaLnBrk="1" hangingPunct="1">
              <a:lnSpc>
                <a:spcPct val="120000"/>
              </a:lnSpc>
              <a:spcBef>
                <a:spcPct val="0"/>
              </a:spcBef>
              <a:buClrTx/>
              <a:buFontTx/>
              <a:buNone/>
            </a:pPr>
            <a:r>
              <a:rPr lang="en-US" altLang="en-US">
                <a:solidFill>
                  <a:schemeClr val="tx1"/>
                </a:solidFill>
              </a:rPr>
              <a:t>then either </a:t>
            </a:r>
            <a:r>
              <a:rPr lang="en-US" altLang="en-US">
                <a:solidFill>
                  <a:srgbClr val="A50021"/>
                </a:solidFill>
              </a:rPr>
              <a:t>drag</a:t>
            </a:r>
            <a:r>
              <a:rPr lang="en-US" altLang="en-US">
                <a:solidFill>
                  <a:schemeClr val="tx1"/>
                </a:solidFill>
              </a:rPr>
              <a:t> it</a:t>
            </a:r>
          </a:p>
          <a:p>
            <a:pPr eaLnBrk="1" hangingPunct="1">
              <a:lnSpc>
                <a:spcPct val="120000"/>
              </a:lnSpc>
              <a:spcBef>
                <a:spcPct val="0"/>
              </a:spcBef>
              <a:buClrTx/>
              <a:buFontTx/>
              <a:buNone/>
            </a:pPr>
            <a:r>
              <a:rPr lang="en-US" altLang="en-US">
                <a:solidFill>
                  <a:schemeClr val="tx1"/>
                </a:solidFill>
              </a:rPr>
              <a:t>       or use the arrow keys to </a:t>
            </a:r>
            <a:r>
              <a:rPr lang="en-US" altLang="en-US">
                <a:solidFill>
                  <a:srgbClr val="A50021"/>
                </a:solidFill>
              </a:rPr>
              <a:t>nudge</a:t>
            </a:r>
            <a:r>
              <a:rPr lang="en-US" altLang="en-US">
                <a:solidFill>
                  <a:schemeClr val="tx1"/>
                </a:solidFill>
              </a:rPr>
              <a:t> it.</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To select all of the diagram, press Ctrl+A.</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rPr>
              <a:t>zoom in</a:t>
            </a:r>
            <a:r>
              <a:rPr lang="en-US" altLang="en-US">
                <a:solidFill>
                  <a:schemeClr val="tx1"/>
                </a:solidFill>
              </a:rPr>
              <a:t> (magnify), press Ctrl+WheelUp         -- wheel mouse</a:t>
            </a:r>
          </a:p>
          <a:p>
            <a:pPr eaLnBrk="1" hangingPunct="1">
              <a:lnSpc>
                <a:spcPct val="120000"/>
              </a:lnSpc>
              <a:spcBef>
                <a:spcPct val="0"/>
              </a:spcBef>
              <a:buClrTx/>
              <a:buFontTx/>
              <a:buNone/>
            </a:pPr>
            <a:r>
              <a:rPr lang="en-US" altLang="en-US">
                <a:solidFill>
                  <a:schemeClr val="tx1"/>
                </a:solidFill>
              </a:rPr>
              <a:t>		     or press Ctrl+Shift+LeftClick.</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rPr>
              <a:t>zoom out</a:t>
            </a:r>
            <a:r>
              <a:rPr lang="en-US" altLang="en-US">
                <a:solidFill>
                  <a:schemeClr val="tx1"/>
                </a:solidFill>
              </a:rPr>
              <a:t>, press press Ctrl+WheelDown         --wheel mouse</a:t>
            </a:r>
          </a:p>
          <a:p>
            <a:pPr eaLnBrk="1" hangingPunct="1">
              <a:lnSpc>
                <a:spcPct val="120000"/>
              </a:lnSpc>
              <a:spcBef>
                <a:spcPct val="0"/>
              </a:spcBef>
              <a:buClrTx/>
              <a:buFontTx/>
              <a:buNone/>
            </a:pPr>
            <a:r>
              <a:rPr lang="en-US" altLang="en-US">
                <a:solidFill>
                  <a:schemeClr val="tx1"/>
                </a:solidFill>
              </a:rPr>
              <a:t>		     or press Ctrl+Shift+RightClick.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294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48">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extLst>
              <a:ext uri="{FF2B5EF4-FFF2-40B4-BE49-F238E27FC236}">
                <a16:creationId xmlns:a16="http://schemas.microsoft.com/office/drawing/2014/main" id="{5F19B528-610F-4187-B574-E1E12EFEE11F}"/>
              </a:ext>
            </a:extLst>
          </p:cNvPr>
          <p:cNvSpPr txBox="1">
            <a:spLocks noChangeArrowheads="1"/>
          </p:cNvSpPr>
          <p:nvPr/>
        </p:nvSpPr>
        <p:spPr bwMode="auto">
          <a:xfrm>
            <a:off x="639763" y="3192463"/>
            <a:ext cx="7950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add a unary predicate shape to the left of the Patient shape</a:t>
            </a:r>
          </a:p>
          <a:p>
            <a:pPr eaLnBrk="1" hangingPunct="1">
              <a:lnSpc>
                <a:spcPct val="120000"/>
              </a:lnSpc>
              <a:spcBef>
                <a:spcPct val="0"/>
              </a:spcBef>
              <a:buClrTx/>
              <a:buFontTx/>
              <a:buNone/>
            </a:pPr>
            <a:r>
              <a:rPr lang="en-US" altLang="en-US">
                <a:solidFill>
                  <a:schemeClr val="tx1"/>
                </a:solidFill>
              </a:rPr>
              <a:t>either</a:t>
            </a:r>
          </a:p>
          <a:p>
            <a:pPr eaLnBrk="1" hangingPunct="1">
              <a:lnSpc>
                <a:spcPct val="120000"/>
              </a:lnSpc>
              <a:spcBef>
                <a:spcPct val="0"/>
              </a:spcBef>
              <a:buClrTx/>
              <a:buFontTx/>
              <a:buNone/>
            </a:pPr>
            <a:r>
              <a:rPr lang="en-US" altLang="en-US">
                <a:solidFill>
                  <a:schemeClr val="tx1"/>
                </a:solidFill>
              </a:rPr>
              <a:t>         Click the </a:t>
            </a:r>
            <a:r>
              <a:rPr lang="en-US" altLang="en-US">
                <a:solidFill>
                  <a:srgbClr val="A50021"/>
                </a:solidFill>
              </a:rPr>
              <a:t>Unary Fact Type</a:t>
            </a:r>
            <a:r>
              <a:rPr lang="en-US" altLang="en-US">
                <a:solidFill>
                  <a:schemeClr val="tx1"/>
                </a:solidFill>
              </a:rPr>
              <a:t> shape                       in the Toolbox</a:t>
            </a:r>
          </a:p>
          <a:p>
            <a:pPr eaLnBrk="1" hangingPunct="1">
              <a:lnSpc>
                <a:spcPct val="120000"/>
              </a:lnSpc>
              <a:spcBef>
                <a:spcPct val="0"/>
              </a:spcBef>
              <a:buClrTx/>
              <a:buFontTx/>
              <a:buNone/>
            </a:pPr>
            <a:r>
              <a:rPr lang="en-US" altLang="en-US">
                <a:solidFill>
                  <a:schemeClr val="tx1"/>
                </a:solidFill>
              </a:rPr>
              <a:t>         then click where you want the shape to display.</a:t>
            </a:r>
          </a:p>
          <a:p>
            <a:pPr eaLnBrk="1" hangingPunct="1">
              <a:lnSpc>
                <a:spcPct val="120000"/>
              </a:lnSpc>
              <a:spcBef>
                <a:spcPct val="0"/>
              </a:spcBef>
              <a:buClrTx/>
              <a:buFontTx/>
              <a:buNone/>
            </a:pPr>
            <a:endParaRPr lang="en-US" altLang="en-US" sz="1000">
              <a:solidFill>
                <a:schemeClr val="tx1"/>
              </a:solidFill>
            </a:endParaRPr>
          </a:p>
        </p:txBody>
      </p:sp>
      <p:sp>
        <p:nvSpPr>
          <p:cNvPr id="35843" name="Slide Number Placeholder 1">
            <a:extLst>
              <a:ext uri="{FF2B5EF4-FFF2-40B4-BE49-F238E27FC236}">
                <a16:creationId xmlns:a16="http://schemas.microsoft.com/office/drawing/2014/main" id="{C129A0DB-1144-4920-A3D9-B36D1D9174E8}"/>
              </a:ext>
            </a:extLst>
          </p:cNvPr>
          <p:cNvSpPr>
            <a:spLocks noGrp="1"/>
          </p:cNvSpPr>
          <p:nvPr>
            <p:ph type="sldNum" sz="quarter" idx="10"/>
          </p:nvPr>
        </p:nvSpPr>
        <p:spPr>
          <a:xfrm>
            <a:off x="6551613" y="6557963"/>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4D35A68A-D2B7-406D-90CD-09E50ED7C64B}" type="slidenum">
              <a:rPr lang="en-US" altLang="en-US" sz="1200" smtClean="0">
                <a:solidFill>
                  <a:schemeClr val="tx1"/>
                </a:solidFill>
              </a:rPr>
              <a:pPr>
                <a:spcBef>
                  <a:spcPct val="0"/>
                </a:spcBef>
                <a:buClrTx/>
                <a:buFontTx/>
                <a:buNone/>
              </a:pPr>
              <a:t>18</a:t>
            </a:fld>
            <a:endParaRPr lang="en-US" altLang="en-US" sz="1200">
              <a:solidFill>
                <a:schemeClr val="tx1"/>
              </a:solidFill>
            </a:endParaRPr>
          </a:p>
        </p:txBody>
      </p:sp>
      <p:sp>
        <p:nvSpPr>
          <p:cNvPr id="35844" name="Text Box 2">
            <a:extLst>
              <a:ext uri="{FF2B5EF4-FFF2-40B4-BE49-F238E27FC236}">
                <a16:creationId xmlns:a16="http://schemas.microsoft.com/office/drawing/2014/main" id="{51290562-B156-4439-BDE3-A43B67C3B67B}"/>
              </a:ext>
            </a:extLst>
          </p:cNvPr>
          <p:cNvSpPr txBox="1">
            <a:spLocks noChangeArrowheads="1"/>
          </p:cNvSpPr>
          <p:nvPr/>
        </p:nvSpPr>
        <p:spPr bwMode="auto">
          <a:xfrm>
            <a:off x="609600" y="304800"/>
            <a:ext cx="8453438"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full ORM schema includes two other fact types:</a:t>
            </a:r>
          </a:p>
          <a:p>
            <a:pPr eaLnBrk="1" hangingPunct="1">
              <a:lnSpc>
                <a:spcPct val="120000"/>
              </a:lnSpc>
              <a:spcBef>
                <a:spcPct val="0"/>
              </a:spcBef>
              <a:buClrTx/>
              <a:buFontTx/>
              <a:buNone/>
            </a:pPr>
            <a:r>
              <a:rPr lang="en-US" altLang="en-US">
                <a:solidFill>
                  <a:schemeClr val="tx1"/>
                </a:solidFill>
              </a:rPr>
              <a:t>   	Patient smokes.</a:t>
            </a:r>
          </a:p>
          <a:p>
            <a:pPr eaLnBrk="1" hangingPunct="1">
              <a:lnSpc>
                <a:spcPct val="120000"/>
              </a:lnSpc>
              <a:spcBef>
                <a:spcPct val="0"/>
              </a:spcBef>
              <a:buClrTx/>
              <a:buFontTx/>
              <a:buNone/>
            </a:pPr>
            <a:r>
              <a:rPr lang="en-US" altLang="en-US">
                <a:solidFill>
                  <a:schemeClr val="tx1"/>
                </a:solidFill>
              </a:rPr>
              <a:t>   	Patient is allergic to Drug(.Name).</a:t>
            </a:r>
          </a:p>
          <a:p>
            <a:pPr eaLnBrk="1" hangingPunct="1">
              <a:lnSpc>
                <a:spcPct val="120000"/>
              </a:lnSpc>
              <a:spcBef>
                <a:spcPct val="0"/>
              </a:spcBef>
              <a:buClrTx/>
              <a:buFontTx/>
              <a:buNone/>
            </a:pPr>
            <a:r>
              <a:rPr lang="en-US" altLang="en-US">
                <a:solidFill>
                  <a:schemeClr val="tx1"/>
                </a:solidFill>
              </a:rPr>
              <a:t>You could enter these fact types in the Fact Editor.</a:t>
            </a:r>
          </a:p>
          <a:p>
            <a:pPr eaLnBrk="1" hangingPunct="1">
              <a:lnSpc>
                <a:spcPct val="120000"/>
              </a:lnSpc>
              <a:spcBef>
                <a:spcPct val="0"/>
              </a:spcBef>
              <a:buClrTx/>
              <a:buFontTx/>
              <a:buNone/>
            </a:pPr>
            <a:r>
              <a:rPr lang="en-US" altLang="en-US">
                <a:solidFill>
                  <a:schemeClr val="tx1"/>
                </a:solidFill>
              </a:rPr>
              <a:t>Pressing Ctrl-Enter at the end of a line displays the fact type on that line.</a:t>
            </a:r>
          </a:p>
          <a:p>
            <a:pPr eaLnBrk="1" hangingPunct="1">
              <a:lnSpc>
                <a:spcPct val="120000"/>
              </a:lnSpc>
              <a:spcBef>
                <a:spcPct val="0"/>
              </a:spcBef>
              <a:buClrTx/>
              <a:buFontTx/>
              <a:buNone/>
            </a:pPr>
            <a:r>
              <a:rPr lang="en-US" altLang="en-US">
                <a:solidFill>
                  <a:schemeClr val="tx1"/>
                </a:solidFill>
              </a:rPr>
              <a:t>This is typically the fastest way to enter fact types.</a:t>
            </a:r>
          </a:p>
          <a:p>
            <a:pPr eaLnBrk="1" hangingPunct="1">
              <a:lnSpc>
                <a:spcPct val="120000"/>
              </a:lnSpc>
              <a:spcBef>
                <a:spcPct val="0"/>
              </a:spcBef>
              <a:buClrTx/>
              <a:buFontTx/>
              <a:buNone/>
            </a:pPr>
            <a:endParaRPr lang="en-US" altLang="en-US" sz="1000">
              <a:solidFill>
                <a:schemeClr val="tx1"/>
              </a:solidFill>
            </a:endParaRPr>
          </a:p>
          <a:p>
            <a:pPr eaLnBrk="1" hangingPunct="1">
              <a:lnSpc>
                <a:spcPct val="120000"/>
              </a:lnSpc>
              <a:spcBef>
                <a:spcPct val="0"/>
              </a:spcBef>
              <a:buClrTx/>
              <a:buFontTx/>
              <a:buNone/>
            </a:pPr>
            <a:r>
              <a:rPr lang="en-US" altLang="en-US">
                <a:solidFill>
                  <a:schemeClr val="tx1"/>
                </a:solidFill>
              </a:rPr>
              <a:t>But instead, let’s enter the other two fact types graphically.</a:t>
            </a:r>
          </a:p>
        </p:txBody>
      </p:sp>
      <p:pic>
        <p:nvPicPr>
          <p:cNvPr id="2" name="Snagit_PPTDB42">
            <a:extLst>
              <a:ext uri="{FF2B5EF4-FFF2-40B4-BE49-F238E27FC236}">
                <a16:creationId xmlns:a16="http://schemas.microsoft.com/office/drawing/2014/main" id="{368B331A-6BB7-4EA1-947C-551390685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114800"/>
            <a:ext cx="13430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CEBB">
            <a:extLst>
              <a:ext uri="{FF2B5EF4-FFF2-40B4-BE49-F238E27FC236}">
                <a16:creationId xmlns:a16="http://schemas.microsoft.com/office/drawing/2014/main" id="{4C7D48BF-FFBF-49DE-A998-D332B18AF7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522913"/>
            <a:ext cx="40417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a:extLst>
              <a:ext uri="{FF2B5EF4-FFF2-40B4-BE49-F238E27FC236}">
                <a16:creationId xmlns:a16="http://schemas.microsoft.com/office/drawing/2014/main" id="{82ABF4FE-71C5-4672-8728-249759F85BE9}"/>
              </a:ext>
            </a:extLst>
          </p:cNvPr>
          <p:cNvSpPr txBox="1">
            <a:spLocks noChangeArrowheads="1"/>
          </p:cNvSpPr>
          <p:nvPr/>
        </p:nvSpPr>
        <p:spPr bwMode="auto">
          <a:xfrm>
            <a:off x="669925" y="4581525"/>
            <a:ext cx="62642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or</a:t>
            </a:r>
          </a:p>
          <a:p>
            <a:pPr eaLnBrk="1" hangingPunct="1">
              <a:lnSpc>
                <a:spcPct val="120000"/>
              </a:lnSpc>
              <a:spcBef>
                <a:spcPct val="0"/>
              </a:spcBef>
              <a:buClrTx/>
              <a:buFontTx/>
              <a:buNone/>
            </a:pPr>
            <a:r>
              <a:rPr lang="en-US" altLang="en-US">
                <a:solidFill>
                  <a:schemeClr val="tx1"/>
                </a:solidFill>
              </a:rPr>
              <a:t>         Drag a Unary Fact Type shape from the toolbox</a:t>
            </a:r>
          </a:p>
          <a:p>
            <a:pPr eaLnBrk="1" hangingPunct="1">
              <a:lnSpc>
                <a:spcPct val="120000"/>
              </a:lnSpc>
              <a:spcBef>
                <a:spcPct val="0"/>
              </a:spcBef>
              <a:buClrTx/>
              <a:buFontTx/>
              <a:buNone/>
            </a:pPr>
            <a:r>
              <a:rPr lang="en-US" altLang="en-US">
                <a:solidFill>
                  <a:schemeClr val="tx1"/>
                </a:solidFill>
              </a:rPr>
              <a:t>         to where you want it. </a:t>
            </a:r>
          </a:p>
          <a:p>
            <a:pPr eaLnBrk="1" hangingPunct="1">
              <a:lnSpc>
                <a:spcPct val="120000"/>
              </a:lnSpc>
              <a:spcBef>
                <a:spcPct val="0"/>
              </a:spcBef>
              <a:buClrTx/>
              <a:buFontTx/>
              <a:buNone/>
            </a:pPr>
            <a:endParaRPr lang="en-US" altLang="en-US" sz="1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E5963F97-6020-4626-B3CF-303C8479BD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7B8327F5-8A22-40C0-8C63-62543985E141}" type="slidenum">
              <a:rPr lang="en-US" altLang="en-US" sz="1200" smtClean="0">
                <a:solidFill>
                  <a:schemeClr val="tx1"/>
                </a:solidFill>
              </a:rPr>
              <a:pPr>
                <a:spcBef>
                  <a:spcPct val="0"/>
                </a:spcBef>
                <a:buClrTx/>
                <a:buFontTx/>
                <a:buNone/>
              </a:pPr>
              <a:t>19</a:t>
            </a:fld>
            <a:endParaRPr lang="en-US" altLang="en-US" sz="1200">
              <a:solidFill>
                <a:schemeClr val="tx1"/>
              </a:solidFill>
            </a:endParaRPr>
          </a:p>
        </p:txBody>
      </p:sp>
      <p:sp>
        <p:nvSpPr>
          <p:cNvPr id="37891" name="Text Box 2">
            <a:extLst>
              <a:ext uri="{FF2B5EF4-FFF2-40B4-BE49-F238E27FC236}">
                <a16:creationId xmlns:a16="http://schemas.microsoft.com/office/drawing/2014/main" id="{72D5012D-09D1-4F40-9417-8F0D4A5529EC}"/>
              </a:ext>
            </a:extLst>
          </p:cNvPr>
          <p:cNvSpPr txBox="1">
            <a:spLocks noChangeArrowheads="1"/>
          </p:cNvSpPr>
          <p:nvPr/>
        </p:nvSpPr>
        <p:spPr bwMode="auto">
          <a:xfrm>
            <a:off x="533400" y="244475"/>
            <a:ext cx="7273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the unary fact type</a:t>
            </a:r>
          </a:p>
          <a:p>
            <a:pPr eaLnBrk="1" hangingPunct="1">
              <a:lnSpc>
                <a:spcPct val="120000"/>
              </a:lnSpc>
              <a:spcBef>
                <a:spcPct val="0"/>
              </a:spcBef>
              <a:buClrTx/>
              <a:buFontTx/>
              <a:buNone/>
            </a:pPr>
            <a:r>
              <a:rPr lang="en-US" altLang="en-US">
                <a:solidFill>
                  <a:schemeClr val="tx1"/>
                </a:solidFill>
              </a:rPr>
              <a:t>(click just above its right top corner).</a:t>
            </a:r>
          </a:p>
          <a:p>
            <a:pPr eaLnBrk="1" hangingPunct="1">
              <a:lnSpc>
                <a:spcPct val="120000"/>
              </a:lnSpc>
              <a:spcBef>
                <a:spcPct val="0"/>
              </a:spcBef>
              <a:buClrTx/>
              <a:buFontTx/>
              <a:buNone/>
            </a:pPr>
            <a:r>
              <a:rPr lang="en-US" altLang="en-US">
                <a:solidFill>
                  <a:schemeClr val="tx1"/>
                </a:solidFill>
              </a:rPr>
              <a:t>The Move Cursor      appears to show the predicate is selected</a:t>
            </a:r>
          </a:p>
          <a:p>
            <a:pPr eaLnBrk="1" hangingPunct="1">
              <a:lnSpc>
                <a:spcPct val="120000"/>
              </a:lnSpc>
              <a:spcBef>
                <a:spcPct val="0"/>
              </a:spcBef>
              <a:buClrTx/>
              <a:buFontTx/>
              <a:buNone/>
            </a:pPr>
            <a:r>
              <a:rPr lang="en-US" altLang="en-US">
                <a:solidFill>
                  <a:schemeClr val="tx1"/>
                </a:solidFill>
              </a:rPr>
              <a:t>(not the role).</a:t>
            </a:r>
          </a:p>
        </p:txBody>
      </p:sp>
      <p:sp>
        <p:nvSpPr>
          <p:cNvPr id="790537" name="Text Box 9">
            <a:extLst>
              <a:ext uri="{FF2B5EF4-FFF2-40B4-BE49-F238E27FC236}">
                <a16:creationId xmlns:a16="http://schemas.microsoft.com/office/drawing/2014/main" id="{8ED889AB-58D6-4682-AEEF-0C9300A69765}"/>
              </a:ext>
            </a:extLst>
          </p:cNvPr>
          <p:cNvSpPr txBox="1">
            <a:spLocks noChangeArrowheads="1"/>
          </p:cNvSpPr>
          <p:nvPr/>
        </p:nvSpPr>
        <p:spPr bwMode="auto">
          <a:xfrm>
            <a:off x="625475" y="3795713"/>
            <a:ext cx="648017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Now select the role</a:t>
            </a:r>
          </a:p>
          <a:p>
            <a:pPr eaLnBrk="1" hangingPunct="1">
              <a:spcBef>
                <a:spcPct val="0"/>
              </a:spcBef>
              <a:buClrTx/>
              <a:buFontTx/>
              <a:buNone/>
            </a:pPr>
            <a:r>
              <a:rPr lang="en-US" altLang="en-US">
                <a:solidFill>
                  <a:schemeClr val="tx1"/>
                </a:solidFill>
              </a:rPr>
              <a:t>(click inside it)</a:t>
            </a:r>
          </a:p>
          <a:p>
            <a:pPr eaLnBrk="1" hangingPunct="1">
              <a:spcBef>
                <a:spcPct val="0"/>
              </a:spcBef>
              <a:buClrTx/>
              <a:buFontTx/>
              <a:buNone/>
            </a:pPr>
            <a:r>
              <a:rPr lang="en-US" altLang="en-US">
                <a:solidFill>
                  <a:schemeClr val="tx1"/>
                </a:solidFill>
              </a:rPr>
              <a:t>then right-click to see the validation error for the role.</a:t>
            </a:r>
          </a:p>
        </p:txBody>
      </p:sp>
      <p:pic>
        <p:nvPicPr>
          <p:cNvPr id="37893" name="Snagit_PPTC9C2">
            <a:extLst>
              <a:ext uri="{FF2B5EF4-FFF2-40B4-BE49-F238E27FC236}">
                <a16:creationId xmlns:a16="http://schemas.microsoft.com/office/drawing/2014/main" id="{FC3FB35B-7F70-44A1-A039-2D18E2FF65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176213"/>
            <a:ext cx="17716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Snagit_PPTCF2D">
            <a:extLst>
              <a:ext uri="{FF2B5EF4-FFF2-40B4-BE49-F238E27FC236}">
                <a16:creationId xmlns:a16="http://schemas.microsoft.com/office/drawing/2014/main" id="{694BFEFC-5FC9-4E69-B047-96CCDC2948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066800"/>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1C01">
            <a:extLst>
              <a:ext uri="{FF2B5EF4-FFF2-40B4-BE49-F238E27FC236}">
                <a16:creationId xmlns:a16="http://schemas.microsoft.com/office/drawing/2014/main" id="{DC14B8DD-B3B9-48BC-AF6E-B19B8F1A62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62225"/>
            <a:ext cx="39909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BAA3">
            <a:extLst>
              <a:ext uri="{FF2B5EF4-FFF2-40B4-BE49-F238E27FC236}">
                <a16:creationId xmlns:a16="http://schemas.microsoft.com/office/drawing/2014/main" id="{A3858FA5-4AAD-4621-B166-2D93FE6515A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03563" y="3886200"/>
            <a:ext cx="4016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F603">
            <a:extLst>
              <a:ext uri="{FF2B5EF4-FFF2-40B4-BE49-F238E27FC236}">
                <a16:creationId xmlns:a16="http://schemas.microsoft.com/office/drawing/2014/main" id="{BAB1770A-4FEC-4C70-A0F8-D246200447A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60638" y="4953000"/>
            <a:ext cx="45450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0C13392-5657-4015-BA03-377123671A6D}"/>
              </a:ext>
            </a:extLst>
          </p:cNvPr>
          <p:cNvSpPr txBox="1">
            <a:spLocks noChangeArrowheads="1"/>
          </p:cNvSpPr>
          <p:nvPr/>
        </p:nvSpPr>
        <p:spPr bwMode="auto">
          <a:xfrm>
            <a:off x="533400" y="1839913"/>
            <a:ext cx="6902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Now right-click to see the validation error for the predicate.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7"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C1164665-58AB-4ED3-AC3B-CC21BBDF2F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DE85D8E8-E607-41F9-96F9-27273C11BD76}" type="slidenum">
              <a:rPr lang="en-US" altLang="en-US" sz="1200" smtClean="0">
                <a:solidFill>
                  <a:schemeClr val="tx1"/>
                </a:solidFill>
              </a:rPr>
              <a:pPr>
                <a:spcBef>
                  <a:spcPct val="0"/>
                </a:spcBef>
                <a:buClrTx/>
                <a:buFontTx/>
                <a:buNone/>
              </a:pPr>
              <a:t>2</a:t>
            </a:fld>
            <a:endParaRPr lang="en-US" altLang="en-US" sz="1200">
              <a:solidFill>
                <a:schemeClr val="tx1"/>
              </a:solidFill>
            </a:endParaRPr>
          </a:p>
        </p:txBody>
      </p:sp>
      <p:sp>
        <p:nvSpPr>
          <p:cNvPr id="8195" name="Rectangle 2" descr="Parchment">
            <a:extLst>
              <a:ext uri="{FF2B5EF4-FFF2-40B4-BE49-F238E27FC236}">
                <a16:creationId xmlns:a16="http://schemas.microsoft.com/office/drawing/2014/main" id="{3F32FA1C-D306-4E99-9838-5C4C419956FC}"/>
              </a:ext>
            </a:extLst>
          </p:cNvPr>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Installing Visual Studio</a:t>
            </a:r>
          </a:p>
        </p:txBody>
      </p:sp>
      <p:sp>
        <p:nvSpPr>
          <p:cNvPr id="3076" name="TextBox 3">
            <a:extLst>
              <a:ext uri="{FF2B5EF4-FFF2-40B4-BE49-F238E27FC236}">
                <a16:creationId xmlns:a16="http://schemas.microsoft.com/office/drawing/2014/main" id="{1867EE1C-3E9A-4984-A734-31BDBD0F77AC}"/>
              </a:ext>
            </a:extLst>
          </p:cNvPr>
          <p:cNvSpPr txBox="1">
            <a:spLocks noChangeArrowheads="1"/>
          </p:cNvSpPr>
          <p:nvPr/>
        </p:nvSpPr>
        <p:spPr bwMode="auto">
          <a:xfrm>
            <a:off x="533400" y="1447800"/>
            <a:ext cx="82296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Natural ORM Architect (NORMA) supports ORM 2 (Object-Role Modeling, version 2).</a:t>
            </a:r>
          </a:p>
          <a:p>
            <a:pPr eaLnBrk="1" hangingPunct="1">
              <a:spcBef>
                <a:spcPct val="0"/>
              </a:spcBef>
              <a:buClrTx/>
              <a:buFontTx/>
              <a:buNone/>
            </a:pPr>
            <a:endParaRPr lang="en-US" altLang="en-US" sz="1000">
              <a:solidFill>
                <a:schemeClr val="tx1"/>
              </a:solidFill>
            </a:endParaRPr>
          </a:p>
          <a:p>
            <a:pPr eaLnBrk="1" hangingPunct="1">
              <a:spcBef>
                <a:spcPct val="0"/>
              </a:spcBef>
              <a:buClrTx/>
              <a:buFontTx/>
              <a:buNone/>
            </a:pPr>
            <a:r>
              <a:rPr lang="en-US" altLang="en-US">
                <a:solidFill>
                  <a:schemeClr val="tx1"/>
                </a:solidFill>
              </a:rPr>
              <a:t>Currently, NORMA requires prior installation of Microsoft Visual Studio</a:t>
            </a:r>
          </a:p>
          <a:p>
            <a:pPr eaLnBrk="1" hangingPunct="1">
              <a:spcBef>
                <a:spcPct val="0"/>
              </a:spcBef>
              <a:buClrTx/>
              <a:buFontTx/>
              <a:buNone/>
            </a:pPr>
            <a:r>
              <a:rPr lang="en-US" altLang="en-US">
                <a:solidFill>
                  <a:schemeClr val="tx1"/>
                </a:solidFill>
              </a:rPr>
              <a:t>(2005 or later). </a:t>
            </a: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The Community Edition of Visual Studio 2015 is freely available for most users, and may be downloaded from </a:t>
            </a:r>
          </a:p>
          <a:p>
            <a:pPr eaLnBrk="1" hangingPunct="1">
              <a:spcBef>
                <a:spcPct val="0"/>
              </a:spcBef>
              <a:buClrTx/>
              <a:buFontTx/>
              <a:buNone/>
            </a:pPr>
            <a:r>
              <a:rPr lang="en-US" altLang="en-US" u="sng">
                <a:solidFill>
                  <a:schemeClr val="tx1"/>
                </a:solidFill>
                <a:hlinkClick r:id="rId4"/>
              </a:rPr>
              <a:t>http://www.visualstudio.com/products/visual-studio-community-vs</a:t>
            </a:r>
            <a:endParaRPr lang="en-US" altLang="en-US" sz="1200">
              <a:solidFill>
                <a:schemeClr val="tx1"/>
              </a:solidFill>
            </a:endParaRP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The above edition of Visual Studio is used for these NORMA Labs.</a:t>
            </a: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If you have not already done so, please install Visual Studio.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051D0B73-8921-46F3-BA92-8DAEE5655C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3A4E7D3-4B91-4D30-A48C-743189D7D3AF}" type="slidenum">
              <a:rPr lang="en-US" altLang="en-US" sz="1200" smtClean="0">
                <a:solidFill>
                  <a:schemeClr val="tx1"/>
                </a:solidFill>
              </a:rPr>
              <a:pPr>
                <a:spcBef>
                  <a:spcPct val="0"/>
                </a:spcBef>
                <a:buClrTx/>
                <a:buFontTx/>
                <a:buNone/>
              </a:pPr>
              <a:t>20</a:t>
            </a:fld>
            <a:endParaRPr lang="en-US" altLang="en-US" sz="1200">
              <a:solidFill>
                <a:schemeClr val="tx1"/>
              </a:solidFill>
            </a:endParaRPr>
          </a:p>
        </p:txBody>
      </p:sp>
      <p:sp>
        <p:nvSpPr>
          <p:cNvPr id="39939" name="Text Box 3">
            <a:extLst>
              <a:ext uri="{FF2B5EF4-FFF2-40B4-BE49-F238E27FC236}">
                <a16:creationId xmlns:a16="http://schemas.microsoft.com/office/drawing/2014/main" id="{B438A885-D9CD-435E-B36A-302AB1F23BAA}"/>
              </a:ext>
            </a:extLst>
          </p:cNvPr>
          <p:cNvSpPr txBox="1">
            <a:spLocks noChangeArrowheads="1"/>
          </p:cNvSpPr>
          <p:nvPr/>
        </p:nvSpPr>
        <p:spPr bwMode="auto">
          <a:xfrm>
            <a:off x="609600" y="228600"/>
            <a:ext cx="4716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rPr>
              <a:t>connect the role</a:t>
            </a:r>
            <a:r>
              <a:rPr lang="en-US" altLang="en-US">
                <a:solidFill>
                  <a:schemeClr val="tx1"/>
                </a:solidFill>
              </a:rPr>
              <a:t> to the Patient shape</a:t>
            </a:r>
          </a:p>
          <a:p>
            <a:pPr eaLnBrk="1" hangingPunct="1">
              <a:lnSpc>
                <a:spcPct val="120000"/>
              </a:lnSpc>
              <a:spcBef>
                <a:spcPct val="0"/>
              </a:spcBef>
              <a:buClrTx/>
              <a:buFontTx/>
              <a:buNone/>
            </a:pPr>
            <a:r>
              <a:rPr lang="en-US" altLang="en-US">
                <a:solidFill>
                  <a:schemeClr val="tx1"/>
                </a:solidFill>
              </a:rPr>
              <a:t>select the role, </a:t>
            </a:r>
          </a:p>
        </p:txBody>
      </p:sp>
      <p:sp>
        <p:nvSpPr>
          <p:cNvPr id="705540" name="Text Box 4">
            <a:extLst>
              <a:ext uri="{FF2B5EF4-FFF2-40B4-BE49-F238E27FC236}">
                <a16:creationId xmlns:a16="http://schemas.microsoft.com/office/drawing/2014/main" id="{A9A24484-7964-4647-AA5B-4D998CB78207}"/>
              </a:ext>
            </a:extLst>
          </p:cNvPr>
          <p:cNvSpPr txBox="1">
            <a:spLocks noChangeArrowheads="1"/>
          </p:cNvSpPr>
          <p:nvPr/>
        </p:nvSpPr>
        <p:spPr bwMode="auto">
          <a:xfrm>
            <a:off x="609600" y="2819400"/>
            <a:ext cx="75977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Alternatively, </a:t>
            </a:r>
          </a:p>
          <a:p>
            <a:pPr eaLnBrk="1" hangingPunct="1">
              <a:lnSpc>
                <a:spcPct val="120000"/>
              </a:lnSpc>
              <a:spcBef>
                <a:spcPct val="0"/>
              </a:spcBef>
              <a:buClrTx/>
              <a:buFontTx/>
              <a:buNone/>
            </a:pPr>
            <a:r>
              <a:rPr lang="en-US" altLang="en-US">
                <a:solidFill>
                  <a:schemeClr val="tx1"/>
                </a:solidFill>
              </a:rPr>
              <a:t>click the Role Connector shape 		      in the Toolbox</a:t>
            </a:r>
          </a:p>
          <a:p>
            <a:pPr eaLnBrk="1" hangingPunct="1">
              <a:lnSpc>
                <a:spcPct val="120000"/>
              </a:lnSpc>
              <a:spcBef>
                <a:spcPct val="0"/>
              </a:spcBef>
              <a:buClrTx/>
              <a:buFontTx/>
              <a:buNone/>
            </a:pPr>
            <a:r>
              <a:rPr lang="en-US" altLang="en-US">
                <a:solidFill>
                  <a:schemeClr val="tx1"/>
                </a:solidFill>
              </a:rPr>
              <a:t>then click the role and the Patient shape.</a:t>
            </a:r>
          </a:p>
          <a:p>
            <a:pPr eaLnBrk="1" hangingPunct="1">
              <a:lnSpc>
                <a:spcPct val="120000"/>
              </a:lnSpc>
              <a:spcBef>
                <a:spcPct val="0"/>
              </a:spcBef>
              <a:buClrTx/>
              <a:buFontTx/>
              <a:buNone/>
            </a:pPr>
            <a:endParaRPr lang="en-US" altLang="en-US" sz="1800">
              <a:solidFill>
                <a:schemeClr val="tx1"/>
              </a:solidFill>
            </a:endParaRPr>
          </a:p>
          <a:p>
            <a:pPr eaLnBrk="1" hangingPunct="1">
              <a:lnSpc>
                <a:spcPct val="120000"/>
              </a:lnSpc>
              <a:spcBef>
                <a:spcPct val="0"/>
              </a:spcBef>
              <a:buClrTx/>
              <a:buFontTx/>
              <a:buNone/>
            </a:pPr>
            <a:r>
              <a:rPr lang="en-US" altLang="en-US">
                <a:solidFill>
                  <a:schemeClr val="tx1"/>
                </a:solidFill>
              </a:rPr>
              <a:t>For practice, use </a:t>
            </a:r>
            <a:r>
              <a:rPr lang="en-US" altLang="en-US">
                <a:solidFill>
                  <a:srgbClr val="A50021"/>
                </a:solidFill>
              </a:rPr>
              <a:t>Undo</a:t>
            </a:r>
            <a:r>
              <a:rPr lang="en-US" altLang="en-US">
                <a:solidFill>
                  <a:schemeClr val="tx1"/>
                </a:solidFill>
              </a:rPr>
              <a:t> (select       from the menu, or type Ctrl+Z)</a:t>
            </a:r>
          </a:p>
          <a:p>
            <a:pPr eaLnBrk="1" hangingPunct="1">
              <a:lnSpc>
                <a:spcPct val="120000"/>
              </a:lnSpc>
              <a:spcBef>
                <a:spcPct val="0"/>
              </a:spcBef>
              <a:buClrTx/>
              <a:buFontTx/>
              <a:buNone/>
            </a:pPr>
            <a:r>
              <a:rPr lang="en-US" altLang="en-US">
                <a:solidFill>
                  <a:schemeClr val="tx1"/>
                </a:solidFill>
              </a:rPr>
              <a:t>to remove the connection,</a:t>
            </a:r>
          </a:p>
          <a:p>
            <a:pPr eaLnBrk="1" hangingPunct="1">
              <a:lnSpc>
                <a:spcPct val="120000"/>
              </a:lnSpc>
              <a:spcBef>
                <a:spcPct val="0"/>
              </a:spcBef>
              <a:buClrTx/>
              <a:buFontTx/>
              <a:buNone/>
            </a:pPr>
            <a:r>
              <a:rPr lang="en-US" altLang="en-US">
                <a:solidFill>
                  <a:schemeClr val="tx1"/>
                </a:solidFill>
              </a:rPr>
              <a:t>then use the alternative method to restore the connection.</a:t>
            </a:r>
          </a:p>
        </p:txBody>
      </p:sp>
      <p:pic>
        <p:nvPicPr>
          <p:cNvPr id="705541" name="Picture 5">
            <a:extLst>
              <a:ext uri="{FF2B5EF4-FFF2-40B4-BE49-F238E27FC236}">
                <a16:creationId xmlns:a16="http://schemas.microsoft.com/office/drawing/2014/main" id="{BFEDB330-3DBF-4BA1-BB3D-6DBB8BCB7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33387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542" name="Picture 6">
            <a:extLst>
              <a:ext uri="{FF2B5EF4-FFF2-40B4-BE49-F238E27FC236}">
                <a16:creationId xmlns:a16="http://schemas.microsoft.com/office/drawing/2014/main" id="{7D2080DF-C482-4B79-97FF-26C98562A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321050"/>
            <a:ext cx="13255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Snagit_PPT26F8">
            <a:extLst>
              <a:ext uri="{FF2B5EF4-FFF2-40B4-BE49-F238E27FC236}">
                <a16:creationId xmlns:a16="http://schemas.microsoft.com/office/drawing/2014/main" id="{6DE269E6-6D69-44BF-B2B9-3F1ADFED5C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404813"/>
            <a:ext cx="123825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Snagit_PPTCC32">
            <a:extLst>
              <a:ext uri="{FF2B5EF4-FFF2-40B4-BE49-F238E27FC236}">
                <a16:creationId xmlns:a16="http://schemas.microsoft.com/office/drawing/2014/main" id="{C44C9EE4-FC4D-42E1-AB7C-858CADFE38C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8750" y="1281113"/>
            <a:ext cx="12334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59DC">
            <a:extLst>
              <a:ext uri="{FF2B5EF4-FFF2-40B4-BE49-F238E27FC236}">
                <a16:creationId xmlns:a16="http://schemas.microsoft.com/office/drawing/2014/main" id="{34C4557C-E291-493C-BDA2-FDF79A123B2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19863" y="2016125"/>
            <a:ext cx="13096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TextBox 4">
            <a:extLst>
              <a:ext uri="{FF2B5EF4-FFF2-40B4-BE49-F238E27FC236}">
                <a16:creationId xmlns:a16="http://schemas.microsoft.com/office/drawing/2014/main" id="{4BB75D2E-6E9E-415C-9806-34DA37F18A68}"/>
              </a:ext>
            </a:extLst>
          </p:cNvPr>
          <p:cNvSpPr txBox="1">
            <a:spLocks noChangeArrowheads="1"/>
          </p:cNvSpPr>
          <p:nvPr/>
        </p:nvSpPr>
        <p:spPr bwMode="auto">
          <a:xfrm>
            <a:off x="609600" y="1030288"/>
            <a:ext cx="5678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then drag the mouse pointer</a:t>
            </a:r>
          </a:p>
          <a:p>
            <a:pPr eaLnBrk="1" hangingPunct="1">
              <a:lnSpc>
                <a:spcPct val="120000"/>
              </a:lnSpc>
              <a:spcBef>
                <a:spcPct val="0"/>
              </a:spcBef>
              <a:buClrTx/>
              <a:buFontTx/>
              <a:buNone/>
            </a:pPr>
            <a:r>
              <a:rPr lang="en-US" altLang="en-US">
                <a:solidFill>
                  <a:schemeClr val="tx1"/>
                </a:solidFill>
              </a:rPr>
              <a:t>(which now displays as a role connector pointer)</a:t>
            </a:r>
          </a:p>
          <a:p>
            <a:pPr eaLnBrk="1" hangingPunct="1">
              <a:lnSpc>
                <a:spcPct val="120000"/>
              </a:lnSpc>
              <a:spcBef>
                <a:spcPct val="0"/>
              </a:spcBef>
              <a:buClrTx/>
              <a:buFontTx/>
              <a:buNone/>
            </a:pPr>
            <a:r>
              <a:rPr lang="en-US" altLang="en-US">
                <a:solidFill>
                  <a:schemeClr val="tx1"/>
                </a:solidFill>
              </a:rPr>
              <a:t>onto the Patient shape</a:t>
            </a:r>
          </a:p>
        </p:txBody>
      </p:sp>
      <p:sp>
        <p:nvSpPr>
          <p:cNvPr id="6" name="TextBox 5">
            <a:extLst>
              <a:ext uri="{FF2B5EF4-FFF2-40B4-BE49-F238E27FC236}">
                <a16:creationId xmlns:a16="http://schemas.microsoft.com/office/drawing/2014/main" id="{ED48E765-1695-4E8F-9350-B9889CD1FFFE}"/>
              </a:ext>
            </a:extLst>
          </p:cNvPr>
          <p:cNvSpPr txBox="1">
            <a:spLocks noChangeArrowheads="1"/>
          </p:cNvSpPr>
          <p:nvPr/>
        </p:nvSpPr>
        <p:spPr bwMode="auto">
          <a:xfrm>
            <a:off x="609600" y="2208213"/>
            <a:ext cx="30019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then release the mouse.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055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55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55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554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78E90EC8-839A-4F8C-ADE4-0909E04D15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4687E01-B452-405D-8161-A2911BE3E543}" type="slidenum">
              <a:rPr lang="en-US" altLang="en-US" sz="1200" smtClean="0">
                <a:solidFill>
                  <a:schemeClr val="tx1"/>
                </a:solidFill>
              </a:rPr>
              <a:pPr>
                <a:spcBef>
                  <a:spcPct val="0"/>
                </a:spcBef>
                <a:buClrTx/>
                <a:buFontTx/>
                <a:buNone/>
              </a:pPr>
              <a:t>21</a:t>
            </a:fld>
            <a:endParaRPr lang="en-US" altLang="en-US" sz="1200">
              <a:solidFill>
                <a:schemeClr val="tx1"/>
              </a:solidFill>
            </a:endParaRPr>
          </a:p>
        </p:txBody>
      </p:sp>
      <p:sp>
        <p:nvSpPr>
          <p:cNvPr id="703494" name="Text Box 6">
            <a:extLst>
              <a:ext uri="{FF2B5EF4-FFF2-40B4-BE49-F238E27FC236}">
                <a16:creationId xmlns:a16="http://schemas.microsoft.com/office/drawing/2014/main" id="{9BEA675C-C0CA-4DEA-ABF3-9DD8E8ED6413}"/>
              </a:ext>
            </a:extLst>
          </p:cNvPr>
          <p:cNvSpPr txBox="1">
            <a:spLocks noChangeArrowheads="1"/>
          </p:cNvSpPr>
          <p:nvPr/>
        </p:nvSpPr>
        <p:spPr bwMode="auto">
          <a:xfrm>
            <a:off x="533400" y="152400"/>
            <a:ext cx="8531225" cy="592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add a </a:t>
            </a:r>
            <a:r>
              <a:rPr lang="en-US" altLang="en-US">
                <a:solidFill>
                  <a:srgbClr val="A50021"/>
                </a:solidFill>
              </a:rPr>
              <a:t>predicate reading</a:t>
            </a:r>
            <a:r>
              <a:rPr lang="en-US" altLang="en-US">
                <a:solidFill>
                  <a:schemeClr val="tx1"/>
                </a:solidFill>
              </a:rPr>
              <a:t>,</a:t>
            </a:r>
          </a:p>
          <a:p>
            <a:pPr eaLnBrk="1" hangingPunct="1">
              <a:lnSpc>
                <a:spcPct val="120000"/>
              </a:lnSpc>
              <a:spcBef>
                <a:spcPct val="0"/>
              </a:spcBef>
              <a:buClrTx/>
              <a:buFontTx/>
              <a:buNone/>
            </a:pPr>
            <a:r>
              <a:rPr lang="en-US" altLang="en-US">
                <a:solidFill>
                  <a:schemeClr val="tx1"/>
                </a:solidFill>
              </a:rPr>
              <a:t>select the unary predicate shape</a:t>
            </a:r>
          </a:p>
          <a:p>
            <a:pPr eaLnBrk="1" hangingPunct="1">
              <a:lnSpc>
                <a:spcPct val="120000"/>
              </a:lnSpc>
              <a:spcBef>
                <a:spcPct val="0"/>
              </a:spcBef>
              <a:buClrTx/>
              <a:buFontTx/>
              <a:buNone/>
            </a:pPr>
            <a:r>
              <a:rPr lang="en-US" altLang="en-US">
                <a:solidFill>
                  <a:schemeClr val="tx1"/>
                </a:solidFill>
              </a:rPr>
              <a:t>(not the role)</a:t>
            </a:r>
          </a:p>
          <a:p>
            <a:pPr eaLnBrk="1" hangingPunct="1">
              <a:lnSpc>
                <a:spcPct val="120000"/>
              </a:lnSpc>
              <a:spcBef>
                <a:spcPct val="0"/>
              </a:spcBef>
              <a:buClrTx/>
              <a:buFontTx/>
              <a:buNone/>
            </a:pPr>
            <a:r>
              <a:rPr lang="en-US" altLang="en-US">
                <a:solidFill>
                  <a:schemeClr val="tx1"/>
                </a:solidFill>
              </a:rPr>
              <a:t>and double-click it to open </a:t>
            </a:r>
          </a:p>
          <a:p>
            <a:pPr eaLnBrk="1" hangingPunct="1">
              <a:lnSpc>
                <a:spcPct val="120000"/>
              </a:lnSpc>
              <a:spcBef>
                <a:spcPct val="0"/>
              </a:spcBef>
              <a:buClrTx/>
              <a:buFontTx/>
              <a:buNone/>
            </a:pPr>
            <a:r>
              <a:rPr lang="en-US" altLang="en-US">
                <a:solidFill>
                  <a:schemeClr val="tx1"/>
                </a:solidFill>
              </a:rPr>
              <a:t>the </a:t>
            </a:r>
            <a:r>
              <a:rPr lang="en-US" altLang="en-US">
                <a:solidFill>
                  <a:srgbClr val="A50021"/>
                </a:solidFill>
              </a:rPr>
              <a:t>ORM Reading Editor.</a:t>
            </a:r>
            <a:endParaRPr lang="en-US" altLang="en-US">
              <a:solidFill>
                <a:schemeClr val="tx1"/>
              </a:solidFill>
            </a:endParaRP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r>
              <a:rPr lang="en-US" altLang="en-US">
                <a:solidFill>
                  <a:schemeClr val="tx1"/>
                </a:solidFill>
              </a:rPr>
              <a:t>To reposition a predicate reading in the document window</a:t>
            </a:r>
          </a:p>
          <a:p>
            <a:pPr eaLnBrk="1" hangingPunct="1">
              <a:lnSpc>
                <a:spcPct val="120000"/>
              </a:lnSpc>
              <a:spcBef>
                <a:spcPct val="0"/>
              </a:spcBef>
              <a:buClrTx/>
              <a:buFontTx/>
              <a:buNone/>
            </a:pPr>
            <a:r>
              <a:rPr lang="en-US" altLang="en-US">
                <a:solidFill>
                  <a:schemeClr val="tx1"/>
                </a:solidFill>
              </a:rPr>
              <a:t>select it then drag it to where you want. </a:t>
            </a:r>
          </a:p>
          <a:p>
            <a:pPr eaLnBrk="1" hangingPunct="1">
              <a:lnSpc>
                <a:spcPct val="120000"/>
              </a:lnSpc>
              <a:spcBef>
                <a:spcPct val="0"/>
              </a:spcBef>
              <a:buClrTx/>
              <a:buFontTx/>
              <a:buNone/>
            </a:pPr>
            <a:r>
              <a:rPr lang="en-US" altLang="en-US">
                <a:solidFill>
                  <a:schemeClr val="tx1"/>
                </a:solidFill>
              </a:rPr>
              <a:t>Use Align Middles to align the shapes horizontally.</a:t>
            </a: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r>
              <a:rPr lang="en-US" altLang="en-US">
                <a:solidFill>
                  <a:schemeClr val="tx1"/>
                </a:solidFill>
              </a:rPr>
              <a:t>To change a predicate reading, select the reading on the predicate shape,</a:t>
            </a:r>
          </a:p>
          <a:p>
            <a:pPr eaLnBrk="1" hangingPunct="1">
              <a:lnSpc>
                <a:spcPct val="120000"/>
              </a:lnSpc>
              <a:spcBef>
                <a:spcPct val="0"/>
              </a:spcBef>
              <a:buClrTx/>
              <a:buFontTx/>
              <a:buNone/>
            </a:pPr>
            <a:r>
              <a:rPr lang="en-US" altLang="en-US">
                <a:solidFill>
                  <a:schemeClr val="tx1"/>
                </a:solidFill>
              </a:rPr>
              <a:t>then select the reading in the Reading Editor, then edit as needed.</a:t>
            </a:r>
          </a:p>
        </p:txBody>
      </p:sp>
      <p:pic>
        <p:nvPicPr>
          <p:cNvPr id="41988" name="Snagit_PPTC781">
            <a:extLst>
              <a:ext uri="{FF2B5EF4-FFF2-40B4-BE49-F238E27FC236}">
                <a16:creationId xmlns:a16="http://schemas.microsoft.com/office/drawing/2014/main" id="{EC396C3C-2EC4-49F1-A360-4DEA1CA8F8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238125"/>
            <a:ext cx="14906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Snagit_PPTFBAC">
            <a:extLst>
              <a:ext uri="{FF2B5EF4-FFF2-40B4-BE49-F238E27FC236}">
                <a16:creationId xmlns:a16="http://schemas.microsoft.com/office/drawing/2014/main" id="{33CB1AB7-403D-476B-BC54-63D0BF556E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9013" y="1219200"/>
            <a:ext cx="15906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AEC1">
            <a:extLst>
              <a:ext uri="{FF2B5EF4-FFF2-40B4-BE49-F238E27FC236}">
                <a16:creationId xmlns:a16="http://schemas.microsoft.com/office/drawing/2014/main" id="{46B5A7DE-B88D-472D-AEFC-7F435B6415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1325" y="2225675"/>
            <a:ext cx="1503363"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Snagit_PPT36E9">
            <a:extLst>
              <a:ext uri="{FF2B5EF4-FFF2-40B4-BE49-F238E27FC236}">
                <a16:creationId xmlns:a16="http://schemas.microsoft.com/office/drawing/2014/main" id="{F45E053C-50B1-4E53-9E80-EA49CED7B7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59288" y="3090863"/>
            <a:ext cx="412115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EB19513-0ABF-422D-8C74-D4552DC09F04}"/>
              </a:ext>
            </a:extLst>
          </p:cNvPr>
          <p:cNvSpPr txBox="1">
            <a:spLocks noChangeArrowheads="1"/>
          </p:cNvSpPr>
          <p:nvPr/>
        </p:nvSpPr>
        <p:spPr bwMode="auto">
          <a:xfrm>
            <a:off x="538163" y="2109788"/>
            <a:ext cx="33131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buClrTx/>
              <a:buFontTx/>
              <a:buNone/>
            </a:pPr>
            <a:r>
              <a:rPr lang="en-US" altLang="en-US">
                <a:solidFill>
                  <a:schemeClr val="tx1"/>
                </a:solidFill>
              </a:rPr>
              <a:t>Type “smokes” after Patient</a:t>
            </a:r>
          </a:p>
          <a:p>
            <a:pPr eaLnBrk="1" hangingPunct="1">
              <a:buClrTx/>
              <a:buFontTx/>
              <a:buNone/>
            </a:pPr>
            <a:r>
              <a:rPr lang="en-US" altLang="en-US">
                <a:solidFill>
                  <a:schemeClr val="tx1"/>
                </a:solidFill>
              </a:rPr>
              <a:t>and press the Enter key.</a:t>
            </a:r>
          </a:p>
        </p:txBody>
      </p:sp>
      <p:sp>
        <p:nvSpPr>
          <p:cNvPr id="11" name="TextBox 10">
            <a:extLst>
              <a:ext uri="{FF2B5EF4-FFF2-40B4-BE49-F238E27FC236}">
                <a16:creationId xmlns:a16="http://schemas.microsoft.com/office/drawing/2014/main" id="{9314E1D1-325A-4B38-854E-190F2449B968}"/>
              </a:ext>
            </a:extLst>
          </p:cNvPr>
          <p:cNvSpPr txBox="1">
            <a:spLocks noChangeArrowheads="1"/>
          </p:cNvSpPr>
          <p:nvPr/>
        </p:nvSpPr>
        <p:spPr bwMode="auto">
          <a:xfrm>
            <a:off x="533400" y="2971800"/>
            <a:ext cx="34782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predicate reading should</a:t>
            </a:r>
          </a:p>
          <a:p>
            <a:pPr eaLnBrk="1" hangingPunct="1">
              <a:lnSpc>
                <a:spcPct val="120000"/>
              </a:lnSpc>
              <a:spcBef>
                <a:spcPct val="0"/>
              </a:spcBef>
              <a:buClrTx/>
              <a:buFontTx/>
              <a:buNone/>
            </a:pPr>
            <a:r>
              <a:rPr lang="en-US" altLang="en-US">
                <a:solidFill>
                  <a:schemeClr val="tx1"/>
                </a:solidFill>
              </a:rPr>
              <a:t>now appear next to the role.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349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13" end="1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0349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34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F7CAD6E1-7BD9-4CA4-8B37-A5893C9C53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E65FBAD7-336D-47E5-BF6F-666D145CB988}" type="slidenum">
              <a:rPr lang="en-US" altLang="en-US" sz="1200" smtClean="0">
                <a:solidFill>
                  <a:schemeClr val="tx1"/>
                </a:solidFill>
              </a:rPr>
              <a:pPr>
                <a:spcBef>
                  <a:spcPct val="0"/>
                </a:spcBef>
                <a:buClrTx/>
                <a:buFontTx/>
                <a:buNone/>
              </a:pPr>
              <a:t>22</a:t>
            </a:fld>
            <a:endParaRPr lang="en-US" altLang="en-US" sz="1200">
              <a:solidFill>
                <a:schemeClr val="tx1"/>
              </a:solidFill>
            </a:endParaRPr>
          </a:p>
        </p:txBody>
      </p:sp>
      <p:sp>
        <p:nvSpPr>
          <p:cNvPr id="44035" name="Text Box 5">
            <a:extLst>
              <a:ext uri="{FF2B5EF4-FFF2-40B4-BE49-F238E27FC236}">
                <a16:creationId xmlns:a16="http://schemas.microsoft.com/office/drawing/2014/main" id="{2F84E00C-06A3-41E6-ABEE-1708144713D6}"/>
              </a:ext>
            </a:extLst>
          </p:cNvPr>
          <p:cNvSpPr txBox="1">
            <a:spLocks noChangeArrowheads="1"/>
          </p:cNvSpPr>
          <p:nvPr/>
        </p:nvSpPr>
        <p:spPr bwMode="auto">
          <a:xfrm>
            <a:off x="457200" y="76200"/>
            <a:ext cx="8167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add the Drug entity type,</a:t>
            </a:r>
          </a:p>
          <a:p>
            <a:pPr eaLnBrk="1" hangingPunct="1">
              <a:lnSpc>
                <a:spcPct val="120000"/>
              </a:lnSpc>
              <a:spcBef>
                <a:spcPct val="0"/>
              </a:spcBef>
              <a:buClrTx/>
              <a:buFontTx/>
              <a:buNone/>
            </a:pPr>
            <a:r>
              <a:rPr lang="en-US" altLang="en-US">
                <a:solidFill>
                  <a:schemeClr val="tx1"/>
                </a:solidFill>
              </a:rPr>
              <a:t>drag the </a:t>
            </a:r>
            <a:r>
              <a:rPr lang="en-US" altLang="en-US">
                <a:solidFill>
                  <a:srgbClr val="A50021"/>
                </a:solidFill>
              </a:rPr>
              <a:t>Entity Type</a:t>
            </a:r>
            <a:r>
              <a:rPr lang="en-US" altLang="en-US">
                <a:solidFill>
                  <a:schemeClr val="tx1"/>
                </a:solidFill>
              </a:rPr>
              <a:t> shape from the Toolbox to the document window.</a:t>
            </a:r>
          </a:p>
          <a:p>
            <a:pPr eaLnBrk="1" hangingPunct="1">
              <a:lnSpc>
                <a:spcPct val="120000"/>
              </a:lnSpc>
              <a:spcBef>
                <a:spcPct val="0"/>
              </a:spcBef>
              <a:buClrTx/>
              <a:buFontTx/>
              <a:buNone/>
            </a:pPr>
            <a:r>
              <a:rPr lang="en-US" altLang="en-US">
                <a:solidFill>
                  <a:schemeClr val="tx1"/>
                </a:solidFill>
              </a:rPr>
              <a:t>It initially displays with a default name, e.g. “EntityType1”. </a:t>
            </a:r>
          </a:p>
        </p:txBody>
      </p:sp>
      <p:sp>
        <p:nvSpPr>
          <p:cNvPr id="711687" name="Text Box 7">
            <a:extLst>
              <a:ext uri="{FF2B5EF4-FFF2-40B4-BE49-F238E27FC236}">
                <a16:creationId xmlns:a16="http://schemas.microsoft.com/office/drawing/2014/main" id="{6CE6C696-8D01-43A3-BA7A-C63E1763A77C}"/>
              </a:ext>
            </a:extLst>
          </p:cNvPr>
          <p:cNvSpPr txBox="1">
            <a:spLocks noChangeArrowheads="1"/>
          </p:cNvSpPr>
          <p:nvPr/>
        </p:nvSpPr>
        <p:spPr bwMode="auto">
          <a:xfrm>
            <a:off x="457200" y="3257550"/>
            <a:ext cx="3460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Change the name to “Drug”, </a:t>
            </a:r>
          </a:p>
          <a:p>
            <a:pPr eaLnBrk="1" hangingPunct="1">
              <a:spcBef>
                <a:spcPct val="0"/>
              </a:spcBef>
              <a:buClrTx/>
              <a:buFontTx/>
              <a:buNone/>
            </a:pPr>
            <a:r>
              <a:rPr lang="en-US" altLang="en-US">
                <a:solidFill>
                  <a:schemeClr val="tx1"/>
                </a:solidFill>
              </a:rPr>
              <a:t>either by editing it in place</a:t>
            </a:r>
          </a:p>
        </p:txBody>
      </p:sp>
      <p:pic>
        <p:nvPicPr>
          <p:cNvPr id="44037" name="Snagit_PPT1683">
            <a:extLst>
              <a:ext uri="{FF2B5EF4-FFF2-40B4-BE49-F238E27FC236}">
                <a16:creationId xmlns:a16="http://schemas.microsoft.com/office/drawing/2014/main" id="{5C63EE03-3C6D-4C60-A6C9-B6E82B7BC3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27163"/>
            <a:ext cx="188753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Snagit_PPTBF19">
            <a:extLst>
              <a:ext uri="{FF2B5EF4-FFF2-40B4-BE49-F238E27FC236}">
                <a16:creationId xmlns:a16="http://schemas.microsoft.com/office/drawing/2014/main" id="{51C30B24-AA5C-4B29-8641-90B980A0798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1581150"/>
            <a:ext cx="41481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3C63">
            <a:extLst>
              <a:ext uri="{FF2B5EF4-FFF2-40B4-BE49-F238E27FC236}">
                <a16:creationId xmlns:a16="http://schemas.microsoft.com/office/drawing/2014/main" id="{E6D68085-E592-4836-B63A-F3EDD6A6A4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257550"/>
            <a:ext cx="9699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FA84">
            <a:extLst>
              <a:ext uri="{FF2B5EF4-FFF2-40B4-BE49-F238E27FC236}">
                <a16:creationId xmlns:a16="http://schemas.microsoft.com/office/drawing/2014/main" id="{C428DC1E-9A62-4D0D-AC30-5B30DA975F6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24313" y="4114800"/>
            <a:ext cx="191135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16BC4751-9A02-4A22-B330-20659D9F2034}"/>
              </a:ext>
            </a:extLst>
          </p:cNvPr>
          <p:cNvSpPr txBox="1">
            <a:spLocks noChangeArrowheads="1"/>
          </p:cNvSpPr>
          <p:nvPr/>
        </p:nvSpPr>
        <p:spPr bwMode="auto">
          <a:xfrm>
            <a:off x="490538" y="4105275"/>
            <a:ext cx="34559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or by editing the Name entry</a:t>
            </a:r>
          </a:p>
          <a:p>
            <a:pPr eaLnBrk="1" hangingPunct="1">
              <a:spcBef>
                <a:spcPct val="0"/>
              </a:spcBef>
              <a:buClrTx/>
              <a:buFontTx/>
              <a:buNone/>
            </a:pPr>
            <a:r>
              <a:rPr lang="en-US" altLang="en-US">
                <a:solidFill>
                  <a:schemeClr val="tx1"/>
                </a:solidFill>
              </a:rPr>
              <a:t>in the </a:t>
            </a:r>
            <a:r>
              <a:rPr lang="en-US" altLang="en-US">
                <a:solidFill>
                  <a:srgbClr val="A50021"/>
                </a:solidFill>
              </a:rPr>
              <a:t>Properties window</a:t>
            </a:r>
            <a:r>
              <a:rPr lang="en-US" altLang="en-US">
                <a:solidFill>
                  <a:schemeClr val="tx1"/>
                </a:solidFill>
              </a:rPr>
              <a:t>.</a:t>
            </a: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7"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D86967FC-C4CC-400A-A66F-8D8AD02BBA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3D13D17B-6823-4353-9B69-8D131265F142}" type="slidenum">
              <a:rPr lang="en-US" altLang="en-US" sz="1200" smtClean="0">
                <a:solidFill>
                  <a:schemeClr val="tx1"/>
                </a:solidFill>
              </a:rPr>
              <a:pPr>
                <a:spcBef>
                  <a:spcPct val="0"/>
                </a:spcBef>
                <a:buClrTx/>
                <a:buFontTx/>
                <a:buNone/>
              </a:pPr>
              <a:t>23</a:t>
            </a:fld>
            <a:endParaRPr lang="en-US" altLang="en-US" sz="1200">
              <a:solidFill>
                <a:schemeClr val="tx1"/>
              </a:solidFill>
            </a:endParaRPr>
          </a:p>
        </p:txBody>
      </p:sp>
      <p:sp>
        <p:nvSpPr>
          <p:cNvPr id="46083" name="Text Box 3">
            <a:extLst>
              <a:ext uri="{FF2B5EF4-FFF2-40B4-BE49-F238E27FC236}">
                <a16:creationId xmlns:a16="http://schemas.microsoft.com/office/drawing/2014/main" id="{70A9CF47-6AD2-450F-B575-1E349503B786}"/>
              </a:ext>
            </a:extLst>
          </p:cNvPr>
          <p:cNvSpPr txBox="1">
            <a:spLocks noChangeArrowheads="1"/>
          </p:cNvSpPr>
          <p:nvPr/>
        </p:nvSpPr>
        <p:spPr bwMode="auto">
          <a:xfrm>
            <a:off x="533400" y="381000"/>
            <a:ext cx="4500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Add the </a:t>
            </a:r>
            <a:r>
              <a:rPr lang="en-US" altLang="en-US">
                <a:solidFill>
                  <a:srgbClr val="A50021"/>
                </a:solidFill>
              </a:rPr>
              <a:t>reference mode</a:t>
            </a:r>
            <a:r>
              <a:rPr lang="en-US" altLang="en-US">
                <a:solidFill>
                  <a:schemeClr val="tx1"/>
                </a:solidFill>
              </a:rPr>
              <a:t> “Name”</a:t>
            </a:r>
          </a:p>
          <a:p>
            <a:pPr eaLnBrk="1" hangingPunct="1">
              <a:lnSpc>
                <a:spcPct val="120000"/>
              </a:lnSpc>
              <a:spcBef>
                <a:spcPct val="0"/>
              </a:spcBef>
              <a:buClrTx/>
              <a:buFontTx/>
              <a:buNone/>
            </a:pPr>
            <a:r>
              <a:rPr lang="en-US" altLang="en-US">
                <a:solidFill>
                  <a:schemeClr val="tx1"/>
                </a:solidFill>
              </a:rPr>
              <a:t>in the </a:t>
            </a:r>
            <a:r>
              <a:rPr lang="en-US" altLang="en-US">
                <a:solidFill>
                  <a:srgbClr val="A50021"/>
                </a:solidFill>
              </a:rPr>
              <a:t>RefMode property</a:t>
            </a:r>
          </a:p>
          <a:p>
            <a:pPr eaLnBrk="1" hangingPunct="1">
              <a:lnSpc>
                <a:spcPct val="120000"/>
              </a:lnSpc>
              <a:spcBef>
                <a:spcPct val="0"/>
              </a:spcBef>
              <a:buClrTx/>
              <a:buFontTx/>
              <a:buNone/>
            </a:pPr>
            <a:r>
              <a:rPr lang="en-US" altLang="en-US">
                <a:solidFill>
                  <a:schemeClr val="tx1"/>
                </a:solidFill>
              </a:rPr>
              <a:t>either by typing it and hitting Enter </a:t>
            </a:r>
          </a:p>
          <a:p>
            <a:pPr eaLnBrk="1" hangingPunct="1">
              <a:lnSpc>
                <a:spcPct val="120000"/>
              </a:lnSpc>
              <a:spcBef>
                <a:spcPct val="0"/>
              </a:spcBef>
              <a:buClrTx/>
              <a:buFontTx/>
              <a:buNone/>
            </a:pPr>
            <a:r>
              <a:rPr lang="en-US" altLang="en-US">
                <a:solidFill>
                  <a:schemeClr val="tx1"/>
                </a:solidFill>
              </a:rPr>
              <a:t>or </a:t>
            </a:r>
          </a:p>
          <a:p>
            <a:pPr eaLnBrk="1" hangingPunct="1">
              <a:lnSpc>
                <a:spcPct val="120000"/>
              </a:lnSpc>
              <a:spcBef>
                <a:spcPct val="0"/>
              </a:spcBef>
              <a:buClrTx/>
              <a:buFontTx/>
              <a:buNone/>
            </a:pPr>
            <a:r>
              <a:rPr lang="en-US" altLang="en-US">
                <a:solidFill>
                  <a:schemeClr val="tx1"/>
                </a:solidFill>
              </a:rPr>
              <a:t>by selecting it from the drop-down list</a:t>
            </a:r>
          </a:p>
          <a:p>
            <a:pPr eaLnBrk="1" hangingPunct="1">
              <a:lnSpc>
                <a:spcPct val="120000"/>
              </a:lnSpc>
              <a:spcBef>
                <a:spcPct val="0"/>
              </a:spcBef>
              <a:buClrTx/>
              <a:buFontTx/>
              <a:buNone/>
            </a:pPr>
            <a:r>
              <a:rPr lang="en-US" altLang="en-US">
                <a:solidFill>
                  <a:schemeClr val="tx1"/>
                </a:solidFill>
              </a:rPr>
              <a:t>of pre-defined reference modes.</a:t>
            </a:r>
          </a:p>
        </p:txBody>
      </p:sp>
      <p:pic>
        <p:nvPicPr>
          <p:cNvPr id="46084" name="Snagit_PPTA3D6">
            <a:extLst>
              <a:ext uri="{FF2B5EF4-FFF2-40B4-BE49-F238E27FC236}">
                <a16:creationId xmlns:a16="http://schemas.microsoft.com/office/drawing/2014/main" id="{C88650DD-1BB0-4335-9C1A-915E27C866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7200"/>
            <a:ext cx="28194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62A3">
            <a:extLst>
              <a:ext uri="{FF2B5EF4-FFF2-40B4-BE49-F238E27FC236}">
                <a16:creationId xmlns:a16="http://schemas.microsoft.com/office/drawing/2014/main" id="{B2775BB7-B661-4078-8FDE-AC88C93284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308475"/>
            <a:ext cx="10763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95D13FF-2D18-4A2C-AD6F-E16A5F359097}"/>
              </a:ext>
            </a:extLst>
          </p:cNvPr>
          <p:cNvSpPr txBox="1">
            <a:spLocks noChangeArrowheads="1"/>
          </p:cNvSpPr>
          <p:nvPr/>
        </p:nvSpPr>
        <p:spPr bwMode="auto">
          <a:xfrm>
            <a:off x="635000" y="3429000"/>
            <a:ext cx="43989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reference mode is now displayed</a:t>
            </a:r>
          </a:p>
          <a:p>
            <a:pPr eaLnBrk="1" hangingPunct="1">
              <a:lnSpc>
                <a:spcPct val="120000"/>
              </a:lnSpc>
              <a:spcBef>
                <a:spcPct val="0"/>
              </a:spcBef>
              <a:buClrTx/>
              <a:buFontTx/>
              <a:buNone/>
            </a:pPr>
            <a:r>
              <a:rPr lang="en-US" altLang="en-US">
                <a:solidFill>
                  <a:schemeClr val="tx1"/>
                </a:solidFill>
              </a:rPr>
              <a:t>on the diagram.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4B87442E-BFB1-476B-94FB-F178C98CF0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D430CB5B-C73B-4258-8320-EF8E8091E473}" type="slidenum">
              <a:rPr lang="en-US" altLang="en-US" sz="1200" smtClean="0">
                <a:solidFill>
                  <a:schemeClr val="tx1"/>
                </a:solidFill>
              </a:rPr>
              <a:pPr>
                <a:spcBef>
                  <a:spcPct val="0"/>
                </a:spcBef>
                <a:buClrTx/>
                <a:buFontTx/>
                <a:buNone/>
              </a:pPr>
              <a:t>24</a:t>
            </a:fld>
            <a:endParaRPr lang="en-US" altLang="en-US" sz="1200">
              <a:solidFill>
                <a:schemeClr val="tx1"/>
              </a:solidFill>
            </a:endParaRPr>
          </a:p>
        </p:txBody>
      </p:sp>
      <p:pic>
        <p:nvPicPr>
          <p:cNvPr id="48131" name="Picture 2">
            <a:extLst>
              <a:ext uri="{FF2B5EF4-FFF2-40B4-BE49-F238E27FC236}">
                <a16:creationId xmlns:a16="http://schemas.microsoft.com/office/drawing/2014/main" id="{B0D8CB43-1470-44FC-9F7E-E414AFED3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75" y="273050"/>
            <a:ext cx="12985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a:extLst>
              <a:ext uri="{FF2B5EF4-FFF2-40B4-BE49-F238E27FC236}">
                <a16:creationId xmlns:a16="http://schemas.microsoft.com/office/drawing/2014/main" id="{76124DC5-1774-462F-A20F-4BA68B21AFA3}"/>
              </a:ext>
            </a:extLst>
          </p:cNvPr>
          <p:cNvSpPr txBox="1">
            <a:spLocks noChangeArrowheads="1"/>
          </p:cNvSpPr>
          <p:nvPr/>
        </p:nvSpPr>
        <p:spPr bwMode="auto">
          <a:xfrm>
            <a:off x="457200" y="152400"/>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Click the </a:t>
            </a:r>
            <a:r>
              <a:rPr lang="en-US" altLang="en-US">
                <a:solidFill>
                  <a:srgbClr val="A50021"/>
                </a:solidFill>
              </a:rPr>
              <a:t>Binary Fact Type</a:t>
            </a:r>
            <a:r>
              <a:rPr lang="en-US" altLang="en-US">
                <a:solidFill>
                  <a:schemeClr val="tx1"/>
                </a:solidFill>
              </a:rPr>
              <a:t> shape                    in the Toolbox</a:t>
            </a:r>
          </a:p>
          <a:p>
            <a:pPr eaLnBrk="1" hangingPunct="1">
              <a:lnSpc>
                <a:spcPct val="120000"/>
              </a:lnSpc>
              <a:spcBef>
                <a:spcPct val="0"/>
              </a:spcBef>
              <a:buClrTx/>
              <a:buFontTx/>
              <a:buNone/>
            </a:pPr>
            <a:r>
              <a:rPr lang="en-US" altLang="en-US">
                <a:solidFill>
                  <a:schemeClr val="tx1"/>
                </a:solidFill>
              </a:rPr>
              <a:t>then click where you want to position it</a:t>
            </a:r>
          </a:p>
          <a:p>
            <a:pPr eaLnBrk="1" hangingPunct="1">
              <a:lnSpc>
                <a:spcPct val="120000"/>
              </a:lnSpc>
              <a:spcBef>
                <a:spcPct val="0"/>
              </a:spcBef>
              <a:buClrTx/>
              <a:buFontTx/>
              <a:buNone/>
            </a:pPr>
            <a:r>
              <a:rPr lang="en-US" altLang="en-US">
                <a:solidFill>
                  <a:schemeClr val="tx1"/>
                </a:solidFill>
              </a:rPr>
              <a:t>(alternatively, </a:t>
            </a:r>
          </a:p>
          <a:p>
            <a:pPr eaLnBrk="1" hangingPunct="1">
              <a:lnSpc>
                <a:spcPct val="120000"/>
              </a:lnSpc>
              <a:spcBef>
                <a:spcPct val="0"/>
              </a:spcBef>
              <a:buClrTx/>
              <a:buFontTx/>
              <a:buNone/>
            </a:pPr>
            <a:r>
              <a:rPr lang="en-US" altLang="en-US">
                <a:solidFill>
                  <a:schemeClr val="tx1"/>
                </a:solidFill>
              </a:rPr>
              <a:t>drag the shape from the Toolbox)</a:t>
            </a:r>
          </a:p>
        </p:txBody>
      </p:sp>
      <p:sp>
        <p:nvSpPr>
          <p:cNvPr id="714758" name="Text Box 6">
            <a:extLst>
              <a:ext uri="{FF2B5EF4-FFF2-40B4-BE49-F238E27FC236}">
                <a16:creationId xmlns:a16="http://schemas.microsoft.com/office/drawing/2014/main" id="{51393CC4-CE90-4D5F-95C8-CCEE0E851AA9}"/>
              </a:ext>
            </a:extLst>
          </p:cNvPr>
          <p:cNvSpPr txBox="1">
            <a:spLocks noChangeArrowheads="1"/>
          </p:cNvSpPr>
          <p:nvPr/>
        </p:nvSpPr>
        <p:spPr bwMode="auto">
          <a:xfrm>
            <a:off x="1600200" y="4449763"/>
            <a:ext cx="43227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Similarly,</a:t>
            </a:r>
          </a:p>
          <a:p>
            <a:pPr eaLnBrk="1" hangingPunct="1">
              <a:spcBef>
                <a:spcPct val="0"/>
              </a:spcBef>
              <a:buClrTx/>
              <a:buFontTx/>
              <a:buNone/>
            </a:pPr>
            <a:r>
              <a:rPr lang="en-US" altLang="en-US">
                <a:solidFill>
                  <a:schemeClr val="tx1"/>
                </a:solidFill>
              </a:rPr>
              <a:t>select the right role</a:t>
            </a:r>
          </a:p>
          <a:p>
            <a:pPr eaLnBrk="1" hangingPunct="1">
              <a:spcBef>
                <a:spcPct val="0"/>
              </a:spcBef>
              <a:buClrTx/>
              <a:buFontTx/>
              <a:buNone/>
            </a:pPr>
            <a:r>
              <a:rPr lang="en-US" altLang="en-US">
                <a:solidFill>
                  <a:schemeClr val="tx1"/>
                </a:solidFill>
              </a:rPr>
              <a:t>and drag the pointer to connect it.   </a:t>
            </a:r>
          </a:p>
        </p:txBody>
      </p:sp>
      <p:pic>
        <p:nvPicPr>
          <p:cNvPr id="48134" name="Snagit_PPT9013">
            <a:extLst>
              <a:ext uri="{FF2B5EF4-FFF2-40B4-BE49-F238E27FC236}">
                <a16:creationId xmlns:a16="http://schemas.microsoft.com/office/drawing/2014/main" id="{98B53C0A-278E-452C-B650-0E0D5FB094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854075"/>
            <a:ext cx="4062412"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65A4">
            <a:extLst>
              <a:ext uri="{FF2B5EF4-FFF2-40B4-BE49-F238E27FC236}">
                <a16:creationId xmlns:a16="http://schemas.microsoft.com/office/drawing/2014/main" id="{93C629B7-F00C-4D4F-AD1F-D968D0D79B1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598738"/>
            <a:ext cx="18240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2CBE">
            <a:extLst>
              <a:ext uri="{FF2B5EF4-FFF2-40B4-BE49-F238E27FC236}">
                <a16:creationId xmlns:a16="http://schemas.microsoft.com/office/drawing/2014/main" id="{60E3F2E0-B37B-4680-BDC1-C1005AEFDC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48175" y="4316413"/>
            <a:ext cx="211931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D51F1E9-8DA9-4411-8B75-329C50172F65}"/>
              </a:ext>
            </a:extLst>
          </p:cNvPr>
          <p:cNvSpPr txBox="1">
            <a:spLocks noChangeArrowheads="1"/>
          </p:cNvSpPr>
          <p:nvPr/>
        </p:nvSpPr>
        <p:spPr bwMode="auto">
          <a:xfrm>
            <a:off x="484188" y="2589213"/>
            <a:ext cx="41259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a:t>
            </a:r>
            <a:r>
              <a:rPr lang="en-US" altLang="en-US">
                <a:solidFill>
                  <a:srgbClr val="A50021"/>
                </a:solidFill>
              </a:rPr>
              <a:t>connect the left role</a:t>
            </a:r>
            <a:r>
              <a:rPr lang="en-US" altLang="en-US">
                <a:solidFill>
                  <a:schemeClr val="tx1"/>
                </a:solidFill>
              </a:rPr>
              <a:t>, select it</a:t>
            </a:r>
          </a:p>
          <a:p>
            <a:pPr eaLnBrk="1" hangingPunct="1">
              <a:spcBef>
                <a:spcPct val="0"/>
              </a:spcBef>
              <a:buClrTx/>
              <a:buFontTx/>
              <a:buNone/>
            </a:pPr>
            <a:r>
              <a:rPr lang="en-US" altLang="en-US">
                <a:solidFill>
                  <a:schemeClr val="tx1"/>
                </a:solidFill>
              </a:rPr>
              <a:t>(click the mouse pointer inside it), </a:t>
            </a:r>
          </a:p>
          <a:p>
            <a:pPr eaLnBrk="1" hangingPunct="1">
              <a:spcBef>
                <a:spcPct val="0"/>
              </a:spcBef>
              <a:buClrTx/>
              <a:buFontTx/>
              <a:buNone/>
            </a:pPr>
            <a:r>
              <a:rPr lang="en-US" altLang="en-US">
                <a:solidFill>
                  <a:schemeClr val="tx1"/>
                </a:solidFill>
              </a:rPr>
              <a:t>then drag the mouse pointer</a:t>
            </a:r>
          </a:p>
          <a:p>
            <a:pPr eaLnBrk="1" hangingPunct="1">
              <a:spcBef>
                <a:spcPct val="0"/>
              </a:spcBef>
              <a:buClrTx/>
              <a:buFontTx/>
              <a:buNone/>
            </a:pPr>
            <a:r>
              <a:rPr lang="en-US" altLang="en-US">
                <a:solidFill>
                  <a:schemeClr val="tx1"/>
                </a:solidFill>
              </a:rPr>
              <a:t>to the Patient shape.</a:t>
            </a:r>
          </a:p>
        </p:txBody>
      </p:sp>
      <p:pic>
        <p:nvPicPr>
          <p:cNvPr id="7" name="Snagit_PPTF3FB">
            <a:extLst>
              <a:ext uri="{FF2B5EF4-FFF2-40B4-BE49-F238E27FC236}">
                <a16:creationId xmlns:a16="http://schemas.microsoft.com/office/drawing/2014/main" id="{0AA167D3-1BCF-46E5-BB07-EAEFFC59E50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9488" y="5464175"/>
            <a:ext cx="17367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4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FC063ABB-6A73-44A6-8327-5B028ED7F5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DB7A10AF-6DB8-49ED-8341-4375D1FA1F4B}" type="slidenum">
              <a:rPr lang="en-US" altLang="en-US" sz="1200" smtClean="0">
                <a:solidFill>
                  <a:schemeClr val="tx1"/>
                </a:solidFill>
              </a:rPr>
              <a:pPr>
                <a:spcBef>
                  <a:spcPct val="0"/>
                </a:spcBef>
                <a:buClrTx/>
                <a:buFontTx/>
                <a:buNone/>
              </a:pPr>
              <a:t>25</a:t>
            </a:fld>
            <a:endParaRPr lang="en-US" altLang="en-US" sz="1200">
              <a:solidFill>
                <a:schemeClr val="tx1"/>
              </a:solidFill>
            </a:endParaRPr>
          </a:p>
        </p:txBody>
      </p:sp>
      <p:sp>
        <p:nvSpPr>
          <p:cNvPr id="50179" name="Text Box 2">
            <a:extLst>
              <a:ext uri="{FF2B5EF4-FFF2-40B4-BE49-F238E27FC236}">
                <a16:creationId xmlns:a16="http://schemas.microsoft.com/office/drawing/2014/main" id="{1FADD97A-8AE7-422E-B39F-E00C848217EC}"/>
              </a:ext>
            </a:extLst>
          </p:cNvPr>
          <p:cNvSpPr txBox="1">
            <a:spLocks noChangeArrowheads="1"/>
          </p:cNvSpPr>
          <p:nvPr/>
        </p:nvSpPr>
        <p:spPr bwMode="auto">
          <a:xfrm>
            <a:off x="533400" y="76200"/>
            <a:ext cx="465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add a reading for the new predicate,</a:t>
            </a:r>
          </a:p>
          <a:p>
            <a:pPr eaLnBrk="1" hangingPunct="1">
              <a:lnSpc>
                <a:spcPct val="120000"/>
              </a:lnSpc>
              <a:spcBef>
                <a:spcPct val="0"/>
              </a:spcBef>
              <a:buClrTx/>
              <a:buFontTx/>
              <a:buNone/>
            </a:pPr>
            <a:r>
              <a:rPr lang="en-US" altLang="en-US">
                <a:solidFill>
                  <a:schemeClr val="tx1"/>
                </a:solidFill>
              </a:rPr>
              <a:t>first select it (click its border so that</a:t>
            </a:r>
          </a:p>
          <a:p>
            <a:pPr eaLnBrk="1" hangingPunct="1">
              <a:lnSpc>
                <a:spcPct val="120000"/>
              </a:lnSpc>
              <a:spcBef>
                <a:spcPct val="0"/>
              </a:spcBef>
              <a:buClrTx/>
              <a:buFontTx/>
              <a:buNone/>
            </a:pPr>
            <a:r>
              <a:rPr lang="en-US" altLang="en-US">
                <a:solidFill>
                  <a:schemeClr val="tx1"/>
                </a:solidFill>
              </a:rPr>
              <a:t>the mouse pointer displays as     )</a:t>
            </a:r>
          </a:p>
        </p:txBody>
      </p:sp>
      <p:sp>
        <p:nvSpPr>
          <p:cNvPr id="713734" name="Text Box 6">
            <a:extLst>
              <a:ext uri="{FF2B5EF4-FFF2-40B4-BE49-F238E27FC236}">
                <a16:creationId xmlns:a16="http://schemas.microsoft.com/office/drawing/2014/main" id="{AE5653AE-D76B-4863-9BC0-C6ED0CC5B70C}"/>
              </a:ext>
            </a:extLst>
          </p:cNvPr>
          <p:cNvSpPr txBox="1">
            <a:spLocks noChangeArrowheads="1"/>
          </p:cNvSpPr>
          <p:nvPr/>
        </p:nvSpPr>
        <p:spPr bwMode="auto">
          <a:xfrm>
            <a:off x="533400" y="1514475"/>
            <a:ext cx="4090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Double-click the predicate, </a:t>
            </a:r>
          </a:p>
          <a:p>
            <a:pPr eaLnBrk="1" hangingPunct="1">
              <a:lnSpc>
                <a:spcPct val="120000"/>
              </a:lnSpc>
              <a:spcBef>
                <a:spcPct val="0"/>
              </a:spcBef>
              <a:buClrTx/>
              <a:buFontTx/>
              <a:buNone/>
            </a:pPr>
            <a:r>
              <a:rPr lang="en-US" altLang="en-US">
                <a:solidFill>
                  <a:schemeClr val="tx1"/>
                </a:solidFill>
              </a:rPr>
              <a:t>to invoke the ORM Reading Editor </a:t>
            </a:r>
          </a:p>
        </p:txBody>
      </p:sp>
      <p:pic>
        <p:nvPicPr>
          <p:cNvPr id="50181" name="Snagit_PPTCF2D">
            <a:extLst>
              <a:ext uri="{FF2B5EF4-FFF2-40B4-BE49-F238E27FC236}">
                <a16:creationId xmlns:a16="http://schemas.microsoft.com/office/drawing/2014/main" id="{DBEC7AFD-87D1-4B94-B2E7-852C195CAA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33450"/>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Snagit_PPTA5BF">
            <a:extLst>
              <a:ext uri="{FF2B5EF4-FFF2-40B4-BE49-F238E27FC236}">
                <a16:creationId xmlns:a16="http://schemas.microsoft.com/office/drawing/2014/main" id="{1BC25442-E0A0-4652-9712-F92FC34783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381000"/>
            <a:ext cx="20050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B9E0">
            <a:extLst>
              <a:ext uri="{FF2B5EF4-FFF2-40B4-BE49-F238E27FC236}">
                <a16:creationId xmlns:a16="http://schemas.microsoft.com/office/drawing/2014/main" id="{19078638-5545-4EB1-A471-386C5C05648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00675" y="1376363"/>
            <a:ext cx="188118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F3D9">
            <a:extLst>
              <a:ext uri="{FF2B5EF4-FFF2-40B4-BE49-F238E27FC236}">
                <a16:creationId xmlns:a16="http://schemas.microsoft.com/office/drawing/2014/main" id="{84751FF1-7AA1-43C2-875B-E1078C05317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05438" y="2686050"/>
            <a:ext cx="2676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nagit_PPTCE9A">
            <a:extLst>
              <a:ext uri="{FF2B5EF4-FFF2-40B4-BE49-F238E27FC236}">
                <a16:creationId xmlns:a16="http://schemas.microsoft.com/office/drawing/2014/main" id="{A0FD9E27-837E-41E3-9BD5-FD8057E7D78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981450"/>
            <a:ext cx="4081463"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BB0B40A-2C21-4B47-95E8-D55511ACF725}"/>
              </a:ext>
            </a:extLst>
          </p:cNvPr>
          <p:cNvSpPr txBox="1">
            <a:spLocks noChangeArrowheads="1"/>
          </p:cNvSpPr>
          <p:nvPr/>
        </p:nvSpPr>
        <p:spPr bwMode="auto">
          <a:xfrm>
            <a:off x="512763" y="2420938"/>
            <a:ext cx="4357687"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then enter </a:t>
            </a:r>
            <a:r>
              <a:rPr lang="en-US" altLang="en-US">
                <a:solidFill>
                  <a:srgbClr val="A50021"/>
                </a:solidFill>
              </a:rPr>
              <a:t>forward predicate reading</a:t>
            </a:r>
          </a:p>
          <a:p>
            <a:pPr eaLnBrk="1" hangingPunct="1">
              <a:lnSpc>
                <a:spcPct val="120000"/>
              </a:lnSpc>
              <a:spcBef>
                <a:spcPct val="0"/>
              </a:spcBef>
              <a:buClrTx/>
              <a:buFontTx/>
              <a:buNone/>
            </a:pPr>
            <a:r>
              <a:rPr lang="en-US" altLang="en-US">
                <a:solidFill>
                  <a:schemeClr val="tx1"/>
                </a:solidFill>
              </a:rPr>
              <a:t>“is allergic to” between</a:t>
            </a:r>
          </a:p>
          <a:p>
            <a:pPr eaLnBrk="1" hangingPunct="1">
              <a:lnSpc>
                <a:spcPct val="120000"/>
              </a:lnSpc>
              <a:spcBef>
                <a:spcPct val="0"/>
              </a:spcBef>
              <a:buClrTx/>
              <a:buFontTx/>
              <a:buNone/>
            </a:pPr>
            <a:r>
              <a:rPr lang="en-US" altLang="en-US">
                <a:solidFill>
                  <a:schemeClr val="tx1"/>
                </a:solidFill>
              </a:rPr>
              <a:t>“Patient” and “Drug”.</a:t>
            </a:r>
          </a:p>
        </p:txBody>
      </p:sp>
      <p:sp>
        <p:nvSpPr>
          <p:cNvPr id="9" name="TextBox 8">
            <a:extLst>
              <a:ext uri="{FF2B5EF4-FFF2-40B4-BE49-F238E27FC236}">
                <a16:creationId xmlns:a16="http://schemas.microsoft.com/office/drawing/2014/main" id="{17877B06-C0AF-4581-8027-8FACC83DA462}"/>
              </a:ext>
            </a:extLst>
          </p:cNvPr>
          <p:cNvSpPr txBox="1">
            <a:spLocks noChangeArrowheads="1"/>
          </p:cNvSpPr>
          <p:nvPr/>
        </p:nvSpPr>
        <p:spPr bwMode="auto">
          <a:xfrm>
            <a:off x="512763" y="4133850"/>
            <a:ext cx="3059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reading now displays</a:t>
            </a:r>
          </a:p>
          <a:p>
            <a:pPr eaLnBrk="1" hangingPunct="1">
              <a:lnSpc>
                <a:spcPct val="120000"/>
              </a:lnSpc>
              <a:spcBef>
                <a:spcPct val="0"/>
              </a:spcBef>
              <a:buClrTx/>
              <a:buFontTx/>
              <a:buNone/>
            </a:pPr>
            <a:r>
              <a:rPr lang="en-US" altLang="en-US">
                <a:solidFill>
                  <a:schemeClr val="tx1"/>
                </a:solidFill>
              </a:rPr>
              <a:t>on the diagram.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FAAC2-CF2F-4548-847D-0A8748B0D569}"/>
              </a:ext>
            </a:extLst>
          </p:cNvPr>
          <p:cNvSpPr txBox="1">
            <a:spLocks noChangeArrowheads="1"/>
          </p:cNvSpPr>
          <p:nvPr/>
        </p:nvSpPr>
        <p:spPr bwMode="auto">
          <a:xfrm>
            <a:off x="452438" y="3890963"/>
            <a:ext cx="39401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Click the        button</a:t>
            </a:r>
          </a:p>
          <a:p>
            <a:pPr eaLnBrk="1" hangingPunct="1">
              <a:lnSpc>
                <a:spcPct val="120000"/>
              </a:lnSpc>
              <a:spcBef>
                <a:spcPct val="0"/>
              </a:spcBef>
              <a:buClrTx/>
              <a:buFontTx/>
              <a:buNone/>
            </a:pPr>
            <a:r>
              <a:rPr lang="en-US" altLang="en-US">
                <a:solidFill>
                  <a:schemeClr val="tx1"/>
                </a:solidFill>
              </a:rPr>
              <a:t>to see the </a:t>
            </a:r>
            <a:r>
              <a:rPr lang="en-US" altLang="en-US">
                <a:solidFill>
                  <a:srgbClr val="A50021"/>
                </a:solidFill>
              </a:rPr>
              <a:t>negative verbalization</a:t>
            </a:r>
            <a:r>
              <a:rPr lang="en-US" altLang="en-US">
                <a:solidFill>
                  <a:schemeClr val="tx1"/>
                </a:solidFill>
              </a:rPr>
              <a:t>.</a:t>
            </a:r>
          </a:p>
        </p:txBody>
      </p:sp>
      <p:sp>
        <p:nvSpPr>
          <p:cNvPr id="52227" name="Slide Number Placeholder 1">
            <a:extLst>
              <a:ext uri="{FF2B5EF4-FFF2-40B4-BE49-F238E27FC236}">
                <a16:creationId xmlns:a16="http://schemas.microsoft.com/office/drawing/2014/main" id="{0C130043-5221-417F-949E-3612B6C5F5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EFAE2431-239E-481E-8E01-203299372B5C}" type="slidenum">
              <a:rPr lang="en-US" altLang="en-US" sz="1200" smtClean="0">
                <a:solidFill>
                  <a:schemeClr val="tx1"/>
                </a:solidFill>
              </a:rPr>
              <a:pPr>
                <a:spcBef>
                  <a:spcPct val="0"/>
                </a:spcBef>
                <a:buClrTx/>
                <a:buFontTx/>
                <a:buNone/>
              </a:pPr>
              <a:t>26</a:t>
            </a:fld>
            <a:endParaRPr lang="en-US" altLang="en-US" sz="1200">
              <a:solidFill>
                <a:schemeClr val="tx1"/>
              </a:solidFill>
            </a:endParaRPr>
          </a:p>
        </p:txBody>
      </p:sp>
      <p:sp>
        <p:nvSpPr>
          <p:cNvPr id="52228" name="Text Box 3">
            <a:extLst>
              <a:ext uri="{FF2B5EF4-FFF2-40B4-BE49-F238E27FC236}">
                <a16:creationId xmlns:a16="http://schemas.microsoft.com/office/drawing/2014/main" id="{BAA4303C-839D-4E23-9E48-948B544B8A34}"/>
              </a:ext>
            </a:extLst>
          </p:cNvPr>
          <p:cNvSpPr txBox="1">
            <a:spLocks noChangeArrowheads="1"/>
          </p:cNvSpPr>
          <p:nvPr/>
        </p:nvSpPr>
        <p:spPr bwMode="auto">
          <a:xfrm>
            <a:off x="457200" y="228600"/>
            <a:ext cx="43624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the left role</a:t>
            </a:r>
          </a:p>
          <a:p>
            <a:pPr eaLnBrk="1" hangingPunct="1">
              <a:lnSpc>
                <a:spcPct val="120000"/>
              </a:lnSpc>
              <a:spcBef>
                <a:spcPct val="0"/>
              </a:spcBef>
              <a:buClrTx/>
              <a:buFontTx/>
              <a:buNone/>
            </a:pPr>
            <a:r>
              <a:rPr lang="en-US" altLang="en-US">
                <a:solidFill>
                  <a:schemeClr val="tx1"/>
                </a:solidFill>
              </a:rPr>
              <a:t>of the patient name fact type,</a:t>
            </a:r>
          </a:p>
          <a:p>
            <a:pPr eaLnBrk="1" hangingPunct="1">
              <a:lnSpc>
                <a:spcPct val="120000"/>
              </a:lnSpc>
              <a:spcBef>
                <a:spcPct val="0"/>
              </a:spcBef>
              <a:buClrTx/>
              <a:buFontTx/>
              <a:buNone/>
            </a:pPr>
            <a:r>
              <a:rPr lang="en-US" altLang="en-US">
                <a:solidFill>
                  <a:schemeClr val="tx1"/>
                </a:solidFill>
              </a:rPr>
              <a:t>right-click to open its context menu</a:t>
            </a:r>
          </a:p>
          <a:p>
            <a:pPr eaLnBrk="1" hangingPunct="1">
              <a:lnSpc>
                <a:spcPct val="120000"/>
              </a:lnSpc>
              <a:spcBef>
                <a:spcPct val="0"/>
              </a:spcBef>
              <a:buClrTx/>
              <a:buFontTx/>
              <a:buNone/>
            </a:pPr>
            <a:r>
              <a:rPr lang="en-US" altLang="en-US">
                <a:solidFill>
                  <a:schemeClr val="tx1"/>
                </a:solidFill>
              </a:rPr>
              <a:t>and click </a:t>
            </a:r>
            <a:r>
              <a:rPr lang="en-US" altLang="en-US">
                <a:solidFill>
                  <a:srgbClr val="A50021"/>
                </a:solidFill>
              </a:rPr>
              <a:t>Add Uniqueness Constraint</a:t>
            </a:r>
            <a:r>
              <a:rPr lang="en-US" altLang="en-US">
                <a:solidFill>
                  <a:schemeClr val="tx1"/>
                </a:solidFill>
              </a:rPr>
              <a:t>.</a:t>
            </a:r>
          </a:p>
        </p:txBody>
      </p:sp>
      <p:pic>
        <p:nvPicPr>
          <p:cNvPr id="712713" name="Picture 9">
            <a:extLst>
              <a:ext uri="{FF2B5EF4-FFF2-40B4-BE49-F238E27FC236}">
                <a16:creationId xmlns:a16="http://schemas.microsoft.com/office/drawing/2014/main" id="{1BE81260-8B54-44AD-B679-6CFBB7555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Snagit_PPTD2C3">
            <a:extLst>
              <a:ext uri="{FF2B5EF4-FFF2-40B4-BE49-F238E27FC236}">
                <a16:creationId xmlns:a16="http://schemas.microsoft.com/office/drawing/2014/main" id="{9999743E-7796-4070-9182-2F2ACF8600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381000"/>
            <a:ext cx="35512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8B46">
            <a:extLst>
              <a:ext uri="{FF2B5EF4-FFF2-40B4-BE49-F238E27FC236}">
                <a16:creationId xmlns:a16="http://schemas.microsoft.com/office/drawing/2014/main" id="{BADBFC00-994C-4486-9E1B-2CA0145F9DF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81563" y="1905000"/>
            <a:ext cx="30495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2556">
            <a:extLst>
              <a:ext uri="{FF2B5EF4-FFF2-40B4-BE49-F238E27FC236}">
                <a16:creationId xmlns:a16="http://schemas.microsoft.com/office/drawing/2014/main" id="{83DB114A-8CCF-463A-A008-19150C6871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99025" y="2963863"/>
            <a:ext cx="32654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7A48">
            <a:extLst>
              <a:ext uri="{FF2B5EF4-FFF2-40B4-BE49-F238E27FC236}">
                <a16:creationId xmlns:a16="http://schemas.microsoft.com/office/drawing/2014/main" id="{B5222BBD-4577-410F-99EE-5B095CF158F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810125"/>
            <a:ext cx="21748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18BC">
            <a:extLst>
              <a:ext uri="{FF2B5EF4-FFF2-40B4-BE49-F238E27FC236}">
                <a16:creationId xmlns:a16="http://schemas.microsoft.com/office/drawing/2014/main" id="{807B1AB9-E87D-4890-AF1C-07EF2AC4193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41763" y="5497513"/>
            <a:ext cx="42386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nagit_PPT71FE">
            <a:extLst>
              <a:ext uri="{FF2B5EF4-FFF2-40B4-BE49-F238E27FC236}">
                <a16:creationId xmlns:a16="http://schemas.microsoft.com/office/drawing/2014/main" id="{3800E1C0-8D1F-4F2C-8781-0A0E8583BC2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92613" y="3881438"/>
            <a:ext cx="440531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7ACAD20-746C-4322-B8A5-04A1E057FC9E}"/>
              </a:ext>
            </a:extLst>
          </p:cNvPr>
          <p:cNvSpPr txBox="1">
            <a:spLocks noChangeArrowheads="1"/>
          </p:cNvSpPr>
          <p:nvPr/>
        </p:nvSpPr>
        <p:spPr bwMode="auto">
          <a:xfrm>
            <a:off x="465138" y="4835525"/>
            <a:ext cx="3175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chemeClr val="tx1"/>
                </a:solidFill>
              </a:rPr>
              <a:t>Select the whole predicate</a:t>
            </a:r>
          </a:p>
          <a:p>
            <a:pPr eaLnBrk="1" hangingPunct="1">
              <a:spcBef>
                <a:spcPct val="0"/>
              </a:spcBef>
              <a:buClrTx/>
              <a:buFontTx/>
              <a:buNone/>
            </a:pPr>
            <a:r>
              <a:rPr lang="en-AU" altLang="en-US">
                <a:solidFill>
                  <a:schemeClr val="tx1"/>
                </a:solidFill>
              </a:rPr>
              <a:t>to verbalize the fact type</a:t>
            </a:r>
          </a:p>
          <a:p>
            <a:pPr eaLnBrk="1" hangingPunct="1">
              <a:spcBef>
                <a:spcPct val="0"/>
              </a:spcBef>
              <a:buClrTx/>
              <a:buFontTx/>
              <a:buNone/>
            </a:pPr>
            <a:r>
              <a:rPr lang="en-AU" altLang="en-US">
                <a:solidFill>
                  <a:schemeClr val="tx1"/>
                </a:solidFill>
              </a:rPr>
              <a:t>and its constraint pattern</a:t>
            </a:r>
          </a:p>
          <a:p>
            <a:pPr eaLnBrk="1" hangingPunct="1">
              <a:spcBef>
                <a:spcPct val="0"/>
              </a:spcBef>
              <a:buClrTx/>
              <a:buFontTx/>
              <a:buNone/>
            </a:pPr>
            <a:r>
              <a:rPr lang="en-AU" altLang="en-US">
                <a:solidFill>
                  <a:schemeClr val="tx1"/>
                </a:solidFill>
              </a:rPr>
              <a:t>(uniqueness constraint</a:t>
            </a:r>
          </a:p>
          <a:p>
            <a:pPr eaLnBrk="1" hangingPunct="1">
              <a:spcBef>
                <a:spcPct val="0"/>
              </a:spcBef>
              <a:buClrTx/>
              <a:buFontTx/>
              <a:buNone/>
            </a:pPr>
            <a:r>
              <a:rPr lang="en-AU" altLang="en-US">
                <a:solidFill>
                  <a:schemeClr val="tx1"/>
                </a:solidFill>
              </a:rPr>
              <a:t> on first role only). </a:t>
            </a:r>
          </a:p>
        </p:txBody>
      </p:sp>
      <p:sp>
        <p:nvSpPr>
          <p:cNvPr id="10" name="TextBox 9">
            <a:extLst>
              <a:ext uri="{FF2B5EF4-FFF2-40B4-BE49-F238E27FC236}">
                <a16:creationId xmlns:a16="http://schemas.microsoft.com/office/drawing/2014/main" id="{897A5B89-0A39-4AB2-9B4F-F29260FAD20D}"/>
              </a:ext>
            </a:extLst>
          </p:cNvPr>
          <p:cNvSpPr txBox="1">
            <a:spLocks noChangeArrowheads="1"/>
          </p:cNvSpPr>
          <p:nvPr/>
        </p:nvSpPr>
        <p:spPr bwMode="auto">
          <a:xfrm>
            <a:off x="485775" y="1981200"/>
            <a:ext cx="3816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constraint is now displayed.</a:t>
            </a:r>
          </a:p>
        </p:txBody>
      </p:sp>
      <p:sp>
        <p:nvSpPr>
          <p:cNvPr id="11" name="TextBox 10">
            <a:extLst>
              <a:ext uri="{FF2B5EF4-FFF2-40B4-BE49-F238E27FC236}">
                <a16:creationId xmlns:a16="http://schemas.microsoft.com/office/drawing/2014/main" id="{990D2FE9-3A74-4C62-A3F3-6A62621CFD10}"/>
              </a:ext>
            </a:extLst>
          </p:cNvPr>
          <p:cNvSpPr txBox="1">
            <a:spLocks noChangeArrowheads="1"/>
          </p:cNvSpPr>
          <p:nvPr/>
        </p:nvSpPr>
        <p:spPr bwMode="auto">
          <a:xfrm>
            <a:off x="488950" y="2660650"/>
            <a:ext cx="40830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the constraint, and click the</a:t>
            </a:r>
          </a:p>
          <a:p>
            <a:pPr eaLnBrk="1" hangingPunct="1">
              <a:lnSpc>
                <a:spcPct val="120000"/>
              </a:lnSpc>
              <a:spcBef>
                <a:spcPct val="0"/>
              </a:spcBef>
              <a:buClrTx/>
              <a:buFontTx/>
              <a:buNone/>
            </a:pPr>
            <a:r>
              <a:rPr lang="en-US" altLang="en-US">
                <a:solidFill>
                  <a:srgbClr val="A50021"/>
                </a:solidFill>
              </a:rPr>
              <a:t>ORM Verbalization Browser</a:t>
            </a:r>
          </a:p>
          <a:p>
            <a:pPr eaLnBrk="1" hangingPunct="1">
              <a:lnSpc>
                <a:spcPct val="120000"/>
              </a:lnSpc>
              <a:spcBef>
                <a:spcPct val="0"/>
              </a:spcBef>
              <a:buClrTx/>
              <a:buFontTx/>
              <a:buNone/>
            </a:pPr>
            <a:r>
              <a:rPr lang="en-US" altLang="en-US">
                <a:solidFill>
                  <a:schemeClr val="tx1"/>
                </a:solidFill>
              </a:rPr>
              <a:t>to see the </a:t>
            </a:r>
            <a:r>
              <a:rPr lang="en-US" altLang="en-US">
                <a:solidFill>
                  <a:srgbClr val="A50021"/>
                </a:solidFill>
              </a:rPr>
              <a:t>positive verbalization</a:t>
            </a:r>
            <a:r>
              <a:rPr lang="en-US" altLang="en-US">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2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444C5B-57EA-4CC3-AC3C-5B02254C6F24}"/>
              </a:ext>
            </a:extLst>
          </p:cNvPr>
          <p:cNvSpPr txBox="1">
            <a:spLocks noChangeArrowheads="1"/>
          </p:cNvSpPr>
          <p:nvPr/>
        </p:nvSpPr>
        <p:spPr bwMode="auto">
          <a:xfrm>
            <a:off x="474663" y="4695825"/>
            <a:ext cx="27257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Click      for the</a:t>
            </a:r>
          </a:p>
          <a:p>
            <a:pPr eaLnBrk="1" hangingPunct="1">
              <a:lnSpc>
                <a:spcPct val="120000"/>
              </a:lnSpc>
              <a:spcBef>
                <a:spcPct val="0"/>
              </a:spcBef>
              <a:buClrTx/>
              <a:buFontTx/>
              <a:buNone/>
            </a:pPr>
            <a:r>
              <a:rPr lang="en-US" altLang="en-US">
                <a:solidFill>
                  <a:schemeClr val="tx1"/>
                </a:solidFill>
              </a:rPr>
              <a:t>negative verbalization.</a:t>
            </a:r>
          </a:p>
        </p:txBody>
      </p:sp>
      <p:sp>
        <p:nvSpPr>
          <p:cNvPr id="7" name="TextBox 6">
            <a:extLst>
              <a:ext uri="{FF2B5EF4-FFF2-40B4-BE49-F238E27FC236}">
                <a16:creationId xmlns:a16="http://schemas.microsoft.com/office/drawing/2014/main" id="{FC53EC34-C75F-4367-A0D4-97FD0278F3A0}"/>
              </a:ext>
            </a:extLst>
          </p:cNvPr>
          <p:cNvSpPr txBox="1">
            <a:spLocks noChangeArrowheads="1"/>
          </p:cNvSpPr>
          <p:nvPr/>
        </p:nvSpPr>
        <p:spPr bwMode="auto">
          <a:xfrm>
            <a:off x="460375" y="3536950"/>
            <a:ext cx="26273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Click      for the</a:t>
            </a:r>
          </a:p>
          <a:p>
            <a:pPr eaLnBrk="1" hangingPunct="1">
              <a:lnSpc>
                <a:spcPct val="120000"/>
              </a:lnSpc>
              <a:spcBef>
                <a:spcPct val="0"/>
              </a:spcBef>
              <a:buClrTx/>
              <a:buFontTx/>
              <a:buNone/>
            </a:pPr>
            <a:r>
              <a:rPr lang="en-US" altLang="en-US">
                <a:solidFill>
                  <a:schemeClr val="tx1"/>
                </a:solidFill>
              </a:rPr>
              <a:t>positive verbalization.</a:t>
            </a:r>
          </a:p>
        </p:txBody>
      </p:sp>
      <p:sp>
        <p:nvSpPr>
          <p:cNvPr id="54276" name="Slide Number Placeholder 1">
            <a:extLst>
              <a:ext uri="{FF2B5EF4-FFF2-40B4-BE49-F238E27FC236}">
                <a16:creationId xmlns:a16="http://schemas.microsoft.com/office/drawing/2014/main" id="{F4609365-417B-42CC-8EE3-084AFDAB90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E20B98B7-77D7-4923-9C19-6E80E90800EB}" type="slidenum">
              <a:rPr lang="en-US" altLang="en-US" sz="1200" smtClean="0">
                <a:solidFill>
                  <a:schemeClr val="tx1"/>
                </a:solidFill>
              </a:rPr>
              <a:pPr>
                <a:spcBef>
                  <a:spcPct val="0"/>
                </a:spcBef>
                <a:buClrTx/>
                <a:buFontTx/>
                <a:buNone/>
              </a:pPr>
              <a:t>27</a:t>
            </a:fld>
            <a:endParaRPr lang="en-US" altLang="en-US" sz="1200">
              <a:solidFill>
                <a:schemeClr val="tx1"/>
              </a:solidFill>
            </a:endParaRPr>
          </a:p>
        </p:txBody>
      </p:sp>
      <p:sp>
        <p:nvSpPr>
          <p:cNvPr id="54277" name="Text Box 5">
            <a:extLst>
              <a:ext uri="{FF2B5EF4-FFF2-40B4-BE49-F238E27FC236}">
                <a16:creationId xmlns:a16="http://schemas.microsoft.com/office/drawing/2014/main" id="{ED16743C-208D-4390-9556-559C4321C67B}"/>
              </a:ext>
            </a:extLst>
          </p:cNvPr>
          <p:cNvSpPr txBox="1">
            <a:spLocks noChangeArrowheads="1"/>
          </p:cNvSpPr>
          <p:nvPr/>
        </p:nvSpPr>
        <p:spPr bwMode="auto">
          <a:xfrm>
            <a:off x="457200" y="228600"/>
            <a:ext cx="41941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the left role</a:t>
            </a:r>
          </a:p>
          <a:p>
            <a:pPr eaLnBrk="1" hangingPunct="1">
              <a:lnSpc>
                <a:spcPct val="120000"/>
              </a:lnSpc>
              <a:spcBef>
                <a:spcPct val="0"/>
              </a:spcBef>
              <a:buClrTx/>
              <a:buFontTx/>
              <a:buNone/>
            </a:pPr>
            <a:r>
              <a:rPr lang="en-US" altLang="en-US">
                <a:solidFill>
                  <a:schemeClr val="tx1"/>
                </a:solidFill>
              </a:rPr>
              <a:t>of the name fact type,</a:t>
            </a:r>
          </a:p>
          <a:p>
            <a:pPr eaLnBrk="1" hangingPunct="1">
              <a:lnSpc>
                <a:spcPct val="120000"/>
              </a:lnSpc>
              <a:spcBef>
                <a:spcPct val="0"/>
              </a:spcBef>
              <a:buClrTx/>
              <a:buFontTx/>
              <a:buNone/>
            </a:pPr>
            <a:r>
              <a:rPr lang="en-US" altLang="en-US">
                <a:solidFill>
                  <a:schemeClr val="tx1"/>
                </a:solidFill>
              </a:rPr>
              <a:t>right-click to open its context menu</a:t>
            </a:r>
          </a:p>
          <a:p>
            <a:pPr eaLnBrk="1" hangingPunct="1">
              <a:lnSpc>
                <a:spcPct val="120000"/>
              </a:lnSpc>
              <a:spcBef>
                <a:spcPct val="0"/>
              </a:spcBef>
              <a:buClrTx/>
              <a:buFontTx/>
              <a:buNone/>
            </a:pPr>
            <a:r>
              <a:rPr lang="en-US" altLang="en-US">
                <a:solidFill>
                  <a:schemeClr val="tx1"/>
                </a:solidFill>
              </a:rPr>
              <a:t>and click </a:t>
            </a:r>
            <a:r>
              <a:rPr lang="en-US" altLang="en-US">
                <a:solidFill>
                  <a:srgbClr val="A50021"/>
                </a:solidFill>
              </a:rPr>
              <a:t>Is Mandatory</a:t>
            </a:r>
            <a:r>
              <a:rPr lang="en-US" altLang="en-US">
                <a:solidFill>
                  <a:schemeClr val="tx1"/>
                </a:solidFill>
              </a:rPr>
              <a:t>.</a:t>
            </a:r>
          </a:p>
        </p:txBody>
      </p:sp>
      <p:pic>
        <p:nvPicPr>
          <p:cNvPr id="716810" name="Picture 10">
            <a:extLst>
              <a:ext uri="{FF2B5EF4-FFF2-40B4-BE49-F238E27FC236}">
                <a16:creationId xmlns:a16="http://schemas.microsoft.com/office/drawing/2014/main" id="{74C26E6A-9ACC-4DC0-BC47-27306B1EA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328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11" name="Picture 11">
            <a:extLst>
              <a:ext uri="{FF2B5EF4-FFF2-40B4-BE49-F238E27FC236}">
                <a16:creationId xmlns:a16="http://schemas.microsoft.com/office/drawing/2014/main" id="{A3563EEB-22BC-4DC4-99AE-E8B2173BF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Snagit_PPTCE0E">
            <a:extLst>
              <a:ext uri="{FF2B5EF4-FFF2-40B4-BE49-F238E27FC236}">
                <a16:creationId xmlns:a16="http://schemas.microsoft.com/office/drawing/2014/main" id="{5CE2453E-E4F6-4089-A86E-490B0AC0DC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14888" y="381000"/>
            <a:ext cx="3346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C214">
            <a:extLst>
              <a:ext uri="{FF2B5EF4-FFF2-40B4-BE49-F238E27FC236}">
                <a16:creationId xmlns:a16="http://schemas.microsoft.com/office/drawing/2014/main" id="{4C54E2E1-9657-48CA-B30C-29459177D76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7113" y="1958975"/>
            <a:ext cx="33734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4E62">
            <a:extLst>
              <a:ext uri="{FF2B5EF4-FFF2-40B4-BE49-F238E27FC236}">
                <a16:creationId xmlns:a16="http://schemas.microsoft.com/office/drawing/2014/main" id="{88D39ED3-3FB4-4AB1-AE32-8A0740A91CC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87688" y="3429000"/>
            <a:ext cx="574198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7923">
            <a:extLst>
              <a:ext uri="{FF2B5EF4-FFF2-40B4-BE49-F238E27FC236}">
                <a16:creationId xmlns:a16="http://schemas.microsoft.com/office/drawing/2014/main" id="{5B3C164D-BD12-4237-9A5E-FE93F63239F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724400"/>
            <a:ext cx="5813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B0444A7-8A0A-4BBE-81DA-BB702DFD3BF5}"/>
              </a:ext>
            </a:extLst>
          </p:cNvPr>
          <p:cNvSpPr txBox="1">
            <a:spLocks noChangeArrowheads="1"/>
          </p:cNvSpPr>
          <p:nvPr/>
        </p:nvSpPr>
        <p:spPr bwMode="auto">
          <a:xfrm>
            <a:off x="457200" y="1958975"/>
            <a:ext cx="36052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mandatory role constraint</a:t>
            </a:r>
          </a:p>
          <a:p>
            <a:pPr eaLnBrk="1" hangingPunct="1">
              <a:lnSpc>
                <a:spcPct val="120000"/>
              </a:lnSpc>
              <a:spcBef>
                <a:spcPct val="0"/>
              </a:spcBef>
              <a:buClrTx/>
              <a:buFontTx/>
              <a:buNone/>
            </a:pPr>
            <a:r>
              <a:rPr lang="en-US" altLang="en-US">
                <a:solidFill>
                  <a:schemeClr val="tx1"/>
                </a:solidFill>
              </a:rPr>
              <a:t>is now displayed</a:t>
            </a:r>
          </a:p>
          <a:p>
            <a:pPr eaLnBrk="1" hangingPunct="1">
              <a:lnSpc>
                <a:spcPct val="120000"/>
              </a:lnSpc>
              <a:spcBef>
                <a:spcPct val="0"/>
              </a:spcBef>
              <a:buClrTx/>
              <a:buFontTx/>
              <a:buNone/>
            </a:pPr>
            <a:r>
              <a:rPr lang="en-US" altLang="en-US">
                <a:solidFill>
                  <a:schemeClr val="tx1"/>
                </a:solidFill>
              </a:rPr>
              <a:t>and its verbalization is added.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6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168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a:extLst>
              <a:ext uri="{FF2B5EF4-FFF2-40B4-BE49-F238E27FC236}">
                <a16:creationId xmlns:a16="http://schemas.microsoft.com/office/drawing/2014/main" id="{EF44C868-FE7F-4FCF-A5F5-4B0BE1C0A9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005D7A8C-1750-435D-9105-DABF26FF0AD8}" type="slidenum">
              <a:rPr lang="en-US" altLang="en-US" sz="1200" smtClean="0">
                <a:solidFill>
                  <a:schemeClr val="tx1"/>
                </a:solidFill>
              </a:rPr>
              <a:pPr>
                <a:spcBef>
                  <a:spcPct val="0"/>
                </a:spcBef>
                <a:buClrTx/>
                <a:buFontTx/>
                <a:buNone/>
              </a:pPr>
              <a:t>28</a:t>
            </a:fld>
            <a:endParaRPr lang="en-US" altLang="en-US" sz="1200">
              <a:solidFill>
                <a:schemeClr val="tx1"/>
              </a:solidFill>
            </a:endParaRPr>
          </a:p>
        </p:txBody>
      </p:sp>
      <p:sp>
        <p:nvSpPr>
          <p:cNvPr id="56323" name="Text Box 3">
            <a:extLst>
              <a:ext uri="{FF2B5EF4-FFF2-40B4-BE49-F238E27FC236}">
                <a16:creationId xmlns:a16="http://schemas.microsoft.com/office/drawing/2014/main" id="{37D0F1D3-8652-44E3-9D67-9846D0B0BCC2}"/>
              </a:ext>
            </a:extLst>
          </p:cNvPr>
          <p:cNvSpPr txBox="1">
            <a:spLocks noChangeArrowheads="1"/>
          </p:cNvSpPr>
          <p:nvPr/>
        </p:nvSpPr>
        <p:spPr bwMode="auto">
          <a:xfrm>
            <a:off x="384175" y="187325"/>
            <a:ext cx="4495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one role of the drug fact type then hold the Shift key down and select the other role, right-click to open its context menu</a:t>
            </a:r>
          </a:p>
          <a:p>
            <a:pPr eaLnBrk="1" hangingPunct="1">
              <a:lnSpc>
                <a:spcPct val="120000"/>
              </a:lnSpc>
              <a:spcBef>
                <a:spcPct val="0"/>
              </a:spcBef>
              <a:buClrTx/>
              <a:buFontTx/>
              <a:buNone/>
            </a:pPr>
            <a:r>
              <a:rPr lang="en-US" altLang="en-US">
                <a:solidFill>
                  <a:schemeClr val="tx1"/>
                </a:solidFill>
              </a:rPr>
              <a:t>and click </a:t>
            </a:r>
            <a:r>
              <a:rPr lang="en-US" altLang="en-US">
                <a:solidFill>
                  <a:srgbClr val="A50021"/>
                </a:solidFill>
              </a:rPr>
              <a:t>Add Uniqueness Constraint</a:t>
            </a:r>
            <a:r>
              <a:rPr lang="en-US" altLang="en-US">
                <a:solidFill>
                  <a:schemeClr val="tx1"/>
                </a:solidFill>
              </a:rPr>
              <a:t>.</a:t>
            </a:r>
          </a:p>
        </p:txBody>
      </p:sp>
      <p:pic>
        <p:nvPicPr>
          <p:cNvPr id="56324" name="Snagit_PPT164C">
            <a:extLst>
              <a:ext uri="{FF2B5EF4-FFF2-40B4-BE49-F238E27FC236}">
                <a16:creationId xmlns:a16="http://schemas.microsoft.com/office/drawing/2014/main" id="{44F7A7ED-1341-4016-B42C-2134EB81AD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5388" y="358775"/>
            <a:ext cx="29178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13A">
            <a:extLst>
              <a:ext uri="{FF2B5EF4-FFF2-40B4-BE49-F238E27FC236}">
                <a16:creationId xmlns:a16="http://schemas.microsoft.com/office/drawing/2014/main" id="{DE697886-E619-45CC-AF42-89FA52F385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9638" y="2327275"/>
            <a:ext cx="341788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1F3D">
            <a:extLst>
              <a:ext uri="{FF2B5EF4-FFF2-40B4-BE49-F238E27FC236}">
                <a16:creationId xmlns:a16="http://schemas.microsoft.com/office/drawing/2014/main" id="{8DB49BB9-A64C-4841-8F1D-4BCCA31DB3B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75100"/>
            <a:ext cx="8089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EE80">
            <a:extLst>
              <a:ext uri="{FF2B5EF4-FFF2-40B4-BE49-F238E27FC236}">
                <a16:creationId xmlns:a16="http://schemas.microsoft.com/office/drawing/2014/main" id="{98AA6D9D-2408-4C97-AD21-62A842B3E6B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368925"/>
            <a:ext cx="8534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83DB9CD-48D8-4159-8EC7-4143232ABE7A}"/>
              </a:ext>
            </a:extLst>
          </p:cNvPr>
          <p:cNvSpPr txBox="1">
            <a:spLocks noChangeArrowheads="1"/>
          </p:cNvSpPr>
          <p:nvPr/>
        </p:nvSpPr>
        <p:spPr bwMode="auto">
          <a:xfrm>
            <a:off x="384175" y="2327275"/>
            <a:ext cx="3817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constraint is now displayed.</a:t>
            </a:r>
          </a:p>
        </p:txBody>
      </p:sp>
      <p:sp>
        <p:nvSpPr>
          <p:cNvPr id="7" name="TextBox 6">
            <a:extLst>
              <a:ext uri="{FF2B5EF4-FFF2-40B4-BE49-F238E27FC236}">
                <a16:creationId xmlns:a16="http://schemas.microsoft.com/office/drawing/2014/main" id="{5E880055-7EC0-4723-8902-D95868062872}"/>
              </a:ext>
            </a:extLst>
          </p:cNvPr>
          <p:cNvSpPr txBox="1">
            <a:spLocks noChangeArrowheads="1"/>
          </p:cNvSpPr>
          <p:nvPr/>
        </p:nvSpPr>
        <p:spPr bwMode="auto">
          <a:xfrm>
            <a:off x="457200" y="3036888"/>
            <a:ext cx="4724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In the Verbalization Browser, view</a:t>
            </a:r>
          </a:p>
          <a:p>
            <a:pPr eaLnBrk="1" hangingPunct="1">
              <a:lnSpc>
                <a:spcPct val="120000"/>
              </a:lnSpc>
              <a:spcBef>
                <a:spcPct val="0"/>
              </a:spcBef>
              <a:buClrTx/>
              <a:buFontTx/>
              <a:buNone/>
            </a:pPr>
            <a:r>
              <a:rPr lang="en-US" altLang="en-US">
                <a:solidFill>
                  <a:schemeClr val="tx1"/>
                </a:solidFill>
              </a:rPr>
              <a:t>the positive and negative verbalizations.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0E2EB495-AE60-441D-A764-4627C63B16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DD3EB64D-7E93-4DFB-8312-68457CEF4686}" type="slidenum">
              <a:rPr lang="en-US" altLang="en-US" sz="1200" smtClean="0">
                <a:solidFill>
                  <a:schemeClr val="tx1"/>
                </a:solidFill>
              </a:rPr>
              <a:pPr>
                <a:spcBef>
                  <a:spcPct val="0"/>
                </a:spcBef>
                <a:buClrTx/>
                <a:buFontTx/>
                <a:buNone/>
              </a:pPr>
              <a:t>29</a:t>
            </a:fld>
            <a:endParaRPr lang="en-US" altLang="en-US" sz="1200">
              <a:solidFill>
                <a:schemeClr val="tx1"/>
              </a:solidFill>
            </a:endParaRPr>
          </a:p>
        </p:txBody>
      </p:sp>
      <p:sp>
        <p:nvSpPr>
          <p:cNvPr id="58371" name="Text Box 2">
            <a:extLst>
              <a:ext uri="{FF2B5EF4-FFF2-40B4-BE49-F238E27FC236}">
                <a16:creationId xmlns:a16="http://schemas.microsoft.com/office/drawing/2014/main" id="{381EEC11-246E-499A-A176-65084914228E}"/>
              </a:ext>
            </a:extLst>
          </p:cNvPr>
          <p:cNvSpPr txBox="1">
            <a:spLocks noChangeArrowheads="1"/>
          </p:cNvSpPr>
          <p:nvPr/>
        </p:nvSpPr>
        <p:spPr bwMode="auto">
          <a:xfrm>
            <a:off x="381000" y="228600"/>
            <a:ext cx="58959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By default, NORMA places the mandatory role dot </a:t>
            </a:r>
          </a:p>
          <a:p>
            <a:pPr eaLnBrk="1" hangingPunct="1">
              <a:lnSpc>
                <a:spcPct val="120000"/>
              </a:lnSpc>
              <a:spcBef>
                <a:spcPct val="0"/>
              </a:spcBef>
              <a:buClrTx/>
              <a:buFontTx/>
              <a:buNone/>
            </a:pPr>
            <a:r>
              <a:rPr lang="en-US" altLang="en-US">
                <a:solidFill>
                  <a:schemeClr val="tx1"/>
                </a:solidFill>
              </a:rPr>
              <a:t>at the role end</a:t>
            </a:r>
          </a:p>
          <a:p>
            <a:pPr eaLnBrk="1" hangingPunct="1">
              <a:spcBef>
                <a:spcPct val="0"/>
              </a:spcBef>
              <a:buClrTx/>
              <a:buFontTx/>
              <a:buNone/>
            </a:pPr>
            <a:endParaRPr lang="en-US" altLang="en-US">
              <a:solidFill>
                <a:schemeClr val="tx1"/>
              </a:solidFill>
            </a:endParaRPr>
          </a:p>
        </p:txBody>
      </p:sp>
      <p:pic>
        <p:nvPicPr>
          <p:cNvPr id="58372" name="Snagit_PPT5C50">
            <a:extLst>
              <a:ext uri="{FF2B5EF4-FFF2-40B4-BE49-F238E27FC236}">
                <a16:creationId xmlns:a16="http://schemas.microsoft.com/office/drawing/2014/main" id="{9AE5F90F-8CC7-445D-8EC0-F8DCFDD889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28613"/>
            <a:ext cx="27432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69BA">
            <a:extLst>
              <a:ext uri="{FF2B5EF4-FFF2-40B4-BE49-F238E27FC236}">
                <a16:creationId xmlns:a16="http://schemas.microsoft.com/office/drawing/2014/main" id="{9B6DFF7F-22B9-4047-B6CD-EE3E0C3579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946150"/>
            <a:ext cx="28051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2FB1">
            <a:extLst>
              <a:ext uri="{FF2B5EF4-FFF2-40B4-BE49-F238E27FC236}">
                <a16:creationId xmlns:a16="http://schemas.microsoft.com/office/drawing/2014/main" id="{49F93AAA-3D53-430C-8E27-596A977FA63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3200" y="2971800"/>
            <a:ext cx="47307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92EB">
            <a:extLst>
              <a:ext uri="{FF2B5EF4-FFF2-40B4-BE49-F238E27FC236}">
                <a16:creationId xmlns:a16="http://schemas.microsoft.com/office/drawing/2014/main" id="{03E6501F-D81B-406E-AAD3-0AF1BE3EF61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343400"/>
            <a:ext cx="502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6902A50-EC32-4658-B0D2-FA9B97C3F265}"/>
              </a:ext>
            </a:extLst>
          </p:cNvPr>
          <p:cNvSpPr txBox="1">
            <a:spLocks noChangeArrowheads="1"/>
          </p:cNvSpPr>
          <p:nvPr/>
        </p:nvSpPr>
        <p:spPr bwMode="auto">
          <a:xfrm>
            <a:off x="373063" y="962025"/>
            <a:ext cx="354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instead of at the object type. </a:t>
            </a:r>
          </a:p>
        </p:txBody>
      </p:sp>
      <p:sp>
        <p:nvSpPr>
          <p:cNvPr id="7" name="TextBox 6">
            <a:extLst>
              <a:ext uri="{FF2B5EF4-FFF2-40B4-BE49-F238E27FC236}">
                <a16:creationId xmlns:a16="http://schemas.microsoft.com/office/drawing/2014/main" id="{983E6D54-B95C-4C9B-AB35-899709C87F54}"/>
              </a:ext>
            </a:extLst>
          </p:cNvPr>
          <p:cNvSpPr txBox="1">
            <a:spLocks noChangeArrowheads="1"/>
          </p:cNvSpPr>
          <p:nvPr/>
        </p:nvSpPr>
        <p:spPr bwMode="auto">
          <a:xfrm>
            <a:off x="381000" y="1849438"/>
            <a:ext cx="5462588"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This helps to disambiguate the constraint</a:t>
            </a:r>
          </a:p>
          <a:p>
            <a:pPr eaLnBrk="1" hangingPunct="1">
              <a:lnSpc>
                <a:spcPct val="120000"/>
              </a:lnSpc>
              <a:spcBef>
                <a:spcPct val="0"/>
              </a:spcBef>
              <a:buClrTx/>
              <a:buFontTx/>
              <a:buNone/>
            </a:pPr>
            <a:r>
              <a:rPr lang="en-US" altLang="en-US">
                <a:solidFill>
                  <a:schemeClr val="tx1"/>
                </a:solidFill>
              </a:rPr>
              <a:t>when role attachments are very close together</a:t>
            </a:r>
          </a:p>
          <a:p>
            <a:pPr eaLnBrk="1" hangingPunct="1">
              <a:lnSpc>
                <a:spcPct val="120000"/>
              </a:lnSpc>
              <a:spcBef>
                <a:spcPct val="0"/>
              </a:spcBef>
              <a:buClrTx/>
              <a:buFontTx/>
              <a:buNone/>
            </a:pPr>
            <a:r>
              <a:rPr lang="en-US" altLang="en-US">
                <a:solidFill>
                  <a:schemeClr val="tx1"/>
                </a:solidFill>
              </a:rPr>
              <a:t>e.g. </a:t>
            </a:r>
          </a:p>
          <a:p>
            <a:pPr eaLnBrk="1" hangingPunct="1">
              <a:lnSpc>
                <a:spcPct val="120000"/>
              </a:lnSpc>
              <a:spcBef>
                <a:spcPct val="0"/>
              </a:spcBef>
              <a:buClrTx/>
              <a:buFontTx/>
              <a:buNone/>
            </a:pPr>
            <a:r>
              <a:rPr lang="en-US" altLang="en-US">
                <a:solidFill>
                  <a:schemeClr val="tx1"/>
                </a:solidFill>
              </a:rPr>
              <a:t>    this diagram is ambiguous</a:t>
            </a:r>
          </a:p>
        </p:txBody>
      </p:sp>
      <p:sp>
        <p:nvSpPr>
          <p:cNvPr id="8" name="TextBox 7">
            <a:extLst>
              <a:ext uri="{FF2B5EF4-FFF2-40B4-BE49-F238E27FC236}">
                <a16:creationId xmlns:a16="http://schemas.microsoft.com/office/drawing/2014/main" id="{2E8256A2-2E0A-4ACE-91C0-8F831B5C2526}"/>
              </a:ext>
            </a:extLst>
          </p:cNvPr>
          <p:cNvSpPr txBox="1">
            <a:spLocks noChangeArrowheads="1"/>
          </p:cNvSpPr>
          <p:nvPr/>
        </p:nvSpPr>
        <p:spPr bwMode="auto">
          <a:xfrm>
            <a:off x="533400" y="4311650"/>
            <a:ext cx="312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 but this is unambiguous. </a:t>
            </a: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31AAF03C-8A84-4A57-BD5C-1E7BD430F8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AE711B72-25FE-4CE4-B3C6-BD3C5A9F2328}" type="slidenum">
              <a:rPr lang="en-US" altLang="en-US" sz="1200" smtClean="0">
                <a:solidFill>
                  <a:schemeClr val="tx1"/>
                </a:solidFill>
              </a:rPr>
              <a:pPr>
                <a:spcBef>
                  <a:spcPct val="0"/>
                </a:spcBef>
                <a:buClrTx/>
                <a:buFontTx/>
                <a:buNone/>
              </a:pPr>
              <a:t>3</a:t>
            </a:fld>
            <a:endParaRPr lang="en-US" altLang="en-US" sz="1200">
              <a:solidFill>
                <a:schemeClr val="tx1"/>
              </a:solidFill>
            </a:endParaRPr>
          </a:p>
        </p:txBody>
      </p:sp>
      <p:sp>
        <p:nvSpPr>
          <p:cNvPr id="10243" name="Rectangle 2" descr="Parchment">
            <a:extLst>
              <a:ext uri="{FF2B5EF4-FFF2-40B4-BE49-F238E27FC236}">
                <a16:creationId xmlns:a16="http://schemas.microsoft.com/office/drawing/2014/main" id="{1A962B69-D4A2-4070-A20A-B57E27F705A2}"/>
              </a:ext>
            </a:extLst>
          </p:cNvPr>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Installing NORMA</a:t>
            </a:r>
          </a:p>
        </p:txBody>
      </p:sp>
      <p:sp>
        <p:nvSpPr>
          <p:cNvPr id="3076" name="TextBox 3">
            <a:extLst>
              <a:ext uri="{FF2B5EF4-FFF2-40B4-BE49-F238E27FC236}">
                <a16:creationId xmlns:a16="http://schemas.microsoft.com/office/drawing/2014/main" id="{BB7A169E-A235-4F3D-9EC1-3FA9ED42908A}"/>
              </a:ext>
            </a:extLst>
          </p:cNvPr>
          <p:cNvSpPr txBox="1">
            <a:spLocks noChangeArrowheads="1"/>
          </p:cNvSpPr>
          <p:nvPr/>
        </p:nvSpPr>
        <p:spPr bwMode="auto">
          <a:xfrm>
            <a:off x="461963" y="1600200"/>
            <a:ext cx="83820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Public builds of NORMA are available as a free plug-in to Visual Studio. </a:t>
            </a:r>
          </a:p>
          <a:p>
            <a:pPr eaLnBrk="1" hangingPunct="1">
              <a:spcBef>
                <a:spcPct val="0"/>
              </a:spcBef>
              <a:buClrTx/>
              <a:buFontTx/>
              <a:buNone/>
            </a:pPr>
            <a:endParaRPr lang="en-US" altLang="en-US" sz="1800">
              <a:solidFill>
                <a:schemeClr val="tx1"/>
              </a:solidFill>
            </a:endParaRPr>
          </a:p>
          <a:p>
            <a:pPr eaLnBrk="1" hangingPunct="1">
              <a:lnSpc>
                <a:spcPts val="2600"/>
              </a:lnSpc>
              <a:spcBef>
                <a:spcPct val="0"/>
              </a:spcBef>
              <a:buClrTx/>
            </a:pPr>
            <a:r>
              <a:rPr lang="en-US" altLang="en-US">
                <a:solidFill>
                  <a:schemeClr val="tx1"/>
                </a:solidFill>
              </a:rPr>
              <a:t> </a:t>
            </a:r>
            <a:r>
              <a:rPr lang="en-US" altLang="en-US">
                <a:solidFill>
                  <a:srgbClr val="A50021"/>
                </a:solidFill>
              </a:rPr>
              <a:t>Download</a:t>
            </a:r>
            <a:r>
              <a:rPr lang="en-US" altLang="en-US">
                <a:solidFill>
                  <a:schemeClr val="tx1"/>
                </a:solidFill>
              </a:rPr>
              <a:t> the zip file for the latest public build of NORMA for your installed version of Visual Studio (VS2005, VS2008, VS2010, VS2012,  VS2013, VS2015, …). For VS2017 currently the only NORMA that works is accessible at</a:t>
            </a:r>
          </a:p>
          <a:p>
            <a:pPr eaLnBrk="1" hangingPunct="1">
              <a:lnSpc>
                <a:spcPts val="2600"/>
              </a:lnSpc>
              <a:spcBef>
                <a:spcPct val="0"/>
              </a:spcBef>
              <a:buClrTx/>
              <a:buFontTx/>
              <a:buNone/>
            </a:pPr>
            <a:r>
              <a:rPr lang="en-US" altLang="en-US">
                <a:solidFill>
                  <a:schemeClr val="tx1"/>
                </a:solidFill>
                <a:hlinkClick r:id="rId4"/>
              </a:rPr>
              <a:t>http://www.ormfoundation.org/files/folders/norma_the_software/entry4065.aspx</a:t>
            </a:r>
            <a:r>
              <a:rPr lang="en-US" altLang="en-US">
                <a:solidFill>
                  <a:schemeClr val="tx1"/>
                </a:solidFill>
              </a:rPr>
              <a:t>.</a:t>
            </a:r>
          </a:p>
          <a:p>
            <a:pPr eaLnBrk="1" hangingPunct="1">
              <a:lnSpc>
                <a:spcPts val="2600"/>
              </a:lnSpc>
              <a:spcBef>
                <a:spcPct val="0"/>
              </a:spcBef>
              <a:buClrTx/>
              <a:buFontTx/>
              <a:buNone/>
            </a:pPr>
            <a:r>
              <a:rPr lang="en-US" altLang="en-US">
                <a:solidFill>
                  <a:schemeClr val="tx1"/>
                </a:solidFill>
              </a:rPr>
              <a:t>  For earlier versions of VisualStudio, access either of the following:</a:t>
            </a:r>
          </a:p>
          <a:p>
            <a:pPr eaLnBrk="1" hangingPunct="1">
              <a:lnSpc>
                <a:spcPts val="2600"/>
              </a:lnSpc>
              <a:spcBef>
                <a:spcPct val="0"/>
              </a:spcBef>
              <a:buClrTx/>
              <a:buFontTx/>
              <a:buNone/>
            </a:pPr>
            <a:r>
              <a:rPr lang="en-US" altLang="en-US" sz="1800">
                <a:solidFill>
                  <a:schemeClr val="tx1"/>
                </a:solidFill>
                <a:hlinkClick r:id="rId5"/>
              </a:rPr>
              <a:t>  http://www.ormfoundation.org/files/folders/norma_the_software/default.aspx</a:t>
            </a:r>
            <a:r>
              <a:rPr lang="en-US" altLang="en-US" sz="1800">
                <a:solidFill>
                  <a:schemeClr val="tx1"/>
                </a:solidFill>
              </a:rPr>
              <a:t> </a:t>
            </a:r>
          </a:p>
          <a:p>
            <a:pPr eaLnBrk="1" hangingPunct="1">
              <a:lnSpc>
                <a:spcPts val="2600"/>
              </a:lnSpc>
              <a:spcBef>
                <a:spcPct val="0"/>
              </a:spcBef>
              <a:buClrTx/>
              <a:buFontTx/>
              <a:buNone/>
            </a:pPr>
            <a:r>
              <a:rPr lang="en-US" altLang="en-US">
                <a:solidFill>
                  <a:schemeClr val="tx1"/>
                </a:solidFill>
              </a:rPr>
              <a:t>  or </a:t>
            </a:r>
            <a:r>
              <a:rPr lang="en-US" altLang="en-US">
                <a:solidFill>
                  <a:schemeClr val="tx1"/>
                </a:solidFill>
                <a:cs typeface="Tahoma" panose="020B0604030504040204" pitchFamily="34" charset="0"/>
                <a:hlinkClick r:id="rId6"/>
              </a:rPr>
              <a:t>http://sourceforge.net/projects/orm</a:t>
            </a:r>
            <a:r>
              <a:rPr lang="en-US" altLang="en-US">
                <a:solidFill>
                  <a:schemeClr val="tx1"/>
                </a:solidFill>
                <a:cs typeface="Tahoma" panose="020B0604030504040204" pitchFamily="34" charset="0"/>
              </a:rPr>
              <a:t> . </a:t>
            </a:r>
          </a:p>
          <a:p>
            <a:pPr eaLnBrk="1" hangingPunct="1">
              <a:spcBef>
                <a:spcPct val="0"/>
              </a:spcBef>
              <a:buClrTx/>
              <a:buFontTx/>
              <a:buNone/>
            </a:pPr>
            <a:endParaRPr lang="en-US" altLang="en-US">
              <a:solidFill>
                <a:schemeClr val="tx1"/>
              </a:solidFill>
              <a:cs typeface="Tahoma" panose="020B0604030504040204" pitchFamily="34" charset="0"/>
            </a:endParaRPr>
          </a:p>
          <a:p>
            <a:pPr eaLnBrk="1" hangingPunct="1">
              <a:lnSpc>
                <a:spcPts val="2600"/>
              </a:lnSpc>
              <a:spcBef>
                <a:spcPct val="0"/>
              </a:spcBef>
              <a:buClrTx/>
            </a:pPr>
            <a:r>
              <a:rPr lang="en-US" altLang="en-US">
                <a:solidFill>
                  <a:schemeClr val="tx1"/>
                </a:solidFill>
                <a:cs typeface="Tahoma" panose="020B0604030504040204" pitchFamily="34" charset="0"/>
              </a:rPr>
              <a:t> </a:t>
            </a:r>
            <a:r>
              <a:rPr lang="en-US" altLang="en-US">
                <a:solidFill>
                  <a:srgbClr val="A50021"/>
                </a:solidFill>
                <a:cs typeface="Tahoma" panose="020B0604030504040204" pitchFamily="34" charset="0"/>
              </a:rPr>
              <a:t>Unzip</a:t>
            </a:r>
            <a:r>
              <a:rPr lang="en-US" altLang="en-US">
                <a:solidFill>
                  <a:schemeClr val="tx1"/>
                </a:solidFill>
                <a:cs typeface="Tahoma" panose="020B0604030504040204" pitchFamily="34" charset="0"/>
              </a:rPr>
              <a:t> the downloaded file </a:t>
            </a:r>
          </a:p>
          <a:p>
            <a:pPr eaLnBrk="1" hangingPunct="1">
              <a:lnSpc>
                <a:spcPts val="2600"/>
              </a:lnSpc>
              <a:spcBef>
                <a:spcPct val="0"/>
              </a:spcBef>
              <a:buClrTx/>
              <a:buFontTx/>
              <a:buNone/>
            </a:pPr>
            <a:r>
              <a:rPr lang="en-US" altLang="en-US">
                <a:solidFill>
                  <a:schemeClr val="tx1"/>
                </a:solidFill>
                <a:cs typeface="Tahoma" panose="020B0604030504040204" pitchFamily="34" charset="0"/>
              </a:rPr>
              <a:t>  (e.g. right-click the file, and choose Extract All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048FBAF5-3A08-4B61-9BE5-289F22A5DE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C3598ACB-30D7-4C00-9103-79DBD0C9C790}" type="slidenum">
              <a:rPr lang="en-US" altLang="en-US" sz="1200" smtClean="0">
                <a:solidFill>
                  <a:schemeClr val="tx1"/>
                </a:solidFill>
              </a:rPr>
              <a:pPr>
                <a:spcBef>
                  <a:spcPct val="0"/>
                </a:spcBef>
                <a:buClrTx/>
                <a:buFontTx/>
                <a:buNone/>
              </a:pPr>
              <a:t>30</a:t>
            </a:fld>
            <a:endParaRPr lang="en-US" altLang="en-US" sz="1200">
              <a:solidFill>
                <a:schemeClr val="tx1"/>
              </a:solidFill>
            </a:endParaRPr>
          </a:p>
        </p:txBody>
      </p:sp>
      <p:sp>
        <p:nvSpPr>
          <p:cNvPr id="60419" name="Text Box 3">
            <a:extLst>
              <a:ext uri="{FF2B5EF4-FFF2-40B4-BE49-F238E27FC236}">
                <a16:creationId xmlns:a16="http://schemas.microsoft.com/office/drawing/2014/main" id="{10DC8E8D-5242-4597-9C0F-EEC3A9E28D5D}"/>
              </a:ext>
            </a:extLst>
          </p:cNvPr>
          <p:cNvSpPr txBox="1">
            <a:spLocks noChangeArrowheads="1"/>
          </p:cNvSpPr>
          <p:nvPr/>
        </p:nvSpPr>
        <p:spPr bwMode="auto">
          <a:xfrm>
            <a:off x="457200" y="107950"/>
            <a:ext cx="6823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change this default (as well as many other options)</a:t>
            </a:r>
          </a:p>
          <a:p>
            <a:pPr eaLnBrk="1" hangingPunct="1">
              <a:lnSpc>
                <a:spcPct val="120000"/>
              </a:lnSpc>
              <a:spcBef>
                <a:spcPct val="0"/>
              </a:spcBef>
              <a:buClrTx/>
              <a:buFontTx/>
              <a:buNone/>
            </a:pPr>
            <a:r>
              <a:rPr lang="en-US" altLang="en-US">
                <a:solidFill>
                  <a:schemeClr val="tx1"/>
                </a:solidFill>
              </a:rPr>
              <a:t>open the </a:t>
            </a:r>
            <a:r>
              <a:rPr lang="en-US" altLang="en-US">
                <a:solidFill>
                  <a:srgbClr val="A50021"/>
                </a:solidFill>
              </a:rPr>
              <a:t>Options Window</a:t>
            </a:r>
            <a:r>
              <a:rPr lang="en-US" altLang="en-US">
                <a:solidFill>
                  <a:schemeClr val="tx1"/>
                </a:solidFill>
              </a:rPr>
              <a:t> (main menu: Tools &gt; Options…)</a:t>
            </a:r>
          </a:p>
        </p:txBody>
      </p:sp>
      <p:pic>
        <p:nvPicPr>
          <p:cNvPr id="60420" name="Snagit_PPT7834">
            <a:extLst>
              <a:ext uri="{FF2B5EF4-FFF2-40B4-BE49-F238E27FC236}">
                <a16:creationId xmlns:a16="http://schemas.microsoft.com/office/drawing/2014/main" id="{119D9E80-EBCC-419E-8EA4-BB15068511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143000"/>
            <a:ext cx="32004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6343">
            <a:extLst>
              <a:ext uri="{FF2B5EF4-FFF2-40B4-BE49-F238E27FC236}">
                <a16:creationId xmlns:a16="http://schemas.microsoft.com/office/drawing/2014/main" id="{3CD3F3FD-19AA-4149-90CC-ADFE0D74F8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3488" y="2743200"/>
            <a:ext cx="49895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612929D-88EC-4274-BC3C-BBA5544DD2B9}"/>
              </a:ext>
            </a:extLst>
          </p:cNvPr>
          <p:cNvSpPr txBox="1">
            <a:spLocks noChangeArrowheads="1"/>
          </p:cNvSpPr>
          <p:nvPr/>
        </p:nvSpPr>
        <p:spPr bwMode="auto">
          <a:xfrm>
            <a:off x="3849688" y="1752600"/>
            <a:ext cx="4654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then select </a:t>
            </a:r>
            <a:r>
              <a:rPr lang="en-US" altLang="en-US">
                <a:solidFill>
                  <a:srgbClr val="A50021"/>
                </a:solidFill>
              </a:rPr>
              <a:t>ORM Designer</a:t>
            </a:r>
            <a:r>
              <a:rPr lang="en-US" altLang="en-US">
                <a:solidFill>
                  <a:schemeClr val="tx1"/>
                </a:solidFill>
              </a:rPr>
              <a:t>, </a:t>
            </a:r>
          </a:p>
          <a:p>
            <a:pPr eaLnBrk="1" hangingPunct="1">
              <a:spcBef>
                <a:spcPct val="0"/>
              </a:spcBef>
              <a:buClrTx/>
              <a:buFontTx/>
              <a:buNone/>
            </a:pPr>
            <a:r>
              <a:rPr lang="en-US" altLang="en-US">
                <a:solidFill>
                  <a:schemeClr val="tx1"/>
                </a:solidFill>
              </a:rPr>
              <a:t>and scroll to Mandatory Dot Placement.</a:t>
            </a: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a:extLst>
              <a:ext uri="{FF2B5EF4-FFF2-40B4-BE49-F238E27FC236}">
                <a16:creationId xmlns:a16="http://schemas.microsoft.com/office/drawing/2014/main" id="{3EA8689A-163B-43BD-AB74-7A1C5485FB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9DA19452-0BB2-48E8-803E-7211262B0563}" type="slidenum">
              <a:rPr lang="en-US" altLang="en-US" sz="1200" smtClean="0">
                <a:solidFill>
                  <a:schemeClr val="tx1"/>
                </a:solidFill>
              </a:rPr>
              <a:pPr>
                <a:spcBef>
                  <a:spcPct val="0"/>
                </a:spcBef>
                <a:buClrTx/>
                <a:buFontTx/>
                <a:buNone/>
              </a:pPr>
              <a:t>31</a:t>
            </a:fld>
            <a:endParaRPr lang="en-US" altLang="en-US" sz="1200">
              <a:solidFill>
                <a:schemeClr val="tx1"/>
              </a:solidFill>
            </a:endParaRPr>
          </a:p>
        </p:txBody>
      </p:sp>
      <p:sp>
        <p:nvSpPr>
          <p:cNvPr id="62467" name="Text Box 3">
            <a:extLst>
              <a:ext uri="{FF2B5EF4-FFF2-40B4-BE49-F238E27FC236}">
                <a16:creationId xmlns:a16="http://schemas.microsoft.com/office/drawing/2014/main" id="{D60A2E5D-B8B0-47FA-9E95-1A326F4AC927}"/>
              </a:ext>
            </a:extLst>
          </p:cNvPr>
          <p:cNvSpPr txBox="1">
            <a:spLocks noChangeArrowheads="1"/>
          </p:cNvSpPr>
          <p:nvPr/>
        </p:nvSpPr>
        <p:spPr bwMode="auto">
          <a:xfrm>
            <a:off x="381000" y="228600"/>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Double-click the field entry for </a:t>
            </a:r>
            <a:r>
              <a:rPr lang="en-US" altLang="en-US">
                <a:solidFill>
                  <a:srgbClr val="A50021"/>
                </a:solidFill>
              </a:rPr>
              <a:t>Mandatory Dot Placement</a:t>
            </a:r>
          </a:p>
          <a:p>
            <a:pPr eaLnBrk="1" hangingPunct="1">
              <a:lnSpc>
                <a:spcPct val="120000"/>
              </a:lnSpc>
              <a:spcBef>
                <a:spcPct val="0"/>
              </a:spcBef>
              <a:buClrTx/>
              <a:buFontTx/>
              <a:buNone/>
            </a:pPr>
            <a:r>
              <a:rPr lang="en-US" altLang="en-US">
                <a:solidFill>
                  <a:schemeClr val="tx1"/>
                </a:solidFill>
              </a:rPr>
              <a:t>to toggle its value (from RoleBoxEnd to </a:t>
            </a:r>
            <a:r>
              <a:rPr lang="en-US" altLang="en-US">
                <a:solidFill>
                  <a:srgbClr val="A50021"/>
                </a:solidFill>
              </a:rPr>
              <a:t>ObjectShapeEnd</a:t>
            </a:r>
            <a:r>
              <a:rPr lang="en-US" altLang="en-US">
                <a:solidFill>
                  <a:schemeClr val="tx1"/>
                </a:solidFill>
              </a:rPr>
              <a:t>).</a:t>
            </a:r>
          </a:p>
        </p:txBody>
      </p:sp>
      <p:sp>
        <p:nvSpPr>
          <p:cNvPr id="717829" name="Text Box 5">
            <a:extLst>
              <a:ext uri="{FF2B5EF4-FFF2-40B4-BE49-F238E27FC236}">
                <a16:creationId xmlns:a16="http://schemas.microsoft.com/office/drawing/2014/main" id="{5D11A4DD-192E-437D-A14F-B068B8E767DF}"/>
              </a:ext>
            </a:extLst>
          </p:cNvPr>
          <p:cNvSpPr txBox="1">
            <a:spLocks noChangeArrowheads="1"/>
          </p:cNvSpPr>
          <p:nvPr/>
        </p:nvSpPr>
        <p:spPr bwMode="auto">
          <a:xfrm>
            <a:off x="381000" y="3098800"/>
            <a:ext cx="38242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activate this choice,</a:t>
            </a:r>
          </a:p>
          <a:p>
            <a:pPr eaLnBrk="1" hangingPunct="1">
              <a:lnSpc>
                <a:spcPct val="120000"/>
              </a:lnSpc>
              <a:spcBef>
                <a:spcPct val="0"/>
              </a:spcBef>
              <a:buClrTx/>
              <a:buFontTx/>
              <a:buNone/>
            </a:pPr>
            <a:r>
              <a:rPr lang="en-US" altLang="en-US">
                <a:solidFill>
                  <a:schemeClr val="tx1"/>
                </a:solidFill>
              </a:rPr>
              <a:t>press OK</a:t>
            </a:r>
          </a:p>
          <a:p>
            <a:pPr eaLnBrk="1" hangingPunct="1">
              <a:lnSpc>
                <a:spcPct val="120000"/>
              </a:lnSpc>
              <a:spcBef>
                <a:spcPct val="0"/>
              </a:spcBef>
              <a:buClrTx/>
              <a:buFontTx/>
              <a:buNone/>
            </a:pPr>
            <a:r>
              <a:rPr lang="en-US" altLang="en-US">
                <a:solidFill>
                  <a:schemeClr val="tx1"/>
                </a:solidFill>
              </a:rPr>
              <a:t>(this remains your default</a:t>
            </a:r>
          </a:p>
          <a:p>
            <a:pPr eaLnBrk="1" hangingPunct="1">
              <a:lnSpc>
                <a:spcPct val="120000"/>
              </a:lnSpc>
              <a:spcBef>
                <a:spcPct val="0"/>
              </a:spcBef>
              <a:buClrTx/>
              <a:buFontTx/>
              <a:buNone/>
            </a:pPr>
            <a:r>
              <a:rPr lang="en-US" altLang="en-US">
                <a:solidFill>
                  <a:schemeClr val="tx1"/>
                </a:solidFill>
              </a:rPr>
              <a:t>preference until you change it). </a:t>
            </a:r>
          </a:p>
        </p:txBody>
      </p:sp>
      <p:pic>
        <p:nvPicPr>
          <p:cNvPr id="62469" name="Snagit_PPT321F">
            <a:extLst>
              <a:ext uri="{FF2B5EF4-FFF2-40B4-BE49-F238E27FC236}">
                <a16:creationId xmlns:a16="http://schemas.microsoft.com/office/drawing/2014/main" id="{A20F3A66-A4ED-40BF-B6C3-2CF01CE6D4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235075"/>
            <a:ext cx="3856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7195">
            <a:extLst>
              <a:ext uri="{FF2B5EF4-FFF2-40B4-BE49-F238E27FC236}">
                <a16:creationId xmlns:a16="http://schemas.microsoft.com/office/drawing/2014/main" id="{FB400FA9-094E-47C2-9CD9-CDE9F70A18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2052638"/>
            <a:ext cx="45878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8E22">
            <a:extLst>
              <a:ext uri="{FF2B5EF4-FFF2-40B4-BE49-F238E27FC236}">
                <a16:creationId xmlns:a16="http://schemas.microsoft.com/office/drawing/2014/main" id="{01251D6A-88E9-42BB-9991-1E372A125E9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81463" y="3262313"/>
            <a:ext cx="48260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4BA6">
            <a:extLst>
              <a:ext uri="{FF2B5EF4-FFF2-40B4-BE49-F238E27FC236}">
                <a16:creationId xmlns:a16="http://schemas.microsoft.com/office/drawing/2014/main" id="{B879123B-25EE-4563-AEF9-B43D766FD42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875213"/>
            <a:ext cx="353695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28D05FD-3308-4CD1-8026-738BCE217F81}"/>
              </a:ext>
            </a:extLst>
          </p:cNvPr>
          <p:cNvSpPr txBox="1">
            <a:spLocks noChangeArrowheads="1"/>
          </p:cNvSpPr>
          <p:nvPr/>
        </p:nvSpPr>
        <p:spPr bwMode="auto">
          <a:xfrm>
            <a:off x="357188" y="1957388"/>
            <a:ext cx="38481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Alternatively, choose the desired</a:t>
            </a:r>
          </a:p>
          <a:p>
            <a:pPr eaLnBrk="1" hangingPunct="1">
              <a:lnSpc>
                <a:spcPct val="120000"/>
              </a:lnSpc>
              <a:spcBef>
                <a:spcPct val="0"/>
              </a:spcBef>
              <a:buClrTx/>
              <a:buFontTx/>
              <a:buNone/>
            </a:pPr>
            <a:r>
              <a:rPr lang="en-US" altLang="en-US">
                <a:solidFill>
                  <a:schemeClr val="tx1"/>
                </a:solidFill>
              </a:rPr>
              <a:t>option from the drop-down list.</a:t>
            </a:r>
          </a:p>
        </p:txBody>
      </p:sp>
      <p:sp>
        <p:nvSpPr>
          <p:cNvPr id="7" name="TextBox 6">
            <a:extLst>
              <a:ext uri="{FF2B5EF4-FFF2-40B4-BE49-F238E27FC236}">
                <a16:creationId xmlns:a16="http://schemas.microsoft.com/office/drawing/2014/main" id="{4CB90900-B2DB-490D-B0C1-59AA66E33D3A}"/>
              </a:ext>
            </a:extLst>
          </p:cNvPr>
          <p:cNvSpPr txBox="1">
            <a:spLocks noChangeArrowheads="1"/>
          </p:cNvSpPr>
          <p:nvPr/>
        </p:nvSpPr>
        <p:spPr bwMode="auto">
          <a:xfrm>
            <a:off x="457200" y="4875213"/>
            <a:ext cx="3895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mandatory role dot is now</a:t>
            </a:r>
          </a:p>
          <a:p>
            <a:pPr eaLnBrk="1" hangingPunct="1">
              <a:lnSpc>
                <a:spcPct val="120000"/>
              </a:lnSpc>
              <a:spcBef>
                <a:spcPct val="0"/>
              </a:spcBef>
              <a:buClrTx/>
              <a:buFontTx/>
              <a:buNone/>
            </a:pPr>
            <a:r>
              <a:rPr lang="en-US" altLang="en-US">
                <a:solidFill>
                  <a:schemeClr val="tx1"/>
                </a:solidFill>
              </a:rPr>
              <a:t>displayed at the object type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a:extLst>
              <a:ext uri="{FF2B5EF4-FFF2-40B4-BE49-F238E27FC236}">
                <a16:creationId xmlns:a16="http://schemas.microsoft.com/office/drawing/2014/main" id="{A7506464-6307-4091-BB72-058457000F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9F587AC-88E4-4E95-9302-DA47622C50EE}" type="slidenum">
              <a:rPr lang="en-US" altLang="en-US" sz="1200" smtClean="0">
                <a:solidFill>
                  <a:schemeClr val="tx1"/>
                </a:solidFill>
              </a:rPr>
              <a:pPr>
                <a:spcBef>
                  <a:spcPct val="0"/>
                </a:spcBef>
                <a:buClrTx/>
                <a:buFontTx/>
                <a:buNone/>
              </a:pPr>
              <a:t>32</a:t>
            </a:fld>
            <a:endParaRPr lang="en-US" altLang="en-US" sz="1200">
              <a:solidFill>
                <a:schemeClr val="tx1"/>
              </a:solidFill>
            </a:endParaRPr>
          </a:p>
        </p:txBody>
      </p:sp>
      <p:sp>
        <p:nvSpPr>
          <p:cNvPr id="762885" name="Text Box 5">
            <a:extLst>
              <a:ext uri="{FF2B5EF4-FFF2-40B4-BE49-F238E27FC236}">
                <a16:creationId xmlns:a16="http://schemas.microsoft.com/office/drawing/2014/main" id="{BC0F82D0-5A26-407C-AAFA-62C67295B792}"/>
              </a:ext>
            </a:extLst>
          </p:cNvPr>
          <p:cNvSpPr txBox="1">
            <a:spLocks noChangeArrowheads="1"/>
          </p:cNvSpPr>
          <p:nvPr/>
        </p:nvSpPr>
        <p:spPr bwMode="auto">
          <a:xfrm>
            <a:off x="457200" y="228600"/>
            <a:ext cx="57213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By default, NORMA sets data types</a:t>
            </a:r>
          </a:p>
          <a:p>
            <a:pPr eaLnBrk="1" hangingPunct="1">
              <a:spcBef>
                <a:spcPct val="0"/>
              </a:spcBef>
              <a:buClrTx/>
              <a:buFontTx/>
              <a:buNone/>
            </a:pPr>
            <a:r>
              <a:rPr lang="en-US" altLang="en-US">
                <a:solidFill>
                  <a:schemeClr val="tx1"/>
                </a:solidFill>
              </a:rPr>
              <a:t>to Unspecified</a:t>
            </a:r>
          </a:p>
          <a:p>
            <a:pPr eaLnBrk="1" hangingPunct="1">
              <a:spcBef>
                <a:spcPct val="0"/>
              </a:spcBef>
              <a:buClrTx/>
              <a:buFontTx/>
              <a:buNone/>
            </a:pPr>
            <a:r>
              <a:rPr lang="en-US" altLang="en-US">
                <a:solidFill>
                  <a:schemeClr val="tx1"/>
                </a:solidFill>
              </a:rPr>
              <a:t>until you assign a specific data type.</a:t>
            </a:r>
          </a:p>
          <a:p>
            <a:pPr eaLnBrk="1" hangingPunct="1">
              <a:spcBef>
                <a:spcPct val="0"/>
              </a:spcBef>
              <a:buClrTx/>
              <a:buFontTx/>
              <a:buNone/>
            </a:pPr>
            <a:endParaRPr lang="en-US" altLang="en-US" sz="1200">
              <a:solidFill>
                <a:schemeClr val="tx1"/>
              </a:solidFill>
            </a:endParaRPr>
          </a:p>
          <a:p>
            <a:pPr eaLnBrk="1" hangingPunct="1">
              <a:spcBef>
                <a:spcPct val="0"/>
              </a:spcBef>
              <a:buClrTx/>
              <a:buFontTx/>
              <a:buNone/>
            </a:pPr>
            <a:r>
              <a:rPr lang="en-US" altLang="en-US">
                <a:solidFill>
                  <a:schemeClr val="tx1"/>
                </a:solidFill>
              </a:rPr>
              <a:t>As ORM schemas often include many value types</a:t>
            </a:r>
          </a:p>
          <a:p>
            <a:pPr eaLnBrk="1" hangingPunct="1">
              <a:spcBef>
                <a:spcPct val="0"/>
              </a:spcBef>
              <a:buClrTx/>
              <a:buFontTx/>
              <a:buNone/>
            </a:pPr>
            <a:r>
              <a:rPr lang="en-US" altLang="en-US">
                <a:solidFill>
                  <a:schemeClr val="tx1"/>
                </a:solidFill>
              </a:rPr>
              <a:t>that are based on string data types, </a:t>
            </a:r>
          </a:p>
          <a:p>
            <a:pPr eaLnBrk="1" hangingPunct="1">
              <a:spcBef>
                <a:spcPct val="0"/>
              </a:spcBef>
              <a:buClrTx/>
              <a:buFontTx/>
              <a:buNone/>
            </a:pPr>
            <a:r>
              <a:rPr lang="en-US" altLang="en-US">
                <a:solidFill>
                  <a:schemeClr val="tx1"/>
                </a:solidFill>
              </a:rPr>
              <a:t>you can save yourself some work by setting the</a:t>
            </a:r>
          </a:p>
          <a:p>
            <a:pPr eaLnBrk="1" hangingPunct="1">
              <a:spcBef>
                <a:spcPct val="0"/>
              </a:spcBef>
              <a:spcAft>
                <a:spcPts val="300"/>
              </a:spcAft>
              <a:buClrTx/>
              <a:buFontTx/>
              <a:buNone/>
            </a:pPr>
            <a:r>
              <a:rPr lang="en-US" altLang="en-US">
                <a:solidFill>
                  <a:schemeClr val="tx1"/>
                </a:solidFill>
              </a:rPr>
              <a:t>default data type to TextVariableLength.</a:t>
            </a:r>
          </a:p>
        </p:txBody>
      </p:sp>
      <p:pic>
        <p:nvPicPr>
          <p:cNvPr id="2" name="Snagit_PPT21DC">
            <a:extLst>
              <a:ext uri="{FF2B5EF4-FFF2-40B4-BE49-F238E27FC236}">
                <a16:creationId xmlns:a16="http://schemas.microsoft.com/office/drawing/2014/main" id="{7F6A93E8-1A7C-475A-B563-766888351C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5557838"/>
            <a:ext cx="431482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FD85">
            <a:extLst>
              <a:ext uri="{FF2B5EF4-FFF2-40B4-BE49-F238E27FC236}">
                <a16:creationId xmlns:a16="http://schemas.microsoft.com/office/drawing/2014/main" id="{9A478DFF-A5E2-46C5-9B97-86FCEEE604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1538" y="3673475"/>
            <a:ext cx="53340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Snagit_PPTF1B5">
            <a:extLst>
              <a:ext uri="{FF2B5EF4-FFF2-40B4-BE49-F238E27FC236}">
                <a16:creationId xmlns:a16="http://schemas.microsoft.com/office/drawing/2014/main" id="{C9093EA3-716F-4F7A-92C3-0B401AE18CF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609600"/>
            <a:ext cx="39449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Down 4">
            <a:extLst>
              <a:ext uri="{FF2B5EF4-FFF2-40B4-BE49-F238E27FC236}">
                <a16:creationId xmlns:a16="http://schemas.microsoft.com/office/drawing/2014/main" id="{316CC146-39F8-455A-A61E-E47BAD489341}"/>
              </a:ext>
            </a:extLst>
          </p:cNvPr>
          <p:cNvSpPr/>
          <p:nvPr/>
        </p:nvSpPr>
        <p:spPr>
          <a:xfrm>
            <a:off x="5715000" y="5181600"/>
            <a:ext cx="2286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
        <p:nvSpPr>
          <p:cNvPr id="6" name="TextBox 5">
            <a:extLst>
              <a:ext uri="{FF2B5EF4-FFF2-40B4-BE49-F238E27FC236}">
                <a16:creationId xmlns:a16="http://schemas.microsoft.com/office/drawing/2014/main" id="{91AA52D0-0479-49AD-8A9F-2F2A147E0C56}"/>
              </a:ext>
            </a:extLst>
          </p:cNvPr>
          <p:cNvSpPr txBox="1">
            <a:spLocks noChangeArrowheads="1"/>
          </p:cNvSpPr>
          <p:nvPr/>
        </p:nvSpPr>
        <p:spPr bwMode="auto">
          <a:xfrm>
            <a:off x="474663" y="2846388"/>
            <a:ext cx="536892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spcAft>
                <a:spcPts val="300"/>
              </a:spcAft>
              <a:buClrTx/>
              <a:buFontTx/>
              <a:buNone/>
            </a:pPr>
            <a:r>
              <a:rPr lang="en-US" altLang="en-US">
                <a:solidFill>
                  <a:schemeClr val="tx1"/>
                </a:solidFill>
              </a:rPr>
              <a:t>To do this, use the Tools &gt; Options dialog to  </a:t>
            </a:r>
          </a:p>
          <a:p>
            <a:pPr eaLnBrk="1" hangingPunct="1">
              <a:spcBef>
                <a:spcPct val="0"/>
              </a:spcBef>
              <a:spcAft>
                <a:spcPts val="300"/>
              </a:spcAft>
              <a:buClrTx/>
              <a:buFontTx/>
              <a:buNone/>
            </a:pPr>
            <a:r>
              <a:rPr lang="en-US" altLang="en-US">
                <a:solidFill>
                  <a:schemeClr val="tx1"/>
                </a:solidFill>
              </a:rPr>
              <a:t>set the </a:t>
            </a:r>
            <a:r>
              <a:rPr lang="en-US" altLang="en-US">
                <a:solidFill>
                  <a:srgbClr val="A50021"/>
                </a:solidFill>
              </a:rPr>
              <a:t>Initial </a:t>
            </a:r>
            <a:r>
              <a:rPr lang="en-US" altLang="en-US">
                <a:solidFill>
                  <a:schemeClr val="tx1"/>
                </a:solidFill>
              </a:rPr>
              <a:t>(default)</a:t>
            </a:r>
            <a:r>
              <a:rPr lang="en-US" altLang="en-US">
                <a:solidFill>
                  <a:srgbClr val="A50021"/>
                </a:solidFill>
              </a:rPr>
              <a:t> Data Type</a:t>
            </a:r>
          </a:p>
          <a:p>
            <a:pPr eaLnBrk="1" hangingPunct="1">
              <a:spcBef>
                <a:spcPct val="0"/>
              </a:spcBef>
              <a:spcAft>
                <a:spcPts val="300"/>
              </a:spcAft>
              <a:buClrTx/>
              <a:buFontTx/>
              <a:buNone/>
            </a:pPr>
            <a:r>
              <a:rPr lang="en-US" altLang="en-US">
                <a:solidFill>
                  <a:schemeClr val="tx1"/>
                </a:solidFill>
              </a:rPr>
              <a:t>to </a:t>
            </a:r>
            <a:r>
              <a:rPr lang="en-US" altLang="en-US">
                <a:solidFill>
                  <a:srgbClr val="A50021"/>
                </a:solidFill>
              </a:rPr>
              <a:t>TextVariableLength</a:t>
            </a:r>
          </a:p>
        </p:txBody>
      </p:sp>
      <p:pic>
        <p:nvPicPr>
          <p:cNvPr id="8" name="Snagit_PPT3EAB">
            <a:extLst>
              <a:ext uri="{FF2B5EF4-FFF2-40B4-BE49-F238E27FC236}">
                <a16:creationId xmlns:a16="http://schemas.microsoft.com/office/drawing/2014/main" id="{AAF2A137-9B72-4639-8DC4-E43D676DC8A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080000"/>
            <a:ext cx="9620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D3BB954-6F49-44DC-BE93-E88D20C9DFA9}"/>
              </a:ext>
            </a:extLst>
          </p:cNvPr>
          <p:cNvSpPr txBox="1">
            <a:spLocks noChangeArrowheads="1"/>
          </p:cNvSpPr>
          <p:nvPr/>
        </p:nvSpPr>
        <p:spPr bwMode="auto">
          <a:xfrm>
            <a:off x="533400" y="4572000"/>
            <a:ext cx="185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then press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28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5">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a:extLst>
              <a:ext uri="{FF2B5EF4-FFF2-40B4-BE49-F238E27FC236}">
                <a16:creationId xmlns:a16="http://schemas.microsoft.com/office/drawing/2014/main" id="{1ED06D21-6B2F-4569-B84D-67832262AE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B26E1FF-FDB9-4881-AECD-7DE71FD14AD0}" type="slidenum">
              <a:rPr lang="en-US" altLang="en-US" sz="1200" smtClean="0">
                <a:solidFill>
                  <a:schemeClr val="tx1"/>
                </a:solidFill>
              </a:rPr>
              <a:pPr>
                <a:spcBef>
                  <a:spcPct val="0"/>
                </a:spcBef>
                <a:buClrTx/>
                <a:buFontTx/>
                <a:buNone/>
              </a:pPr>
              <a:t>33</a:t>
            </a:fld>
            <a:endParaRPr lang="en-US" altLang="en-US" sz="1200">
              <a:solidFill>
                <a:schemeClr val="tx1"/>
              </a:solidFill>
            </a:endParaRPr>
          </a:p>
        </p:txBody>
      </p:sp>
      <p:sp>
        <p:nvSpPr>
          <p:cNvPr id="66563" name="Text Box 5">
            <a:extLst>
              <a:ext uri="{FF2B5EF4-FFF2-40B4-BE49-F238E27FC236}">
                <a16:creationId xmlns:a16="http://schemas.microsoft.com/office/drawing/2014/main" id="{554044DA-9988-4235-B155-9C943CF71FC6}"/>
              </a:ext>
            </a:extLst>
          </p:cNvPr>
          <p:cNvSpPr txBox="1">
            <a:spLocks noChangeArrowheads="1"/>
          </p:cNvSpPr>
          <p:nvPr/>
        </p:nvSpPr>
        <p:spPr bwMode="auto">
          <a:xfrm>
            <a:off x="381000" y="76200"/>
            <a:ext cx="48609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Setting the default data type</a:t>
            </a:r>
          </a:p>
          <a:p>
            <a:pPr eaLnBrk="1" hangingPunct="1">
              <a:spcBef>
                <a:spcPct val="0"/>
              </a:spcBef>
              <a:buClrTx/>
              <a:buFontTx/>
              <a:buNone/>
            </a:pPr>
            <a:r>
              <a:rPr lang="en-US" altLang="en-US">
                <a:solidFill>
                  <a:schemeClr val="tx1"/>
                </a:solidFill>
              </a:rPr>
              <a:t>has no impact on the three object types, </a:t>
            </a:r>
          </a:p>
          <a:p>
            <a:pPr eaLnBrk="1" hangingPunct="1">
              <a:spcBef>
                <a:spcPct val="0"/>
              </a:spcBef>
              <a:buClrTx/>
              <a:buFontTx/>
              <a:buNone/>
            </a:pPr>
            <a:r>
              <a:rPr lang="en-US" altLang="en-US">
                <a:solidFill>
                  <a:schemeClr val="tx1"/>
                </a:solidFill>
              </a:rPr>
              <a:t>since you created them earlier. </a:t>
            </a:r>
          </a:p>
        </p:txBody>
      </p:sp>
      <p:sp>
        <p:nvSpPr>
          <p:cNvPr id="796682" name="Text Box 10">
            <a:extLst>
              <a:ext uri="{FF2B5EF4-FFF2-40B4-BE49-F238E27FC236}">
                <a16:creationId xmlns:a16="http://schemas.microsoft.com/office/drawing/2014/main" id="{BBF7F7DB-851C-4782-992C-596812767EAD}"/>
              </a:ext>
            </a:extLst>
          </p:cNvPr>
          <p:cNvSpPr txBox="1">
            <a:spLocks noChangeArrowheads="1"/>
          </p:cNvSpPr>
          <p:nvPr/>
        </p:nvSpPr>
        <p:spPr bwMode="auto">
          <a:xfrm>
            <a:off x="457200" y="5349875"/>
            <a:ext cx="34750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red error fill disappears, </a:t>
            </a:r>
          </a:p>
          <a:p>
            <a:pPr eaLnBrk="1" hangingPunct="1">
              <a:spcBef>
                <a:spcPct val="0"/>
              </a:spcBef>
              <a:buClrTx/>
              <a:buFontTx/>
              <a:buNone/>
            </a:pPr>
            <a:r>
              <a:rPr lang="en-US" altLang="en-US">
                <a:solidFill>
                  <a:schemeClr val="tx1"/>
                </a:solidFill>
              </a:rPr>
              <a:t>since the data type is set.</a:t>
            </a:r>
          </a:p>
        </p:txBody>
      </p:sp>
      <p:pic>
        <p:nvPicPr>
          <p:cNvPr id="66565" name="Snagit_PPT1F8E">
            <a:extLst>
              <a:ext uri="{FF2B5EF4-FFF2-40B4-BE49-F238E27FC236}">
                <a16:creationId xmlns:a16="http://schemas.microsoft.com/office/drawing/2014/main" id="{8C7034BD-7D3E-4EA2-B2DC-709E083E97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8613" y="304800"/>
            <a:ext cx="290671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B899">
            <a:extLst>
              <a:ext uri="{FF2B5EF4-FFF2-40B4-BE49-F238E27FC236}">
                <a16:creationId xmlns:a16="http://schemas.microsoft.com/office/drawing/2014/main" id="{77E5E257-CDB5-477A-B6CE-FFB686B753A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81150"/>
            <a:ext cx="126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F982">
            <a:extLst>
              <a:ext uri="{FF2B5EF4-FFF2-40B4-BE49-F238E27FC236}">
                <a16:creationId xmlns:a16="http://schemas.microsoft.com/office/drawing/2014/main" id="{E6227AAA-E89B-40BC-B400-26606485B6B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252663"/>
            <a:ext cx="3706813"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nagit_PPTF383">
            <a:extLst>
              <a:ext uri="{FF2B5EF4-FFF2-40B4-BE49-F238E27FC236}">
                <a16:creationId xmlns:a16="http://schemas.microsoft.com/office/drawing/2014/main" id="{6DAA519C-C663-4ED8-B2F3-A1E54D2A165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4619625"/>
            <a:ext cx="40084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6F52">
            <a:extLst>
              <a:ext uri="{FF2B5EF4-FFF2-40B4-BE49-F238E27FC236}">
                <a16:creationId xmlns:a16="http://schemas.microsoft.com/office/drawing/2014/main" id="{B754D351-5BBF-4807-AB83-48946483239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5522913"/>
            <a:ext cx="135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B9600FE-2246-4126-90D7-D139B8ADE4BD}"/>
              </a:ext>
            </a:extLst>
          </p:cNvPr>
          <p:cNvSpPr txBox="1">
            <a:spLocks noChangeArrowheads="1"/>
          </p:cNvSpPr>
          <p:nvPr/>
        </p:nvSpPr>
        <p:spPr bwMode="auto">
          <a:xfrm>
            <a:off x="422275" y="2093913"/>
            <a:ext cx="344963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then in its Properties grid</a:t>
            </a:r>
          </a:p>
          <a:p>
            <a:pPr eaLnBrk="1" hangingPunct="1">
              <a:spcBef>
                <a:spcPct val="0"/>
              </a:spcBef>
              <a:buClrTx/>
              <a:buFontTx/>
              <a:buNone/>
            </a:pPr>
            <a:r>
              <a:rPr lang="en-US" altLang="en-US">
                <a:solidFill>
                  <a:schemeClr val="tx1"/>
                </a:solidFill>
              </a:rPr>
              <a:t>select the DataType property</a:t>
            </a:r>
          </a:p>
          <a:p>
            <a:pPr eaLnBrk="1" hangingPunct="1">
              <a:spcBef>
                <a:spcPct val="0"/>
              </a:spcBef>
              <a:buClrTx/>
              <a:buFontTx/>
              <a:buNone/>
            </a:pPr>
            <a:r>
              <a:rPr lang="en-US" altLang="en-US">
                <a:solidFill>
                  <a:schemeClr val="tx1"/>
                </a:solidFill>
              </a:rPr>
              <a:t>and choose</a:t>
            </a:r>
          </a:p>
          <a:p>
            <a:pPr eaLnBrk="1" hangingPunct="1">
              <a:spcBef>
                <a:spcPct val="0"/>
              </a:spcBef>
              <a:buClrTx/>
              <a:buFontTx/>
              <a:buNone/>
            </a:pPr>
            <a:r>
              <a:rPr lang="en-US" altLang="en-US">
                <a:solidFill>
                  <a:srgbClr val="A50021"/>
                </a:solidFill>
              </a:rPr>
              <a:t>Text: Variable Length</a:t>
            </a:r>
          </a:p>
          <a:p>
            <a:pPr eaLnBrk="1" hangingPunct="1">
              <a:spcBef>
                <a:spcPct val="0"/>
              </a:spcBef>
              <a:buClrTx/>
              <a:buFontTx/>
              <a:buNone/>
            </a:pPr>
            <a:r>
              <a:rPr lang="en-US" altLang="en-US">
                <a:solidFill>
                  <a:schemeClr val="tx1"/>
                </a:solidFill>
              </a:rPr>
              <a:t>from the drop-down list.</a:t>
            </a:r>
          </a:p>
        </p:txBody>
      </p:sp>
      <p:sp>
        <p:nvSpPr>
          <p:cNvPr id="11" name="TextBox 10">
            <a:extLst>
              <a:ext uri="{FF2B5EF4-FFF2-40B4-BE49-F238E27FC236}">
                <a16:creationId xmlns:a16="http://schemas.microsoft.com/office/drawing/2014/main" id="{A0330996-0B0C-4E83-A760-770733710395}"/>
              </a:ext>
            </a:extLst>
          </p:cNvPr>
          <p:cNvSpPr txBox="1">
            <a:spLocks noChangeArrowheads="1"/>
          </p:cNvSpPr>
          <p:nvPr/>
        </p:nvSpPr>
        <p:spPr bwMode="auto">
          <a:xfrm>
            <a:off x="422275" y="3959225"/>
            <a:ext cx="31083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Then enter 30 in the</a:t>
            </a:r>
          </a:p>
          <a:p>
            <a:pPr eaLnBrk="1" hangingPunct="1">
              <a:spcBef>
                <a:spcPct val="0"/>
              </a:spcBef>
              <a:buClrTx/>
              <a:buFontTx/>
              <a:buNone/>
            </a:pPr>
            <a:r>
              <a:rPr lang="en-US" altLang="en-US">
                <a:solidFill>
                  <a:srgbClr val="A50021"/>
                </a:solidFill>
              </a:rPr>
              <a:t>DataTypeLength</a:t>
            </a:r>
            <a:r>
              <a:rPr lang="en-US" altLang="en-US">
                <a:solidFill>
                  <a:schemeClr val="tx1"/>
                </a:solidFill>
              </a:rPr>
              <a:t> property.</a:t>
            </a:r>
          </a:p>
          <a:p>
            <a:pPr eaLnBrk="1" hangingPunct="1">
              <a:spcBef>
                <a:spcPct val="0"/>
              </a:spcBef>
              <a:buClrTx/>
              <a:buFontTx/>
              <a:buNone/>
            </a:pPr>
            <a:r>
              <a:rPr lang="en-US" altLang="en-US">
                <a:solidFill>
                  <a:schemeClr val="tx1"/>
                </a:solidFill>
              </a:rPr>
              <a:t>This sets the data type</a:t>
            </a:r>
          </a:p>
          <a:p>
            <a:pPr eaLnBrk="1" hangingPunct="1">
              <a:spcBef>
                <a:spcPct val="0"/>
              </a:spcBef>
              <a:buClrTx/>
              <a:buFontTx/>
              <a:buNone/>
            </a:pPr>
            <a:r>
              <a:rPr lang="en-US" altLang="en-US">
                <a:solidFill>
                  <a:schemeClr val="tx1"/>
                </a:solidFill>
              </a:rPr>
              <a:t>to varchar(30).</a:t>
            </a:r>
          </a:p>
        </p:txBody>
      </p:sp>
      <p:sp>
        <p:nvSpPr>
          <p:cNvPr id="12" name="TextBox 11">
            <a:extLst>
              <a:ext uri="{FF2B5EF4-FFF2-40B4-BE49-F238E27FC236}">
                <a16:creationId xmlns:a16="http://schemas.microsoft.com/office/drawing/2014/main" id="{3AD8FDBE-BDD1-4A96-8643-0052CE92287D}"/>
              </a:ext>
            </a:extLst>
          </p:cNvPr>
          <p:cNvSpPr txBox="1">
            <a:spLocks noChangeArrowheads="1"/>
          </p:cNvSpPr>
          <p:nvPr/>
        </p:nvSpPr>
        <p:spPr bwMode="auto">
          <a:xfrm>
            <a:off x="409575" y="1169988"/>
            <a:ext cx="4435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a:t>
            </a:r>
            <a:r>
              <a:rPr lang="en-US" altLang="en-US">
                <a:solidFill>
                  <a:srgbClr val="A50021"/>
                </a:solidFill>
              </a:rPr>
              <a:t>set the data type for PatientName</a:t>
            </a:r>
            <a:r>
              <a:rPr lang="en-US" altLang="en-US">
                <a:solidFill>
                  <a:schemeClr val="tx1"/>
                </a:solidFill>
              </a:rPr>
              <a:t>,</a:t>
            </a:r>
          </a:p>
          <a:p>
            <a:pPr eaLnBrk="1" hangingPunct="1">
              <a:spcBef>
                <a:spcPct val="0"/>
              </a:spcBef>
              <a:buClrTx/>
              <a:buFontTx/>
              <a:buNone/>
            </a:pPr>
            <a:r>
              <a:rPr lang="en-US" altLang="en-US">
                <a:solidFill>
                  <a:schemeClr val="tx1"/>
                </a:solidFill>
              </a:rPr>
              <a:t>select the PatientName shape,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6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82" grpId="0"/>
      <p:bldP spid="9"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a:extLst>
              <a:ext uri="{FF2B5EF4-FFF2-40B4-BE49-F238E27FC236}">
                <a16:creationId xmlns:a16="http://schemas.microsoft.com/office/drawing/2014/main" id="{E16EEC65-DF5B-4A9B-AF44-644791047D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BC458F8-4914-40B3-BF11-47D32356D295}" type="slidenum">
              <a:rPr lang="en-US" altLang="en-US" sz="1200" smtClean="0">
                <a:solidFill>
                  <a:schemeClr val="tx1"/>
                </a:solidFill>
              </a:rPr>
              <a:pPr>
                <a:spcBef>
                  <a:spcPct val="0"/>
                </a:spcBef>
                <a:buClrTx/>
                <a:buFontTx/>
                <a:buNone/>
              </a:pPr>
              <a:t>34</a:t>
            </a:fld>
            <a:endParaRPr lang="en-US" altLang="en-US" sz="1200">
              <a:solidFill>
                <a:schemeClr val="tx1"/>
              </a:solidFill>
            </a:endParaRPr>
          </a:p>
        </p:txBody>
      </p:sp>
      <p:sp>
        <p:nvSpPr>
          <p:cNvPr id="68611" name="Text Box 5">
            <a:extLst>
              <a:ext uri="{FF2B5EF4-FFF2-40B4-BE49-F238E27FC236}">
                <a16:creationId xmlns:a16="http://schemas.microsoft.com/office/drawing/2014/main" id="{39EAB0EF-46E0-483E-B5BC-FB2DB6EB8E06}"/>
              </a:ext>
            </a:extLst>
          </p:cNvPr>
          <p:cNvSpPr txBox="1">
            <a:spLocks noChangeArrowheads="1"/>
          </p:cNvSpPr>
          <p:nvPr/>
        </p:nvSpPr>
        <p:spPr bwMode="auto">
          <a:xfrm>
            <a:off x="381000" y="228600"/>
            <a:ext cx="4781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If you earlier selected the “.Nr” RefMode</a:t>
            </a:r>
          </a:p>
          <a:p>
            <a:pPr eaLnBrk="1" hangingPunct="1">
              <a:spcBef>
                <a:spcPct val="0"/>
              </a:spcBef>
              <a:buClrTx/>
              <a:buFontTx/>
              <a:buNone/>
            </a:pPr>
            <a:r>
              <a:rPr lang="en-US" altLang="en-US">
                <a:solidFill>
                  <a:schemeClr val="tx1"/>
                </a:solidFill>
              </a:rPr>
              <a:t>for Patient from the drop-down list,</a:t>
            </a:r>
          </a:p>
          <a:p>
            <a:pPr eaLnBrk="1" hangingPunct="1">
              <a:spcBef>
                <a:spcPct val="0"/>
              </a:spcBef>
              <a:buClrTx/>
              <a:buFontTx/>
              <a:buNone/>
            </a:pPr>
            <a:r>
              <a:rPr lang="en-US" altLang="en-US">
                <a:solidFill>
                  <a:schemeClr val="tx1"/>
                </a:solidFill>
              </a:rPr>
              <a:t>its data type is set to Signed Integer.</a:t>
            </a:r>
          </a:p>
        </p:txBody>
      </p:sp>
      <p:sp>
        <p:nvSpPr>
          <p:cNvPr id="797703" name="Text Box 7">
            <a:extLst>
              <a:ext uri="{FF2B5EF4-FFF2-40B4-BE49-F238E27FC236}">
                <a16:creationId xmlns:a16="http://schemas.microsoft.com/office/drawing/2014/main" id="{8EF255DF-79ED-40BD-934B-3A06F0F76E83}"/>
              </a:ext>
            </a:extLst>
          </p:cNvPr>
          <p:cNvSpPr txBox="1">
            <a:spLocks noChangeArrowheads="1"/>
          </p:cNvSpPr>
          <p:nvPr/>
        </p:nvSpPr>
        <p:spPr bwMode="auto">
          <a:xfrm>
            <a:off x="381000" y="2971800"/>
            <a:ext cx="65849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If you earlier selected the “.Name” RefMode</a:t>
            </a:r>
          </a:p>
          <a:p>
            <a:pPr eaLnBrk="1" hangingPunct="1">
              <a:spcBef>
                <a:spcPct val="0"/>
              </a:spcBef>
              <a:buClrTx/>
              <a:buFontTx/>
              <a:buNone/>
            </a:pPr>
            <a:r>
              <a:rPr lang="en-US" altLang="en-US">
                <a:solidFill>
                  <a:schemeClr val="tx1"/>
                </a:solidFill>
              </a:rPr>
              <a:t>for Drug from the drop-down list,</a:t>
            </a:r>
          </a:p>
          <a:p>
            <a:pPr eaLnBrk="1" hangingPunct="1">
              <a:spcBef>
                <a:spcPct val="0"/>
              </a:spcBef>
              <a:buClrTx/>
              <a:buFontTx/>
              <a:buNone/>
            </a:pPr>
            <a:r>
              <a:rPr lang="en-US" altLang="en-US">
                <a:solidFill>
                  <a:schemeClr val="tx1"/>
                </a:solidFill>
              </a:rPr>
              <a:t>its data type is already set to variable length text.</a:t>
            </a:r>
          </a:p>
          <a:p>
            <a:pPr eaLnBrk="1" hangingPunct="1">
              <a:spcBef>
                <a:spcPct val="0"/>
              </a:spcBef>
              <a:buClrTx/>
              <a:buFontTx/>
              <a:buNone/>
            </a:pPr>
            <a:r>
              <a:rPr lang="en-US" altLang="en-US">
                <a:solidFill>
                  <a:schemeClr val="tx1"/>
                </a:solidFill>
              </a:rPr>
              <a:t>If not, select Drug and change its data type to that now.</a:t>
            </a:r>
          </a:p>
          <a:p>
            <a:pPr eaLnBrk="1" hangingPunct="1">
              <a:spcBef>
                <a:spcPct val="0"/>
              </a:spcBef>
              <a:buClrTx/>
              <a:buFontTx/>
              <a:buNone/>
            </a:pPr>
            <a:r>
              <a:rPr lang="en-US" altLang="en-US">
                <a:solidFill>
                  <a:schemeClr val="tx1"/>
                </a:solidFill>
              </a:rPr>
              <a:t>Regardless, </a:t>
            </a:r>
          </a:p>
          <a:p>
            <a:pPr eaLnBrk="1" hangingPunct="1">
              <a:spcBef>
                <a:spcPct val="0"/>
              </a:spcBef>
              <a:buClrTx/>
              <a:buFontTx/>
              <a:buNone/>
            </a:pPr>
            <a:r>
              <a:rPr lang="en-US" altLang="en-US">
                <a:solidFill>
                  <a:schemeClr val="tx1"/>
                </a:solidFill>
              </a:rPr>
              <a:t>you still need to</a:t>
            </a:r>
          </a:p>
          <a:p>
            <a:pPr eaLnBrk="1" hangingPunct="1">
              <a:spcBef>
                <a:spcPct val="0"/>
              </a:spcBef>
              <a:buClrTx/>
              <a:buFontTx/>
              <a:buNone/>
            </a:pPr>
            <a:r>
              <a:rPr lang="en-US" altLang="en-US">
                <a:solidFill>
                  <a:schemeClr val="tx1"/>
                </a:solidFill>
              </a:rPr>
              <a:t>set the data type length</a:t>
            </a:r>
          </a:p>
          <a:p>
            <a:pPr eaLnBrk="1" hangingPunct="1">
              <a:spcBef>
                <a:spcPct val="0"/>
              </a:spcBef>
              <a:buClrTx/>
              <a:buFontTx/>
              <a:buNone/>
            </a:pPr>
            <a:r>
              <a:rPr lang="en-US" altLang="en-US">
                <a:solidFill>
                  <a:schemeClr val="tx1"/>
                </a:solidFill>
              </a:rPr>
              <a:t>(e.g. to </a:t>
            </a:r>
            <a:r>
              <a:rPr lang="en-US" altLang="en-US">
                <a:solidFill>
                  <a:srgbClr val="A50021"/>
                </a:solidFill>
              </a:rPr>
              <a:t>20</a:t>
            </a:r>
            <a:r>
              <a:rPr lang="en-US" altLang="en-US">
                <a:solidFill>
                  <a:schemeClr val="tx1"/>
                </a:solidFill>
              </a:rPr>
              <a:t>).</a:t>
            </a:r>
          </a:p>
        </p:txBody>
      </p:sp>
      <p:pic>
        <p:nvPicPr>
          <p:cNvPr id="68613" name="Snagit_PPTA625">
            <a:extLst>
              <a:ext uri="{FF2B5EF4-FFF2-40B4-BE49-F238E27FC236}">
                <a16:creationId xmlns:a16="http://schemas.microsoft.com/office/drawing/2014/main" id="{585A07B8-7540-405D-9E56-0F2597CE0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260350"/>
            <a:ext cx="264318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4CD3">
            <a:extLst>
              <a:ext uri="{FF2B5EF4-FFF2-40B4-BE49-F238E27FC236}">
                <a16:creationId xmlns:a16="http://schemas.microsoft.com/office/drawing/2014/main" id="{4CB56C98-5ED1-4D0E-8891-636FD1D8CF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501775"/>
            <a:ext cx="40544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nagit_PPT676">
            <a:extLst>
              <a:ext uri="{FF2B5EF4-FFF2-40B4-BE49-F238E27FC236}">
                <a16:creationId xmlns:a16="http://schemas.microsoft.com/office/drawing/2014/main" id="{604F54FF-80FB-447A-BD44-1F02C9D49F3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52838" y="4419600"/>
            <a:ext cx="381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ACF4C5E-3F55-4A28-BE5D-FF73C5385341}"/>
              </a:ext>
            </a:extLst>
          </p:cNvPr>
          <p:cNvSpPr txBox="1">
            <a:spLocks noChangeArrowheads="1"/>
          </p:cNvSpPr>
          <p:nvPr/>
        </p:nvSpPr>
        <p:spPr bwMode="auto">
          <a:xfrm>
            <a:off x="419100" y="1520825"/>
            <a:ext cx="345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Select Patient and change its</a:t>
            </a:r>
          </a:p>
          <a:p>
            <a:pPr eaLnBrk="1" hangingPunct="1">
              <a:spcBef>
                <a:spcPct val="0"/>
              </a:spcBef>
              <a:buClrTx/>
              <a:buFontTx/>
              <a:buNone/>
            </a:pPr>
            <a:r>
              <a:rPr lang="en-US" altLang="en-US">
                <a:solidFill>
                  <a:schemeClr val="tx1"/>
                </a:solidFill>
              </a:rPr>
              <a:t>data type property to </a:t>
            </a:r>
          </a:p>
          <a:p>
            <a:pPr eaLnBrk="1" hangingPunct="1">
              <a:spcBef>
                <a:spcPct val="0"/>
              </a:spcBef>
              <a:buClrTx/>
              <a:buFontTx/>
              <a:buNone/>
            </a:pPr>
            <a:r>
              <a:rPr lang="en-US" altLang="en-US">
                <a:solidFill>
                  <a:srgbClr val="A50021"/>
                </a:solidFill>
              </a:rPr>
              <a:t>Numeric: Unsigned Integer</a:t>
            </a:r>
            <a:r>
              <a:rPr lang="en-US" altLang="en-US">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77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a:extLst>
              <a:ext uri="{FF2B5EF4-FFF2-40B4-BE49-F238E27FC236}">
                <a16:creationId xmlns:a16="http://schemas.microsoft.com/office/drawing/2014/main" id="{CDA31C06-E98E-4AF2-B25C-147147F91D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CDAEA945-03EE-4FD4-B034-5AB1F1BEAF93}" type="slidenum">
              <a:rPr lang="en-US" altLang="en-US" sz="1200" smtClean="0">
                <a:solidFill>
                  <a:schemeClr val="tx1"/>
                </a:solidFill>
              </a:rPr>
              <a:pPr>
                <a:spcBef>
                  <a:spcPct val="0"/>
                </a:spcBef>
                <a:buClrTx/>
                <a:buFontTx/>
                <a:buNone/>
              </a:pPr>
              <a:t>35</a:t>
            </a:fld>
            <a:endParaRPr lang="en-US" altLang="en-US" sz="1200">
              <a:solidFill>
                <a:schemeClr val="tx1"/>
              </a:solidFill>
            </a:endParaRPr>
          </a:p>
        </p:txBody>
      </p:sp>
      <p:sp>
        <p:nvSpPr>
          <p:cNvPr id="70659" name="Text Box 3">
            <a:extLst>
              <a:ext uri="{FF2B5EF4-FFF2-40B4-BE49-F238E27FC236}">
                <a16:creationId xmlns:a16="http://schemas.microsoft.com/office/drawing/2014/main" id="{30E1281F-ECDA-48FD-AF80-145E5154501F}"/>
              </a:ext>
            </a:extLst>
          </p:cNvPr>
          <p:cNvSpPr txBox="1">
            <a:spLocks noChangeArrowheads="1"/>
          </p:cNvSpPr>
          <p:nvPr/>
        </p:nvSpPr>
        <p:spPr bwMode="auto">
          <a:xfrm>
            <a:off x="593725" y="311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endParaRPr lang="en-US" altLang="en-US">
              <a:solidFill>
                <a:schemeClr val="tx1"/>
              </a:solidFill>
            </a:endParaRPr>
          </a:p>
        </p:txBody>
      </p:sp>
      <p:sp>
        <p:nvSpPr>
          <p:cNvPr id="70660" name="Text Box 5">
            <a:extLst>
              <a:ext uri="{FF2B5EF4-FFF2-40B4-BE49-F238E27FC236}">
                <a16:creationId xmlns:a16="http://schemas.microsoft.com/office/drawing/2014/main" id="{D7A3F284-93BF-4D3E-A94B-D28EB5943DD3}"/>
              </a:ext>
            </a:extLst>
          </p:cNvPr>
          <p:cNvSpPr txBox="1">
            <a:spLocks noChangeArrowheads="1"/>
          </p:cNvSpPr>
          <p:nvPr/>
        </p:nvSpPr>
        <p:spPr bwMode="auto">
          <a:xfrm>
            <a:off x="533400" y="76200"/>
            <a:ext cx="3884613"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Let’s add the role name “allergy”</a:t>
            </a:r>
          </a:p>
          <a:p>
            <a:pPr eaLnBrk="1" hangingPunct="1">
              <a:lnSpc>
                <a:spcPct val="120000"/>
              </a:lnSpc>
              <a:spcBef>
                <a:spcPct val="0"/>
              </a:spcBef>
              <a:buClrTx/>
              <a:buFontTx/>
              <a:buNone/>
            </a:pPr>
            <a:r>
              <a:rPr lang="en-US" altLang="en-US">
                <a:solidFill>
                  <a:schemeClr val="tx1"/>
                </a:solidFill>
              </a:rPr>
              <a:t>to the role hosted here by Drug.</a:t>
            </a:r>
          </a:p>
          <a:p>
            <a:pPr eaLnBrk="1" hangingPunct="1">
              <a:lnSpc>
                <a:spcPct val="120000"/>
              </a:lnSpc>
              <a:spcBef>
                <a:spcPct val="0"/>
              </a:spcBef>
              <a:buClrTx/>
              <a:buFontTx/>
              <a:buNone/>
            </a:pPr>
            <a:endParaRPr lang="en-US" altLang="en-US" sz="1600">
              <a:solidFill>
                <a:schemeClr val="tx1"/>
              </a:solidFill>
            </a:endParaRPr>
          </a:p>
          <a:p>
            <a:pPr eaLnBrk="1" hangingPunct="1">
              <a:lnSpc>
                <a:spcPct val="120000"/>
              </a:lnSpc>
              <a:spcBef>
                <a:spcPct val="0"/>
              </a:spcBef>
              <a:buClrTx/>
              <a:buFontTx/>
              <a:buNone/>
            </a:pPr>
            <a:r>
              <a:rPr lang="en-US" altLang="en-US">
                <a:solidFill>
                  <a:schemeClr val="tx1"/>
                </a:solidFill>
              </a:rPr>
              <a:t>To do this, select the role</a:t>
            </a:r>
          </a:p>
          <a:p>
            <a:pPr eaLnBrk="1" hangingPunct="1">
              <a:lnSpc>
                <a:spcPct val="120000"/>
              </a:lnSpc>
              <a:spcBef>
                <a:spcPct val="0"/>
              </a:spcBef>
              <a:buClrTx/>
              <a:buFontTx/>
              <a:buNone/>
            </a:pPr>
            <a:r>
              <a:rPr lang="en-US" altLang="en-US">
                <a:solidFill>
                  <a:schemeClr val="tx1"/>
                </a:solidFill>
              </a:rPr>
              <a:t>and then add the role name</a:t>
            </a:r>
          </a:p>
          <a:p>
            <a:pPr eaLnBrk="1" hangingPunct="1">
              <a:lnSpc>
                <a:spcPct val="120000"/>
              </a:lnSpc>
              <a:spcBef>
                <a:spcPct val="0"/>
              </a:spcBef>
              <a:buClrTx/>
              <a:buFontTx/>
              <a:buNone/>
            </a:pPr>
            <a:r>
              <a:rPr lang="en-US" altLang="en-US">
                <a:solidFill>
                  <a:schemeClr val="tx1"/>
                </a:solidFill>
              </a:rPr>
              <a:t>“</a:t>
            </a:r>
            <a:r>
              <a:rPr lang="en-US" altLang="en-US">
                <a:solidFill>
                  <a:srgbClr val="A50021"/>
                </a:solidFill>
              </a:rPr>
              <a:t>allergy</a:t>
            </a:r>
            <a:r>
              <a:rPr lang="en-US" altLang="en-US">
                <a:solidFill>
                  <a:schemeClr val="tx1"/>
                </a:solidFill>
              </a:rPr>
              <a:t>” in the Name property</a:t>
            </a:r>
          </a:p>
          <a:p>
            <a:pPr eaLnBrk="1" hangingPunct="1">
              <a:lnSpc>
                <a:spcPct val="120000"/>
              </a:lnSpc>
              <a:spcBef>
                <a:spcPct val="0"/>
              </a:spcBef>
              <a:buClrTx/>
              <a:buFontTx/>
              <a:buNone/>
            </a:pPr>
            <a:r>
              <a:rPr lang="en-US" altLang="en-US">
                <a:solidFill>
                  <a:schemeClr val="tx1"/>
                </a:solidFill>
              </a:rPr>
              <a:t>in the Properties window.</a:t>
            </a:r>
          </a:p>
        </p:txBody>
      </p:sp>
      <p:pic>
        <p:nvPicPr>
          <p:cNvPr id="70661" name="Snagit_PPTB9D5">
            <a:extLst>
              <a:ext uri="{FF2B5EF4-FFF2-40B4-BE49-F238E27FC236}">
                <a16:creationId xmlns:a16="http://schemas.microsoft.com/office/drawing/2014/main" id="{0997CADB-40DB-4284-9A66-6DE3669151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1000"/>
            <a:ext cx="21669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2" name="Snagit_PPT8224">
            <a:extLst>
              <a:ext uri="{FF2B5EF4-FFF2-40B4-BE49-F238E27FC236}">
                <a16:creationId xmlns:a16="http://schemas.microsoft.com/office/drawing/2014/main" id="{75E7BF40-CF45-4C0C-9C11-8472722DB7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524000"/>
            <a:ext cx="23622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6CED">
            <a:extLst>
              <a:ext uri="{FF2B5EF4-FFF2-40B4-BE49-F238E27FC236}">
                <a16:creationId xmlns:a16="http://schemas.microsoft.com/office/drawing/2014/main" id="{95332A71-15B7-46DB-9E74-6A3BBDCB157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038600"/>
            <a:ext cx="40386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FC9D5FC-ABEB-4AC3-82FE-0CCBB5DC8073}"/>
              </a:ext>
            </a:extLst>
          </p:cNvPr>
          <p:cNvSpPr txBox="1">
            <a:spLocks noChangeArrowheads="1"/>
          </p:cNvSpPr>
          <p:nvPr/>
        </p:nvSpPr>
        <p:spPr bwMode="auto">
          <a:xfrm>
            <a:off x="593725" y="3733800"/>
            <a:ext cx="368935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role name is displayed</a:t>
            </a:r>
          </a:p>
          <a:p>
            <a:pPr eaLnBrk="1" hangingPunct="1">
              <a:lnSpc>
                <a:spcPct val="120000"/>
              </a:lnSpc>
              <a:spcBef>
                <a:spcPct val="0"/>
              </a:spcBef>
              <a:buClrTx/>
              <a:buFontTx/>
              <a:buNone/>
            </a:pPr>
            <a:r>
              <a:rPr lang="en-US" altLang="en-US">
                <a:solidFill>
                  <a:schemeClr val="tx1"/>
                </a:solidFill>
              </a:rPr>
              <a:t>in square brackets</a:t>
            </a:r>
          </a:p>
          <a:p>
            <a:pPr eaLnBrk="1" hangingPunct="1">
              <a:lnSpc>
                <a:spcPct val="120000"/>
              </a:lnSpc>
              <a:spcBef>
                <a:spcPct val="0"/>
              </a:spcBef>
              <a:buClrTx/>
              <a:buFontTx/>
              <a:buNone/>
            </a:pPr>
            <a:r>
              <a:rPr lang="en-US" altLang="en-US">
                <a:solidFill>
                  <a:schemeClr val="tx1"/>
                </a:solidFill>
              </a:rPr>
              <a:t>on the diagram. </a:t>
            </a:r>
          </a:p>
          <a:p>
            <a:pPr eaLnBrk="1" hangingPunct="1">
              <a:lnSpc>
                <a:spcPct val="120000"/>
              </a:lnSpc>
              <a:spcBef>
                <a:spcPct val="0"/>
              </a:spcBef>
              <a:buClrTx/>
              <a:buFontTx/>
              <a:buNone/>
            </a:pPr>
            <a:r>
              <a:rPr lang="en-US" altLang="en-US">
                <a:solidFill>
                  <a:schemeClr val="tx1"/>
                </a:solidFill>
              </a:rPr>
              <a:t>Select then drag the role name</a:t>
            </a:r>
          </a:p>
          <a:p>
            <a:pPr eaLnBrk="1" hangingPunct="1">
              <a:lnSpc>
                <a:spcPct val="120000"/>
              </a:lnSpc>
              <a:spcBef>
                <a:spcPct val="0"/>
              </a:spcBef>
              <a:buClrTx/>
              <a:buFontTx/>
              <a:buNone/>
            </a:pPr>
            <a:r>
              <a:rPr lang="en-US" altLang="en-US">
                <a:solidFill>
                  <a:schemeClr val="tx1"/>
                </a:solidFill>
              </a:rPr>
              <a:t>to your preferred position</a:t>
            </a:r>
          </a:p>
          <a:p>
            <a:pPr eaLnBrk="1" hangingPunct="1">
              <a:lnSpc>
                <a:spcPct val="120000"/>
              </a:lnSpc>
              <a:spcBef>
                <a:spcPct val="0"/>
              </a:spcBef>
              <a:buClrTx/>
              <a:buFontTx/>
              <a:buNone/>
            </a:pPr>
            <a:r>
              <a:rPr lang="en-US" altLang="en-US">
                <a:solidFill>
                  <a:schemeClr val="tx1"/>
                </a:solidFill>
              </a:rPr>
              <a:t>near the role box.</a:t>
            </a: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a:extLst>
              <a:ext uri="{FF2B5EF4-FFF2-40B4-BE49-F238E27FC236}">
                <a16:creationId xmlns:a16="http://schemas.microsoft.com/office/drawing/2014/main" id="{B58C9E96-F9A5-4308-98B5-924BB3ECE0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8158B70C-F4A3-4B08-8EB0-4D29ADAD4E18}" type="slidenum">
              <a:rPr lang="en-US" altLang="en-US" sz="1200" smtClean="0">
                <a:solidFill>
                  <a:schemeClr val="tx1"/>
                </a:solidFill>
              </a:rPr>
              <a:pPr>
                <a:spcBef>
                  <a:spcPct val="0"/>
                </a:spcBef>
                <a:buClrTx/>
                <a:buFontTx/>
                <a:buNone/>
              </a:pPr>
              <a:t>36</a:t>
            </a:fld>
            <a:endParaRPr lang="en-US" altLang="en-US" sz="1200">
              <a:solidFill>
                <a:schemeClr val="tx1"/>
              </a:solidFill>
            </a:endParaRPr>
          </a:p>
        </p:txBody>
      </p:sp>
      <p:sp>
        <p:nvSpPr>
          <p:cNvPr id="72707" name="Text Box 4">
            <a:extLst>
              <a:ext uri="{FF2B5EF4-FFF2-40B4-BE49-F238E27FC236}">
                <a16:creationId xmlns:a16="http://schemas.microsoft.com/office/drawing/2014/main" id="{1DE770AA-E3B7-47D3-90E7-D6D062FE9C37}"/>
              </a:ext>
            </a:extLst>
          </p:cNvPr>
          <p:cNvSpPr txBox="1">
            <a:spLocks noChangeArrowheads="1"/>
          </p:cNvSpPr>
          <p:nvPr/>
        </p:nvSpPr>
        <p:spPr bwMode="auto">
          <a:xfrm>
            <a:off x="457200" y="228600"/>
            <a:ext cx="401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If desired, select the smokes role,</a:t>
            </a:r>
          </a:p>
          <a:p>
            <a:pPr eaLnBrk="1" hangingPunct="1">
              <a:lnSpc>
                <a:spcPct val="120000"/>
              </a:lnSpc>
              <a:spcBef>
                <a:spcPct val="0"/>
              </a:spcBef>
              <a:buClrTx/>
              <a:buFontTx/>
              <a:buNone/>
            </a:pPr>
            <a:r>
              <a:rPr lang="en-US" altLang="en-US">
                <a:solidFill>
                  <a:schemeClr val="tx1"/>
                </a:solidFill>
              </a:rPr>
              <a:t>and add the role name isSmoker.</a:t>
            </a:r>
          </a:p>
        </p:txBody>
      </p:sp>
      <p:pic>
        <p:nvPicPr>
          <p:cNvPr id="72708" name="Snagit_PPTECBF">
            <a:extLst>
              <a:ext uri="{FF2B5EF4-FFF2-40B4-BE49-F238E27FC236}">
                <a16:creationId xmlns:a16="http://schemas.microsoft.com/office/drawing/2014/main" id="{B2596820-2EAC-41A1-96AC-E352D34166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58775"/>
            <a:ext cx="17145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Snagit_PPT136D">
            <a:extLst>
              <a:ext uri="{FF2B5EF4-FFF2-40B4-BE49-F238E27FC236}">
                <a16:creationId xmlns:a16="http://schemas.microsoft.com/office/drawing/2014/main" id="{2DEB7B08-5154-475A-A2EA-9CCD6E6234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57188"/>
            <a:ext cx="205263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Snagit_PPTDBBF">
            <a:extLst>
              <a:ext uri="{FF2B5EF4-FFF2-40B4-BE49-F238E27FC236}">
                <a16:creationId xmlns:a16="http://schemas.microsoft.com/office/drawing/2014/main" id="{BAAD36FE-BD0F-4AE4-B44C-9D26A517A26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993900"/>
            <a:ext cx="4100513"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1" name="Snagit_PPTE77E">
            <a:extLst>
              <a:ext uri="{FF2B5EF4-FFF2-40B4-BE49-F238E27FC236}">
                <a16:creationId xmlns:a16="http://schemas.microsoft.com/office/drawing/2014/main" id="{56588710-738B-4D69-9291-3402262CEA2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876800"/>
            <a:ext cx="27162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Box 5">
            <a:extLst>
              <a:ext uri="{FF2B5EF4-FFF2-40B4-BE49-F238E27FC236}">
                <a16:creationId xmlns:a16="http://schemas.microsoft.com/office/drawing/2014/main" id="{6237550A-805C-4C7B-83D5-56DC51DD7AE4}"/>
              </a:ext>
            </a:extLst>
          </p:cNvPr>
          <p:cNvSpPr txBox="1">
            <a:spLocks noChangeArrowheads="1"/>
          </p:cNvSpPr>
          <p:nvPr/>
        </p:nvSpPr>
        <p:spPr bwMode="auto">
          <a:xfrm>
            <a:off x="457200" y="1389063"/>
            <a:ext cx="39989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This is purely to predetermine</a:t>
            </a:r>
          </a:p>
          <a:p>
            <a:pPr eaLnBrk="1" hangingPunct="1">
              <a:lnSpc>
                <a:spcPct val="120000"/>
              </a:lnSpc>
              <a:spcBef>
                <a:spcPct val="0"/>
              </a:spcBef>
              <a:buClrTx/>
              <a:buFontTx/>
              <a:buNone/>
            </a:pPr>
            <a:r>
              <a:rPr lang="en-US" altLang="en-US">
                <a:solidFill>
                  <a:schemeClr val="tx1"/>
                </a:solidFill>
              </a:rPr>
              <a:t>a better choice of attribute name </a:t>
            </a:r>
          </a:p>
          <a:p>
            <a:pPr eaLnBrk="1" hangingPunct="1">
              <a:lnSpc>
                <a:spcPct val="120000"/>
              </a:lnSpc>
              <a:spcBef>
                <a:spcPct val="0"/>
              </a:spcBef>
              <a:buClrTx/>
              <a:buFontTx/>
              <a:buNone/>
            </a:pPr>
            <a:r>
              <a:rPr lang="en-US" altLang="en-US">
                <a:solidFill>
                  <a:schemeClr val="tx1"/>
                </a:solidFill>
              </a:rPr>
              <a:t>for the relational schema</a:t>
            </a:r>
          </a:p>
          <a:p>
            <a:pPr eaLnBrk="1" hangingPunct="1">
              <a:lnSpc>
                <a:spcPct val="120000"/>
              </a:lnSpc>
              <a:spcBef>
                <a:spcPct val="0"/>
              </a:spcBef>
              <a:buClrTx/>
              <a:buFontTx/>
              <a:buNone/>
            </a:pPr>
            <a:r>
              <a:rPr lang="en-US" altLang="en-US">
                <a:solidFill>
                  <a:schemeClr val="tx1"/>
                </a:solidFill>
              </a:rPr>
              <a:t>and code generation. </a:t>
            </a:r>
          </a:p>
        </p:txBody>
      </p:sp>
      <p:sp>
        <p:nvSpPr>
          <p:cNvPr id="72713" name="TextBox 6">
            <a:extLst>
              <a:ext uri="{FF2B5EF4-FFF2-40B4-BE49-F238E27FC236}">
                <a16:creationId xmlns:a16="http://schemas.microsoft.com/office/drawing/2014/main" id="{8F959462-7300-4900-8FF8-41CF576874BD}"/>
              </a:ext>
            </a:extLst>
          </p:cNvPr>
          <p:cNvSpPr txBox="1">
            <a:spLocks noChangeArrowheads="1"/>
          </p:cNvSpPr>
          <p:nvPr/>
        </p:nvSpPr>
        <p:spPr bwMode="auto">
          <a:xfrm>
            <a:off x="530225" y="3352800"/>
            <a:ext cx="3925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If you wish, you may toggle</a:t>
            </a:r>
          </a:p>
          <a:p>
            <a:pPr eaLnBrk="1" hangingPunct="1">
              <a:lnSpc>
                <a:spcPct val="120000"/>
              </a:lnSpc>
              <a:spcBef>
                <a:spcPct val="0"/>
              </a:spcBef>
              <a:buClrTx/>
              <a:buFontTx/>
              <a:buNone/>
            </a:pPr>
            <a:r>
              <a:rPr lang="en-US" altLang="en-US">
                <a:solidFill>
                  <a:schemeClr val="tx1"/>
                </a:solidFill>
              </a:rPr>
              <a:t>display of role names on/off</a:t>
            </a:r>
          </a:p>
          <a:p>
            <a:pPr eaLnBrk="1" hangingPunct="1">
              <a:lnSpc>
                <a:spcPct val="120000"/>
              </a:lnSpc>
              <a:spcBef>
                <a:spcPct val="0"/>
              </a:spcBef>
              <a:buClrTx/>
              <a:buFontTx/>
              <a:buNone/>
            </a:pPr>
            <a:r>
              <a:rPr lang="en-US" altLang="en-US">
                <a:solidFill>
                  <a:schemeClr val="tx1"/>
                </a:solidFill>
              </a:rPr>
              <a:t>using the Tools &gt; Options dialog.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id="{ABEB2F2D-047F-4C7D-9F7C-A2FE5EA141E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E5A07C97-9A74-48F5-9894-C0389ACB02CA}" type="slidenum">
              <a:rPr lang="en-US" altLang="en-US" sz="1200" smtClean="0">
                <a:solidFill>
                  <a:schemeClr val="tx1"/>
                </a:solidFill>
              </a:rPr>
              <a:pPr>
                <a:spcBef>
                  <a:spcPct val="0"/>
                </a:spcBef>
                <a:buClrTx/>
                <a:buFontTx/>
                <a:buNone/>
              </a:pPr>
              <a:t>37</a:t>
            </a:fld>
            <a:endParaRPr lang="en-US" altLang="en-US" sz="1200">
              <a:solidFill>
                <a:schemeClr val="tx1"/>
              </a:solidFill>
            </a:endParaRPr>
          </a:p>
        </p:txBody>
      </p:sp>
      <p:pic>
        <p:nvPicPr>
          <p:cNvPr id="74755" name="Snagit_PPT4FCB">
            <a:extLst>
              <a:ext uri="{FF2B5EF4-FFF2-40B4-BE49-F238E27FC236}">
                <a16:creationId xmlns:a16="http://schemas.microsoft.com/office/drawing/2014/main" id="{35227CA1-B19D-46A8-9AEC-E9D799F545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5348288"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Box 3">
            <a:extLst>
              <a:ext uri="{FF2B5EF4-FFF2-40B4-BE49-F238E27FC236}">
                <a16:creationId xmlns:a16="http://schemas.microsoft.com/office/drawing/2014/main" id="{8F909F65-FAE1-40FA-812E-D5AF95F2A57E}"/>
              </a:ext>
            </a:extLst>
          </p:cNvPr>
          <p:cNvSpPr txBox="1">
            <a:spLocks noChangeArrowheads="1"/>
          </p:cNvSpPr>
          <p:nvPr/>
        </p:nvSpPr>
        <p:spPr bwMode="auto">
          <a:xfrm>
            <a:off x="533400" y="228600"/>
            <a:ext cx="7442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chemeClr val="tx1"/>
                </a:solidFill>
              </a:rPr>
              <a:t>Let’s now </a:t>
            </a:r>
            <a:r>
              <a:rPr lang="en-AU" altLang="en-US">
                <a:solidFill>
                  <a:srgbClr val="A50021"/>
                </a:solidFill>
              </a:rPr>
              <a:t>reposition the uniqueness constraint bar </a:t>
            </a:r>
            <a:r>
              <a:rPr lang="en-AU" altLang="en-US">
                <a:solidFill>
                  <a:schemeClr val="tx1"/>
                </a:solidFill>
              </a:rPr>
              <a:t>on the </a:t>
            </a:r>
          </a:p>
          <a:p>
            <a:pPr eaLnBrk="1" hangingPunct="1">
              <a:spcBef>
                <a:spcPct val="0"/>
              </a:spcBef>
              <a:buClrTx/>
              <a:buFontTx/>
              <a:buNone/>
            </a:pPr>
            <a:r>
              <a:rPr lang="en-AU" altLang="en-US">
                <a:solidFill>
                  <a:schemeClr val="tx1"/>
                </a:solidFill>
              </a:rPr>
              <a:t>“Patient is allergic to Drug” fact type below the predicate shape.</a:t>
            </a:r>
          </a:p>
          <a:p>
            <a:pPr eaLnBrk="1" hangingPunct="1">
              <a:spcBef>
                <a:spcPct val="0"/>
              </a:spcBef>
              <a:buClrTx/>
              <a:buFontTx/>
              <a:buNone/>
            </a:pPr>
            <a:r>
              <a:rPr lang="en-AU" altLang="en-US">
                <a:solidFill>
                  <a:schemeClr val="tx1"/>
                </a:solidFill>
              </a:rPr>
              <a:t>Right click the predicate, then choose </a:t>
            </a:r>
          </a:p>
          <a:p>
            <a:pPr eaLnBrk="1" hangingPunct="1">
              <a:spcBef>
                <a:spcPct val="0"/>
              </a:spcBef>
              <a:buClrTx/>
              <a:buFontTx/>
              <a:buNone/>
            </a:pPr>
            <a:r>
              <a:rPr lang="en-AU" altLang="en-US">
                <a:solidFill>
                  <a:srgbClr val="A50021"/>
                </a:solidFill>
              </a:rPr>
              <a:t>Orientation &gt; Constraints on Bottom</a:t>
            </a:r>
            <a:r>
              <a:rPr lang="en-AU" altLang="en-US">
                <a:solidFill>
                  <a:schemeClr val="tx1"/>
                </a:solidFill>
              </a:rPr>
              <a:t>.  </a:t>
            </a:r>
          </a:p>
        </p:txBody>
      </p:sp>
      <p:pic>
        <p:nvPicPr>
          <p:cNvPr id="5" name="Snagit_PPT1200">
            <a:extLst>
              <a:ext uri="{FF2B5EF4-FFF2-40B4-BE49-F238E27FC236}">
                <a16:creationId xmlns:a16="http://schemas.microsoft.com/office/drawing/2014/main" id="{979E74BE-8E44-449A-8898-4A37163ADB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3625" y="5105400"/>
            <a:ext cx="420211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62F857F-014C-4DF4-BDDC-DB392F932025}"/>
              </a:ext>
            </a:extLst>
          </p:cNvPr>
          <p:cNvSpPr txBox="1">
            <a:spLocks noChangeArrowheads="1"/>
          </p:cNvSpPr>
          <p:nvPr/>
        </p:nvSpPr>
        <p:spPr bwMode="auto">
          <a:xfrm>
            <a:off x="381000" y="5160963"/>
            <a:ext cx="27955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chemeClr val="tx1"/>
                </a:solidFill>
              </a:rPr>
              <a:t>If you wish, nudge and</a:t>
            </a:r>
          </a:p>
          <a:p>
            <a:pPr eaLnBrk="1" hangingPunct="1">
              <a:spcBef>
                <a:spcPct val="0"/>
              </a:spcBef>
              <a:buClrTx/>
              <a:buFontTx/>
              <a:buNone/>
            </a:pPr>
            <a:r>
              <a:rPr lang="en-AU" altLang="en-US">
                <a:solidFill>
                  <a:schemeClr val="tx1"/>
                </a:solidFill>
              </a:rPr>
              <a:t>realign the shapes to</a:t>
            </a:r>
          </a:p>
          <a:p>
            <a:pPr eaLnBrk="1" hangingPunct="1">
              <a:spcBef>
                <a:spcPct val="0"/>
              </a:spcBef>
              <a:buClrTx/>
              <a:buFontTx/>
              <a:buNone/>
            </a:pPr>
            <a:r>
              <a:rPr lang="en-AU" altLang="en-US">
                <a:solidFill>
                  <a:schemeClr val="tx1"/>
                </a:solidFill>
              </a:rPr>
              <a:t>give a neater layout.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A9383C27-1915-42A2-9840-B38C6A84C9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3B36959-F207-4207-9FD2-45B9AB82012D}" type="slidenum">
              <a:rPr lang="en-US" altLang="en-US" sz="1200" smtClean="0">
                <a:solidFill>
                  <a:schemeClr val="tx1"/>
                </a:solidFill>
              </a:rPr>
              <a:pPr>
                <a:spcBef>
                  <a:spcPct val="0"/>
                </a:spcBef>
                <a:buClrTx/>
                <a:buFontTx/>
                <a:buNone/>
              </a:pPr>
              <a:t>38</a:t>
            </a:fld>
            <a:endParaRPr lang="en-US" altLang="en-US" sz="1200">
              <a:solidFill>
                <a:schemeClr val="tx1"/>
              </a:solidFill>
            </a:endParaRPr>
          </a:p>
        </p:txBody>
      </p:sp>
      <p:sp>
        <p:nvSpPr>
          <p:cNvPr id="75779" name="Text Box 5">
            <a:extLst>
              <a:ext uri="{FF2B5EF4-FFF2-40B4-BE49-F238E27FC236}">
                <a16:creationId xmlns:a16="http://schemas.microsoft.com/office/drawing/2014/main" id="{36D5210A-CB68-4937-90A0-9569D7FE323E}"/>
              </a:ext>
            </a:extLst>
          </p:cNvPr>
          <p:cNvSpPr txBox="1">
            <a:spLocks noChangeArrowheads="1"/>
          </p:cNvSpPr>
          <p:nvPr/>
        </p:nvSpPr>
        <p:spPr bwMode="auto">
          <a:xfrm>
            <a:off x="533400" y="304800"/>
            <a:ext cx="46323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allergy fact type is </a:t>
            </a:r>
            <a:r>
              <a:rPr lang="en-US" altLang="en-US" i="1">
                <a:solidFill>
                  <a:schemeClr val="tx1"/>
                </a:solidFill>
              </a:rPr>
              <a:t>m:n</a:t>
            </a:r>
            <a:endParaRPr lang="en-US" altLang="en-US">
              <a:solidFill>
                <a:schemeClr val="tx1"/>
              </a:solidFill>
            </a:endParaRPr>
          </a:p>
          <a:p>
            <a:pPr eaLnBrk="1" hangingPunct="1">
              <a:spcBef>
                <a:spcPct val="0"/>
              </a:spcBef>
              <a:buClrTx/>
              <a:buFontTx/>
              <a:buNone/>
            </a:pPr>
            <a:r>
              <a:rPr lang="en-US" altLang="en-US">
                <a:solidFill>
                  <a:schemeClr val="tx1"/>
                </a:solidFill>
              </a:rPr>
              <a:t>(i.e. many-to-many) </a:t>
            </a:r>
          </a:p>
          <a:p>
            <a:pPr eaLnBrk="1" hangingPunct="1">
              <a:spcBef>
                <a:spcPct val="0"/>
              </a:spcBef>
              <a:buClrTx/>
              <a:buFontTx/>
              <a:buNone/>
            </a:pPr>
            <a:r>
              <a:rPr lang="en-US" altLang="en-US">
                <a:solidFill>
                  <a:schemeClr val="tx1"/>
                </a:solidFill>
              </a:rPr>
              <a:t>so will map to a table by itself</a:t>
            </a:r>
          </a:p>
          <a:p>
            <a:pPr eaLnBrk="1" hangingPunct="1">
              <a:spcBef>
                <a:spcPct val="0"/>
              </a:spcBef>
              <a:buClrTx/>
              <a:buFontTx/>
              <a:buNone/>
            </a:pPr>
            <a:r>
              <a:rPr lang="en-US" altLang="en-US">
                <a:solidFill>
                  <a:schemeClr val="tx1"/>
                </a:solidFill>
              </a:rPr>
              <a:t>when we generate a relational schema.</a:t>
            </a: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The table name will be the name of </a:t>
            </a:r>
          </a:p>
          <a:p>
            <a:pPr eaLnBrk="1" hangingPunct="1">
              <a:spcBef>
                <a:spcPct val="0"/>
              </a:spcBef>
              <a:buClrTx/>
              <a:buFontTx/>
              <a:buNone/>
            </a:pPr>
            <a:r>
              <a:rPr lang="en-US" altLang="en-US">
                <a:solidFill>
                  <a:schemeClr val="tx1"/>
                </a:solidFill>
              </a:rPr>
              <a:t>the fact type, which by default</a:t>
            </a:r>
          </a:p>
          <a:p>
            <a:pPr eaLnBrk="1" hangingPunct="1">
              <a:spcBef>
                <a:spcPct val="0"/>
              </a:spcBef>
              <a:buClrTx/>
              <a:buFontTx/>
              <a:buNone/>
            </a:pPr>
            <a:r>
              <a:rPr lang="en-US" altLang="en-US">
                <a:solidFill>
                  <a:schemeClr val="tx1"/>
                </a:solidFill>
              </a:rPr>
              <a:t>is the fact type’s primary reading</a:t>
            </a:r>
          </a:p>
          <a:p>
            <a:pPr eaLnBrk="1" hangingPunct="1">
              <a:spcBef>
                <a:spcPct val="0"/>
              </a:spcBef>
              <a:buClrTx/>
              <a:buFontTx/>
              <a:buNone/>
            </a:pPr>
            <a:r>
              <a:rPr lang="en-US" altLang="en-US">
                <a:solidFill>
                  <a:schemeClr val="tx1"/>
                </a:solidFill>
              </a:rPr>
              <a:t>“PatientIsAllergicToDrug”.</a:t>
            </a:r>
          </a:p>
          <a:p>
            <a:pPr eaLnBrk="1" hangingPunct="1">
              <a:spcBef>
                <a:spcPct val="0"/>
              </a:spcBef>
              <a:buClrTx/>
              <a:buFontTx/>
              <a:buNone/>
            </a:pPr>
            <a:r>
              <a:rPr lang="en-US" altLang="en-US">
                <a:solidFill>
                  <a:schemeClr val="tx1"/>
                </a:solidFill>
              </a:rPr>
              <a:t>Select the fact type, and look at its </a:t>
            </a:r>
          </a:p>
          <a:p>
            <a:pPr eaLnBrk="1" hangingPunct="1">
              <a:spcBef>
                <a:spcPct val="0"/>
              </a:spcBef>
              <a:buClrTx/>
              <a:buFontTx/>
              <a:buNone/>
            </a:pPr>
            <a:r>
              <a:rPr lang="en-US" altLang="en-US">
                <a:solidFill>
                  <a:schemeClr val="tx1"/>
                </a:solidFill>
              </a:rPr>
              <a:t>name in the Properties window.</a:t>
            </a:r>
          </a:p>
        </p:txBody>
      </p:sp>
      <p:pic>
        <p:nvPicPr>
          <p:cNvPr id="75780" name="Snagit_PPTEBAA">
            <a:extLst>
              <a:ext uri="{FF2B5EF4-FFF2-40B4-BE49-F238E27FC236}">
                <a16:creationId xmlns:a16="http://schemas.microsoft.com/office/drawing/2014/main" id="{FC1D3B86-C311-4EC7-8469-E4E64F0AC0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336550"/>
            <a:ext cx="2808288"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Snagit_PPTE56D">
            <a:extLst>
              <a:ext uri="{FF2B5EF4-FFF2-40B4-BE49-F238E27FC236}">
                <a16:creationId xmlns:a16="http://schemas.microsoft.com/office/drawing/2014/main" id="{22372067-5B36-45FE-A50D-9CABDD9702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1912938"/>
            <a:ext cx="3186112"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A14B">
            <a:extLst>
              <a:ext uri="{FF2B5EF4-FFF2-40B4-BE49-F238E27FC236}">
                <a16:creationId xmlns:a16="http://schemas.microsoft.com/office/drawing/2014/main" id="{1F6749E4-8DD3-4D48-91B1-1561A05B1C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70450" y="4044950"/>
            <a:ext cx="27495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6353820-763C-40E7-B84B-B1B3F6765D22}"/>
              </a:ext>
            </a:extLst>
          </p:cNvPr>
          <p:cNvSpPr txBox="1">
            <a:spLocks noChangeArrowheads="1"/>
          </p:cNvSpPr>
          <p:nvPr/>
        </p:nvSpPr>
        <p:spPr bwMode="auto">
          <a:xfrm>
            <a:off x="609600" y="4040188"/>
            <a:ext cx="3473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rgbClr val="A50021"/>
                </a:solidFill>
              </a:rPr>
              <a:t>Edit the Name </a:t>
            </a:r>
            <a:r>
              <a:rPr lang="en-US" altLang="en-US">
                <a:solidFill>
                  <a:schemeClr val="tx1"/>
                </a:solidFill>
              </a:rPr>
              <a:t>property</a:t>
            </a:r>
          </a:p>
          <a:p>
            <a:pPr eaLnBrk="1" hangingPunct="1">
              <a:spcBef>
                <a:spcPct val="0"/>
              </a:spcBef>
              <a:buClrTx/>
              <a:buFontTx/>
              <a:buNone/>
            </a:pPr>
            <a:r>
              <a:rPr lang="en-US" altLang="en-US">
                <a:solidFill>
                  <a:schemeClr val="tx1"/>
                </a:solidFill>
              </a:rPr>
              <a:t>to “</a:t>
            </a:r>
            <a:r>
              <a:rPr lang="en-US" altLang="en-US">
                <a:solidFill>
                  <a:srgbClr val="A50021"/>
                </a:solidFill>
              </a:rPr>
              <a:t>DrugAllergy</a:t>
            </a:r>
            <a:r>
              <a:rPr lang="en-US" altLang="en-US">
                <a:solidFill>
                  <a:schemeClr val="tx1"/>
                </a:solidFill>
              </a:rPr>
              <a:t>”.</a:t>
            </a:r>
          </a:p>
          <a:p>
            <a:pPr eaLnBrk="1" hangingPunct="1">
              <a:spcBef>
                <a:spcPct val="0"/>
              </a:spcBef>
              <a:buClrTx/>
              <a:buFontTx/>
              <a:buNone/>
            </a:pPr>
            <a:r>
              <a:rPr lang="en-US" altLang="en-US">
                <a:solidFill>
                  <a:schemeClr val="tx1"/>
                </a:solidFill>
              </a:rPr>
              <a:t>This will now be used as the </a:t>
            </a:r>
          </a:p>
          <a:p>
            <a:pPr eaLnBrk="1" hangingPunct="1">
              <a:spcBef>
                <a:spcPct val="0"/>
              </a:spcBef>
              <a:buClrTx/>
              <a:buFontTx/>
              <a:buNone/>
            </a:pPr>
            <a:r>
              <a:rPr lang="en-US" altLang="en-US">
                <a:solidFill>
                  <a:schemeClr val="tx1"/>
                </a:solidFill>
              </a:rPr>
              <a:t>generated table name.</a:t>
            </a:r>
            <a:endParaRPr lang="en-AU"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75E4F557-EEFD-47CB-9999-E857167A02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C39B1BBF-242C-4A94-9069-B7970D777A45}" type="slidenum">
              <a:rPr lang="en-US" altLang="en-US" sz="1200" smtClean="0">
                <a:solidFill>
                  <a:schemeClr val="tx1"/>
                </a:solidFill>
              </a:rPr>
              <a:pPr>
                <a:spcBef>
                  <a:spcPct val="0"/>
                </a:spcBef>
                <a:buClrTx/>
                <a:buFontTx/>
                <a:buNone/>
              </a:pPr>
              <a:t>39</a:t>
            </a:fld>
            <a:endParaRPr lang="en-US" altLang="en-US" sz="1200">
              <a:solidFill>
                <a:schemeClr val="tx1"/>
              </a:solidFill>
            </a:endParaRPr>
          </a:p>
        </p:txBody>
      </p:sp>
      <p:sp>
        <p:nvSpPr>
          <p:cNvPr id="729092" name="Text Box 4">
            <a:extLst>
              <a:ext uri="{FF2B5EF4-FFF2-40B4-BE49-F238E27FC236}">
                <a16:creationId xmlns:a16="http://schemas.microsoft.com/office/drawing/2014/main" id="{55CA9805-1597-448F-B636-AA8BAFDFB6E5}"/>
              </a:ext>
            </a:extLst>
          </p:cNvPr>
          <p:cNvSpPr txBox="1">
            <a:spLocks noChangeArrowheads="1"/>
          </p:cNvSpPr>
          <p:nvPr/>
        </p:nvSpPr>
        <p:spPr bwMode="auto">
          <a:xfrm>
            <a:off x="457200" y="304800"/>
            <a:ext cx="7058025"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Make any fine adjustments</a:t>
            </a:r>
          </a:p>
          <a:p>
            <a:pPr eaLnBrk="1" hangingPunct="1">
              <a:lnSpc>
                <a:spcPct val="120000"/>
              </a:lnSpc>
              <a:spcBef>
                <a:spcPct val="0"/>
              </a:spcBef>
              <a:buClrTx/>
              <a:buFontTx/>
              <a:buNone/>
            </a:pPr>
            <a:r>
              <a:rPr lang="en-US" altLang="en-US">
                <a:solidFill>
                  <a:schemeClr val="tx1"/>
                </a:solidFill>
              </a:rPr>
              <a:t>you like to the figure</a:t>
            </a:r>
          </a:p>
          <a:p>
            <a:pPr eaLnBrk="1" hangingPunct="1">
              <a:lnSpc>
                <a:spcPct val="120000"/>
              </a:lnSpc>
              <a:spcBef>
                <a:spcPct val="0"/>
              </a:spcBef>
              <a:buClrTx/>
              <a:buFontTx/>
              <a:buNone/>
            </a:pPr>
            <a:r>
              <a:rPr lang="en-US" altLang="en-US">
                <a:solidFill>
                  <a:schemeClr val="tx1"/>
                </a:solidFill>
              </a:rPr>
              <a:t>and then </a:t>
            </a:r>
            <a:r>
              <a:rPr lang="en-US" altLang="en-US">
                <a:solidFill>
                  <a:srgbClr val="A50021"/>
                </a:solidFill>
              </a:rPr>
              <a:t>save</a:t>
            </a:r>
            <a:r>
              <a:rPr lang="en-US" altLang="en-US">
                <a:solidFill>
                  <a:schemeClr val="tx1"/>
                </a:solidFill>
              </a:rPr>
              <a:t> </a:t>
            </a:r>
            <a:r>
              <a:rPr lang="en-US" altLang="en-US">
                <a:solidFill>
                  <a:srgbClr val="A50021"/>
                </a:solidFill>
              </a:rPr>
              <a:t>the file</a:t>
            </a:r>
          </a:p>
          <a:p>
            <a:pPr eaLnBrk="1" hangingPunct="1">
              <a:lnSpc>
                <a:spcPct val="120000"/>
              </a:lnSpc>
              <a:spcBef>
                <a:spcPct val="0"/>
              </a:spcBef>
              <a:buClrTx/>
              <a:buFontTx/>
              <a:buNone/>
            </a:pPr>
            <a:r>
              <a:rPr lang="en-US" altLang="en-US">
                <a:solidFill>
                  <a:schemeClr val="tx1"/>
                </a:solidFill>
              </a:rPr>
              <a:t>either </a:t>
            </a:r>
          </a:p>
          <a:p>
            <a:pPr eaLnBrk="1" hangingPunct="1">
              <a:lnSpc>
                <a:spcPct val="120000"/>
              </a:lnSpc>
              <a:spcBef>
                <a:spcPct val="0"/>
              </a:spcBef>
              <a:buClrTx/>
              <a:buFontTx/>
              <a:buNone/>
            </a:pPr>
            <a:r>
              <a:rPr lang="en-US" altLang="en-US">
                <a:solidFill>
                  <a:schemeClr val="tx1"/>
                </a:solidFill>
              </a:rPr>
              <a:t>    by pressing the </a:t>
            </a:r>
            <a:r>
              <a:rPr lang="en-US" altLang="en-US">
                <a:solidFill>
                  <a:srgbClr val="A50021"/>
                </a:solidFill>
              </a:rPr>
              <a:t>Save</a:t>
            </a:r>
            <a:r>
              <a:rPr lang="en-US" altLang="en-US">
                <a:solidFill>
                  <a:schemeClr val="tx1"/>
                </a:solidFill>
              </a:rPr>
              <a:t> icon       </a:t>
            </a:r>
          </a:p>
          <a:p>
            <a:pPr eaLnBrk="1" hangingPunct="1">
              <a:lnSpc>
                <a:spcPct val="120000"/>
              </a:lnSpc>
              <a:spcBef>
                <a:spcPct val="0"/>
              </a:spcBef>
              <a:buClrTx/>
              <a:buFontTx/>
              <a:buNone/>
            </a:pPr>
            <a:r>
              <a:rPr lang="en-US" altLang="en-US">
                <a:solidFill>
                  <a:schemeClr val="tx1"/>
                </a:solidFill>
              </a:rPr>
              <a:t>    on the main menu</a:t>
            </a:r>
          </a:p>
          <a:p>
            <a:pPr eaLnBrk="1" hangingPunct="1">
              <a:lnSpc>
                <a:spcPct val="120000"/>
              </a:lnSpc>
              <a:spcBef>
                <a:spcPct val="0"/>
              </a:spcBef>
              <a:buClrTx/>
              <a:buFontTx/>
              <a:buNone/>
            </a:pPr>
            <a:endParaRPr lang="en-US" altLang="en-US" sz="1200">
              <a:solidFill>
                <a:schemeClr val="tx1"/>
              </a:solidFill>
            </a:endParaRPr>
          </a:p>
          <a:p>
            <a:pPr eaLnBrk="1" hangingPunct="1">
              <a:lnSpc>
                <a:spcPct val="120000"/>
              </a:lnSpc>
              <a:spcBef>
                <a:spcPct val="0"/>
              </a:spcBef>
              <a:buClrTx/>
              <a:buFontTx/>
              <a:buNone/>
            </a:pPr>
            <a:r>
              <a:rPr lang="en-US" altLang="en-US">
                <a:solidFill>
                  <a:schemeClr val="tx1"/>
                </a:solidFill>
              </a:rPr>
              <a:t>or by choosing the relevant Save option</a:t>
            </a:r>
          </a:p>
          <a:p>
            <a:pPr eaLnBrk="1" hangingPunct="1">
              <a:lnSpc>
                <a:spcPct val="120000"/>
              </a:lnSpc>
              <a:spcBef>
                <a:spcPct val="0"/>
              </a:spcBef>
              <a:buClrTx/>
              <a:buFontTx/>
              <a:buNone/>
            </a:pPr>
            <a:r>
              <a:rPr lang="en-US" altLang="en-US">
                <a:solidFill>
                  <a:schemeClr val="tx1"/>
                </a:solidFill>
              </a:rPr>
              <a:t>    from the File menu.</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If desired, choose </a:t>
            </a:r>
            <a:r>
              <a:rPr lang="en-US" altLang="en-US">
                <a:solidFill>
                  <a:srgbClr val="A50021"/>
                </a:solidFill>
              </a:rPr>
              <a:t>SaveAs</a:t>
            </a:r>
            <a:r>
              <a:rPr lang="en-US" altLang="en-US">
                <a:solidFill>
                  <a:schemeClr val="tx1"/>
                </a:solidFill>
              </a:rPr>
              <a:t> to save another copy of the model</a:t>
            </a:r>
          </a:p>
          <a:p>
            <a:pPr eaLnBrk="1" hangingPunct="1">
              <a:lnSpc>
                <a:spcPct val="120000"/>
              </a:lnSpc>
              <a:spcBef>
                <a:spcPct val="0"/>
              </a:spcBef>
              <a:buClrTx/>
              <a:buFontTx/>
              <a:buNone/>
            </a:pPr>
            <a:r>
              <a:rPr lang="en-US" altLang="en-US">
                <a:solidFill>
                  <a:schemeClr val="tx1"/>
                </a:solidFill>
              </a:rPr>
              <a:t>(entering your desired filename and folder destination).</a:t>
            </a:r>
          </a:p>
          <a:p>
            <a:pPr eaLnBrk="1" hangingPunct="1">
              <a:lnSpc>
                <a:spcPct val="120000"/>
              </a:lnSpc>
              <a:spcBef>
                <a:spcPct val="0"/>
              </a:spcBef>
              <a:buClrTx/>
              <a:buFontTx/>
              <a:buNone/>
            </a:pPr>
            <a:endParaRPr lang="en-US" altLang="en-US" sz="1200">
              <a:solidFill>
                <a:schemeClr val="tx1"/>
              </a:solidFill>
            </a:endParaRPr>
          </a:p>
          <a:p>
            <a:pPr eaLnBrk="1" hangingPunct="1">
              <a:lnSpc>
                <a:spcPct val="120000"/>
              </a:lnSpc>
              <a:spcBef>
                <a:spcPct val="0"/>
              </a:spcBef>
              <a:buClrTx/>
              <a:buFontTx/>
              <a:buNone/>
            </a:pPr>
            <a:r>
              <a:rPr lang="en-US" altLang="en-US">
                <a:solidFill>
                  <a:schemeClr val="tx1"/>
                </a:solidFill>
              </a:rPr>
              <a:t>You may also choose </a:t>
            </a:r>
            <a:r>
              <a:rPr lang="en-US" altLang="en-US">
                <a:solidFill>
                  <a:srgbClr val="A50021"/>
                </a:solidFill>
              </a:rPr>
              <a:t>Save All</a:t>
            </a:r>
            <a:r>
              <a:rPr lang="en-US" altLang="en-US">
                <a:solidFill>
                  <a:schemeClr val="tx1"/>
                </a:solidFill>
              </a:rPr>
              <a:t> to save all the open files.</a:t>
            </a:r>
          </a:p>
        </p:txBody>
      </p:sp>
      <p:pic>
        <p:nvPicPr>
          <p:cNvPr id="77828" name="Picture 5">
            <a:extLst>
              <a:ext uri="{FF2B5EF4-FFF2-40B4-BE49-F238E27FC236}">
                <a16:creationId xmlns:a16="http://schemas.microsoft.com/office/drawing/2014/main" id="{4B6B611A-2CB5-428E-8054-F6E4A22F1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1905000"/>
            <a:ext cx="301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Snagit_PPT7027">
            <a:extLst>
              <a:ext uri="{FF2B5EF4-FFF2-40B4-BE49-F238E27FC236}">
                <a16:creationId xmlns:a16="http://schemas.microsoft.com/office/drawing/2014/main" id="{CB1897D4-1FAD-4EDD-8015-A3994CA90C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905000"/>
            <a:ext cx="28273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1200">
            <a:extLst>
              <a:ext uri="{FF2B5EF4-FFF2-40B4-BE49-F238E27FC236}">
                <a16:creationId xmlns:a16="http://schemas.microsoft.com/office/drawing/2014/main" id="{4D521B07-1843-45F4-9428-BED5C10FB68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04800"/>
            <a:ext cx="386556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909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9092">
                                            <p:txEl>
                                              <p:pRg st="13" end="1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9092">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1F34C65D-676B-45DF-8650-88188358C1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E779AAC-4F37-44DB-88B7-AC5D389A7D9F}" type="slidenum">
              <a:rPr lang="en-US" altLang="en-US" sz="1200" smtClean="0">
                <a:solidFill>
                  <a:schemeClr val="tx1"/>
                </a:solidFill>
              </a:rPr>
              <a:pPr>
                <a:spcBef>
                  <a:spcPct val="0"/>
                </a:spcBef>
                <a:buClrTx/>
                <a:buFontTx/>
                <a:buNone/>
              </a:pPr>
              <a:t>4</a:t>
            </a:fld>
            <a:endParaRPr lang="en-US" altLang="en-US" sz="1200">
              <a:solidFill>
                <a:schemeClr val="tx1"/>
              </a:solidFill>
            </a:endParaRPr>
          </a:p>
        </p:txBody>
      </p:sp>
      <p:sp>
        <p:nvSpPr>
          <p:cNvPr id="12291" name="TextBox 4">
            <a:extLst>
              <a:ext uri="{FF2B5EF4-FFF2-40B4-BE49-F238E27FC236}">
                <a16:creationId xmlns:a16="http://schemas.microsoft.com/office/drawing/2014/main" id="{B6DDBEA9-3B45-4474-9AC6-B866F84D16F9}"/>
              </a:ext>
            </a:extLst>
          </p:cNvPr>
          <p:cNvSpPr txBox="1">
            <a:spLocks noChangeArrowheads="1"/>
          </p:cNvSpPr>
          <p:nvPr/>
        </p:nvSpPr>
        <p:spPr bwMode="auto">
          <a:xfrm>
            <a:off x="762000" y="533400"/>
            <a:ext cx="8086725"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pPr>
            <a:r>
              <a:rPr lang="en-US" altLang="en-US">
                <a:solidFill>
                  <a:schemeClr val="tx1"/>
                </a:solidFill>
                <a:cs typeface="Tahoma" panose="020B0604030504040204" pitchFamily="34" charset="0"/>
              </a:rPr>
              <a:t> </a:t>
            </a:r>
            <a:r>
              <a:rPr lang="en-US" altLang="en-US">
                <a:solidFill>
                  <a:srgbClr val="A50021"/>
                </a:solidFill>
                <a:cs typeface="Tahoma" panose="020B0604030504040204" pitchFamily="34" charset="0"/>
              </a:rPr>
              <a:t>Install</a:t>
            </a:r>
            <a:r>
              <a:rPr lang="en-US" altLang="en-US">
                <a:solidFill>
                  <a:schemeClr val="tx1"/>
                </a:solidFill>
                <a:cs typeface="Tahoma" panose="020B0604030504040204" pitchFamily="34" charset="0"/>
              </a:rPr>
              <a:t> NORMA (including PLiX</a:t>
            </a:r>
            <a:r>
              <a:rPr lang="en-US" altLang="en-US" baseline="30000">
                <a:solidFill>
                  <a:schemeClr val="tx1"/>
                </a:solidFill>
                <a:cs typeface="Tahoma" panose="020B0604030504040204" pitchFamily="34" charset="0"/>
              </a:rPr>
              <a:t>1</a:t>
            </a:r>
            <a:r>
              <a:rPr lang="en-US" altLang="en-US">
                <a:solidFill>
                  <a:schemeClr val="tx1"/>
                </a:solidFill>
                <a:cs typeface="Tahoma" panose="020B0604030504040204" pitchFamily="34" charset="0"/>
              </a:rPr>
              <a:t>) as follows.</a:t>
            </a:r>
          </a:p>
          <a:p>
            <a:pPr eaLnBrk="1" hangingPunct="1">
              <a:spcBef>
                <a:spcPct val="0"/>
              </a:spcBef>
              <a:buClrTx/>
              <a:buFontTx/>
              <a:buNone/>
            </a:pPr>
            <a:r>
              <a:rPr lang="en-US" altLang="en-US" sz="1100">
                <a:solidFill>
                  <a:schemeClr val="tx1"/>
                </a:solidFill>
                <a:cs typeface="Tahoma" panose="020B0604030504040204" pitchFamily="34" charset="0"/>
              </a:rPr>
              <a:t>  </a:t>
            </a:r>
          </a:p>
          <a:p>
            <a:pPr eaLnBrk="1" hangingPunct="1">
              <a:spcBef>
                <a:spcPct val="0"/>
              </a:spcBef>
              <a:buClrTx/>
              <a:buFontTx/>
              <a:buNone/>
            </a:pPr>
            <a:r>
              <a:rPr lang="en-US" altLang="en-US">
                <a:solidFill>
                  <a:schemeClr val="tx1"/>
                </a:solidFill>
                <a:cs typeface="Tahoma" panose="020B0604030504040204" pitchFamily="34" charset="0"/>
              </a:rPr>
              <a:t>  Open the unzipped folder.</a:t>
            </a:r>
          </a:p>
          <a:p>
            <a:pPr eaLnBrk="1" hangingPunct="1">
              <a:spcBef>
                <a:spcPct val="0"/>
              </a:spcBef>
              <a:buClrTx/>
              <a:buFontTx/>
              <a:buNone/>
            </a:pPr>
            <a:endParaRPr lang="en-US" altLang="en-US" sz="1200">
              <a:solidFill>
                <a:schemeClr val="tx1"/>
              </a:solidFill>
              <a:cs typeface="Tahoma" panose="020B0604030504040204" pitchFamily="34" charset="0"/>
            </a:endParaRPr>
          </a:p>
          <a:p>
            <a:pPr eaLnBrk="1" hangingPunct="1">
              <a:spcBef>
                <a:spcPct val="0"/>
              </a:spcBef>
              <a:buClrTx/>
              <a:buFontTx/>
              <a:buNone/>
            </a:pPr>
            <a:r>
              <a:rPr lang="en-US" altLang="en-US">
                <a:solidFill>
                  <a:schemeClr val="tx1"/>
                </a:solidFill>
                <a:cs typeface="Tahoma" panose="020B0604030504040204" pitchFamily="34" charset="0"/>
              </a:rPr>
              <a:t>  </a:t>
            </a:r>
            <a:endParaRPr lang="en-US" altLang="en-US" sz="1200">
              <a:solidFill>
                <a:schemeClr val="tx1"/>
              </a:solidFill>
              <a:cs typeface="Tahoma" panose="020B0604030504040204" pitchFamily="34" charset="0"/>
            </a:endParaRPr>
          </a:p>
          <a:p>
            <a:pPr eaLnBrk="1" hangingPunct="1">
              <a:spcBef>
                <a:spcPct val="0"/>
              </a:spcBef>
              <a:buClrTx/>
              <a:buFontTx/>
              <a:buNone/>
            </a:pPr>
            <a:r>
              <a:rPr lang="en-US" altLang="en-US">
                <a:solidFill>
                  <a:schemeClr val="tx1"/>
                </a:solidFill>
                <a:cs typeface="Tahoma" panose="020B0604030504040204" pitchFamily="34" charset="0"/>
              </a:rPr>
              <a:t>  Double-click the </a:t>
            </a:r>
            <a:r>
              <a:rPr lang="en-US" altLang="en-US">
                <a:solidFill>
                  <a:srgbClr val="A50021"/>
                </a:solidFill>
                <a:cs typeface="Tahoma" panose="020B0604030504040204" pitchFamily="34" charset="0"/>
              </a:rPr>
              <a:t>Readme.htm</a:t>
            </a:r>
            <a:r>
              <a:rPr lang="en-US" altLang="en-US">
                <a:solidFill>
                  <a:schemeClr val="tx1"/>
                </a:solidFill>
                <a:cs typeface="Tahoma" panose="020B0604030504040204" pitchFamily="34" charset="0"/>
              </a:rPr>
              <a:t> file in the extracted folder </a:t>
            </a:r>
          </a:p>
          <a:p>
            <a:pPr eaLnBrk="1" hangingPunct="1">
              <a:spcBef>
                <a:spcPct val="0"/>
              </a:spcBef>
              <a:buClrTx/>
              <a:buFontTx/>
              <a:buNone/>
            </a:pPr>
            <a:r>
              <a:rPr lang="en-US" altLang="en-US">
                <a:solidFill>
                  <a:schemeClr val="tx1"/>
                </a:solidFill>
                <a:cs typeface="Tahoma" panose="020B0604030504040204" pitchFamily="34" charset="0"/>
              </a:rPr>
              <a:t>  (e.g. Windows (C:) &gt; Program Files (x86) &gt; ORM Solutions &gt;</a:t>
            </a:r>
          </a:p>
          <a:p>
            <a:pPr eaLnBrk="1" hangingPunct="1">
              <a:spcBef>
                <a:spcPct val="0"/>
              </a:spcBef>
              <a:buClrTx/>
              <a:buFontTx/>
              <a:buNone/>
            </a:pPr>
            <a:r>
              <a:rPr lang="en-US" altLang="en-US">
                <a:solidFill>
                  <a:schemeClr val="tx1"/>
                </a:solidFill>
                <a:cs typeface="Tahoma" panose="020B0604030504040204" pitchFamily="34" charset="0"/>
              </a:rPr>
              <a:t>  ORM Architect for Visual Studio 2015 &gt; Documentation) </a:t>
            </a:r>
          </a:p>
          <a:p>
            <a:pPr eaLnBrk="1" hangingPunct="1">
              <a:spcBef>
                <a:spcPct val="0"/>
              </a:spcBef>
              <a:buClrTx/>
              <a:buFontTx/>
              <a:buNone/>
            </a:pPr>
            <a:r>
              <a:rPr lang="en-US" altLang="en-US">
                <a:solidFill>
                  <a:schemeClr val="tx1"/>
                </a:solidFill>
                <a:cs typeface="Tahoma" panose="020B0604030504040204" pitchFamily="34" charset="0"/>
              </a:rPr>
              <a:t>  to view the Readme file in your Web browser.</a:t>
            </a:r>
          </a:p>
          <a:p>
            <a:pPr eaLnBrk="1" hangingPunct="1">
              <a:spcBef>
                <a:spcPct val="0"/>
              </a:spcBef>
              <a:buClrTx/>
              <a:buFontTx/>
              <a:buNone/>
            </a:pPr>
            <a:r>
              <a:rPr lang="en-US" altLang="en-US">
                <a:solidFill>
                  <a:schemeClr val="tx1"/>
                </a:solidFill>
                <a:cs typeface="Tahoma" panose="020B0604030504040204" pitchFamily="34" charset="0"/>
              </a:rPr>
              <a:t>  This includes lots of useful tips as well as more detailed instructions.</a:t>
            </a:r>
          </a:p>
          <a:p>
            <a:pPr eaLnBrk="1" hangingPunct="1">
              <a:spcBef>
                <a:spcPct val="0"/>
              </a:spcBef>
              <a:buClrTx/>
              <a:buFontTx/>
              <a:buNone/>
            </a:pPr>
            <a:endParaRPr lang="en-US" altLang="en-US" i="1">
              <a:solidFill>
                <a:schemeClr val="tx1"/>
              </a:solidFill>
              <a:cs typeface="Tahoma" panose="020B0604030504040204" pitchFamily="34" charset="0"/>
            </a:endParaRPr>
          </a:p>
        </p:txBody>
      </p:sp>
      <p:cxnSp>
        <p:nvCxnSpPr>
          <p:cNvPr id="8" name="Straight Connector 7">
            <a:extLst>
              <a:ext uri="{FF2B5EF4-FFF2-40B4-BE49-F238E27FC236}">
                <a16:creationId xmlns:a16="http://schemas.microsoft.com/office/drawing/2014/main" id="{93302796-CF5A-4D61-B6A4-8CD68469EB98}"/>
              </a:ext>
            </a:extLst>
          </p:cNvPr>
          <p:cNvCxnSpPr/>
          <p:nvPr/>
        </p:nvCxnSpPr>
        <p:spPr>
          <a:xfrm>
            <a:off x="762000" y="5967413"/>
            <a:ext cx="784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2293" name="TextBox 9">
            <a:extLst>
              <a:ext uri="{FF2B5EF4-FFF2-40B4-BE49-F238E27FC236}">
                <a16:creationId xmlns:a16="http://schemas.microsoft.com/office/drawing/2014/main" id="{85749AF5-7FE5-4D8C-AB38-270EAA7998B3}"/>
              </a:ext>
            </a:extLst>
          </p:cNvPr>
          <p:cNvSpPr txBox="1">
            <a:spLocks noChangeArrowheads="1"/>
          </p:cNvSpPr>
          <p:nvPr/>
        </p:nvSpPr>
        <p:spPr bwMode="auto">
          <a:xfrm>
            <a:off x="1506538" y="5969000"/>
            <a:ext cx="558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sz="1600" baseline="30000">
                <a:solidFill>
                  <a:schemeClr val="tx1"/>
                </a:solidFill>
              </a:rPr>
              <a:t>1</a:t>
            </a:r>
            <a:r>
              <a:rPr lang="en-US" altLang="en-US" sz="1600">
                <a:solidFill>
                  <a:schemeClr val="tx1"/>
                </a:solidFill>
              </a:rPr>
              <a:t> PLiX (Programming Language in XML) is used internally to</a:t>
            </a:r>
          </a:p>
          <a:p>
            <a:pPr eaLnBrk="1" hangingPunct="1">
              <a:spcBef>
                <a:spcPct val="0"/>
              </a:spcBef>
              <a:buClrTx/>
              <a:buFontTx/>
              <a:buNone/>
            </a:pPr>
            <a:r>
              <a:rPr lang="en-US" altLang="en-US" sz="1600">
                <a:solidFill>
                  <a:schemeClr val="tx1"/>
                </a:solidFill>
              </a:rPr>
              <a:t>  facilitate code generation to multiple target languages.  </a:t>
            </a:r>
          </a:p>
        </p:txBody>
      </p:sp>
      <p:pic>
        <p:nvPicPr>
          <p:cNvPr id="12294" name="Snagit_PPT5858">
            <a:extLst>
              <a:ext uri="{FF2B5EF4-FFF2-40B4-BE49-F238E27FC236}">
                <a16:creationId xmlns:a16="http://schemas.microsoft.com/office/drawing/2014/main" id="{64EB1934-3DAC-4400-A4A2-EA0B23CDF5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75961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AE3F2C9A-7BA0-4177-8C96-BF39BE4454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79CCB6DA-7EED-4031-833A-A15E54F16CEF}" type="slidenum">
              <a:rPr lang="en-US" altLang="en-US" sz="1200" smtClean="0">
                <a:solidFill>
                  <a:schemeClr val="tx1"/>
                </a:solidFill>
              </a:rPr>
              <a:pPr>
                <a:spcBef>
                  <a:spcPct val="0"/>
                </a:spcBef>
                <a:buClrTx/>
                <a:buFontTx/>
                <a:buNone/>
              </a:pPr>
              <a:t>40</a:t>
            </a:fld>
            <a:endParaRPr lang="en-US" altLang="en-US" sz="1200">
              <a:solidFill>
                <a:schemeClr val="tx1"/>
              </a:solidFill>
            </a:endParaRPr>
          </a:p>
        </p:txBody>
      </p:sp>
      <p:sp>
        <p:nvSpPr>
          <p:cNvPr id="79875" name="Text Box 5">
            <a:extLst>
              <a:ext uri="{FF2B5EF4-FFF2-40B4-BE49-F238E27FC236}">
                <a16:creationId xmlns:a16="http://schemas.microsoft.com/office/drawing/2014/main" id="{AFFC7F95-4CD5-4A62-A902-7172C51ACF5B}"/>
              </a:ext>
            </a:extLst>
          </p:cNvPr>
          <p:cNvSpPr txBox="1">
            <a:spLocks noChangeArrowheads="1"/>
          </p:cNvSpPr>
          <p:nvPr/>
        </p:nvSpPr>
        <p:spPr bwMode="auto">
          <a:xfrm>
            <a:off x="457200" y="76200"/>
            <a:ext cx="6613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For practice, </a:t>
            </a:r>
            <a:r>
              <a:rPr lang="en-US" altLang="en-US">
                <a:solidFill>
                  <a:srgbClr val="A50021"/>
                </a:solidFill>
              </a:rPr>
              <a:t>Exit</a:t>
            </a:r>
            <a:r>
              <a:rPr lang="en-US" altLang="en-US">
                <a:solidFill>
                  <a:schemeClr val="tx1"/>
                </a:solidFill>
              </a:rPr>
              <a:t> Visual Studio by clicking the </a:t>
            </a:r>
            <a:r>
              <a:rPr lang="en-US" altLang="en-US">
                <a:solidFill>
                  <a:srgbClr val="A50021"/>
                </a:solidFill>
              </a:rPr>
              <a:t>Close</a:t>
            </a:r>
            <a:r>
              <a:rPr lang="en-US" altLang="en-US">
                <a:solidFill>
                  <a:schemeClr val="tx1"/>
                </a:solidFill>
              </a:rPr>
              <a:t> icon.</a:t>
            </a:r>
          </a:p>
        </p:txBody>
      </p:sp>
      <p:pic>
        <p:nvPicPr>
          <p:cNvPr id="79876" name="Snagit_PPTCD0E">
            <a:extLst>
              <a:ext uri="{FF2B5EF4-FFF2-40B4-BE49-F238E27FC236}">
                <a16:creationId xmlns:a16="http://schemas.microsoft.com/office/drawing/2014/main" id="{0B683419-9952-4D54-8188-74EA699CBF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17488"/>
            <a:ext cx="4572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774">
            <a:extLst>
              <a:ext uri="{FF2B5EF4-FFF2-40B4-BE49-F238E27FC236}">
                <a16:creationId xmlns:a16="http://schemas.microsoft.com/office/drawing/2014/main" id="{7523AEB6-89F2-4449-8DB5-F392224623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057400"/>
            <a:ext cx="52625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B44A0A0-2ECF-4F1E-887D-888ADD4EAC37}"/>
              </a:ext>
            </a:extLst>
          </p:cNvPr>
          <p:cNvSpPr txBox="1">
            <a:spLocks noChangeArrowheads="1"/>
          </p:cNvSpPr>
          <p:nvPr/>
        </p:nvSpPr>
        <p:spPr bwMode="auto">
          <a:xfrm>
            <a:off x="457200" y="752475"/>
            <a:ext cx="67167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Now open Visual Studio again, and </a:t>
            </a:r>
            <a:r>
              <a:rPr lang="en-US" altLang="en-US">
                <a:solidFill>
                  <a:srgbClr val="A50021"/>
                </a:solidFill>
              </a:rPr>
              <a:t>reopen</a:t>
            </a:r>
            <a:r>
              <a:rPr lang="en-US" altLang="en-US">
                <a:solidFill>
                  <a:schemeClr val="tx1"/>
                </a:solidFill>
              </a:rPr>
              <a:t> your saved file</a:t>
            </a:r>
          </a:p>
          <a:p>
            <a:pPr eaLnBrk="1" hangingPunct="1">
              <a:lnSpc>
                <a:spcPct val="120000"/>
              </a:lnSpc>
              <a:spcBef>
                <a:spcPct val="0"/>
              </a:spcBef>
              <a:buClrTx/>
              <a:buFontTx/>
              <a:buNone/>
            </a:pPr>
            <a:r>
              <a:rPr lang="en-US" altLang="en-US">
                <a:solidFill>
                  <a:schemeClr val="tx1"/>
                </a:solidFill>
              </a:rPr>
              <a:t>by choosing </a:t>
            </a:r>
            <a:r>
              <a:rPr lang="en-US" altLang="en-US">
                <a:solidFill>
                  <a:srgbClr val="A50021"/>
                </a:solidFill>
              </a:rPr>
              <a:t>File &gt;</a:t>
            </a:r>
            <a:r>
              <a:rPr lang="en-US" altLang="en-US">
                <a:solidFill>
                  <a:schemeClr val="tx1"/>
                </a:solidFill>
              </a:rPr>
              <a:t> </a:t>
            </a:r>
            <a:r>
              <a:rPr lang="en-US" altLang="en-US">
                <a:solidFill>
                  <a:srgbClr val="A50021"/>
                </a:solidFill>
              </a:rPr>
              <a:t>Recent Files</a:t>
            </a:r>
          </a:p>
          <a:p>
            <a:pPr eaLnBrk="1" hangingPunct="1">
              <a:lnSpc>
                <a:spcPct val="120000"/>
              </a:lnSpc>
              <a:spcBef>
                <a:spcPct val="0"/>
              </a:spcBef>
              <a:buClrTx/>
              <a:buFontTx/>
              <a:buNone/>
            </a:pPr>
            <a:r>
              <a:rPr lang="en-US" altLang="en-US">
                <a:solidFill>
                  <a:schemeClr val="tx1"/>
                </a:solidFill>
              </a:rPr>
              <a:t>and selecting the file you wish to work with.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903E193C-8592-40FF-AB16-C1743F81A0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97934558-444D-4D3F-B3FC-76B48A33A936}" type="slidenum">
              <a:rPr lang="en-US" altLang="en-US" sz="1200" smtClean="0">
                <a:solidFill>
                  <a:schemeClr val="tx1"/>
                </a:solidFill>
              </a:rPr>
              <a:pPr>
                <a:spcBef>
                  <a:spcPct val="0"/>
                </a:spcBef>
                <a:buClrTx/>
                <a:buFontTx/>
                <a:buNone/>
              </a:pPr>
              <a:t>41</a:t>
            </a:fld>
            <a:endParaRPr lang="en-US" altLang="en-US" sz="1200">
              <a:solidFill>
                <a:schemeClr val="tx1"/>
              </a:solidFill>
            </a:endParaRPr>
          </a:p>
        </p:txBody>
      </p:sp>
      <p:sp>
        <p:nvSpPr>
          <p:cNvPr id="4" name="Rectangle 2">
            <a:extLst>
              <a:ext uri="{FF2B5EF4-FFF2-40B4-BE49-F238E27FC236}">
                <a16:creationId xmlns:a16="http://schemas.microsoft.com/office/drawing/2014/main" id="{B6B9C03A-1E77-41D6-8873-6691746CB1C1}"/>
              </a:ext>
            </a:extLst>
          </p:cNvPr>
          <p:cNvSpPr txBox="1">
            <a:spLocks noChangeArrowheads="1"/>
          </p:cNvSpPr>
          <p:nvPr/>
        </p:nvSpPr>
        <p:spPr bwMode="auto">
          <a:xfrm>
            <a:off x="381000" y="381000"/>
            <a:ext cx="8380413" cy="533400"/>
          </a:xfrm>
          <a:prstGeom prst="rect">
            <a:avLst/>
          </a:prstGeom>
          <a:noFill/>
          <a:ln w="9525">
            <a:noFill/>
            <a:miter lim="800000"/>
            <a:headEnd/>
            <a:tailEnd/>
          </a:ln>
        </p:spPr>
        <p:txBody>
          <a:bodyPr/>
          <a:lstStyle/>
          <a:p>
            <a:pPr marL="342900" indent="-342900" eaLnBrk="1" hangingPunct="1">
              <a:spcBef>
                <a:spcPct val="30000"/>
              </a:spcBef>
              <a:buClr>
                <a:srgbClr val="001A66"/>
              </a:buClr>
              <a:defRPr/>
            </a:pPr>
            <a:r>
              <a:rPr lang="en-US" kern="0" dirty="0">
                <a:solidFill>
                  <a:srgbClr val="001A66"/>
                </a:solidFill>
                <a:latin typeface="+mn-lt"/>
              </a:rPr>
              <a:t>NORMA supports </a:t>
            </a:r>
            <a:r>
              <a:rPr lang="en-US" kern="0" dirty="0">
                <a:solidFill>
                  <a:srgbClr val="A50021"/>
                </a:solidFill>
                <a:latin typeface="+mj-lt"/>
              </a:rPr>
              <a:t>mappings</a:t>
            </a:r>
            <a:r>
              <a:rPr lang="en-US" kern="0" dirty="0">
                <a:solidFill>
                  <a:srgbClr val="001A66"/>
                </a:solidFill>
                <a:latin typeface="+mn-lt"/>
              </a:rPr>
              <a:t> to/from various implementation artifacts</a:t>
            </a:r>
          </a:p>
        </p:txBody>
      </p:sp>
      <p:pic>
        <p:nvPicPr>
          <p:cNvPr id="81924" name="Picture 6">
            <a:extLst>
              <a:ext uri="{FF2B5EF4-FFF2-40B4-BE49-F238E27FC236}">
                <a16:creationId xmlns:a16="http://schemas.microsoft.com/office/drawing/2014/main" id="{E982E12B-6C8D-4E9F-A46B-503FEACEA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6058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D358C8F3-A721-4A79-BAEB-EB5DD2C116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D2FA4FF-F330-4326-9AC6-71B3AEF964FB}" type="slidenum">
              <a:rPr lang="en-US" altLang="en-US" sz="1200" smtClean="0">
                <a:solidFill>
                  <a:schemeClr val="tx1"/>
                </a:solidFill>
              </a:rPr>
              <a:pPr>
                <a:spcBef>
                  <a:spcPct val="0"/>
                </a:spcBef>
                <a:buClrTx/>
                <a:buFontTx/>
                <a:buNone/>
              </a:pPr>
              <a:t>42</a:t>
            </a:fld>
            <a:endParaRPr lang="en-US" altLang="en-US" sz="1200">
              <a:solidFill>
                <a:schemeClr val="tx1"/>
              </a:solidFill>
            </a:endParaRPr>
          </a:p>
        </p:txBody>
      </p:sp>
      <p:sp>
        <p:nvSpPr>
          <p:cNvPr id="83971" name="Rectangle 2" descr="Parchment">
            <a:extLst>
              <a:ext uri="{FF2B5EF4-FFF2-40B4-BE49-F238E27FC236}">
                <a16:creationId xmlns:a16="http://schemas.microsoft.com/office/drawing/2014/main" id="{1D6B27E8-DC3B-473C-99CB-D0D7078D9DAD}"/>
              </a:ext>
            </a:extLst>
          </p:cNvPr>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a Relational 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5CE438D3-7DB0-4EBE-9981-0EB64C6FA1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730840B-3175-4ABC-9F94-745BA4C9001F}" type="slidenum">
              <a:rPr lang="en-US" altLang="en-US" sz="1200" smtClean="0">
                <a:solidFill>
                  <a:schemeClr val="tx1"/>
                </a:solidFill>
              </a:rPr>
              <a:pPr>
                <a:spcBef>
                  <a:spcPct val="0"/>
                </a:spcBef>
                <a:buClrTx/>
                <a:buFontTx/>
                <a:buNone/>
              </a:pPr>
              <a:t>43</a:t>
            </a:fld>
            <a:endParaRPr lang="en-US" altLang="en-US" sz="1200">
              <a:solidFill>
                <a:schemeClr val="tx1"/>
              </a:solidFill>
            </a:endParaRPr>
          </a:p>
        </p:txBody>
      </p:sp>
      <p:sp>
        <p:nvSpPr>
          <p:cNvPr id="86019" name="Text Box 5">
            <a:extLst>
              <a:ext uri="{FF2B5EF4-FFF2-40B4-BE49-F238E27FC236}">
                <a16:creationId xmlns:a16="http://schemas.microsoft.com/office/drawing/2014/main" id="{025441BE-A6D7-4A0D-B3F0-EF259B843D48}"/>
              </a:ext>
            </a:extLst>
          </p:cNvPr>
          <p:cNvSpPr txBox="1">
            <a:spLocks noChangeArrowheads="1"/>
          </p:cNvSpPr>
          <p:nvPr/>
        </p:nvSpPr>
        <p:spPr bwMode="auto">
          <a:xfrm>
            <a:off x="457200" y="381000"/>
            <a:ext cx="41513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spcAft>
                <a:spcPts val="500"/>
              </a:spcAft>
              <a:buClrTx/>
              <a:buFontTx/>
              <a:buNone/>
            </a:pPr>
            <a:r>
              <a:rPr lang="en-US" altLang="en-US">
                <a:solidFill>
                  <a:schemeClr val="tx1"/>
                </a:solidFill>
              </a:rPr>
              <a:t>To generate a relational view</a:t>
            </a:r>
          </a:p>
          <a:p>
            <a:pPr eaLnBrk="1" hangingPunct="1">
              <a:spcBef>
                <a:spcPct val="0"/>
              </a:spcBef>
              <a:spcAft>
                <a:spcPts val="500"/>
              </a:spcAft>
              <a:buClrTx/>
              <a:buFontTx/>
              <a:buNone/>
            </a:pPr>
            <a:r>
              <a:rPr lang="en-US" altLang="en-US">
                <a:solidFill>
                  <a:schemeClr val="tx1"/>
                </a:solidFill>
              </a:rPr>
              <a:t>right-click in the document window</a:t>
            </a:r>
          </a:p>
          <a:p>
            <a:pPr eaLnBrk="1" hangingPunct="1">
              <a:spcBef>
                <a:spcPct val="0"/>
              </a:spcBef>
              <a:spcAft>
                <a:spcPts val="500"/>
              </a:spcAft>
              <a:buClrTx/>
              <a:buFontTx/>
              <a:buNone/>
            </a:pPr>
            <a:r>
              <a:rPr lang="en-US" altLang="en-US">
                <a:solidFill>
                  <a:schemeClr val="tx1"/>
                </a:solidFill>
              </a:rPr>
              <a:t>and choose </a:t>
            </a:r>
            <a:r>
              <a:rPr lang="en-US" altLang="en-US">
                <a:solidFill>
                  <a:srgbClr val="A50021"/>
                </a:solidFill>
              </a:rPr>
              <a:t>Extension Manager</a:t>
            </a:r>
            <a:r>
              <a:rPr lang="en-US" altLang="en-US">
                <a:solidFill>
                  <a:schemeClr val="tx1"/>
                </a:solidFill>
              </a:rPr>
              <a:t> …</a:t>
            </a:r>
          </a:p>
        </p:txBody>
      </p:sp>
      <p:sp>
        <p:nvSpPr>
          <p:cNvPr id="804871" name="Text Box 7">
            <a:extLst>
              <a:ext uri="{FF2B5EF4-FFF2-40B4-BE49-F238E27FC236}">
                <a16:creationId xmlns:a16="http://schemas.microsoft.com/office/drawing/2014/main" id="{A1C40880-D8A8-4548-A4F2-874BB49CF139}"/>
              </a:ext>
            </a:extLst>
          </p:cNvPr>
          <p:cNvSpPr txBox="1">
            <a:spLocks noChangeArrowheads="1"/>
          </p:cNvSpPr>
          <p:nvPr/>
        </p:nvSpPr>
        <p:spPr bwMode="auto">
          <a:xfrm>
            <a:off x="457200" y="1828800"/>
            <a:ext cx="33401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spcAft>
                <a:spcPts val="500"/>
              </a:spcAft>
              <a:buClrTx/>
              <a:buFontTx/>
              <a:buNone/>
            </a:pPr>
            <a:r>
              <a:rPr lang="en-US" altLang="en-US">
                <a:solidFill>
                  <a:schemeClr val="tx1"/>
                </a:solidFill>
              </a:rPr>
              <a:t>In the Extension Manager</a:t>
            </a:r>
          </a:p>
          <a:p>
            <a:pPr eaLnBrk="1" hangingPunct="1">
              <a:spcBef>
                <a:spcPct val="0"/>
              </a:spcBef>
              <a:spcAft>
                <a:spcPts val="500"/>
              </a:spcAft>
              <a:buClrTx/>
              <a:buFontTx/>
              <a:buNone/>
            </a:pPr>
            <a:r>
              <a:rPr lang="en-US" altLang="en-US">
                <a:solidFill>
                  <a:schemeClr val="tx1"/>
                </a:solidFill>
              </a:rPr>
              <a:t>dialog, select the </a:t>
            </a:r>
          </a:p>
          <a:p>
            <a:pPr eaLnBrk="1" hangingPunct="1">
              <a:spcBef>
                <a:spcPct val="0"/>
              </a:spcBef>
              <a:spcAft>
                <a:spcPts val="500"/>
              </a:spcAft>
              <a:buClrTx/>
              <a:buFontTx/>
              <a:buNone/>
            </a:pPr>
            <a:r>
              <a:rPr lang="en-US" altLang="en-US">
                <a:solidFill>
                  <a:schemeClr val="tx1"/>
                </a:solidFill>
              </a:rPr>
              <a:t>“</a:t>
            </a:r>
            <a:r>
              <a:rPr lang="en-US" altLang="en-US">
                <a:solidFill>
                  <a:srgbClr val="A50021"/>
                </a:solidFill>
              </a:rPr>
              <a:t>Relational View</a:t>
            </a:r>
            <a:r>
              <a:rPr lang="en-US" altLang="en-US">
                <a:solidFill>
                  <a:schemeClr val="tx1"/>
                </a:solidFill>
              </a:rPr>
              <a:t>”</a:t>
            </a:r>
          </a:p>
          <a:p>
            <a:pPr eaLnBrk="1" hangingPunct="1">
              <a:spcBef>
                <a:spcPct val="0"/>
              </a:spcBef>
              <a:spcAft>
                <a:spcPts val="500"/>
              </a:spcAft>
              <a:buClrTx/>
              <a:buFontTx/>
              <a:buNone/>
            </a:pPr>
            <a:r>
              <a:rPr lang="en-US" altLang="en-US">
                <a:solidFill>
                  <a:schemeClr val="tx1"/>
                </a:solidFill>
              </a:rPr>
              <a:t>check box as shown</a:t>
            </a:r>
          </a:p>
          <a:p>
            <a:pPr eaLnBrk="1" hangingPunct="1">
              <a:spcBef>
                <a:spcPct val="0"/>
              </a:spcBef>
              <a:spcAft>
                <a:spcPts val="500"/>
              </a:spcAft>
              <a:buClrTx/>
              <a:buFontTx/>
              <a:buNone/>
            </a:pPr>
            <a:r>
              <a:rPr lang="en-US" altLang="en-US">
                <a:solidFill>
                  <a:schemeClr val="tx1"/>
                </a:solidFill>
              </a:rPr>
              <a:t>(this will automatically turn </a:t>
            </a:r>
          </a:p>
          <a:p>
            <a:pPr eaLnBrk="1" hangingPunct="1">
              <a:spcBef>
                <a:spcPct val="0"/>
              </a:spcBef>
              <a:spcAft>
                <a:spcPts val="500"/>
              </a:spcAft>
              <a:buClrTx/>
              <a:buFontTx/>
              <a:buNone/>
            </a:pPr>
            <a:r>
              <a:rPr lang="en-US" altLang="en-US">
                <a:solidFill>
                  <a:schemeClr val="tx1"/>
                </a:solidFill>
              </a:rPr>
              <a:t> on the “Map to Abstraction</a:t>
            </a:r>
          </a:p>
          <a:p>
            <a:pPr eaLnBrk="1" hangingPunct="1">
              <a:spcBef>
                <a:spcPct val="0"/>
              </a:spcBef>
              <a:spcAft>
                <a:spcPts val="500"/>
              </a:spcAft>
              <a:buClrTx/>
              <a:buFontTx/>
              <a:buNone/>
            </a:pPr>
            <a:r>
              <a:rPr lang="en-US" altLang="en-US">
                <a:solidFill>
                  <a:schemeClr val="tx1"/>
                </a:solidFill>
              </a:rPr>
              <a:t>Model” and “Map to</a:t>
            </a:r>
          </a:p>
          <a:p>
            <a:pPr eaLnBrk="1" hangingPunct="1">
              <a:spcBef>
                <a:spcPct val="0"/>
              </a:spcBef>
              <a:spcAft>
                <a:spcPts val="500"/>
              </a:spcAft>
              <a:buClrTx/>
              <a:buFontTx/>
              <a:buNone/>
            </a:pPr>
            <a:r>
              <a:rPr lang="en-US" altLang="en-US">
                <a:solidFill>
                  <a:schemeClr val="tx1"/>
                </a:solidFill>
              </a:rPr>
              <a:t>Relational Model”</a:t>
            </a:r>
          </a:p>
          <a:p>
            <a:pPr eaLnBrk="1" hangingPunct="1">
              <a:spcBef>
                <a:spcPct val="0"/>
              </a:spcBef>
              <a:spcAft>
                <a:spcPts val="500"/>
              </a:spcAft>
              <a:buClrTx/>
              <a:buFontTx/>
              <a:buNone/>
            </a:pPr>
            <a:r>
              <a:rPr lang="en-US" altLang="en-US">
                <a:solidFill>
                  <a:schemeClr val="tx1"/>
                </a:solidFill>
              </a:rPr>
              <a:t>check boxes)</a:t>
            </a:r>
            <a:endParaRPr lang="en-US" altLang="en-US">
              <a:solidFill>
                <a:srgbClr val="A50021"/>
              </a:solidFill>
            </a:endParaRPr>
          </a:p>
        </p:txBody>
      </p:sp>
      <p:pic>
        <p:nvPicPr>
          <p:cNvPr id="86021" name="Snagit_PPT7DDF">
            <a:extLst>
              <a:ext uri="{FF2B5EF4-FFF2-40B4-BE49-F238E27FC236}">
                <a16:creationId xmlns:a16="http://schemas.microsoft.com/office/drawing/2014/main" id="{85F8F804-EB35-4811-89D7-199772D949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300038"/>
            <a:ext cx="412908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172D">
            <a:extLst>
              <a:ext uri="{FF2B5EF4-FFF2-40B4-BE49-F238E27FC236}">
                <a16:creationId xmlns:a16="http://schemas.microsoft.com/office/drawing/2014/main" id="{2095955E-D889-4977-A6DF-1ED4D44F8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4113" y="2062163"/>
            <a:ext cx="5321300"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59AD">
            <a:extLst>
              <a:ext uri="{FF2B5EF4-FFF2-40B4-BE49-F238E27FC236}">
                <a16:creationId xmlns:a16="http://schemas.microsoft.com/office/drawing/2014/main" id="{4D576545-466C-4D0D-A92F-0423EA0DA93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715000"/>
            <a:ext cx="7524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857EA82-5B24-4265-96B2-F85B55D23FD7}"/>
              </a:ext>
            </a:extLst>
          </p:cNvPr>
          <p:cNvSpPr txBox="1">
            <a:spLocks noChangeArrowheads="1"/>
          </p:cNvSpPr>
          <p:nvPr/>
        </p:nvSpPr>
        <p:spPr bwMode="auto">
          <a:xfrm>
            <a:off x="465138" y="5307013"/>
            <a:ext cx="2354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and then press </a:t>
            </a:r>
            <a:r>
              <a:rPr lang="en-US" altLang="en-US">
                <a:solidFill>
                  <a:srgbClr val="A50021"/>
                </a:solidFill>
              </a:rPr>
              <a:t>OK</a:t>
            </a:r>
            <a:r>
              <a:rPr lang="en-US" altLang="en-US">
                <a:solidFill>
                  <a:schemeClr val="tx1"/>
                </a:solidFill>
              </a:rPr>
              <a:t>.</a:t>
            </a:r>
          </a:p>
        </p:txBody>
      </p:sp>
      <p:cxnSp>
        <p:nvCxnSpPr>
          <p:cNvPr id="12" name="Straight Connector 11">
            <a:extLst>
              <a:ext uri="{FF2B5EF4-FFF2-40B4-BE49-F238E27FC236}">
                <a16:creationId xmlns:a16="http://schemas.microsoft.com/office/drawing/2014/main" id="{DE392365-1475-4F68-9AA8-01807CFD6D78}"/>
              </a:ext>
            </a:extLst>
          </p:cNvPr>
          <p:cNvCxnSpPr/>
          <p:nvPr/>
        </p:nvCxnSpPr>
        <p:spPr>
          <a:xfrm>
            <a:off x="533400" y="6094413"/>
            <a:ext cx="8382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86026" name="TextBox 6">
            <a:extLst>
              <a:ext uri="{FF2B5EF4-FFF2-40B4-BE49-F238E27FC236}">
                <a16:creationId xmlns:a16="http://schemas.microsoft.com/office/drawing/2014/main" id="{9CBFB834-4395-4C48-BF1F-45E491B92A5B}"/>
              </a:ext>
            </a:extLst>
          </p:cNvPr>
          <p:cNvSpPr txBox="1">
            <a:spLocks noChangeArrowheads="1"/>
          </p:cNvSpPr>
          <p:nvPr/>
        </p:nvSpPr>
        <p:spPr bwMode="auto">
          <a:xfrm>
            <a:off x="465138" y="6226175"/>
            <a:ext cx="826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sz="1400" i="1">
                <a:solidFill>
                  <a:schemeClr val="tx1"/>
                </a:solidFill>
              </a:rPr>
              <a:t>Note:</a:t>
            </a:r>
            <a:r>
              <a:rPr lang="en-AU" altLang="en-US" sz="1400">
                <a:solidFill>
                  <a:schemeClr val="tx1"/>
                </a:solidFill>
              </a:rPr>
              <a:t> The Multiple Page Relational View option is available only in the Professional version of NORMA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683F5931-FB79-407D-8677-6101C6C02C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C6F5C52F-B2E8-450D-BCA9-91B49F523AA6}" type="slidenum">
              <a:rPr lang="en-US" altLang="en-US" sz="1200" smtClean="0">
                <a:solidFill>
                  <a:schemeClr val="tx1"/>
                </a:solidFill>
              </a:rPr>
              <a:pPr>
                <a:spcBef>
                  <a:spcPct val="0"/>
                </a:spcBef>
                <a:buClrTx/>
                <a:buFontTx/>
                <a:buNone/>
              </a:pPr>
              <a:t>44</a:t>
            </a:fld>
            <a:endParaRPr lang="en-US" altLang="en-US" sz="1200">
              <a:solidFill>
                <a:schemeClr val="tx1"/>
              </a:solidFill>
            </a:endParaRPr>
          </a:p>
        </p:txBody>
      </p:sp>
      <p:sp>
        <p:nvSpPr>
          <p:cNvPr id="88067" name="Text Box 6">
            <a:extLst>
              <a:ext uri="{FF2B5EF4-FFF2-40B4-BE49-F238E27FC236}">
                <a16:creationId xmlns:a16="http://schemas.microsoft.com/office/drawing/2014/main" id="{9E60A972-4CEB-46C6-A5C4-A5C310489CBC}"/>
              </a:ext>
            </a:extLst>
          </p:cNvPr>
          <p:cNvSpPr txBox="1">
            <a:spLocks noChangeArrowheads="1"/>
          </p:cNvSpPr>
          <p:nvPr/>
        </p:nvSpPr>
        <p:spPr bwMode="auto">
          <a:xfrm>
            <a:off x="328613" y="381000"/>
            <a:ext cx="4038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spcAft>
                <a:spcPts val="200"/>
              </a:spcAft>
              <a:buClrTx/>
              <a:buFontTx/>
              <a:buNone/>
            </a:pPr>
            <a:r>
              <a:rPr lang="en-US" altLang="en-US">
                <a:solidFill>
                  <a:schemeClr val="tx1"/>
                </a:solidFill>
              </a:rPr>
              <a:t>A Relational View tab now</a:t>
            </a:r>
          </a:p>
          <a:p>
            <a:pPr eaLnBrk="1" hangingPunct="1">
              <a:spcBef>
                <a:spcPct val="0"/>
              </a:spcBef>
              <a:spcAft>
                <a:spcPts val="200"/>
              </a:spcAft>
              <a:buClrTx/>
              <a:buFontTx/>
              <a:buNone/>
            </a:pPr>
            <a:r>
              <a:rPr lang="en-US" altLang="en-US">
                <a:solidFill>
                  <a:schemeClr val="tx1"/>
                </a:solidFill>
              </a:rPr>
              <a:t>appears next to the ORM Model</a:t>
            </a:r>
          </a:p>
          <a:p>
            <a:pPr eaLnBrk="1" hangingPunct="1">
              <a:spcBef>
                <a:spcPct val="0"/>
              </a:spcBef>
              <a:spcAft>
                <a:spcPts val="200"/>
              </a:spcAft>
              <a:buClrTx/>
              <a:buFontTx/>
              <a:buNone/>
            </a:pPr>
            <a:r>
              <a:rPr lang="en-US" altLang="en-US">
                <a:solidFill>
                  <a:schemeClr val="tx1"/>
                </a:solidFill>
              </a:rPr>
              <a:t>tab below the Document Window.</a:t>
            </a:r>
          </a:p>
          <a:p>
            <a:pPr eaLnBrk="1" hangingPunct="1">
              <a:spcBef>
                <a:spcPct val="0"/>
              </a:spcBef>
              <a:spcAft>
                <a:spcPts val="200"/>
              </a:spcAft>
              <a:buClrTx/>
              <a:buFontTx/>
              <a:buNone/>
            </a:pPr>
            <a:r>
              <a:rPr lang="en-US" altLang="en-US">
                <a:solidFill>
                  <a:schemeClr val="tx1"/>
                </a:solidFill>
              </a:rPr>
              <a:t>Select this tab to see the </a:t>
            </a:r>
          </a:p>
          <a:p>
            <a:pPr eaLnBrk="1" hangingPunct="1">
              <a:spcBef>
                <a:spcPct val="0"/>
              </a:spcBef>
              <a:spcAft>
                <a:spcPts val="200"/>
              </a:spcAft>
              <a:buClrTx/>
              <a:buFontTx/>
              <a:buNone/>
            </a:pPr>
            <a:r>
              <a:rPr lang="en-US" altLang="en-US">
                <a:solidFill>
                  <a:srgbClr val="C00000"/>
                </a:solidFill>
              </a:rPr>
              <a:t>relational diagram view</a:t>
            </a:r>
            <a:r>
              <a:rPr lang="en-US" altLang="en-US">
                <a:solidFill>
                  <a:schemeClr val="tx1"/>
                </a:solidFill>
              </a:rPr>
              <a:t>.</a:t>
            </a:r>
          </a:p>
        </p:txBody>
      </p:sp>
      <p:pic>
        <p:nvPicPr>
          <p:cNvPr id="88068" name="Snagit_PPT694D">
            <a:extLst>
              <a:ext uri="{FF2B5EF4-FFF2-40B4-BE49-F238E27FC236}">
                <a16:creationId xmlns:a16="http://schemas.microsoft.com/office/drawing/2014/main" id="{BE3354C9-D01A-4BF6-81C7-38896C4363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4800"/>
            <a:ext cx="4586288"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2049">
            <a:extLst>
              <a:ext uri="{FF2B5EF4-FFF2-40B4-BE49-F238E27FC236}">
                <a16:creationId xmlns:a16="http://schemas.microsoft.com/office/drawing/2014/main" id="{40988ECE-58B2-4217-8C37-A67ABB8EE2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1050" y="4854575"/>
            <a:ext cx="2497138"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7778395-7CB0-4389-BFF0-D256D4ED45CC}"/>
              </a:ext>
            </a:extLst>
          </p:cNvPr>
          <p:cNvSpPr txBox="1">
            <a:spLocks noChangeArrowheads="1"/>
          </p:cNvSpPr>
          <p:nvPr/>
        </p:nvSpPr>
        <p:spPr bwMode="auto">
          <a:xfrm>
            <a:off x="457200" y="3663950"/>
            <a:ext cx="8259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rgbClr val="A50021"/>
                </a:solidFill>
              </a:rPr>
              <a:t>Reorder the column display </a:t>
            </a:r>
            <a:r>
              <a:rPr lang="en-AU" altLang="en-US">
                <a:solidFill>
                  <a:schemeClr val="tx1"/>
                </a:solidFill>
              </a:rPr>
              <a:t>in the DrugAllergy table</a:t>
            </a:r>
          </a:p>
          <a:p>
            <a:pPr eaLnBrk="1" hangingPunct="1">
              <a:spcBef>
                <a:spcPct val="0"/>
              </a:spcBef>
              <a:buClrTx/>
              <a:buFontTx/>
              <a:buNone/>
            </a:pPr>
            <a:r>
              <a:rPr lang="en-AU" altLang="en-US">
                <a:solidFill>
                  <a:schemeClr val="tx1"/>
                </a:solidFill>
              </a:rPr>
              <a:t>to show the patientNr attribute at the top.</a:t>
            </a:r>
          </a:p>
          <a:p>
            <a:pPr eaLnBrk="1" hangingPunct="1">
              <a:spcBef>
                <a:spcPct val="0"/>
              </a:spcBef>
              <a:buClrTx/>
              <a:buFontTx/>
              <a:buNone/>
            </a:pPr>
            <a:r>
              <a:rPr lang="en-AU" altLang="en-US">
                <a:solidFill>
                  <a:schemeClr val="tx1"/>
                </a:solidFill>
              </a:rPr>
              <a:t>To do this, </a:t>
            </a:r>
            <a:r>
              <a:rPr lang="en-AU" altLang="en-US">
                <a:solidFill>
                  <a:srgbClr val="A50021"/>
                </a:solidFill>
              </a:rPr>
              <a:t>select the patientNr attribute and drag it to the top position</a:t>
            </a:r>
            <a:r>
              <a:rPr lang="en-AU" altLang="en-US">
                <a:solidFill>
                  <a:schemeClr val="tx1"/>
                </a:solidFill>
              </a:rPr>
              <a:t>.</a:t>
            </a:r>
          </a:p>
        </p:txBody>
      </p:sp>
      <p:pic>
        <p:nvPicPr>
          <p:cNvPr id="7" name="Snagit_PPT8B40">
            <a:extLst>
              <a:ext uri="{FF2B5EF4-FFF2-40B4-BE49-F238E27FC236}">
                <a16:creationId xmlns:a16="http://schemas.microsoft.com/office/drawing/2014/main" id="{033AF26C-E0FC-4681-8648-778F9D67A2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9213" y="4894263"/>
            <a:ext cx="241458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rrow: Right 7">
            <a:extLst>
              <a:ext uri="{FF2B5EF4-FFF2-40B4-BE49-F238E27FC236}">
                <a16:creationId xmlns:a16="http://schemas.microsoft.com/office/drawing/2014/main" id="{83FD8D38-93D2-4776-844E-351C0167B5E7}"/>
              </a:ext>
            </a:extLst>
          </p:cNvPr>
          <p:cNvSpPr/>
          <p:nvPr/>
        </p:nvSpPr>
        <p:spPr>
          <a:xfrm>
            <a:off x="3962400" y="5486400"/>
            <a:ext cx="279400"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1A6DF2D0-FE15-4B7B-A353-3A55B107AA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567BDA4-6E71-4259-9CBB-C65270EF0221}" type="slidenum">
              <a:rPr lang="en-US" altLang="en-US" sz="1200" smtClean="0">
                <a:solidFill>
                  <a:schemeClr val="tx1"/>
                </a:solidFill>
              </a:rPr>
              <a:pPr>
                <a:spcBef>
                  <a:spcPct val="0"/>
                </a:spcBef>
                <a:buClrTx/>
                <a:buFontTx/>
                <a:buNone/>
              </a:pPr>
              <a:t>45</a:t>
            </a:fld>
            <a:endParaRPr lang="en-US" altLang="en-US" sz="1200">
              <a:solidFill>
                <a:schemeClr val="tx1"/>
              </a:solidFill>
            </a:endParaRPr>
          </a:p>
        </p:txBody>
      </p:sp>
      <p:sp>
        <p:nvSpPr>
          <p:cNvPr id="90115" name="TextBox 3">
            <a:extLst>
              <a:ext uri="{FF2B5EF4-FFF2-40B4-BE49-F238E27FC236}">
                <a16:creationId xmlns:a16="http://schemas.microsoft.com/office/drawing/2014/main" id="{CB78B145-5E9D-473E-B608-B1F4979D4081}"/>
              </a:ext>
            </a:extLst>
          </p:cNvPr>
          <p:cNvSpPr txBox="1">
            <a:spLocks noChangeArrowheads="1"/>
          </p:cNvSpPr>
          <p:nvPr/>
        </p:nvSpPr>
        <p:spPr bwMode="auto">
          <a:xfrm>
            <a:off x="838200" y="609600"/>
            <a:ext cx="5949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AU" altLang="en-US">
                <a:solidFill>
                  <a:schemeClr val="tx1"/>
                </a:solidFill>
              </a:rPr>
              <a:t>Drag the Patient and/or DrugAllergy table shape(s)</a:t>
            </a:r>
          </a:p>
          <a:p>
            <a:pPr eaLnBrk="1" hangingPunct="1">
              <a:spcBef>
                <a:spcPct val="0"/>
              </a:spcBef>
              <a:buClrTx/>
              <a:buFontTx/>
              <a:buNone/>
            </a:pPr>
            <a:r>
              <a:rPr lang="en-AU" altLang="en-US">
                <a:solidFill>
                  <a:schemeClr val="tx1"/>
                </a:solidFill>
              </a:rPr>
              <a:t>to improve the layout, as shown.</a:t>
            </a:r>
          </a:p>
        </p:txBody>
      </p:sp>
      <p:pic>
        <p:nvPicPr>
          <p:cNvPr id="90116" name="Snagit_PPT55FA">
            <a:extLst>
              <a:ext uri="{FF2B5EF4-FFF2-40B4-BE49-F238E27FC236}">
                <a16:creationId xmlns:a16="http://schemas.microsoft.com/office/drawing/2014/main" id="{C751A8ED-859F-4CC2-AA8E-26B0B6781F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0039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a:extLst>
              <a:ext uri="{FF2B5EF4-FFF2-40B4-BE49-F238E27FC236}">
                <a16:creationId xmlns:a16="http://schemas.microsoft.com/office/drawing/2014/main" id="{20D7271E-3C48-495A-9FC3-6014717B9C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57192BC-7852-4CC5-9E94-F644E7DE4C3C}" type="slidenum">
              <a:rPr lang="en-US" altLang="en-US" sz="1200" smtClean="0">
                <a:solidFill>
                  <a:schemeClr val="tx1"/>
                </a:solidFill>
              </a:rPr>
              <a:pPr>
                <a:spcBef>
                  <a:spcPct val="0"/>
                </a:spcBef>
                <a:buClrTx/>
                <a:buFontTx/>
                <a:buNone/>
              </a:pPr>
              <a:t>46</a:t>
            </a:fld>
            <a:endParaRPr lang="en-US" altLang="en-US" sz="1200">
              <a:solidFill>
                <a:schemeClr val="tx1"/>
              </a:solidFill>
            </a:endParaRPr>
          </a:p>
        </p:txBody>
      </p:sp>
      <p:sp>
        <p:nvSpPr>
          <p:cNvPr id="37892" name="TextBox 3">
            <a:extLst>
              <a:ext uri="{FF2B5EF4-FFF2-40B4-BE49-F238E27FC236}">
                <a16:creationId xmlns:a16="http://schemas.microsoft.com/office/drawing/2014/main" id="{F306A4AB-950F-4A47-BE9D-535C68AF14E4}"/>
              </a:ext>
            </a:extLst>
          </p:cNvPr>
          <p:cNvSpPr txBox="1">
            <a:spLocks noChangeArrowheads="1"/>
          </p:cNvSpPr>
          <p:nvPr/>
        </p:nvSpPr>
        <p:spPr bwMode="auto">
          <a:xfrm>
            <a:off x="609600" y="152400"/>
            <a:ext cx="5297488" cy="62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ORM Model Browser</a:t>
            </a:r>
          </a:p>
          <a:p>
            <a:pPr eaLnBrk="1" hangingPunct="1">
              <a:spcBef>
                <a:spcPct val="0"/>
              </a:spcBef>
              <a:buClrTx/>
              <a:buFontTx/>
              <a:buNone/>
            </a:pPr>
            <a:r>
              <a:rPr lang="en-US" altLang="en-US">
                <a:solidFill>
                  <a:schemeClr val="tx1"/>
                </a:solidFill>
              </a:rPr>
              <a:t>now includes a Relational Schema</a:t>
            </a:r>
          </a:p>
          <a:p>
            <a:pPr eaLnBrk="1" hangingPunct="1">
              <a:spcBef>
                <a:spcPct val="0"/>
              </a:spcBef>
              <a:buClrTx/>
              <a:buFontTx/>
              <a:buNone/>
            </a:pPr>
            <a:r>
              <a:rPr lang="en-US" altLang="en-US">
                <a:solidFill>
                  <a:schemeClr val="tx1"/>
                </a:solidFill>
              </a:rPr>
              <a:t>node.</a:t>
            </a:r>
          </a:p>
          <a:p>
            <a:pPr eaLnBrk="1" hangingPunct="1">
              <a:spcBef>
                <a:spcPct val="0"/>
              </a:spcBef>
              <a:buClrTx/>
              <a:buFontTx/>
              <a:buNone/>
            </a:pPr>
            <a:endParaRPr lang="en-US" altLang="en-US" sz="1200">
              <a:solidFill>
                <a:schemeClr val="tx1"/>
              </a:solidFill>
            </a:endParaRPr>
          </a:p>
          <a:p>
            <a:pPr eaLnBrk="1" hangingPunct="1">
              <a:spcBef>
                <a:spcPct val="0"/>
              </a:spcBef>
              <a:buClrTx/>
              <a:buFontTx/>
              <a:buNone/>
            </a:pPr>
            <a:r>
              <a:rPr lang="en-US" altLang="en-US">
                <a:solidFill>
                  <a:schemeClr val="tx1"/>
                </a:solidFill>
              </a:rPr>
              <a:t>Expand the tree by toggling the</a:t>
            </a:r>
          </a:p>
          <a:p>
            <a:pPr eaLnBrk="1" hangingPunct="1">
              <a:spcBef>
                <a:spcPct val="0"/>
              </a:spcBef>
              <a:buClrTx/>
              <a:buFontTx/>
              <a:buNone/>
            </a:pPr>
            <a:r>
              <a:rPr lang="en-US" altLang="en-US">
                <a:solidFill>
                  <a:schemeClr val="tx1"/>
                </a:solidFill>
              </a:rPr>
              <a:t>“  ” expand buttons to see the </a:t>
            </a:r>
          </a:p>
          <a:p>
            <a:pPr eaLnBrk="1" hangingPunct="1">
              <a:spcBef>
                <a:spcPct val="0"/>
              </a:spcBef>
              <a:buClrTx/>
              <a:buFontTx/>
              <a:buNone/>
            </a:pPr>
            <a:r>
              <a:rPr lang="en-US" altLang="en-US">
                <a:solidFill>
                  <a:schemeClr val="tx1"/>
                </a:solidFill>
              </a:rPr>
              <a:t>relational schema details, as shown.</a:t>
            </a:r>
          </a:p>
          <a:p>
            <a:pPr eaLnBrk="1" hangingPunct="1">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Mandatory columns are displayed in bold.</a:t>
            </a:r>
          </a:p>
          <a:p>
            <a:pPr eaLnBrk="1" hangingPunct="1">
              <a:spcBef>
                <a:spcPct val="0"/>
              </a:spcBef>
              <a:buClrTx/>
              <a:buFontTx/>
              <a:buNone/>
            </a:pPr>
            <a:endParaRPr lang="en-US" altLang="en-US" sz="1500">
              <a:solidFill>
                <a:schemeClr val="tx1"/>
              </a:solidFill>
            </a:endParaRPr>
          </a:p>
          <a:p>
            <a:pPr eaLnBrk="1" hangingPunct="1">
              <a:spcBef>
                <a:spcPct val="0"/>
              </a:spcBef>
              <a:buClrTx/>
              <a:buFontTx/>
              <a:buNone/>
            </a:pPr>
            <a:r>
              <a:rPr lang="en-US" altLang="en-US">
                <a:solidFill>
                  <a:schemeClr val="tx1"/>
                </a:solidFill>
              </a:rPr>
              <a:t>The relational schema is implemented</a:t>
            </a:r>
          </a:p>
          <a:p>
            <a:pPr eaLnBrk="1" hangingPunct="1">
              <a:spcBef>
                <a:spcPct val="0"/>
              </a:spcBef>
              <a:buClrTx/>
              <a:buFontTx/>
              <a:buNone/>
            </a:pPr>
            <a:r>
              <a:rPr lang="en-US" altLang="en-US">
                <a:solidFill>
                  <a:schemeClr val="tx1"/>
                </a:solidFill>
              </a:rPr>
              <a:t>as a view of the ORM schema, so changes</a:t>
            </a:r>
          </a:p>
          <a:p>
            <a:pPr eaLnBrk="1" hangingPunct="1">
              <a:spcBef>
                <a:spcPct val="0"/>
              </a:spcBef>
              <a:buClrTx/>
              <a:buFontTx/>
              <a:buNone/>
            </a:pPr>
            <a:r>
              <a:rPr lang="en-US" altLang="en-US">
                <a:solidFill>
                  <a:schemeClr val="tx1"/>
                </a:solidFill>
              </a:rPr>
              <a:t>in the ORM schema are reflected in the</a:t>
            </a:r>
          </a:p>
          <a:p>
            <a:pPr eaLnBrk="1" hangingPunct="1">
              <a:spcBef>
                <a:spcPct val="0"/>
              </a:spcBef>
              <a:buClrTx/>
              <a:buFontTx/>
              <a:buNone/>
            </a:pPr>
            <a:r>
              <a:rPr lang="en-US" altLang="en-US">
                <a:solidFill>
                  <a:schemeClr val="tx1"/>
                </a:solidFill>
              </a:rPr>
              <a:t>relational schema. </a:t>
            </a:r>
          </a:p>
          <a:p>
            <a:pPr eaLnBrk="1" hangingPunct="1">
              <a:spcBef>
                <a:spcPct val="0"/>
              </a:spcBef>
              <a:buClrTx/>
              <a:buFontTx/>
              <a:buNone/>
            </a:pPr>
            <a:r>
              <a:rPr lang="en-US" altLang="en-US">
                <a:solidFill>
                  <a:schemeClr val="tx1"/>
                </a:solidFill>
              </a:rPr>
              <a:t>Changing names and mandatory role</a:t>
            </a:r>
          </a:p>
          <a:p>
            <a:pPr eaLnBrk="1" hangingPunct="1">
              <a:spcBef>
                <a:spcPct val="0"/>
              </a:spcBef>
              <a:buClrTx/>
              <a:buFontTx/>
              <a:buNone/>
            </a:pPr>
            <a:r>
              <a:rPr lang="en-US" altLang="en-US">
                <a:solidFill>
                  <a:schemeClr val="tx1"/>
                </a:solidFill>
              </a:rPr>
              <a:t>settings in the ORM schema are reflected</a:t>
            </a:r>
          </a:p>
          <a:p>
            <a:pPr eaLnBrk="1" hangingPunct="1">
              <a:spcBef>
                <a:spcPct val="0"/>
              </a:spcBef>
              <a:buClrTx/>
              <a:buFontTx/>
              <a:buNone/>
            </a:pPr>
            <a:r>
              <a:rPr lang="en-US" altLang="en-US">
                <a:solidFill>
                  <a:schemeClr val="tx1"/>
                </a:solidFill>
              </a:rPr>
              <a:t>immediately. Other changes currently cause</a:t>
            </a:r>
          </a:p>
          <a:p>
            <a:pPr eaLnBrk="1" hangingPunct="1">
              <a:spcBef>
                <a:spcPct val="0"/>
              </a:spcBef>
              <a:buClrTx/>
              <a:buFontTx/>
              <a:buNone/>
            </a:pPr>
            <a:r>
              <a:rPr lang="en-US" altLang="en-US">
                <a:solidFill>
                  <a:schemeClr val="tx1"/>
                </a:solidFill>
              </a:rPr>
              <a:t>the tree to contract, so to see those</a:t>
            </a:r>
          </a:p>
          <a:p>
            <a:pPr eaLnBrk="1" hangingPunct="1">
              <a:spcBef>
                <a:spcPct val="0"/>
              </a:spcBef>
              <a:buClrTx/>
              <a:buFontTx/>
              <a:buNone/>
            </a:pPr>
            <a:r>
              <a:rPr lang="en-US" altLang="en-US">
                <a:solidFill>
                  <a:schemeClr val="tx1"/>
                </a:solidFill>
              </a:rPr>
              <a:t>changes you need to re-expand the tree.</a:t>
            </a:r>
          </a:p>
          <a:p>
            <a:pPr eaLnBrk="1" hangingPunct="1">
              <a:spcBef>
                <a:spcPct val="0"/>
              </a:spcBef>
              <a:buClrTx/>
              <a:buFontTx/>
              <a:buNone/>
            </a:pPr>
            <a:endParaRPr lang="en-US" altLang="en-US" sz="1200">
              <a:solidFill>
                <a:schemeClr val="tx1"/>
              </a:solidFill>
            </a:endParaRPr>
          </a:p>
          <a:p>
            <a:pPr eaLnBrk="1" hangingPunct="1">
              <a:spcBef>
                <a:spcPct val="0"/>
              </a:spcBef>
              <a:buClrTx/>
              <a:buFontTx/>
              <a:buNone/>
            </a:pPr>
            <a:r>
              <a:rPr lang="en-US" altLang="en-US">
                <a:solidFill>
                  <a:schemeClr val="tx1"/>
                </a:solidFill>
              </a:rPr>
              <a:t>Now save your work.</a:t>
            </a:r>
          </a:p>
        </p:txBody>
      </p:sp>
      <p:pic>
        <p:nvPicPr>
          <p:cNvPr id="91140" name="Snagit_PPTC972">
            <a:extLst>
              <a:ext uri="{FF2B5EF4-FFF2-40B4-BE49-F238E27FC236}">
                <a16:creationId xmlns:a16="http://schemas.microsoft.com/office/drawing/2014/main" id="{1E27702A-71D9-4A4A-BFB5-9612F1A388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34938"/>
            <a:ext cx="276701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Snagit_PPTDA28">
            <a:extLst>
              <a:ext uri="{FF2B5EF4-FFF2-40B4-BE49-F238E27FC236}">
                <a16:creationId xmlns:a16="http://schemas.microsoft.com/office/drawing/2014/main" id="{F8FEA6B9-19F2-41AB-986A-969338E7A3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76400"/>
            <a:ext cx="2286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2">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F7197851-19A6-4318-9634-C36A7C6FA0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3A30156D-4FBF-4180-8E4A-0B8E57C271DE}" type="slidenum">
              <a:rPr lang="en-US" altLang="en-US" sz="1200" smtClean="0">
                <a:solidFill>
                  <a:schemeClr val="tx1"/>
                </a:solidFill>
              </a:rPr>
              <a:pPr>
                <a:spcBef>
                  <a:spcPct val="0"/>
                </a:spcBef>
                <a:buClrTx/>
                <a:buFontTx/>
                <a:buNone/>
              </a:pPr>
              <a:t>47</a:t>
            </a:fld>
            <a:endParaRPr lang="en-US" altLang="en-US" sz="1200">
              <a:solidFill>
                <a:schemeClr val="tx1"/>
              </a:solidFill>
            </a:endParaRPr>
          </a:p>
        </p:txBody>
      </p:sp>
      <p:sp>
        <p:nvSpPr>
          <p:cNvPr id="93187" name="Rectangle 2" descr="Parchment">
            <a:extLst>
              <a:ext uri="{FF2B5EF4-FFF2-40B4-BE49-F238E27FC236}">
                <a16:creationId xmlns:a16="http://schemas.microsoft.com/office/drawing/2014/main" id="{AC62B2CE-D7B7-48C6-A8E9-6BDC7162613B}"/>
              </a:ext>
            </a:extLst>
          </p:cNvPr>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DDL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a:extLst>
              <a:ext uri="{FF2B5EF4-FFF2-40B4-BE49-F238E27FC236}">
                <a16:creationId xmlns:a16="http://schemas.microsoft.com/office/drawing/2014/main" id="{72F3FB6F-A0BA-48AD-8C40-D2AAE197BD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A9E83B86-8501-4146-B301-CDB590D6A432}" type="slidenum">
              <a:rPr lang="en-US" altLang="en-US" sz="1200" smtClean="0">
                <a:solidFill>
                  <a:schemeClr val="tx1"/>
                </a:solidFill>
              </a:rPr>
              <a:pPr>
                <a:spcBef>
                  <a:spcPct val="0"/>
                </a:spcBef>
                <a:buClrTx/>
                <a:buFontTx/>
                <a:buNone/>
              </a:pPr>
              <a:t>48</a:t>
            </a:fld>
            <a:endParaRPr lang="en-US" altLang="en-US" sz="1200">
              <a:solidFill>
                <a:schemeClr val="tx1"/>
              </a:solidFill>
            </a:endParaRPr>
          </a:p>
        </p:txBody>
      </p:sp>
      <p:sp>
        <p:nvSpPr>
          <p:cNvPr id="95235" name="Text Box 2">
            <a:extLst>
              <a:ext uri="{FF2B5EF4-FFF2-40B4-BE49-F238E27FC236}">
                <a16:creationId xmlns:a16="http://schemas.microsoft.com/office/drawing/2014/main" id="{D08E177E-8175-44AB-AE32-2D8EDF78F562}"/>
              </a:ext>
            </a:extLst>
          </p:cNvPr>
          <p:cNvSpPr txBox="1">
            <a:spLocks noChangeArrowheads="1"/>
          </p:cNvSpPr>
          <p:nvPr/>
        </p:nvSpPr>
        <p:spPr bwMode="auto">
          <a:xfrm>
            <a:off x="457200" y="60325"/>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generate code from an ORM schema,</a:t>
            </a:r>
          </a:p>
          <a:p>
            <a:pPr eaLnBrk="1" hangingPunct="1">
              <a:spcBef>
                <a:spcPct val="0"/>
              </a:spcBef>
              <a:buClrTx/>
              <a:buFontTx/>
              <a:buNone/>
            </a:pPr>
            <a:r>
              <a:rPr lang="en-US" altLang="en-US">
                <a:solidFill>
                  <a:schemeClr val="tx1"/>
                </a:solidFill>
              </a:rPr>
              <a:t>first </a:t>
            </a:r>
            <a:r>
              <a:rPr lang="en-US" altLang="en-US">
                <a:solidFill>
                  <a:srgbClr val="A50021"/>
                </a:solidFill>
                <a:latin typeface="Verdana" panose="020B0604030504040204" pitchFamily="34" charset="0"/>
              </a:rPr>
              <a:t>create a new project</a:t>
            </a:r>
            <a:r>
              <a:rPr lang="en-US" altLang="en-US">
                <a:solidFill>
                  <a:schemeClr val="tx1"/>
                </a:solidFill>
              </a:rPr>
              <a:t> using C# or Visual Basic</a:t>
            </a:r>
            <a:r>
              <a:rPr lang="en-US" altLang="en-US" baseline="30000">
                <a:solidFill>
                  <a:schemeClr val="tx1"/>
                </a:solidFill>
              </a:rPr>
              <a:t>1</a:t>
            </a:r>
            <a:r>
              <a:rPr lang="en-US" altLang="en-US">
                <a:solidFill>
                  <a:schemeClr val="tx1"/>
                </a:solidFill>
              </a:rPr>
              <a:t>.</a:t>
            </a:r>
          </a:p>
        </p:txBody>
      </p:sp>
      <p:sp>
        <p:nvSpPr>
          <p:cNvPr id="95236" name="Text Box 4">
            <a:extLst>
              <a:ext uri="{FF2B5EF4-FFF2-40B4-BE49-F238E27FC236}">
                <a16:creationId xmlns:a16="http://schemas.microsoft.com/office/drawing/2014/main" id="{175991A2-ADF3-430A-A4EA-FDB5384F2865}"/>
              </a:ext>
            </a:extLst>
          </p:cNvPr>
          <p:cNvSpPr txBox="1">
            <a:spLocks noChangeArrowheads="1"/>
          </p:cNvSpPr>
          <p:nvPr/>
        </p:nvSpPr>
        <p:spPr bwMode="auto">
          <a:xfrm>
            <a:off x="1219200" y="6096000"/>
            <a:ext cx="7470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30000"/>
              </a:spcBef>
              <a:buClr>
                <a:srgbClr val="001A66"/>
              </a:buClr>
              <a:buChar char="•"/>
              <a:defRPr sz="2000">
                <a:solidFill>
                  <a:srgbClr val="001A66"/>
                </a:solidFill>
                <a:latin typeface="Tahoma" panose="020B0604030504040204" pitchFamily="34" charset="0"/>
              </a:defRPr>
            </a:lvl1pPr>
            <a:lvl2pPr>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lvl="1" eaLnBrk="1" hangingPunct="1">
              <a:buClrTx/>
              <a:buFontTx/>
              <a:buNone/>
            </a:pPr>
            <a:r>
              <a:rPr lang="en-US" altLang="en-US" sz="1600" baseline="30000">
                <a:solidFill>
                  <a:schemeClr val="tx1"/>
                </a:solidFill>
              </a:rPr>
              <a:t>1</a:t>
            </a:r>
            <a:r>
              <a:rPr lang="en-US" altLang="en-US" sz="1600">
                <a:solidFill>
                  <a:schemeClr val="tx1"/>
                </a:solidFill>
              </a:rPr>
              <a:t> The type of project you create determines the type of generated 3GL code</a:t>
            </a:r>
          </a:p>
          <a:p>
            <a:pPr lvl="1" eaLnBrk="1" hangingPunct="1">
              <a:buClrTx/>
              <a:buFontTx/>
              <a:buNone/>
            </a:pPr>
            <a:r>
              <a:rPr lang="en-US" altLang="en-US" sz="1600">
                <a:solidFill>
                  <a:schemeClr val="tx1"/>
                </a:solidFill>
              </a:rPr>
              <a:t>  (assuming you are going to generate C# or VB code).</a:t>
            </a:r>
          </a:p>
        </p:txBody>
      </p:sp>
      <p:sp>
        <p:nvSpPr>
          <p:cNvPr id="95237" name="Line 5">
            <a:extLst>
              <a:ext uri="{FF2B5EF4-FFF2-40B4-BE49-F238E27FC236}">
                <a16:creationId xmlns:a16="http://schemas.microsoft.com/office/drawing/2014/main" id="{7BC833AA-E222-4BA5-8245-3A48FA4B20CF}"/>
              </a:ext>
            </a:extLst>
          </p:cNvPr>
          <p:cNvSpPr>
            <a:spLocks noChangeShapeType="1"/>
          </p:cNvSpPr>
          <p:nvPr/>
        </p:nvSpPr>
        <p:spPr bwMode="auto">
          <a:xfrm>
            <a:off x="457200" y="6096000"/>
            <a:ext cx="845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85416" name="Text Box 8">
            <a:extLst>
              <a:ext uri="{FF2B5EF4-FFF2-40B4-BE49-F238E27FC236}">
                <a16:creationId xmlns:a16="http://schemas.microsoft.com/office/drawing/2014/main" id="{8491B46B-C235-4F27-9ADD-162A4D2E6890}"/>
              </a:ext>
            </a:extLst>
          </p:cNvPr>
          <p:cNvSpPr txBox="1">
            <a:spLocks noChangeArrowheads="1"/>
          </p:cNvSpPr>
          <p:nvPr/>
        </p:nvSpPr>
        <p:spPr bwMode="auto">
          <a:xfrm>
            <a:off x="420688" y="1985963"/>
            <a:ext cx="2870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Select Visual C# or VB,</a:t>
            </a:r>
          </a:p>
          <a:p>
            <a:pPr eaLnBrk="1" hangingPunct="1">
              <a:lnSpc>
                <a:spcPct val="120000"/>
              </a:lnSpc>
              <a:spcBef>
                <a:spcPct val="0"/>
              </a:spcBef>
              <a:buClrTx/>
              <a:buFontTx/>
              <a:buNone/>
            </a:pPr>
            <a:r>
              <a:rPr lang="en-US" altLang="en-US">
                <a:solidFill>
                  <a:schemeClr val="tx1"/>
                </a:solidFill>
              </a:rPr>
              <a:t>and a template (e.g.</a:t>
            </a:r>
          </a:p>
          <a:p>
            <a:pPr eaLnBrk="1" hangingPunct="1">
              <a:lnSpc>
                <a:spcPct val="120000"/>
              </a:lnSpc>
              <a:spcBef>
                <a:spcPct val="0"/>
              </a:spcBef>
              <a:buClrTx/>
              <a:buFontTx/>
              <a:buNone/>
            </a:pPr>
            <a:r>
              <a:rPr lang="en-US" altLang="en-US">
                <a:solidFill>
                  <a:schemeClr val="tx1"/>
                </a:solidFill>
              </a:rPr>
              <a:t>Windows Forms App,</a:t>
            </a:r>
          </a:p>
          <a:p>
            <a:pPr eaLnBrk="1" hangingPunct="1">
              <a:lnSpc>
                <a:spcPct val="120000"/>
              </a:lnSpc>
              <a:spcBef>
                <a:spcPct val="0"/>
              </a:spcBef>
              <a:buClrTx/>
              <a:buFontTx/>
              <a:buNone/>
            </a:pPr>
            <a:r>
              <a:rPr lang="en-US" altLang="en-US">
                <a:solidFill>
                  <a:schemeClr val="tx1"/>
                </a:solidFill>
              </a:rPr>
              <a:t>Console App, or</a:t>
            </a:r>
          </a:p>
          <a:p>
            <a:pPr eaLnBrk="1" hangingPunct="1">
              <a:lnSpc>
                <a:spcPct val="120000"/>
              </a:lnSpc>
              <a:spcBef>
                <a:spcPct val="0"/>
              </a:spcBef>
              <a:buClrTx/>
              <a:buFontTx/>
              <a:buNone/>
            </a:pPr>
            <a:r>
              <a:rPr lang="en-US" altLang="en-US">
                <a:solidFill>
                  <a:schemeClr val="tx1"/>
                </a:solidFill>
              </a:rPr>
              <a:t>Class Library).</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Add project name.</a:t>
            </a:r>
          </a:p>
          <a:p>
            <a:pPr eaLnBrk="1" hangingPunct="1">
              <a:lnSpc>
                <a:spcPct val="120000"/>
              </a:lnSpc>
              <a:spcBef>
                <a:spcPct val="0"/>
              </a:spcBef>
              <a:buClrTx/>
              <a:buFontTx/>
              <a:buNone/>
            </a:pPr>
            <a:r>
              <a:rPr lang="en-US" altLang="en-US">
                <a:solidFill>
                  <a:schemeClr val="tx1"/>
                </a:solidFill>
              </a:rPr>
              <a:t>Uncheck the Create</a:t>
            </a:r>
          </a:p>
          <a:p>
            <a:pPr eaLnBrk="1" hangingPunct="1">
              <a:lnSpc>
                <a:spcPct val="120000"/>
              </a:lnSpc>
              <a:spcBef>
                <a:spcPct val="0"/>
              </a:spcBef>
              <a:buClrTx/>
              <a:buFontTx/>
              <a:buNone/>
            </a:pPr>
            <a:r>
              <a:rPr lang="en-US" altLang="en-US">
                <a:solidFill>
                  <a:schemeClr val="tx1"/>
                </a:solidFill>
              </a:rPr>
              <a:t>directory option.</a:t>
            </a:r>
          </a:p>
          <a:p>
            <a:pPr eaLnBrk="1" hangingPunct="1">
              <a:lnSpc>
                <a:spcPct val="120000"/>
              </a:lnSpc>
              <a:spcBef>
                <a:spcPct val="0"/>
              </a:spcBef>
              <a:buClrTx/>
              <a:buFontTx/>
              <a:buNone/>
            </a:pPr>
            <a:r>
              <a:rPr lang="en-US" altLang="en-US">
                <a:solidFill>
                  <a:schemeClr val="tx1"/>
                </a:solidFill>
              </a:rPr>
              <a:t>Press OK. </a:t>
            </a:r>
          </a:p>
        </p:txBody>
      </p:sp>
      <p:pic>
        <p:nvPicPr>
          <p:cNvPr id="95239" name="Snagit_PPT145F">
            <a:extLst>
              <a:ext uri="{FF2B5EF4-FFF2-40B4-BE49-F238E27FC236}">
                <a16:creationId xmlns:a16="http://schemas.microsoft.com/office/drawing/2014/main" id="{FFF683BC-CED8-412D-AE5A-B3AFBB0544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98813" y="889000"/>
            <a:ext cx="3771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2B54">
            <a:extLst>
              <a:ext uri="{FF2B5EF4-FFF2-40B4-BE49-F238E27FC236}">
                <a16:creationId xmlns:a16="http://schemas.microsoft.com/office/drawing/2014/main" id="{444104B6-927E-466D-9794-B958B75515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8813" y="1898650"/>
            <a:ext cx="5716587"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1" name="TextBox 3">
            <a:extLst>
              <a:ext uri="{FF2B5EF4-FFF2-40B4-BE49-F238E27FC236}">
                <a16:creationId xmlns:a16="http://schemas.microsoft.com/office/drawing/2014/main" id="{5AAB1334-FF24-41CE-AAB9-D7EEC398122B}"/>
              </a:ext>
            </a:extLst>
          </p:cNvPr>
          <p:cNvSpPr txBox="1">
            <a:spLocks noChangeArrowheads="1"/>
          </p:cNvSpPr>
          <p:nvPr/>
        </p:nvSpPr>
        <p:spPr bwMode="auto">
          <a:xfrm>
            <a:off x="457200" y="879475"/>
            <a:ext cx="26035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Launch Visual Studio.</a:t>
            </a:r>
          </a:p>
          <a:p>
            <a:pPr eaLnBrk="1" hangingPunct="1">
              <a:lnSpc>
                <a:spcPct val="120000"/>
              </a:lnSpc>
              <a:spcBef>
                <a:spcPct val="0"/>
              </a:spcBef>
              <a:buClrTx/>
              <a:buFontTx/>
              <a:buNone/>
            </a:pPr>
            <a:r>
              <a:rPr lang="en-US" altLang="en-US">
                <a:solidFill>
                  <a:srgbClr val="A50021"/>
                </a:solidFill>
              </a:rPr>
              <a:t>File &gt; New &gt; Project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a:extLst>
              <a:ext uri="{FF2B5EF4-FFF2-40B4-BE49-F238E27FC236}">
                <a16:creationId xmlns:a16="http://schemas.microsoft.com/office/drawing/2014/main" id="{1CCD6421-C136-4CD3-80AF-8CD3FE6E89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886CD509-6A83-4099-8298-197A6FD30A19}" type="slidenum">
              <a:rPr lang="en-US" altLang="en-US" sz="1200" smtClean="0">
                <a:solidFill>
                  <a:schemeClr val="tx1"/>
                </a:solidFill>
              </a:rPr>
              <a:pPr>
                <a:spcBef>
                  <a:spcPct val="0"/>
                </a:spcBef>
                <a:buClrTx/>
                <a:buFontTx/>
                <a:buNone/>
              </a:pPr>
              <a:t>49</a:t>
            </a:fld>
            <a:endParaRPr lang="en-US" altLang="en-US" sz="1200">
              <a:solidFill>
                <a:schemeClr val="tx1"/>
              </a:solidFill>
            </a:endParaRPr>
          </a:p>
        </p:txBody>
      </p:sp>
      <p:sp>
        <p:nvSpPr>
          <p:cNvPr id="41987" name="Text Box 3">
            <a:extLst>
              <a:ext uri="{FF2B5EF4-FFF2-40B4-BE49-F238E27FC236}">
                <a16:creationId xmlns:a16="http://schemas.microsoft.com/office/drawing/2014/main" id="{19930D93-41BD-45DA-8C34-2F8AA0FD82A4}"/>
              </a:ext>
            </a:extLst>
          </p:cNvPr>
          <p:cNvSpPr txBox="1">
            <a:spLocks noChangeArrowheads="1"/>
          </p:cNvSpPr>
          <p:nvPr/>
        </p:nvSpPr>
        <p:spPr bwMode="auto">
          <a:xfrm>
            <a:off x="228600" y="1506538"/>
            <a:ext cx="3810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In the Add Existing Item dialog, </a:t>
            </a:r>
          </a:p>
          <a:p>
            <a:pPr eaLnBrk="1" hangingPunct="1">
              <a:spcBef>
                <a:spcPct val="0"/>
              </a:spcBef>
              <a:buClrTx/>
              <a:buFontTx/>
              <a:buNone/>
            </a:pPr>
            <a:r>
              <a:rPr lang="en-US" altLang="en-US">
                <a:solidFill>
                  <a:schemeClr val="tx1"/>
                </a:solidFill>
              </a:rPr>
              <a:t>click     to change to the Projects folder,</a:t>
            </a:r>
          </a:p>
          <a:p>
            <a:pPr eaLnBrk="1" hangingPunct="1">
              <a:spcBef>
                <a:spcPct val="0"/>
              </a:spcBef>
              <a:buClrTx/>
              <a:buFontTx/>
              <a:buNone/>
            </a:pPr>
            <a:r>
              <a:rPr lang="en-US" altLang="en-US">
                <a:solidFill>
                  <a:schemeClr val="tx1"/>
                </a:solidFill>
              </a:rPr>
              <a:t>set “Files of type:” to</a:t>
            </a:r>
          </a:p>
          <a:p>
            <a:pPr eaLnBrk="1" hangingPunct="1">
              <a:spcBef>
                <a:spcPct val="0"/>
              </a:spcBef>
              <a:buClrTx/>
              <a:buFontTx/>
              <a:buNone/>
            </a:pPr>
            <a:r>
              <a:rPr lang="en-US" altLang="en-US">
                <a:solidFill>
                  <a:schemeClr val="tx1"/>
                </a:solidFill>
              </a:rPr>
              <a:t>All Files (*.*) to include .orm files,</a:t>
            </a:r>
          </a:p>
          <a:p>
            <a:pPr eaLnBrk="1" hangingPunct="1">
              <a:spcBef>
                <a:spcPct val="0"/>
              </a:spcBef>
              <a:buClrTx/>
              <a:buFontTx/>
              <a:buNone/>
            </a:pPr>
            <a:r>
              <a:rPr lang="en-US" altLang="en-US">
                <a:solidFill>
                  <a:schemeClr val="tx1"/>
                </a:solidFill>
              </a:rPr>
              <a:t>then select your ORM </a:t>
            </a:r>
          </a:p>
          <a:p>
            <a:pPr eaLnBrk="1" hangingPunct="1">
              <a:spcBef>
                <a:spcPct val="0"/>
              </a:spcBef>
              <a:buClrTx/>
              <a:buFontTx/>
              <a:buNone/>
            </a:pPr>
            <a:r>
              <a:rPr lang="en-US" altLang="en-US">
                <a:solidFill>
                  <a:schemeClr val="tx1"/>
                </a:solidFill>
              </a:rPr>
              <a:t>File (Lab1.orm)</a:t>
            </a:r>
          </a:p>
          <a:p>
            <a:pPr eaLnBrk="1" hangingPunct="1">
              <a:spcBef>
                <a:spcPct val="0"/>
              </a:spcBef>
              <a:buClrTx/>
              <a:buFontTx/>
              <a:buNone/>
            </a:pPr>
            <a:r>
              <a:rPr lang="en-US" altLang="en-US">
                <a:solidFill>
                  <a:schemeClr val="tx1"/>
                </a:solidFill>
              </a:rPr>
              <a:t>and press Add to add</a:t>
            </a:r>
          </a:p>
          <a:p>
            <a:pPr eaLnBrk="1" hangingPunct="1">
              <a:spcBef>
                <a:spcPct val="0"/>
              </a:spcBef>
              <a:buClrTx/>
              <a:buFontTx/>
              <a:buNone/>
            </a:pPr>
            <a:r>
              <a:rPr lang="en-US" altLang="en-US">
                <a:solidFill>
                  <a:schemeClr val="tx1"/>
                </a:solidFill>
              </a:rPr>
              <a:t>a copy of your ORM file</a:t>
            </a:r>
          </a:p>
          <a:p>
            <a:pPr eaLnBrk="1" hangingPunct="1">
              <a:spcBef>
                <a:spcPct val="0"/>
              </a:spcBef>
              <a:buClrTx/>
              <a:buFontTx/>
              <a:buNone/>
            </a:pPr>
            <a:r>
              <a:rPr lang="en-US" altLang="en-US">
                <a:solidFill>
                  <a:schemeClr val="tx1"/>
                </a:solidFill>
              </a:rPr>
              <a:t>to the project</a:t>
            </a:r>
          </a:p>
          <a:p>
            <a:pPr eaLnBrk="1" hangingPunct="1">
              <a:spcBef>
                <a:spcPct val="0"/>
              </a:spcBef>
              <a:buClrTx/>
              <a:buFontTx/>
              <a:buNone/>
            </a:pPr>
            <a:r>
              <a:rPr lang="en-US" altLang="en-US">
                <a:solidFill>
                  <a:schemeClr val="tx1"/>
                </a:solidFill>
              </a:rPr>
              <a:t>If you later want to</a:t>
            </a:r>
          </a:p>
          <a:p>
            <a:pPr eaLnBrk="1" hangingPunct="1">
              <a:spcBef>
                <a:spcPct val="0"/>
              </a:spcBef>
              <a:buClrTx/>
              <a:buFontTx/>
              <a:buNone/>
            </a:pPr>
            <a:r>
              <a:rPr lang="en-US" altLang="en-US">
                <a:solidFill>
                  <a:schemeClr val="tx1"/>
                </a:solidFill>
              </a:rPr>
              <a:t>Make changes to the</a:t>
            </a:r>
          </a:p>
          <a:p>
            <a:pPr eaLnBrk="1" hangingPunct="1">
              <a:spcBef>
                <a:spcPct val="0"/>
              </a:spcBef>
              <a:buClrTx/>
              <a:buFontTx/>
              <a:buNone/>
            </a:pPr>
            <a:r>
              <a:rPr lang="en-US" altLang="en-US">
                <a:solidFill>
                  <a:schemeClr val="tx1"/>
                </a:solidFill>
              </a:rPr>
              <a:t>ORM File inside the</a:t>
            </a:r>
          </a:p>
          <a:p>
            <a:pPr eaLnBrk="1" hangingPunct="1">
              <a:spcBef>
                <a:spcPct val="0"/>
              </a:spcBef>
              <a:buClrTx/>
              <a:buFontTx/>
              <a:buNone/>
            </a:pPr>
            <a:r>
              <a:rPr lang="en-US" altLang="en-US">
                <a:solidFill>
                  <a:schemeClr val="tx1"/>
                </a:solidFill>
              </a:rPr>
              <a:t>project, do it to that</a:t>
            </a:r>
          </a:p>
          <a:p>
            <a:pPr eaLnBrk="1" hangingPunct="1">
              <a:spcBef>
                <a:spcPct val="0"/>
              </a:spcBef>
              <a:buClrTx/>
              <a:buFontTx/>
              <a:buNone/>
            </a:pPr>
            <a:r>
              <a:rPr lang="en-US" altLang="en-US">
                <a:solidFill>
                  <a:schemeClr val="tx1"/>
                </a:solidFill>
              </a:rPr>
              <a:t>copy.</a:t>
            </a:r>
          </a:p>
        </p:txBody>
      </p:sp>
      <p:pic>
        <p:nvPicPr>
          <p:cNvPr id="41990" name="Picture 7">
            <a:extLst>
              <a:ext uri="{FF2B5EF4-FFF2-40B4-BE49-F238E27FC236}">
                <a16:creationId xmlns:a16="http://schemas.microsoft.com/office/drawing/2014/main" id="{FB3655EB-4B6E-4CDB-9003-679115CA6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1905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Snagit_PPTA53">
            <a:extLst>
              <a:ext uri="{FF2B5EF4-FFF2-40B4-BE49-F238E27FC236}">
                <a16:creationId xmlns:a16="http://schemas.microsoft.com/office/drawing/2014/main" id="{037388C2-EAA6-4708-8B4A-E53EF25CEB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152400"/>
            <a:ext cx="4462462"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C961">
            <a:extLst>
              <a:ext uri="{FF2B5EF4-FFF2-40B4-BE49-F238E27FC236}">
                <a16:creationId xmlns:a16="http://schemas.microsoft.com/office/drawing/2014/main" id="{1A152245-1427-47F2-B5AE-02A6C14D115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638550"/>
            <a:ext cx="58293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TextBox 3">
            <a:extLst>
              <a:ext uri="{FF2B5EF4-FFF2-40B4-BE49-F238E27FC236}">
                <a16:creationId xmlns:a16="http://schemas.microsoft.com/office/drawing/2014/main" id="{1A90803D-B888-427F-96DB-98950F852DA9}"/>
              </a:ext>
            </a:extLst>
          </p:cNvPr>
          <p:cNvSpPr txBox="1">
            <a:spLocks noChangeArrowheads="1"/>
          </p:cNvSpPr>
          <p:nvPr/>
        </p:nvSpPr>
        <p:spPr bwMode="auto">
          <a:xfrm>
            <a:off x="228600" y="165100"/>
            <a:ext cx="33607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Right-click the Project name</a:t>
            </a:r>
          </a:p>
          <a:p>
            <a:pPr eaLnBrk="1" hangingPunct="1">
              <a:spcBef>
                <a:spcPct val="0"/>
              </a:spcBef>
              <a:buClrTx/>
              <a:buFontTx/>
              <a:buNone/>
            </a:pPr>
            <a:r>
              <a:rPr lang="en-US" altLang="en-US">
                <a:solidFill>
                  <a:schemeClr val="tx1"/>
                </a:solidFill>
              </a:rPr>
              <a:t>in the Solution Explorer,</a:t>
            </a:r>
          </a:p>
          <a:p>
            <a:pPr eaLnBrk="1" hangingPunct="1">
              <a:spcBef>
                <a:spcPct val="0"/>
              </a:spcBef>
              <a:buClrTx/>
              <a:buFontTx/>
              <a:buNone/>
            </a:pPr>
            <a:r>
              <a:rPr lang="en-US" altLang="en-US">
                <a:solidFill>
                  <a:schemeClr val="tx1"/>
                </a:solidFill>
              </a:rPr>
              <a:t>then choose</a:t>
            </a:r>
          </a:p>
          <a:p>
            <a:pPr eaLnBrk="1" hangingPunct="1">
              <a:spcBef>
                <a:spcPct val="0"/>
              </a:spcBef>
              <a:buClrTx/>
              <a:buFontTx/>
              <a:buNone/>
            </a:pPr>
            <a:r>
              <a:rPr lang="en-US" altLang="en-US">
                <a:solidFill>
                  <a:srgbClr val="A50021"/>
                </a:solidFill>
              </a:rPr>
              <a:t>Add &gt; Existing Item….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7B49F3BC-3025-46E3-9602-52D801A46A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04F8C55B-E821-4173-972E-AAFBF60F0B77}" type="slidenum">
              <a:rPr lang="en-US" altLang="en-US" sz="1200" smtClean="0">
                <a:solidFill>
                  <a:schemeClr val="tx1"/>
                </a:solidFill>
              </a:rPr>
              <a:pPr>
                <a:spcBef>
                  <a:spcPct val="0"/>
                </a:spcBef>
                <a:buClrTx/>
                <a:buFontTx/>
                <a:buNone/>
              </a:pPr>
              <a:t>5</a:t>
            </a:fld>
            <a:endParaRPr lang="en-US" altLang="en-US" sz="1200">
              <a:solidFill>
                <a:schemeClr val="tx1"/>
              </a:solidFill>
            </a:endParaRPr>
          </a:p>
        </p:txBody>
      </p:sp>
      <p:sp>
        <p:nvSpPr>
          <p:cNvPr id="13315" name="Rectangle 4">
            <a:extLst>
              <a:ext uri="{FF2B5EF4-FFF2-40B4-BE49-F238E27FC236}">
                <a16:creationId xmlns:a16="http://schemas.microsoft.com/office/drawing/2014/main" id="{4B2AE5F4-8775-43F1-B9E1-F24C5A40C9F3}"/>
              </a:ext>
            </a:extLst>
          </p:cNvPr>
          <p:cNvSpPr>
            <a:spLocks noChangeArrowheads="1"/>
          </p:cNvSpPr>
          <p:nvPr/>
        </p:nvSpPr>
        <p:spPr bwMode="auto">
          <a:xfrm>
            <a:off x="762000" y="457200"/>
            <a:ext cx="59436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cs typeface="Tahoma" panose="020B0604030504040204" pitchFamily="34" charset="0"/>
              </a:rPr>
              <a:t>If using Microsoft Vista or later</a:t>
            </a:r>
          </a:p>
          <a:p>
            <a:pPr eaLnBrk="1" hangingPunct="1">
              <a:spcBef>
                <a:spcPct val="0"/>
              </a:spcBef>
              <a:buClrTx/>
              <a:buFontTx/>
              <a:buNone/>
            </a:pPr>
            <a:r>
              <a:rPr lang="en-US" altLang="en-US">
                <a:solidFill>
                  <a:schemeClr val="tx1"/>
                </a:solidFill>
                <a:cs typeface="Tahoma" panose="020B0604030504040204" pitchFamily="34" charset="0"/>
              </a:rPr>
              <a:t>  (e.g. Windows 7, Windows 8, Windows 10)</a:t>
            </a:r>
          </a:p>
          <a:p>
            <a:pPr eaLnBrk="1" hangingPunct="1">
              <a:spcBef>
                <a:spcPct val="0"/>
              </a:spcBef>
              <a:buClrTx/>
              <a:buFontTx/>
              <a:buNone/>
            </a:pPr>
            <a:r>
              <a:rPr lang="en-US" altLang="en-US">
                <a:solidFill>
                  <a:schemeClr val="tx1"/>
                </a:solidFill>
                <a:cs typeface="Tahoma" panose="020B0604030504040204" pitchFamily="34" charset="0"/>
              </a:rPr>
              <a:t>  double-click SetupVista.bat</a:t>
            </a:r>
          </a:p>
          <a:p>
            <a:pPr eaLnBrk="1" hangingPunct="1">
              <a:spcBef>
                <a:spcPct val="0"/>
              </a:spcBef>
              <a:buClrTx/>
              <a:buFontTx/>
              <a:buNone/>
            </a:pPr>
            <a:r>
              <a:rPr lang="en-US" altLang="en-US">
                <a:solidFill>
                  <a:schemeClr val="tx1"/>
                </a:solidFill>
                <a:cs typeface="Tahoma" panose="020B0604030504040204" pitchFamily="34" charset="0"/>
              </a:rPr>
              <a:t>  and allow overrides of all the security blocks</a:t>
            </a:r>
          </a:p>
          <a:p>
            <a:pPr eaLnBrk="1" hangingPunct="1">
              <a:spcBef>
                <a:spcPct val="0"/>
              </a:spcBef>
              <a:buClrTx/>
              <a:buFontTx/>
              <a:buNone/>
            </a:pPr>
            <a:r>
              <a:rPr lang="en-US" altLang="en-US">
                <a:solidFill>
                  <a:schemeClr val="tx1"/>
                </a:solidFill>
                <a:cs typeface="Tahoma" panose="020B0604030504040204" pitchFamily="34" charset="0"/>
              </a:rPr>
              <a:t>  (alternatively, right-click Setup.bat, </a:t>
            </a:r>
          </a:p>
          <a:p>
            <a:pPr eaLnBrk="1" hangingPunct="1">
              <a:spcBef>
                <a:spcPct val="0"/>
              </a:spcBef>
              <a:buClrTx/>
              <a:buFontTx/>
              <a:buNone/>
            </a:pPr>
            <a:r>
              <a:rPr lang="en-US" altLang="en-US">
                <a:solidFill>
                  <a:schemeClr val="tx1"/>
                </a:solidFill>
                <a:cs typeface="Tahoma" panose="020B0604030504040204" pitchFamily="34" charset="0"/>
              </a:rPr>
              <a:t>   and Run as Administrator).</a:t>
            </a:r>
          </a:p>
          <a:p>
            <a:pPr eaLnBrk="1" hangingPunct="1">
              <a:spcBef>
                <a:spcPct val="0"/>
              </a:spcBef>
              <a:buClrTx/>
              <a:buFontTx/>
              <a:buNone/>
            </a:pPr>
            <a:endParaRPr lang="en-US" altLang="en-US">
              <a:solidFill>
                <a:schemeClr val="tx1"/>
              </a:solidFill>
              <a:cs typeface="Tahoma" panose="020B0604030504040204" pitchFamily="34" charset="0"/>
            </a:endParaRPr>
          </a:p>
          <a:p>
            <a:pPr eaLnBrk="1" hangingPunct="1">
              <a:spcBef>
                <a:spcPct val="0"/>
              </a:spcBef>
              <a:buClrTx/>
              <a:buFontTx/>
              <a:buNone/>
            </a:pPr>
            <a:r>
              <a:rPr lang="en-US" altLang="en-US">
                <a:solidFill>
                  <a:schemeClr val="tx1"/>
                </a:solidFill>
                <a:cs typeface="Tahoma" panose="020B0604030504040204" pitchFamily="34" charset="0"/>
              </a:rPr>
              <a:t>If using Microsoft XP, double-click Setup.bat.</a:t>
            </a:r>
          </a:p>
          <a:p>
            <a:pPr eaLnBrk="1" hangingPunct="1">
              <a:spcBef>
                <a:spcPct val="0"/>
              </a:spcBef>
              <a:buClrTx/>
              <a:buFontTx/>
              <a:buNone/>
            </a:pPr>
            <a:r>
              <a:rPr lang="en-US" altLang="en-US">
                <a:solidFill>
                  <a:schemeClr val="tx1"/>
                </a:solidFill>
                <a:cs typeface="Tahoma" panose="020B0604030504040204" pitchFamily="34" charset="0"/>
              </a:rPr>
              <a:t> </a:t>
            </a:r>
          </a:p>
          <a:p>
            <a:pPr eaLnBrk="1" hangingPunct="1">
              <a:lnSpc>
                <a:spcPts val="2500"/>
              </a:lnSpc>
              <a:spcBef>
                <a:spcPct val="0"/>
              </a:spcBef>
              <a:buClrTx/>
              <a:buFontTx/>
              <a:buNone/>
            </a:pPr>
            <a:r>
              <a:rPr lang="en-US" altLang="en-US">
                <a:solidFill>
                  <a:schemeClr val="tx1"/>
                </a:solidFill>
                <a:cs typeface="Tahoma" panose="020B0604030504040204" pitchFamily="34" charset="0"/>
              </a:rPr>
              <a:t>Follow all the defaults in the installation wizard.</a:t>
            </a:r>
          </a:p>
          <a:p>
            <a:pPr eaLnBrk="1" hangingPunct="1">
              <a:lnSpc>
                <a:spcPts val="2500"/>
              </a:lnSpc>
              <a:spcBef>
                <a:spcPct val="0"/>
              </a:spcBef>
              <a:buClrTx/>
              <a:buFontTx/>
              <a:buNone/>
            </a:pPr>
            <a:endParaRPr lang="en-US" altLang="en-US" i="1">
              <a:solidFill>
                <a:schemeClr val="tx1"/>
              </a:solidFill>
              <a:cs typeface="Tahoma" panose="020B0604030504040204" pitchFamily="34" charset="0"/>
            </a:endParaRPr>
          </a:p>
        </p:txBody>
      </p:sp>
      <p:pic>
        <p:nvPicPr>
          <p:cNvPr id="13316" name="Picture 2">
            <a:extLst>
              <a:ext uri="{FF2B5EF4-FFF2-40B4-BE49-F238E27FC236}">
                <a16:creationId xmlns:a16="http://schemas.microsoft.com/office/drawing/2014/main" id="{76FC644C-3277-4B10-BD32-427D83CD3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0" y="609600"/>
            <a:ext cx="1571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6">
            <a:extLst>
              <a:ext uri="{FF2B5EF4-FFF2-40B4-BE49-F238E27FC236}">
                <a16:creationId xmlns:a16="http://schemas.microsoft.com/office/drawing/2014/main" id="{5F07B18D-96B8-4884-BC84-57A58FFDAC82}"/>
              </a:ext>
            </a:extLst>
          </p:cNvPr>
          <p:cNvSpPr txBox="1">
            <a:spLocks noChangeArrowheads="1"/>
          </p:cNvSpPr>
          <p:nvPr/>
        </p:nvSpPr>
        <p:spPr bwMode="auto">
          <a:xfrm>
            <a:off x="685800" y="4191000"/>
            <a:ext cx="81613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ts val="2500"/>
              </a:lnSpc>
              <a:spcBef>
                <a:spcPct val="0"/>
              </a:spcBef>
              <a:buClrTx/>
              <a:buFontTx/>
              <a:buNone/>
            </a:pPr>
            <a:r>
              <a:rPr lang="en-US" altLang="en-US" i="1">
                <a:solidFill>
                  <a:schemeClr val="tx1"/>
                </a:solidFill>
                <a:cs typeface="Tahoma" panose="020B0604030504040204" pitchFamily="34" charset="0"/>
              </a:rPr>
              <a:t>Note: </a:t>
            </a:r>
            <a:r>
              <a:rPr lang="en-US" altLang="en-US">
                <a:solidFill>
                  <a:schemeClr val="tx1"/>
                </a:solidFill>
                <a:cs typeface="Tahoma" panose="020B0604030504040204" pitchFamily="34" charset="0"/>
              </a:rPr>
              <a:t>If you previously had an earlier version of NORMA installed, </a:t>
            </a:r>
          </a:p>
          <a:p>
            <a:pPr eaLnBrk="1" hangingPunct="1">
              <a:lnSpc>
                <a:spcPts val="2500"/>
              </a:lnSpc>
              <a:spcBef>
                <a:spcPct val="0"/>
              </a:spcBef>
              <a:buClrTx/>
              <a:buFontTx/>
              <a:buNone/>
            </a:pPr>
            <a:r>
              <a:rPr lang="en-US" altLang="en-US">
                <a:solidFill>
                  <a:schemeClr val="tx1"/>
                </a:solidFill>
                <a:cs typeface="Tahoma" panose="020B0604030504040204" pitchFamily="34" charset="0"/>
              </a:rPr>
              <a:t>         this will be automatically uninstalled before the new installation.</a:t>
            </a:r>
          </a:p>
          <a:p>
            <a:pPr eaLnBrk="1" hangingPunct="1">
              <a:lnSpc>
                <a:spcPts val="2500"/>
              </a:lnSpc>
              <a:spcBef>
                <a:spcPct val="0"/>
              </a:spcBef>
              <a:buClrTx/>
              <a:buFontTx/>
              <a:buNone/>
            </a:pPr>
            <a:r>
              <a:rPr lang="en-US" altLang="en-US">
                <a:solidFill>
                  <a:schemeClr val="tx1"/>
                </a:solidFill>
                <a:cs typeface="Tahoma" panose="020B0604030504040204" pitchFamily="34" charset="0"/>
              </a:rPr>
              <a:t>         All of your previous ORM models will be retained.</a:t>
            </a:r>
            <a:endParaRPr lang="en-US" altLang="en-US">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1">
            <a:extLst>
              <a:ext uri="{FF2B5EF4-FFF2-40B4-BE49-F238E27FC236}">
                <a16:creationId xmlns:a16="http://schemas.microsoft.com/office/drawing/2014/main" id="{7CE5BCA0-33F6-4573-B513-44E198FB9C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94AEA331-E12A-4C50-BD56-9C35C888C392}" type="slidenum">
              <a:rPr lang="en-US" altLang="en-US" sz="1200" smtClean="0">
                <a:solidFill>
                  <a:schemeClr val="tx1"/>
                </a:solidFill>
              </a:rPr>
              <a:pPr>
                <a:spcBef>
                  <a:spcPct val="0"/>
                </a:spcBef>
                <a:buClrTx/>
                <a:buFontTx/>
                <a:buNone/>
              </a:pPr>
              <a:t>50</a:t>
            </a:fld>
            <a:endParaRPr lang="en-US" altLang="en-US" sz="1200">
              <a:solidFill>
                <a:schemeClr val="tx1"/>
              </a:solidFill>
            </a:endParaRPr>
          </a:p>
        </p:txBody>
      </p:sp>
      <p:sp>
        <p:nvSpPr>
          <p:cNvPr id="99331" name="Text Box 7">
            <a:extLst>
              <a:ext uri="{FF2B5EF4-FFF2-40B4-BE49-F238E27FC236}">
                <a16:creationId xmlns:a16="http://schemas.microsoft.com/office/drawing/2014/main" id="{E893B18C-AAFA-469B-8C79-4BB479C199ED}"/>
              </a:ext>
            </a:extLst>
          </p:cNvPr>
          <p:cNvSpPr txBox="1">
            <a:spLocks noChangeArrowheads="1"/>
          </p:cNvSpPr>
          <p:nvPr/>
        </p:nvSpPr>
        <p:spPr bwMode="auto">
          <a:xfrm>
            <a:off x="723900" y="176213"/>
            <a:ext cx="4964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As seen before, the ORM schema maps to </a:t>
            </a:r>
          </a:p>
          <a:p>
            <a:pPr eaLnBrk="1" hangingPunct="1">
              <a:spcBef>
                <a:spcPct val="0"/>
              </a:spcBef>
              <a:buClrTx/>
              <a:buFontTx/>
              <a:buNone/>
            </a:pPr>
            <a:r>
              <a:rPr lang="en-US" altLang="en-US">
                <a:solidFill>
                  <a:schemeClr val="tx1"/>
                </a:solidFill>
              </a:rPr>
              <a:t>a 2 table relational schema</a:t>
            </a:r>
          </a:p>
        </p:txBody>
      </p:sp>
      <p:sp>
        <p:nvSpPr>
          <p:cNvPr id="43015" name="Text Box 8">
            <a:extLst>
              <a:ext uri="{FF2B5EF4-FFF2-40B4-BE49-F238E27FC236}">
                <a16:creationId xmlns:a16="http://schemas.microsoft.com/office/drawing/2014/main" id="{D12562D9-E31A-4057-8F46-675C13EDDDBA}"/>
              </a:ext>
            </a:extLst>
          </p:cNvPr>
          <p:cNvSpPr txBox="1">
            <a:spLocks noChangeArrowheads="1"/>
          </p:cNvSpPr>
          <p:nvPr/>
        </p:nvSpPr>
        <p:spPr bwMode="auto">
          <a:xfrm>
            <a:off x="762000" y="4953000"/>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generate the DDL code to create the relational schema,</a:t>
            </a:r>
          </a:p>
          <a:p>
            <a:pPr eaLnBrk="1" hangingPunct="1">
              <a:spcBef>
                <a:spcPct val="0"/>
              </a:spcBef>
              <a:buClrTx/>
              <a:buFontTx/>
              <a:buNone/>
            </a:pPr>
            <a:r>
              <a:rPr lang="en-US" altLang="en-US">
                <a:solidFill>
                  <a:schemeClr val="tx1"/>
                </a:solidFill>
              </a:rPr>
              <a:t>proceed as follows.</a:t>
            </a:r>
          </a:p>
        </p:txBody>
      </p:sp>
      <p:pic>
        <p:nvPicPr>
          <p:cNvPr id="99333" name="Snagit_PPT55FA">
            <a:extLst>
              <a:ext uri="{FF2B5EF4-FFF2-40B4-BE49-F238E27FC236}">
                <a16:creationId xmlns:a16="http://schemas.microsoft.com/office/drawing/2014/main" id="{3B1B91F1-88B1-4C46-B319-7BD1ABF911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3505200"/>
            <a:ext cx="457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row: Down 1">
            <a:extLst>
              <a:ext uri="{FF2B5EF4-FFF2-40B4-BE49-F238E27FC236}">
                <a16:creationId xmlns:a16="http://schemas.microsoft.com/office/drawing/2014/main" id="{2AB03C90-5886-4A0C-8366-7B87346EEA3C}"/>
              </a:ext>
            </a:extLst>
          </p:cNvPr>
          <p:cNvSpPr/>
          <p:nvPr/>
        </p:nvSpPr>
        <p:spPr>
          <a:xfrm>
            <a:off x="3886200" y="2971800"/>
            <a:ext cx="152400"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pic>
        <p:nvPicPr>
          <p:cNvPr id="99335" name="Snagit_PPT1200">
            <a:extLst>
              <a:ext uri="{FF2B5EF4-FFF2-40B4-BE49-F238E27FC236}">
                <a16:creationId xmlns:a16="http://schemas.microsoft.com/office/drawing/2014/main" id="{3215FAF6-AC61-4DA4-A63A-C4EF0E94E4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47775"/>
            <a:ext cx="386556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1">
            <a:extLst>
              <a:ext uri="{FF2B5EF4-FFF2-40B4-BE49-F238E27FC236}">
                <a16:creationId xmlns:a16="http://schemas.microsoft.com/office/drawing/2014/main" id="{EF47DC91-58E7-436A-8C85-82C6B2FBBA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48B08B16-FC8C-422C-BF13-DFD8AFB141DC}" type="slidenum">
              <a:rPr lang="en-US" altLang="en-US" sz="1200" smtClean="0">
                <a:solidFill>
                  <a:schemeClr val="tx1"/>
                </a:solidFill>
              </a:rPr>
              <a:pPr>
                <a:spcBef>
                  <a:spcPct val="0"/>
                </a:spcBef>
                <a:buClrTx/>
                <a:buFontTx/>
                <a:buNone/>
              </a:pPr>
              <a:t>51</a:t>
            </a:fld>
            <a:endParaRPr lang="en-US" altLang="en-US" sz="1200">
              <a:solidFill>
                <a:schemeClr val="tx1"/>
              </a:solidFill>
            </a:endParaRPr>
          </a:p>
        </p:txBody>
      </p:sp>
      <p:sp>
        <p:nvSpPr>
          <p:cNvPr id="737285" name="Text Box 5">
            <a:extLst>
              <a:ext uri="{FF2B5EF4-FFF2-40B4-BE49-F238E27FC236}">
                <a16:creationId xmlns:a16="http://schemas.microsoft.com/office/drawing/2014/main" id="{8211AA52-8B17-4BAD-B632-A1E81EBF0C37}"/>
              </a:ext>
            </a:extLst>
          </p:cNvPr>
          <p:cNvSpPr txBox="1">
            <a:spLocks noChangeArrowheads="1"/>
          </p:cNvSpPr>
          <p:nvPr/>
        </p:nvSpPr>
        <p:spPr bwMode="auto">
          <a:xfrm>
            <a:off x="381000" y="1524000"/>
            <a:ext cx="5638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In the Properties window,</a:t>
            </a:r>
          </a:p>
          <a:p>
            <a:pPr eaLnBrk="1" hangingPunct="1">
              <a:lnSpc>
                <a:spcPct val="120000"/>
              </a:lnSpc>
              <a:spcBef>
                <a:spcPct val="0"/>
              </a:spcBef>
              <a:buClrTx/>
              <a:buFontTx/>
              <a:buNone/>
            </a:pPr>
            <a:r>
              <a:rPr lang="en-US" altLang="en-US">
                <a:solidFill>
                  <a:schemeClr val="tx1"/>
                </a:solidFill>
              </a:rPr>
              <a:t>check that “ORMCustomTool”</a:t>
            </a:r>
          </a:p>
          <a:p>
            <a:pPr eaLnBrk="1" hangingPunct="1">
              <a:lnSpc>
                <a:spcPct val="120000"/>
              </a:lnSpc>
              <a:spcBef>
                <a:spcPct val="0"/>
              </a:spcBef>
              <a:buClrTx/>
              <a:buFontTx/>
              <a:buNone/>
            </a:pPr>
            <a:r>
              <a:rPr lang="en-US" altLang="en-US">
                <a:solidFill>
                  <a:schemeClr val="tx1"/>
                </a:solidFill>
              </a:rPr>
              <a:t>is the value for the CustomTool property.</a:t>
            </a:r>
          </a:p>
          <a:p>
            <a:pPr eaLnBrk="1" hangingPunct="1">
              <a:lnSpc>
                <a:spcPct val="120000"/>
              </a:lnSpc>
              <a:spcBef>
                <a:spcPct val="0"/>
              </a:spcBef>
              <a:buClrTx/>
              <a:buFontTx/>
              <a:buNone/>
            </a:pPr>
            <a:r>
              <a:rPr lang="en-US" altLang="en-US">
                <a:solidFill>
                  <a:schemeClr val="tx1"/>
                </a:solidFill>
              </a:rPr>
              <a:t>(This should be there by default)</a:t>
            </a:r>
          </a:p>
          <a:p>
            <a:pPr eaLnBrk="1" hangingPunct="1">
              <a:lnSpc>
                <a:spcPct val="120000"/>
              </a:lnSpc>
              <a:spcBef>
                <a:spcPct val="0"/>
              </a:spcBef>
              <a:buClrTx/>
              <a:buFontTx/>
              <a:buNone/>
            </a:pPr>
            <a:endParaRPr lang="en-US" altLang="en-US" sz="1200">
              <a:solidFill>
                <a:schemeClr val="tx1"/>
              </a:solidFill>
            </a:endParaRPr>
          </a:p>
          <a:p>
            <a:pPr eaLnBrk="1" hangingPunct="1">
              <a:lnSpc>
                <a:spcPct val="120000"/>
              </a:lnSpc>
              <a:spcBef>
                <a:spcPct val="0"/>
              </a:spcBef>
              <a:buClrTx/>
              <a:buFontTx/>
              <a:buNone/>
            </a:pPr>
            <a:r>
              <a:rPr lang="en-US" altLang="en-US">
                <a:solidFill>
                  <a:schemeClr val="tx1"/>
                </a:solidFill>
              </a:rPr>
              <a:t>The ORMGeneratorSettings property</a:t>
            </a:r>
          </a:p>
          <a:p>
            <a:pPr eaLnBrk="1" hangingPunct="1">
              <a:lnSpc>
                <a:spcPct val="120000"/>
              </a:lnSpc>
              <a:spcBef>
                <a:spcPct val="0"/>
              </a:spcBef>
              <a:buClrTx/>
              <a:buFontTx/>
              <a:buNone/>
            </a:pPr>
            <a:r>
              <a:rPr lang="en-US" altLang="en-US">
                <a:solidFill>
                  <a:schemeClr val="tx1"/>
                </a:solidFill>
              </a:rPr>
              <a:t>should be visible in the dialog</a:t>
            </a:r>
          </a:p>
          <a:p>
            <a:pPr eaLnBrk="1" hangingPunct="1">
              <a:lnSpc>
                <a:spcPct val="120000"/>
              </a:lnSpc>
              <a:spcBef>
                <a:spcPct val="0"/>
              </a:spcBef>
              <a:buClrTx/>
              <a:buFontTx/>
              <a:buNone/>
            </a:pPr>
            <a:r>
              <a:rPr lang="en-US" altLang="en-US">
                <a:solidFill>
                  <a:schemeClr val="tx1"/>
                </a:solidFill>
              </a:rPr>
              <a:t>(if not, click a different item in</a:t>
            </a:r>
          </a:p>
          <a:p>
            <a:pPr eaLnBrk="1" hangingPunct="1">
              <a:lnSpc>
                <a:spcPct val="120000"/>
              </a:lnSpc>
              <a:spcBef>
                <a:spcPct val="0"/>
              </a:spcBef>
              <a:buClrTx/>
              <a:buFontTx/>
              <a:buNone/>
            </a:pPr>
            <a:r>
              <a:rPr lang="en-US" altLang="en-US">
                <a:solidFill>
                  <a:schemeClr val="tx1"/>
                </a:solidFill>
              </a:rPr>
              <a:t>Solution Explorer and</a:t>
            </a:r>
          </a:p>
          <a:p>
            <a:pPr eaLnBrk="1" hangingPunct="1">
              <a:lnSpc>
                <a:spcPct val="120000"/>
              </a:lnSpc>
              <a:spcBef>
                <a:spcPct val="0"/>
              </a:spcBef>
              <a:buClrTx/>
              <a:buFontTx/>
              <a:buNone/>
            </a:pPr>
            <a:r>
              <a:rPr lang="en-US" altLang="en-US">
                <a:solidFill>
                  <a:schemeClr val="tx1"/>
                </a:solidFill>
              </a:rPr>
              <a:t>reselect your ORM file).</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Now click the      button at the right.</a:t>
            </a:r>
          </a:p>
        </p:txBody>
      </p:sp>
      <p:pic>
        <p:nvPicPr>
          <p:cNvPr id="737289" name="Picture 9">
            <a:extLst>
              <a:ext uri="{FF2B5EF4-FFF2-40B4-BE49-F238E27FC236}">
                <a16:creationId xmlns:a16="http://schemas.microsoft.com/office/drawing/2014/main" id="{B31A3201-D928-425B-B285-B3CCFCAB7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562600"/>
            <a:ext cx="304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Snagit_PPTAC83">
            <a:extLst>
              <a:ext uri="{FF2B5EF4-FFF2-40B4-BE49-F238E27FC236}">
                <a16:creationId xmlns:a16="http://schemas.microsoft.com/office/drawing/2014/main" id="{F43293AE-BF58-44FF-90A1-346887E622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1663" y="260350"/>
            <a:ext cx="27733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FFEA">
            <a:extLst>
              <a:ext uri="{FF2B5EF4-FFF2-40B4-BE49-F238E27FC236}">
                <a16:creationId xmlns:a16="http://schemas.microsoft.com/office/drawing/2014/main" id="{82DC5FF2-636C-49BC-B1F7-2CC43AEA2FB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368675"/>
            <a:ext cx="40767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TextBox 3">
            <a:extLst>
              <a:ext uri="{FF2B5EF4-FFF2-40B4-BE49-F238E27FC236}">
                <a16:creationId xmlns:a16="http://schemas.microsoft.com/office/drawing/2014/main" id="{64AC99C7-B55C-44D8-9CFF-3F907A5A3B53}"/>
              </a:ext>
            </a:extLst>
          </p:cNvPr>
          <p:cNvSpPr txBox="1">
            <a:spLocks noChangeArrowheads="1"/>
          </p:cNvSpPr>
          <p:nvPr/>
        </p:nvSpPr>
        <p:spPr bwMode="auto">
          <a:xfrm>
            <a:off x="304800" y="438150"/>
            <a:ext cx="53038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a:t>
            </a:r>
            <a:r>
              <a:rPr lang="en-US" altLang="en-US">
                <a:solidFill>
                  <a:srgbClr val="A50021"/>
                </a:solidFill>
                <a:latin typeface="Verdana" panose="020B0604030504040204" pitchFamily="34" charset="0"/>
              </a:rPr>
              <a:t>generate code</a:t>
            </a:r>
            <a:r>
              <a:rPr lang="en-US" altLang="en-US">
                <a:solidFill>
                  <a:schemeClr val="tx1"/>
                </a:solidFill>
              </a:rPr>
              <a:t> from the ORM model,</a:t>
            </a:r>
          </a:p>
          <a:p>
            <a:pPr eaLnBrk="1" hangingPunct="1">
              <a:lnSpc>
                <a:spcPct val="120000"/>
              </a:lnSpc>
              <a:spcBef>
                <a:spcPct val="0"/>
              </a:spcBef>
              <a:buClrTx/>
              <a:buFontTx/>
              <a:buNone/>
            </a:pPr>
            <a:r>
              <a:rPr lang="en-US" altLang="en-US">
                <a:solidFill>
                  <a:schemeClr val="tx1"/>
                </a:solidFill>
              </a:rPr>
              <a:t>first select the model file in Solution Explorer.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2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2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1">
            <a:extLst>
              <a:ext uri="{FF2B5EF4-FFF2-40B4-BE49-F238E27FC236}">
                <a16:creationId xmlns:a16="http://schemas.microsoft.com/office/drawing/2014/main" id="{47641702-E665-4277-B4B5-87B71E540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58D46AA-56A1-4DAB-96AE-B0444CD1E007}" type="slidenum">
              <a:rPr lang="en-US" altLang="en-US" sz="1200" smtClean="0">
                <a:solidFill>
                  <a:schemeClr val="tx1"/>
                </a:solidFill>
              </a:rPr>
              <a:pPr>
                <a:spcBef>
                  <a:spcPct val="0"/>
                </a:spcBef>
                <a:buClrTx/>
                <a:buFontTx/>
                <a:buNone/>
              </a:pPr>
              <a:t>52</a:t>
            </a:fld>
            <a:endParaRPr lang="en-US" altLang="en-US" sz="1200">
              <a:solidFill>
                <a:schemeClr val="tx1"/>
              </a:solidFill>
            </a:endParaRPr>
          </a:p>
        </p:txBody>
      </p:sp>
      <p:sp>
        <p:nvSpPr>
          <p:cNvPr id="103427" name="Text Box 4">
            <a:extLst>
              <a:ext uri="{FF2B5EF4-FFF2-40B4-BE49-F238E27FC236}">
                <a16:creationId xmlns:a16="http://schemas.microsoft.com/office/drawing/2014/main" id="{B907AE39-CF7E-49CD-B157-24B048D8EEFB}"/>
              </a:ext>
            </a:extLst>
          </p:cNvPr>
          <p:cNvSpPr txBox="1">
            <a:spLocks noChangeArrowheads="1"/>
          </p:cNvSpPr>
          <p:nvPr/>
        </p:nvSpPr>
        <p:spPr bwMode="auto">
          <a:xfrm>
            <a:off x="381000" y="228600"/>
            <a:ext cx="247173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The ORM Generator</a:t>
            </a:r>
          </a:p>
          <a:p>
            <a:pPr eaLnBrk="1" hangingPunct="1">
              <a:lnSpc>
                <a:spcPct val="120000"/>
              </a:lnSpc>
              <a:spcBef>
                <a:spcPct val="0"/>
              </a:spcBef>
              <a:buClrTx/>
              <a:buFontTx/>
              <a:buNone/>
            </a:pPr>
            <a:r>
              <a:rPr lang="en-US" altLang="en-US">
                <a:solidFill>
                  <a:schemeClr val="tx1"/>
                </a:solidFill>
              </a:rPr>
              <a:t>Selection dialog</a:t>
            </a:r>
          </a:p>
          <a:p>
            <a:pPr eaLnBrk="1" hangingPunct="1">
              <a:lnSpc>
                <a:spcPct val="120000"/>
              </a:lnSpc>
              <a:spcBef>
                <a:spcPct val="0"/>
              </a:spcBef>
              <a:buClrTx/>
              <a:buFontTx/>
              <a:buNone/>
            </a:pPr>
            <a:r>
              <a:rPr lang="en-US" altLang="en-US">
                <a:solidFill>
                  <a:schemeClr val="tx1"/>
                </a:solidFill>
              </a:rPr>
              <a:t>now appears.</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Now select</a:t>
            </a:r>
          </a:p>
          <a:p>
            <a:pPr eaLnBrk="1" hangingPunct="1">
              <a:lnSpc>
                <a:spcPct val="120000"/>
              </a:lnSpc>
              <a:spcBef>
                <a:spcPct val="0"/>
              </a:spcBef>
              <a:buClrTx/>
              <a:buFontTx/>
              <a:buNone/>
            </a:pPr>
            <a:r>
              <a:rPr lang="en-US" altLang="en-US">
                <a:solidFill>
                  <a:schemeClr val="tx1"/>
                </a:solidFill>
              </a:rPr>
              <a:t>the target(s)</a:t>
            </a:r>
          </a:p>
          <a:p>
            <a:pPr eaLnBrk="1" hangingPunct="1">
              <a:lnSpc>
                <a:spcPct val="120000"/>
              </a:lnSpc>
              <a:spcBef>
                <a:spcPct val="0"/>
              </a:spcBef>
              <a:buClrTx/>
              <a:buFontTx/>
              <a:buNone/>
            </a:pPr>
            <a:r>
              <a:rPr lang="en-US" altLang="en-US">
                <a:solidFill>
                  <a:schemeClr val="tx1"/>
                </a:solidFill>
              </a:rPr>
              <a:t>for code generation.</a:t>
            </a:r>
          </a:p>
          <a:p>
            <a:pPr eaLnBrk="1" hangingPunct="1">
              <a:lnSpc>
                <a:spcPct val="120000"/>
              </a:lnSpc>
              <a:spcBef>
                <a:spcPct val="0"/>
              </a:spcBef>
              <a:buClrTx/>
              <a:buFontTx/>
              <a:buNone/>
            </a:pPr>
            <a:endParaRPr lang="en-US" altLang="en-US" sz="800">
              <a:solidFill>
                <a:schemeClr val="tx1"/>
              </a:solidFill>
            </a:endParaRPr>
          </a:p>
          <a:p>
            <a:pPr eaLnBrk="1" hangingPunct="1">
              <a:lnSpc>
                <a:spcPct val="120000"/>
              </a:lnSpc>
              <a:spcBef>
                <a:spcPct val="0"/>
              </a:spcBef>
              <a:buClrTx/>
              <a:buFontTx/>
              <a:buNone/>
            </a:pPr>
            <a:r>
              <a:rPr lang="en-US" altLang="en-US">
                <a:solidFill>
                  <a:schemeClr val="tx1"/>
                </a:solidFill>
              </a:rPr>
              <a:t>For this example,</a:t>
            </a:r>
          </a:p>
          <a:p>
            <a:pPr eaLnBrk="1" hangingPunct="1">
              <a:lnSpc>
                <a:spcPct val="120000"/>
              </a:lnSpc>
              <a:spcBef>
                <a:spcPct val="0"/>
              </a:spcBef>
              <a:buClrTx/>
              <a:buFontTx/>
              <a:buNone/>
            </a:pPr>
            <a:r>
              <a:rPr lang="en-US" altLang="en-US">
                <a:solidFill>
                  <a:schemeClr val="tx1"/>
                </a:solidFill>
              </a:rPr>
              <a:t>let’s choose</a:t>
            </a:r>
          </a:p>
          <a:p>
            <a:pPr eaLnBrk="1" hangingPunct="1">
              <a:lnSpc>
                <a:spcPct val="120000"/>
              </a:lnSpc>
              <a:spcBef>
                <a:spcPct val="0"/>
              </a:spcBef>
              <a:buClrTx/>
              <a:buFontTx/>
              <a:buNone/>
            </a:pPr>
            <a:r>
              <a:rPr lang="en-US" altLang="en-US">
                <a:solidFill>
                  <a:srgbClr val="A50021"/>
                </a:solidFill>
              </a:rPr>
              <a:t>SQL Server</a:t>
            </a:r>
            <a:r>
              <a:rPr lang="en-US" altLang="en-US">
                <a:solidFill>
                  <a:schemeClr val="tx1"/>
                </a:solidFill>
              </a:rPr>
              <a:t>.</a:t>
            </a:r>
          </a:p>
        </p:txBody>
      </p:sp>
      <p:sp>
        <p:nvSpPr>
          <p:cNvPr id="743433" name="Text Box 9">
            <a:extLst>
              <a:ext uri="{FF2B5EF4-FFF2-40B4-BE49-F238E27FC236}">
                <a16:creationId xmlns:a16="http://schemas.microsoft.com/office/drawing/2014/main" id="{4754F1E3-F0B6-4185-8FE9-525D44E15057}"/>
              </a:ext>
            </a:extLst>
          </p:cNvPr>
          <p:cNvSpPr txBox="1">
            <a:spLocks noChangeArrowheads="1"/>
          </p:cNvSpPr>
          <p:nvPr/>
        </p:nvSpPr>
        <p:spPr bwMode="auto">
          <a:xfrm>
            <a:off x="381000" y="5164138"/>
            <a:ext cx="7248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After clicking Save Changes, the generation takes a little while.</a:t>
            </a:r>
          </a:p>
          <a:p>
            <a:pPr eaLnBrk="1" hangingPunct="1">
              <a:spcBef>
                <a:spcPct val="0"/>
              </a:spcBef>
              <a:buClrTx/>
              <a:buFontTx/>
              <a:buNone/>
            </a:pPr>
            <a:r>
              <a:rPr lang="en-US" altLang="en-US">
                <a:solidFill>
                  <a:schemeClr val="tx1"/>
                </a:solidFill>
              </a:rPr>
              <a:t>When generation is complete, the dialog closes.</a:t>
            </a:r>
          </a:p>
        </p:txBody>
      </p:sp>
      <p:pic>
        <p:nvPicPr>
          <p:cNvPr id="103429" name="Snagit_PPTDF1C">
            <a:extLst>
              <a:ext uri="{FF2B5EF4-FFF2-40B4-BE49-F238E27FC236}">
                <a16:creationId xmlns:a16="http://schemas.microsoft.com/office/drawing/2014/main" id="{750BB6FA-1153-4273-B2B6-C30A35DB6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54000"/>
            <a:ext cx="4289425"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8CE8">
            <a:extLst>
              <a:ext uri="{FF2B5EF4-FFF2-40B4-BE49-F238E27FC236}">
                <a16:creationId xmlns:a16="http://schemas.microsoft.com/office/drawing/2014/main" id="{E79EB6C9-9DF8-4BDC-BBFF-F1580E80C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810125"/>
            <a:ext cx="13081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C0E5E1C-1AB7-404B-AF76-F8108E3E931F}"/>
              </a:ext>
            </a:extLst>
          </p:cNvPr>
          <p:cNvSpPr txBox="1">
            <a:spLocks noChangeArrowheads="1"/>
          </p:cNvSpPr>
          <p:nvPr/>
        </p:nvSpPr>
        <p:spPr bwMode="auto">
          <a:xfrm>
            <a:off x="381000" y="4683125"/>
            <a:ext cx="2516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Press </a:t>
            </a:r>
            <a:r>
              <a:rPr lang="en-US" altLang="en-US">
                <a:solidFill>
                  <a:srgbClr val="A50021"/>
                </a:solidFill>
              </a:rPr>
              <a:t>Save Changes</a:t>
            </a:r>
            <a:r>
              <a:rPr lang="en-US" altLang="en-US">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3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1">
            <a:extLst>
              <a:ext uri="{FF2B5EF4-FFF2-40B4-BE49-F238E27FC236}">
                <a16:creationId xmlns:a16="http://schemas.microsoft.com/office/drawing/2014/main" id="{36B408AD-8234-49F4-8CDF-D241399C35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38DAB23F-8839-47A0-8374-922B333EC730}" type="slidenum">
              <a:rPr lang="en-US" altLang="en-US" sz="1200" smtClean="0">
                <a:solidFill>
                  <a:schemeClr val="tx1"/>
                </a:solidFill>
              </a:rPr>
              <a:pPr>
                <a:spcBef>
                  <a:spcPct val="0"/>
                </a:spcBef>
                <a:buClrTx/>
                <a:buFontTx/>
                <a:buNone/>
              </a:pPr>
              <a:t>53</a:t>
            </a:fld>
            <a:endParaRPr lang="en-US" altLang="en-US" sz="1200">
              <a:solidFill>
                <a:schemeClr val="tx1"/>
              </a:solidFill>
            </a:endParaRPr>
          </a:p>
        </p:txBody>
      </p:sp>
      <p:sp>
        <p:nvSpPr>
          <p:cNvPr id="105475" name="Text Box 3">
            <a:extLst>
              <a:ext uri="{FF2B5EF4-FFF2-40B4-BE49-F238E27FC236}">
                <a16:creationId xmlns:a16="http://schemas.microsoft.com/office/drawing/2014/main" id="{BFAE8062-1F8C-44E7-A872-8110A9998C4C}"/>
              </a:ext>
            </a:extLst>
          </p:cNvPr>
          <p:cNvSpPr txBox="1">
            <a:spLocks noChangeArrowheads="1"/>
          </p:cNvSpPr>
          <p:nvPr/>
        </p:nvSpPr>
        <p:spPr bwMode="auto">
          <a:xfrm>
            <a:off x="533400" y="228600"/>
            <a:ext cx="30257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In Solution Explorer</a:t>
            </a:r>
          </a:p>
          <a:p>
            <a:pPr eaLnBrk="1" hangingPunct="1">
              <a:lnSpc>
                <a:spcPct val="120000"/>
              </a:lnSpc>
              <a:spcBef>
                <a:spcPct val="0"/>
              </a:spcBef>
              <a:buClrTx/>
              <a:buFontTx/>
              <a:buNone/>
            </a:pPr>
            <a:r>
              <a:rPr lang="en-US" altLang="en-US">
                <a:solidFill>
                  <a:schemeClr val="tx1"/>
                </a:solidFill>
              </a:rPr>
              <a:t>press the expand button </a:t>
            </a:r>
          </a:p>
          <a:p>
            <a:pPr eaLnBrk="1" hangingPunct="1">
              <a:lnSpc>
                <a:spcPct val="120000"/>
              </a:lnSpc>
              <a:spcBef>
                <a:spcPct val="0"/>
              </a:spcBef>
              <a:buClrTx/>
              <a:buFontTx/>
              <a:buNone/>
            </a:pPr>
            <a:r>
              <a:rPr lang="en-US" altLang="en-US">
                <a:solidFill>
                  <a:schemeClr val="tx1"/>
                </a:solidFill>
              </a:rPr>
              <a:t>for the ORM file</a:t>
            </a:r>
          </a:p>
          <a:p>
            <a:pPr eaLnBrk="1" hangingPunct="1">
              <a:lnSpc>
                <a:spcPct val="120000"/>
              </a:lnSpc>
              <a:spcBef>
                <a:spcPct val="0"/>
              </a:spcBef>
              <a:buClrTx/>
              <a:buFontTx/>
              <a:buNone/>
            </a:pPr>
            <a:r>
              <a:rPr lang="en-US" altLang="en-US">
                <a:solidFill>
                  <a:schemeClr val="tx1"/>
                </a:solidFill>
              </a:rPr>
              <a:t>to view the files below it.</a:t>
            </a:r>
          </a:p>
        </p:txBody>
      </p:sp>
      <p:pic>
        <p:nvPicPr>
          <p:cNvPr id="105476" name="Snagit_PPTE404">
            <a:extLst>
              <a:ext uri="{FF2B5EF4-FFF2-40B4-BE49-F238E27FC236}">
                <a16:creationId xmlns:a16="http://schemas.microsoft.com/office/drawing/2014/main" id="{A7488CD3-68E5-4573-9C3D-C545B4BAD5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47650"/>
            <a:ext cx="2971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F94B947-591F-4E10-A2EC-9CC63FA758C2}"/>
              </a:ext>
            </a:extLst>
          </p:cNvPr>
          <p:cNvSpPr txBox="1">
            <a:spLocks noChangeArrowheads="1"/>
          </p:cNvSpPr>
          <p:nvPr/>
        </p:nvSpPr>
        <p:spPr bwMode="auto">
          <a:xfrm>
            <a:off x="304800" y="3917950"/>
            <a:ext cx="39719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Now select the relevant code file</a:t>
            </a:r>
          </a:p>
          <a:p>
            <a:pPr eaLnBrk="1" hangingPunct="1">
              <a:lnSpc>
                <a:spcPct val="120000"/>
              </a:lnSpc>
              <a:spcBef>
                <a:spcPct val="0"/>
              </a:spcBef>
              <a:buClrTx/>
              <a:buFontTx/>
              <a:buNone/>
            </a:pPr>
            <a:r>
              <a:rPr lang="en-US" altLang="en-US">
                <a:solidFill>
                  <a:schemeClr val="tx1"/>
                </a:solidFill>
              </a:rPr>
              <a:t>(e.g. Lab1.SQLServer.sql)</a:t>
            </a:r>
          </a:p>
          <a:p>
            <a:pPr eaLnBrk="1" hangingPunct="1">
              <a:lnSpc>
                <a:spcPct val="120000"/>
              </a:lnSpc>
              <a:spcBef>
                <a:spcPct val="0"/>
              </a:spcBef>
              <a:buClrTx/>
              <a:buFontTx/>
              <a:buNone/>
            </a:pPr>
            <a:r>
              <a:rPr lang="en-US" altLang="en-US">
                <a:solidFill>
                  <a:schemeClr val="tx1"/>
                </a:solidFill>
              </a:rPr>
              <a:t>and view the code generated</a:t>
            </a:r>
          </a:p>
          <a:p>
            <a:pPr eaLnBrk="1" hangingPunct="1">
              <a:lnSpc>
                <a:spcPct val="120000"/>
              </a:lnSpc>
              <a:spcBef>
                <a:spcPct val="0"/>
              </a:spcBef>
              <a:buClrTx/>
              <a:buFontTx/>
              <a:buNone/>
            </a:pPr>
            <a:r>
              <a:rPr lang="en-US" altLang="en-US">
                <a:solidFill>
                  <a:schemeClr val="tx1"/>
                </a:solidFill>
              </a:rPr>
              <a:t>(or right-click and choose Open</a:t>
            </a:r>
          </a:p>
          <a:p>
            <a:pPr eaLnBrk="1" hangingPunct="1">
              <a:lnSpc>
                <a:spcPct val="120000"/>
              </a:lnSpc>
              <a:spcBef>
                <a:spcPct val="0"/>
              </a:spcBef>
              <a:buClrTx/>
              <a:buFontTx/>
              <a:buNone/>
            </a:pPr>
            <a:r>
              <a:rPr lang="en-US" altLang="en-US">
                <a:solidFill>
                  <a:schemeClr val="tx1"/>
                </a:solidFill>
              </a:rPr>
              <a:t> from its context menu).</a:t>
            </a:r>
          </a:p>
        </p:txBody>
      </p:sp>
      <p:pic>
        <p:nvPicPr>
          <p:cNvPr id="4" name="Snagit_PPT9687">
            <a:extLst>
              <a:ext uri="{FF2B5EF4-FFF2-40B4-BE49-F238E27FC236}">
                <a16:creationId xmlns:a16="http://schemas.microsoft.com/office/drawing/2014/main" id="{3FEBF280-7071-4CA9-A691-709D6CFBE8E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011613"/>
            <a:ext cx="40624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1">
            <a:extLst>
              <a:ext uri="{FF2B5EF4-FFF2-40B4-BE49-F238E27FC236}">
                <a16:creationId xmlns:a16="http://schemas.microsoft.com/office/drawing/2014/main" id="{A31F9AE7-FD94-4A1F-92F9-46978B6CCD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BE4809DF-8255-41D5-AD8A-79C52C61B268}" type="slidenum">
              <a:rPr lang="en-US" altLang="en-US" sz="1200" smtClean="0">
                <a:solidFill>
                  <a:schemeClr val="tx1"/>
                </a:solidFill>
              </a:rPr>
              <a:pPr>
                <a:spcBef>
                  <a:spcPct val="0"/>
                </a:spcBef>
                <a:buClrTx/>
                <a:buFontTx/>
                <a:buNone/>
              </a:pPr>
              <a:t>54</a:t>
            </a:fld>
            <a:endParaRPr lang="en-US" altLang="en-US" sz="1200">
              <a:solidFill>
                <a:schemeClr val="tx1"/>
              </a:solidFill>
            </a:endParaRPr>
          </a:p>
        </p:txBody>
      </p:sp>
      <p:sp>
        <p:nvSpPr>
          <p:cNvPr id="107523" name="Text Box 6">
            <a:extLst>
              <a:ext uri="{FF2B5EF4-FFF2-40B4-BE49-F238E27FC236}">
                <a16:creationId xmlns:a16="http://schemas.microsoft.com/office/drawing/2014/main" id="{EE4B4E46-7302-4C7F-B923-16D1A27E3F22}"/>
              </a:ext>
            </a:extLst>
          </p:cNvPr>
          <p:cNvSpPr txBox="1">
            <a:spLocks noChangeArrowheads="1"/>
          </p:cNvSpPr>
          <p:nvPr/>
        </p:nvSpPr>
        <p:spPr bwMode="auto">
          <a:xfrm>
            <a:off x="457200" y="152400"/>
            <a:ext cx="8045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a:t>
            </a:r>
            <a:r>
              <a:rPr lang="en-US" altLang="en-US">
                <a:solidFill>
                  <a:srgbClr val="A50021"/>
                </a:solidFill>
              </a:rPr>
              <a:t>ensure that code is word-wrapped</a:t>
            </a:r>
            <a:r>
              <a:rPr lang="en-US" altLang="en-US">
                <a:solidFill>
                  <a:schemeClr val="tx1"/>
                </a:solidFill>
              </a:rPr>
              <a:t>, set this option in Visual Studio.</a:t>
            </a:r>
          </a:p>
          <a:p>
            <a:pPr eaLnBrk="1" hangingPunct="1">
              <a:spcBef>
                <a:spcPct val="0"/>
              </a:spcBef>
              <a:buClrTx/>
              <a:buFontTx/>
              <a:buNone/>
            </a:pPr>
            <a:r>
              <a:rPr lang="en-US" altLang="en-US">
                <a:solidFill>
                  <a:schemeClr val="tx1"/>
                </a:solidFill>
              </a:rPr>
              <a:t>Choose </a:t>
            </a:r>
            <a:r>
              <a:rPr lang="en-US" altLang="en-US">
                <a:solidFill>
                  <a:srgbClr val="A50021"/>
                </a:solidFill>
              </a:rPr>
              <a:t>Tools &gt; Options</a:t>
            </a:r>
            <a:r>
              <a:rPr lang="en-US" altLang="en-US">
                <a:solidFill>
                  <a:schemeClr val="tx1"/>
                </a:solidFill>
              </a:rPr>
              <a:t>,</a:t>
            </a:r>
          </a:p>
          <a:p>
            <a:pPr eaLnBrk="1" hangingPunct="1">
              <a:spcBef>
                <a:spcPct val="0"/>
              </a:spcBef>
              <a:buClrTx/>
              <a:buFontTx/>
              <a:buNone/>
            </a:pPr>
            <a:r>
              <a:rPr lang="en-US" altLang="en-US">
                <a:solidFill>
                  <a:schemeClr val="tx1"/>
                </a:solidFill>
              </a:rPr>
              <a:t>select </a:t>
            </a:r>
            <a:r>
              <a:rPr lang="en-US" altLang="en-US">
                <a:solidFill>
                  <a:srgbClr val="A50021"/>
                </a:solidFill>
              </a:rPr>
              <a:t>Text Editor &gt; All Languages – General</a:t>
            </a:r>
            <a:r>
              <a:rPr lang="en-US" altLang="en-US">
                <a:solidFill>
                  <a:schemeClr val="tx1"/>
                </a:solidFill>
              </a:rPr>
              <a:t>, check the </a:t>
            </a:r>
            <a:r>
              <a:rPr lang="en-US" altLang="en-US">
                <a:solidFill>
                  <a:srgbClr val="A50021"/>
                </a:solidFill>
              </a:rPr>
              <a:t>Word wrap </a:t>
            </a:r>
          </a:p>
          <a:p>
            <a:pPr eaLnBrk="1" hangingPunct="1">
              <a:spcBef>
                <a:spcPct val="0"/>
              </a:spcBef>
              <a:buClrTx/>
              <a:buFontTx/>
              <a:buNone/>
            </a:pPr>
            <a:r>
              <a:rPr lang="en-US" altLang="en-US">
                <a:solidFill>
                  <a:schemeClr val="tx1"/>
                </a:solidFill>
              </a:rPr>
              <a:t>option, and press OK.</a:t>
            </a:r>
          </a:p>
        </p:txBody>
      </p:sp>
      <p:pic>
        <p:nvPicPr>
          <p:cNvPr id="107524" name="Snagit_PPT6559">
            <a:extLst>
              <a:ext uri="{FF2B5EF4-FFF2-40B4-BE49-F238E27FC236}">
                <a16:creationId xmlns:a16="http://schemas.microsoft.com/office/drawing/2014/main" id="{A8EDD1E2-67D5-44A3-9634-E578159A1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256463"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1">
            <a:extLst>
              <a:ext uri="{FF2B5EF4-FFF2-40B4-BE49-F238E27FC236}">
                <a16:creationId xmlns:a16="http://schemas.microsoft.com/office/drawing/2014/main" id="{7F60DCFB-518B-4178-A7CF-5F8C60BF08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235303E7-FE67-48D0-9409-36F410393316}" type="slidenum">
              <a:rPr lang="en-US" altLang="en-US" sz="1200" smtClean="0">
                <a:solidFill>
                  <a:schemeClr val="tx1"/>
                </a:solidFill>
              </a:rPr>
              <a:pPr>
                <a:spcBef>
                  <a:spcPct val="0"/>
                </a:spcBef>
                <a:buClrTx/>
                <a:buFontTx/>
                <a:buNone/>
              </a:pPr>
              <a:t>55</a:t>
            </a:fld>
            <a:endParaRPr lang="en-US" altLang="en-US" sz="1200">
              <a:solidFill>
                <a:schemeClr val="tx1"/>
              </a:solidFill>
            </a:endParaRPr>
          </a:p>
        </p:txBody>
      </p:sp>
      <p:sp>
        <p:nvSpPr>
          <p:cNvPr id="109571" name="Text Box 3">
            <a:extLst>
              <a:ext uri="{FF2B5EF4-FFF2-40B4-BE49-F238E27FC236}">
                <a16:creationId xmlns:a16="http://schemas.microsoft.com/office/drawing/2014/main" id="{27709ECF-2B39-4C58-B981-3AF8A66C4225}"/>
              </a:ext>
            </a:extLst>
          </p:cNvPr>
          <p:cNvSpPr txBox="1">
            <a:spLocks noChangeArrowheads="1"/>
          </p:cNvSpPr>
          <p:nvPr/>
        </p:nvSpPr>
        <p:spPr bwMode="auto">
          <a:xfrm>
            <a:off x="533400" y="152400"/>
            <a:ext cx="7207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The code currently generated for SQL Server is shown below. </a:t>
            </a:r>
          </a:p>
        </p:txBody>
      </p:sp>
      <p:pic>
        <p:nvPicPr>
          <p:cNvPr id="109572" name="Snagit_PPTC3EB">
            <a:extLst>
              <a:ext uri="{FF2B5EF4-FFF2-40B4-BE49-F238E27FC236}">
                <a16:creationId xmlns:a16="http://schemas.microsoft.com/office/drawing/2014/main" id="{AE68FEAB-A0FF-4431-BB7F-74C627B87F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69342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a:extLst>
              <a:ext uri="{FF2B5EF4-FFF2-40B4-BE49-F238E27FC236}">
                <a16:creationId xmlns:a16="http://schemas.microsoft.com/office/drawing/2014/main" id="{EDCD1E39-84DF-4F07-AEB0-B2BB06E840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3B4B866A-0B54-44D8-9E45-E1B25028990A}" type="slidenum">
              <a:rPr lang="en-US" altLang="en-US" sz="1200" smtClean="0">
                <a:solidFill>
                  <a:schemeClr val="tx1"/>
                </a:solidFill>
              </a:rPr>
              <a:pPr>
                <a:spcBef>
                  <a:spcPct val="0"/>
                </a:spcBef>
                <a:buClrTx/>
                <a:buFontTx/>
                <a:buNone/>
              </a:pPr>
              <a:t>56</a:t>
            </a:fld>
            <a:endParaRPr lang="en-US" altLang="en-US" sz="1200">
              <a:solidFill>
                <a:schemeClr val="tx1"/>
              </a:solidFill>
            </a:endParaRPr>
          </a:p>
        </p:txBody>
      </p:sp>
      <p:sp>
        <p:nvSpPr>
          <p:cNvPr id="111619" name="Rectangle 2" descr="Parchment">
            <a:extLst>
              <a:ext uri="{FF2B5EF4-FFF2-40B4-BE49-F238E27FC236}">
                <a16:creationId xmlns:a16="http://schemas.microsoft.com/office/drawing/2014/main" id="{344DB25C-686E-46C1-B7A8-81C9BE01B654}"/>
              </a:ext>
            </a:extLst>
          </p:cNvPr>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other code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1">
            <a:extLst>
              <a:ext uri="{FF2B5EF4-FFF2-40B4-BE49-F238E27FC236}">
                <a16:creationId xmlns:a16="http://schemas.microsoft.com/office/drawing/2014/main" id="{B23E625D-BF65-4D6C-A956-F22C2FFFA5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6B3D89B-0A50-4229-9806-2D99CB0CD569}" type="slidenum">
              <a:rPr lang="en-US" altLang="en-US" sz="1200" smtClean="0">
                <a:solidFill>
                  <a:schemeClr val="tx1"/>
                </a:solidFill>
              </a:rPr>
              <a:pPr>
                <a:spcBef>
                  <a:spcPct val="0"/>
                </a:spcBef>
                <a:buClrTx/>
                <a:buFontTx/>
                <a:buNone/>
              </a:pPr>
              <a:t>57</a:t>
            </a:fld>
            <a:endParaRPr lang="en-US" altLang="en-US" sz="1200">
              <a:solidFill>
                <a:schemeClr val="tx1"/>
              </a:solidFill>
            </a:endParaRPr>
          </a:p>
        </p:txBody>
      </p:sp>
      <p:sp>
        <p:nvSpPr>
          <p:cNvPr id="113667" name="Text Box 2">
            <a:extLst>
              <a:ext uri="{FF2B5EF4-FFF2-40B4-BE49-F238E27FC236}">
                <a16:creationId xmlns:a16="http://schemas.microsoft.com/office/drawing/2014/main" id="{BB287776-186A-4D4F-BA04-AF71A96D45F9}"/>
              </a:ext>
            </a:extLst>
          </p:cNvPr>
          <p:cNvSpPr txBox="1">
            <a:spLocks noChangeArrowheads="1"/>
          </p:cNvSpPr>
          <p:nvPr/>
        </p:nvSpPr>
        <p:spPr bwMode="auto">
          <a:xfrm>
            <a:off x="381000" y="177800"/>
            <a:ext cx="26844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To see code </a:t>
            </a:r>
          </a:p>
          <a:p>
            <a:pPr eaLnBrk="1" hangingPunct="1">
              <a:lnSpc>
                <a:spcPct val="120000"/>
              </a:lnSpc>
              <a:spcBef>
                <a:spcPct val="0"/>
              </a:spcBef>
              <a:buClrTx/>
              <a:buFontTx/>
              <a:buNone/>
            </a:pPr>
            <a:r>
              <a:rPr lang="en-US" altLang="en-US">
                <a:solidFill>
                  <a:schemeClr val="tx1"/>
                </a:solidFill>
              </a:rPr>
              <a:t>generation for</a:t>
            </a:r>
          </a:p>
          <a:p>
            <a:pPr eaLnBrk="1" hangingPunct="1">
              <a:lnSpc>
                <a:spcPct val="120000"/>
              </a:lnSpc>
              <a:spcBef>
                <a:spcPct val="0"/>
              </a:spcBef>
              <a:buClrTx/>
              <a:buFontTx/>
              <a:buNone/>
            </a:pPr>
            <a:r>
              <a:rPr lang="en-US" altLang="en-US">
                <a:solidFill>
                  <a:schemeClr val="tx1"/>
                </a:solidFill>
              </a:rPr>
              <a:t>other targets,</a:t>
            </a:r>
          </a:p>
          <a:p>
            <a:pPr eaLnBrk="1" hangingPunct="1">
              <a:lnSpc>
                <a:spcPct val="120000"/>
              </a:lnSpc>
              <a:spcBef>
                <a:spcPct val="0"/>
              </a:spcBef>
              <a:buClrTx/>
              <a:buFontTx/>
              <a:buNone/>
            </a:pPr>
            <a:r>
              <a:rPr lang="en-US" altLang="en-US">
                <a:solidFill>
                  <a:schemeClr val="tx1"/>
                </a:solidFill>
              </a:rPr>
              <a:t>repeat the procedure</a:t>
            </a:r>
          </a:p>
          <a:p>
            <a:pPr eaLnBrk="1" hangingPunct="1">
              <a:lnSpc>
                <a:spcPct val="120000"/>
              </a:lnSpc>
              <a:spcBef>
                <a:spcPct val="0"/>
              </a:spcBef>
              <a:buClrTx/>
              <a:buFontTx/>
              <a:buNone/>
            </a:pPr>
            <a:r>
              <a:rPr lang="en-US" altLang="en-US">
                <a:solidFill>
                  <a:schemeClr val="tx1"/>
                </a:solidFill>
              </a:rPr>
              <a:t>for ORM Generator</a:t>
            </a:r>
          </a:p>
          <a:p>
            <a:pPr eaLnBrk="1" hangingPunct="1">
              <a:lnSpc>
                <a:spcPct val="120000"/>
              </a:lnSpc>
              <a:spcBef>
                <a:spcPct val="0"/>
              </a:spcBef>
              <a:buClrTx/>
              <a:buFontTx/>
              <a:buNone/>
            </a:pPr>
            <a:r>
              <a:rPr lang="en-US" altLang="en-US">
                <a:solidFill>
                  <a:schemeClr val="tx1"/>
                </a:solidFill>
              </a:rPr>
              <a:t>Settings</a:t>
            </a:r>
          </a:p>
          <a:p>
            <a:pPr eaLnBrk="1" hangingPunct="1">
              <a:lnSpc>
                <a:spcPct val="120000"/>
              </a:lnSpc>
              <a:spcBef>
                <a:spcPct val="0"/>
              </a:spcBef>
              <a:buClrTx/>
              <a:buFontTx/>
              <a:buNone/>
            </a:pPr>
            <a:r>
              <a:rPr lang="en-US" altLang="en-US">
                <a:solidFill>
                  <a:schemeClr val="tx1"/>
                </a:solidFill>
              </a:rPr>
              <a:t>(press     button),</a:t>
            </a:r>
          </a:p>
          <a:p>
            <a:pPr eaLnBrk="1" hangingPunct="1">
              <a:lnSpc>
                <a:spcPct val="120000"/>
              </a:lnSpc>
              <a:spcBef>
                <a:spcPct val="0"/>
              </a:spcBef>
              <a:buClrTx/>
              <a:buFontTx/>
              <a:buNone/>
            </a:pPr>
            <a:r>
              <a:rPr lang="en-US" altLang="en-US">
                <a:solidFill>
                  <a:srgbClr val="A50021"/>
                </a:solidFill>
              </a:rPr>
              <a:t>select desired options</a:t>
            </a:r>
            <a:r>
              <a:rPr lang="en-US" altLang="en-US">
                <a:solidFill>
                  <a:schemeClr val="tx1"/>
                </a:solidFill>
              </a:rPr>
              <a:t>,</a:t>
            </a:r>
          </a:p>
          <a:p>
            <a:pPr eaLnBrk="1" hangingPunct="1">
              <a:lnSpc>
                <a:spcPct val="120000"/>
              </a:lnSpc>
              <a:spcBef>
                <a:spcPct val="0"/>
              </a:spcBef>
              <a:buClrTx/>
              <a:buFontTx/>
              <a:buNone/>
            </a:pPr>
            <a:r>
              <a:rPr lang="en-US" altLang="en-US">
                <a:solidFill>
                  <a:schemeClr val="tx1"/>
                </a:solidFill>
              </a:rPr>
              <a:t>press </a:t>
            </a:r>
            <a:r>
              <a:rPr lang="en-US" altLang="en-US">
                <a:solidFill>
                  <a:srgbClr val="A50021"/>
                </a:solidFill>
              </a:rPr>
              <a:t>Save Changes</a:t>
            </a:r>
            <a:endParaRPr lang="en-US" altLang="en-US" baseline="30000">
              <a:solidFill>
                <a:schemeClr val="tx1"/>
              </a:solidFill>
            </a:endParaRPr>
          </a:p>
          <a:p>
            <a:pPr eaLnBrk="1" hangingPunct="1">
              <a:lnSpc>
                <a:spcPct val="120000"/>
              </a:lnSpc>
              <a:spcBef>
                <a:spcPct val="0"/>
              </a:spcBef>
              <a:buClrTx/>
              <a:buFontTx/>
              <a:buNone/>
            </a:pPr>
            <a:r>
              <a:rPr lang="en-US" altLang="en-US">
                <a:solidFill>
                  <a:schemeClr val="tx1"/>
                </a:solidFill>
              </a:rPr>
              <a:t>and open the</a:t>
            </a:r>
          </a:p>
          <a:p>
            <a:pPr eaLnBrk="1" hangingPunct="1">
              <a:lnSpc>
                <a:spcPct val="120000"/>
              </a:lnSpc>
              <a:spcBef>
                <a:spcPct val="0"/>
              </a:spcBef>
              <a:buClrTx/>
              <a:buFontTx/>
              <a:buNone/>
            </a:pPr>
            <a:r>
              <a:rPr lang="en-US" altLang="en-US">
                <a:solidFill>
                  <a:schemeClr val="tx1"/>
                </a:solidFill>
              </a:rPr>
              <a:t>relevant files to</a:t>
            </a:r>
          </a:p>
          <a:p>
            <a:pPr eaLnBrk="1" hangingPunct="1">
              <a:lnSpc>
                <a:spcPct val="120000"/>
              </a:lnSpc>
              <a:spcBef>
                <a:spcPct val="0"/>
              </a:spcBef>
              <a:buClrTx/>
              <a:buFontTx/>
              <a:buNone/>
            </a:pPr>
            <a:r>
              <a:rPr lang="en-US" altLang="en-US">
                <a:solidFill>
                  <a:schemeClr val="tx1"/>
                </a:solidFill>
              </a:rPr>
              <a:t>see the code</a:t>
            </a:r>
          </a:p>
          <a:p>
            <a:pPr eaLnBrk="1" hangingPunct="1">
              <a:lnSpc>
                <a:spcPct val="120000"/>
              </a:lnSpc>
              <a:spcBef>
                <a:spcPct val="0"/>
              </a:spcBef>
              <a:buClrTx/>
              <a:buFontTx/>
              <a:buNone/>
            </a:pPr>
            <a:r>
              <a:rPr lang="en-US" altLang="en-US">
                <a:solidFill>
                  <a:schemeClr val="tx1"/>
                </a:solidFill>
              </a:rPr>
              <a:t>generated.</a:t>
            </a:r>
          </a:p>
        </p:txBody>
      </p:sp>
      <p:pic>
        <p:nvPicPr>
          <p:cNvPr id="113668" name="Picture 7">
            <a:extLst>
              <a:ext uri="{FF2B5EF4-FFF2-40B4-BE49-F238E27FC236}">
                <a16:creationId xmlns:a16="http://schemas.microsoft.com/office/drawing/2014/main" id="{CF15D516-8899-4B4C-9EDA-786F8C8AE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55863"/>
            <a:ext cx="304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Text Box 8">
            <a:extLst>
              <a:ext uri="{FF2B5EF4-FFF2-40B4-BE49-F238E27FC236}">
                <a16:creationId xmlns:a16="http://schemas.microsoft.com/office/drawing/2014/main" id="{5F5D1B2E-15CA-411B-B0F9-253C9B634A55}"/>
              </a:ext>
            </a:extLst>
          </p:cNvPr>
          <p:cNvSpPr txBox="1">
            <a:spLocks noChangeArrowheads="1"/>
          </p:cNvSpPr>
          <p:nvPr/>
        </p:nvSpPr>
        <p:spPr bwMode="auto">
          <a:xfrm>
            <a:off x="762000" y="5029200"/>
            <a:ext cx="67135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i="1">
                <a:solidFill>
                  <a:schemeClr val="tx1"/>
                </a:solidFill>
              </a:rPr>
              <a:t>Note:</a:t>
            </a:r>
            <a:r>
              <a:rPr lang="en-US" altLang="en-US">
                <a:solidFill>
                  <a:schemeClr val="tx1"/>
                </a:solidFill>
              </a:rPr>
              <a:t> Check PlixSupport at most once per project.</a:t>
            </a:r>
          </a:p>
          <a:p>
            <a:pPr eaLnBrk="1" hangingPunct="1">
              <a:spcBef>
                <a:spcPct val="0"/>
              </a:spcBef>
              <a:buClrTx/>
              <a:buFontTx/>
              <a:buNone/>
            </a:pPr>
            <a:r>
              <a:rPr lang="en-US" altLang="en-US">
                <a:solidFill>
                  <a:schemeClr val="tx1"/>
                </a:solidFill>
              </a:rPr>
              <a:t>For the options shown here, choose </a:t>
            </a:r>
            <a:r>
              <a:rPr lang="en-US" altLang="en-US">
                <a:solidFill>
                  <a:srgbClr val="A50021"/>
                </a:solidFill>
              </a:rPr>
              <a:t>PLiX_Implementation</a:t>
            </a:r>
          </a:p>
          <a:p>
            <a:pPr eaLnBrk="1" hangingPunct="1">
              <a:spcBef>
                <a:spcPct val="0"/>
              </a:spcBef>
              <a:buClrTx/>
              <a:buFontTx/>
              <a:buNone/>
            </a:pPr>
            <a:r>
              <a:rPr lang="en-US" altLang="en-US">
                <a:solidFill>
                  <a:schemeClr val="tx1"/>
                </a:solidFill>
              </a:rPr>
              <a:t>to generate C# code.</a:t>
            </a:r>
          </a:p>
        </p:txBody>
      </p:sp>
      <p:sp>
        <p:nvSpPr>
          <p:cNvPr id="113670" name="Text Box 10">
            <a:extLst>
              <a:ext uri="{FF2B5EF4-FFF2-40B4-BE49-F238E27FC236}">
                <a16:creationId xmlns:a16="http://schemas.microsoft.com/office/drawing/2014/main" id="{AAA768E4-4F79-4BDA-BA2F-DF4B1EC485BD}"/>
              </a:ext>
            </a:extLst>
          </p:cNvPr>
          <p:cNvSpPr txBox="1">
            <a:spLocks noChangeArrowheads="1"/>
          </p:cNvSpPr>
          <p:nvPr/>
        </p:nvSpPr>
        <p:spPr bwMode="auto">
          <a:xfrm>
            <a:off x="115824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lgn="ctr" eaLnBrk="1" hangingPunct="1">
              <a:spcBef>
                <a:spcPct val="0"/>
              </a:spcBef>
              <a:buClrTx/>
              <a:buFontTx/>
              <a:buNone/>
            </a:pPr>
            <a:r>
              <a:rPr lang="en-US" altLang="en-US" sz="1200">
                <a:solidFill>
                  <a:srgbClr val="A50021"/>
                </a:solidFill>
              </a:rPr>
              <a:t>*** Generation options may change between versions.***</a:t>
            </a:r>
            <a:endParaRPr lang="en-US" altLang="en-US">
              <a:solidFill>
                <a:schemeClr val="tx1"/>
              </a:solidFill>
            </a:endParaRPr>
          </a:p>
        </p:txBody>
      </p:sp>
      <p:pic>
        <p:nvPicPr>
          <p:cNvPr id="113671" name="Snagit_PPT6322">
            <a:extLst>
              <a:ext uri="{FF2B5EF4-FFF2-40B4-BE49-F238E27FC236}">
                <a16:creationId xmlns:a16="http://schemas.microsoft.com/office/drawing/2014/main" id="{05FCC04C-7446-4341-98B9-00C7F4EC033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7388" y="304800"/>
            <a:ext cx="55419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C98DE354-FF24-42A9-8775-2EBBD4ED79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099711B8-5647-46FF-8B4A-E207E082B60D}" type="slidenum">
              <a:rPr lang="en-US" altLang="en-US" sz="1200" smtClean="0">
                <a:solidFill>
                  <a:schemeClr val="tx1"/>
                </a:solidFill>
              </a:rPr>
              <a:pPr>
                <a:spcBef>
                  <a:spcPct val="0"/>
                </a:spcBef>
                <a:buClrTx/>
                <a:buFontTx/>
                <a:buNone/>
              </a:pPr>
              <a:t>58</a:t>
            </a:fld>
            <a:endParaRPr lang="en-US" altLang="en-US" sz="1200">
              <a:solidFill>
                <a:schemeClr val="tx1"/>
              </a:solidFill>
            </a:endParaRPr>
          </a:p>
        </p:txBody>
      </p:sp>
      <p:sp>
        <p:nvSpPr>
          <p:cNvPr id="821253" name="Text Box 5">
            <a:extLst>
              <a:ext uri="{FF2B5EF4-FFF2-40B4-BE49-F238E27FC236}">
                <a16:creationId xmlns:a16="http://schemas.microsoft.com/office/drawing/2014/main" id="{4B8DFB55-EFCC-451B-848B-E989F255F8FD}"/>
              </a:ext>
            </a:extLst>
          </p:cNvPr>
          <p:cNvSpPr txBox="1">
            <a:spLocks noChangeArrowheads="1"/>
          </p:cNvSpPr>
          <p:nvPr/>
        </p:nvSpPr>
        <p:spPr bwMode="auto">
          <a:xfrm>
            <a:off x="533400" y="152400"/>
            <a:ext cx="55292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To see the C# generated, select the ORM </a:t>
            </a:r>
          </a:p>
          <a:p>
            <a:pPr eaLnBrk="1" hangingPunct="1">
              <a:spcBef>
                <a:spcPct val="0"/>
              </a:spcBef>
              <a:buClrTx/>
              <a:buFontTx/>
              <a:buNone/>
            </a:pPr>
            <a:r>
              <a:rPr lang="en-US" altLang="en-US">
                <a:solidFill>
                  <a:schemeClr val="tx1"/>
                </a:solidFill>
              </a:rPr>
              <a:t>file in Solution Explorer, expand the abstract</a:t>
            </a:r>
          </a:p>
          <a:p>
            <a:pPr eaLnBrk="1" hangingPunct="1">
              <a:spcBef>
                <a:spcPct val="0"/>
              </a:spcBef>
              <a:buClrTx/>
              <a:buFontTx/>
              <a:buNone/>
            </a:pPr>
            <a:r>
              <a:rPr lang="en-US" altLang="en-US">
                <a:solidFill>
                  <a:schemeClr val="tx1"/>
                </a:solidFill>
              </a:rPr>
              <a:t>PLiX entry and double-click the .cs file under it.</a:t>
            </a:r>
          </a:p>
          <a:p>
            <a:pPr eaLnBrk="1" hangingPunct="1">
              <a:spcBef>
                <a:spcPct val="0"/>
              </a:spcBef>
              <a:buClrTx/>
              <a:buFontTx/>
              <a:buNone/>
            </a:pPr>
            <a:r>
              <a:rPr lang="en-US" altLang="en-US">
                <a:solidFill>
                  <a:schemeClr val="tx1"/>
                </a:solidFill>
              </a:rPr>
              <a:t>A fragment of the code is shown below.</a:t>
            </a:r>
          </a:p>
        </p:txBody>
      </p:sp>
      <p:pic>
        <p:nvPicPr>
          <p:cNvPr id="115716" name="Snagit_PPT369">
            <a:extLst>
              <a:ext uri="{FF2B5EF4-FFF2-40B4-BE49-F238E27FC236}">
                <a16:creationId xmlns:a16="http://schemas.microsoft.com/office/drawing/2014/main" id="{7D3661A5-E523-4ED0-9128-8D8331CE34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47650"/>
            <a:ext cx="2643188"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7" name="Snagit_PPT24A9">
            <a:extLst>
              <a:ext uri="{FF2B5EF4-FFF2-40B4-BE49-F238E27FC236}">
                <a16:creationId xmlns:a16="http://schemas.microsoft.com/office/drawing/2014/main" id="{DBEAE1F3-B7FA-4EC2-8C87-FC8CC2F256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12888"/>
            <a:ext cx="43434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1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1">
            <a:extLst>
              <a:ext uri="{FF2B5EF4-FFF2-40B4-BE49-F238E27FC236}">
                <a16:creationId xmlns:a16="http://schemas.microsoft.com/office/drawing/2014/main" id="{79680740-25C8-40CD-AA35-C34B0D2591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2D34D051-CCB9-44D2-A4ED-82F5E1F5CE2C}" type="slidenum">
              <a:rPr lang="en-US" altLang="en-US" sz="1200" smtClean="0">
                <a:solidFill>
                  <a:schemeClr val="tx1"/>
                </a:solidFill>
              </a:rPr>
              <a:pPr>
                <a:spcBef>
                  <a:spcPct val="0"/>
                </a:spcBef>
                <a:buClrTx/>
                <a:buFontTx/>
                <a:buNone/>
              </a:pPr>
              <a:t>59</a:t>
            </a:fld>
            <a:endParaRPr lang="en-US" altLang="en-US" sz="1200">
              <a:solidFill>
                <a:schemeClr val="tx1"/>
              </a:solidFill>
            </a:endParaRPr>
          </a:p>
        </p:txBody>
      </p:sp>
      <p:sp>
        <p:nvSpPr>
          <p:cNvPr id="52227" name="Text Box 4">
            <a:extLst>
              <a:ext uri="{FF2B5EF4-FFF2-40B4-BE49-F238E27FC236}">
                <a16:creationId xmlns:a16="http://schemas.microsoft.com/office/drawing/2014/main" id="{2B6761CC-44C7-4654-8D36-AF69560D6211}"/>
              </a:ext>
            </a:extLst>
          </p:cNvPr>
          <p:cNvSpPr txBox="1">
            <a:spLocks noChangeArrowheads="1"/>
          </p:cNvSpPr>
          <p:nvPr/>
        </p:nvSpPr>
        <p:spPr bwMode="auto">
          <a:xfrm>
            <a:off x="609600" y="381000"/>
            <a:ext cx="6138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C# was generated because</a:t>
            </a:r>
          </a:p>
          <a:p>
            <a:pPr eaLnBrk="1" hangingPunct="1">
              <a:lnSpc>
                <a:spcPct val="120000"/>
              </a:lnSpc>
              <a:spcBef>
                <a:spcPct val="0"/>
              </a:spcBef>
              <a:buClrTx/>
              <a:buFontTx/>
              <a:buNone/>
            </a:pPr>
            <a:r>
              <a:rPr lang="en-US" altLang="en-US">
                <a:solidFill>
                  <a:schemeClr val="tx1"/>
                </a:solidFill>
              </a:rPr>
              <a:t>we initially set up our project as a C# project.</a:t>
            </a:r>
          </a:p>
          <a:p>
            <a:pPr eaLnBrk="1" hangingPunct="1">
              <a:lnSpc>
                <a:spcPct val="120000"/>
              </a:lnSpc>
              <a:spcBef>
                <a:spcPct val="0"/>
              </a:spcBef>
              <a:buClrTx/>
              <a:buFontTx/>
              <a:buNone/>
            </a:pPr>
            <a:endParaRPr lang="en-US" altLang="en-US">
              <a:solidFill>
                <a:schemeClr val="tx1"/>
              </a:solidFill>
            </a:endParaRPr>
          </a:p>
          <a:p>
            <a:pPr eaLnBrk="1" hangingPunct="1">
              <a:lnSpc>
                <a:spcPct val="120000"/>
              </a:lnSpc>
              <a:spcBef>
                <a:spcPct val="0"/>
              </a:spcBef>
              <a:buClrTx/>
              <a:buFontTx/>
              <a:buNone/>
            </a:pPr>
            <a:r>
              <a:rPr lang="en-US" altLang="en-US">
                <a:solidFill>
                  <a:schemeClr val="tx1"/>
                </a:solidFill>
              </a:rPr>
              <a:t>If we had instead created a Visual Basic project, </a:t>
            </a:r>
          </a:p>
          <a:p>
            <a:pPr eaLnBrk="1" hangingPunct="1">
              <a:lnSpc>
                <a:spcPct val="120000"/>
              </a:lnSpc>
              <a:spcBef>
                <a:spcPct val="0"/>
              </a:spcBef>
              <a:buClrTx/>
              <a:buFontTx/>
              <a:buNone/>
            </a:pPr>
            <a:r>
              <a:rPr lang="en-US" altLang="en-US">
                <a:solidFill>
                  <a:schemeClr val="tx1"/>
                </a:solidFill>
              </a:rPr>
              <a:t>then VB code would have been generated</a:t>
            </a:r>
          </a:p>
          <a:p>
            <a:pPr eaLnBrk="1" hangingPunct="1">
              <a:lnSpc>
                <a:spcPct val="120000"/>
              </a:lnSpc>
              <a:spcBef>
                <a:spcPct val="0"/>
              </a:spcBef>
              <a:buClrTx/>
              <a:buFontTx/>
              <a:buNone/>
            </a:pPr>
            <a:r>
              <a:rPr lang="en-US" altLang="en-US">
                <a:solidFill>
                  <a:schemeClr val="tx1"/>
                </a:solidFill>
              </a:rPr>
              <a:t>(with code file suffix .vb).</a:t>
            </a:r>
          </a:p>
          <a:p>
            <a:pPr eaLnBrk="1" hangingPunct="1">
              <a:lnSpc>
                <a:spcPct val="120000"/>
              </a:lnSpc>
              <a:spcBef>
                <a:spcPct val="0"/>
              </a:spcBef>
              <a:buClrTx/>
              <a:buFontTx/>
              <a:buNone/>
            </a:pPr>
            <a:r>
              <a:rPr lang="en-US" altLang="en-US"/>
              <a:t>In a VB project, ‘Show All Files’ </a:t>
            </a:r>
          </a:p>
          <a:p>
            <a:pPr eaLnBrk="1" hangingPunct="1">
              <a:lnSpc>
                <a:spcPct val="120000"/>
              </a:lnSpc>
              <a:spcBef>
                <a:spcPct val="0"/>
              </a:spcBef>
              <a:buClrTx/>
              <a:buFontTx/>
              <a:buNone/>
            </a:pPr>
            <a:r>
              <a:rPr lang="en-US" altLang="en-US"/>
              <a:t>needs to be selected in the Solution Explorer toolbar.</a:t>
            </a:r>
            <a:endParaRPr lang="en-US" altLang="en-US">
              <a:solidFill>
                <a:schemeClr val="tx1"/>
              </a:solidFill>
            </a:endParaRPr>
          </a:p>
        </p:txBody>
      </p:sp>
      <p:sp>
        <p:nvSpPr>
          <p:cNvPr id="822277" name="Text Box 5">
            <a:extLst>
              <a:ext uri="{FF2B5EF4-FFF2-40B4-BE49-F238E27FC236}">
                <a16:creationId xmlns:a16="http://schemas.microsoft.com/office/drawing/2014/main" id="{4163B67E-456B-4530-8E2A-71A536FB9F94}"/>
              </a:ext>
            </a:extLst>
          </p:cNvPr>
          <p:cNvSpPr txBox="1">
            <a:spLocks noChangeArrowheads="1"/>
          </p:cNvSpPr>
          <p:nvPr/>
        </p:nvSpPr>
        <p:spPr bwMode="auto">
          <a:xfrm>
            <a:off x="609600" y="3657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rgbClr val="A50021"/>
                </a:solidFill>
              </a:rPr>
              <a:t>DO NOT</a:t>
            </a:r>
            <a:r>
              <a:rPr lang="en-US" altLang="en-US">
                <a:solidFill>
                  <a:schemeClr val="tx1"/>
                </a:solidFill>
              </a:rPr>
              <a:t> delete generated files from Solution Explorer.</a:t>
            </a:r>
          </a:p>
          <a:p>
            <a:pPr eaLnBrk="1" hangingPunct="1">
              <a:lnSpc>
                <a:spcPct val="120000"/>
              </a:lnSpc>
              <a:spcBef>
                <a:spcPct val="0"/>
              </a:spcBef>
              <a:buClrTx/>
              <a:buFontTx/>
              <a:buNone/>
            </a:pPr>
            <a:r>
              <a:rPr lang="en-US" altLang="en-US"/>
              <a:t>To remove generated files, open the </a:t>
            </a:r>
            <a:r>
              <a:rPr lang="en-US" altLang="en-US">
                <a:solidFill>
                  <a:srgbClr val="A50021"/>
                </a:solidFill>
              </a:rPr>
              <a:t>ORM Generator</a:t>
            </a:r>
            <a:r>
              <a:rPr lang="en-US" altLang="en-US"/>
              <a:t> Settings dialog from the properties window of the </a:t>
            </a:r>
            <a:r>
              <a:rPr lang="en-US" altLang="en-US">
                <a:solidFill>
                  <a:schemeClr val="tx1"/>
                </a:solidFill>
              </a:rPr>
              <a:t>ORM</a:t>
            </a:r>
            <a:r>
              <a:rPr lang="en-US" altLang="en-US"/>
              <a:t> file. Deselect the generator types that you do not want, and then click Save Changes. The unwanted generated files will then be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12577E1F-F181-4716-A0BD-B25B3AAE5F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A7CDF184-0CFF-4355-A647-9AC0659C76A8}" type="slidenum">
              <a:rPr lang="en-US" altLang="en-US" sz="1200" smtClean="0">
                <a:solidFill>
                  <a:schemeClr val="tx1"/>
                </a:solidFill>
              </a:rPr>
              <a:pPr>
                <a:spcBef>
                  <a:spcPct val="0"/>
                </a:spcBef>
                <a:buClrTx/>
                <a:buFontTx/>
                <a:buNone/>
              </a:pPr>
              <a:t>6</a:t>
            </a:fld>
            <a:endParaRPr lang="en-US" altLang="en-US" sz="1200">
              <a:solidFill>
                <a:schemeClr val="tx1"/>
              </a:solidFill>
            </a:endParaRPr>
          </a:p>
        </p:txBody>
      </p:sp>
      <p:pic>
        <p:nvPicPr>
          <p:cNvPr id="14339" name="Picture 2">
            <a:extLst>
              <a:ext uri="{FF2B5EF4-FFF2-40B4-BE49-F238E27FC236}">
                <a16:creationId xmlns:a16="http://schemas.microsoft.com/office/drawing/2014/main" id="{EADDA5ED-0DA2-43B1-A6DE-630A7999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248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1987" name="Text Box 3">
            <a:extLst>
              <a:ext uri="{FF2B5EF4-FFF2-40B4-BE49-F238E27FC236}">
                <a16:creationId xmlns:a16="http://schemas.microsoft.com/office/drawing/2014/main" id="{40858A73-8A6E-4EEC-AC5D-A848E6222EBB}"/>
              </a:ext>
            </a:extLst>
          </p:cNvPr>
          <p:cNvSpPr txBox="1">
            <a:spLocks noChangeArrowheads="1"/>
          </p:cNvSpPr>
          <p:nvPr/>
        </p:nvSpPr>
        <p:spPr bwMode="auto">
          <a:xfrm>
            <a:off x="457200" y="3519488"/>
            <a:ext cx="85629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t>     </a:t>
            </a:r>
            <a:r>
              <a:rPr lang="en-US" altLang="en-US">
                <a:solidFill>
                  <a:srgbClr val="A50021"/>
                </a:solidFill>
              </a:rPr>
              <a:t>Reference schemes:</a:t>
            </a:r>
            <a:r>
              <a:rPr lang="en-US" altLang="en-US"/>
              <a:t>	Patient(.Nr); PatientName(); Drug(.Name)</a:t>
            </a:r>
          </a:p>
          <a:p>
            <a:pPr eaLnBrk="1" hangingPunct="1">
              <a:spcBef>
                <a:spcPct val="0"/>
              </a:spcBef>
              <a:buClrTx/>
              <a:buFontTx/>
              <a:buNone/>
            </a:pPr>
            <a:endParaRPr lang="en-US" altLang="en-US" sz="1000"/>
          </a:p>
          <a:p>
            <a:pPr eaLnBrk="1" hangingPunct="1">
              <a:spcBef>
                <a:spcPct val="0"/>
              </a:spcBef>
              <a:buClrTx/>
              <a:buFontTx/>
              <a:buNone/>
            </a:pPr>
            <a:r>
              <a:rPr lang="en-US" altLang="en-US"/>
              <a:t>	</a:t>
            </a:r>
            <a:r>
              <a:rPr lang="en-US" altLang="en-US">
                <a:solidFill>
                  <a:srgbClr val="A50021"/>
                </a:solidFill>
              </a:rPr>
              <a:t>Fact types:</a:t>
            </a:r>
            <a:r>
              <a:rPr lang="en-US" altLang="en-US"/>
              <a:t>	Patient has PatientName.</a:t>
            </a:r>
          </a:p>
          <a:p>
            <a:pPr eaLnBrk="1" hangingPunct="1">
              <a:spcBef>
                <a:spcPct val="0"/>
              </a:spcBef>
              <a:buClrTx/>
              <a:buFontTx/>
              <a:buNone/>
            </a:pPr>
            <a:r>
              <a:rPr lang="en-US" altLang="en-US"/>
              <a:t>			Patient smokes.</a:t>
            </a:r>
          </a:p>
          <a:p>
            <a:pPr eaLnBrk="1" hangingPunct="1">
              <a:spcBef>
                <a:spcPct val="0"/>
              </a:spcBef>
              <a:buClrTx/>
              <a:buFontTx/>
              <a:buNone/>
            </a:pPr>
            <a:r>
              <a:rPr lang="en-US" altLang="en-US"/>
              <a:t>			Patient is allergic to Drug [allergy].</a:t>
            </a:r>
          </a:p>
          <a:p>
            <a:pPr eaLnBrk="1" hangingPunct="1">
              <a:spcBef>
                <a:spcPct val="0"/>
              </a:spcBef>
              <a:buClrTx/>
              <a:buFontTx/>
              <a:buNone/>
            </a:pPr>
            <a:r>
              <a:rPr lang="en-US" altLang="en-US">
                <a:solidFill>
                  <a:srgbClr val="A50021"/>
                </a:solidFill>
              </a:rPr>
              <a:t>Constraints:</a:t>
            </a:r>
          </a:p>
          <a:p>
            <a:pPr eaLnBrk="1" hangingPunct="1">
              <a:spcBef>
                <a:spcPct val="0"/>
              </a:spcBef>
              <a:buClrTx/>
              <a:buFontTx/>
              <a:buNone/>
            </a:pPr>
            <a:endParaRPr lang="en-US" altLang="en-US" sz="800">
              <a:solidFill>
                <a:srgbClr val="A50021"/>
              </a:solidFill>
            </a:endParaRPr>
          </a:p>
          <a:p>
            <a:pPr eaLnBrk="1" hangingPunct="1">
              <a:spcBef>
                <a:spcPct val="0"/>
              </a:spcBef>
              <a:buClrTx/>
              <a:buFontTx/>
              <a:buNone/>
            </a:pPr>
            <a:r>
              <a:rPr lang="en-US" altLang="en-US" b="1"/>
              <a:t>Each</a:t>
            </a:r>
            <a:r>
              <a:rPr lang="en-US" altLang="en-US"/>
              <a:t> Patient has </a:t>
            </a:r>
            <a:r>
              <a:rPr lang="en-US" altLang="en-US" b="1"/>
              <a:t>exactly one</a:t>
            </a:r>
            <a:r>
              <a:rPr lang="en-US" altLang="en-US"/>
              <a:t> PatientName.</a:t>
            </a:r>
          </a:p>
          <a:p>
            <a:pPr eaLnBrk="1" hangingPunct="1">
              <a:spcBef>
                <a:spcPct val="0"/>
              </a:spcBef>
              <a:buClrTx/>
              <a:buFontTx/>
              <a:buNone/>
            </a:pPr>
            <a:r>
              <a:rPr lang="en-US" altLang="en-US" b="1"/>
              <a:t>It is possible that the same</a:t>
            </a:r>
            <a:r>
              <a:rPr lang="en-US" altLang="en-US"/>
              <a:t> Patient is allergic to </a:t>
            </a:r>
            <a:r>
              <a:rPr lang="en-US" altLang="en-US" b="1"/>
              <a:t>more than one</a:t>
            </a:r>
            <a:r>
              <a:rPr lang="en-US" altLang="en-US"/>
              <a:t> Drug</a:t>
            </a:r>
          </a:p>
          <a:p>
            <a:pPr eaLnBrk="1" hangingPunct="1">
              <a:spcBef>
                <a:spcPct val="0"/>
              </a:spcBef>
              <a:buClrTx/>
              <a:buFontTx/>
              <a:buNone/>
            </a:pPr>
            <a:r>
              <a:rPr lang="en-US" altLang="en-US" b="1"/>
              <a:t>	   and that more than one</a:t>
            </a:r>
            <a:r>
              <a:rPr lang="en-US" altLang="en-US"/>
              <a:t> Patient is allergic to </a:t>
            </a:r>
            <a:r>
              <a:rPr lang="en-US" altLang="en-US" b="1"/>
              <a:t>the same</a:t>
            </a:r>
            <a:r>
              <a:rPr lang="en-US" altLang="en-US"/>
              <a:t> Drug.</a:t>
            </a:r>
          </a:p>
        </p:txBody>
      </p:sp>
      <p:sp>
        <p:nvSpPr>
          <p:cNvPr id="5" name="Rectangle 2" descr="Parchment">
            <a:extLst>
              <a:ext uri="{FF2B5EF4-FFF2-40B4-BE49-F238E27FC236}">
                <a16:creationId xmlns:a16="http://schemas.microsoft.com/office/drawing/2014/main" id="{DB3D81C6-7E5C-407D-B01E-FE6A3B17E6AE}"/>
              </a:ext>
            </a:extLst>
          </p:cNvPr>
          <p:cNvSpPr txBox="1">
            <a:spLocks noChangeArrowheads="1"/>
          </p:cNvSpPr>
          <p:nvPr/>
        </p:nvSpPr>
        <p:spPr>
          <a:xfrm>
            <a:off x="457200" y="152400"/>
            <a:ext cx="8610600" cy="533400"/>
          </a:xfrm>
          <a:prstGeom prst="rect">
            <a:avLst/>
          </a:prstGeom>
          <a:blipFill dpi="0" rotWithShape="1">
            <a:blip r:embed="rId4" cstate="print"/>
            <a:srcRect/>
            <a:tile tx="0" ty="0" sx="100000" sy="100000" flip="none" algn="tl"/>
          </a:blipFill>
          <a:ln cap="flat" algn="ctr">
            <a:solidFill>
              <a:srgbClr val="800080"/>
            </a:solidFill>
          </a:ln>
        </p:spPr>
        <p:txBody>
          <a:bodyPr/>
          <a:lstStyle/>
          <a:p>
            <a:pPr algn="ctr" eaLnBrk="1" hangingPunct="1">
              <a:defRPr/>
            </a:pPr>
            <a:r>
              <a:rPr lang="en-US" sz="2800" kern="0" dirty="0">
                <a:solidFill>
                  <a:srgbClr val="A50021"/>
                </a:solidFill>
                <a:latin typeface="+mj-lt"/>
                <a:ea typeface="+mj-ea"/>
                <a:cs typeface="+mj-cs"/>
              </a:rPr>
              <a:t>Entering a simple ORM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19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19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1">
            <a:extLst>
              <a:ext uri="{FF2B5EF4-FFF2-40B4-BE49-F238E27FC236}">
                <a16:creationId xmlns:a16="http://schemas.microsoft.com/office/drawing/2014/main" id="{A586FFCE-62FF-4C4A-99E9-3F0791F3BF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58F6734C-9ADD-4C66-BFAC-8CB3826ECBF9}" type="slidenum">
              <a:rPr lang="en-US" altLang="en-US" sz="1200" smtClean="0">
                <a:solidFill>
                  <a:schemeClr val="tx1"/>
                </a:solidFill>
              </a:rPr>
              <a:pPr>
                <a:spcBef>
                  <a:spcPct val="0"/>
                </a:spcBef>
                <a:buClrTx/>
                <a:buFontTx/>
                <a:buNone/>
              </a:pPr>
              <a:t>60</a:t>
            </a:fld>
            <a:endParaRPr lang="en-US" altLang="en-US" sz="1200">
              <a:solidFill>
                <a:schemeClr val="tx1"/>
              </a:solidFill>
            </a:endParaRPr>
          </a:p>
        </p:txBody>
      </p:sp>
      <p:sp>
        <p:nvSpPr>
          <p:cNvPr id="119811" name="TextBox 2">
            <a:extLst>
              <a:ext uri="{FF2B5EF4-FFF2-40B4-BE49-F238E27FC236}">
                <a16:creationId xmlns:a16="http://schemas.microsoft.com/office/drawing/2014/main" id="{79505074-A73C-4319-9DBA-8F91834D5CC2}"/>
              </a:ext>
            </a:extLst>
          </p:cNvPr>
          <p:cNvSpPr txBox="1">
            <a:spLocks noChangeArrowheads="1"/>
          </p:cNvSpPr>
          <p:nvPr/>
        </p:nvSpPr>
        <p:spPr bwMode="auto">
          <a:xfrm>
            <a:off x="1066800" y="457200"/>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That concludes laboratory session 1. Lab 2 introduces ternary associations, external constraints, value constraints, and derived fact types.</a:t>
            </a:r>
          </a:p>
        </p:txBody>
      </p:sp>
      <p:pic>
        <p:nvPicPr>
          <p:cNvPr id="119812" name="Snagit_PPT1200">
            <a:extLst>
              <a:ext uri="{FF2B5EF4-FFF2-40B4-BE49-F238E27FC236}">
                <a16:creationId xmlns:a16="http://schemas.microsoft.com/office/drawing/2014/main" id="{C2A1524F-B8FF-4BB5-84B4-7860423252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27225"/>
            <a:ext cx="49530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586706DE-2ED1-4848-9908-30B754E821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600E9BFD-612E-4553-824A-54B837BC4D48}" type="slidenum">
              <a:rPr lang="en-US" altLang="en-US" sz="1200" smtClean="0">
                <a:solidFill>
                  <a:schemeClr val="tx1"/>
                </a:solidFill>
              </a:rPr>
              <a:pPr>
                <a:spcBef>
                  <a:spcPct val="0"/>
                </a:spcBef>
                <a:buClrTx/>
                <a:buFontTx/>
                <a:buNone/>
              </a:pPr>
              <a:t>7</a:t>
            </a:fld>
            <a:endParaRPr lang="en-US" altLang="en-US" sz="1200">
              <a:solidFill>
                <a:schemeClr val="tx1"/>
              </a:solidFill>
            </a:endParaRPr>
          </a:p>
        </p:txBody>
      </p:sp>
      <p:sp>
        <p:nvSpPr>
          <p:cNvPr id="5123" name="Text Box 5">
            <a:extLst>
              <a:ext uri="{FF2B5EF4-FFF2-40B4-BE49-F238E27FC236}">
                <a16:creationId xmlns:a16="http://schemas.microsoft.com/office/drawing/2014/main" id="{28A47367-967C-45B3-BE37-56D5914F75D7}"/>
              </a:ext>
            </a:extLst>
          </p:cNvPr>
          <p:cNvSpPr txBox="1">
            <a:spLocks noChangeArrowheads="1"/>
          </p:cNvSpPr>
          <p:nvPr/>
        </p:nvSpPr>
        <p:spPr bwMode="auto">
          <a:xfrm>
            <a:off x="838200" y="3276600"/>
            <a:ext cx="7011988"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lnSpc>
                <a:spcPct val="120000"/>
              </a:lnSpc>
              <a:spcBef>
                <a:spcPct val="0"/>
              </a:spcBef>
              <a:buClrTx/>
              <a:buFontTx/>
              <a:buNone/>
            </a:pPr>
            <a:r>
              <a:rPr lang="en-US" altLang="en-US">
                <a:solidFill>
                  <a:schemeClr val="tx1"/>
                </a:solidFill>
              </a:rPr>
              <a:t>We will now enter it into NORMA</a:t>
            </a:r>
          </a:p>
          <a:p>
            <a:pPr eaLnBrk="1" hangingPunct="1">
              <a:lnSpc>
                <a:spcPct val="120000"/>
              </a:lnSpc>
              <a:spcBef>
                <a:spcPct val="0"/>
              </a:spcBef>
              <a:buClrTx/>
              <a:buFontTx/>
              <a:buNone/>
            </a:pPr>
            <a:r>
              <a:rPr lang="en-US" altLang="en-US">
                <a:solidFill>
                  <a:schemeClr val="tx1"/>
                </a:solidFill>
              </a:rPr>
              <a:t>and then generate a database schema from it.</a:t>
            </a:r>
          </a:p>
          <a:p>
            <a:pPr eaLnBrk="1" hangingPunct="1">
              <a:lnSpc>
                <a:spcPct val="120000"/>
              </a:lnSpc>
              <a:spcBef>
                <a:spcPct val="0"/>
              </a:spcBef>
              <a:buClrTx/>
              <a:buFontTx/>
              <a:buNone/>
            </a:pPr>
            <a:endParaRPr lang="en-US" altLang="en-US">
              <a:solidFill>
                <a:schemeClr val="tx1"/>
              </a:solidFill>
            </a:endParaRPr>
          </a:p>
          <a:p>
            <a:pPr eaLnBrk="1" hangingPunct="1">
              <a:spcBef>
                <a:spcPct val="0"/>
              </a:spcBef>
              <a:buClrTx/>
              <a:buFontTx/>
              <a:buNone/>
            </a:pPr>
            <a:r>
              <a:rPr lang="en-US" altLang="en-US">
                <a:solidFill>
                  <a:schemeClr val="tx1"/>
                </a:solidFill>
              </a:rPr>
              <a:t>We will begin by creating the ORM file, </a:t>
            </a:r>
          </a:p>
          <a:p>
            <a:pPr eaLnBrk="1" hangingPunct="1">
              <a:spcBef>
                <a:spcPct val="0"/>
              </a:spcBef>
              <a:buClrTx/>
              <a:buFontTx/>
              <a:buNone/>
            </a:pPr>
            <a:r>
              <a:rPr lang="en-US" altLang="en-US">
                <a:solidFill>
                  <a:schemeClr val="tx1"/>
                </a:solidFill>
              </a:rPr>
              <a:t>and later adding it a project (needed to generate DDL code).</a:t>
            </a:r>
          </a:p>
          <a:p>
            <a:pPr eaLnBrk="1" hangingPunct="1">
              <a:spcBef>
                <a:spcPct val="0"/>
              </a:spcBef>
              <a:buClrTx/>
              <a:buFontTx/>
              <a:buNone/>
            </a:pPr>
            <a:r>
              <a:rPr lang="en-US" altLang="en-US">
                <a:solidFill>
                  <a:schemeClr val="tx1"/>
                </a:solidFill>
              </a:rPr>
              <a:t>Alternatively, you may create a project to begin with.</a:t>
            </a:r>
          </a:p>
        </p:txBody>
      </p:sp>
      <p:sp>
        <p:nvSpPr>
          <p:cNvPr id="16388" name="Text Box 6">
            <a:extLst>
              <a:ext uri="{FF2B5EF4-FFF2-40B4-BE49-F238E27FC236}">
                <a16:creationId xmlns:a16="http://schemas.microsoft.com/office/drawing/2014/main" id="{87872986-0CAF-4275-87B5-9BF45C9EB315}"/>
              </a:ext>
            </a:extLst>
          </p:cNvPr>
          <p:cNvSpPr txBox="1">
            <a:spLocks noChangeArrowheads="1"/>
          </p:cNvSpPr>
          <p:nvPr/>
        </p:nvSpPr>
        <p:spPr bwMode="auto">
          <a:xfrm>
            <a:off x="762000" y="228600"/>
            <a:ext cx="359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This is the basic </a:t>
            </a:r>
            <a:r>
              <a:rPr lang="en-US" altLang="en-US">
                <a:solidFill>
                  <a:srgbClr val="A50021"/>
                </a:solidFill>
              </a:rPr>
              <a:t>ORM schema</a:t>
            </a:r>
            <a:r>
              <a:rPr lang="en-US" altLang="en-US">
                <a:solidFill>
                  <a:schemeClr val="tx1"/>
                </a:solidFill>
              </a:rPr>
              <a:t>.</a:t>
            </a:r>
          </a:p>
        </p:txBody>
      </p:sp>
      <p:pic>
        <p:nvPicPr>
          <p:cNvPr id="16389" name="Snagit_PPT1200">
            <a:extLst>
              <a:ext uri="{FF2B5EF4-FFF2-40B4-BE49-F238E27FC236}">
                <a16:creationId xmlns:a16="http://schemas.microsoft.com/office/drawing/2014/main" id="{604B6DE8-76C7-4C61-924F-2357A01406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990600"/>
            <a:ext cx="45989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2191D733-2323-4C14-B6C6-693F705E2E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F1C34095-66CF-4697-A462-95D34F6A783F}" type="slidenum">
              <a:rPr lang="en-US" altLang="en-US" sz="1200" smtClean="0">
                <a:solidFill>
                  <a:schemeClr val="tx1"/>
                </a:solidFill>
              </a:rPr>
              <a:pPr>
                <a:spcBef>
                  <a:spcPct val="0"/>
                </a:spcBef>
                <a:buClrTx/>
                <a:buFontTx/>
                <a:buNone/>
              </a:pPr>
              <a:t>8</a:t>
            </a:fld>
            <a:endParaRPr lang="en-US" altLang="en-US" sz="1200">
              <a:solidFill>
                <a:schemeClr val="tx1"/>
              </a:solidFill>
            </a:endParaRPr>
          </a:p>
        </p:txBody>
      </p:sp>
      <p:sp>
        <p:nvSpPr>
          <p:cNvPr id="18435" name="Text Box 5">
            <a:extLst>
              <a:ext uri="{FF2B5EF4-FFF2-40B4-BE49-F238E27FC236}">
                <a16:creationId xmlns:a16="http://schemas.microsoft.com/office/drawing/2014/main" id="{10621378-51A2-4A1B-8544-E75288F6B8B4}"/>
              </a:ext>
            </a:extLst>
          </p:cNvPr>
          <p:cNvSpPr txBox="1">
            <a:spLocks noChangeArrowheads="1"/>
          </p:cNvSpPr>
          <p:nvPr/>
        </p:nvSpPr>
        <p:spPr bwMode="auto">
          <a:xfrm>
            <a:off x="457200" y="152400"/>
            <a:ext cx="609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	     Launch Visual Studio.</a:t>
            </a:r>
          </a:p>
        </p:txBody>
      </p:sp>
      <p:pic>
        <p:nvPicPr>
          <p:cNvPr id="18436" name="Snagit_PPT26A6">
            <a:extLst>
              <a:ext uri="{FF2B5EF4-FFF2-40B4-BE49-F238E27FC236}">
                <a16:creationId xmlns:a16="http://schemas.microsoft.com/office/drawing/2014/main" id="{59DF9B23-8A02-47CC-8CE1-85CD8B569F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
            <a:ext cx="10287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Snagit_PPT28F4">
            <a:extLst>
              <a:ext uri="{FF2B5EF4-FFF2-40B4-BE49-F238E27FC236}">
                <a16:creationId xmlns:a16="http://schemas.microsoft.com/office/drawing/2014/main" id="{DE086A25-3D9F-442F-AEFC-ED8B08E070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609600"/>
            <a:ext cx="46101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nagit_PPTD7BE">
            <a:extLst>
              <a:ext uri="{FF2B5EF4-FFF2-40B4-BE49-F238E27FC236}">
                <a16:creationId xmlns:a16="http://schemas.microsoft.com/office/drawing/2014/main" id="{49C5AF49-213F-4B26-9263-2D52FEE060D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312988"/>
            <a:ext cx="441483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nagit_PPT4E42">
            <a:extLst>
              <a:ext uri="{FF2B5EF4-FFF2-40B4-BE49-F238E27FC236}">
                <a16:creationId xmlns:a16="http://schemas.microsoft.com/office/drawing/2014/main" id="{3D9F1C6E-35D6-4B6E-8F6C-D074B678DBE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30475" y="5791200"/>
            <a:ext cx="8048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C5FAFE2-3AD8-4069-8413-8862E7207763}"/>
              </a:ext>
            </a:extLst>
          </p:cNvPr>
          <p:cNvSpPr txBox="1">
            <a:spLocks noChangeArrowheads="1"/>
          </p:cNvSpPr>
          <p:nvPr/>
        </p:nvSpPr>
        <p:spPr bwMode="auto">
          <a:xfrm>
            <a:off x="487363" y="2438400"/>
            <a:ext cx="30559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50000"/>
              </a:spcBef>
              <a:buClrTx/>
              <a:buFontTx/>
              <a:buNone/>
            </a:pPr>
            <a:r>
              <a:rPr lang="en-US" altLang="en-US">
                <a:solidFill>
                  <a:schemeClr val="tx1"/>
                </a:solidFill>
              </a:rPr>
              <a:t>Select </a:t>
            </a:r>
            <a:r>
              <a:rPr lang="en-US" altLang="en-US">
                <a:solidFill>
                  <a:srgbClr val="A50021"/>
                </a:solidFill>
              </a:rPr>
              <a:t>General</a:t>
            </a:r>
            <a:r>
              <a:rPr lang="en-US" altLang="en-US">
                <a:solidFill>
                  <a:schemeClr val="tx1"/>
                </a:solidFill>
              </a:rPr>
              <a:t> category,</a:t>
            </a:r>
          </a:p>
          <a:p>
            <a:pPr eaLnBrk="1" hangingPunct="1">
              <a:spcBef>
                <a:spcPct val="50000"/>
              </a:spcBef>
              <a:buClrTx/>
              <a:buFontTx/>
              <a:buNone/>
            </a:pPr>
            <a:r>
              <a:rPr lang="en-US" altLang="en-US">
                <a:solidFill>
                  <a:schemeClr val="tx1"/>
                </a:solidFill>
              </a:rPr>
              <a:t>then </a:t>
            </a:r>
          </a:p>
          <a:p>
            <a:pPr eaLnBrk="1" hangingPunct="1">
              <a:spcBef>
                <a:spcPct val="50000"/>
              </a:spcBef>
              <a:buClrTx/>
              <a:buFontTx/>
              <a:buNone/>
            </a:pPr>
            <a:r>
              <a:rPr lang="en-US" altLang="en-US">
                <a:solidFill>
                  <a:srgbClr val="A50021"/>
                </a:solidFill>
              </a:rPr>
              <a:t>Object-Role Modeling File</a:t>
            </a:r>
          </a:p>
          <a:p>
            <a:pPr eaLnBrk="1" hangingPunct="1">
              <a:spcBef>
                <a:spcPct val="50000"/>
              </a:spcBef>
              <a:buClrTx/>
              <a:buFontTx/>
              <a:buNone/>
            </a:pPr>
            <a:r>
              <a:rPr lang="en-US" altLang="en-US">
                <a:solidFill>
                  <a:schemeClr val="tx1"/>
                </a:solidFill>
              </a:rPr>
              <a:t>template.</a:t>
            </a:r>
          </a:p>
        </p:txBody>
      </p:sp>
      <p:sp>
        <p:nvSpPr>
          <p:cNvPr id="7" name="TextBox 6">
            <a:extLst>
              <a:ext uri="{FF2B5EF4-FFF2-40B4-BE49-F238E27FC236}">
                <a16:creationId xmlns:a16="http://schemas.microsoft.com/office/drawing/2014/main" id="{61F12BFB-1935-4FBB-A357-99A95D47199F}"/>
              </a:ext>
            </a:extLst>
          </p:cNvPr>
          <p:cNvSpPr txBox="1">
            <a:spLocks noChangeArrowheads="1"/>
          </p:cNvSpPr>
          <p:nvPr/>
        </p:nvSpPr>
        <p:spPr bwMode="auto">
          <a:xfrm>
            <a:off x="762000" y="1468438"/>
            <a:ext cx="290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Select </a:t>
            </a:r>
            <a:r>
              <a:rPr lang="en-US" altLang="en-US">
                <a:solidFill>
                  <a:srgbClr val="A50021"/>
                </a:solidFill>
              </a:rPr>
              <a:t>File</a:t>
            </a:r>
            <a:r>
              <a:rPr lang="en-US" altLang="en-US">
                <a:solidFill>
                  <a:schemeClr val="tx1"/>
                </a:solidFill>
              </a:rPr>
              <a:t> &gt; </a:t>
            </a:r>
            <a:r>
              <a:rPr lang="en-US" altLang="en-US">
                <a:solidFill>
                  <a:srgbClr val="A50021"/>
                </a:solidFill>
              </a:rPr>
              <a:t>New</a:t>
            </a:r>
            <a:r>
              <a:rPr lang="en-US" altLang="en-US">
                <a:solidFill>
                  <a:schemeClr val="tx1"/>
                </a:solidFill>
              </a:rPr>
              <a:t> &gt; </a:t>
            </a:r>
            <a:r>
              <a:rPr lang="en-US" altLang="en-US">
                <a:solidFill>
                  <a:srgbClr val="A50021"/>
                </a:solidFill>
              </a:rPr>
              <a:t>File</a:t>
            </a:r>
          </a:p>
        </p:txBody>
      </p:sp>
      <p:sp>
        <p:nvSpPr>
          <p:cNvPr id="12" name="TextBox 11">
            <a:extLst>
              <a:ext uri="{FF2B5EF4-FFF2-40B4-BE49-F238E27FC236}">
                <a16:creationId xmlns:a16="http://schemas.microsoft.com/office/drawing/2014/main" id="{AF1C0305-18F9-49B8-AA7B-8DC2F3223C89}"/>
              </a:ext>
            </a:extLst>
          </p:cNvPr>
          <p:cNvSpPr txBox="1">
            <a:spLocks noChangeArrowheads="1"/>
          </p:cNvSpPr>
          <p:nvPr/>
        </p:nvSpPr>
        <p:spPr bwMode="auto">
          <a:xfrm>
            <a:off x="487363" y="5715000"/>
            <a:ext cx="2074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50000"/>
              </a:spcBef>
              <a:buClrTx/>
              <a:buFontTx/>
              <a:buNone/>
            </a:pPr>
            <a:r>
              <a:rPr lang="en-US" altLang="en-US">
                <a:solidFill>
                  <a:schemeClr val="tx1"/>
                </a:solidFill>
              </a:rPr>
              <a:t>Then click </a:t>
            </a:r>
            <a:r>
              <a:rPr lang="en-US" altLang="en-US">
                <a:solidFill>
                  <a:srgbClr val="A50021"/>
                </a:solidFill>
              </a:rPr>
              <a:t>Open</a:t>
            </a:r>
            <a:r>
              <a:rPr lang="en-US" altLang="en-US">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05F0B33F-C8C7-4166-B1C0-D6EF03B844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a:spcBef>
                <a:spcPct val="0"/>
              </a:spcBef>
              <a:buClrTx/>
              <a:buFontTx/>
              <a:buNone/>
            </a:pPr>
            <a:fld id="{175CFF8E-9721-4EB5-B3F5-1D75A1FC1750}" type="slidenum">
              <a:rPr lang="en-US" altLang="en-US" sz="1200" smtClean="0">
                <a:solidFill>
                  <a:schemeClr val="tx1"/>
                </a:solidFill>
              </a:rPr>
              <a:pPr>
                <a:spcBef>
                  <a:spcPct val="0"/>
                </a:spcBef>
                <a:buClrTx/>
                <a:buFontTx/>
                <a:buNone/>
              </a:pPr>
              <a:t>9</a:t>
            </a:fld>
            <a:endParaRPr lang="en-US" altLang="en-US" sz="1200">
              <a:solidFill>
                <a:schemeClr val="tx1"/>
              </a:solidFill>
            </a:endParaRPr>
          </a:p>
        </p:txBody>
      </p:sp>
      <p:pic>
        <p:nvPicPr>
          <p:cNvPr id="20483" name="Snagit_PPT85B6">
            <a:extLst>
              <a:ext uri="{FF2B5EF4-FFF2-40B4-BE49-F238E27FC236}">
                <a16:creationId xmlns:a16="http://schemas.microsoft.com/office/drawing/2014/main" id="{17712038-EAE7-4AE3-9ADD-8D19F0586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 y="304800"/>
            <a:ext cx="8763000"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6">
            <a:extLst>
              <a:ext uri="{FF2B5EF4-FFF2-40B4-BE49-F238E27FC236}">
                <a16:creationId xmlns:a16="http://schemas.microsoft.com/office/drawing/2014/main" id="{55BAE3A5-3139-4FBF-8982-506E70F52AFB}"/>
              </a:ext>
            </a:extLst>
          </p:cNvPr>
          <p:cNvSpPr txBox="1">
            <a:spLocks noChangeArrowheads="1"/>
          </p:cNvSpPr>
          <p:nvPr/>
        </p:nvSpPr>
        <p:spPr bwMode="auto">
          <a:xfrm>
            <a:off x="2362200" y="1219200"/>
            <a:ext cx="3879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0000"/>
              </a:spcBef>
              <a:buClr>
                <a:srgbClr val="001A66"/>
              </a:buClr>
              <a:buChar char="•"/>
              <a:defRPr sz="2000">
                <a:solidFill>
                  <a:srgbClr val="001A66"/>
                </a:solidFill>
                <a:latin typeface="Tahoma" panose="020B0604030504040204" pitchFamily="34" charset="0"/>
              </a:defRPr>
            </a:lvl1pPr>
            <a:lvl2pPr marL="742950" indent="-285750">
              <a:buClr>
                <a:srgbClr val="001A66"/>
              </a:buClr>
              <a:buChar char="–"/>
              <a:defRPr sz="2000">
                <a:solidFill>
                  <a:srgbClr val="001A66"/>
                </a:solidFill>
                <a:latin typeface="Tahoma" panose="020B0604030504040204" pitchFamily="34" charset="0"/>
              </a:defRPr>
            </a:lvl2pPr>
            <a:lvl3pPr marL="1143000" indent="-228600">
              <a:buClr>
                <a:srgbClr val="001A66"/>
              </a:buClr>
              <a:buChar char="•"/>
              <a:defRPr sz="2000">
                <a:solidFill>
                  <a:srgbClr val="001A66"/>
                </a:solidFill>
                <a:latin typeface="Tahoma" panose="020B0604030504040204" pitchFamily="34" charset="0"/>
              </a:defRPr>
            </a:lvl3pPr>
            <a:lvl4pPr marL="1600200" indent="-228600">
              <a:buClr>
                <a:srgbClr val="001A66"/>
              </a:buClr>
              <a:buChar char="–"/>
              <a:defRPr sz="2000">
                <a:solidFill>
                  <a:srgbClr val="001A66"/>
                </a:solidFill>
                <a:latin typeface="Tahoma" panose="020B0604030504040204" pitchFamily="34" charset="0"/>
              </a:defRPr>
            </a:lvl4pPr>
            <a:lvl5pPr marL="2057400" indent="-228600">
              <a:buClr>
                <a:srgbClr val="001A66"/>
              </a:buClr>
              <a:buChar char="»"/>
              <a:defRPr sz="2000">
                <a:solidFill>
                  <a:srgbClr val="001A66"/>
                </a:solidFill>
                <a:latin typeface="Tahoma" panose="020B0604030504040204" pitchFamily="34" charset="0"/>
              </a:defRPr>
            </a:lvl5pPr>
            <a:lvl6pPr marL="25146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6pPr>
            <a:lvl7pPr marL="29718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7pPr>
            <a:lvl8pPr marL="34290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8pPr>
            <a:lvl9pPr marL="3886200" indent="-228600" eaLnBrk="0" fontAlgn="base" hangingPunct="0">
              <a:spcBef>
                <a:spcPct val="0"/>
              </a:spcBef>
              <a:spcAft>
                <a:spcPct val="0"/>
              </a:spcAft>
              <a:buClr>
                <a:srgbClr val="001A66"/>
              </a:buClr>
              <a:buChar char="»"/>
              <a:defRPr sz="2000">
                <a:solidFill>
                  <a:srgbClr val="001A66"/>
                </a:solidFill>
                <a:latin typeface="Tahoma" panose="020B0604030504040204" pitchFamily="34" charset="0"/>
              </a:defRPr>
            </a:lvl9pPr>
          </a:lstStyle>
          <a:p>
            <a:pPr eaLnBrk="1" hangingPunct="1">
              <a:spcBef>
                <a:spcPct val="0"/>
              </a:spcBef>
              <a:buClrTx/>
              <a:buFontTx/>
              <a:buNone/>
            </a:pPr>
            <a:r>
              <a:rPr lang="en-US" altLang="en-US">
                <a:solidFill>
                  <a:schemeClr val="tx1"/>
                </a:solidFill>
              </a:rPr>
              <a:t>This is the </a:t>
            </a:r>
            <a:r>
              <a:rPr lang="en-US" altLang="en-US">
                <a:solidFill>
                  <a:srgbClr val="A50021"/>
                </a:solidFill>
              </a:rPr>
              <a:t>Document Window</a:t>
            </a:r>
          </a:p>
          <a:p>
            <a:pPr eaLnBrk="1" hangingPunct="1">
              <a:spcBef>
                <a:spcPct val="0"/>
              </a:spcBef>
              <a:buClrTx/>
              <a:buFontTx/>
              <a:buNone/>
            </a:pPr>
            <a:r>
              <a:rPr lang="en-US" altLang="en-US">
                <a:solidFill>
                  <a:schemeClr val="tx1"/>
                </a:solidFill>
              </a:rPr>
              <a:t>for displaying the ORM diagram. </a:t>
            </a:r>
          </a:p>
        </p:txBody>
      </p:sp>
    </p:spTree>
  </p:cSld>
  <p:clrMapOvr>
    <a:masterClrMapping/>
  </p:clrMapOvr>
</p:sld>
</file>

<file path=ppt/theme/theme1.xml><?xml version="1.0" encoding="utf-8"?>
<a:theme xmlns:a="http://schemas.openxmlformats.org/drawingml/2006/main" name="20Generalization">
  <a:themeElements>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fontScheme name="20Generalization">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Generaliz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Generaliz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Generaliz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Generaliz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General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General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General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20Generalization</Template>
  <TotalTime>8645</TotalTime>
  <Words>4156</Words>
  <Application>Microsoft Office PowerPoint</Application>
  <PresentationFormat>On-screen Show (4:3)</PresentationFormat>
  <Paragraphs>735</Paragraphs>
  <Slides>60</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Tahoma</vt:lpstr>
      <vt:lpstr>Arial</vt:lpstr>
      <vt:lpstr>Verdana</vt:lpstr>
      <vt:lpstr>20Generalization</vt:lpstr>
      <vt:lpstr>NORMA Lab. 1</vt:lpstr>
      <vt:lpstr>Installing Visual Studio</vt:lpstr>
      <vt:lpstr>Installing NORMA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a Relational View</vt:lpstr>
      <vt:lpstr>PowerPoint Presentation</vt:lpstr>
      <vt:lpstr>PowerPoint Presentation</vt:lpstr>
      <vt:lpstr>PowerPoint Presentation</vt:lpstr>
      <vt:lpstr>PowerPoint Presentation</vt:lpstr>
      <vt:lpstr>Generating DDL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other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Lab 1</dc:title>
  <dc:creator>Terry Halpin</dc:creator>
  <cp:lastModifiedBy>Terry Halpin</cp:lastModifiedBy>
  <cp:revision>468</cp:revision>
  <cp:lastPrinted>2016-08-31T02:12:06Z</cp:lastPrinted>
  <dcterms:created xsi:type="dcterms:W3CDTF">2003-07-11T04:57:38Z</dcterms:created>
  <dcterms:modified xsi:type="dcterms:W3CDTF">2019-01-28T06:10:50Z</dcterms:modified>
</cp:coreProperties>
</file>