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2"/>
  </p:notesMasterIdLst>
  <p:handoutMasterIdLst>
    <p:handoutMasterId r:id="rId63"/>
  </p:handoutMasterIdLst>
  <p:sldIdLst>
    <p:sldId id="475" r:id="rId2"/>
    <p:sldId id="556" r:id="rId3"/>
    <p:sldId id="540" r:id="rId4"/>
    <p:sldId id="555" r:id="rId5"/>
    <p:sldId id="557" r:id="rId6"/>
    <p:sldId id="478" r:id="rId7"/>
    <p:sldId id="489" r:id="rId8"/>
    <p:sldId id="528" r:id="rId9"/>
    <p:sldId id="558" r:id="rId10"/>
    <p:sldId id="559" r:id="rId11"/>
    <p:sldId id="551" r:id="rId12"/>
    <p:sldId id="552" r:id="rId13"/>
    <p:sldId id="553" r:id="rId14"/>
    <p:sldId id="494" r:id="rId15"/>
    <p:sldId id="514" r:id="rId16"/>
    <p:sldId id="560" r:id="rId17"/>
    <p:sldId id="508" r:id="rId18"/>
    <p:sldId id="495" r:id="rId19"/>
    <p:sldId id="532" r:id="rId20"/>
    <p:sldId id="496" r:id="rId21"/>
    <p:sldId id="490" r:id="rId22"/>
    <p:sldId id="497" r:id="rId23"/>
    <p:sldId id="498" r:id="rId24"/>
    <p:sldId id="499" r:id="rId25"/>
    <p:sldId id="500" r:id="rId26"/>
    <p:sldId id="501" r:id="rId27"/>
    <p:sldId id="502" r:id="rId28"/>
    <p:sldId id="503" r:id="rId29"/>
    <p:sldId id="504" r:id="rId30"/>
    <p:sldId id="506" r:id="rId31"/>
    <p:sldId id="507" r:id="rId32"/>
    <p:sldId id="527" r:id="rId33"/>
    <p:sldId id="534" r:id="rId34"/>
    <p:sldId id="535" r:id="rId35"/>
    <p:sldId id="512" r:id="rId36"/>
    <p:sldId id="526" r:id="rId37"/>
    <p:sldId id="561" r:id="rId38"/>
    <p:sldId id="537" r:id="rId39"/>
    <p:sldId id="513" r:id="rId40"/>
    <p:sldId id="519" r:id="rId41"/>
    <p:sldId id="554" r:id="rId42"/>
    <p:sldId id="541" r:id="rId43"/>
    <p:sldId id="538" r:id="rId44"/>
    <p:sldId id="539" r:id="rId45"/>
    <p:sldId id="562" r:id="rId46"/>
    <p:sldId id="548" r:id="rId47"/>
    <p:sldId id="542" r:id="rId48"/>
    <p:sldId id="529" r:id="rId49"/>
    <p:sldId id="530" r:id="rId50"/>
    <p:sldId id="543" r:id="rId51"/>
    <p:sldId id="520" r:id="rId52"/>
    <p:sldId id="521" r:id="rId53"/>
    <p:sldId id="522" r:id="rId54"/>
    <p:sldId id="544" r:id="rId55"/>
    <p:sldId id="523" r:id="rId56"/>
    <p:sldId id="545" r:id="rId57"/>
    <p:sldId id="524" r:id="rId58"/>
    <p:sldId id="546" r:id="rId59"/>
    <p:sldId id="547" r:id="rId60"/>
    <p:sldId id="550" r:id="rId61"/>
  </p:sldIdLst>
  <p:sldSz cx="9144000" cy="6858000" type="screen4x3"/>
  <p:notesSz cx="6797675" cy="9926638"/>
  <p:defaultTextStyle>
    <a:defPPr>
      <a:defRPr lang="en-US"/>
    </a:defPPr>
    <a:lvl1pPr algn="l" rtl="0" fontAlgn="base">
      <a:spcBef>
        <a:spcPct val="0"/>
      </a:spcBef>
      <a:spcAft>
        <a:spcPct val="0"/>
      </a:spcAft>
      <a:defRPr sz="20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0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0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0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000" kern="1200">
        <a:solidFill>
          <a:schemeClr val="tx1"/>
        </a:solidFill>
        <a:latin typeface="Tahoma" panose="020B0604030504040204" pitchFamily="34" charset="0"/>
        <a:ea typeface="+mn-ea"/>
        <a:cs typeface="+mn-cs"/>
      </a:defRPr>
    </a:lvl5pPr>
    <a:lvl6pPr marL="2286000" algn="l" defTabSz="914400" rtl="0" eaLnBrk="1" latinLnBrk="0" hangingPunct="1">
      <a:defRPr sz="2000" kern="1200">
        <a:solidFill>
          <a:schemeClr val="tx1"/>
        </a:solidFill>
        <a:latin typeface="Tahoma" panose="020B0604030504040204" pitchFamily="34" charset="0"/>
        <a:ea typeface="+mn-ea"/>
        <a:cs typeface="+mn-cs"/>
      </a:defRPr>
    </a:lvl6pPr>
    <a:lvl7pPr marL="2743200" algn="l" defTabSz="914400" rtl="0" eaLnBrk="1" latinLnBrk="0" hangingPunct="1">
      <a:defRPr sz="2000" kern="1200">
        <a:solidFill>
          <a:schemeClr val="tx1"/>
        </a:solidFill>
        <a:latin typeface="Tahoma" panose="020B0604030504040204" pitchFamily="34" charset="0"/>
        <a:ea typeface="+mn-ea"/>
        <a:cs typeface="+mn-cs"/>
      </a:defRPr>
    </a:lvl7pPr>
    <a:lvl8pPr marL="3200400" algn="l" defTabSz="914400" rtl="0" eaLnBrk="1" latinLnBrk="0" hangingPunct="1">
      <a:defRPr sz="2000" kern="1200">
        <a:solidFill>
          <a:schemeClr val="tx1"/>
        </a:solidFill>
        <a:latin typeface="Tahoma" panose="020B0604030504040204" pitchFamily="34" charset="0"/>
        <a:ea typeface="+mn-ea"/>
        <a:cs typeface="+mn-cs"/>
      </a:defRPr>
    </a:lvl8pPr>
    <a:lvl9pPr marL="3657600" algn="l" defTabSz="914400" rtl="0" eaLnBrk="1" latinLnBrk="0" hangingPunct="1">
      <a:defRPr sz="20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FFFF00"/>
    <a:srgbClr val="009900"/>
    <a:srgbClr val="00CC00"/>
    <a:srgbClr val="333399"/>
    <a:srgbClr val="CCCCFF"/>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19" autoAdjust="0"/>
    <p:restoredTop sz="88789" autoAdjust="0"/>
  </p:normalViewPr>
  <p:slideViewPr>
    <p:cSldViewPr>
      <p:cViewPr varScale="1">
        <p:scale>
          <a:sx n="79" d="100"/>
          <a:sy n="79" d="100"/>
        </p:scale>
        <p:origin x="45" y="591"/>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03" d="100"/>
          <a:sy n="103" d="100"/>
        </p:scale>
        <p:origin x="-1956" y="-90"/>
      </p:cViewPr>
      <p:guideLst>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46275" cy="4966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33795" name="Rectangle 3"/>
          <p:cNvSpPr>
            <a:spLocks noGrp="1" noChangeArrowheads="1"/>
          </p:cNvSpPr>
          <p:nvPr>
            <p:ph type="dt" sz="quarter" idx="1"/>
          </p:nvPr>
        </p:nvSpPr>
        <p:spPr bwMode="auto">
          <a:xfrm>
            <a:off x="3849862" y="0"/>
            <a:ext cx="2946275" cy="4966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33796" name="Rectangle 4"/>
          <p:cNvSpPr>
            <a:spLocks noGrp="1" noChangeArrowheads="1"/>
          </p:cNvSpPr>
          <p:nvPr>
            <p:ph type="ftr" sz="quarter" idx="2"/>
          </p:nvPr>
        </p:nvSpPr>
        <p:spPr bwMode="auto">
          <a:xfrm>
            <a:off x="0" y="9428272"/>
            <a:ext cx="2946275" cy="49667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33797" name="Rectangle 5"/>
          <p:cNvSpPr>
            <a:spLocks noGrp="1" noChangeArrowheads="1"/>
          </p:cNvSpPr>
          <p:nvPr>
            <p:ph type="sldNum" sz="quarter" idx="3"/>
          </p:nvPr>
        </p:nvSpPr>
        <p:spPr bwMode="auto">
          <a:xfrm>
            <a:off x="3849862" y="9428272"/>
            <a:ext cx="2946275" cy="49667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FB343A00-8DA6-4777-9744-591A71D12C83}"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46275" cy="4966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p>
        </p:txBody>
      </p:sp>
      <p:sp>
        <p:nvSpPr>
          <p:cNvPr id="10243" name="Rectangle 3"/>
          <p:cNvSpPr>
            <a:spLocks noGrp="1" noChangeArrowheads="1"/>
          </p:cNvSpPr>
          <p:nvPr>
            <p:ph type="dt" idx="1"/>
          </p:nvPr>
        </p:nvSpPr>
        <p:spPr bwMode="auto">
          <a:xfrm>
            <a:off x="3849862" y="0"/>
            <a:ext cx="2946275" cy="49667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p>
        </p:txBody>
      </p:sp>
      <p:sp>
        <p:nvSpPr>
          <p:cNvPr id="57348" name="Rectangle 4"/>
          <p:cNvSpPr>
            <a:spLocks noGrp="1" noRot="1" noChangeAspect="1" noChangeArrowheads="1" noTextEdit="1"/>
          </p:cNvSpPr>
          <p:nvPr>
            <p:ph type="sldImg" idx="2"/>
          </p:nvPr>
        </p:nvSpPr>
        <p:spPr bwMode="auto">
          <a:xfrm>
            <a:off x="917575" y="744538"/>
            <a:ext cx="4962525"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680383" y="4715831"/>
            <a:ext cx="5436909" cy="446664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246" name="Rectangle 6"/>
          <p:cNvSpPr>
            <a:spLocks noGrp="1" noChangeArrowheads="1"/>
          </p:cNvSpPr>
          <p:nvPr>
            <p:ph type="ftr" sz="quarter" idx="4"/>
          </p:nvPr>
        </p:nvSpPr>
        <p:spPr bwMode="auto">
          <a:xfrm>
            <a:off x="0" y="9428272"/>
            <a:ext cx="2946275" cy="49667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p>
        </p:txBody>
      </p:sp>
      <p:sp>
        <p:nvSpPr>
          <p:cNvPr id="10247" name="Rectangle 7"/>
          <p:cNvSpPr>
            <a:spLocks noGrp="1" noChangeArrowheads="1"/>
          </p:cNvSpPr>
          <p:nvPr>
            <p:ph type="sldNum" sz="quarter" idx="5"/>
          </p:nvPr>
        </p:nvSpPr>
        <p:spPr bwMode="auto">
          <a:xfrm>
            <a:off x="3849862" y="9428272"/>
            <a:ext cx="2946275" cy="496671"/>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05CF815D-E0B7-4151-BD66-DC0D962B58D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31171F6-EDE4-427A-8D97-CFC58F82DF6E}" type="slidenum">
              <a:rPr lang="en-US" altLang="en-US" sz="1200">
                <a:latin typeface="Arial" panose="020B0604020202020204" pitchFamily="34" charset="0"/>
              </a:rPr>
              <a:pPr eaLnBrk="1" hangingPunct="1"/>
              <a:t>1</a:t>
            </a:fld>
            <a:endParaRPr lang="en-US" altLang="en-US" sz="1200">
              <a:latin typeface="Arial" panose="020B0604020202020204" pitchFamily="34"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9D982CC-0909-46EC-8167-5EE43F796370}" type="slidenum">
              <a:rPr lang="en-US" altLang="en-US" sz="1200">
                <a:latin typeface="Arial" panose="020B0604020202020204" pitchFamily="34" charset="0"/>
              </a:rPr>
              <a:pPr eaLnBrk="1" hangingPunct="1"/>
              <a:t>14</a:t>
            </a:fld>
            <a:endParaRPr lang="en-US" altLang="en-US" sz="1200">
              <a:latin typeface="Arial" panose="020B060402020202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Alignment is activated if multiple top-level items are selected AND one of the top level items is the primary selection (indicated by a dotted line inside and outside the shape border). If a non-top level shape is the primary selection then alignment is not activated. You can shift-click on a selected element to make it primary, or Control-Click twice to turn selection off and back on for the element. Note that selecting the fact type (as opposed to one of its roles or internal uniqueness constraints) is tricky. Make sure the move cursor (4 arrow tips) is showing when you click the fact type to select it.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719E0207-D5F6-4402-996B-ADC44383DE37}" type="slidenum">
              <a:rPr lang="en-US" altLang="en-US" sz="1200">
                <a:latin typeface="Arial" panose="020B0604020202020204" pitchFamily="34" charset="0"/>
              </a:rPr>
              <a:pPr eaLnBrk="1" hangingPunct="1"/>
              <a:t>15</a:t>
            </a:fld>
            <a:endParaRPr lang="en-US" altLang="en-US" sz="1200">
              <a:latin typeface="Arial" panose="020B0604020202020204" pitchFamily="34"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Arial" panose="020B0604020202020204" pitchFamily="34" charset="0"/>
              </a:rPr>
              <a:t>You can also double-click any shape (see notes in previous slide on where to click a fact) to activate the first error that supports activation. Error activation puts the editor in the state required to fix the error. In this case a double-click on the fact type (or selecting the error) will add an internal uniqueness constraint with no selected roles and activate it for editing. A second double click on the first role will add that role to the constraint and commit the change.</a:t>
            </a:r>
          </a:p>
          <a:p>
            <a:pPr eaLnBrk="1" hangingPunct="1"/>
            <a:r>
              <a:rPr lang="en-US" altLang="en-US" dirty="0">
                <a:latin typeface="Arial" panose="020B0604020202020204" pitchFamily="34" charset="0"/>
              </a:rPr>
              <a:t>To be less invasive, the error fill color is actually pink rather than red, but think of it as red to associate it with the color commonly used for warning signs.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93FE6DA-E608-4EA2-A95A-95F2DD3BDDAE}" type="slidenum">
              <a:rPr lang="en-US" altLang="en-US" sz="1200">
                <a:latin typeface="Arial" panose="020B0604020202020204" pitchFamily="34" charset="0"/>
              </a:rPr>
              <a:pPr eaLnBrk="1" hangingPunct="1"/>
              <a:t>17</a:t>
            </a:fld>
            <a:endParaRPr lang="en-US" altLang="en-US" sz="1200">
              <a:latin typeface="Arial" panose="020B0604020202020204" pitchFamily="34" charset="0"/>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You can see two parts of one diagram at the same time with the Window &gt; New Window command. You can also add additional diagrams to the document.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063CA48-430C-44E1-AFE4-5F8CFC12F1CC}" type="slidenum">
              <a:rPr lang="en-US" altLang="en-US" sz="1200">
                <a:latin typeface="Arial" panose="020B0604020202020204" pitchFamily="34" charset="0"/>
              </a:rPr>
              <a:pPr eaLnBrk="1" hangingPunct="1"/>
              <a:t>18</a:t>
            </a:fld>
            <a:endParaRPr lang="en-US" altLang="en-US" sz="1200">
              <a:latin typeface="Arial" panose="020B060402020202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252ED6F-1A7F-4798-B6B5-4532D5D5F6AF}" type="slidenum">
              <a:rPr lang="en-US" altLang="en-US" sz="1200">
                <a:latin typeface="Arial" panose="020B0604020202020204" pitchFamily="34" charset="0"/>
              </a:rPr>
              <a:pPr eaLnBrk="1" hangingPunct="1"/>
              <a:t>19</a:t>
            </a:fld>
            <a:endParaRPr lang="en-US" altLang="en-US" sz="1200">
              <a:latin typeface="Arial" panose="020B060402020202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1F34E5A5-C32F-4167-980E-54C3731411F0}" type="slidenum">
              <a:rPr lang="en-US" altLang="en-US" sz="1200">
                <a:latin typeface="Arial" panose="020B0604020202020204" pitchFamily="34" charset="0"/>
              </a:rPr>
              <a:pPr eaLnBrk="1" hangingPunct="1"/>
              <a:t>20</a:t>
            </a:fld>
            <a:endParaRPr lang="en-US" altLang="en-US" sz="1200">
              <a:latin typeface="Arial" panose="020B0604020202020204" pitchFamily="34"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You can also select the role and use the Properties Window to set the RolePlayer property.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E2FE54F-38B8-4FA3-B571-3D1BDFEAAF9D}" type="slidenum">
              <a:rPr lang="en-US" altLang="en-US" sz="1200">
                <a:latin typeface="Arial" panose="020B0604020202020204" pitchFamily="34" charset="0"/>
              </a:rPr>
              <a:pPr eaLnBrk="1" hangingPunct="1"/>
              <a:t>21</a:t>
            </a:fld>
            <a:endParaRPr lang="en-US" altLang="en-US" sz="1200">
              <a:latin typeface="Arial" panose="020B060402020202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Activating the error will make the correct selection in the ORM Reading Editor and activate the control for editing.</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616F44E-D8F3-4BF9-B4CA-2B5E80286259}" type="slidenum">
              <a:rPr lang="en-US" altLang="en-US" sz="1200">
                <a:latin typeface="Arial" panose="020B0604020202020204" pitchFamily="34" charset="0"/>
              </a:rPr>
              <a:pPr eaLnBrk="1" hangingPunct="1"/>
              <a:t>22</a:t>
            </a:fld>
            <a:endParaRPr lang="en-US" altLang="en-US" sz="1200">
              <a:latin typeface="Arial" panose="020B0604020202020204" pitchFamily="34"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F2 can be used to activate any in-place editing.</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9D7ED10-6B0C-41CB-B880-0ED6ECD50707}" type="slidenum">
              <a:rPr lang="en-US" altLang="en-US" sz="1200">
                <a:latin typeface="Arial" panose="020B0604020202020204" pitchFamily="34" charset="0"/>
              </a:rPr>
              <a:pPr eaLnBrk="1" hangingPunct="1"/>
              <a:t>23</a:t>
            </a:fld>
            <a:endParaRPr lang="en-US" altLang="en-US" sz="1200">
              <a:latin typeface="Arial" panose="020B0604020202020204" pitchFamily="34"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Double-click the Drug entity type to automatically open the RefMode dropdown.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63E5841-9605-4A2A-A43F-3745B399B5E4}" type="slidenum">
              <a:rPr lang="en-US" altLang="en-US" sz="1200">
                <a:latin typeface="Arial" panose="020B0604020202020204" pitchFamily="34" charset="0"/>
              </a:rPr>
              <a:pPr eaLnBrk="1" hangingPunct="1"/>
              <a:t>24</a:t>
            </a:fld>
            <a:endParaRPr lang="en-US" altLang="en-US" sz="1200">
              <a:latin typeface="Arial" panose="020B0604020202020204" pitchFamily="34"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6848A61-4F52-4939-ACEB-96DC94E18156}" type="slidenum">
              <a:rPr lang="en-US" altLang="en-US" sz="1200">
                <a:latin typeface="Arial" panose="020B0604020202020204" pitchFamily="34" charset="0"/>
              </a:rPr>
              <a:pPr eaLnBrk="1" hangingPunct="1"/>
              <a:t>2</a:t>
            </a:fld>
            <a:endParaRPr lang="en-US" altLang="en-US"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080224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258FF20-6C63-427A-95F7-7707F877A850}" type="slidenum">
              <a:rPr lang="en-US" altLang="en-US" sz="1200">
                <a:latin typeface="Arial" panose="020B0604020202020204" pitchFamily="34" charset="0"/>
              </a:rPr>
              <a:pPr eaLnBrk="1" hangingPunct="1"/>
              <a:t>25</a:t>
            </a:fld>
            <a:endParaRPr lang="en-US" altLang="en-US" sz="1200">
              <a:latin typeface="Arial" panose="020B0604020202020204" pitchFamily="34"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ORM Reading Editor is available with any selection that is associated with a fact type (role, reading, constraint, rolename, fact type, etc).</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1966609-D75A-4556-84ED-B064A726D794}" type="slidenum">
              <a:rPr lang="en-US" altLang="en-US" sz="1200">
                <a:latin typeface="Arial" panose="020B0604020202020204" pitchFamily="34" charset="0"/>
              </a:rPr>
              <a:pPr eaLnBrk="1" hangingPunct="1"/>
              <a:t>26</a:t>
            </a:fld>
            <a:endParaRPr lang="en-US" altLang="en-US" sz="1200">
              <a:latin typeface="Arial" panose="020B0604020202020204" pitchFamily="34" charset="0"/>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74C1FC0-E3B7-48D0-B5ED-AE84993532D3}" type="slidenum">
              <a:rPr lang="en-US" altLang="en-US" sz="1200">
                <a:latin typeface="Arial" panose="020B0604020202020204" pitchFamily="34" charset="0"/>
              </a:rPr>
              <a:pPr eaLnBrk="1" hangingPunct="1"/>
              <a:t>27</a:t>
            </a:fld>
            <a:endParaRPr lang="en-US" altLang="en-US" sz="1200">
              <a:latin typeface="Arial" panose="020B0604020202020204" pitchFamily="34"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The IsMandatory property is also available in the Properties Window. In addition, for binary facts, the Multiplicity property on a role can be used to add uniqueness and mandatory constraints.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07B5060-D88B-42E8-9A04-11BE96274B66}" type="slidenum">
              <a:rPr lang="en-US" altLang="en-US" sz="1200">
                <a:latin typeface="Arial" panose="020B0604020202020204" pitchFamily="34" charset="0"/>
              </a:rPr>
              <a:pPr eaLnBrk="1" hangingPunct="1"/>
              <a:t>28</a:t>
            </a:fld>
            <a:endParaRPr lang="en-US" altLang="en-US" sz="1200">
              <a:latin typeface="Arial" panose="020B0604020202020204" pitchFamily="34" charset="0"/>
            </a:endParaRPr>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en-US">
                <a:latin typeface="Arial" panose="020B0604020202020204" pitchFamily="34" charset="0"/>
              </a:rPr>
              <a:t>The toolbox gesture for this is:</a:t>
            </a:r>
          </a:p>
          <a:p>
            <a:pPr marL="228600" indent="-228600" eaLnBrk="1" hangingPunct="1">
              <a:buFontTx/>
              <a:buAutoNum type="arabicParenR"/>
            </a:pPr>
            <a:r>
              <a:rPr lang="en-US" altLang="en-US">
                <a:latin typeface="Arial" panose="020B0604020202020204" pitchFamily="34" charset="0"/>
              </a:rPr>
              <a:t>Select Internal Uniqueness Constraint</a:t>
            </a:r>
          </a:p>
          <a:p>
            <a:pPr marL="228600" indent="-228600" eaLnBrk="1" hangingPunct="1">
              <a:buFontTx/>
              <a:buAutoNum type="arabicParenR"/>
            </a:pPr>
            <a:r>
              <a:rPr lang="en-US" altLang="en-US">
                <a:latin typeface="Arial" panose="020B0604020202020204" pitchFamily="34" charset="0"/>
              </a:rPr>
              <a:t>Click the fact to add it to. The constraint will be added activated with no constraints.</a:t>
            </a:r>
          </a:p>
          <a:p>
            <a:pPr marL="228600" indent="-228600" eaLnBrk="1" hangingPunct="1">
              <a:buFontTx/>
              <a:buAutoNum type="arabicParenR"/>
            </a:pPr>
            <a:r>
              <a:rPr lang="en-US" altLang="en-US">
                <a:latin typeface="Arial" panose="020B0604020202020204" pitchFamily="34" charset="0"/>
              </a:rPr>
              <a:t>Click the first role</a:t>
            </a:r>
          </a:p>
          <a:p>
            <a:pPr marL="228600" indent="-228600" eaLnBrk="1" hangingPunct="1">
              <a:buFontTx/>
              <a:buAutoNum type="arabicParenR"/>
            </a:pPr>
            <a:r>
              <a:rPr lang="en-US" altLang="en-US">
                <a:latin typeface="Arial" panose="020B0604020202020204" pitchFamily="34" charset="0"/>
              </a:rPr>
              <a:t>Double click the second role to add it and commit the constraint</a:t>
            </a:r>
          </a:p>
          <a:p>
            <a:pPr marL="228600" indent="-228600" eaLnBrk="1" hangingPunct="1">
              <a:buFontTx/>
              <a:buAutoNum type="arabicParenR"/>
            </a:pPr>
            <a:endParaRPr lang="en-US" altLang="en-US">
              <a:latin typeface="Arial" panose="020B0604020202020204" pitchFamily="34" charset="0"/>
            </a:endParaRPr>
          </a:p>
          <a:p>
            <a:pPr marL="228600" indent="-228600" eaLnBrk="1" hangingPunct="1"/>
            <a:r>
              <a:rPr lang="en-US" altLang="en-US">
                <a:latin typeface="Arial" panose="020B0604020202020204" pitchFamily="34" charset="0"/>
              </a:rPr>
              <a:t>To extend a single role constraint:</a:t>
            </a:r>
          </a:p>
          <a:p>
            <a:pPr marL="228600" indent="-228600" eaLnBrk="1" hangingPunct="1">
              <a:buFontTx/>
              <a:buAutoNum type="arabicParenR"/>
            </a:pPr>
            <a:r>
              <a:rPr lang="en-US" altLang="en-US">
                <a:latin typeface="Arial" panose="020B0604020202020204" pitchFamily="34" charset="0"/>
              </a:rPr>
              <a:t>Double-click the constraint to activate it for editing</a:t>
            </a:r>
          </a:p>
          <a:p>
            <a:pPr marL="228600" indent="-228600" eaLnBrk="1" hangingPunct="1">
              <a:buFontTx/>
              <a:buAutoNum type="arabicParenR"/>
            </a:pPr>
            <a:r>
              <a:rPr lang="en-US" altLang="en-US">
                <a:latin typeface="Arial" panose="020B0604020202020204" pitchFamily="34" charset="0"/>
              </a:rPr>
              <a:t>Double-click the role to add</a:t>
            </a:r>
          </a:p>
          <a:p>
            <a:pPr marL="228600" indent="-228600" eaLnBrk="1" hangingPunct="1">
              <a:buFontTx/>
              <a:buAutoNum type="arabicParenR"/>
            </a:pPr>
            <a:endParaRPr lang="en-US" altLang="en-US">
              <a:latin typeface="Arial" panose="020B0604020202020204" pitchFamily="34" charset="0"/>
            </a:endParaRPr>
          </a:p>
          <a:p>
            <a:pPr marL="228600" indent="-228600" eaLnBrk="1" hangingPunct="1"/>
            <a:r>
              <a:rPr lang="en-US" altLang="en-US">
                <a:latin typeface="Arial" panose="020B0604020202020204" pitchFamily="34" charset="0"/>
              </a:rPr>
              <a:t>To make a double-role constraint a single</a:t>
            </a:r>
          </a:p>
          <a:p>
            <a:pPr marL="228600" indent="-228600" eaLnBrk="1" hangingPunct="1">
              <a:buFontTx/>
              <a:buAutoNum type="arabicParenR"/>
            </a:pPr>
            <a:r>
              <a:rPr lang="en-US" altLang="en-US">
                <a:latin typeface="Arial" panose="020B0604020202020204" pitchFamily="34" charset="0"/>
              </a:rPr>
              <a:t>Double-click the constraint to activate it for editing</a:t>
            </a:r>
          </a:p>
          <a:p>
            <a:pPr marL="228600" indent="-228600" eaLnBrk="1" hangingPunct="1">
              <a:buFontTx/>
              <a:buAutoNum type="arabicParenR"/>
            </a:pPr>
            <a:r>
              <a:rPr lang="en-US" altLang="en-US">
                <a:latin typeface="Arial" panose="020B0604020202020204" pitchFamily="34" charset="0"/>
              </a:rPr>
              <a:t>Control-Double-Click the role to remove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B68A0D3-266E-4379-929F-CFBBF5F4CBB0}" type="slidenum">
              <a:rPr lang="en-US" altLang="en-US" sz="1200">
                <a:latin typeface="Arial" panose="020B0604020202020204" pitchFamily="34" charset="0"/>
              </a:rPr>
              <a:pPr eaLnBrk="1" hangingPunct="1"/>
              <a:t>29</a:t>
            </a:fld>
            <a:endParaRPr lang="en-US" altLang="en-US" sz="1200">
              <a:latin typeface="Arial" panose="020B0604020202020204" pitchFamily="34"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8FF7B83-BBBA-4A23-80EA-3665F7695713}" type="slidenum">
              <a:rPr lang="en-US" altLang="en-US" sz="1200">
                <a:latin typeface="Arial" panose="020B0604020202020204" pitchFamily="34" charset="0"/>
              </a:rPr>
              <a:pPr eaLnBrk="1" hangingPunct="1"/>
              <a:t>30</a:t>
            </a:fld>
            <a:endParaRPr lang="en-US" altLang="en-US" sz="1200">
              <a:latin typeface="Arial" panose="020B0604020202020204" pitchFamily="34" charset="0"/>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49B1639-7445-4A7B-BF9E-3E0EE7D0AFC5}" type="slidenum">
              <a:rPr lang="en-US" altLang="en-US" sz="1200">
                <a:latin typeface="Arial" panose="020B0604020202020204" pitchFamily="34" charset="0"/>
              </a:rPr>
              <a:pPr eaLnBrk="1" hangingPunct="1"/>
              <a:t>31</a:t>
            </a:fld>
            <a:endParaRPr lang="en-US" altLang="en-US" sz="1200">
              <a:latin typeface="Arial" panose="020B0604020202020204" pitchFamily="34"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Note that these are machine-specific settings. All diagrams display according to the users settings.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B5B5E3B-7778-4B8D-B0A5-4F1656AC64C4}" type="slidenum">
              <a:rPr lang="en-US" altLang="en-US" sz="1200">
                <a:latin typeface="Arial" panose="020B0604020202020204" pitchFamily="34" charset="0"/>
              </a:rPr>
              <a:pPr eaLnBrk="1" hangingPunct="1"/>
              <a:t>32</a:t>
            </a:fld>
            <a:endParaRPr lang="en-US" altLang="en-US" sz="1200">
              <a:latin typeface="Arial" panose="020B0604020202020204" pitchFamily="34" charset="0"/>
            </a:endParaRPr>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2D475F6-F07F-40D7-B243-4DDC9A288C0D}" type="slidenum">
              <a:rPr lang="en-US" altLang="en-US" sz="1200">
                <a:latin typeface="Arial" panose="020B0604020202020204" pitchFamily="34" charset="0"/>
              </a:rPr>
              <a:pPr eaLnBrk="1" hangingPunct="1"/>
              <a:t>33</a:t>
            </a:fld>
            <a:endParaRPr lang="en-US" altLang="en-US" sz="1200">
              <a:latin typeface="Arial" panose="020B0604020202020204"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9A29581-3C13-412F-9178-3E5DBA582343}" type="slidenum">
              <a:rPr lang="en-US" altLang="en-US" sz="1200">
                <a:latin typeface="Arial" panose="020B0604020202020204" pitchFamily="34" charset="0"/>
              </a:rPr>
              <a:pPr eaLnBrk="1" hangingPunct="1"/>
              <a:t>34</a:t>
            </a:fld>
            <a:endParaRPr lang="en-US" altLang="en-US" sz="1200">
              <a:latin typeface="Arial" panose="020B0604020202020204" pitchFamily="34" charset="0"/>
            </a:endParaRPr>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6848A61-4F52-4939-ACEB-96DC94E18156}" type="slidenum">
              <a:rPr lang="en-US" altLang="en-US" sz="1200">
                <a:latin typeface="Arial" panose="020B0604020202020204" pitchFamily="34" charset="0"/>
              </a:rPr>
              <a:pPr eaLnBrk="1" hangingPunct="1"/>
              <a:t>3</a:t>
            </a:fld>
            <a:endParaRPr lang="en-US" altLang="en-US" sz="120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154DB5C-CC32-4365-9AD4-78AA361FB239}" type="slidenum">
              <a:rPr lang="en-US" altLang="en-US" sz="1200">
                <a:latin typeface="Arial" panose="020B0604020202020204" pitchFamily="34" charset="0"/>
              </a:rPr>
              <a:pPr eaLnBrk="1" hangingPunct="1"/>
              <a:t>35</a:t>
            </a:fld>
            <a:endParaRPr lang="en-US" altLang="en-US" sz="1200">
              <a:latin typeface="Arial" panose="020B0604020202020204" pitchFamily="34"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54214B0-0C93-40B1-B562-F6E45CC8942D}" type="slidenum">
              <a:rPr lang="en-US" altLang="en-US" sz="1200">
                <a:latin typeface="Arial" panose="020B0604020202020204" pitchFamily="34" charset="0"/>
              </a:rPr>
              <a:pPr eaLnBrk="1" hangingPunct="1"/>
              <a:t>36</a:t>
            </a:fld>
            <a:endParaRPr lang="en-US" altLang="en-US" sz="1200">
              <a:latin typeface="Arial" panose="020B0604020202020204" pitchFamily="34" charset="0"/>
            </a:endParaRPr>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Each fact type shape also has a DisplayRoleNames property that can be used to control role name display on individual fact types.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78B4AC5-5755-4047-B109-9229881857AF}" type="slidenum">
              <a:rPr lang="en-US" altLang="en-US" sz="1200">
                <a:latin typeface="Arial" panose="020B0604020202020204" pitchFamily="34" charset="0"/>
              </a:rPr>
              <a:pPr eaLnBrk="1" hangingPunct="1"/>
              <a:t>38</a:t>
            </a:fld>
            <a:endParaRPr lang="en-US" altLang="en-US" sz="1200">
              <a:latin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2761A58-9A9B-4C31-9642-B5B9B217F090}" type="slidenum">
              <a:rPr lang="en-US" altLang="en-US" sz="1200">
                <a:latin typeface="Arial" panose="020B0604020202020204" pitchFamily="34" charset="0"/>
              </a:rPr>
              <a:pPr eaLnBrk="1" hangingPunct="1"/>
              <a:t>39</a:t>
            </a:fld>
            <a:endParaRPr lang="en-US" altLang="en-US" sz="1200">
              <a:latin typeface="Arial" panose="020B0604020202020204" pitchFamily="34" charset="0"/>
            </a:endParaRPr>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F50FE3F-40B9-4481-9EE4-0576A23EAD2F}" type="slidenum">
              <a:rPr lang="en-US" altLang="en-US" sz="1200">
                <a:latin typeface="Arial" panose="020B0604020202020204" pitchFamily="34" charset="0"/>
              </a:rPr>
              <a:pPr eaLnBrk="1" hangingPunct="1"/>
              <a:t>40</a:t>
            </a:fld>
            <a:endParaRPr lang="en-US" altLang="en-US" sz="1200">
              <a:latin typeface="Arial" panose="020B060402020202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E89CA72-A244-4C14-8CBA-FB44882293D9}" type="slidenum">
              <a:rPr lang="en-US" altLang="en-US" sz="1200">
                <a:latin typeface="Arial" panose="020B0604020202020204" pitchFamily="34" charset="0"/>
              </a:rPr>
              <a:pPr eaLnBrk="1" hangingPunct="1"/>
              <a:t>41</a:t>
            </a:fld>
            <a:endParaRPr lang="en-US" altLang="en-US" sz="1200">
              <a:latin typeface="Arial" panose="020B0604020202020204" pitchFamily="34"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8EC2544-C31E-4F93-B63C-3C5435A2AE43}" type="slidenum">
              <a:rPr lang="en-US" altLang="en-US" sz="1200">
                <a:latin typeface="Arial" panose="020B0604020202020204" pitchFamily="34" charset="0"/>
              </a:rPr>
              <a:pPr eaLnBrk="1" hangingPunct="1"/>
              <a:t>42</a:t>
            </a:fld>
            <a:endParaRPr lang="en-US" altLang="en-US" sz="1200">
              <a:latin typeface="Arial" panose="020B0604020202020204" pitchFamily="34"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DF0723B-F662-4BB7-A894-1B4C20345941}" type="slidenum">
              <a:rPr lang="en-US" altLang="en-US" sz="1200">
                <a:latin typeface="Arial" panose="020B0604020202020204" pitchFamily="34" charset="0"/>
              </a:rPr>
              <a:pPr eaLnBrk="1" hangingPunct="1"/>
              <a:t>43</a:t>
            </a:fld>
            <a:endParaRPr lang="en-US" altLang="en-US" sz="1200">
              <a:latin typeface="Arial" panose="020B0604020202020204" pitchFamily="34"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A9CB029-DE22-4CC9-8C0C-F2F82176A8CE}" type="slidenum">
              <a:rPr lang="en-US" altLang="en-US" sz="1200">
                <a:latin typeface="Arial" panose="020B0604020202020204" pitchFamily="34" charset="0"/>
              </a:rPr>
              <a:pPr eaLnBrk="1" hangingPunct="1"/>
              <a:t>44</a:t>
            </a:fld>
            <a:endParaRPr lang="en-US" altLang="en-US" sz="1200">
              <a:latin typeface="Arial" panose="020B0604020202020204" pitchFamily="34" charset="0"/>
            </a:endParaRPr>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D1D0FB8-EE74-4019-89BD-A365AF86443A}" type="slidenum">
              <a:rPr lang="en-US" altLang="en-US" sz="1200">
                <a:latin typeface="Arial" panose="020B0604020202020204" pitchFamily="34" charset="0"/>
              </a:rPr>
              <a:pPr eaLnBrk="1" hangingPunct="1"/>
              <a:t>46</a:t>
            </a:fld>
            <a:endParaRPr lang="en-US" altLang="en-US" sz="12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576AA6D-B617-4485-A437-45946854E30C}" type="slidenum">
              <a:rPr lang="en-US" altLang="en-US" sz="1200">
                <a:latin typeface="Arial" panose="020B0604020202020204" pitchFamily="34" charset="0"/>
              </a:rPr>
              <a:pPr eaLnBrk="1" hangingPunct="1"/>
              <a:t>6</a:t>
            </a:fld>
            <a:endParaRPr lang="en-US" altLang="en-US" sz="1200">
              <a:latin typeface="Arial" panose="020B0604020202020204" pitchFamily="34"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xfrm>
            <a:off x="906665" y="4715831"/>
            <a:ext cx="4984346" cy="4466649"/>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rPr>
              <a:t>Consider the sample forms about medical patients. Conceptually, each form involves 3 elementary fact types, as shown. Each patient has exactly one (at least one and at most one) patient name. A check box is used to indicate whether a patient smokes. A person may have zero or more drug allergies, and vice versa – this many-to-many nature of the relationship may be verbalized as shown. The ORM conceptual schema is specified in textual form.</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B01EAA5-4540-4417-80AA-AB4CAD869333}" type="slidenum">
              <a:rPr lang="en-US" altLang="en-US" sz="1200">
                <a:latin typeface="Arial" panose="020B0604020202020204" pitchFamily="34" charset="0"/>
              </a:rPr>
              <a:pPr eaLnBrk="1" hangingPunct="1"/>
              <a:t>47</a:t>
            </a:fld>
            <a:endParaRPr lang="en-US" altLang="en-US" sz="1200">
              <a:latin typeface="Arial" panose="020B0604020202020204" pitchFamily="34" charset="0"/>
            </a:endParaRPr>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2F136EB-3A2F-4B6B-B46A-D62619E8AD7C}" type="slidenum">
              <a:rPr lang="en-US" altLang="en-US" sz="1200">
                <a:latin typeface="Arial" panose="020B0604020202020204" pitchFamily="34" charset="0"/>
              </a:rPr>
              <a:pPr eaLnBrk="1" hangingPunct="1"/>
              <a:t>48</a:t>
            </a:fld>
            <a:endParaRPr lang="en-US" altLang="en-US" sz="1200">
              <a:latin typeface="Arial" panose="020B0604020202020204" pitchFamily="34" charset="0"/>
            </a:endParaRPr>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7A1ADF6C-FECE-4573-BF34-2ACC7D6CB9F1}" type="slidenum">
              <a:rPr lang="en-US" altLang="en-US" sz="1200">
                <a:latin typeface="Arial" panose="020B0604020202020204" pitchFamily="34" charset="0"/>
              </a:rPr>
              <a:pPr eaLnBrk="1" hangingPunct="1"/>
              <a:t>49</a:t>
            </a:fld>
            <a:endParaRPr lang="en-US" altLang="en-US" sz="1200">
              <a:latin typeface="Arial" panose="020B0604020202020204" pitchFamily="34" charset="0"/>
            </a:endParaRPr>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7DCDC3C-0698-47D3-AD3B-0D9CBA8FF169}" type="slidenum">
              <a:rPr lang="en-US" altLang="en-US" sz="1200">
                <a:latin typeface="Arial" panose="020B0604020202020204" pitchFamily="34" charset="0"/>
              </a:rPr>
              <a:pPr eaLnBrk="1" hangingPunct="1"/>
              <a:t>50</a:t>
            </a:fld>
            <a:endParaRPr lang="en-US" altLang="en-US" sz="1200">
              <a:latin typeface="Arial" panose="020B0604020202020204" pitchFamily="3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0F58A6F-9ABA-4D87-954D-E5D7C0FB4B89}" type="slidenum">
              <a:rPr lang="en-US" altLang="en-US" sz="1200">
                <a:latin typeface="Arial" panose="020B0604020202020204" pitchFamily="34" charset="0"/>
              </a:rPr>
              <a:pPr eaLnBrk="1" hangingPunct="1"/>
              <a:t>51</a:t>
            </a:fld>
            <a:endParaRPr lang="en-US" altLang="en-US" sz="1200">
              <a:latin typeface="Arial" panose="020B0604020202020204" pitchFamily="34"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5191875-DD2F-4AEE-AA9E-37DE1FB2841B}" type="slidenum">
              <a:rPr lang="en-US" altLang="en-US" sz="1200">
                <a:latin typeface="Arial" panose="020B0604020202020204" pitchFamily="34" charset="0"/>
              </a:rPr>
              <a:pPr eaLnBrk="1" hangingPunct="1"/>
              <a:t>52</a:t>
            </a:fld>
            <a:endParaRPr lang="en-US" altLang="en-US" sz="1200">
              <a:latin typeface="Arial" panose="020B0604020202020204" pitchFamily="34" charset="0"/>
            </a:endParaRPr>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A4F9CDA-7CBC-45CD-AF0F-385C0C1FB177}" type="slidenum">
              <a:rPr lang="en-US" altLang="en-US" sz="1200">
                <a:latin typeface="Arial" panose="020B0604020202020204" pitchFamily="34" charset="0"/>
              </a:rPr>
              <a:pPr eaLnBrk="1" hangingPunct="1"/>
              <a:t>53</a:t>
            </a:fld>
            <a:endParaRPr lang="en-US" altLang="en-US" sz="1200">
              <a:latin typeface="Arial" panose="020B0604020202020204" pitchFamily="34" charset="0"/>
            </a:endParaRPr>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2FC371A-5780-49D9-B9E9-5BC49FAE9DDB}" type="slidenum">
              <a:rPr lang="en-US" altLang="en-US" sz="1200">
                <a:latin typeface="Arial" panose="020B0604020202020204" pitchFamily="34" charset="0"/>
              </a:rPr>
              <a:pPr eaLnBrk="1" hangingPunct="1"/>
              <a:t>54</a:t>
            </a:fld>
            <a:endParaRPr lang="en-US" altLang="en-US" sz="1200">
              <a:latin typeface="Arial" panose="020B0604020202020204" pitchFamily="34" charset="0"/>
            </a:endParaRPr>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1DE9575-8BAA-4BD8-867B-1175166B6208}" type="slidenum">
              <a:rPr lang="en-US" altLang="en-US" sz="1200">
                <a:latin typeface="Arial" panose="020B0604020202020204" pitchFamily="34" charset="0"/>
              </a:rPr>
              <a:pPr eaLnBrk="1" hangingPunct="1"/>
              <a:t>55</a:t>
            </a:fld>
            <a:endParaRPr lang="en-US" altLang="en-US" sz="1200">
              <a:latin typeface="Arial" panose="020B0604020202020204" pitchFamily="34" charset="0"/>
            </a:endParaRPr>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1E0CF5B-625A-4F1F-9664-9CAABE131964}" type="slidenum">
              <a:rPr lang="en-US" altLang="en-US" sz="1200">
                <a:latin typeface="Arial" panose="020B0604020202020204" pitchFamily="34" charset="0"/>
              </a:rPr>
              <a:pPr eaLnBrk="1" hangingPunct="1"/>
              <a:t>56</a:t>
            </a:fld>
            <a:endParaRPr lang="en-US" altLang="en-US" sz="1200">
              <a:latin typeface="Arial" panose="020B0604020202020204" pitchFamily="34" charset="0"/>
            </a:endParaRPr>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EA68A99-3E05-4037-9557-3542B2407817}" type="slidenum">
              <a:rPr lang="en-US" altLang="en-US" sz="1200">
                <a:latin typeface="Arial" panose="020B0604020202020204" pitchFamily="34" charset="0"/>
              </a:rPr>
              <a:pPr eaLnBrk="1" hangingPunct="1"/>
              <a:t>7</a:t>
            </a:fld>
            <a:endParaRPr lang="en-US" altLang="en-US" sz="1200">
              <a:latin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6B15379-DA24-4EBF-9B76-1378BB058A7C}" type="slidenum">
              <a:rPr lang="en-US" altLang="en-US" sz="1200">
                <a:latin typeface="Arial" panose="020B0604020202020204" pitchFamily="34" charset="0"/>
              </a:rPr>
              <a:pPr eaLnBrk="1" hangingPunct="1"/>
              <a:t>57</a:t>
            </a:fld>
            <a:endParaRPr lang="en-US" altLang="en-US" sz="1200">
              <a:latin typeface="Arial" panose="020B0604020202020204" pitchFamily="34" charset="0"/>
            </a:endParaRPr>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000">
                <a:latin typeface="Arial" panose="020B0604020202020204" pitchFamily="34" charset="0"/>
              </a:rPr>
              <a:t>As noted in the SourceForge install instructions, you’ll need the http://www.sourceforge.net/projects/PLiX files installed to see the CSharp and VisualBasic code generation.</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9560989-758B-43FC-B2EE-2247B4E9CB83}" type="slidenum">
              <a:rPr lang="en-US" altLang="en-US" sz="1200">
                <a:latin typeface="Arial" panose="020B0604020202020204" pitchFamily="34" charset="0"/>
              </a:rPr>
              <a:pPr eaLnBrk="1" hangingPunct="1"/>
              <a:t>58</a:t>
            </a:fld>
            <a:endParaRPr lang="en-US" altLang="en-US" sz="1200">
              <a:latin typeface="Arial" panose="020B0604020202020204" pitchFamily="34" charset="0"/>
            </a:endParaRPr>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D46F4AD-69EA-4366-BE2C-DFFC498D5BDC}" type="slidenum">
              <a:rPr lang="en-US" altLang="en-US" sz="1200">
                <a:latin typeface="Arial" panose="020B0604020202020204" pitchFamily="34" charset="0"/>
              </a:rPr>
              <a:pPr eaLnBrk="1" hangingPunct="1"/>
              <a:t>59</a:t>
            </a:fld>
            <a:endParaRPr lang="en-US" altLang="en-US" sz="1200">
              <a:latin typeface="Arial" panose="020B060402020202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6528D07-00C3-4B20-825F-18A93DB61A4D}" type="slidenum">
              <a:rPr lang="en-US" altLang="en-US" sz="1200">
                <a:latin typeface="Arial" panose="020B0604020202020204" pitchFamily="34" charset="0"/>
              </a:rPr>
              <a:pPr eaLnBrk="1" hangingPunct="1"/>
              <a:t>60</a:t>
            </a:fld>
            <a:endParaRPr lang="en-US" altLang="en-US" sz="12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658C9A1-E20B-49CF-B1C6-3804866E3735}" type="slidenum">
              <a:rPr lang="en-US" altLang="en-US" sz="1200">
                <a:latin typeface="Arial" panose="020B0604020202020204" pitchFamily="34" charset="0"/>
              </a:rPr>
              <a:pPr eaLnBrk="1" hangingPunct="1"/>
              <a:t>8</a:t>
            </a:fld>
            <a:endParaRPr lang="en-US" altLang="en-US" sz="1200">
              <a:latin typeface="Arial" panose="020B0604020202020204" pitchFamily="34"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7DCAA70-A35B-4444-AAF9-5A5CBF17D81E}" type="slidenum">
              <a:rPr lang="en-US" altLang="en-US" sz="1200">
                <a:latin typeface="Arial" panose="020B0604020202020204" pitchFamily="34" charset="0"/>
              </a:rPr>
              <a:pPr eaLnBrk="1" hangingPunct="1"/>
              <a:t>11</a:t>
            </a:fld>
            <a:endParaRPr lang="en-US" altLang="en-US" sz="120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E1C9507-37D9-42E8-9266-AA8A3F8DE4F6}" type="slidenum">
              <a:rPr lang="en-US" altLang="en-US" sz="1200">
                <a:latin typeface="Arial" panose="020B0604020202020204" pitchFamily="34" charset="0"/>
              </a:rPr>
              <a:pPr eaLnBrk="1" hangingPunct="1"/>
              <a:t>12</a:t>
            </a:fld>
            <a:endParaRPr lang="en-US" altLang="en-US" sz="1200">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190690A0-D112-4CA0-A3C9-1B739A2681A0}" type="slidenum">
              <a:rPr lang="en-US" altLang="en-US" sz="1200">
                <a:latin typeface="Arial" panose="020B0604020202020204" pitchFamily="34" charset="0"/>
              </a:rPr>
              <a:pPr eaLnBrk="1" hangingPunct="1"/>
              <a:t>13</a:t>
            </a:fld>
            <a:endParaRPr lang="en-US" altLang="en-US" sz="1200">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9"/>
          <p:cNvSpPr>
            <a:spLocks noGrp="1" noChangeArrowheads="1"/>
          </p:cNvSpPr>
          <p:nvPr>
            <p:ph type="sldNum" sz="quarter" idx="10"/>
          </p:nvPr>
        </p:nvSpPr>
        <p:spPr>
          <a:ln/>
        </p:spPr>
        <p:txBody>
          <a:bodyPr/>
          <a:lstStyle>
            <a:lvl1pPr>
              <a:defRPr/>
            </a:lvl1pPr>
          </a:lstStyle>
          <a:p>
            <a:fld id="{82B448D9-E00A-4073-B3A9-D316EF7826DB}" type="slidenum">
              <a:rPr lang="en-US" altLang="en-US"/>
              <a:pPr/>
              <a:t>‹#›</a:t>
            </a:fld>
            <a:endParaRPr lang="en-US" altLang="en-US"/>
          </a:p>
        </p:txBody>
      </p:sp>
    </p:spTree>
    <p:extLst>
      <p:ext uri="{BB962C8B-B14F-4D97-AF65-F5344CB8AC3E}">
        <p14:creationId xmlns:p14="http://schemas.microsoft.com/office/powerpoint/2010/main" val="257216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F19478E2-7C2A-4D28-8050-959C088517A1}" type="slidenum">
              <a:rPr lang="en-US" altLang="en-US"/>
              <a:pPr/>
              <a:t>‹#›</a:t>
            </a:fld>
            <a:endParaRPr lang="en-US" altLang="en-US"/>
          </a:p>
        </p:txBody>
      </p:sp>
    </p:spTree>
    <p:extLst>
      <p:ext uri="{BB962C8B-B14F-4D97-AF65-F5344CB8AC3E}">
        <p14:creationId xmlns:p14="http://schemas.microsoft.com/office/powerpoint/2010/main" val="3851826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7340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A8EC77DB-4C7B-4EEA-BE0E-E30A7BA5FAC9}" type="slidenum">
              <a:rPr lang="en-US" altLang="en-US"/>
              <a:pPr/>
              <a:t>‹#›</a:t>
            </a:fld>
            <a:endParaRPr lang="en-US" altLang="en-US"/>
          </a:p>
        </p:txBody>
      </p:sp>
    </p:spTree>
    <p:extLst>
      <p:ext uri="{BB962C8B-B14F-4D97-AF65-F5344CB8AC3E}">
        <p14:creationId xmlns:p14="http://schemas.microsoft.com/office/powerpoint/2010/main" val="140859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sldNum" sz="quarter" idx="10"/>
          </p:nvPr>
        </p:nvSpPr>
        <p:spPr>
          <a:ln/>
        </p:spPr>
        <p:txBody>
          <a:bodyPr/>
          <a:lstStyle>
            <a:lvl1pPr>
              <a:defRPr/>
            </a:lvl1pPr>
          </a:lstStyle>
          <a:p>
            <a:fld id="{79D01CBF-7E9E-42A7-9F14-C371348F299A}" type="slidenum">
              <a:rPr lang="en-US" altLang="en-US"/>
              <a:pPr/>
              <a:t>‹#›</a:t>
            </a:fld>
            <a:endParaRPr lang="en-US" altLang="en-US"/>
          </a:p>
        </p:txBody>
      </p:sp>
    </p:spTree>
    <p:extLst>
      <p:ext uri="{BB962C8B-B14F-4D97-AF65-F5344CB8AC3E}">
        <p14:creationId xmlns:p14="http://schemas.microsoft.com/office/powerpoint/2010/main" val="1233330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sldNum" sz="quarter" idx="10"/>
          </p:nvPr>
        </p:nvSpPr>
        <p:spPr>
          <a:ln/>
        </p:spPr>
        <p:txBody>
          <a:bodyPr/>
          <a:lstStyle>
            <a:lvl1pPr>
              <a:defRPr/>
            </a:lvl1pPr>
          </a:lstStyle>
          <a:p>
            <a:fld id="{F88BCFE8-F167-4CD3-BD85-14EFD5089982}" type="slidenum">
              <a:rPr lang="en-US" altLang="en-US"/>
              <a:pPr/>
              <a:t>‹#›</a:t>
            </a:fld>
            <a:endParaRPr lang="en-US" altLang="en-US"/>
          </a:p>
        </p:txBody>
      </p:sp>
    </p:spTree>
    <p:extLst>
      <p:ext uri="{BB962C8B-B14F-4D97-AF65-F5344CB8AC3E}">
        <p14:creationId xmlns:p14="http://schemas.microsoft.com/office/powerpoint/2010/main" val="1851279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906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sldNum" sz="quarter" idx="10"/>
          </p:nvPr>
        </p:nvSpPr>
        <p:spPr>
          <a:ln/>
        </p:spPr>
        <p:txBody>
          <a:bodyPr/>
          <a:lstStyle>
            <a:lvl1pPr>
              <a:defRPr/>
            </a:lvl1pPr>
          </a:lstStyle>
          <a:p>
            <a:fld id="{0686613C-3355-4E9E-9E67-F7F6B0EEB311}" type="slidenum">
              <a:rPr lang="en-US" altLang="en-US"/>
              <a:pPr/>
              <a:t>‹#›</a:t>
            </a:fld>
            <a:endParaRPr lang="en-US" altLang="en-US"/>
          </a:p>
        </p:txBody>
      </p:sp>
    </p:spTree>
    <p:extLst>
      <p:ext uri="{BB962C8B-B14F-4D97-AF65-F5344CB8AC3E}">
        <p14:creationId xmlns:p14="http://schemas.microsoft.com/office/powerpoint/2010/main" val="165978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sldNum" sz="quarter" idx="10"/>
          </p:nvPr>
        </p:nvSpPr>
        <p:spPr>
          <a:ln/>
        </p:spPr>
        <p:txBody>
          <a:bodyPr/>
          <a:lstStyle>
            <a:lvl1pPr>
              <a:defRPr/>
            </a:lvl1pPr>
          </a:lstStyle>
          <a:p>
            <a:fld id="{CF982D1E-E43E-4499-9D04-0512F6FD703D}" type="slidenum">
              <a:rPr lang="en-US" altLang="en-US"/>
              <a:pPr/>
              <a:t>‹#›</a:t>
            </a:fld>
            <a:endParaRPr lang="en-US" altLang="en-US"/>
          </a:p>
        </p:txBody>
      </p:sp>
    </p:spTree>
    <p:extLst>
      <p:ext uri="{BB962C8B-B14F-4D97-AF65-F5344CB8AC3E}">
        <p14:creationId xmlns:p14="http://schemas.microsoft.com/office/powerpoint/2010/main" val="172659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sldNum" sz="quarter" idx="10"/>
          </p:nvPr>
        </p:nvSpPr>
        <p:spPr>
          <a:ln/>
        </p:spPr>
        <p:txBody>
          <a:bodyPr/>
          <a:lstStyle>
            <a:lvl1pPr>
              <a:defRPr/>
            </a:lvl1pPr>
          </a:lstStyle>
          <a:p>
            <a:fld id="{830D2DB0-D421-4E6C-8D5F-5C4689FBC194}" type="slidenum">
              <a:rPr lang="en-US" altLang="en-US"/>
              <a:pPr/>
              <a:t>‹#›</a:t>
            </a:fld>
            <a:endParaRPr lang="en-US" altLang="en-US"/>
          </a:p>
        </p:txBody>
      </p:sp>
    </p:spTree>
    <p:extLst>
      <p:ext uri="{BB962C8B-B14F-4D97-AF65-F5344CB8AC3E}">
        <p14:creationId xmlns:p14="http://schemas.microsoft.com/office/powerpoint/2010/main" val="187518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sldNum" sz="quarter" idx="10"/>
          </p:nvPr>
        </p:nvSpPr>
        <p:spPr>
          <a:ln/>
        </p:spPr>
        <p:txBody>
          <a:bodyPr/>
          <a:lstStyle>
            <a:lvl1pPr>
              <a:defRPr/>
            </a:lvl1pPr>
          </a:lstStyle>
          <a:p>
            <a:fld id="{D931A98D-DDC4-4069-95CD-AA9EAD07F2A6}" type="slidenum">
              <a:rPr lang="en-US" altLang="en-US"/>
              <a:pPr/>
              <a:t>‹#›</a:t>
            </a:fld>
            <a:endParaRPr lang="en-US" altLang="en-US"/>
          </a:p>
        </p:txBody>
      </p:sp>
    </p:spTree>
    <p:extLst>
      <p:ext uri="{BB962C8B-B14F-4D97-AF65-F5344CB8AC3E}">
        <p14:creationId xmlns:p14="http://schemas.microsoft.com/office/powerpoint/2010/main" val="1270807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7A5CA1B7-6969-4491-89F1-9AF5E306302F}" type="slidenum">
              <a:rPr lang="en-US" altLang="en-US"/>
              <a:pPr/>
              <a:t>‹#›</a:t>
            </a:fld>
            <a:endParaRPr lang="en-US" altLang="en-US"/>
          </a:p>
        </p:txBody>
      </p:sp>
    </p:spTree>
    <p:extLst>
      <p:ext uri="{BB962C8B-B14F-4D97-AF65-F5344CB8AC3E}">
        <p14:creationId xmlns:p14="http://schemas.microsoft.com/office/powerpoint/2010/main" val="2979638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sldNum" sz="quarter" idx="10"/>
          </p:nvPr>
        </p:nvSpPr>
        <p:spPr>
          <a:ln/>
        </p:spPr>
        <p:txBody>
          <a:bodyPr/>
          <a:lstStyle>
            <a:lvl1pPr>
              <a:defRPr/>
            </a:lvl1pPr>
          </a:lstStyle>
          <a:p>
            <a:fld id="{088A9352-75CD-4CF5-A07F-E1DF16A130FE}" type="slidenum">
              <a:rPr lang="en-US" altLang="en-US"/>
              <a:pPr/>
              <a:t>‹#›</a:t>
            </a:fld>
            <a:endParaRPr lang="en-US" altLang="en-US"/>
          </a:p>
        </p:txBody>
      </p:sp>
    </p:spTree>
    <p:extLst>
      <p:ext uri="{BB962C8B-B14F-4D97-AF65-F5344CB8AC3E}">
        <p14:creationId xmlns:p14="http://schemas.microsoft.com/office/powerpoint/2010/main" val="1356465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609600" y="304800"/>
            <a:ext cx="777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4"/>
          <p:cNvSpPr>
            <a:spLocks noGrp="1" noChangeArrowheads="1"/>
          </p:cNvSpPr>
          <p:nvPr>
            <p:ph type="body" idx="1"/>
          </p:nvPr>
        </p:nvSpPr>
        <p:spPr bwMode="auto">
          <a:xfrm>
            <a:off x="685800" y="990600"/>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Line 5"/>
          <p:cNvSpPr>
            <a:spLocks noChangeShapeType="1"/>
          </p:cNvSpPr>
          <p:nvPr/>
        </p:nvSpPr>
        <p:spPr bwMode="auto">
          <a:xfrm>
            <a:off x="76200" y="0"/>
            <a:ext cx="0" cy="63246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29" name="Line 6"/>
          <p:cNvSpPr>
            <a:spLocks noChangeShapeType="1"/>
          </p:cNvSpPr>
          <p:nvPr/>
        </p:nvSpPr>
        <p:spPr bwMode="auto">
          <a:xfrm>
            <a:off x="228600" y="0"/>
            <a:ext cx="0" cy="58674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30" name="Line 7"/>
          <p:cNvSpPr>
            <a:spLocks noChangeShapeType="1"/>
          </p:cNvSpPr>
          <p:nvPr/>
        </p:nvSpPr>
        <p:spPr bwMode="auto">
          <a:xfrm>
            <a:off x="304800" y="0"/>
            <a:ext cx="0" cy="57150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1031" name="Line 8"/>
          <p:cNvSpPr>
            <a:spLocks noChangeShapeType="1"/>
          </p:cNvSpPr>
          <p:nvPr/>
        </p:nvSpPr>
        <p:spPr bwMode="auto">
          <a:xfrm>
            <a:off x="152400" y="0"/>
            <a:ext cx="0" cy="6096000"/>
          </a:xfrm>
          <a:prstGeom prst="line">
            <a:avLst/>
          </a:prstGeom>
          <a:noFill/>
          <a:ln w="3175">
            <a:solidFill>
              <a:srgbClr val="E3B208"/>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4105" name="Rectangle 9"/>
          <p:cNvSpPr>
            <a:spLocks noGrp="1" noChangeArrowheads="1"/>
          </p:cNvSpPr>
          <p:nvPr>
            <p:ph type="sldNum" sz="quarter" idx="4"/>
          </p:nvPr>
        </p:nvSpPr>
        <p:spPr bwMode="auto">
          <a:xfrm>
            <a:off x="6781800" y="6534150"/>
            <a:ext cx="2133600" cy="323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CF81A748-1A80-4F9D-BABF-F6908AA2A6B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eaLnBrk="0" fontAlgn="base" hangingPunct="0">
        <a:spcBef>
          <a:spcPct val="0"/>
        </a:spcBef>
        <a:spcAft>
          <a:spcPct val="0"/>
        </a:spcAft>
        <a:defRPr sz="2600">
          <a:solidFill>
            <a:srgbClr val="A50021"/>
          </a:solidFill>
          <a:latin typeface="+mj-lt"/>
          <a:ea typeface="+mj-ea"/>
          <a:cs typeface="+mj-cs"/>
        </a:defRPr>
      </a:lvl1pPr>
      <a:lvl2pPr algn="l" rtl="0" eaLnBrk="0" fontAlgn="base" hangingPunct="0">
        <a:spcBef>
          <a:spcPct val="0"/>
        </a:spcBef>
        <a:spcAft>
          <a:spcPct val="0"/>
        </a:spcAft>
        <a:defRPr sz="2600">
          <a:solidFill>
            <a:srgbClr val="A50021"/>
          </a:solidFill>
          <a:latin typeface="Verdana" pitchFamily="34" charset="0"/>
        </a:defRPr>
      </a:lvl2pPr>
      <a:lvl3pPr algn="l" rtl="0" eaLnBrk="0" fontAlgn="base" hangingPunct="0">
        <a:spcBef>
          <a:spcPct val="0"/>
        </a:spcBef>
        <a:spcAft>
          <a:spcPct val="0"/>
        </a:spcAft>
        <a:defRPr sz="2600">
          <a:solidFill>
            <a:srgbClr val="A50021"/>
          </a:solidFill>
          <a:latin typeface="Verdana" pitchFamily="34" charset="0"/>
        </a:defRPr>
      </a:lvl3pPr>
      <a:lvl4pPr algn="l" rtl="0" eaLnBrk="0" fontAlgn="base" hangingPunct="0">
        <a:spcBef>
          <a:spcPct val="0"/>
        </a:spcBef>
        <a:spcAft>
          <a:spcPct val="0"/>
        </a:spcAft>
        <a:defRPr sz="2600">
          <a:solidFill>
            <a:srgbClr val="A50021"/>
          </a:solidFill>
          <a:latin typeface="Verdana" pitchFamily="34" charset="0"/>
        </a:defRPr>
      </a:lvl4pPr>
      <a:lvl5pPr algn="l" rtl="0" eaLnBrk="0" fontAlgn="base" hangingPunct="0">
        <a:spcBef>
          <a:spcPct val="0"/>
        </a:spcBef>
        <a:spcAft>
          <a:spcPct val="0"/>
        </a:spcAft>
        <a:defRPr sz="2600">
          <a:solidFill>
            <a:srgbClr val="A50021"/>
          </a:solidFill>
          <a:latin typeface="Verdana" pitchFamily="34" charset="0"/>
        </a:defRPr>
      </a:lvl5pPr>
      <a:lvl6pPr marL="457200" algn="l" rtl="0" fontAlgn="base">
        <a:spcBef>
          <a:spcPct val="0"/>
        </a:spcBef>
        <a:spcAft>
          <a:spcPct val="0"/>
        </a:spcAft>
        <a:defRPr sz="2600">
          <a:solidFill>
            <a:srgbClr val="A50021"/>
          </a:solidFill>
          <a:latin typeface="Verdana" pitchFamily="34" charset="0"/>
        </a:defRPr>
      </a:lvl6pPr>
      <a:lvl7pPr marL="914400" algn="l" rtl="0" fontAlgn="base">
        <a:spcBef>
          <a:spcPct val="0"/>
        </a:spcBef>
        <a:spcAft>
          <a:spcPct val="0"/>
        </a:spcAft>
        <a:defRPr sz="2600">
          <a:solidFill>
            <a:srgbClr val="A50021"/>
          </a:solidFill>
          <a:latin typeface="Verdana" pitchFamily="34" charset="0"/>
        </a:defRPr>
      </a:lvl7pPr>
      <a:lvl8pPr marL="1371600" algn="l" rtl="0" fontAlgn="base">
        <a:spcBef>
          <a:spcPct val="0"/>
        </a:spcBef>
        <a:spcAft>
          <a:spcPct val="0"/>
        </a:spcAft>
        <a:defRPr sz="2600">
          <a:solidFill>
            <a:srgbClr val="A50021"/>
          </a:solidFill>
          <a:latin typeface="Verdana" pitchFamily="34" charset="0"/>
        </a:defRPr>
      </a:lvl8pPr>
      <a:lvl9pPr marL="1828800" algn="l" rtl="0" fontAlgn="base">
        <a:spcBef>
          <a:spcPct val="0"/>
        </a:spcBef>
        <a:spcAft>
          <a:spcPct val="0"/>
        </a:spcAft>
        <a:defRPr sz="2600">
          <a:solidFill>
            <a:srgbClr val="A50021"/>
          </a:solidFill>
          <a:latin typeface="Verdana" pitchFamily="34" charset="0"/>
        </a:defRPr>
      </a:lvl9pPr>
    </p:titleStyle>
    <p:bodyStyle>
      <a:lvl1pPr marL="342900" indent="-342900" algn="l" rtl="0" eaLnBrk="0" fontAlgn="base" hangingPunct="0">
        <a:spcBef>
          <a:spcPct val="30000"/>
        </a:spcBef>
        <a:spcAft>
          <a:spcPct val="0"/>
        </a:spcAft>
        <a:buClr>
          <a:srgbClr val="001A66"/>
        </a:buClr>
        <a:buChar char="•"/>
        <a:defRPr sz="2000">
          <a:solidFill>
            <a:srgbClr val="001A66"/>
          </a:solidFill>
          <a:latin typeface="+mn-lt"/>
          <a:ea typeface="+mn-ea"/>
          <a:cs typeface="+mn-cs"/>
        </a:defRPr>
      </a:lvl1pPr>
      <a:lvl2pPr marL="742950" indent="-285750" algn="l" rtl="0" eaLnBrk="0" fontAlgn="base" hangingPunct="0">
        <a:spcBef>
          <a:spcPct val="0"/>
        </a:spcBef>
        <a:spcAft>
          <a:spcPct val="0"/>
        </a:spcAft>
        <a:buClr>
          <a:srgbClr val="001A66"/>
        </a:buClr>
        <a:buChar char="–"/>
        <a:defRPr sz="2000">
          <a:solidFill>
            <a:srgbClr val="001A66"/>
          </a:solidFill>
          <a:latin typeface="+mn-lt"/>
        </a:defRPr>
      </a:lvl2pPr>
      <a:lvl3pPr marL="1143000" indent="-228600" algn="l" rtl="0" eaLnBrk="0" fontAlgn="base" hangingPunct="0">
        <a:spcBef>
          <a:spcPct val="0"/>
        </a:spcBef>
        <a:spcAft>
          <a:spcPct val="0"/>
        </a:spcAft>
        <a:buClr>
          <a:srgbClr val="001A66"/>
        </a:buClr>
        <a:buChar char="•"/>
        <a:defRPr sz="2000">
          <a:solidFill>
            <a:srgbClr val="001A66"/>
          </a:solidFill>
          <a:latin typeface="+mn-lt"/>
        </a:defRPr>
      </a:lvl3pPr>
      <a:lvl4pPr marL="1600200" indent="-228600" algn="l" rtl="0" eaLnBrk="0" fontAlgn="base" hangingPunct="0">
        <a:spcBef>
          <a:spcPct val="0"/>
        </a:spcBef>
        <a:spcAft>
          <a:spcPct val="0"/>
        </a:spcAft>
        <a:buClr>
          <a:srgbClr val="001A66"/>
        </a:buClr>
        <a:buChar char="–"/>
        <a:defRPr sz="2000">
          <a:solidFill>
            <a:srgbClr val="001A66"/>
          </a:solidFill>
          <a:latin typeface="+mn-lt"/>
        </a:defRPr>
      </a:lvl4pPr>
      <a:lvl5pPr marL="2057400" indent="-228600" algn="l" rtl="0" eaLnBrk="0" fontAlgn="base" hangingPunct="0">
        <a:spcBef>
          <a:spcPct val="0"/>
        </a:spcBef>
        <a:spcAft>
          <a:spcPct val="0"/>
        </a:spcAft>
        <a:buClr>
          <a:srgbClr val="001A66"/>
        </a:buClr>
        <a:buChar char="»"/>
        <a:defRPr sz="2000">
          <a:solidFill>
            <a:srgbClr val="001A66"/>
          </a:solidFill>
          <a:latin typeface="+mn-lt"/>
        </a:defRPr>
      </a:lvl5pPr>
      <a:lvl6pPr marL="2514600" indent="-228600" algn="l" rtl="0" fontAlgn="base">
        <a:spcBef>
          <a:spcPct val="0"/>
        </a:spcBef>
        <a:spcAft>
          <a:spcPct val="0"/>
        </a:spcAft>
        <a:buClr>
          <a:srgbClr val="001A66"/>
        </a:buClr>
        <a:buChar char="»"/>
        <a:defRPr sz="2000">
          <a:solidFill>
            <a:srgbClr val="001A66"/>
          </a:solidFill>
          <a:latin typeface="+mn-lt"/>
        </a:defRPr>
      </a:lvl6pPr>
      <a:lvl7pPr marL="2971800" indent="-228600" algn="l" rtl="0" fontAlgn="base">
        <a:spcBef>
          <a:spcPct val="0"/>
        </a:spcBef>
        <a:spcAft>
          <a:spcPct val="0"/>
        </a:spcAft>
        <a:buClr>
          <a:srgbClr val="001A66"/>
        </a:buClr>
        <a:buChar char="»"/>
        <a:defRPr sz="2000">
          <a:solidFill>
            <a:srgbClr val="001A66"/>
          </a:solidFill>
          <a:latin typeface="+mn-lt"/>
        </a:defRPr>
      </a:lvl7pPr>
      <a:lvl8pPr marL="3429000" indent="-228600" algn="l" rtl="0" fontAlgn="base">
        <a:spcBef>
          <a:spcPct val="0"/>
        </a:spcBef>
        <a:spcAft>
          <a:spcPct val="0"/>
        </a:spcAft>
        <a:buClr>
          <a:srgbClr val="001A66"/>
        </a:buClr>
        <a:buChar char="»"/>
        <a:defRPr sz="2000">
          <a:solidFill>
            <a:srgbClr val="001A66"/>
          </a:solidFill>
          <a:latin typeface="+mn-lt"/>
        </a:defRPr>
      </a:lvl8pPr>
      <a:lvl9pPr marL="3886200" indent="-228600" algn="l" rtl="0" fontAlgn="base">
        <a:spcBef>
          <a:spcPct val="0"/>
        </a:spcBef>
        <a:spcAft>
          <a:spcPct val="0"/>
        </a:spcAft>
        <a:buClr>
          <a:srgbClr val="001A66"/>
        </a:buClr>
        <a:buChar char="»"/>
        <a:defRPr sz="2000">
          <a:solidFill>
            <a:srgbClr val="001A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www.visualstudio.com/products/visual-studio-community-vs"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emf"/></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0.emf"/><Relationship Id="rId7" Type="http://schemas.openxmlformats.org/officeDocument/2006/relationships/image" Target="../media/image54.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58.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2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emf"/><Relationship Id="rId7" Type="http://schemas.openxmlformats.org/officeDocument/2006/relationships/image" Target="../media/image63.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 Id="rId9" Type="http://schemas.openxmlformats.org/officeDocument/2006/relationships/image" Target="../media/image65.png"/></Relationships>
</file>

<file path=ppt/slides/_rels/slide27.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6.emf"/><Relationship Id="rId7" Type="http://schemas.openxmlformats.org/officeDocument/2006/relationships/image" Target="../media/image69.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59.emf"/></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2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ourceforge.net/projects/orm" TargetMode="External"/><Relationship Id="rId4" Type="http://schemas.openxmlformats.org/officeDocument/2006/relationships/hyperlink" Target="http://www.ormfoundation.org/files/folders/norma_the_software/default.aspx"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4" Type="http://schemas.openxmlformats.org/officeDocument/2006/relationships/image" Target="../media/image82.png"/></Relationships>
</file>

<file path=ppt/slides/_rels/slide32.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33.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93.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34.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96.png"/><Relationship Id="rId4" Type="http://schemas.openxmlformats.org/officeDocument/2006/relationships/image" Target="../media/image95.png"/></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99.png"/><Relationship Id="rId4" Type="http://schemas.openxmlformats.org/officeDocument/2006/relationships/image" Target="../media/image98.png"/></Relationships>
</file>

<file path=ppt/slides/_rels/slide36.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107.png"/><Relationship Id="rId4" Type="http://schemas.openxmlformats.org/officeDocument/2006/relationships/image" Target="../media/image106.png"/></Relationships>
</file>

<file path=ppt/slides/_rels/slide39.xml.rels><?xml version="1.0" encoding="UTF-8" standalone="yes"?>
<Relationships xmlns="http://schemas.openxmlformats.org/package/2006/relationships"><Relationship Id="rId3" Type="http://schemas.openxmlformats.org/officeDocument/2006/relationships/image" Target="../media/image108.emf"/><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41.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115.png"/><Relationship Id="rId4" Type="http://schemas.openxmlformats.org/officeDocument/2006/relationships/image" Target="../media/image114.png"/></Relationships>
</file>

<file path=ppt/slides/_rels/slide44.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118.png"/><Relationship Id="rId4" Type="http://schemas.openxmlformats.org/officeDocument/2006/relationships/image" Target="../media/image117.png"/></Relationships>
</file>

<file path=ppt/slides/_rels/slide4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4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23.png"/></Relationships>
</file>

<file path=ppt/slides/_rels/slide4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126.png"/><Relationship Id="rId4" Type="http://schemas.openxmlformats.org/officeDocument/2006/relationships/image" Target="../media/image125.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129.png"/><Relationship Id="rId4" Type="http://schemas.openxmlformats.org/officeDocument/2006/relationships/image" Target="../media/image128.png"/></Relationships>
</file>

<file path=ppt/slides/_rels/slide52.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131.png"/></Relationships>
</file>

<file path=ppt/slides/_rels/slide53.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133.png"/></Relationships>
</file>

<file path=ppt/slides/_rels/slide54.xml.rels><?xml version="1.0" encoding="UTF-8" standalone="yes"?>
<Relationships xmlns="http://schemas.openxmlformats.org/package/2006/relationships"><Relationship Id="rId3" Type="http://schemas.openxmlformats.org/officeDocument/2006/relationships/image" Target="../media/image134.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36.png"/></Relationships>
</file>

<file path=ppt/slides/_rels/slide58.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138.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jpeg"/></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descr="Parchment"/>
          <p:cNvSpPr>
            <a:spLocks noGrp="1" noChangeArrowheads="1"/>
          </p:cNvSpPr>
          <p:nvPr>
            <p:ph type="title"/>
          </p:nvPr>
        </p:nvSpPr>
        <p:spPr>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dirty="0"/>
              <a:t>NORMA Lab. 1</a:t>
            </a:r>
          </a:p>
        </p:txBody>
      </p:sp>
      <p:sp>
        <p:nvSpPr>
          <p:cNvPr id="2051" name="Rectangle 3"/>
          <p:cNvSpPr>
            <a:spLocks noGrp="1" noChangeArrowheads="1"/>
          </p:cNvSpPr>
          <p:nvPr>
            <p:ph idx="1"/>
          </p:nvPr>
        </p:nvSpPr>
        <p:spPr>
          <a:xfrm>
            <a:off x="685800" y="1447800"/>
            <a:ext cx="4419600" cy="2209800"/>
          </a:xfrm>
        </p:spPr>
        <p:txBody>
          <a:bodyPr/>
          <a:lstStyle/>
          <a:p>
            <a:pPr eaLnBrk="1" hangingPunct="1">
              <a:lnSpc>
                <a:spcPct val="90000"/>
              </a:lnSpc>
            </a:pPr>
            <a:r>
              <a:rPr lang="en-US" altLang="en-US" dirty="0">
                <a:solidFill>
                  <a:schemeClr val="tx1"/>
                </a:solidFill>
              </a:rPr>
              <a:t>Installing Visual Studio</a:t>
            </a:r>
          </a:p>
          <a:p>
            <a:pPr eaLnBrk="1" hangingPunct="1">
              <a:lnSpc>
                <a:spcPct val="90000"/>
              </a:lnSpc>
            </a:pPr>
            <a:r>
              <a:rPr lang="en-US" altLang="en-US" dirty="0">
                <a:solidFill>
                  <a:schemeClr val="tx1"/>
                </a:solidFill>
              </a:rPr>
              <a:t>Installing NORMA</a:t>
            </a:r>
          </a:p>
          <a:p>
            <a:pPr eaLnBrk="1" hangingPunct="1">
              <a:lnSpc>
                <a:spcPct val="90000"/>
              </a:lnSpc>
            </a:pPr>
            <a:r>
              <a:rPr lang="en-US" altLang="en-US" dirty="0">
                <a:solidFill>
                  <a:schemeClr val="tx1"/>
                </a:solidFill>
              </a:rPr>
              <a:t>Entering a simple ORM schema </a:t>
            </a:r>
          </a:p>
          <a:p>
            <a:pPr eaLnBrk="1" hangingPunct="1">
              <a:lnSpc>
                <a:spcPct val="90000"/>
              </a:lnSpc>
            </a:pPr>
            <a:r>
              <a:rPr lang="en-US" altLang="en-US" dirty="0">
                <a:solidFill>
                  <a:schemeClr val="tx1"/>
                </a:solidFill>
              </a:rPr>
              <a:t>Generating a Relational View</a:t>
            </a:r>
          </a:p>
          <a:p>
            <a:pPr eaLnBrk="1" hangingPunct="1">
              <a:lnSpc>
                <a:spcPct val="90000"/>
              </a:lnSpc>
            </a:pPr>
            <a:r>
              <a:rPr lang="en-US" altLang="en-US" dirty="0">
                <a:solidFill>
                  <a:schemeClr val="tx1"/>
                </a:solidFill>
              </a:rPr>
              <a:t>Generating DDL code</a:t>
            </a:r>
          </a:p>
          <a:p>
            <a:pPr eaLnBrk="1" hangingPunct="1">
              <a:lnSpc>
                <a:spcPct val="90000"/>
              </a:lnSpc>
            </a:pPr>
            <a:r>
              <a:rPr lang="en-US" altLang="en-US" dirty="0">
                <a:solidFill>
                  <a:schemeClr val="tx1"/>
                </a:solidFill>
              </a:rPr>
              <a:t>Generating other code </a:t>
            </a:r>
          </a:p>
        </p:txBody>
      </p:sp>
      <p:sp>
        <p:nvSpPr>
          <p:cNvPr id="205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CD2163E-67E4-422D-BB8F-09A1039E1A04}" type="slidenum">
              <a:rPr lang="en-US" altLang="en-US" sz="1200"/>
              <a:pPr eaLnBrk="1" hangingPunct="1"/>
              <a:t>1</a:t>
            </a:fld>
            <a:endParaRPr lang="en-US" altLang="en-US" sz="1200"/>
          </a:p>
        </p:txBody>
      </p:sp>
      <p:sp>
        <p:nvSpPr>
          <p:cNvPr id="603141" name="Text Box 5"/>
          <p:cNvSpPr txBox="1">
            <a:spLocks noChangeArrowheads="1"/>
          </p:cNvSpPr>
          <p:nvPr/>
        </p:nvSpPr>
        <p:spPr bwMode="auto">
          <a:xfrm>
            <a:off x="762000" y="3962400"/>
            <a:ext cx="6013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10000"/>
              </a:lnSpc>
            </a:pPr>
            <a:r>
              <a:rPr lang="en-US" altLang="en-US" sz="1800" i="1"/>
              <a:t>Note: 	</a:t>
            </a:r>
            <a:r>
              <a:rPr lang="en-US" altLang="en-US" sz="1800"/>
              <a:t>Some of these slides have additional comments.</a:t>
            </a:r>
          </a:p>
        </p:txBody>
      </p:sp>
      <p:sp>
        <p:nvSpPr>
          <p:cNvPr id="2054" name="Text Box 6"/>
          <p:cNvSpPr txBox="1">
            <a:spLocks noChangeArrowheads="1"/>
          </p:cNvSpPr>
          <p:nvPr/>
        </p:nvSpPr>
        <p:spPr bwMode="auto">
          <a:xfrm>
            <a:off x="2286000" y="6287929"/>
            <a:ext cx="451117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sz="1000" dirty="0"/>
              <a:t>File: NORMA_Lab1.pptx. Author: T. Halpin. Last updated: 2016 August 31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3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31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10</a:t>
            </a:fld>
            <a:endParaRPr lang="en-US" altLang="en-US"/>
          </a:p>
        </p:txBody>
      </p:sp>
      <p:pic>
        <p:nvPicPr>
          <p:cNvPr id="5" name="Snagit_PPT8E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76400"/>
            <a:ext cx="5753142" cy="2490806"/>
          </a:xfrm>
          <a:prstGeom prst="rect">
            <a:avLst/>
          </a:prstGeom>
        </p:spPr>
      </p:pic>
      <p:sp>
        <p:nvSpPr>
          <p:cNvPr id="6" name="TextBox 5"/>
          <p:cNvSpPr txBox="1"/>
          <p:nvPr/>
        </p:nvSpPr>
        <p:spPr>
          <a:xfrm>
            <a:off x="1371600" y="457200"/>
            <a:ext cx="5523628" cy="4708981"/>
          </a:xfrm>
          <a:prstGeom prst="rect">
            <a:avLst/>
          </a:prstGeom>
          <a:noFill/>
        </p:spPr>
        <p:txBody>
          <a:bodyPr wrap="none" rtlCol="0">
            <a:spAutoFit/>
          </a:bodyPr>
          <a:lstStyle/>
          <a:p>
            <a:pPr eaLnBrk="1" hangingPunct="1"/>
            <a:r>
              <a:rPr lang="en-US" altLang="en-US" dirty="0"/>
              <a:t>To see all available windows, right-click an</a:t>
            </a:r>
          </a:p>
          <a:p>
            <a:pPr eaLnBrk="1" hangingPunct="1"/>
            <a:r>
              <a:rPr lang="en-US" altLang="en-US" dirty="0"/>
              <a:t>empty space in the document window.</a:t>
            </a:r>
          </a:p>
          <a:p>
            <a:pPr eaLnBrk="1" hangingPunct="1"/>
            <a:r>
              <a:rPr lang="en-US" altLang="en-US" dirty="0"/>
              <a:t>This </a:t>
            </a:r>
            <a:r>
              <a:rPr lang="en-US" altLang="en-US" dirty="0">
                <a:solidFill>
                  <a:srgbClr val="A50021"/>
                </a:solidFill>
              </a:rPr>
              <a:t>context menu </a:t>
            </a:r>
            <a:r>
              <a:rPr lang="en-US" altLang="en-US" dirty="0"/>
              <a:t>appears. </a:t>
            </a: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dirty="0"/>
              <a:t>If the Model Browser and Properties Window</a:t>
            </a:r>
          </a:p>
          <a:p>
            <a:pPr eaLnBrk="1" hangingPunct="1"/>
            <a:r>
              <a:rPr lang="en-US" altLang="en-US" dirty="0"/>
              <a:t>don’t appear, select them here to display them.</a:t>
            </a:r>
          </a:p>
        </p:txBody>
      </p:sp>
    </p:spTree>
    <p:extLst>
      <p:ext uri="{BB962C8B-B14F-4D97-AF65-F5344CB8AC3E}">
        <p14:creationId xmlns:p14="http://schemas.microsoft.com/office/powerpoint/2010/main" val="3063036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5FC08E34-5C4F-4458-8242-F261BA45BF52}" type="slidenum">
              <a:rPr lang="en-US" altLang="en-US" sz="1200"/>
              <a:pPr eaLnBrk="1" hangingPunct="1"/>
              <a:t>11</a:t>
            </a:fld>
            <a:endParaRPr lang="en-US" altLang="en-US" sz="1200"/>
          </a:p>
        </p:txBody>
      </p:sp>
      <p:sp>
        <p:nvSpPr>
          <p:cNvPr id="4" name="TextBox 3"/>
          <p:cNvSpPr txBox="1"/>
          <p:nvPr/>
        </p:nvSpPr>
        <p:spPr>
          <a:xfrm>
            <a:off x="457200" y="390840"/>
            <a:ext cx="4257704" cy="1015663"/>
          </a:xfrm>
          <a:prstGeom prst="rect">
            <a:avLst/>
          </a:prstGeom>
          <a:noFill/>
        </p:spPr>
        <p:txBody>
          <a:bodyPr wrap="none">
            <a:spAutoFit/>
          </a:bodyPr>
          <a:lstStyle/>
          <a:p>
            <a:pPr>
              <a:defRPr/>
            </a:pPr>
            <a:r>
              <a:rPr lang="en-US" dirty="0"/>
              <a:t>To </a:t>
            </a:r>
            <a:r>
              <a:rPr lang="en-US" dirty="0">
                <a:solidFill>
                  <a:srgbClr val="C00000"/>
                </a:solidFill>
                <a:latin typeface="+mj-lt"/>
              </a:rPr>
              <a:t>open the Fact Editor window</a:t>
            </a:r>
            <a:r>
              <a:rPr lang="en-US" dirty="0"/>
              <a:t>,</a:t>
            </a:r>
          </a:p>
          <a:p>
            <a:pPr>
              <a:defRPr/>
            </a:pPr>
            <a:r>
              <a:rPr lang="en-US" dirty="0"/>
              <a:t>move the cursor to this option</a:t>
            </a:r>
          </a:p>
          <a:p>
            <a:pPr>
              <a:defRPr/>
            </a:pPr>
            <a:r>
              <a:rPr lang="en-US" dirty="0"/>
              <a:t>then left-click the mouse.</a:t>
            </a:r>
          </a:p>
        </p:txBody>
      </p:sp>
      <p:pic>
        <p:nvPicPr>
          <p:cNvPr id="2" name="Snagit_PPT78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400" y="1533840"/>
            <a:ext cx="5599815" cy="914400"/>
          </a:xfrm>
          <a:prstGeom prst="rect">
            <a:avLst/>
          </a:prstGeom>
        </p:spPr>
      </p:pic>
      <p:pic>
        <p:nvPicPr>
          <p:cNvPr id="3" name="Snagit_PPTB8B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3490896"/>
            <a:ext cx="3457600" cy="2300304"/>
          </a:xfrm>
          <a:prstGeom prst="rect">
            <a:avLst/>
          </a:prstGeom>
        </p:spPr>
      </p:pic>
      <p:sp>
        <p:nvSpPr>
          <p:cNvPr id="5" name="TextBox 4"/>
          <p:cNvSpPr txBox="1"/>
          <p:nvPr/>
        </p:nvSpPr>
        <p:spPr>
          <a:xfrm>
            <a:off x="485919" y="2905440"/>
            <a:ext cx="5775364" cy="400110"/>
          </a:xfrm>
          <a:prstGeom prst="rect">
            <a:avLst/>
          </a:prstGeom>
          <a:noFill/>
        </p:spPr>
        <p:txBody>
          <a:bodyPr wrap="none" rtlCol="0">
            <a:spAutoFit/>
          </a:bodyPr>
          <a:lstStyle/>
          <a:p>
            <a:r>
              <a:rPr lang="en-US" dirty="0"/>
              <a:t>The Fact Editor window should now be displayed.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5236B87-2CDB-43A0-A0F2-9C93E3518B09}" type="slidenum">
              <a:rPr lang="en-US" altLang="en-US" sz="1200"/>
              <a:pPr eaLnBrk="1" hangingPunct="1"/>
              <a:t>12</a:t>
            </a:fld>
            <a:endParaRPr lang="en-US" altLang="en-US" sz="1200"/>
          </a:p>
        </p:txBody>
      </p:sp>
      <p:sp>
        <p:nvSpPr>
          <p:cNvPr id="5" name="TextBox 4"/>
          <p:cNvSpPr txBox="1"/>
          <p:nvPr/>
        </p:nvSpPr>
        <p:spPr>
          <a:xfrm>
            <a:off x="533400" y="152400"/>
            <a:ext cx="4606774" cy="2616101"/>
          </a:xfrm>
          <a:prstGeom prst="rect">
            <a:avLst/>
          </a:prstGeom>
          <a:noFill/>
        </p:spPr>
        <p:txBody>
          <a:bodyPr wrap="none">
            <a:spAutoFit/>
          </a:bodyPr>
          <a:lstStyle/>
          <a:p>
            <a:pPr>
              <a:defRPr/>
            </a:pPr>
            <a:r>
              <a:rPr lang="en-US" dirty="0"/>
              <a:t>Enter the fact type</a:t>
            </a:r>
          </a:p>
          <a:p>
            <a:pPr>
              <a:defRPr/>
            </a:pPr>
            <a:endParaRPr lang="en-US" sz="1200" dirty="0"/>
          </a:p>
          <a:p>
            <a:pPr>
              <a:defRPr/>
            </a:pPr>
            <a:r>
              <a:rPr lang="en-US" dirty="0"/>
              <a:t>	Patient(.</a:t>
            </a:r>
            <a:r>
              <a:rPr lang="en-US" dirty="0" err="1"/>
              <a:t>Nr</a:t>
            </a:r>
            <a:r>
              <a:rPr lang="en-US" dirty="0"/>
              <a:t>) has </a:t>
            </a:r>
            <a:r>
              <a:rPr lang="en-US" dirty="0" err="1"/>
              <a:t>PatientName</a:t>
            </a:r>
            <a:r>
              <a:rPr lang="en-US" dirty="0"/>
              <a:t>()</a:t>
            </a:r>
          </a:p>
          <a:p>
            <a:pPr>
              <a:defRPr/>
            </a:pPr>
            <a:endParaRPr lang="en-US" sz="1200" dirty="0"/>
          </a:p>
          <a:p>
            <a:pPr>
              <a:defRPr/>
            </a:pPr>
            <a:r>
              <a:rPr lang="en-US" dirty="0"/>
              <a:t>into the Fact Editor as follows:</a:t>
            </a:r>
          </a:p>
          <a:p>
            <a:pPr>
              <a:defRPr/>
            </a:pPr>
            <a:endParaRPr lang="en-US" dirty="0"/>
          </a:p>
          <a:p>
            <a:pPr marL="457200" indent="-457200">
              <a:buFontTx/>
              <a:buAutoNum type="arabicParenBoth"/>
              <a:defRPr/>
            </a:pPr>
            <a:r>
              <a:rPr lang="en-US" dirty="0"/>
              <a:t>Type “</a:t>
            </a:r>
            <a:r>
              <a:rPr lang="en-US" dirty="0">
                <a:solidFill>
                  <a:srgbClr val="C00000"/>
                </a:solidFill>
                <a:latin typeface="+mj-lt"/>
              </a:rPr>
              <a:t>Patient(</a:t>
            </a:r>
            <a:r>
              <a:rPr lang="en-US" dirty="0">
                <a:latin typeface="+mn-lt"/>
              </a:rPr>
              <a:t>”</a:t>
            </a:r>
          </a:p>
          <a:p>
            <a:pPr marL="457200" indent="-457200">
              <a:buFontTx/>
              <a:buAutoNum type="arabicParenBoth"/>
              <a:defRPr/>
            </a:pPr>
            <a:endParaRPr lang="en-US" dirty="0"/>
          </a:p>
          <a:p>
            <a:pPr marL="457200" indent="-457200">
              <a:buFontTx/>
              <a:buAutoNum type="arabicParenBoth" startAt="2"/>
              <a:defRPr/>
            </a:pPr>
            <a:r>
              <a:rPr lang="en-US" dirty="0"/>
              <a:t>Click </a:t>
            </a:r>
            <a:r>
              <a:rPr lang="en-US" dirty="0">
                <a:solidFill>
                  <a:srgbClr val="C00000"/>
                </a:solidFill>
                <a:latin typeface="+mj-lt"/>
              </a:rPr>
              <a:t>.</a:t>
            </a:r>
            <a:r>
              <a:rPr lang="en-US" dirty="0" err="1">
                <a:solidFill>
                  <a:srgbClr val="C00000"/>
                </a:solidFill>
                <a:latin typeface="+mj-lt"/>
              </a:rPr>
              <a:t>Nr</a:t>
            </a:r>
            <a:r>
              <a:rPr lang="en-US" dirty="0">
                <a:solidFill>
                  <a:srgbClr val="C00000"/>
                </a:solidFill>
                <a:latin typeface="+mj-lt"/>
              </a:rPr>
              <a:t> </a:t>
            </a:r>
            <a:r>
              <a:rPr lang="en-US" dirty="0"/>
              <a:t>from the drop-down list</a:t>
            </a:r>
          </a:p>
        </p:txBody>
      </p:sp>
      <p:pic>
        <p:nvPicPr>
          <p:cNvPr id="2" name="Snagit_PPTCD1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10200" y="304800"/>
            <a:ext cx="1676400" cy="2078977"/>
          </a:xfrm>
          <a:prstGeom prst="rect">
            <a:avLst/>
          </a:prstGeom>
        </p:spPr>
      </p:pic>
      <p:pic>
        <p:nvPicPr>
          <p:cNvPr id="3" name="Snagit_PPTC5E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9691" y="2768501"/>
            <a:ext cx="1258987" cy="557363"/>
          </a:xfrm>
          <a:prstGeom prst="rect">
            <a:avLst/>
          </a:prstGeom>
        </p:spPr>
      </p:pic>
      <p:pic>
        <p:nvPicPr>
          <p:cNvPr id="4" name="Snagit_PPT686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3576339"/>
            <a:ext cx="3128971" cy="571502"/>
          </a:xfrm>
          <a:prstGeom prst="rect">
            <a:avLst/>
          </a:prstGeom>
        </p:spPr>
      </p:pic>
      <p:pic>
        <p:nvPicPr>
          <p:cNvPr id="6" name="Snagit_PPT29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67200" y="4492764"/>
            <a:ext cx="4031898" cy="685800"/>
          </a:xfrm>
          <a:prstGeom prst="rect">
            <a:avLst/>
          </a:prstGeom>
        </p:spPr>
      </p:pic>
      <p:sp>
        <p:nvSpPr>
          <p:cNvPr id="7" name="TextBox 6"/>
          <p:cNvSpPr txBox="1"/>
          <p:nvPr/>
        </p:nvSpPr>
        <p:spPr>
          <a:xfrm>
            <a:off x="914400" y="5140474"/>
            <a:ext cx="4173515" cy="707886"/>
          </a:xfrm>
          <a:prstGeom prst="rect">
            <a:avLst/>
          </a:prstGeom>
          <a:noFill/>
        </p:spPr>
        <p:txBody>
          <a:bodyPr wrap="none" rtlCol="0">
            <a:spAutoFit/>
          </a:bodyPr>
          <a:lstStyle/>
          <a:p>
            <a:pPr marL="457200" indent="-457200">
              <a:defRPr/>
            </a:pPr>
            <a:r>
              <a:rPr lang="en-US" dirty="0"/>
              <a:t>The fact type should now be</a:t>
            </a:r>
          </a:p>
          <a:p>
            <a:pPr marL="457200" indent="-457200">
              <a:defRPr/>
            </a:pPr>
            <a:r>
              <a:rPr lang="en-US" dirty="0"/>
              <a:t>displayed in the document window.</a:t>
            </a:r>
          </a:p>
        </p:txBody>
      </p:sp>
      <p:sp>
        <p:nvSpPr>
          <p:cNvPr id="13" name="TextBox 12"/>
          <p:cNvSpPr txBox="1"/>
          <p:nvPr/>
        </p:nvSpPr>
        <p:spPr>
          <a:xfrm>
            <a:off x="533400" y="2951414"/>
            <a:ext cx="4232825" cy="400110"/>
          </a:xfrm>
          <a:prstGeom prst="rect">
            <a:avLst/>
          </a:prstGeom>
          <a:noFill/>
        </p:spPr>
        <p:txBody>
          <a:bodyPr wrap="none" rtlCol="0">
            <a:spAutoFit/>
          </a:bodyPr>
          <a:lstStyle/>
          <a:p>
            <a:pPr marL="457200" indent="-457200">
              <a:buFontTx/>
              <a:buAutoNum type="arabicParenBoth" startAt="3"/>
              <a:defRPr/>
            </a:pPr>
            <a:r>
              <a:rPr lang="en-US" dirty="0"/>
              <a:t>Type the closing parenthesis “</a:t>
            </a:r>
            <a:r>
              <a:rPr lang="en-US" dirty="0">
                <a:solidFill>
                  <a:srgbClr val="C00000"/>
                </a:solidFill>
              </a:rPr>
              <a:t>)</a:t>
            </a:r>
            <a:r>
              <a:rPr lang="en-US" dirty="0"/>
              <a:t>”</a:t>
            </a:r>
          </a:p>
        </p:txBody>
      </p:sp>
      <p:sp>
        <p:nvSpPr>
          <p:cNvPr id="14" name="TextBox 13"/>
          <p:cNvSpPr txBox="1"/>
          <p:nvPr/>
        </p:nvSpPr>
        <p:spPr>
          <a:xfrm>
            <a:off x="547478" y="3776801"/>
            <a:ext cx="3723263" cy="400110"/>
          </a:xfrm>
          <a:prstGeom prst="rect">
            <a:avLst/>
          </a:prstGeom>
          <a:noFill/>
        </p:spPr>
        <p:txBody>
          <a:bodyPr wrap="none" rtlCol="0">
            <a:spAutoFit/>
          </a:bodyPr>
          <a:lstStyle/>
          <a:p>
            <a:pPr marL="457200" indent="-457200">
              <a:buFontTx/>
              <a:buAutoNum type="arabicParenBoth" startAt="4"/>
              <a:defRPr/>
            </a:pPr>
            <a:r>
              <a:rPr lang="en-US" dirty="0"/>
              <a:t>Type “ </a:t>
            </a:r>
            <a:r>
              <a:rPr lang="en-US" dirty="0">
                <a:solidFill>
                  <a:srgbClr val="C00000"/>
                </a:solidFill>
              </a:rPr>
              <a:t>has </a:t>
            </a:r>
            <a:r>
              <a:rPr lang="en-US" dirty="0" err="1">
                <a:solidFill>
                  <a:srgbClr val="C00000"/>
                </a:solidFill>
              </a:rPr>
              <a:t>PatientName</a:t>
            </a:r>
            <a:r>
              <a:rPr lang="en-US" dirty="0">
                <a:solidFill>
                  <a:srgbClr val="C00000"/>
                </a:solidFill>
              </a:rPr>
              <a:t>()</a:t>
            </a:r>
            <a:r>
              <a:rPr lang="en-US" dirty="0"/>
              <a:t>” </a:t>
            </a:r>
            <a:endParaRPr lang="en-AU" dirty="0"/>
          </a:p>
        </p:txBody>
      </p:sp>
      <p:sp>
        <p:nvSpPr>
          <p:cNvPr id="16" name="TextBox 15"/>
          <p:cNvSpPr txBox="1"/>
          <p:nvPr/>
        </p:nvSpPr>
        <p:spPr>
          <a:xfrm>
            <a:off x="521433" y="4516844"/>
            <a:ext cx="2522165" cy="400110"/>
          </a:xfrm>
          <a:prstGeom prst="rect">
            <a:avLst/>
          </a:prstGeom>
          <a:noFill/>
        </p:spPr>
        <p:txBody>
          <a:bodyPr wrap="none" rtlCol="0">
            <a:spAutoFit/>
          </a:bodyPr>
          <a:lstStyle/>
          <a:p>
            <a:pPr>
              <a:defRPr/>
            </a:pPr>
            <a:r>
              <a:rPr lang="en-US" dirty="0"/>
              <a:t>(5)  Press </a:t>
            </a:r>
            <a:r>
              <a:rPr lang="en-US" dirty="0">
                <a:solidFill>
                  <a:srgbClr val="C00000"/>
                </a:solidFill>
              </a:rPr>
              <a:t>Ctrl-Enter</a:t>
            </a:r>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729814DB-18C4-4E29-A58B-4541A0BD2B9C}" type="slidenum">
              <a:rPr lang="en-US" altLang="en-US" sz="1200"/>
              <a:pPr eaLnBrk="1" hangingPunct="1"/>
              <a:t>13</a:t>
            </a:fld>
            <a:endParaRPr lang="en-US" altLang="en-US" sz="1200"/>
          </a:p>
        </p:txBody>
      </p:sp>
      <p:sp>
        <p:nvSpPr>
          <p:cNvPr id="4" name="TextBox 3"/>
          <p:cNvSpPr txBox="1"/>
          <p:nvPr/>
        </p:nvSpPr>
        <p:spPr>
          <a:xfrm>
            <a:off x="457200" y="228600"/>
            <a:ext cx="3596113" cy="3477875"/>
          </a:xfrm>
          <a:prstGeom prst="rect">
            <a:avLst/>
          </a:prstGeom>
          <a:noFill/>
        </p:spPr>
        <p:txBody>
          <a:bodyPr wrap="none">
            <a:spAutoFit/>
          </a:bodyPr>
          <a:lstStyle/>
          <a:p>
            <a:pPr>
              <a:defRPr/>
            </a:pPr>
            <a:r>
              <a:rPr lang="en-US" dirty="0"/>
              <a:t>Display the </a:t>
            </a:r>
            <a:r>
              <a:rPr lang="en-US" dirty="0">
                <a:solidFill>
                  <a:srgbClr val="C00000"/>
                </a:solidFill>
                <a:latin typeface="+mj-lt"/>
              </a:rPr>
              <a:t>Layout Toolbar</a:t>
            </a:r>
          </a:p>
          <a:p>
            <a:pPr>
              <a:defRPr/>
            </a:pPr>
            <a:r>
              <a:rPr lang="en-US" dirty="0"/>
              <a:t>by selecting the menu option</a:t>
            </a:r>
          </a:p>
          <a:p>
            <a:pPr>
              <a:defRPr/>
            </a:pPr>
            <a:endParaRPr lang="en-US" dirty="0"/>
          </a:p>
          <a:p>
            <a:pPr>
              <a:defRPr/>
            </a:pPr>
            <a:r>
              <a:rPr lang="en-US" dirty="0">
                <a:solidFill>
                  <a:srgbClr val="C00000"/>
                </a:solidFill>
                <a:latin typeface="+mj-lt"/>
              </a:rPr>
              <a:t>View &gt; Toolbars &gt; Layout.</a:t>
            </a:r>
          </a:p>
          <a:p>
            <a:pPr>
              <a:defRPr/>
            </a:pPr>
            <a:endParaRPr lang="en-US" dirty="0">
              <a:solidFill>
                <a:srgbClr val="C00000"/>
              </a:solidFill>
              <a:latin typeface="+mj-lt"/>
            </a:endParaRPr>
          </a:p>
          <a:p>
            <a:pPr>
              <a:defRPr/>
            </a:pPr>
            <a:r>
              <a:rPr lang="en-US" dirty="0">
                <a:latin typeface="+mj-lt"/>
              </a:rPr>
              <a:t>Ensure that at least the </a:t>
            </a:r>
          </a:p>
          <a:p>
            <a:pPr>
              <a:defRPr/>
            </a:pPr>
            <a:r>
              <a:rPr lang="en-US" dirty="0">
                <a:latin typeface="+mj-lt"/>
              </a:rPr>
              <a:t>following Toolbars</a:t>
            </a:r>
          </a:p>
          <a:p>
            <a:pPr>
              <a:defRPr/>
            </a:pPr>
            <a:r>
              <a:rPr lang="en-US" dirty="0">
                <a:latin typeface="+mj-lt"/>
              </a:rPr>
              <a:t>are displayed:</a:t>
            </a:r>
          </a:p>
          <a:p>
            <a:pPr>
              <a:defRPr/>
            </a:pPr>
            <a:r>
              <a:rPr lang="en-US" dirty="0">
                <a:latin typeface="+mj-lt"/>
              </a:rPr>
              <a:t>  Formatting</a:t>
            </a:r>
          </a:p>
          <a:p>
            <a:pPr>
              <a:defRPr/>
            </a:pPr>
            <a:r>
              <a:rPr lang="en-US" dirty="0">
                <a:latin typeface="+mj-lt"/>
              </a:rPr>
              <a:t>  Layout</a:t>
            </a:r>
          </a:p>
          <a:p>
            <a:pPr>
              <a:defRPr/>
            </a:pPr>
            <a:r>
              <a:rPr lang="en-US" dirty="0">
                <a:latin typeface="+mj-lt"/>
              </a:rPr>
              <a:t>  Standard</a:t>
            </a:r>
          </a:p>
        </p:txBody>
      </p:sp>
      <p:pic>
        <p:nvPicPr>
          <p:cNvPr id="1126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019800"/>
            <a:ext cx="61817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696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3400" y="208401"/>
            <a:ext cx="4165753" cy="5715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CC0129E-851B-473D-8E46-5CE26BA6309D}" type="slidenum">
              <a:rPr lang="en-US" altLang="en-US" sz="1200"/>
              <a:pPr eaLnBrk="1" hangingPunct="1"/>
              <a:t>14</a:t>
            </a:fld>
            <a:endParaRPr lang="en-US" altLang="en-US" sz="1200"/>
          </a:p>
        </p:txBody>
      </p:sp>
      <p:sp>
        <p:nvSpPr>
          <p:cNvPr id="707589" name="Text Box 5"/>
          <p:cNvSpPr txBox="1">
            <a:spLocks noChangeArrowheads="1"/>
          </p:cNvSpPr>
          <p:nvPr/>
        </p:nvSpPr>
        <p:spPr bwMode="auto">
          <a:xfrm>
            <a:off x="457200" y="233358"/>
            <a:ext cx="7620000" cy="6081665"/>
          </a:xfrm>
          <a:prstGeom prst="rect">
            <a:avLst/>
          </a:prstGeom>
          <a:noFill/>
          <a:ln w="9525">
            <a:noFill/>
            <a:miter lim="800000"/>
            <a:headEnd/>
            <a:tailEnd/>
          </a:ln>
        </p:spPr>
        <p:txBody>
          <a:bodyPr>
            <a:spAutoFit/>
          </a:bodyPr>
          <a:lstStyle/>
          <a:p>
            <a:pPr>
              <a:lnSpc>
                <a:spcPct val="120000"/>
              </a:lnSpc>
              <a:defRPr/>
            </a:pPr>
            <a:r>
              <a:rPr lang="en-US" dirty="0"/>
              <a:t>Drag the mouse to select</a:t>
            </a:r>
          </a:p>
          <a:p>
            <a:pPr>
              <a:lnSpc>
                <a:spcPct val="120000"/>
              </a:lnSpc>
              <a:defRPr/>
            </a:pPr>
            <a:r>
              <a:rPr lang="en-US" dirty="0"/>
              <a:t>the predicate and object types,</a:t>
            </a:r>
          </a:p>
          <a:p>
            <a:pPr>
              <a:lnSpc>
                <a:spcPct val="120000"/>
              </a:lnSpc>
              <a:defRPr/>
            </a:pPr>
            <a:r>
              <a:rPr lang="en-US" dirty="0"/>
              <a:t>then</a:t>
            </a:r>
          </a:p>
          <a:p>
            <a:pPr>
              <a:lnSpc>
                <a:spcPct val="120000"/>
              </a:lnSpc>
              <a:defRPr/>
            </a:pPr>
            <a:r>
              <a:rPr lang="en-US" dirty="0">
                <a:solidFill>
                  <a:srgbClr val="A50021"/>
                </a:solidFill>
              </a:rPr>
              <a:t>align</a:t>
            </a:r>
            <a:r>
              <a:rPr lang="en-US" dirty="0"/>
              <a:t> these shapes horizontally</a:t>
            </a:r>
          </a:p>
          <a:p>
            <a:pPr>
              <a:lnSpc>
                <a:spcPct val="120000"/>
              </a:lnSpc>
              <a:defRPr/>
            </a:pPr>
            <a:r>
              <a:rPr lang="en-US" dirty="0"/>
              <a:t>by choosing </a:t>
            </a:r>
            <a:r>
              <a:rPr lang="en-US" dirty="0">
                <a:solidFill>
                  <a:srgbClr val="C00000"/>
                </a:solidFill>
                <a:latin typeface="+mj-lt"/>
              </a:rPr>
              <a:t>Align Middles</a:t>
            </a:r>
          </a:p>
          <a:p>
            <a:pPr>
              <a:lnSpc>
                <a:spcPct val="120000"/>
              </a:lnSpc>
              <a:defRPr/>
            </a:pPr>
            <a:r>
              <a:rPr lang="en-US" dirty="0"/>
              <a:t>from the </a:t>
            </a:r>
            <a:r>
              <a:rPr lang="en-US" dirty="0">
                <a:solidFill>
                  <a:srgbClr val="A50021"/>
                </a:solidFill>
              </a:rPr>
              <a:t>Layout toolbar</a:t>
            </a:r>
            <a:r>
              <a:rPr lang="en-US" baseline="30000" dirty="0"/>
              <a:t>1</a:t>
            </a:r>
            <a:r>
              <a:rPr lang="en-US" dirty="0"/>
              <a:t>.</a:t>
            </a:r>
          </a:p>
          <a:p>
            <a:pPr>
              <a:lnSpc>
                <a:spcPct val="120000"/>
              </a:lnSpc>
              <a:defRPr/>
            </a:pPr>
            <a:r>
              <a:rPr lang="en-US" dirty="0"/>
              <a:t>The alignment is based on</a:t>
            </a:r>
          </a:p>
          <a:p>
            <a:pPr>
              <a:lnSpc>
                <a:spcPct val="120000"/>
              </a:lnSpc>
              <a:defRPr/>
            </a:pPr>
            <a:r>
              <a:rPr lang="en-US" dirty="0"/>
              <a:t>the last shape selected. </a:t>
            </a:r>
          </a:p>
          <a:p>
            <a:pPr>
              <a:lnSpc>
                <a:spcPct val="120000"/>
              </a:lnSpc>
              <a:defRPr/>
            </a:pPr>
            <a:endParaRPr lang="en-US" sz="1400" dirty="0"/>
          </a:p>
          <a:p>
            <a:pPr>
              <a:lnSpc>
                <a:spcPct val="120000"/>
              </a:lnSpc>
              <a:defRPr/>
            </a:pPr>
            <a:endParaRPr lang="en-US" sz="1600" dirty="0"/>
          </a:p>
          <a:p>
            <a:pPr>
              <a:lnSpc>
                <a:spcPct val="120000"/>
              </a:lnSpc>
              <a:defRPr/>
            </a:pPr>
            <a:endParaRPr lang="en-US" sz="1600" dirty="0"/>
          </a:p>
          <a:p>
            <a:pPr>
              <a:lnSpc>
                <a:spcPct val="120000"/>
              </a:lnSpc>
              <a:defRPr/>
            </a:pPr>
            <a:endParaRPr lang="en-US" sz="1600" dirty="0"/>
          </a:p>
          <a:p>
            <a:pPr>
              <a:lnSpc>
                <a:spcPct val="120000"/>
              </a:lnSpc>
              <a:defRPr/>
            </a:pPr>
            <a:endParaRPr lang="en-US" sz="1600" dirty="0"/>
          </a:p>
          <a:p>
            <a:pPr>
              <a:lnSpc>
                <a:spcPct val="120000"/>
              </a:lnSpc>
              <a:defRPr/>
            </a:pPr>
            <a:endParaRPr lang="en-US" sz="1600" dirty="0"/>
          </a:p>
          <a:p>
            <a:pPr>
              <a:lnSpc>
                <a:spcPct val="120000"/>
              </a:lnSpc>
              <a:defRPr/>
            </a:pPr>
            <a:endParaRPr lang="en-US" sz="1600" dirty="0"/>
          </a:p>
          <a:p>
            <a:pPr>
              <a:lnSpc>
                <a:spcPct val="120000"/>
              </a:lnSpc>
              <a:defRPr/>
            </a:pPr>
            <a:endParaRPr lang="en-US" sz="1600" dirty="0"/>
          </a:p>
          <a:p>
            <a:pPr>
              <a:lnSpc>
                <a:spcPct val="120000"/>
              </a:lnSpc>
              <a:defRPr/>
            </a:pPr>
            <a:endParaRPr lang="en-US" baseline="30000" dirty="0"/>
          </a:p>
          <a:p>
            <a:pPr>
              <a:lnSpc>
                <a:spcPts val="1800"/>
              </a:lnSpc>
              <a:defRPr/>
            </a:pPr>
            <a:r>
              <a:rPr lang="en-US" baseline="30000" dirty="0"/>
              <a:t>	1</a:t>
            </a:r>
            <a:r>
              <a:rPr lang="en-US" dirty="0"/>
              <a:t> </a:t>
            </a:r>
            <a:r>
              <a:rPr lang="en-US" sz="1600" dirty="0"/>
              <a:t>As an alternative to using the Layout toolbar,</a:t>
            </a:r>
          </a:p>
          <a:p>
            <a:pPr>
              <a:lnSpc>
                <a:spcPts val="1800"/>
              </a:lnSpc>
              <a:defRPr/>
            </a:pPr>
            <a:r>
              <a:rPr lang="en-US" sz="1600" dirty="0"/>
              <a:t>  	   you may select the menu options Format &gt; Align &gt; Middles</a:t>
            </a:r>
          </a:p>
        </p:txBody>
      </p:sp>
      <p:cxnSp>
        <p:nvCxnSpPr>
          <p:cNvPr id="13" name="Straight Connector 12"/>
          <p:cNvCxnSpPr/>
          <p:nvPr/>
        </p:nvCxnSpPr>
        <p:spPr>
          <a:xfrm>
            <a:off x="533400" y="5638800"/>
            <a:ext cx="8382000" cy="1588"/>
          </a:xfrm>
          <a:prstGeom prst="line">
            <a:avLst/>
          </a:prstGeom>
        </p:spPr>
        <p:style>
          <a:lnRef idx="1">
            <a:schemeClr val="accent1"/>
          </a:lnRef>
          <a:fillRef idx="0">
            <a:schemeClr val="accent1"/>
          </a:fillRef>
          <a:effectRef idx="0">
            <a:schemeClr val="accent1"/>
          </a:effectRef>
          <a:fontRef idx="minor">
            <a:schemeClr val="tx1"/>
          </a:fontRef>
        </p:style>
      </p:cxnSp>
      <p:pic>
        <p:nvPicPr>
          <p:cNvPr id="2" name="Snagit_PPTF33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7400" y="233358"/>
            <a:ext cx="1395423" cy="604842"/>
          </a:xfrm>
          <a:prstGeom prst="rect">
            <a:avLst/>
          </a:prstGeom>
        </p:spPr>
      </p:pic>
      <p:pic>
        <p:nvPicPr>
          <p:cNvPr id="3" name="Snagit_PPT9E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8389" y="1009650"/>
            <a:ext cx="4127911" cy="763588"/>
          </a:xfrm>
          <a:prstGeom prst="rect">
            <a:avLst/>
          </a:prstGeom>
        </p:spPr>
      </p:pic>
      <p:pic>
        <p:nvPicPr>
          <p:cNvPr id="4" name="Snagit_PPT438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68388" y="2173285"/>
            <a:ext cx="4450061" cy="798515"/>
          </a:xfrm>
          <a:prstGeom prst="rect">
            <a:avLst/>
          </a:prstGeom>
        </p:spPr>
      </p:pic>
      <p:pic>
        <p:nvPicPr>
          <p:cNvPr id="5" name="Snagit_PPT778A"/>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9199" y="3865562"/>
            <a:ext cx="3711393" cy="879476"/>
          </a:xfrm>
          <a:prstGeom prst="rect">
            <a:avLst/>
          </a:prstGeom>
        </p:spPr>
      </p:pic>
      <p:sp>
        <p:nvSpPr>
          <p:cNvPr id="6" name="TextBox 5"/>
          <p:cNvSpPr txBox="1"/>
          <p:nvPr/>
        </p:nvSpPr>
        <p:spPr>
          <a:xfrm>
            <a:off x="484004" y="3391751"/>
            <a:ext cx="4386970" cy="2246769"/>
          </a:xfrm>
          <a:prstGeom prst="rect">
            <a:avLst/>
          </a:prstGeom>
          <a:noFill/>
        </p:spPr>
        <p:txBody>
          <a:bodyPr wrap="none" rtlCol="0">
            <a:spAutoFit/>
          </a:bodyPr>
          <a:lstStyle/>
          <a:p>
            <a:pPr>
              <a:lnSpc>
                <a:spcPct val="120000"/>
              </a:lnSpc>
              <a:defRPr/>
            </a:pPr>
            <a:r>
              <a:rPr lang="en-US" dirty="0">
                <a:solidFill>
                  <a:srgbClr val="C00000"/>
                </a:solidFill>
              </a:rPr>
              <a:t>Nudge Patient </a:t>
            </a:r>
            <a:r>
              <a:rPr lang="en-US" dirty="0"/>
              <a:t>closer to the predicate</a:t>
            </a:r>
          </a:p>
          <a:p>
            <a:pPr>
              <a:lnSpc>
                <a:spcPct val="120000"/>
              </a:lnSpc>
              <a:defRPr/>
            </a:pPr>
            <a:r>
              <a:rPr lang="en-US" dirty="0"/>
              <a:t>by selecting Patient and</a:t>
            </a:r>
          </a:p>
          <a:p>
            <a:pPr>
              <a:lnSpc>
                <a:spcPct val="120000"/>
              </a:lnSpc>
              <a:defRPr/>
            </a:pPr>
            <a:r>
              <a:rPr lang="en-US" dirty="0"/>
              <a:t>pressing the right-arrow key.</a:t>
            </a:r>
          </a:p>
          <a:p>
            <a:pPr>
              <a:lnSpc>
                <a:spcPct val="120000"/>
              </a:lnSpc>
              <a:defRPr/>
            </a:pPr>
            <a:r>
              <a:rPr lang="en-US" dirty="0"/>
              <a:t>Similarly, </a:t>
            </a:r>
            <a:r>
              <a:rPr lang="en-US" dirty="0">
                <a:solidFill>
                  <a:srgbClr val="C00000"/>
                </a:solidFill>
              </a:rPr>
              <a:t>nudge </a:t>
            </a:r>
            <a:r>
              <a:rPr lang="en-US" dirty="0" err="1">
                <a:solidFill>
                  <a:srgbClr val="C00000"/>
                </a:solidFill>
              </a:rPr>
              <a:t>PatientName</a:t>
            </a:r>
            <a:r>
              <a:rPr lang="en-US" dirty="0">
                <a:solidFill>
                  <a:srgbClr val="C00000"/>
                </a:solidFill>
              </a:rPr>
              <a:t> </a:t>
            </a:r>
            <a:r>
              <a:rPr lang="en-US" dirty="0"/>
              <a:t>closer</a:t>
            </a:r>
          </a:p>
          <a:p>
            <a:pPr>
              <a:lnSpc>
                <a:spcPct val="120000"/>
              </a:lnSpc>
              <a:defRPr/>
            </a:pPr>
            <a:r>
              <a:rPr lang="en-US" dirty="0"/>
              <a:t>using the left-arrow key.</a:t>
            </a:r>
          </a:p>
          <a:p>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07589">
                                            <p:txEl>
                                              <p:pRg st="17" end="1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7589">
                                            <p:txEl>
                                              <p:pRg st="18" end="1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E5F99AF-1340-4199-AC08-689E82F01A4C}" type="slidenum">
              <a:rPr lang="en-US" altLang="en-US" sz="1200"/>
              <a:pPr eaLnBrk="1" hangingPunct="1"/>
              <a:t>15</a:t>
            </a:fld>
            <a:endParaRPr lang="en-US" altLang="en-US" sz="1200"/>
          </a:p>
        </p:txBody>
      </p:sp>
      <p:sp>
        <p:nvSpPr>
          <p:cNvPr id="730117" name="Text Box 5"/>
          <p:cNvSpPr txBox="1">
            <a:spLocks noChangeArrowheads="1"/>
          </p:cNvSpPr>
          <p:nvPr/>
        </p:nvSpPr>
        <p:spPr bwMode="auto">
          <a:xfrm>
            <a:off x="304800" y="152400"/>
            <a:ext cx="8262518"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The predicate and object type are displayed with</a:t>
            </a:r>
          </a:p>
          <a:p>
            <a:pPr eaLnBrk="1" hangingPunct="1">
              <a:lnSpc>
                <a:spcPct val="120000"/>
              </a:lnSpc>
            </a:pPr>
            <a:r>
              <a:rPr lang="en-US" altLang="en-US" dirty="0"/>
              <a:t>a red line fill or outline, indicating an </a:t>
            </a:r>
            <a:r>
              <a:rPr lang="en-US" altLang="en-US" dirty="0">
                <a:solidFill>
                  <a:srgbClr val="A50021"/>
                </a:solidFill>
              </a:rPr>
              <a:t>error state</a:t>
            </a:r>
            <a:r>
              <a:rPr lang="en-US" altLang="en-US" dirty="0"/>
              <a:t>.</a:t>
            </a:r>
          </a:p>
          <a:p>
            <a:pPr eaLnBrk="1" hangingPunct="1">
              <a:lnSpc>
                <a:spcPct val="120000"/>
              </a:lnSpc>
            </a:pPr>
            <a:endParaRPr lang="en-US" altLang="en-US" sz="1000" dirty="0"/>
          </a:p>
          <a:p>
            <a:pPr eaLnBrk="1" hangingPunct="1">
              <a:lnSpc>
                <a:spcPct val="120000"/>
              </a:lnSpc>
            </a:pPr>
            <a:r>
              <a:rPr lang="en-US" altLang="en-US" dirty="0"/>
              <a:t>Here, the error on the predicate is that it has no uniqueness constraint.</a:t>
            </a:r>
          </a:p>
        </p:txBody>
      </p:sp>
      <p:sp>
        <p:nvSpPr>
          <p:cNvPr id="730119" name="Text Box 7"/>
          <p:cNvSpPr txBox="1">
            <a:spLocks noChangeArrowheads="1"/>
          </p:cNvSpPr>
          <p:nvPr/>
        </p:nvSpPr>
        <p:spPr bwMode="auto">
          <a:xfrm>
            <a:off x="457200" y="5562600"/>
            <a:ext cx="64166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We will add the required constraint and data type later,</a:t>
            </a:r>
          </a:p>
          <a:p>
            <a:pPr eaLnBrk="1" hangingPunct="1">
              <a:lnSpc>
                <a:spcPct val="120000"/>
              </a:lnSpc>
            </a:pPr>
            <a:r>
              <a:rPr lang="en-US" altLang="en-US" dirty="0"/>
              <a:t>and at that point the red error fill will disappear.</a:t>
            </a:r>
          </a:p>
        </p:txBody>
      </p:sp>
      <p:pic>
        <p:nvPicPr>
          <p:cNvPr id="2" name="Snagit_PPTE1A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9800" y="304800"/>
            <a:ext cx="2804158" cy="609600"/>
          </a:xfrm>
          <a:prstGeom prst="rect">
            <a:avLst/>
          </a:prstGeom>
        </p:spPr>
      </p:pic>
      <p:pic>
        <p:nvPicPr>
          <p:cNvPr id="3" name="Snagit_PPTE0FC"/>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156" y="2887674"/>
            <a:ext cx="8129647" cy="1104908"/>
          </a:xfrm>
          <a:prstGeom prst="rect">
            <a:avLst/>
          </a:prstGeom>
        </p:spPr>
      </p:pic>
      <p:pic>
        <p:nvPicPr>
          <p:cNvPr id="4" name="Snagit_PPT845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56264" y="4696370"/>
            <a:ext cx="4214843" cy="738193"/>
          </a:xfrm>
          <a:prstGeom prst="rect">
            <a:avLst/>
          </a:prstGeom>
        </p:spPr>
      </p:pic>
      <p:sp>
        <p:nvSpPr>
          <p:cNvPr id="12" name="Text Box 7"/>
          <p:cNvSpPr txBox="1">
            <a:spLocks noChangeArrowheads="1"/>
          </p:cNvSpPr>
          <p:nvPr/>
        </p:nvSpPr>
        <p:spPr bwMode="auto">
          <a:xfrm>
            <a:off x="846016" y="4179667"/>
            <a:ext cx="5045227" cy="42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and for the </a:t>
            </a:r>
            <a:r>
              <a:rPr lang="en-US" altLang="en-US" dirty="0" err="1"/>
              <a:t>PatientName</a:t>
            </a:r>
            <a:r>
              <a:rPr lang="en-US" altLang="en-US" dirty="0"/>
              <a:t> value type we get</a:t>
            </a:r>
          </a:p>
        </p:txBody>
      </p:sp>
      <p:sp>
        <p:nvSpPr>
          <p:cNvPr id="13" name="Text Box 5"/>
          <p:cNvSpPr txBox="1">
            <a:spLocks noChangeArrowheads="1"/>
          </p:cNvSpPr>
          <p:nvPr/>
        </p:nvSpPr>
        <p:spPr bwMode="auto">
          <a:xfrm>
            <a:off x="304800" y="1456944"/>
            <a:ext cx="8012193" cy="13480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endParaRPr lang="en-US" altLang="en-US" sz="800" dirty="0"/>
          </a:p>
          <a:p>
            <a:pPr eaLnBrk="1" hangingPunct="1">
              <a:lnSpc>
                <a:spcPct val="120000"/>
              </a:lnSpc>
            </a:pPr>
            <a:r>
              <a:rPr lang="en-US" altLang="en-US" dirty="0"/>
              <a:t>To </a:t>
            </a:r>
            <a:r>
              <a:rPr lang="en-US" altLang="en-US" dirty="0">
                <a:solidFill>
                  <a:srgbClr val="A50021"/>
                </a:solidFill>
              </a:rPr>
              <a:t>view errors </a:t>
            </a:r>
            <a:r>
              <a:rPr lang="en-US" altLang="en-US" dirty="0"/>
              <a:t>on an element, right-click the element’s Context-menu</a:t>
            </a:r>
          </a:p>
          <a:p>
            <a:pPr eaLnBrk="1" hangingPunct="1">
              <a:lnSpc>
                <a:spcPct val="120000"/>
              </a:lnSpc>
            </a:pPr>
            <a:r>
              <a:rPr lang="en-US" altLang="en-US" dirty="0"/>
              <a:t>                      and select Validation Errors, </a:t>
            </a:r>
          </a:p>
          <a:p>
            <a:pPr eaLnBrk="1" hangingPunct="1">
              <a:lnSpc>
                <a:spcPct val="120000"/>
              </a:lnSpc>
            </a:pPr>
            <a:r>
              <a:rPr lang="en-US" altLang="en-US" dirty="0"/>
              <a:t>e.g. for the predicate we get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30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0119"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16</a:t>
            </a:fld>
            <a:endParaRPr lang="en-US" altLang="en-US"/>
          </a:p>
        </p:txBody>
      </p:sp>
      <p:pic>
        <p:nvPicPr>
          <p:cNvPr id="3" name="Snagit_PPTD87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057400"/>
            <a:ext cx="8118351" cy="3962400"/>
          </a:xfrm>
          <a:prstGeom prst="rect">
            <a:avLst/>
          </a:prstGeom>
        </p:spPr>
      </p:pic>
      <p:sp>
        <p:nvSpPr>
          <p:cNvPr id="4" name="TextBox 3"/>
          <p:cNvSpPr txBox="1"/>
          <p:nvPr/>
        </p:nvSpPr>
        <p:spPr>
          <a:xfrm>
            <a:off x="914400" y="457200"/>
            <a:ext cx="6214906" cy="1323439"/>
          </a:xfrm>
          <a:prstGeom prst="rect">
            <a:avLst/>
          </a:prstGeom>
          <a:noFill/>
        </p:spPr>
        <p:txBody>
          <a:bodyPr wrap="none" rtlCol="0">
            <a:spAutoFit/>
          </a:bodyPr>
          <a:lstStyle/>
          <a:p>
            <a:r>
              <a:rPr lang="en-AU" dirty="0"/>
              <a:t>Alternatively, to view all the errors on the fact type, </a:t>
            </a:r>
          </a:p>
          <a:p>
            <a:r>
              <a:rPr lang="en-AU" dirty="0"/>
              <a:t>select the whole fact type (not just the predicate)</a:t>
            </a:r>
          </a:p>
          <a:p>
            <a:r>
              <a:rPr lang="en-AU" dirty="0"/>
              <a:t>and open the Verbalization Browser.</a:t>
            </a:r>
          </a:p>
          <a:p>
            <a:r>
              <a:rPr lang="en-AU" dirty="0"/>
              <a:t>The model errors are displayed in red.</a:t>
            </a:r>
          </a:p>
        </p:txBody>
      </p:sp>
    </p:spTree>
    <p:extLst>
      <p:ext uri="{BB962C8B-B14F-4D97-AF65-F5344CB8AC3E}">
        <p14:creationId xmlns:p14="http://schemas.microsoft.com/office/powerpoint/2010/main" val="2403727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C39B2BA5-2AE7-4E0A-ACB9-2A20D6C847C6}" type="slidenum">
              <a:rPr lang="en-US" altLang="en-US" sz="1200"/>
              <a:pPr eaLnBrk="1" hangingPunct="1"/>
              <a:t>17</a:t>
            </a:fld>
            <a:endParaRPr lang="en-US" altLang="en-US" sz="1200"/>
          </a:p>
        </p:txBody>
      </p:sp>
      <p:sp>
        <p:nvSpPr>
          <p:cNvPr id="722948" name="Text Box 4"/>
          <p:cNvSpPr txBox="1">
            <a:spLocks noChangeArrowheads="1"/>
          </p:cNvSpPr>
          <p:nvPr/>
        </p:nvSpPr>
        <p:spPr bwMode="auto">
          <a:xfrm>
            <a:off x="822325" y="152400"/>
            <a:ext cx="744855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The document window has two </a:t>
            </a:r>
            <a:r>
              <a:rPr lang="en-US" altLang="en-US">
                <a:solidFill>
                  <a:srgbClr val="A50021"/>
                </a:solidFill>
              </a:rPr>
              <a:t>scroll bars</a:t>
            </a:r>
            <a:r>
              <a:rPr lang="en-US" altLang="en-US"/>
              <a:t>.</a:t>
            </a:r>
          </a:p>
          <a:p>
            <a:pPr eaLnBrk="1" hangingPunct="1">
              <a:lnSpc>
                <a:spcPct val="120000"/>
              </a:lnSpc>
            </a:pPr>
            <a:r>
              <a:rPr lang="en-US" altLang="en-US"/>
              <a:t>Use the bottom scroll bar to scroll horizontally.</a:t>
            </a:r>
          </a:p>
          <a:p>
            <a:pPr eaLnBrk="1" hangingPunct="1">
              <a:lnSpc>
                <a:spcPct val="120000"/>
              </a:lnSpc>
            </a:pPr>
            <a:r>
              <a:rPr lang="en-US" altLang="en-US"/>
              <a:t>Use the side scroll bar to scroll vertically.</a:t>
            </a:r>
          </a:p>
          <a:p>
            <a:pPr eaLnBrk="1" hangingPunct="1">
              <a:lnSpc>
                <a:spcPct val="120000"/>
              </a:lnSpc>
            </a:pPr>
            <a:endParaRPr lang="en-US" altLang="en-US"/>
          </a:p>
          <a:p>
            <a:pPr eaLnBrk="1" hangingPunct="1">
              <a:lnSpc>
                <a:spcPct val="120000"/>
              </a:lnSpc>
            </a:pPr>
            <a:r>
              <a:rPr lang="en-US" altLang="en-US"/>
              <a:t>To </a:t>
            </a:r>
            <a:r>
              <a:rPr lang="en-US" altLang="en-US">
                <a:solidFill>
                  <a:srgbClr val="A50021"/>
                </a:solidFill>
              </a:rPr>
              <a:t>reposition</a:t>
            </a:r>
            <a:r>
              <a:rPr lang="en-US" altLang="en-US"/>
              <a:t> any part of the diagram, </a:t>
            </a:r>
            <a:r>
              <a:rPr lang="en-US" altLang="en-US">
                <a:solidFill>
                  <a:srgbClr val="A50021"/>
                </a:solidFill>
              </a:rPr>
              <a:t>select </a:t>
            </a:r>
            <a:r>
              <a:rPr lang="en-US" altLang="en-US"/>
              <a:t>it, </a:t>
            </a:r>
          </a:p>
          <a:p>
            <a:pPr eaLnBrk="1" hangingPunct="1">
              <a:lnSpc>
                <a:spcPct val="120000"/>
              </a:lnSpc>
            </a:pPr>
            <a:r>
              <a:rPr lang="en-US" altLang="en-US"/>
              <a:t>then either </a:t>
            </a:r>
            <a:r>
              <a:rPr lang="en-US" altLang="en-US">
                <a:solidFill>
                  <a:srgbClr val="A50021"/>
                </a:solidFill>
              </a:rPr>
              <a:t>drag</a:t>
            </a:r>
            <a:r>
              <a:rPr lang="en-US" altLang="en-US"/>
              <a:t> it</a:t>
            </a:r>
          </a:p>
          <a:p>
            <a:pPr eaLnBrk="1" hangingPunct="1">
              <a:lnSpc>
                <a:spcPct val="120000"/>
              </a:lnSpc>
            </a:pPr>
            <a:r>
              <a:rPr lang="en-US" altLang="en-US"/>
              <a:t>       or use the arrow keys to </a:t>
            </a:r>
            <a:r>
              <a:rPr lang="en-US" altLang="en-US">
                <a:solidFill>
                  <a:srgbClr val="A50021"/>
                </a:solidFill>
              </a:rPr>
              <a:t>nudge</a:t>
            </a:r>
            <a:r>
              <a:rPr lang="en-US" altLang="en-US"/>
              <a:t> it.</a:t>
            </a:r>
          </a:p>
          <a:p>
            <a:pPr eaLnBrk="1" hangingPunct="1">
              <a:lnSpc>
                <a:spcPct val="120000"/>
              </a:lnSpc>
            </a:pPr>
            <a:endParaRPr lang="en-US" altLang="en-US"/>
          </a:p>
          <a:p>
            <a:pPr eaLnBrk="1" hangingPunct="1">
              <a:lnSpc>
                <a:spcPct val="120000"/>
              </a:lnSpc>
            </a:pPr>
            <a:r>
              <a:rPr lang="en-US" altLang="en-US"/>
              <a:t>To select all of the diagram, press Ctrl+A.</a:t>
            </a:r>
          </a:p>
          <a:p>
            <a:pPr eaLnBrk="1" hangingPunct="1">
              <a:lnSpc>
                <a:spcPct val="120000"/>
              </a:lnSpc>
            </a:pPr>
            <a:endParaRPr lang="en-US" altLang="en-US"/>
          </a:p>
          <a:p>
            <a:pPr eaLnBrk="1" hangingPunct="1">
              <a:lnSpc>
                <a:spcPct val="120000"/>
              </a:lnSpc>
            </a:pPr>
            <a:r>
              <a:rPr lang="en-US" altLang="en-US"/>
              <a:t>To </a:t>
            </a:r>
            <a:r>
              <a:rPr lang="en-US" altLang="en-US">
                <a:solidFill>
                  <a:srgbClr val="A50021"/>
                </a:solidFill>
              </a:rPr>
              <a:t>zoom in</a:t>
            </a:r>
            <a:r>
              <a:rPr lang="en-US" altLang="en-US"/>
              <a:t> (magnify), press Ctrl+WheelUp         -- wheel mouse</a:t>
            </a:r>
          </a:p>
          <a:p>
            <a:pPr eaLnBrk="1" hangingPunct="1">
              <a:lnSpc>
                <a:spcPct val="120000"/>
              </a:lnSpc>
            </a:pPr>
            <a:r>
              <a:rPr lang="en-US" altLang="en-US"/>
              <a:t>		     or press Ctrl+Shift+LeftClick.</a:t>
            </a:r>
          </a:p>
          <a:p>
            <a:pPr eaLnBrk="1" hangingPunct="1">
              <a:lnSpc>
                <a:spcPct val="120000"/>
              </a:lnSpc>
            </a:pPr>
            <a:endParaRPr lang="en-US" altLang="en-US"/>
          </a:p>
          <a:p>
            <a:pPr eaLnBrk="1" hangingPunct="1">
              <a:lnSpc>
                <a:spcPct val="120000"/>
              </a:lnSpc>
            </a:pPr>
            <a:r>
              <a:rPr lang="en-US" altLang="en-US"/>
              <a:t>To </a:t>
            </a:r>
            <a:r>
              <a:rPr lang="en-US" altLang="en-US">
                <a:solidFill>
                  <a:srgbClr val="A50021"/>
                </a:solidFill>
              </a:rPr>
              <a:t>zoom out</a:t>
            </a:r>
            <a:r>
              <a:rPr lang="en-US" altLang="en-US"/>
              <a:t>, press press Ctrl+WheelDown         --wheel mouse</a:t>
            </a:r>
          </a:p>
          <a:p>
            <a:pPr eaLnBrk="1" hangingPunct="1">
              <a:lnSpc>
                <a:spcPct val="120000"/>
              </a:lnSpc>
            </a:pPr>
            <a:r>
              <a:rPr lang="en-US" altLang="en-US"/>
              <a:t>		     or press Ctrl+Shift+RightClick.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2948">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2948">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2948">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2948">
                                            <p:txEl>
                                              <p:pRg st="8" end="8"/>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22948">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22948">
                                            <p:txEl>
                                              <p:pRg st="11" end="11"/>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722948">
                                            <p:txEl>
                                              <p:pRg st="13" end="1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2294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2"/>
          <p:cNvSpPr txBox="1">
            <a:spLocks noChangeArrowheads="1"/>
          </p:cNvSpPr>
          <p:nvPr/>
        </p:nvSpPr>
        <p:spPr bwMode="auto">
          <a:xfrm>
            <a:off x="640347" y="3192677"/>
            <a:ext cx="794999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add a unary predicate shape to the left of the Patient shape</a:t>
            </a:r>
          </a:p>
          <a:p>
            <a:pPr eaLnBrk="1" hangingPunct="1">
              <a:lnSpc>
                <a:spcPct val="120000"/>
              </a:lnSpc>
            </a:pPr>
            <a:r>
              <a:rPr lang="en-US" altLang="en-US" dirty="0"/>
              <a:t>either</a:t>
            </a:r>
          </a:p>
          <a:p>
            <a:pPr eaLnBrk="1" hangingPunct="1">
              <a:lnSpc>
                <a:spcPct val="120000"/>
              </a:lnSpc>
            </a:pPr>
            <a:r>
              <a:rPr lang="en-US" altLang="en-US" dirty="0"/>
              <a:t>         Click the </a:t>
            </a:r>
            <a:r>
              <a:rPr lang="en-US" altLang="en-US" dirty="0">
                <a:solidFill>
                  <a:srgbClr val="A50021"/>
                </a:solidFill>
              </a:rPr>
              <a:t>Unary Fact Type</a:t>
            </a:r>
            <a:r>
              <a:rPr lang="en-US" altLang="en-US" dirty="0"/>
              <a:t> shape                       in the Toolbox</a:t>
            </a:r>
          </a:p>
          <a:p>
            <a:pPr eaLnBrk="1" hangingPunct="1">
              <a:lnSpc>
                <a:spcPct val="120000"/>
              </a:lnSpc>
            </a:pPr>
            <a:r>
              <a:rPr lang="en-US" altLang="en-US" dirty="0"/>
              <a:t>         then click where you want the shape to display.</a:t>
            </a:r>
          </a:p>
          <a:p>
            <a:pPr eaLnBrk="1" hangingPunct="1">
              <a:lnSpc>
                <a:spcPct val="120000"/>
              </a:lnSpc>
            </a:pPr>
            <a:endParaRPr lang="en-US" altLang="en-US" sz="1000" dirty="0"/>
          </a:p>
        </p:txBody>
      </p:sp>
      <p:sp>
        <p:nvSpPr>
          <p:cNvPr id="15362" name="Slide Number Placeholder 1"/>
          <p:cNvSpPr>
            <a:spLocks noGrp="1"/>
          </p:cNvSpPr>
          <p:nvPr>
            <p:ph type="sldNum" sz="quarter" idx="10"/>
          </p:nvPr>
        </p:nvSpPr>
        <p:spPr>
          <a:xfrm>
            <a:off x="6551483" y="6558234"/>
            <a:ext cx="2133600" cy="3238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B646F06-5FAE-4F12-BA66-72C202396441}" type="slidenum">
              <a:rPr lang="en-US" altLang="en-US" sz="1200"/>
              <a:pPr eaLnBrk="1" hangingPunct="1"/>
              <a:t>18</a:t>
            </a:fld>
            <a:endParaRPr lang="en-US" altLang="en-US" sz="1200"/>
          </a:p>
        </p:txBody>
      </p:sp>
      <p:sp>
        <p:nvSpPr>
          <p:cNvPr id="706562" name="Text Box 2"/>
          <p:cNvSpPr txBox="1">
            <a:spLocks noChangeArrowheads="1"/>
          </p:cNvSpPr>
          <p:nvPr/>
        </p:nvSpPr>
        <p:spPr bwMode="auto">
          <a:xfrm>
            <a:off x="609600" y="304800"/>
            <a:ext cx="845282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The full ORM schema includes two other fact types:</a:t>
            </a:r>
          </a:p>
          <a:p>
            <a:pPr eaLnBrk="1" hangingPunct="1">
              <a:lnSpc>
                <a:spcPct val="120000"/>
              </a:lnSpc>
            </a:pPr>
            <a:r>
              <a:rPr lang="en-US" altLang="en-US" dirty="0"/>
              <a:t>   	Patient smokes.</a:t>
            </a:r>
          </a:p>
          <a:p>
            <a:pPr eaLnBrk="1" hangingPunct="1">
              <a:lnSpc>
                <a:spcPct val="120000"/>
              </a:lnSpc>
            </a:pPr>
            <a:r>
              <a:rPr lang="en-US" altLang="en-US" dirty="0"/>
              <a:t>   	Patient is allergic to Drug(.Name).</a:t>
            </a:r>
          </a:p>
          <a:p>
            <a:pPr eaLnBrk="1" hangingPunct="1">
              <a:lnSpc>
                <a:spcPct val="120000"/>
              </a:lnSpc>
            </a:pPr>
            <a:r>
              <a:rPr lang="en-US" altLang="en-US" dirty="0"/>
              <a:t>You could enter these fact types in the Fact Editor.</a:t>
            </a:r>
          </a:p>
          <a:p>
            <a:pPr eaLnBrk="1" hangingPunct="1">
              <a:lnSpc>
                <a:spcPct val="120000"/>
              </a:lnSpc>
            </a:pPr>
            <a:r>
              <a:rPr lang="en-US" altLang="en-US" dirty="0"/>
              <a:t>Pressing Ctrl-Enter at the end of a line displays the fact type on that line.</a:t>
            </a:r>
          </a:p>
          <a:p>
            <a:pPr eaLnBrk="1" hangingPunct="1">
              <a:lnSpc>
                <a:spcPct val="120000"/>
              </a:lnSpc>
            </a:pPr>
            <a:r>
              <a:rPr lang="en-US" altLang="en-US" dirty="0"/>
              <a:t>This is typically the fastest way to enter fact types.</a:t>
            </a:r>
          </a:p>
          <a:p>
            <a:pPr eaLnBrk="1" hangingPunct="1">
              <a:lnSpc>
                <a:spcPct val="120000"/>
              </a:lnSpc>
            </a:pPr>
            <a:endParaRPr lang="en-US" altLang="en-US" sz="1000" dirty="0"/>
          </a:p>
          <a:p>
            <a:pPr eaLnBrk="1" hangingPunct="1">
              <a:lnSpc>
                <a:spcPct val="120000"/>
              </a:lnSpc>
            </a:pPr>
            <a:r>
              <a:rPr lang="en-US" altLang="en-US" dirty="0"/>
              <a:t>But instead, let’s enter the other two fact types graphically.</a:t>
            </a:r>
          </a:p>
        </p:txBody>
      </p:sp>
      <p:pic>
        <p:nvPicPr>
          <p:cNvPr id="2" name="Snagit_PPTDB4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4114800"/>
            <a:ext cx="1343035" cy="257177"/>
          </a:xfrm>
          <a:prstGeom prst="rect">
            <a:avLst/>
          </a:prstGeom>
        </p:spPr>
      </p:pic>
      <p:pic>
        <p:nvPicPr>
          <p:cNvPr id="3" name="Snagit_PPTCEBB"/>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5523185"/>
            <a:ext cx="4041286" cy="813186"/>
          </a:xfrm>
          <a:prstGeom prst="rect">
            <a:avLst/>
          </a:prstGeom>
        </p:spPr>
      </p:pic>
      <p:sp>
        <p:nvSpPr>
          <p:cNvPr id="9" name="Text Box 2"/>
          <p:cNvSpPr txBox="1">
            <a:spLocks noChangeArrowheads="1"/>
          </p:cNvSpPr>
          <p:nvPr/>
        </p:nvSpPr>
        <p:spPr bwMode="auto">
          <a:xfrm>
            <a:off x="669215" y="4582045"/>
            <a:ext cx="6264985"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or</a:t>
            </a:r>
          </a:p>
          <a:p>
            <a:pPr eaLnBrk="1" hangingPunct="1">
              <a:lnSpc>
                <a:spcPct val="120000"/>
              </a:lnSpc>
            </a:pPr>
            <a:r>
              <a:rPr lang="en-US" altLang="en-US" dirty="0"/>
              <a:t>         Drag a Unary Fact Type shape from the toolbox</a:t>
            </a:r>
          </a:p>
          <a:p>
            <a:pPr eaLnBrk="1" hangingPunct="1">
              <a:lnSpc>
                <a:spcPct val="120000"/>
              </a:lnSpc>
            </a:pPr>
            <a:r>
              <a:rPr lang="en-US" altLang="en-US" dirty="0"/>
              <a:t>         to where you want it. </a:t>
            </a:r>
          </a:p>
          <a:p>
            <a:pPr eaLnBrk="1" hangingPunct="1">
              <a:lnSpc>
                <a:spcPct val="120000"/>
              </a:lnSpc>
            </a:pPr>
            <a:endParaRPr lang="en-US" alt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E017593-94FB-4185-B0ED-75FE41D723E8}" type="slidenum">
              <a:rPr lang="en-US" altLang="en-US" sz="1200"/>
              <a:pPr eaLnBrk="1" hangingPunct="1"/>
              <a:t>19</a:t>
            </a:fld>
            <a:endParaRPr lang="en-US" altLang="en-US" sz="1200"/>
          </a:p>
        </p:txBody>
      </p:sp>
      <p:sp>
        <p:nvSpPr>
          <p:cNvPr id="790530" name="Text Box 2"/>
          <p:cNvSpPr txBox="1">
            <a:spLocks noChangeArrowheads="1"/>
          </p:cNvSpPr>
          <p:nvPr/>
        </p:nvSpPr>
        <p:spPr bwMode="auto">
          <a:xfrm>
            <a:off x="533400" y="244475"/>
            <a:ext cx="727321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the unary fact type</a:t>
            </a:r>
          </a:p>
          <a:p>
            <a:pPr eaLnBrk="1" hangingPunct="1">
              <a:lnSpc>
                <a:spcPct val="120000"/>
              </a:lnSpc>
            </a:pPr>
            <a:r>
              <a:rPr lang="en-US" altLang="en-US" dirty="0"/>
              <a:t>(click just above its right top corner).</a:t>
            </a:r>
          </a:p>
          <a:p>
            <a:pPr eaLnBrk="1" hangingPunct="1">
              <a:lnSpc>
                <a:spcPct val="120000"/>
              </a:lnSpc>
            </a:pPr>
            <a:r>
              <a:rPr lang="en-US" altLang="en-US" dirty="0"/>
              <a:t>The Move Cursor      appears to show the predicate is selected</a:t>
            </a:r>
          </a:p>
          <a:p>
            <a:pPr eaLnBrk="1" hangingPunct="1">
              <a:lnSpc>
                <a:spcPct val="120000"/>
              </a:lnSpc>
            </a:pPr>
            <a:r>
              <a:rPr lang="en-US" altLang="en-US" dirty="0"/>
              <a:t>(not the role).</a:t>
            </a:r>
          </a:p>
        </p:txBody>
      </p:sp>
      <p:sp>
        <p:nvSpPr>
          <p:cNvPr id="790537" name="Text Box 9"/>
          <p:cNvSpPr txBox="1">
            <a:spLocks noChangeArrowheads="1"/>
          </p:cNvSpPr>
          <p:nvPr/>
        </p:nvSpPr>
        <p:spPr bwMode="auto">
          <a:xfrm>
            <a:off x="625159" y="3795123"/>
            <a:ext cx="648010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Now select the role</a:t>
            </a:r>
          </a:p>
          <a:p>
            <a:pPr eaLnBrk="1" hangingPunct="1"/>
            <a:r>
              <a:rPr lang="en-US" altLang="en-US" dirty="0"/>
              <a:t>(click inside it)</a:t>
            </a:r>
          </a:p>
          <a:p>
            <a:pPr eaLnBrk="1" hangingPunct="1"/>
            <a:r>
              <a:rPr lang="en-US" altLang="en-US" dirty="0"/>
              <a:t>then right-click to see the validation error for the role.</a:t>
            </a:r>
          </a:p>
        </p:txBody>
      </p:sp>
      <p:pic>
        <p:nvPicPr>
          <p:cNvPr id="2" name="Snagit_PPTC9C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67294" y="175960"/>
            <a:ext cx="1772253" cy="738439"/>
          </a:xfrm>
          <a:prstGeom prst="rect">
            <a:avLst/>
          </a:prstGeom>
        </p:spPr>
      </p:pic>
      <p:pic>
        <p:nvPicPr>
          <p:cNvPr id="3" name="Snagit_PPTCF2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0800" y="1066800"/>
            <a:ext cx="360218" cy="304800"/>
          </a:xfrm>
          <a:prstGeom prst="rect">
            <a:avLst/>
          </a:prstGeom>
        </p:spPr>
      </p:pic>
      <p:pic>
        <p:nvPicPr>
          <p:cNvPr id="4" name="Snagit_PPT1C0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400" y="2561861"/>
            <a:ext cx="3991004" cy="904882"/>
          </a:xfrm>
          <a:prstGeom prst="rect">
            <a:avLst/>
          </a:prstGeom>
        </p:spPr>
      </p:pic>
      <p:pic>
        <p:nvPicPr>
          <p:cNvPr id="5" name="Snagit_PPTBAA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3418" y="3886200"/>
            <a:ext cx="401782" cy="428128"/>
          </a:xfrm>
          <a:prstGeom prst="rect">
            <a:avLst/>
          </a:prstGeom>
        </p:spPr>
      </p:pic>
      <p:pic>
        <p:nvPicPr>
          <p:cNvPr id="6" name="Snagit_PPTF60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0003" y="4953000"/>
            <a:ext cx="4545263" cy="762000"/>
          </a:xfrm>
          <a:prstGeom prst="rect">
            <a:avLst/>
          </a:prstGeom>
        </p:spPr>
      </p:pic>
      <p:sp>
        <p:nvSpPr>
          <p:cNvPr id="7" name="TextBox 6"/>
          <p:cNvSpPr txBox="1"/>
          <p:nvPr/>
        </p:nvSpPr>
        <p:spPr>
          <a:xfrm>
            <a:off x="533400" y="1840646"/>
            <a:ext cx="6902980" cy="400110"/>
          </a:xfrm>
          <a:prstGeom prst="rect">
            <a:avLst/>
          </a:prstGeom>
          <a:noFill/>
        </p:spPr>
        <p:txBody>
          <a:bodyPr wrap="none" rtlCol="0">
            <a:spAutoFit/>
          </a:bodyPr>
          <a:lstStyle/>
          <a:p>
            <a:r>
              <a:rPr lang="en-US" altLang="en-US" dirty="0"/>
              <a:t>Now right-click to see the validation error for the predicate.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05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0537"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05088B8-7B2A-43B3-B98D-052A8CCB7E92}" type="slidenum">
              <a:rPr lang="en-US" altLang="en-US" sz="1200"/>
              <a:pPr eaLnBrk="1" hangingPunct="1"/>
              <a:t>2</a:t>
            </a:fld>
            <a:endParaRPr lang="en-US" altLang="en-US" sz="1200"/>
          </a:p>
        </p:txBody>
      </p:sp>
      <p:sp>
        <p:nvSpPr>
          <p:cNvPr id="3075" name="Rectangle 2" descr="Parchment"/>
          <p:cNvSpPr>
            <a:spLocks noGrp="1" noChangeArrowheads="1"/>
          </p:cNvSpPr>
          <p:nvPr>
            <p:ph type="title"/>
          </p:nvPr>
        </p:nvSpPr>
        <p:spPr>
          <a:xfrm>
            <a:off x="457200" y="228600"/>
            <a:ext cx="86106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dirty="0"/>
              <a:t>Installing Visual Studio</a:t>
            </a:r>
          </a:p>
        </p:txBody>
      </p:sp>
      <p:sp>
        <p:nvSpPr>
          <p:cNvPr id="3076" name="TextBox 3"/>
          <p:cNvSpPr txBox="1">
            <a:spLocks noChangeArrowheads="1"/>
          </p:cNvSpPr>
          <p:nvPr/>
        </p:nvSpPr>
        <p:spPr bwMode="auto">
          <a:xfrm>
            <a:off x="533400" y="1447800"/>
            <a:ext cx="8229600" cy="3939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Natural ORM Architect (NORMA) supports ORM 2 (Object-Role Modeling, version 2).</a:t>
            </a:r>
          </a:p>
          <a:p>
            <a:pPr eaLnBrk="1" hangingPunct="1"/>
            <a:endParaRPr lang="en-US" altLang="en-US" sz="1000" dirty="0"/>
          </a:p>
          <a:p>
            <a:pPr eaLnBrk="1" hangingPunct="1"/>
            <a:r>
              <a:rPr lang="en-US" altLang="en-US" dirty="0"/>
              <a:t>Currently, NORMA requires prior installation of Microsoft Visual Studio</a:t>
            </a:r>
          </a:p>
          <a:p>
            <a:pPr eaLnBrk="1" hangingPunct="1"/>
            <a:r>
              <a:rPr lang="en-US" altLang="en-US" dirty="0"/>
              <a:t>(2005 or later). </a:t>
            </a:r>
          </a:p>
          <a:p>
            <a:pPr eaLnBrk="1" hangingPunct="1"/>
            <a:endParaRPr lang="en-US" altLang="en-US" dirty="0"/>
          </a:p>
          <a:p>
            <a:pPr eaLnBrk="1" hangingPunct="1"/>
            <a:r>
              <a:rPr lang="en-US" altLang="en-US" dirty="0"/>
              <a:t>The Community Edition of Visual Studio 2015 is freely available for most users, and may be downloaded from </a:t>
            </a:r>
          </a:p>
          <a:p>
            <a:pPr eaLnBrk="1" hangingPunct="1"/>
            <a:r>
              <a:rPr lang="en-US" u="sng" dirty="0">
                <a:hlinkClick r:id="rId4"/>
              </a:rPr>
              <a:t>http://www.visualstudio.com/products/visual-studio-community-vs</a:t>
            </a:r>
            <a:endParaRPr lang="en-US" altLang="en-US" sz="1200" dirty="0"/>
          </a:p>
          <a:p>
            <a:pPr eaLnBrk="1" hangingPunct="1"/>
            <a:endParaRPr lang="en-US" altLang="en-US" dirty="0"/>
          </a:p>
          <a:p>
            <a:pPr eaLnBrk="1" hangingPunct="1"/>
            <a:r>
              <a:rPr lang="en-US" altLang="en-US" dirty="0"/>
              <a:t>The above edition of Visual Studio is used for these NORMA Labs.</a:t>
            </a:r>
          </a:p>
          <a:p>
            <a:pPr eaLnBrk="1" hangingPunct="1"/>
            <a:endParaRPr lang="en-US" altLang="en-US" dirty="0"/>
          </a:p>
          <a:p>
            <a:pPr eaLnBrk="1" hangingPunct="1"/>
            <a:r>
              <a:rPr lang="en-US" altLang="en-US" dirty="0"/>
              <a:t>If you have not already done so, please install Visual Studio. </a:t>
            </a:r>
          </a:p>
        </p:txBody>
      </p:sp>
    </p:spTree>
    <p:extLst>
      <p:ext uri="{BB962C8B-B14F-4D97-AF65-F5344CB8AC3E}">
        <p14:creationId xmlns:p14="http://schemas.microsoft.com/office/powerpoint/2010/main" val="205944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76">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4F3177E-73A3-4972-9E15-D75406B1E659}" type="slidenum">
              <a:rPr lang="en-US" altLang="en-US" sz="1200"/>
              <a:pPr eaLnBrk="1" hangingPunct="1"/>
              <a:t>20</a:t>
            </a:fld>
            <a:endParaRPr lang="en-US" altLang="en-US" sz="1200"/>
          </a:p>
        </p:txBody>
      </p:sp>
      <p:sp>
        <p:nvSpPr>
          <p:cNvPr id="705539" name="Text Box 3"/>
          <p:cNvSpPr txBox="1">
            <a:spLocks noChangeArrowheads="1"/>
          </p:cNvSpPr>
          <p:nvPr/>
        </p:nvSpPr>
        <p:spPr bwMode="auto">
          <a:xfrm>
            <a:off x="609600" y="228600"/>
            <a:ext cx="4716676"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t>
            </a:r>
            <a:r>
              <a:rPr lang="en-US" altLang="en-US" dirty="0">
                <a:solidFill>
                  <a:srgbClr val="A50021"/>
                </a:solidFill>
              </a:rPr>
              <a:t>connect the role</a:t>
            </a:r>
            <a:r>
              <a:rPr lang="en-US" altLang="en-US" dirty="0"/>
              <a:t> to the Patient shape</a:t>
            </a:r>
          </a:p>
          <a:p>
            <a:pPr eaLnBrk="1" hangingPunct="1">
              <a:lnSpc>
                <a:spcPct val="120000"/>
              </a:lnSpc>
            </a:pPr>
            <a:r>
              <a:rPr lang="en-US" altLang="en-US" dirty="0"/>
              <a:t>select the role, </a:t>
            </a:r>
          </a:p>
        </p:txBody>
      </p:sp>
      <p:sp>
        <p:nvSpPr>
          <p:cNvPr id="705540" name="Text Box 4"/>
          <p:cNvSpPr txBox="1">
            <a:spLocks noChangeArrowheads="1"/>
          </p:cNvSpPr>
          <p:nvPr/>
        </p:nvSpPr>
        <p:spPr bwMode="auto">
          <a:xfrm>
            <a:off x="609600" y="2819400"/>
            <a:ext cx="7597775" cy="261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Alternatively, </a:t>
            </a:r>
          </a:p>
          <a:p>
            <a:pPr eaLnBrk="1" hangingPunct="1">
              <a:lnSpc>
                <a:spcPct val="120000"/>
              </a:lnSpc>
            </a:pPr>
            <a:r>
              <a:rPr lang="en-US" altLang="en-US" dirty="0"/>
              <a:t>click the Role Connector shape 		      in the Toolbox</a:t>
            </a:r>
          </a:p>
          <a:p>
            <a:pPr eaLnBrk="1" hangingPunct="1">
              <a:lnSpc>
                <a:spcPct val="120000"/>
              </a:lnSpc>
            </a:pPr>
            <a:r>
              <a:rPr lang="en-US" altLang="en-US" dirty="0"/>
              <a:t>then click the role and the Patient shape.</a:t>
            </a:r>
          </a:p>
          <a:p>
            <a:pPr eaLnBrk="1" hangingPunct="1">
              <a:lnSpc>
                <a:spcPct val="120000"/>
              </a:lnSpc>
            </a:pPr>
            <a:endParaRPr lang="en-US" altLang="en-US" sz="1800" dirty="0"/>
          </a:p>
          <a:p>
            <a:pPr eaLnBrk="1" hangingPunct="1">
              <a:lnSpc>
                <a:spcPct val="120000"/>
              </a:lnSpc>
            </a:pPr>
            <a:r>
              <a:rPr lang="en-US" altLang="en-US" dirty="0"/>
              <a:t>For practice, use </a:t>
            </a:r>
            <a:r>
              <a:rPr lang="en-US" altLang="en-US" dirty="0">
                <a:solidFill>
                  <a:srgbClr val="A50021"/>
                </a:solidFill>
              </a:rPr>
              <a:t>Undo</a:t>
            </a:r>
            <a:r>
              <a:rPr lang="en-US" altLang="en-US" dirty="0"/>
              <a:t> (select       from the menu, or type </a:t>
            </a:r>
            <a:r>
              <a:rPr lang="en-US" altLang="en-US" dirty="0" err="1"/>
              <a:t>Ctrl+Z</a:t>
            </a:r>
            <a:r>
              <a:rPr lang="en-US" altLang="en-US" dirty="0"/>
              <a:t>)</a:t>
            </a:r>
          </a:p>
          <a:p>
            <a:pPr eaLnBrk="1" hangingPunct="1">
              <a:lnSpc>
                <a:spcPct val="120000"/>
              </a:lnSpc>
            </a:pPr>
            <a:r>
              <a:rPr lang="en-US" altLang="en-US" dirty="0"/>
              <a:t>to remove the connection,</a:t>
            </a:r>
          </a:p>
          <a:p>
            <a:pPr eaLnBrk="1" hangingPunct="1">
              <a:lnSpc>
                <a:spcPct val="120000"/>
              </a:lnSpc>
            </a:pPr>
            <a:r>
              <a:rPr lang="en-US" altLang="en-US" dirty="0"/>
              <a:t>then use the alternative method to restore the connection.</a:t>
            </a:r>
          </a:p>
        </p:txBody>
      </p:sp>
      <p:pic>
        <p:nvPicPr>
          <p:cNvPr id="7055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3375" y="4333875"/>
            <a:ext cx="2921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554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83075" y="3321050"/>
            <a:ext cx="1325563"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26F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00800" y="404353"/>
            <a:ext cx="1238259" cy="509591"/>
          </a:xfrm>
          <a:prstGeom prst="rect">
            <a:avLst/>
          </a:prstGeom>
        </p:spPr>
      </p:pic>
      <p:pic>
        <p:nvPicPr>
          <p:cNvPr id="3" name="Snagit_PPTCC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607" y="1280427"/>
            <a:ext cx="1233497" cy="609604"/>
          </a:xfrm>
          <a:prstGeom prst="rect">
            <a:avLst/>
          </a:prstGeom>
        </p:spPr>
      </p:pic>
      <p:pic>
        <p:nvPicPr>
          <p:cNvPr id="4" name="Snagit_PPT59DC"/>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19374" y="2015669"/>
            <a:ext cx="1309697" cy="552454"/>
          </a:xfrm>
          <a:prstGeom prst="rect">
            <a:avLst/>
          </a:prstGeom>
        </p:spPr>
      </p:pic>
      <p:sp>
        <p:nvSpPr>
          <p:cNvPr id="5" name="TextBox 4"/>
          <p:cNvSpPr txBox="1"/>
          <p:nvPr/>
        </p:nvSpPr>
        <p:spPr>
          <a:xfrm>
            <a:off x="609600" y="1030662"/>
            <a:ext cx="5678349" cy="1200329"/>
          </a:xfrm>
          <a:prstGeom prst="rect">
            <a:avLst/>
          </a:prstGeom>
          <a:noFill/>
        </p:spPr>
        <p:txBody>
          <a:bodyPr wrap="none" rtlCol="0">
            <a:spAutoFit/>
          </a:bodyPr>
          <a:lstStyle/>
          <a:p>
            <a:pPr eaLnBrk="1" hangingPunct="1">
              <a:lnSpc>
                <a:spcPct val="120000"/>
              </a:lnSpc>
            </a:pPr>
            <a:r>
              <a:rPr lang="en-US" altLang="en-US" dirty="0"/>
              <a:t>then drag the mouse pointer</a:t>
            </a:r>
          </a:p>
          <a:p>
            <a:pPr eaLnBrk="1" hangingPunct="1">
              <a:lnSpc>
                <a:spcPct val="120000"/>
              </a:lnSpc>
            </a:pPr>
            <a:r>
              <a:rPr lang="en-US" altLang="en-US" dirty="0"/>
              <a:t>(which now displays as a role connector pointer)</a:t>
            </a:r>
          </a:p>
          <a:p>
            <a:pPr>
              <a:lnSpc>
                <a:spcPct val="120000"/>
              </a:lnSpc>
            </a:pPr>
            <a:r>
              <a:rPr lang="en-US" altLang="en-US" dirty="0"/>
              <a:t>onto the Patient shape</a:t>
            </a:r>
          </a:p>
        </p:txBody>
      </p:sp>
      <p:sp>
        <p:nvSpPr>
          <p:cNvPr id="6" name="TextBox 5"/>
          <p:cNvSpPr txBox="1"/>
          <p:nvPr/>
        </p:nvSpPr>
        <p:spPr>
          <a:xfrm>
            <a:off x="609600" y="2208399"/>
            <a:ext cx="3001463" cy="421975"/>
          </a:xfrm>
          <a:prstGeom prst="rect">
            <a:avLst/>
          </a:prstGeom>
          <a:noFill/>
        </p:spPr>
        <p:txBody>
          <a:bodyPr wrap="none" rtlCol="0">
            <a:spAutoFit/>
          </a:bodyPr>
          <a:lstStyle/>
          <a:p>
            <a:pPr eaLnBrk="1" hangingPunct="1">
              <a:lnSpc>
                <a:spcPct val="120000"/>
              </a:lnSpc>
            </a:pPr>
            <a:r>
              <a:rPr lang="en-US" altLang="en-US" dirty="0"/>
              <a:t>then release the mouse.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05540">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5540">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554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055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554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05540">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05540">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55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98D0D00-8D27-4CCA-BD4B-BD4A28C69F8F}" type="slidenum">
              <a:rPr lang="en-US" altLang="en-US" sz="1200"/>
              <a:pPr eaLnBrk="1" hangingPunct="1"/>
              <a:t>21</a:t>
            </a:fld>
            <a:endParaRPr lang="en-US" altLang="en-US" sz="1200"/>
          </a:p>
        </p:txBody>
      </p:sp>
      <p:sp>
        <p:nvSpPr>
          <p:cNvPr id="703494" name="Text Box 6"/>
          <p:cNvSpPr txBox="1">
            <a:spLocks noChangeArrowheads="1"/>
          </p:cNvSpPr>
          <p:nvPr/>
        </p:nvSpPr>
        <p:spPr bwMode="auto">
          <a:xfrm>
            <a:off x="533400" y="152400"/>
            <a:ext cx="8530669" cy="592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add a </a:t>
            </a:r>
            <a:r>
              <a:rPr lang="en-US" altLang="en-US" dirty="0">
                <a:solidFill>
                  <a:srgbClr val="A50021"/>
                </a:solidFill>
              </a:rPr>
              <a:t>predicate reading</a:t>
            </a:r>
            <a:r>
              <a:rPr lang="en-US" altLang="en-US" dirty="0"/>
              <a:t>,</a:t>
            </a:r>
          </a:p>
          <a:p>
            <a:pPr eaLnBrk="1" hangingPunct="1">
              <a:lnSpc>
                <a:spcPct val="120000"/>
              </a:lnSpc>
            </a:pPr>
            <a:r>
              <a:rPr lang="en-US" altLang="en-US" dirty="0"/>
              <a:t>select the unary predicate shape</a:t>
            </a:r>
          </a:p>
          <a:p>
            <a:pPr eaLnBrk="1" hangingPunct="1">
              <a:lnSpc>
                <a:spcPct val="120000"/>
              </a:lnSpc>
            </a:pPr>
            <a:r>
              <a:rPr lang="en-US" altLang="en-US" dirty="0"/>
              <a:t>(not the role)</a:t>
            </a:r>
          </a:p>
          <a:p>
            <a:pPr eaLnBrk="1" hangingPunct="1">
              <a:lnSpc>
                <a:spcPct val="120000"/>
              </a:lnSpc>
            </a:pPr>
            <a:r>
              <a:rPr lang="en-US" altLang="en-US" dirty="0"/>
              <a:t>and double-click it to open </a:t>
            </a:r>
          </a:p>
          <a:p>
            <a:pPr eaLnBrk="1" hangingPunct="1">
              <a:lnSpc>
                <a:spcPct val="120000"/>
              </a:lnSpc>
            </a:pPr>
            <a:r>
              <a:rPr lang="en-US" altLang="en-US" dirty="0"/>
              <a:t>the </a:t>
            </a:r>
            <a:r>
              <a:rPr lang="en-US" altLang="en-US" dirty="0">
                <a:solidFill>
                  <a:srgbClr val="A50021"/>
                </a:solidFill>
              </a:rPr>
              <a:t>ORM Reading Editor.</a:t>
            </a:r>
            <a:endParaRPr lang="en-US" altLang="en-US" dirty="0"/>
          </a:p>
          <a:p>
            <a:pPr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pPr>
            <a:endParaRPr lang="en-US" altLang="en-US" dirty="0"/>
          </a:p>
          <a:p>
            <a:pPr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pPr>
            <a:endParaRPr lang="en-US" altLang="en-US" sz="1600" dirty="0"/>
          </a:p>
          <a:p>
            <a:pPr eaLnBrk="1" hangingPunct="1">
              <a:lnSpc>
                <a:spcPct val="120000"/>
              </a:lnSpc>
            </a:pPr>
            <a:r>
              <a:rPr lang="en-US" altLang="en-US" dirty="0"/>
              <a:t>To reposition a predicate reading in the document window</a:t>
            </a:r>
          </a:p>
          <a:p>
            <a:pPr eaLnBrk="1" hangingPunct="1">
              <a:lnSpc>
                <a:spcPct val="120000"/>
              </a:lnSpc>
            </a:pPr>
            <a:r>
              <a:rPr lang="en-US" altLang="en-US" dirty="0"/>
              <a:t>select it then drag it to where you want. </a:t>
            </a:r>
          </a:p>
          <a:p>
            <a:pPr eaLnBrk="1" hangingPunct="1">
              <a:lnSpc>
                <a:spcPct val="120000"/>
              </a:lnSpc>
            </a:pPr>
            <a:r>
              <a:rPr lang="en-US" altLang="en-US" dirty="0"/>
              <a:t>Use Align Middles to align the shapes horizontally.</a:t>
            </a:r>
          </a:p>
          <a:p>
            <a:pPr eaLnBrk="1" hangingPunct="1">
              <a:lnSpc>
                <a:spcPct val="120000"/>
              </a:lnSpc>
            </a:pPr>
            <a:endParaRPr lang="en-US" altLang="en-US" sz="1600" dirty="0"/>
          </a:p>
          <a:p>
            <a:pPr eaLnBrk="1" hangingPunct="1">
              <a:lnSpc>
                <a:spcPct val="120000"/>
              </a:lnSpc>
            </a:pPr>
            <a:r>
              <a:rPr lang="en-US" altLang="en-US" dirty="0"/>
              <a:t>To change a predicate reading, select the reading on the predicate shape,</a:t>
            </a:r>
          </a:p>
          <a:p>
            <a:pPr eaLnBrk="1" hangingPunct="1">
              <a:lnSpc>
                <a:spcPct val="120000"/>
              </a:lnSpc>
            </a:pPr>
            <a:r>
              <a:rPr lang="en-US" altLang="en-US" dirty="0"/>
              <a:t>then select the reading in the Reading Editor, then edit as needed.</a:t>
            </a:r>
          </a:p>
        </p:txBody>
      </p:sp>
      <p:pic>
        <p:nvPicPr>
          <p:cNvPr id="6" name="Snagit_PPTC78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8734" y="237526"/>
            <a:ext cx="1490673" cy="619130"/>
          </a:xfrm>
          <a:prstGeom prst="rect">
            <a:avLst/>
          </a:prstGeom>
        </p:spPr>
      </p:pic>
      <p:pic>
        <p:nvPicPr>
          <p:cNvPr id="7" name="Snagit_PPTFBAC"/>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8733" y="1219200"/>
            <a:ext cx="1590937" cy="679887"/>
          </a:xfrm>
          <a:prstGeom prst="rect">
            <a:avLst/>
          </a:prstGeom>
        </p:spPr>
      </p:pic>
      <p:pic>
        <p:nvPicPr>
          <p:cNvPr id="8" name="Snagit_PPTAEC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51684" y="2225225"/>
            <a:ext cx="1502940" cy="570081"/>
          </a:xfrm>
          <a:prstGeom prst="rect">
            <a:avLst/>
          </a:prstGeom>
        </p:spPr>
      </p:pic>
      <p:pic>
        <p:nvPicPr>
          <p:cNvPr id="9" name="Snagit_PPT36E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60076" y="3090459"/>
            <a:ext cx="4119593" cy="842969"/>
          </a:xfrm>
          <a:prstGeom prst="rect">
            <a:avLst/>
          </a:prstGeom>
        </p:spPr>
      </p:pic>
      <p:sp>
        <p:nvSpPr>
          <p:cNvPr id="10" name="TextBox 9"/>
          <p:cNvSpPr txBox="1"/>
          <p:nvPr/>
        </p:nvSpPr>
        <p:spPr>
          <a:xfrm>
            <a:off x="538761" y="2110155"/>
            <a:ext cx="3312253" cy="800219"/>
          </a:xfrm>
          <a:prstGeom prst="rect">
            <a:avLst/>
          </a:prstGeom>
          <a:noFill/>
        </p:spPr>
        <p:txBody>
          <a:bodyPr wrap="none" rtlCol="0">
            <a:spAutoFit/>
          </a:bodyPr>
          <a:lstStyle/>
          <a:p>
            <a:pPr eaLnBrk="1" hangingPunct="1">
              <a:spcBef>
                <a:spcPct val="30000"/>
              </a:spcBef>
            </a:pPr>
            <a:r>
              <a:rPr lang="en-US" altLang="en-US" dirty="0"/>
              <a:t>Type “smokes” after Patient</a:t>
            </a:r>
          </a:p>
          <a:p>
            <a:pPr eaLnBrk="1" hangingPunct="1">
              <a:spcBef>
                <a:spcPct val="30000"/>
              </a:spcBef>
            </a:pPr>
            <a:r>
              <a:rPr lang="en-US" altLang="en-US" dirty="0"/>
              <a:t>and press the Enter key.</a:t>
            </a:r>
          </a:p>
        </p:txBody>
      </p:sp>
      <p:sp>
        <p:nvSpPr>
          <p:cNvPr id="11" name="TextBox 10"/>
          <p:cNvSpPr txBox="1"/>
          <p:nvPr/>
        </p:nvSpPr>
        <p:spPr>
          <a:xfrm>
            <a:off x="533400" y="2971800"/>
            <a:ext cx="3477875" cy="791307"/>
          </a:xfrm>
          <a:prstGeom prst="rect">
            <a:avLst/>
          </a:prstGeom>
          <a:noFill/>
        </p:spPr>
        <p:txBody>
          <a:bodyPr wrap="none" rtlCol="0">
            <a:spAutoFit/>
          </a:bodyPr>
          <a:lstStyle/>
          <a:p>
            <a:pPr eaLnBrk="1" hangingPunct="1">
              <a:lnSpc>
                <a:spcPct val="120000"/>
              </a:lnSpc>
            </a:pPr>
            <a:r>
              <a:rPr lang="en-US" altLang="en-US" dirty="0"/>
              <a:t>The predicate reading should</a:t>
            </a:r>
          </a:p>
          <a:p>
            <a:pPr eaLnBrk="1" hangingPunct="1">
              <a:lnSpc>
                <a:spcPct val="120000"/>
              </a:lnSpc>
            </a:pPr>
            <a:r>
              <a:rPr lang="en-US" altLang="en-US" dirty="0"/>
              <a:t>now appear next to the role.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349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0349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03494">
                                            <p:txEl>
                                              <p:pRg st="13" end="1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3494">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0349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10875B1-54EB-413D-9994-64BB04095F17}" type="slidenum">
              <a:rPr lang="en-US" altLang="en-US" sz="1200"/>
              <a:pPr eaLnBrk="1" hangingPunct="1"/>
              <a:t>22</a:t>
            </a:fld>
            <a:endParaRPr lang="en-US" altLang="en-US" sz="1200"/>
          </a:p>
        </p:txBody>
      </p:sp>
      <p:sp>
        <p:nvSpPr>
          <p:cNvPr id="19459" name="Text Box 5"/>
          <p:cNvSpPr txBox="1">
            <a:spLocks noChangeArrowheads="1"/>
          </p:cNvSpPr>
          <p:nvPr/>
        </p:nvSpPr>
        <p:spPr bwMode="auto">
          <a:xfrm>
            <a:off x="457200" y="76200"/>
            <a:ext cx="816768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To add the Drug entity type,</a:t>
            </a:r>
          </a:p>
          <a:p>
            <a:pPr eaLnBrk="1" hangingPunct="1">
              <a:lnSpc>
                <a:spcPct val="120000"/>
              </a:lnSpc>
            </a:pPr>
            <a:r>
              <a:rPr lang="en-US" altLang="en-US"/>
              <a:t>drag the </a:t>
            </a:r>
            <a:r>
              <a:rPr lang="en-US" altLang="en-US">
                <a:solidFill>
                  <a:srgbClr val="A50021"/>
                </a:solidFill>
              </a:rPr>
              <a:t>Entity Type</a:t>
            </a:r>
            <a:r>
              <a:rPr lang="en-US" altLang="en-US"/>
              <a:t> shape from the Toolbox to the document window.</a:t>
            </a:r>
          </a:p>
          <a:p>
            <a:pPr eaLnBrk="1" hangingPunct="1">
              <a:lnSpc>
                <a:spcPct val="120000"/>
              </a:lnSpc>
            </a:pPr>
            <a:r>
              <a:rPr lang="en-US" altLang="en-US"/>
              <a:t>It initially displays with a default name, e.g. “EntityType1”. </a:t>
            </a:r>
          </a:p>
        </p:txBody>
      </p:sp>
      <p:sp>
        <p:nvSpPr>
          <p:cNvPr id="711687" name="Text Box 7"/>
          <p:cNvSpPr txBox="1">
            <a:spLocks noChangeArrowheads="1"/>
          </p:cNvSpPr>
          <p:nvPr/>
        </p:nvSpPr>
        <p:spPr bwMode="auto">
          <a:xfrm>
            <a:off x="457200" y="3257836"/>
            <a:ext cx="346005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Change the name to “Drug”, </a:t>
            </a:r>
          </a:p>
          <a:p>
            <a:pPr eaLnBrk="1" hangingPunct="1"/>
            <a:r>
              <a:rPr lang="en-US" altLang="en-US" dirty="0"/>
              <a:t>either by editing it in place</a:t>
            </a:r>
          </a:p>
        </p:txBody>
      </p:sp>
      <p:pic>
        <p:nvPicPr>
          <p:cNvPr id="2" name="Snagit_PPT168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427132"/>
            <a:ext cx="1888030" cy="1468468"/>
          </a:xfrm>
          <a:prstGeom prst="rect">
            <a:avLst/>
          </a:prstGeom>
        </p:spPr>
      </p:pic>
      <p:pic>
        <p:nvPicPr>
          <p:cNvPr id="4" name="Snagit_PPTBF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7498" y="1581424"/>
            <a:ext cx="4148168" cy="1676412"/>
          </a:xfrm>
          <a:prstGeom prst="rect">
            <a:avLst/>
          </a:prstGeom>
        </p:spPr>
      </p:pic>
      <p:pic>
        <p:nvPicPr>
          <p:cNvPr id="5" name="Snagit_PPT3C6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800" y="3257836"/>
            <a:ext cx="970087" cy="571274"/>
          </a:xfrm>
          <a:prstGeom prst="rect">
            <a:avLst/>
          </a:prstGeom>
        </p:spPr>
      </p:pic>
      <p:pic>
        <p:nvPicPr>
          <p:cNvPr id="6" name="Snagit_PPTFA8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23909" y="4114800"/>
            <a:ext cx="1912156" cy="2312374"/>
          </a:xfrm>
          <a:prstGeom prst="rect">
            <a:avLst/>
          </a:prstGeom>
        </p:spPr>
      </p:pic>
      <p:sp>
        <p:nvSpPr>
          <p:cNvPr id="7" name="TextBox 6"/>
          <p:cNvSpPr txBox="1"/>
          <p:nvPr/>
        </p:nvSpPr>
        <p:spPr>
          <a:xfrm>
            <a:off x="490339" y="4105869"/>
            <a:ext cx="3456395" cy="707886"/>
          </a:xfrm>
          <a:prstGeom prst="rect">
            <a:avLst/>
          </a:prstGeom>
          <a:noFill/>
        </p:spPr>
        <p:txBody>
          <a:bodyPr wrap="none" rtlCol="0">
            <a:spAutoFit/>
          </a:bodyPr>
          <a:lstStyle/>
          <a:p>
            <a:r>
              <a:rPr lang="en-US" altLang="en-US" dirty="0"/>
              <a:t>or by editing the Name entry</a:t>
            </a:r>
          </a:p>
          <a:p>
            <a:r>
              <a:rPr lang="en-US" altLang="en-US" dirty="0"/>
              <a:t>in the </a:t>
            </a:r>
            <a:r>
              <a:rPr lang="en-US" altLang="en-US" dirty="0">
                <a:solidFill>
                  <a:srgbClr val="A50021"/>
                </a:solidFill>
              </a:rPr>
              <a:t>Properties window</a:t>
            </a:r>
            <a:r>
              <a:rPr lang="en-US" altLang="en-US" dirty="0"/>
              <a:t>.</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16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7"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33DE853-8936-47D0-877A-D2CBDFCEF6E7}" type="slidenum">
              <a:rPr lang="en-US" altLang="en-US" sz="1200"/>
              <a:pPr eaLnBrk="1" hangingPunct="1"/>
              <a:t>23</a:t>
            </a:fld>
            <a:endParaRPr lang="en-US" altLang="en-US" sz="1200"/>
          </a:p>
        </p:txBody>
      </p:sp>
      <p:sp>
        <p:nvSpPr>
          <p:cNvPr id="715779" name="Text Box 3"/>
          <p:cNvSpPr txBox="1">
            <a:spLocks noChangeArrowheads="1"/>
          </p:cNvSpPr>
          <p:nvPr/>
        </p:nvSpPr>
        <p:spPr bwMode="auto">
          <a:xfrm>
            <a:off x="533400" y="381000"/>
            <a:ext cx="450116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Add the </a:t>
            </a:r>
            <a:r>
              <a:rPr lang="en-US" altLang="en-US" dirty="0">
                <a:solidFill>
                  <a:srgbClr val="A50021"/>
                </a:solidFill>
              </a:rPr>
              <a:t>reference mode</a:t>
            </a:r>
            <a:r>
              <a:rPr lang="en-US" altLang="en-US" dirty="0"/>
              <a:t> “Name”</a:t>
            </a:r>
          </a:p>
          <a:p>
            <a:pPr eaLnBrk="1" hangingPunct="1">
              <a:lnSpc>
                <a:spcPct val="120000"/>
              </a:lnSpc>
            </a:pPr>
            <a:r>
              <a:rPr lang="en-US" altLang="en-US" dirty="0"/>
              <a:t>in the </a:t>
            </a:r>
            <a:r>
              <a:rPr lang="en-US" altLang="en-US" dirty="0" err="1">
                <a:solidFill>
                  <a:srgbClr val="A50021"/>
                </a:solidFill>
              </a:rPr>
              <a:t>RefMode</a:t>
            </a:r>
            <a:r>
              <a:rPr lang="en-US" altLang="en-US" dirty="0">
                <a:solidFill>
                  <a:srgbClr val="A50021"/>
                </a:solidFill>
              </a:rPr>
              <a:t> property</a:t>
            </a:r>
          </a:p>
          <a:p>
            <a:pPr eaLnBrk="1" hangingPunct="1">
              <a:lnSpc>
                <a:spcPct val="120000"/>
              </a:lnSpc>
            </a:pPr>
            <a:r>
              <a:rPr lang="en-US" altLang="en-US" dirty="0"/>
              <a:t>either by typing it and hitting Enter </a:t>
            </a:r>
          </a:p>
          <a:p>
            <a:pPr eaLnBrk="1" hangingPunct="1">
              <a:lnSpc>
                <a:spcPct val="120000"/>
              </a:lnSpc>
            </a:pPr>
            <a:r>
              <a:rPr lang="en-US" altLang="en-US" dirty="0"/>
              <a:t>or </a:t>
            </a:r>
          </a:p>
          <a:p>
            <a:pPr eaLnBrk="1" hangingPunct="1">
              <a:lnSpc>
                <a:spcPct val="120000"/>
              </a:lnSpc>
            </a:pPr>
            <a:r>
              <a:rPr lang="en-US" altLang="en-US" dirty="0"/>
              <a:t>by selecting it from the drop-down list</a:t>
            </a:r>
          </a:p>
          <a:p>
            <a:pPr eaLnBrk="1" hangingPunct="1">
              <a:lnSpc>
                <a:spcPct val="120000"/>
              </a:lnSpc>
            </a:pPr>
            <a:r>
              <a:rPr lang="en-US" altLang="en-US" dirty="0"/>
              <a:t>of pre-defined reference modes.</a:t>
            </a:r>
          </a:p>
        </p:txBody>
      </p:sp>
      <p:pic>
        <p:nvPicPr>
          <p:cNvPr id="2" name="Snagit_PPTA3D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457200"/>
            <a:ext cx="2819400" cy="4531965"/>
          </a:xfrm>
          <a:prstGeom prst="rect">
            <a:avLst/>
          </a:prstGeom>
        </p:spPr>
      </p:pic>
      <p:pic>
        <p:nvPicPr>
          <p:cNvPr id="3" name="Snagit_PPT62A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0" y="4308123"/>
            <a:ext cx="1076333" cy="681042"/>
          </a:xfrm>
          <a:prstGeom prst="rect">
            <a:avLst/>
          </a:prstGeom>
        </p:spPr>
      </p:pic>
      <p:sp>
        <p:nvSpPr>
          <p:cNvPr id="4" name="TextBox 3"/>
          <p:cNvSpPr txBox="1"/>
          <p:nvPr/>
        </p:nvSpPr>
        <p:spPr>
          <a:xfrm>
            <a:off x="634775" y="3429000"/>
            <a:ext cx="4399794" cy="791307"/>
          </a:xfrm>
          <a:prstGeom prst="rect">
            <a:avLst/>
          </a:prstGeom>
          <a:noFill/>
        </p:spPr>
        <p:txBody>
          <a:bodyPr wrap="none" rtlCol="0">
            <a:spAutoFit/>
          </a:bodyPr>
          <a:lstStyle/>
          <a:p>
            <a:pPr eaLnBrk="1" hangingPunct="1">
              <a:lnSpc>
                <a:spcPct val="120000"/>
              </a:lnSpc>
            </a:pPr>
            <a:r>
              <a:rPr lang="en-US" altLang="en-US" dirty="0"/>
              <a:t>The reference mode is now displayed</a:t>
            </a:r>
          </a:p>
          <a:p>
            <a:pPr eaLnBrk="1" hangingPunct="1">
              <a:lnSpc>
                <a:spcPct val="120000"/>
              </a:lnSpc>
            </a:pPr>
            <a:r>
              <a:rPr lang="en-US" altLang="en-US" dirty="0"/>
              <a:t>on the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54E9D96-5C2B-4BE4-806A-304F1526A876}" type="slidenum">
              <a:rPr lang="en-US" altLang="en-US" sz="1200"/>
              <a:pPr eaLnBrk="1" hangingPunct="1"/>
              <a:t>24</a:t>
            </a:fld>
            <a:endParaRPr lang="en-US" altLang="en-US" sz="1200"/>
          </a:p>
        </p:txBody>
      </p:sp>
      <p:pic>
        <p:nvPicPr>
          <p:cNvPr id="215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9275" y="273050"/>
            <a:ext cx="1298575"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 Box 4"/>
          <p:cNvSpPr txBox="1">
            <a:spLocks noChangeArrowheads="1"/>
          </p:cNvSpPr>
          <p:nvPr/>
        </p:nvSpPr>
        <p:spPr bwMode="auto">
          <a:xfrm>
            <a:off x="457200" y="152400"/>
            <a:ext cx="70262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Click the </a:t>
            </a:r>
            <a:r>
              <a:rPr lang="en-US" altLang="en-US">
                <a:solidFill>
                  <a:srgbClr val="A50021"/>
                </a:solidFill>
              </a:rPr>
              <a:t>Binary Fact Type</a:t>
            </a:r>
            <a:r>
              <a:rPr lang="en-US" altLang="en-US"/>
              <a:t> shape                    in the Toolbox</a:t>
            </a:r>
          </a:p>
          <a:p>
            <a:pPr eaLnBrk="1" hangingPunct="1">
              <a:lnSpc>
                <a:spcPct val="120000"/>
              </a:lnSpc>
            </a:pPr>
            <a:r>
              <a:rPr lang="en-US" altLang="en-US"/>
              <a:t>then click where you want to position it</a:t>
            </a:r>
          </a:p>
          <a:p>
            <a:pPr eaLnBrk="1" hangingPunct="1">
              <a:lnSpc>
                <a:spcPct val="120000"/>
              </a:lnSpc>
            </a:pPr>
            <a:r>
              <a:rPr lang="en-US" altLang="en-US"/>
              <a:t>(alternatively, </a:t>
            </a:r>
          </a:p>
          <a:p>
            <a:pPr eaLnBrk="1" hangingPunct="1">
              <a:lnSpc>
                <a:spcPct val="120000"/>
              </a:lnSpc>
            </a:pPr>
            <a:r>
              <a:rPr lang="en-US" altLang="en-US"/>
              <a:t>drag the shape from the Toolbox)</a:t>
            </a:r>
          </a:p>
        </p:txBody>
      </p:sp>
      <p:sp>
        <p:nvSpPr>
          <p:cNvPr id="714758" name="Text Box 6"/>
          <p:cNvSpPr txBox="1">
            <a:spLocks noChangeArrowheads="1"/>
          </p:cNvSpPr>
          <p:nvPr/>
        </p:nvSpPr>
        <p:spPr bwMode="auto">
          <a:xfrm>
            <a:off x="1600200" y="4449232"/>
            <a:ext cx="432297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Similarly,</a:t>
            </a:r>
          </a:p>
          <a:p>
            <a:pPr eaLnBrk="1" hangingPunct="1"/>
            <a:r>
              <a:rPr lang="en-US" altLang="en-US" dirty="0"/>
              <a:t>select the right role</a:t>
            </a:r>
          </a:p>
          <a:p>
            <a:pPr eaLnBrk="1" hangingPunct="1"/>
            <a:r>
              <a:rPr lang="en-US" altLang="en-US" dirty="0"/>
              <a:t>and drag the pointer to connect it.   </a:t>
            </a:r>
          </a:p>
        </p:txBody>
      </p:sp>
      <p:pic>
        <p:nvPicPr>
          <p:cNvPr id="2" name="Snagit_PPT90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8158" y="854862"/>
            <a:ext cx="4062442" cy="1700225"/>
          </a:xfrm>
          <a:prstGeom prst="rect">
            <a:avLst/>
          </a:prstGeom>
        </p:spPr>
      </p:pic>
      <p:pic>
        <p:nvPicPr>
          <p:cNvPr id="3" name="Snagit_PPT65A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2599181"/>
            <a:ext cx="1824051" cy="1562111"/>
          </a:xfrm>
          <a:prstGeom prst="rect">
            <a:avLst/>
          </a:prstGeom>
        </p:spPr>
      </p:pic>
      <p:pic>
        <p:nvPicPr>
          <p:cNvPr id="4" name="Snagit_PPT2CB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48946" y="4316061"/>
            <a:ext cx="2119328" cy="752481"/>
          </a:xfrm>
          <a:prstGeom prst="rect">
            <a:avLst/>
          </a:prstGeom>
        </p:spPr>
      </p:pic>
      <p:sp>
        <p:nvSpPr>
          <p:cNvPr id="5" name="TextBox 4"/>
          <p:cNvSpPr txBox="1"/>
          <p:nvPr/>
        </p:nvSpPr>
        <p:spPr>
          <a:xfrm>
            <a:off x="483903" y="2588459"/>
            <a:ext cx="4125617" cy="1323439"/>
          </a:xfrm>
          <a:prstGeom prst="rect">
            <a:avLst/>
          </a:prstGeom>
          <a:noFill/>
        </p:spPr>
        <p:txBody>
          <a:bodyPr wrap="none" rtlCol="0">
            <a:spAutoFit/>
          </a:bodyPr>
          <a:lstStyle/>
          <a:p>
            <a:pPr eaLnBrk="1" hangingPunct="1"/>
            <a:r>
              <a:rPr lang="en-US" altLang="en-US" dirty="0"/>
              <a:t>To </a:t>
            </a:r>
            <a:r>
              <a:rPr lang="en-US" altLang="en-US" dirty="0">
                <a:solidFill>
                  <a:srgbClr val="A50021"/>
                </a:solidFill>
              </a:rPr>
              <a:t>connect the left role</a:t>
            </a:r>
            <a:r>
              <a:rPr lang="en-US" altLang="en-US" dirty="0"/>
              <a:t>, select it</a:t>
            </a:r>
          </a:p>
          <a:p>
            <a:pPr eaLnBrk="1" hangingPunct="1"/>
            <a:r>
              <a:rPr lang="en-US" altLang="en-US" dirty="0"/>
              <a:t>(click the mouse pointer inside it), </a:t>
            </a:r>
          </a:p>
          <a:p>
            <a:pPr eaLnBrk="1" hangingPunct="1"/>
            <a:r>
              <a:rPr lang="en-US" altLang="en-US" dirty="0"/>
              <a:t>then drag the mouse pointer</a:t>
            </a:r>
          </a:p>
          <a:p>
            <a:pPr eaLnBrk="1" hangingPunct="1"/>
            <a:r>
              <a:rPr lang="en-US" altLang="en-US" dirty="0"/>
              <a:t>to the Patient shape.</a:t>
            </a:r>
          </a:p>
        </p:txBody>
      </p:sp>
      <p:pic>
        <p:nvPicPr>
          <p:cNvPr id="7" name="Snagit_PPTF3FB"/>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9902" y="5464895"/>
            <a:ext cx="1735895" cy="6440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475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8"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13037BE-1A29-4206-AF19-E45E3357C5DC}" type="slidenum">
              <a:rPr lang="en-US" altLang="en-US" sz="1200"/>
              <a:pPr eaLnBrk="1" hangingPunct="1"/>
              <a:t>25</a:t>
            </a:fld>
            <a:endParaRPr lang="en-US" altLang="en-US" sz="1200"/>
          </a:p>
        </p:txBody>
      </p:sp>
      <p:sp>
        <p:nvSpPr>
          <p:cNvPr id="22531" name="Text Box 2"/>
          <p:cNvSpPr txBox="1">
            <a:spLocks noChangeArrowheads="1"/>
          </p:cNvSpPr>
          <p:nvPr/>
        </p:nvSpPr>
        <p:spPr bwMode="auto">
          <a:xfrm>
            <a:off x="533400" y="76200"/>
            <a:ext cx="465455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To add a reading for the new predicate,</a:t>
            </a:r>
          </a:p>
          <a:p>
            <a:pPr eaLnBrk="1" hangingPunct="1">
              <a:lnSpc>
                <a:spcPct val="120000"/>
              </a:lnSpc>
            </a:pPr>
            <a:r>
              <a:rPr lang="en-US" altLang="en-US"/>
              <a:t>first select it (click its border so that</a:t>
            </a:r>
          </a:p>
          <a:p>
            <a:pPr eaLnBrk="1" hangingPunct="1">
              <a:lnSpc>
                <a:spcPct val="120000"/>
              </a:lnSpc>
            </a:pPr>
            <a:r>
              <a:rPr lang="en-US" altLang="en-US"/>
              <a:t>the mouse pointer displays as     )</a:t>
            </a:r>
          </a:p>
        </p:txBody>
      </p:sp>
      <p:sp>
        <p:nvSpPr>
          <p:cNvPr id="713734" name="Text Box 6"/>
          <p:cNvSpPr txBox="1">
            <a:spLocks noChangeArrowheads="1"/>
          </p:cNvSpPr>
          <p:nvPr/>
        </p:nvSpPr>
        <p:spPr bwMode="auto">
          <a:xfrm>
            <a:off x="533400" y="1514910"/>
            <a:ext cx="4090222"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Double-click the predicate, </a:t>
            </a:r>
          </a:p>
          <a:p>
            <a:pPr eaLnBrk="1" hangingPunct="1">
              <a:lnSpc>
                <a:spcPct val="120000"/>
              </a:lnSpc>
            </a:pPr>
            <a:r>
              <a:rPr lang="en-US" altLang="en-US" dirty="0"/>
              <a:t>to invoke the ORM Reading Editor </a:t>
            </a:r>
          </a:p>
        </p:txBody>
      </p:sp>
      <p:pic>
        <p:nvPicPr>
          <p:cNvPr id="10" name="Snagit_PPTCF2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8600" y="933450"/>
            <a:ext cx="360218" cy="304800"/>
          </a:xfrm>
          <a:prstGeom prst="rect">
            <a:avLst/>
          </a:prstGeom>
        </p:spPr>
      </p:pic>
      <p:pic>
        <p:nvPicPr>
          <p:cNvPr id="3" name="Snagit_PPTA5B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8754" y="381000"/>
            <a:ext cx="2005316" cy="685800"/>
          </a:xfrm>
          <a:prstGeom prst="rect">
            <a:avLst/>
          </a:prstGeom>
        </p:spPr>
      </p:pic>
      <p:pic>
        <p:nvPicPr>
          <p:cNvPr id="4" name="Snagit_PPTB9E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0810" y="1375819"/>
            <a:ext cx="1881204" cy="834342"/>
          </a:xfrm>
          <a:prstGeom prst="rect">
            <a:avLst/>
          </a:prstGeom>
        </p:spPr>
      </p:pic>
      <p:pic>
        <p:nvPicPr>
          <p:cNvPr id="6" name="Snagit_PPTF3D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05222" y="2686188"/>
            <a:ext cx="2677346" cy="895212"/>
          </a:xfrm>
          <a:prstGeom prst="rect">
            <a:avLst/>
          </a:prstGeom>
        </p:spPr>
      </p:pic>
      <p:pic>
        <p:nvPicPr>
          <p:cNvPr id="7" name="Snagit_PPTCE9A"/>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3981441"/>
            <a:ext cx="4080682" cy="1885959"/>
          </a:xfrm>
          <a:prstGeom prst="rect">
            <a:avLst/>
          </a:prstGeom>
        </p:spPr>
      </p:pic>
      <p:sp>
        <p:nvSpPr>
          <p:cNvPr id="8" name="TextBox 7"/>
          <p:cNvSpPr txBox="1"/>
          <p:nvPr/>
        </p:nvSpPr>
        <p:spPr>
          <a:xfrm>
            <a:off x="512340" y="2420761"/>
            <a:ext cx="4358309" cy="1160639"/>
          </a:xfrm>
          <a:prstGeom prst="rect">
            <a:avLst/>
          </a:prstGeom>
          <a:noFill/>
        </p:spPr>
        <p:txBody>
          <a:bodyPr wrap="none" rtlCol="0">
            <a:spAutoFit/>
          </a:bodyPr>
          <a:lstStyle/>
          <a:p>
            <a:pPr eaLnBrk="1" hangingPunct="1">
              <a:lnSpc>
                <a:spcPct val="120000"/>
              </a:lnSpc>
            </a:pPr>
            <a:r>
              <a:rPr lang="en-US" altLang="en-US" dirty="0"/>
              <a:t>then enter </a:t>
            </a:r>
            <a:r>
              <a:rPr lang="en-US" altLang="en-US" dirty="0">
                <a:solidFill>
                  <a:srgbClr val="A50021"/>
                </a:solidFill>
              </a:rPr>
              <a:t>forward predicate reading</a:t>
            </a:r>
          </a:p>
          <a:p>
            <a:pPr eaLnBrk="1" hangingPunct="1">
              <a:lnSpc>
                <a:spcPct val="120000"/>
              </a:lnSpc>
            </a:pPr>
            <a:r>
              <a:rPr lang="en-US" altLang="en-US" dirty="0"/>
              <a:t>“is allergic to” between</a:t>
            </a:r>
          </a:p>
          <a:p>
            <a:pPr eaLnBrk="1" hangingPunct="1">
              <a:lnSpc>
                <a:spcPct val="120000"/>
              </a:lnSpc>
            </a:pPr>
            <a:r>
              <a:rPr lang="en-US" altLang="en-US" dirty="0"/>
              <a:t>“Patient” and “Drug”.</a:t>
            </a:r>
          </a:p>
        </p:txBody>
      </p:sp>
      <p:sp>
        <p:nvSpPr>
          <p:cNvPr id="9" name="TextBox 8"/>
          <p:cNvSpPr txBox="1"/>
          <p:nvPr/>
        </p:nvSpPr>
        <p:spPr>
          <a:xfrm>
            <a:off x="512340" y="4133113"/>
            <a:ext cx="3059043" cy="791307"/>
          </a:xfrm>
          <a:prstGeom prst="rect">
            <a:avLst/>
          </a:prstGeom>
          <a:noFill/>
        </p:spPr>
        <p:txBody>
          <a:bodyPr wrap="none" rtlCol="0">
            <a:spAutoFit/>
          </a:bodyPr>
          <a:lstStyle/>
          <a:p>
            <a:pPr eaLnBrk="1" hangingPunct="1">
              <a:lnSpc>
                <a:spcPct val="120000"/>
              </a:lnSpc>
            </a:pPr>
            <a:r>
              <a:rPr lang="en-US" altLang="en-US" dirty="0"/>
              <a:t>The reading now displays</a:t>
            </a:r>
          </a:p>
          <a:p>
            <a:pPr eaLnBrk="1" hangingPunct="1">
              <a:lnSpc>
                <a:spcPct val="120000"/>
              </a:lnSpc>
            </a:pPr>
            <a:r>
              <a:rPr lang="en-US" altLang="en-US" dirty="0"/>
              <a:t>on the diagram.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37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34" grpId="0"/>
      <p:bldP spid="8"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3196" y="3890995"/>
            <a:ext cx="3939989" cy="791307"/>
          </a:xfrm>
          <a:prstGeom prst="rect">
            <a:avLst/>
          </a:prstGeom>
          <a:noFill/>
        </p:spPr>
        <p:txBody>
          <a:bodyPr wrap="none" rtlCol="0">
            <a:spAutoFit/>
          </a:bodyPr>
          <a:lstStyle/>
          <a:p>
            <a:pPr eaLnBrk="1" hangingPunct="1">
              <a:lnSpc>
                <a:spcPct val="120000"/>
              </a:lnSpc>
            </a:pPr>
            <a:r>
              <a:rPr lang="en-US" altLang="en-US" dirty="0"/>
              <a:t>Click the        button</a:t>
            </a:r>
          </a:p>
          <a:p>
            <a:pPr eaLnBrk="1" hangingPunct="1">
              <a:lnSpc>
                <a:spcPct val="120000"/>
              </a:lnSpc>
            </a:pPr>
            <a:r>
              <a:rPr lang="en-US" altLang="en-US" dirty="0"/>
              <a:t>to see the </a:t>
            </a:r>
            <a:r>
              <a:rPr lang="en-US" altLang="en-US" dirty="0">
                <a:solidFill>
                  <a:srgbClr val="A50021"/>
                </a:solidFill>
              </a:rPr>
              <a:t>negative verbalization</a:t>
            </a:r>
            <a:r>
              <a:rPr lang="en-US" altLang="en-US" dirty="0"/>
              <a:t>.</a:t>
            </a:r>
          </a:p>
        </p:txBody>
      </p:sp>
      <p:sp>
        <p:nvSpPr>
          <p:cNvPr id="235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532D136-20B1-4C55-998A-C4A9E348A48C}" type="slidenum">
              <a:rPr lang="en-US" altLang="en-US" sz="1200"/>
              <a:pPr eaLnBrk="1" hangingPunct="1"/>
              <a:t>26</a:t>
            </a:fld>
            <a:endParaRPr lang="en-US" altLang="en-US" sz="1200"/>
          </a:p>
        </p:txBody>
      </p:sp>
      <p:sp>
        <p:nvSpPr>
          <p:cNvPr id="712707" name="Text Box 3"/>
          <p:cNvSpPr txBox="1">
            <a:spLocks noChangeArrowheads="1"/>
          </p:cNvSpPr>
          <p:nvPr/>
        </p:nvSpPr>
        <p:spPr bwMode="auto">
          <a:xfrm>
            <a:off x="457200" y="228600"/>
            <a:ext cx="436279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the left role</a:t>
            </a:r>
          </a:p>
          <a:p>
            <a:pPr eaLnBrk="1" hangingPunct="1">
              <a:lnSpc>
                <a:spcPct val="120000"/>
              </a:lnSpc>
            </a:pPr>
            <a:r>
              <a:rPr lang="en-US" altLang="en-US" dirty="0"/>
              <a:t>of the patient name fact type,</a:t>
            </a:r>
          </a:p>
          <a:p>
            <a:pPr eaLnBrk="1" hangingPunct="1">
              <a:lnSpc>
                <a:spcPct val="120000"/>
              </a:lnSpc>
            </a:pPr>
            <a:r>
              <a:rPr lang="en-US" altLang="en-US" dirty="0"/>
              <a:t>right-click to open its context menu</a:t>
            </a:r>
          </a:p>
          <a:p>
            <a:pPr eaLnBrk="1" hangingPunct="1">
              <a:lnSpc>
                <a:spcPct val="120000"/>
              </a:lnSpc>
            </a:pPr>
            <a:r>
              <a:rPr lang="en-US" altLang="en-US" dirty="0"/>
              <a:t>and click </a:t>
            </a:r>
            <a:r>
              <a:rPr lang="en-US" altLang="en-US" dirty="0">
                <a:solidFill>
                  <a:srgbClr val="A50021"/>
                </a:solidFill>
              </a:rPr>
              <a:t>Add Uniqueness Constraint</a:t>
            </a:r>
            <a:r>
              <a:rPr lang="en-US" altLang="en-US" dirty="0"/>
              <a:t>.</a:t>
            </a:r>
          </a:p>
        </p:txBody>
      </p:sp>
      <p:pic>
        <p:nvPicPr>
          <p:cNvPr id="712713"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4038600"/>
            <a:ext cx="274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D2C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19650" y="381000"/>
            <a:ext cx="3551222" cy="1371600"/>
          </a:xfrm>
          <a:prstGeom prst="rect">
            <a:avLst/>
          </a:prstGeom>
        </p:spPr>
      </p:pic>
      <p:pic>
        <p:nvPicPr>
          <p:cNvPr id="3" name="Snagit_PPT8B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81826" y="1905000"/>
            <a:ext cx="3049202" cy="742952"/>
          </a:xfrm>
          <a:prstGeom prst="rect">
            <a:avLst/>
          </a:prstGeom>
        </p:spPr>
      </p:pic>
      <p:pic>
        <p:nvPicPr>
          <p:cNvPr id="4" name="Snagit_PPT255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98689" y="2963230"/>
            <a:ext cx="3266245" cy="542471"/>
          </a:xfrm>
          <a:prstGeom prst="rect">
            <a:avLst/>
          </a:prstGeom>
        </p:spPr>
      </p:pic>
      <p:pic>
        <p:nvPicPr>
          <p:cNvPr id="5" name="Snagit_PPT7A4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86200" y="4810819"/>
            <a:ext cx="2175341" cy="557500"/>
          </a:xfrm>
          <a:prstGeom prst="rect">
            <a:avLst/>
          </a:prstGeom>
        </p:spPr>
      </p:pic>
      <p:pic>
        <p:nvPicPr>
          <p:cNvPr id="6" name="Snagit_PPT18BC"/>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42213" y="5496836"/>
            <a:ext cx="4238656" cy="738193"/>
          </a:xfrm>
          <a:prstGeom prst="rect">
            <a:avLst/>
          </a:prstGeom>
        </p:spPr>
      </p:pic>
      <p:pic>
        <p:nvPicPr>
          <p:cNvPr id="7" name="Snagit_PPT71FE"/>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93185" y="3881281"/>
            <a:ext cx="4403984" cy="690719"/>
          </a:xfrm>
          <a:prstGeom prst="rect">
            <a:avLst/>
          </a:prstGeom>
        </p:spPr>
      </p:pic>
      <p:sp>
        <p:nvSpPr>
          <p:cNvPr id="8" name="TextBox 7"/>
          <p:cNvSpPr txBox="1"/>
          <p:nvPr/>
        </p:nvSpPr>
        <p:spPr>
          <a:xfrm>
            <a:off x="465685" y="4835116"/>
            <a:ext cx="3175100" cy="1631216"/>
          </a:xfrm>
          <a:prstGeom prst="rect">
            <a:avLst/>
          </a:prstGeom>
          <a:noFill/>
        </p:spPr>
        <p:txBody>
          <a:bodyPr wrap="none" rtlCol="0">
            <a:spAutoFit/>
          </a:bodyPr>
          <a:lstStyle/>
          <a:p>
            <a:r>
              <a:rPr lang="en-AU" dirty="0"/>
              <a:t>Select the whole predicate</a:t>
            </a:r>
          </a:p>
          <a:p>
            <a:r>
              <a:rPr lang="en-AU" dirty="0"/>
              <a:t>to verbalize the fact type</a:t>
            </a:r>
          </a:p>
          <a:p>
            <a:r>
              <a:rPr lang="en-AU" dirty="0"/>
              <a:t>and its constraint pattern</a:t>
            </a:r>
          </a:p>
          <a:p>
            <a:r>
              <a:rPr lang="en-AU" dirty="0"/>
              <a:t>(uniqueness constraint</a:t>
            </a:r>
          </a:p>
          <a:p>
            <a:r>
              <a:rPr lang="en-AU" dirty="0"/>
              <a:t> on first role only). </a:t>
            </a:r>
          </a:p>
        </p:txBody>
      </p:sp>
      <p:sp>
        <p:nvSpPr>
          <p:cNvPr id="10" name="TextBox 9"/>
          <p:cNvSpPr txBox="1"/>
          <p:nvPr/>
        </p:nvSpPr>
        <p:spPr>
          <a:xfrm>
            <a:off x="485596" y="1981561"/>
            <a:ext cx="3817007" cy="400110"/>
          </a:xfrm>
          <a:prstGeom prst="rect">
            <a:avLst/>
          </a:prstGeom>
          <a:noFill/>
        </p:spPr>
        <p:txBody>
          <a:bodyPr wrap="none" rtlCol="0">
            <a:spAutoFit/>
          </a:bodyPr>
          <a:lstStyle/>
          <a:p>
            <a:r>
              <a:rPr lang="en-US" altLang="en-US" dirty="0"/>
              <a:t>The constraint is now displayed.</a:t>
            </a:r>
          </a:p>
        </p:txBody>
      </p:sp>
      <p:sp>
        <p:nvSpPr>
          <p:cNvPr id="11" name="TextBox 10"/>
          <p:cNvSpPr txBox="1"/>
          <p:nvPr/>
        </p:nvSpPr>
        <p:spPr>
          <a:xfrm>
            <a:off x="489190" y="2660340"/>
            <a:ext cx="4082784" cy="1160639"/>
          </a:xfrm>
          <a:prstGeom prst="rect">
            <a:avLst/>
          </a:prstGeom>
          <a:noFill/>
        </p:spPr>
        <p:txBody>
          <a:bodyPr wrap="none" rtlCol="0">
            <a:spAutoFit/>
          </a:bodyPr>
          <a:lstStyle/>
          <a:p>
            <a:pPr eaLnBrk="1" hangingPunct="1">
              <a:lnSpc>
                <a:spcPct val="120000"/>
              </a:lnSpc>
            </a:pPr>
            <a:r>
              <a:rPr lang="en-US" altLang="en-US" dirty="0"/>
              <a:t>Select the constraint, and click the</a:t>
            </a:r>
          </a:p>
          <a:p>
            <a:pPr eaLnBrk="1" hangingPunct="1">
              <a:lnSpc>
                <a:spcPct val="120000"/>
              </a:lnSpc>
            </a:pPr>
            <a:r>
              <a:rPr lang="en-US" altLang="en-US" dirty="0">
                <a:solidFill>
                  <a:srgbClr val="A50021"/>
                </a:solidFill>
              </a:rPr>
              <a:t>ORM Verbalization Browser</a:t>
            </a:r>
          </a:p>
          <a:p>
            <a:pPr eaLnBrk="1" hangingPunct="1">
              <a:lnSpc>
                <a:spcPct val="120000"/>
              </a:lnSpc>
            </a:pPr>
            <a:r>
              <a:rPr lang="en-US" altLang="en-US" dirty="0"/>
              <a:t>to see the </a:t>
            </a:r>
            <a:r>
              <a:rPr lang="en-US" altLang="en-US" dirty="0">
                <a:solidFill>
                  <a:srgbClr val="A50021"/>
                </a:solidFill>
              </a:rPr>
              <a:t>positive verbalization</a:t>
            </a:r>
            <a:r>
              <a:rPr lang="en-US"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27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P spid="10" grpId="0"/>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73884" y="4695093"/>
            <a:ext cx="2726516" cy="791307"/>
          </a:xfrm>
          <a:prstGeom prst="rect">
            <a:avLst/>
          </a:prstGeom>
          <a:noFill/>
        </p:spPr>
        <p:txBody>
          <a:bodyPr wrap="none" rtlCol="0">
            <a:spAutoFit/>
          </a:bodyPr>
          <a:lstStyle/>
          <a:p>
            <a:pPr eaLnBrk="1" hangingPunct="1">
              <a:lnSpc>
                <a:spcPct val="120000"/>
              </a:lnSpc>
            </a:pPr>
            <a:r>
              <a:rPr lang="en-US" altLang="en-US" dirty="0"/>
              <a:t>Click      for the</a:t>
            </a:r>
          </a:p>
          <a:p>
            <a:pPr eaLnBrk="1" hangingPunct="1">
              <a:lnSpc>
                <a:spcPct val="120000"/>
              </a:lnSpc>
            </a:pPr>
            <a:r>
              <a:rPr lang="en-US" altLang="en-US" dirty="0"/>
              <a:t>negative verbalization.</a:t>
            </a:r>
          </a:p>
        </p:txBody>
      </p:sp>
      <p:sp>
        <p:nvSpPr>
          <p:cNvPr id="7" name="TextBox 6"/>
          <p:cNvSpPr txBox="1"/>
          <p:nvPr/>
        </p:nvSpPr>
        <p:spPr>
          <a:xfrm>
            <a:off x="460793" y="3537438"/>
            <a:ext cx="2627642" cy="791307"/>
          </a:xfrm>
          <a:prstGeom prst="rect">
            <a:avLst/>
          </a:prstGeom>
          <a:noFill/>
        </p:spPr>
        <p:txBody>
          <a:bodyPr wrap="none" rtlCol="0">
            <a:spAutoFit/>
          </a:bodyPr>
          <a:lstStyle/>
          <a:p>
            <a:pPr eaLnBrk="1" hangingPunct="1">
              <a:lnSpc>
                <a:spcPct val="120000"/>
              </a:lnSpc>
            </a:pPr>
            <a:r>
              <a:rPr lang="en-US" altLang="en-US" dirty="0"/>
              <a:t>Click      for the</a:t>
            </a:r>
          </a:p>
          <a:p>
            <a:pPr eaLnBrk="1" hangingPunct="1">
              <a:lnSpc>
                <a:spcPct val="120000"/>
              </a:lnSpc>
            </a:pPr>
            <a:r>
              <a:rPr lang="en-US" altLang="en-US" dirty="0"/>
              <a:t>positive verbalization.</a:t>
            </a:r>
          </a:p>
        </p:txBody>
      </p:sp>
      <p:sp>
        <p:nvSpPr>
          <p:cNvPr id="245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1970222-72B6-4871-9809-569FF5486D41}" type="slidenum">
              <a:rPr lang="en-US" altLang="en-US" sz="1200"/>
              <a:pPr eaLnBrk="1" hangingPunct="1"/>
              <a:t>27</a:t>
            </a:fld>
            <a:endParaRPr lang="en-US" altLang="en-US" sz="1200"/>
          </a:p>
        </p:txBody>
      </p:sp>
      <p:sp>
        <p:nvSpPr>
          <p:cNvPr id="716805" name="Text Box 5"/>
          <p:cNvSpPr txBox="1">
            <a:spLocks noChangeArrowheads="1"/>
          </p:cNvSpPr>
          <p:nvPr/>
        </p:nvSpPr>
        <p:spPr bwMode="auto">
          <a:xfrm>
            <a:off x="457200" y="228600"/>
            <a:ext cx="419448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the left role</a:t>
            </a:r>
          </a:p>
          <a:p>
            <a:pPr eaLnBrk="1" hangingPunct="1">
              <a:lnSpc>
                <a:spcPct val="120000"/>
              </a:lnSpc>
            </a:pPr>
            <a:r>
              <a:rPr lang="en-US" altLang="en-US" dirty="0"/>
              <a:t>of the name fact type,</a:t>
            </a:r>
          </a:p>
          <a:p>
            <a:pPr eaLnBrk="1" hangingPunct="1">
              <a:lnSpc>
                <a:spcPct val="120000"/>
              </a:lnSpc>
            </a:pPr>
            <a:r>
              <a:rPr lang="en-US" altLang="en-US" dirty="0"/>
              <a:t>right-click to open its context menu</a:t>
            </a:r>
          </a:p>
          <a:p>
            <a:pPr eaLnBrk="1" hangingPunct="1">
              <a:lnSpc>
                <a:spcPct val="120000"/>
              </a:lnSpc>
            </a:pPr>
            <a:r>
              <a:rPr lang="en-US" altLang="en-US" dirty="0"/>
              <a:t>and click </a:t>
            </a:r>
            <a:r>
              <a:rPr lang="en-US" altLang="en-US" dirty="0">
                <a:solidFill>
                  <a:srgbClr val="A50021"/>
                </a:solidFill>
              </a:rPr>
              <a:t>Is Mandatory</a:t>
            </a:r>
            <a:r>
              <a:rPr lang="en-US" altLang="en-US" dirty="0"/>
              <a:t>.</a:t>
            </a:r>
          </a:p>
        </p:txBody>
      </p:sp>
      <p:pic>
        <p:nvPicPr>
          <p:cNvPr id="716810"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657600"/>
            <a:ext cx="3286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11"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4800600"/>
            <a:ext cx="274638"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CE0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4767" y="381000"/>
            <a:ext cx="3346823" cy="1143000"/>
          </a:xfrm>
          <a:prstGeom prst="rect">
            <a:avLst/>
          </a:prstGeom>
        </p:spPr>
      </p:pic>
      <p:pic>
        <p:nvPicPr>
          <p:cNvPr id="3" name="Snagit_PPTC2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7098" y="1958974"/>
            <a:ext cx="3373548" cy="860425"/>
          </a:xfrm>
          <a:prstGeom prst="rect">
            <a:avLst/>
          </a:prstGeom>
        </p:spPr>
      </p:pic>
      <p:pic>
        <p:nvPicPr>
          <p:cNvPr id="4" name="Snagit_PPT4E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88435" y="3429000"/>
            <a:ext cx="5741240" cy="935076"/>
          </a:xfrm>
          <a:prstGeom prst="rect">
            <a:avLst/>
          </a:prstGeom>
        </p:spPr>
      </p:pic>
      <p:pic>
        <p:nvPicPr>
          <p:cNvPr id="5" name="Snagit_PPT792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24200" y="4724399"/>
            <a:ext cx="5814145" cy="1219200"/>
          </a:xfrm>
          <a:prstGeom prst="rect">
            <a:avLst/>
          </a:prstGeom>
        </p:spPr>
      </p:pic>
      <p:sp>
        <p:nvSpPr>
          <p:cNvPr id="6" name="TextBox 5"/>
          <p:cNvSpPr txBox="1"/>
          <p:nvPr/>
        </p:nvSpPr>
        <p:spPr>
          <a:xfrm>
            <a:off x="457200" y="1958974"/>
            <a:ext cx="3604641" cy="1160639"/>
          </a:xfrm>
          <a:prstGeom prst="rect">
            <a:avLst/>
          </a:prstGeom>
          <a:noFill/>
        </p:spPr>
        <p:txBody>
          <a:bodyPr wrap="none" rtlCol="0">
            <a:spAutoFit/>
          </a:bodyPr>
          <a:lstStyle/>
          <a:p>
            <a:pPr eaLnBrk="1" hangingPunct="1">
              <a:lnSpc>
                <a:spcPct val="120000"/>
              </a:lnSpc>
            </a:pPr>
            <a:r>
              <a:rPr lang="en-US" altLang="en-US" dirty="0"/>
              <a:t>The mandatory role constraint</a:t>
            </a:r>
          </a:p>
          <a:p>
            <a:pPr eaLnBrk="1" hangingPunct="1">
              <a:lnSpc>
                <a:spcPct val="120000"/>
              </a:lnSpc>
            </a:pPr>
            <a:r>
              <a:rPr lang="en-US" altLang="en-US" dirty="0"/>
              <a:t>is now displayed</a:t>
            </a:r>
          </a:p>
          <a:p>
            <a:pPr eaLnBrk="1" hangingPunct="1">
              <a:lnSpc>
                <a:spcPct val="120000"/>
              </a:lnSpc>
            </a:pPr>
            <a:r>
              <a:rPr lang="en-US" altLang="en-US" dirty="0"/>
              <a:t>and its verbalization is added.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68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76E48CF-DCE4-4F01-9DCE-355D3E85BBE9}" type="slidenum">
              <a:rPr lang="en-US" altLang="en-US" sz="1200"/>
              <a:pPr eaLnBrk="1" hangingPunct="1"/>
              <a:t>28</a:t>
            </a:fld>
            <a:endParaRPr lang="en-US" altLang="en-US" sz="1200"/>
          </a:p>
        </p:txBody>
      </p:sp>
      <p:sp>
        <p:nvSpPr>
          <p:cNvPr id="721923" name="Text Box 3"/>
          <p:cNvSpPr txBox="1">
            <a:spLocks noChangeArrowheads="1"/>
          </p:cNvSpPr>
          <p:nvPr/>
        </p:nvSpPr>
        <p:spPr bwMode="auto">
          <a:xfrm>
            <a:off x="384503" y="187765"/>
            <a:ext cx="4495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one role of the drug fact type then hold the Shift key down and select the other role, right-click to open its context menu</a:t>
            </a:r>
          </a:p>
          <a:p>
            <a:pPr eaLnBrk="1" hangingPunct="1">
              <a:lnSpc>
                <a:spcPct val="120000"/>
              </a:lnSpc>
            </a:pPr>
            <a:r>
              <a:rPr lang="en-US" altLang="en-US" dirty="0"/>
              <a:t>and click </a:t>
            </a:r>
            <a:r>
              <a:rPr lang="en-US" altLang="en-US" dirty="0">
                <a:solidFill>
                  <a:srgbClr val="A50021"/>
                </a:solidFill>
              </a:rPr>
              <a:t>Add Uniqueness Constraint</a:t>
            </a:r>
            <a:r>
              <a:rPr lang="en-US" altLang="en-US" dirty="0"/>
              <a:t>.</a:t>
            </a:r>
          </a:p>
        </p:txBody>
      </p:sp>
      <p:pic>
        <p:nvPicPr>
          <p:cNvPr id="2" name="Snagit_PPT164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05372" y="359566"/>
            <a:ext cx="2917749" cy="1393034"/>
          </a:xfrm>
          <a:prstGeom prst="rect">
            <a:avLst/>
          </a:prstGeom>
        </p:spPr>
      </p:pic>
      <p:pic>
        <p:nvPicPr>
          <p:cNvPr id="3" name="Snagit_PPT13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19206" y="2327550"/>
            <a:ext cx="3418213" cy="1584050"/>
          </a:xfrm>
          <a:prstGeom prst="rect">
            <a:avLst/>
          </a:prstGeom>
        </p:spPr>
      </p:pic>
      <p:pic>
        <p:nvPicPr>
          <p:cNvPr id="4" name="Snagit_PPT1F3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3974985"/>
            <a:ext cx="8089541" cy="1101450"/>
          </a:xfrm>
          <a:prstGeom prst="rect">
            <a:avLst/>
          </a:prstGeom>
        </p:spPr>
      </p:pic>
      <p:pic>
        <p:nvPicPr>
          <p:cNvPr id="5" name="Snagit_PPTEE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4800" y="5369315"/>
            <a:ext cx="8534400" cy="718294"/>
          </a:xfrm>
          <a:prstGeom prst="rect">
            <a:avLst/>
          </a:prstGeom>
        </p:spPr>
      </p:pic>
      <p:sp>
        <p:nvSpPr>
          <p:cNvPr id="6" name="TextBox 5"/>
          <p:cNvSpPr txBox="1"/>
          <p:nvPr/>
        </p:nvSpPr>
        <p:spPr>
          <a:xfrm>
            <a:off x="384503" y="2327550"/>
            <a:ext cx="3817007" cy="400110"/>
          </a:xfrm>
          <a:prstGeom prst="rect">
            <a:avLst/>
          </a:prstGeom>
          <a:noFill/>
        </p:spPr>
        <p:txBody>
          <a:bodyPr wrap="none" rtlCol="0">
            <a:spAutoFit/>
          </a:bodyPr>
          <a:lstStyle/>
          <a:p>
            <a:r>
              <a:rPr lang="en-US" altLang="en-US" dirty="0"/>
              <a:t>The constraint is now displayed.</a:t>
            </a:r>
          </a:p>
        </p:txBody>
      </p:sp>
      <p:sp>
        <p:nvSpPr>
          <p:cNvPr id="7" name="TextBox 6"/>
          <p:cNvSpPr txBox="1"/>
          <p:nvPr/>
        </p:nvSpPr>
        <p:spPr>
          <a:xfrm>
            <a:off x="457200" y="3037238"/>
            <a:ext cx="4723986" cy="791307"/>
          </a:xfrm>
          <a:prstGeom prst="rect">
            <a:avLst/>
          </a:prstGeom>
          <a:noFill/>
        </p:spPr>
        <p:txBody>
          <a:bodyPr wrap="none" rtlCol="0">
            <a:spAutoFit/>
          </a:bodyPr>
          <a:lstStyle/>
          <a:p>
            <a:pPr eaLnBrk="1" hangingPunct="1">
              <a:lnSpc>
                <a:spcPct val="120000"/>
              </a:lnSpc>
            </a:pPr>
            <a:r>
              <a:rPr lang="en-US" altLang="en-US" dirty="0"/>
              <a:t>In the Verbalization Browser, view</a:t>
            </a:r>
          </a:p>
          <a:p>
            <a:pPr eaLnBrk="1" hangingPunct="1">
              <a:lnSpc>
                <a:spcPct val="120000"/>
              </a:lnSpc>
            </a:pPr>
            <a:r>
              <a:rPr lang="en-US" altLang="en-US" dirty="0"/>
              <a:t>the positive and negative verbalizations.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FFFBB087-5660-4B3F-8268-A00469CB3C7C}" type="slidenum">
              <a:rPr lang="en-US" altLang="en-US" sz="1200"/>
              <a:pPr eaLnBrk="1" hangingPunct="1"/>
              <a:t>29</a:t>
            </a:fld>
            <a:endParaRPr lang="en-US" altLang="en-US" sz="1200"/>
          </a:p>
        </p:txBody>
      </p:sp>
      <p:sp>
        <p:nvSpPr>
          <p:cNvPr id="720898" name="Text Box 2"/>
          <p:cNvSpPr txBox="1">
            <a:spLocks noChangeArrowheads="1"/>
          </p:cNvSpPr>
          <p:nvPr/>
        </p:nvSpPr>
        <p:spPr bwMode="auto">
          <a:xfrm>
            <a:off x="381000" y="228600"/>
            <a:ext cx="5895717"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By default, NORMA places the mandatory role dot </a:t>
            </a:r>
          </a:p>
          <a:p>
            <a:pPr eaLnBrk="1" hangingPunct="1">
              <a:lnSpc>
                <a:spcPct val="120000"/>
              </a:lnSpc>
            </a:pPr>
            <a:r>
              <a:rPr lang="en-US" altLang="en-US" dirty="0"/>
              <a:t>at the role end</a:t>
            </a:r>
          </a:p>
          <a:p>
            <a:pPr eaLnBrk="1" hangingPunct="1"/>
            <a:endParaRPr lang="en-US" altLang="en-US" dirty="0"/>
          </a:p>
        </p:txBody>
      </p:sp>
      <p:pic>
        <p:nvPicPr>
          <p:cNvPr id="2" name="Snagit_PPT5C5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329168"/>
            <a:ext cx="2743200" cy="661432"/>
          </a:xfrm>
          <a:prstGeom prst="rect">
            <a:avLst/>
          </a:prstGeom>
        </p:spPr>
      </p:pic>
      <p:pic>
        <p:nvPicPr>
          <p:cNvPr id="3" name="Snagit_PPT69BA"/>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946546"/>
            <a:ext cx="2804648" cy="697708"/>
          </a:xfrm>
          <a:prstGeom prst="rect">
            <a:avLst/>
          </a:prstGeom>
        </p:spPr>
      </p:pic>
      <p:pic>
        <p:nvPicPr>
          <p:cNvPr id="4" name="Snagit_PPT2FB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12930" y="2971800"/>
            <a:ext cx="4731201" cy="947744"/>
          </a:xfrm>
          <a:prstGeom prst="rect">
            <a:avLst/>
          </a:prstGeom>
        </p:spPr>
      </p:pic>
      <p:pic>
        <p:nvPicPr>
          <p:cNvPr id="5" name="Snagit_PPT92EB"/>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33800" y="4343400"/>
            <a:ext cx="5023258" cy="990600"/>
          </a:xfrm>
          <a:prstGeom prst="rect">
            <a:avLst/>
          </a:prstGeom>
        </p:spPr>
      </p:pic>
      <p:sp>
        <p:nvSpPr>
          <p:cNvPr id="6" name="TextBox 5"/>
          <p:cNvSpPr txBox="1"/>
          <p:nvPr/>
        </p:nvSpPr>
        <p:spPr>
          <a:xfrm>
            <a:off x="373292" y="961881"/>
            <a:ext cx="3542060" cy="400110"/>
          </a:xfrm>
          <a:prstGeom prst="rect">
            <a:avLst/>
          </a:prstGeom>
          <a:noFill/>
        </p:spPr>
        <p:txBody>
          <a:bodyPr wrap="none" rtlCol="0">
            <a:spAutoFit/>
          </a:bodyPr>
          <a:lstStyle/>
          <a:p>
            <a:r>
              <a:rPr lang="en-US" altLang="en-US" dirty="0"/>
              <a:t>instead of at the object type. </a:t>
            </a:r>
          </a:p>
        </p:txBody>
      </p:sp>
      <p:sp>
        <p:nvSpPr>
          <p:cNvPr id="7" name="TextBox 6"/>
          <p:cNvSpPr txBox="1"/>
          <p:nvPr/>
        </p:nvSpPr>
        <p:spPr>
          <a:xfrm>
            <a:off x="381000" y="1848850"/>
            <a:ext cx="5463227" cy="1529971"/>
          </a:xfrm>
          <a:prstGeom prst="rect">
            <a:avLst/>
          </a:prstGeom>
          <a:noFill/>
        </p:spPr>
        <p:txBody>
          <a:bodyPr wrap="none" rtlCol="0">
            <a:spAutoFit/>
          </a:bodyPr>
          <a:lstStyle/>
          <a:p>
            <a:pPr eaLnBrk="1" hangingPunct="1">
              <a:lnSpc>
                <a:spcPct val="120000"/>
              </a:lnSpc>
            </a:pPr>
            <a:r>
              <a:rPr lang="en-US" altLang="en-US" dirty="0"/>
              <a:t>This helps to disambiguate the constraint</a:t>
            </a:r>
          </a:p>
          <a:p>
            <a:pPr eaLnBrk="1" hangingPunct="1">
              <a:lnSpc>
                <a:spcPct val="120000"/>
              </a:lnSpc>
            </a:pPr>
            <a:r>
              <a:rPr lang="en-US" altLang="en-US" dirty="0"/>
              <a:t>when role attachments are very close together</a:t>
            </a:r>
          </a:p>
          <a:p>
            <a:pPr eaLnBrk="1" hangingPunct="1">
              <a:lnSpc>
                <a:spcPct val="120000"/>
              </a:lnSpc>
            </a:pPr>
            <a:r>
              <a:rPr lang="en-US" altLang="en-US" dirty="0"/>
              <a:t>e.g. </a:t>
            </a:r>
          </a:p>
          <a:p>
            <a:pPr eaLnBrk="1" hangingPunct="1">
              <a:lnSpc>
                <a:spcPct val="120000"/>
              </a:lnSpc>
            </a:pPr>
            <a:r>
              <a:rPr lang="en-US" altLang="en-US" dirty="0"/>
              <a:t>    this diagram is ambiguous</a:t>
            </a:r>
          </a:p>
        </p:txBody>
      </p:sp>
      <p:sp>
        <p:nvSpPr>
          <p:cNvPr id="8" name="TextBox 7"/>
          <p:cNvSpPr txBox="1"/>
          <p:nvPr/>
        </p:nvSpPr>
        <p:spPr>
          <a:xfrm>
            <a:off x="533400" y="4311618"/>
            <a:ext cx="3122971" cy="400110"/>
          </a:xfrm>
          <a:prstGeom prst="rect">
            <a:avLst/>
          </a:prstGeom>
          <a:noFill/>
        </p:spPr>
        <p:txBody>
          <a:bodyPr wrap="none" rtlCol="0">
            <a:spAutoFit/>
          </a:bodyPr>
          <a:lstStyle/>
          <a:p>
            <a:r>
              <a:rPr lang="en-US" altLang="en-US" dirty="0"/>
              <a:t> but this is unambiguous. </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05088B8-7B2A-43B3-B98D-052A8CCB7E92}" type="slidenum">
              <a:rPr lang="en-US" altLang="en-US" sz="1200"/>
              <a:pPr eaLnBrk="1" hangingPunct="1"/>
              <a:t>3</a:t>
            </a:fld>
            <a:endParaRPr lang="en-US" altLang="en-US" sz="1200"/>
          </a:p>
        </p:txBody>
      </p:sp>
      <p:sp>
        <p:nvSpPr>
          <p:cNvPr id="3075" name="Rectangle 2" descr="Parchment"/>
          <p:cNvSpPr>
            <a:spLocks noGrp="1" noChangeArrowheads="1"/>
          </p:cNvSpPr>
          <p:nvPr>
            <p:ph type="title"/>
          </p:nvPr>
        </p:nvSpPr>
        <p:spPr>
          <a:xfrm>
            <a:off x="457200" y="228600"/>
            <a:ext cx="86106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Installing NORMA</a:t>
            </a:r>
          </a:p>
        </p:txBody>
      </p:sp>
      <p:sp>
        <p:nvSpPr>
          <p:cNvPr id="3076" name="TextBox 3"/>
          <p:cNvSpPr txBox="1">
            <a:spLocks noChangeArrowheads="1"/>
          </p:cNvSpPr>
          <p:nvPr/>
        </p:nvSpPr>
        <p:spPr bwMode="auto">
          <a:xfrm>
            <a:off x="462178" y="1600200"/>
            <a:ext cx="8382000" cy="33188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Public builds of NORMA are available as a free plug-in to Visual Studio. </a:t>
            </a:r>
          </a:p>
          <a:p>
            <a:pPr eaLnBrk="1" hangingPunct="1"/>
            <a:endParaRPr lang="en-US" altLang="en-US" sz="1800" dirty="0"/>
          </a:p>
          <a:p>
            <a:pPr eaLnBrk="1" hangingPunct="1">
              <a:lnSpc>
                <a:spcPts val="2600"/>
              </a:lnSpc>
              <a:buFont typeface="Arial" panose="020B0604020202020204" pitchFamily="34" charset="0"/>
              <a:buChar char="•"/>
            </a:pPr>
            <a:r>
              <a:rPr lang="en-US" altLang="en-US" dirty="0"/>
              <a:t> </a:t>
            </a:r>
            <a:r>
              <a:rPr lang="en-US" altLang="en-US" dirty="0">
                <a:solidFill>
                  <a:srgbClr val="A50021"/>
                </a:solidFill>
              </a:rPr>
              <a:t>Download</a:t>
            </a:r>
            <a:r>
              <a:rPr lang="en-US" altLang="en-US" dirty="0"/>
              <a:t> the latest public build of NORMA for your installed version of</a:t>
            </a:r>
          </a:p>
          <a:p>
            <a:pPr eaLnBrk="1" hangingPunct="1">
              <a:lnSpc>
                <a:spcPts val="2600"/>
              </a:lnSpc>
            </a:pPr>
            <a:r>
              <a:rPr lang="en-US" altLang="en-US" dirty="0"/>
              <a:t>  Visual Studio (VS2005, VS2008, VS2010, VS2012,  VS2013, VS2015, …)</a:t>
            </a:r>
          </a:p>
          <a:p>
            <a:pPr eaLnBrk="1" hangingPunct="1">
              <a:lnSpc>
                <a:spcPts val="2600"/>
              </a:lnSpc>
            </a:pPr>
            <a:r>
              <a:rPr lang="en-US" altLang="en-US" dirty="0"/>
              <a:t>  by downloading the relevant zip file at either </a:t>
            </a:r>
          </a:p>
          <a:p>
            <a:pPr eaLnBrk="1" hangingPunct="1">
              <a:lnSpc>
                <a:spcPts val="2600"/>
              </a:lnSpc>
            </a:pPr>
            <a:r>
              <a:rPr lang="en-US" altLang="en-US" sz="1800" dirty="0">
                <a:hlinkClick r:id="rId4"/>
              </a:rPr>
              <a:t>  http://www.ormfoundation.org/files/folders/norma_the_software/default.aspx</a:t>
            </a:r>
            <a:r>
              <a:rPr lang="en-US" altLang="en-US" sz="1800" dirty="0"/>
              <a:t> </a:t>
            </a:r>
          </a:p>
          <a:p>
            <a:pPr eaLnBrk="1" hangingPunct="1">
              <a:lnSpc>
                <a:spcPts val="2600"/>
              </a:lnSpc>
            </a:pPr>
            <a:r>
              <a:rPr lang="en-US" altLang="en-US" dirty="0"/>
              <a:t>  or </a:t>
            </a:r>
            <a:r>
              <a:rPr lang="en-US" altLang="en-US" dirty="0">
                <a:cs typeface="Tahoma" panose="020B0604030504040204" pitchFamily="34" charset="0"/>
                <a:hlinkClick r:id="rId5"/>
              </a:rPr>
              <a:t>http://sourceforge.net/projects/orm</a:t>
            </a:r>
            <a:r>
              <a:rPr lang="en-US" altLang="en-US" dirty="0">
                <a:cs typeface="Tahoma" panose="020B0604030504040204" pitchFamily="34" charset="0"/>
              </a:rPr>
              <a:t> . </a:t>
            </a:r>
          </a:p>
          <a:p>
            <a:pPr eaLnBrk="1" hangingPunct="1"/>
            <a:endParaRPr lang="en-US" altLang="en-US" dirty="0">
              <a:cs typeface="Tahoma" panose="020B0604030504040204" pitchFamily="34" charset="0"/>
            </a:endParaRPr>
          </a:p>
          <a:p>
            <a:pPr eaLnBrk="1" hangingPunct="1">
              <a:lnSpc>
                <a:spcPts val="2600"/>
              </a:lnSpc>
              <a:buFont typeface="Arial" panose="020B0604020202020204" pitchFamily="34" charset="0"/>
              <a:buChar char="•"/>
            </a:pPr>
            <a:r>
              <a:rPr lang="en-US" altLang="en-US" dirty="0">
                <a:cs typeface="Tahoma" panose="020B0604030504040204" pitchFamily="34" charset="0"/>
              </a:rPr>
              <a:t> </a:t>
            </a:r>
            <a:r>
              <a:rPr lang="en-US" altLang="en-US" dirty="0">
                <a:solidFill>
                  <a:srgbClr val="A50021"/>
                </a:solidFill>
                <a:cs typeface="Tahoma" panose="020B0604030504040204" pitchFamily="34" charset="0"/>
              </a:rPr>
              <a:t>Unzip</a:t>
            </a:r>
            <a:r>
              <a:rPr lang="en-US" altLang="en-US" dirty="0">
                <a:cs typeface="Tahoma" panose="020B0604030504040204" pitchFamily="34" charset="0"/>
              </a:rPr>
              <a:t> the downloaded file </a:t>
            </a:r>
          </a:p>
          <a:p>
            <a:pPr eaLnBrk="1" hangingPunct="1">
              <a:lnSpc>
                <a:spcPts val="2600"/>
              </a:lnSpc>
            </a:pPr>
            <a:r>
              <a:rPr lang="en-US" altLang="en-US" dirty="0">
                <a:cs typeface="Tahoma" panose="020B0604030504040204" pitchFamily="34" charset="0"/>
              </a:rPr>
              <a:t>  (e.g. right-click the file, and choose Extract All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470ED94-98CE-4D40-A0D4-7B34C8FD3B10}" type="slidenum">
              <a:rPr lang="en-US" altLang="en-US" sz="1200"/>
              <a:pPr eaLnBrk="1" hangingPunct="1"/>
              <a:t>30</a:t>
            </a:fld>
            <a:endParaRPr lang="en-US" altLang="en-US" sz="1200"/>
          </a:p>
        </p:txBody>
      </p:sp>
      <p:sp>
        <p:nvSpPr>
          <p:cNvPr id="718851" name="Text Box 3"/>
          <p:cNvSpPr txBox="1">
            <a:spLocks noChangeArrowheads="1"/>
          </p:cNvSpPr>
          <p:nvPr/>
        </p:nvSpPr>
        <p:spPr bwMode="auto">
          <a:xfrm>
            <a:off x="457200" y="107950"/>
            <a:ext cx="682379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change this default (as well as many other options)</a:t>
            </a:r>
          </a:p>
          <a:p>
            <a:pPr eaLnBrk="1" hangingPunct="1">
              <a:lnSpc>
                <a:spcPct val="120000"/>
              </a:lnSpc>
            </a:pPr>
            <a:r>
              <a:rPr lang="en-US" altLang="en-US" dirty="0"/>
              <a:t>open the </a:t>
            </a:r>
            <a:r>
              <a:rPr lang="en-US" altLang="en-US" dirty="0">
                <a:solidFill>
                  <a:srgbClr val="A50021"/>
                </a:solidFill>
              </a:rPr>
              <a:t>Options Window</a:t>
            </a:r>
            <a:r>
              <a:rPr lang="en-US" altLang="en-US" dirty="0"/>
              <a:t> (main menu: Tools &gt; Options…)</a:t>
            </a:r>
          </a:p>
        </p:txBody>
      </p:sp>
      <p:pic>
        <p:nvPicPr>
          <p:cNvPr id="3" name="Snagit_PPT783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5424" y="1143000"/>
            <a:ext cx="3200423" cy="4052917"/>
          </a:xfrm>
          <a:prstGeom prst="rect">
            <a:avLst/>
          </a:prstGeom>
        </p:spPr>
      </p:pic>
      <p:pic>
        <p:nvPicPr>
          <p:cNvPr id="5" name="Snagit_PPT634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2853" y="2743200"/>
            <a:ext cx="4990147" cy="2971800"/>
          </a:xfrm>
          <a:prstGeom prst="rect">
            <a:avLst/>
          </a:prstGeom>
        </p:spPr>
      </p:pic>
      <p:sp>
        <p:nvSpPr>
          <p:cNvPr id="6" name="TextBox 5"/>
          <p:cNvSpPr txBox="1"/>
          <p:nvPr/>
        </p:nvSpPr>
        <p:spPr>
          <a:xfrm>
            <a:off x="3849053" y="1752600"/>
            <a:ext cx="4654929" cy="707886"/>
          </a:xfrm>
          <a:prstGeom prst="rect">
            <a:avLst/>
          </a:prstGeom>
          <a:noFill/>
        </p:spPr>
        <p:txBody>
          <a:bodyPr wrap="none" rtlCol="0">
            <a:spAutoFit/>
          </a:bodyPr>
          <a:lstStyle/>
          <a:p>
            <a:r>
              <a:rPr lang="en-US" altLang="en-US" dirty="0"/>
              <a:t>then select </a:t>
            </a:r>
            <a:r>
              <a:rPr lang="en-US" altLang="en-US" dirty="0">
                <a:solidFill>
                  <a:srgbClr val="A50021"/>
                </a:solidFill>
              </a:rPr>
              <a:t>ORM Designer</a:t>
            </a:r>
            <a:r>
              <a:rPr lang="en-US" altLang="en-US" dirty="0"/>
              <a:t>, </a:t>
            </a:r>
          </a:p>
          <a:p>
            <a:r>
              <a:rPr lang="en-US" altLang="en-US" dirty="0"/>
              <a:t>and scroll to Mandatory Dot Placement.</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DF2315C-B152-4BC5-96B8-CB2F80E3CBE0}" type="slidenum">
              <a:rPr lang="en-US" altLang="en-US" sz="1200"/>
              <a:pPr eaLnBrk="1" hangingPunct="1"/>
              <a:t>31</a:t>
            </a:fld>
            <a:endParaRPr lang="en-US" altLang="en-US" sz="1200"/>
          </a:p>
        </p:txBody>
      </p:sp>
      <p:sp>
        <p:nvSpPr>
          <p:cNvPr id="25603" name="Text Box 3"/>
          <p:cNvSpPr txBox="1">
            <a:spLocks noChangeArrowheads="1"/>
          </p:cNvSpPr>
          <p:nvPr/>
        </p:nvSpPr>
        <p:spPr bwMode="auto">
          <a:xfrm>
            <a:off x="381000" y="228600"/>
            <a:ext cx="8077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Double-click the field entry for </a:t>
            </a:r>
            <a:r>
              <a:rPr lang="en-US" altLang="en-US" dirty="0">
                <a:solidFill>
                  <a:srgbClr val="A50021"/>
                </a:solidFill>
              </a:rPr>
              <a:t>Mandatory Dot Placement</a:t>
            </a:r>
          </a:p>
          <a:p>
            <a:pPr eaLnBrk="1" hangingPunct="1">
              <a:lnSpc>
                <a:spcPct val="120000"/>
              </a:lnSpc>
            </a:pPr>
            <a:r>
              <a:rPr lang="en-US" altLang="en-US" dirty="0"/>
              <a:t>to toggle its value (from </a:t>
            </a:r>
            <a:r>
              <a:rPr lang="en-US" altLang="en-US" dirty="0" err="1"/>
              <a:t>RoleBoxEnd</a:t>
            </a:r>
            <a:r>
              <a:rPr lang="en-US" altLang="en-US" dirty="0"/>
              <a:t> to </a:t>
            </a:r>
            <a:r>
              <a:rPr lang="en-US" altLang="en-US" dirty="0" err="1">
                <a:solidFill>
                  <a:srgbClr val="A50021"/>
                </a:solidFill>
              </a:rPr>
              <a:t>ObjectShapeEnd</a:t>
            </a:r>
            <a:r>
              <a:rPr lang="en-US" altLang="en-US" dirty="0"/>
              <a:t>).</a:t>
            </a:r>
          </a:p>
        </p:txBody>
      </p:sp>
      <p:sp>
        <p:nvSpPr>
          <p:cNvPr id="717829" name="Text Box 5"/>
          <p:cNvSpPr txBox="1">
            <a:spLocks noChangeArrowheads="1"/>
          </p:cNvSpPr>
          <p:nvPr/>
        </p:nvSpPr>
        <p:spPr bwMode="auto">
          <a:xfrm>
            <a:off x="381000" y="3098557"/>
            <a:ext cx="382361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To activate this choice,</a:t>
            </a:r>
          </a:p>
          <a:p>
            <a:pPr eaLnBrk="1" hangingPunct="1">
              <a:lnSpc>
                <a:spcPct val="120000"/>
              </a:lnSpc>
            </a:pPr>
            <a:r>
              <a:rPr lang="en-US" altLang="en-US" dirty="0"/>
              <a:t>press OK</a:t>
            </a:r>
          </a:p>
          <a:p>
            <a:pPr eaLnBrk="1" hangingPunct="1">
              <a:lnSpc>
                <a:spcPct val="120000"/>
              </a:lnSpc>
            </a:pPr>
            <a:r>
              <a:rPr lang="en-US" altLang="en-US" dirty="0"/>
              <a:t>(this remains your default</a:t>
            </a:r>
          </a:p>
          <a:p>
            <a:pPr eaLnBrk="1" hangingPunct="1">
              <a:lnSpc>
                <a:spcPct val="120000"/>
              </a:lnSpc>
            </a:pPr>
            <a:r>
              <a:rPr lang="en-US" altLang="en-US" dirty="0"/>
              <a:t>preference until you change it). </a:t>
            </a:r>
          </a:p>
        </p:txBody>
      </p:sp>
      <p:pic>
        <p:nvPicPr>
          <p:cNvPr id="2" name="Snagit_PPT321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047" y="1235821"/>
            <a:ext cx="3856074" cy="304800"/>
          </a:xfrm>
          <a:prstGeom prst="rect">
            <a:avLst/>
          </a:prstGeom>
        </p:spPr>
      </p:pic>
      <p:pic>
        <p:nvPicPr>
          <p:cNvPr id="3" name="Snagit_PPT719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6111" y="2052881"/>
            <a:ext cx="4586888" cy="601041"/>
          </a:xfrm>
          <a:prstGeom prst="rect">
            <a:avLst/>
          </a:prstGeom>
        </p:spPr>
      </p:pic>
      <p:pic>
        <p:nvPicPr>
          <p:cNvPr id="4" name="Snagit_PPT8E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0824" y="3261858"/>
            <a:ext cx="4826892" cy="1233942"/>
          </a:xfrm>
          <a:prstGeom prst="rect">
            <a:avLst/>
          </a:prstGeom>
        </p:spPr>
      </p:pic>
      <p:pic>
        <p:nvPicPr>
          <p:cNvPr id="5" name="Snagit_PPT4BA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5800" y="4875838"/>
            <a:ext cx="3537426" cy="1429891"/>
          </a:xfrm>
          <a:prstGeom prst="rect">
            <a:avLst/>
          </a:prstGeom>
        </p:spPr>
      </p:pic>
      <p:sp>
        <p:nvSpPr>
          <p:cNvPr id="6" name="TextBox 5"/>
          <p:cNvSpPr txBox="1"/>
          <p:nvPr/>
        </p:nvSpPr>
        <p:spPr>
          <a:xfrm>
            <a:off x="356763" y="1957747"/>
            <a:ext cx="3847848" cy="791307"/>
          </a:xfrm>
          <a:prstGeom prst="rect">
            <a:avLst/>
          </a:prstGeom>
          <a:noFill/>
        </p:spPr>
        <p:txBody>
          <a:bodyPr wrap="none" rtlCol="0">
            <a:spAutoFit/>
          </a:bodyPr>
          <a:lstStyle/>
          <a:p>
            <a:pPr eaLnBrk="1" hangingPunct="1">
              <a:lnSpc>
                <a:spcPct val="120000"/>
              </a:lnSpc>
            </a:pPr>
            <a:r>
              <a:rPr lang="en-US" altLang="en-US" dirty="0"/>
              <a:t>Alternatively, choose the desired</a:t>
            </a:r>
          </a:p>
          <a:p>
            <a:pPr eaLnBrk="1" hangingPunct="1">
              <a:lnSpc>
                <a:spcPct val="120000"/>
              </a:lnSpc>
            </a:pPr>
            <a:r>
              <a:rPr lang="en-US" altLang="en-US" dirty="0"/>
              <a:t>option from the drop-down list.</a:t>
            </a:r>
          </a:p>
        </p:txBody>
      </p:sp>
      <p:sp>
        <p:nvSpPr>
          <p:cNvPr id="7" name="TextBox 6"/>
          <p:cNvSpPr txBox="1"/>
          <p:nvPr/>
        </p:nvSpPr>
        <p:spPr>
          <a:xfrm>
            <a:off x="457200" y="4875838"/>
            <a:ext cx="3895810" cy="830997"/>
          </a:xfrm>
          <a:prstGeom prst="rect">
            <a:avLst/>
          </a:prstGeom>
          <a:noFill/>
        </p:spPr>
        <p:txBody>
          <a:bodyPr wrap="none" rtlCol="0">
            <a:spAutoFit/>
          </a:bodyPr>
          <a:lstStyle/>
          <a:p>
            <a:pPr eaLnBrk="1" hangingPunct="1">
              <a:lnSpc>
                <a:spcPct val="120000"/>
              </a:lnSpc>
            </a:pPr>
            <a:r>
              <a:rPr lang="en-US" altLang="en-US" dirty="0"/>
              <a:t>The mandatory role dot is now</a:t>
            </a:r>
          </a:p>
          <a:p>
            <a:pPr eaLnBrk="1" hangingPunct="1">
              <a:lnSpc>
                <a:spcPct val="120000"/>
              </a:lnSpc>
            </a:pPr>
            <a:r>
              <a:rPr lang="en-US" altLang="en-US" dirty="0"/>
              <a:t>displayed at the object type end.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8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29" grpId="0"/>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706C9A0-5926-43C4-AC1F-7FEC11CDF082}" type="slidenum">
              <a:rPr lang="en-US" altLang="en-US" sz="1200"/>
              <a:pPr eaLnBrk="1" hangingPunct="1"/>
              <a:t>32</a:t>
            </a:fld>
            <a:endParaRPr lang="en-US" altLang="en-US" sz="1200"/>
          </a:p>
        </p:txBody>
      </p:sp>
      <p:sp>
        <p:nvSpPr>
          <p:cNvPr id="762885" name="Text Box 5"/>
          <p:cNvSpPr txBox="1">
            <a:spLocks noChangeArrowheads="1"/>
          </p:cNvSpPr>
          <p:nvPr/>
        </p:nvSpPr>
        <p:spPr bwMode="auto">
          <a:xfrm>
            <a:off x="457200" y="228600"/>
            <a:ext cx="5721438" cy="243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By default, NORMA sets data types</a:t>
            </a:r>
          </a:p>
          <a:p>
            <a:pPr eaLnBrk="1" hangingPunct="1"/>
            <a:r>
              <a:rPr lang="en-US" altLang="en-US" dirty="0"/>
              <a:t>to Unspecified</a:t>
            </a:r>
          </a:p>
          <a:p>
            <a:pPr eaLnBrk="1" hangingPunct="1"/>
            <a:r>
              <a:rPr lang="en-US" altLang="en-US" dirty="0"/>
              <a:t>until you assign a specific data type.</a:t>
            </a:r>
          </a:p>
          <a:p>
            <a:pPr eaLnBrk="1" hangingPunct="1"/>
            <a:endParaRPr lang="en-US" altLang="en-US" sz="1200" dirty="0"/>
          </a:p>
          <a:p>
            <a:pPr eaLnBrk="1" hangingPunct="1"/>
            <a:r>
              <a:rPr lang="en-US" altLang="en-US" dirty="0"/>
              <a:t>As ORM schemas often include many value types</a:t>
            </a:r>
          </a:p>
          <a:p>
            <a:pPr eaLnBrk="1" hangingPunct="1"/>
            <a:r>
              <a:rPr lang="en-US" altLang="en-US" dirty="0"/>
              <a:t>that are based on string data types, </a:t>
            </a:r>
          </a:p>
          <a:p>
            <a:pPr eaLnBrk="1" hangingPunct="1"/>
            <a:r>
              <a:rPr lang="en-US" altLang="en-US" dirty="0"/>
              <a:t>you can save yourself some work by setting the</a:t>
            </a:r>
          </a:p>
          <a:p>
            <a:pPr eaLnBrk="1" hangingPunct="1">
              <a:spcAft>
                <a:spcPts val="300"/>
              </a:spcAft>
            </a:pPr>
            <a:r>
              <a:rPr lang="en-US" altLang="en-US" dirty="0"/>
              <a:t>default data type to </a:t>
            </a:r>
            <a:r>
              <a:rPr lang="en-US" altLang="en-US" dirty="0" err="1"/>
              <a:t>TextVariableLength</a:t>
            </a:r>
            <a:r>
              <a:rPr lang="en-US" altLang="en-US" dirty="0"/>
              <a:t>.</a:t>
            </a:r>
          </a:p>
        </p:txBody>
      </p:sp>
      <p:pic>
        <p:nvPicPr>
          <p:cNvPr id="2" name="Snagit_PPT21D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9923" y="5558196"/>
            <a:ext cx="4316129" cy="452440"/>
          </a:xfrm>
          <a:prstGeom prst="rect">
            <a:avLst/>
          </a:prstGeom>
        </p:spPr>
      </p:pic>
      <p:pic>
        <p:nvPicPr>
          <p:cNvPr id="3" name="Snagit_PPTFD8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2062" y="3672810"/>
            <a:ext cx="5334000" cy="1361873"/>
          </a:xfrm>
          <a:prstGeom prst="rect">
            <a:avLst/>
          </a:prstGeom>
        </p:spPr>
      </p:pic>
      <p:pic>
        <p:nvPicPr>
          <p:cNvPr id="4" name="Snagit_PPTF1B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00600" y="609601"/>
            <a:ext cx="3945462" cy="486426"/>
          </a:xfrm>
          <a:prstGeom prst="rect">
            <a:avLst/>
          </a:prstGeom>
        </p:spPr>
      </p:pic>
      <p:sp>
        <p:nvSpPr>
          <p:cNvPr id="5" name="Arrow: Down 4"/>
          <p:cNvSpPr/>
          <p:nvPr/>
        </p:nvSpPr>
        <p:spPr>
          <a:xfrm>
            <a:off x="5715000" y="5181600"/>
            <a:ext cx="228600" cy="2286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TextBox 5"/>
          <p:cNvSpPr txBox="1"/>
          <p:nvPr/>
        </p:nvSpPr>
        <p:spPr>
          <a:xfrm>
            <a:off x="474814" y="2846071"/>
            <a:ext cx="5369355" cy="1092607"/>
          </a:xfrm>
          <a:prstGeom prst="rect">
            <a:avLst/>
          </a:prstGeom>
          <a:noFill/>
        </p:spPr>
        <p:txBody>
          <a:bodyPr wrap="none" rtlCol="0">
            <a:spAutoFit/>
          </a:bodyPr>
          <a:lstStyle/>
          <a:p>
            <a:pPr eaLnBrk="1" hangingPunct="1">
              <a:spcAft>
                <a:spcPts val="300"/>
              </a:spcAft>
            </a:pPr>
            <a:r>
              <a:rPr lang="en-US" altLang="en-US" dirty="0"/>
              <a:t>To do this, use the Tools &gt; Options dialog to  </a:t>
            </a:r>
          </a:p>
          <a:p>
            <a:pPr eaLnBrk="1" hangingPunct="1">
              <a:spcAft>
                <a:spcPts val="300"/>
              </a:spcAft>
            </a:pPr>
            <a:r>
              <a:rPr lang="en-US" altLang="en-US" dirty="0"/>
              <a:t>set the </a:t>
            </a:r>
            <a:r>
              <a:rPr lang="en-US" altLang="en-US" dirty="0">
                <a:solidFill>
                  <a:srgbClr val="A50021"/>
                </a:solidFill>
              </a:rPr>
              <a:t>Initial </a:t>
            </a:r>
            <a:r>
              <a:rPr lang="en-US" altLang="en-US" dirty="0"/>
              <a:t>(default)</a:t>
            </a:r>
            <a:r>
              <a:rPr lang="en-US" altLang="en-US" dirty="0">
                <a:solidFill>
                  <a:srgbClr val="A50021"/>
                </a:solidFill>
              </a:rPr>
              <a:t> Data Type</a:t>
            </a:r>
          </a:p>
          <a:p>
            <a:pPr eaLnBrk="1" hangingPunct="1">
              <a:spcAft>
                <a:spcPts val="300"/>
              </a:spcAft>
            </a:pPr>
            <a:r>
              <a:rPr lang="en-US" altLang="en-US" dirty="0"/>
              <a:t>to </a:t>
            </a:r>
            <a:r>
              <a:rPr lang="en-US" altLang="en-US" dirty="0" err="1">
                <a:solidFill>
                  <a:srgbClr val="A50021"/>
                </a:solidFill>
              </a:rPr>
              <a:t>TextVariableLength</a:t>
            </a:r>
            <a:endParaRPr lang="en-US" altLang="en-US" dirty="0">
              <a:solidFill>
                <a:srgbClr val="A50021"/>
              </a:solidFill>
            </a:endParaRPr>
          </a:p>
        </p:txBody>
      </p:sp>
      <p:pic>
        <p:nvPicPr>
          <p:cNvPr id="8" name="Snagit_PPT3EAB"/>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5080284"/>
            <a:ext cx="962197" cy="477912"/>
          </a:xfrm>
          <a:prstGeom prst="rect">
            <a:avLst/>
          </a:prstGeom>
        </p:spPr>
      </p:pic>
      <p:sp>
        <p:nvSpPr>
          <p:cNvPr id="9" name="TextBox 8"/>
          <p:cNvSpPr txBox="1"/>
          <p:nvPr/>
        </p:nvSpPr>
        <p:spPr>
          <a:xfrm>
            <a:off x="533400" y="4572000"/>
            <a:ext cx="1855316" cy="400110"/>
          </a:xfrm>
          <a:prstGeom prst="rect">
            <a:avLst/>
          </a:prstGeom>
          <a:noFill/>
        </p:spPr>
        <p:txBody>
          <a:bodyPr wrap="none" rtlCol="0">
            <a:spAutoFit/>
          </a:bodyPr>
          <a:lstStyle/>
          <a:p>
            <a:r>
              <a:rPr lang="en-US" altLang="en-US" dirty="0"/>
              <a:t>then press OK.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288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6288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6288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6288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4464601F-207E-4813-B6A1-B307EDA8DE44}" type="slidenum">
              <a:rPr lang="en-US" altLang="en-US" sz="1200"/>
              <a:pPr eaLnBrk="1" hangingPunct="1"/>
              <a:t>33</a:t>
            </a:fld>
            <a:endParaRPr lang="en-US" altLang="en-US" sz="1200"/>
          </a:p>
        </p:txBody>
      </p:sp>
      <p:sp>
        <p:nvSpPr>
          <p:cNvPr id="796677" name="Text Box 5"/>
          <p:cNvSpPr txBox="1">
            <a:spLocks noChangeArrowheads="1"/>
          </p:cNvSpPr>
          <p:nvPr/>
        </p:nvSpPr>
        <p:spPr bwMode="auto">
          <a:xfrm>
            <a:off x="381000" y="76200"/>
            <a:ext cx="486165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Setting the default data type</a:t>
            </a:r>
          </a:p>
          <a:p>
            <a:pPr eaLnBrk="1" hangingPunct="1"/>
            <a:r>
              <a:rPr lang="en-US" altLang="en-US" dirty="0"/>
              <a:t>has no impact on the three object types, </a:t>
            </a:r>
          </a:p>
          <a:p>
            <a:pPr eaLnBrk="1" hangingPunct="1"/>
            <a:r>
              <a:rPr lang="en-US" altLang="en-US" dirty="0"/>
              <a:t>since you created them earlier. </a:t>
            </a:r>
          </a:p>
        </p:txBody>
      </p:sp>
      <p:sp>
        <p:nvSpPr>
          <p:cNvPr id="796682" name="Text Box 10"/>
          <p:cNvSpPr txBox="1">
            <a:spLocks noChangeArrowheads="1"/>
          </p:cNvSpPr>
          <p:nvPr/>
        </p:nvSpPr>
        <p:spPr bwMode="auto">
          <a:xfrm>
            <a:off x="457200" y="5349757"/>
            <a:ext cx="347569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red error fill disappears, </a:t>
            </a:r>
          </a:p>
          <a:p>
            <a:pPr eaLnBrk="1" hangingPunct="1"/>
            <a:r>
              <a:rPr lang="en-US" altLang="en-US" dirty="0"/>
              <a:t>since the data type is set.</a:t>
            </a:r>
          </a:p>
        </p:txBody>
      </p:sp>
      <p:pic>
        <p:nvPicPr>
          <p:cNvPr id="3" name="Snagit_PPT1F8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404" y="304800"/>
            <a:ext cx="2905942" cy="1266825"/>
          </a:xfrm>
          <a:prstGeom prst="rect">
            <a:avLst/>
          </a:prstGeom>
        </p:spPr>
      </p:pic>
      <p:pic>
        <p:nvPicPr>
          <p:cNvPr id="4" name="Snagit_PPTB89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19600" y="1581379"/>
            <a:ext cx="1263314" cy="457200"/>
          </a:xfrm>
          <a:prstGeom prst="rect">
            <a:avLst/>
          </a:prstGeom>
        </p:spPr>
      </p:pic>
      <p:pic>
        <p:nvPicPr>
          <p:cNvPr id="6" name="Snagit_PPTF98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2252851"/>
            <a:ext cx="3706885" cy="1966919"/>
          </a:xfrm>
          <a:prstGeom prst="rect">
            <a:avLst/>
          </a:prstGeom>
        </p:spPr>
      </p:pic>
      <p:pic>
        <p:nvPicPr>
          <p:cNvPr id="7" name="Snagit_PPTF3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12945" y="4620266"/>
            <a:ext cx="4008580" cy="484629"/>
          </a:xfrm>
          <a:prstGeom prst="rect">
            <a:avLst/>
          </a:prstGeom>
        </p:spPr>
      </p:pic>
      <p:pic>
        <p:nvPicPr>
          <p:cNvPr id="8" name="Snagit_PPT6F5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4800" y="5522240"/>
            <a:ext cx="1352220" cy="525064"/>
          </a:xfrm>
          <a:prstGeom prst="rect">
            <a:avLst/>
          </a:prstGeom>
        </p:spPr>
      </p:pic>
      <p:sp>
        <p:nvSpPr>
          <p:cNvPr id="9" name="TextBox 8"/>
          <p:cNvSpPr txBox="1"/>
          <p:nvPr/>
        </p:nvSpPr>
        <p:spPr>
          <a:xfrm>
            <a:off x="422186" y="2093755"/>
            <a:ext cx="3449662" cy="1631216"/>
          </a:xfrm>
          <a:prstGeom prst="rect">
            <a:avLst/>
          </a:prstGeom>
          <a:noFill/>
        </p:spPr>
        <p:txBody>
          <a:bodyPr wrap="none" rtlCol="0">
            <a:spAutoFit/>
          </a:bodyPr>
          <a:lstStyle/>
          <a:p>
            <a:pPr eaLnBrk="1" hangingPunct="1"/>
            <a:r>
              <a:rPr lang="en-US" altLang="en-US" dirty="0"/>
              <a:t>then in its Properties grid</a:t>
            </a:r>
          </a:p>
          <a:p>
            <a:pPr eaLnBrk="1" hangingPunct="1"/>
            <a:r>
              <a:rPr lang="en-US" altLang="en-US" dirty="0"/>
              <a:t>select the </a:t>
            </a:r>
            <a:r>
              <a:rPr lang="en-US" altLang="en-US" dirty="0" err="1"/>
              <a:t>DataType</a:t>
            </a:r>
            <a:r>
              <a:rPr lang="en-US" altLang="en-US" dirty="0"/>
              <a:t> property</a:t>
            </a:r>
          </a:p>
          <a:p>
            <a:pPr eaLnBrk="1" hangingPunct="1"/>
            <a:r>
              <a:rPr lang="en-US" altLang="en-US" dirty="0"/>
              <a:t>and choose</a:t>
            </a:r>
          </a:p>
          <a:p>
            <a:pPr eaLnBrk="1" hangingPunct="1"/>
            <a:r>
              <a:rPr lang="en-US" altLang="en-US" dirty="0">
                <a:solidFill>
                  <a:srgbClr val="A50021"/>
                </a:solidFill>
              </a:rPr>
              <a:t>Text: Variable Length</a:t>
            </a:r>
          </a:p>
          <a:p>
            <a:pPr eaLnBrk="1" hangingPunct="1"/>
            <a:r>
              <a:rPr lang="en-US" altLang="en-US" dirty="0"/>
              <a:t>from the drop-down list.</a:t>
            </a:r>
          </a:p>
        </p:txBody>
      </p:sp>
      <p:sp>
        <p:nvSpPr>
          <p:cNvPr id="11" name="TextBox 10"/>
          <p:cNvSpPr txBox="1"/>
          <p:nvPr/>
        </p:nvSpPr>
        <p:spPr>
          <a:xfrm>
            <a:off x="422186" y="3958546"/>
            <a:ext cx="3108095" cy="1323439"/>
          </a:xfrm>
          <a:prstGeom prst="rect">
            <a:avLst/>
          </a:prstGeom>
          <a:noFill/>
        </p:spPr>
        <p:txBody>
          <a:bodyPr wrap="none" rtlCol="0">
            <a:spAutoFit/>
          </a:bodyPr>
          <a:lstStyle/>
          <a:p>
            <a:pPr eaLnBrk="1" hangingPunct="1"/>
            <a:r>
              <a:rPr lang="en-US" altLang="en-US" dirty="0"/>
              <a:t>Then enter 30 in the</a:t>
            </a:r>
          </a:p>
          <a:p>
            <a:pPr eaLnBrk="1" hangingPunct="1"/>
            <a:r>
              <a:rPr lang="en-US" altLang="en-US" dirty="0" err="1">
                <a:solidFill>
                  <a:srgbClr val="A50021"/>
                </a:solidFill>
              </a:rPr>
              <a:t>DataTypeLength</a:t>
            </a:r>
            <a:r>
              <a:rPr lang="en-US" altLang="en-US" dirty="0"/>
              <a:t> property.</a:t>
            </a:r>
          </a:p>
          <a:p>
            <a:pPr eaLnBrk="1" hangingPunct="1"/>
            <a:r>
              <a:rPr lang="en-US" altLang="en-US" dirty="0"/>
              <a:t>This sets the data type</a:t>
            </a:r>
          </a:p>
          <a:p>
            <a:pPr eaLnBrk="1" hangingPunct="1"/>
            <a:r>
              <a:rPr lang="en-US" altLang="en-US" dirty="0"/>
              <a:t>to varchar(30).</a:t>
            </a:r>
          </a:p>
        </p:txBody>
      </p:sp>
      <p:sp>
        <p:nvSpPr>
          <p:cNvPr id="12" name="TextBox 11"/>
          <p:cNvSpPr txBox="1"/>
          <p:nvPr/>
        </p:nvSpPr>
        <p:spPr>
          <a:xfrm>
            <a:off x="409933" y="1169416"/>
            <a:ext cx="4435638" cy="707886"/>
          </a:xfrm>
          <a:prstGeom prst="rect">
            <a:avLst/>
          </a:prstGeom>
          <a:noFill/>
        </p:spPr>
        <p:txBody>
          <a:bodyPr wrap="none" rtlCol="0">
            <a:spAutoFit/>
          </a:bodyPr>
          <a:lstStyle/>
          <a:p>
            <a:pPr eaLnBrk="1" hangingPunct="1"/>
            <a:r>
              <a:rPr lang="en-US" altLang="en-US" dirty="0"/>
              <a:t>To </a:t>
            </a:r>
            <a:r>
              <a:rPr lang="en-US" altLang="en-US" dirty="0">
                <a:solidFill>
                  <a:srgbClr val="A50021"/>
                </a:solidFill>
              </a:rPr>
              <a:t>set the data type for </a:t>
            </a:r>
            <a:r>
              <a:rPr lang="en-US" altLang="en-US" dirty="0" err="1">
                <a:solidFill>
                  <a:srgbClr val="A50021"/>
                </a:solidFill>
              </a:rPr>
              <a:t>PatientName</a:t>
            </a:r>
            <a:r>
              <a:rPr lang="en-US" altLang="en-US" dirty="0"/>
              <a:t>,</a:t>
            </a:r>
          </a:p>
          <a:p>
            <a:pPr eaLnBrk="1" hangingPunct="1"/>
            <a:r>
              <a:rPr lang="en-US" altLang="en-US" dirty="0"/>
              <a:t>select the </a:t>
            </a:r>
            <a:r>
              <a:rPr lang="en-US" altLang="en-US" dirty="0" err="1"/>
              <a:t>PatientName</a:t>
            </a:r>
            <a:r>
              <a:rPr lang="en-US" altLang="en-US" dirty="0"/>
              <a:t> shape,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966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6682" grpId="0"/>
      <p:bldP spid="9"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9B7FBC4-7567-4016-B6A7-873AB6BCEF7F}" type="slidenum">
              <a:rPr lang="en-US" altLang="en-US" sz="1200"/>
              <a:pPr eaLnBrk="1" hangingPunct="1"/>
              <a:t>34</a:t>
            </a:fld>
            <a:endParaRPr lang="en-US" altLang="en-US" sz="1200"/>
          </a:p>
        </p:txBody>
      </p:sp>
      <p:sp>
        <p:nvSpPr>
          <p:cNvPr id="28675" name="Text Box 5"/>
          <p:cNvSpPr txBox="1">
            <a:spLocks noChangeArrowheads="1"/>
          </p:cNvSpPr>
          <p:nvPr/>
        </p:nvSpPr>
        <p:spPr bwMode="auto">
          <a:xfrm>
            <a:off x="381000" y="228600"/>
            <a:ext cx="478098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If you earlier selected the “.</a:t>
            </a:r>
            <a:r>
              <a:rPr lang="en-US" altLang="en-US" dirty="0" err="1"/>
              <a:t>Nr</a:t>
            </a:r>
            <a:r>
              <a:rPr lang="en-US" altLang="en-US" dirty="0"/>
              <a:t>” </a:t>
            </a:r>
            <a:r>
              <a:rPr lang="en-US" altLang="en-US" dirty="0" err="1"/>
              <a:t>RefMode</a:t>
            </a:r>
            <a:endParaRPr lang="en-US" altLang="en-US" dirty="0"/>
          </a:p>
          <a:p>
            <a:pPr eaLnBrk="1" hangingPunct="1"/>
            <a:r>
              <a:rPr lang="en-US" altLang="en-US" dirty="0"/>
              <a:t>for Patient from the drop-down list,</a:t>
            </a:r>
          </a:p>
          <a:p>
            <a:pPr eaLnBrk="1" hangingPunct="1"/>
            <a:r>
              <a:rPr lang="en-US" altLang="en-US" dirty="0"/>
              <a:t>its data type is set to Signed Integer.</a:t>
            </a:r>
          </a:p>
        </p:txBody>
      </p:sp>
      <p:sp>
        <p:nvSpPr>
          <p:cNvPr id="797703" name="Text Box 7"/>
          <p:cNvSpPr txBox="1">
            <a:spLocks noChangeArrowheads="1"/>
          </p:cNvSpPr>
          <p:nvPr/>
        </p:nvSpPr>
        <p:spPr bwMode="auto">
          <a:xfrm>
            <a:off x="381000" y="2971800"/>
            <a:ext cx="6584559"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If you earlier selected the “.Name” </a:t>
            </a:r>
            <a:r>
              <a:rPr lang="en-US" altLang="en-US" dirty="0" err="1"/>
              <a:t>RefMode</a:t>
            </a:r>
            <a:endParaRPr lang="en-US" altLang="en-US" dirty="0"/>
          </a:p>
          <a:p>
            <a:pPr eaLnBrk="1" hangingPunct="1"/>
            <a:r>
              <a:rPr lang="en-US" altLang="en-US" dirty="0"/>
              <a:t>for Drug from the drop-down list,</a:t>
            </a:r>
          </a:p>
          <a:p>
            <a:pPr eaLnBrk="1" hangingPunct="1"/>
            <a:r>
              <a:rPr lang="en-US" altLang="en-US" dirty="0"/>
              <a:t>its data type is already set to variable length text.</a:t>
            </a:r>
          </a:p>
          <a:p>
            <a:pPr eaLnBrk="1" hangingPunct="1"/>
            <a:r>
              <a:rPr lang="en-US" altLang="en-US" dirty="0"/>
              <a:t>If not, select Drug and change its data type to that now.</a:t>
            </a:r>
          </a:p>
          <a:p>
            <a:pPr eaLnBrk="1" hangingPunct="1"/>
            <a:r>
              <a:rPr lang="en-US" altLang="en-US" dirty="0"/>
              <a:t>Regardless, </a:t>
            </a:r>
          </a:p>
          <a:p>
            <a:pPr eaLnBrk="1" hangingPunct="1"/>
            <a:r>
              <a:rPr lang="en-US" altLang="en-US" dirty="0"/>
              <a:t>you still need to</a:t>
            </a:r>
          </a:p>
          <a:p>
            <a:pPr eaLnBrk="1" hangingPunct="1"/>
            <a:r>
              <a:rPr lang="en-US" altLang="en-US" dirty="0"/>
              <a:t>set the data type length</a:t>
            </a:r>
          </a:p>
          <a:p>
            <a:pPr eaLnBrk="1" hangingPunct="1"/>
            <a:r>
              <a:rPr lang="en-US" altLang="en-US" dirty="0"/>
              <a:t>(e.g. to </a:t>
            </a:r>
            <a:r>
              <a:rPr lang="en-US" altLang="en-US" dirty="0">
                <a:solidFill>
                  <a:srgbClr val="A50021"/>
                </a:solidFill>
              </a:rPr>
              <a:t>20</a:t>
            </a:r>
            <a:r>
              <a:rPr lang="en-US" altLang="en-US" dirty="0"/>
              <a:t>).</a:t>
            </a:r>
          </a:p>
        </p:txBody>
      </p:sp>
      <p:pic>
        <p:nvPicPr>
          <p:cNvPr id="3" name="Snagit_PPTA6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4948" y="260741"/>
            <a:ext cx="2643207" cy="1147771"/>
          </a:xfrm>
          <a:prstGeom prst="rect">
            <a:avLst/>
          </a:prstGeom>
        </p:spPr>
      </p:pic>
      <p:pic>
        <p:nvPicPr>
          <p:cNvPr id="5" name="Snagit_PPT4CD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00" y="1501228"/>
            <a:ext cx="4053838" cy="1337767"/>
          </a:xfrm>
          <a:prstGeom prst="rect">
            <a:avLst/>
          </a:prstGeom>
        </p:spPr>
      </p:pic>
      <p:pic>
        <p:nvPicPr>
          <p:cNvPr id="6" name="Snagit_PPT67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52985" y="4419600"/>
            <a:ext cx="3809424" cy="1752600"/>
          </a:xfrm>
          <a:prstGeom prst="rect">
            <a:avLst/>
          </a:prstGeom>
        </p:spPr>
      </p:pic>
      <p:sp>
        <p:nvSpPr>
          <p:cNvPr id="7" name="TextBox 6"/>
          <p:cNvSpPr txBox="1"/>
          <p:nvPr/>
        </p:nvSpPr>
        <p:spPr>
          <a:xfrm>
            <a:off x="418526" y="1520374"/>
            <a:ext cx="3454728" cy="1015663"/>
          </a:xfrm>
          <a:prstGeom prst="rect">
            <a:avLst/>
          </a:prstGeom>
          <a:noFill/>
        </p:spPr>
        <p:txBody>
          <a:bodyPr wrap="none" rtlCol="0">
            <a:spAutoFit/>
          </a:bodyPr>
          <a:lstStyle/>
          <a:p>
            <a:pPr eaLnBrk="1" hangingPunct="1"/>
            <a:r>
              <a:rPr lang="en-US" altLang="en-US" dirty="0"/>
              <a:t>Select Patient and change its</a:t>
            </a:r>
          </a:p>
          <a:p>
            <a:pPr eaLnBrk="1" hangingPunct="1"/>
            <a:r>
              <a:rPr lang="en-US" altLang="en-US" dirty="0"/>
              <a:t>data type property to </a:t>
            </a:r>
          </a:p>
          <a:p>
            <a:pPr eaLnBrk="1" hangingPunct="1"/>
            <a:r>
              <a:rPr lang="en-US" altLang="en-US" dirty="0">
                <a:solidFill>
                  <a:srgbClr val="A50021"/>
                </a:solidFill>
              </a:rPr>
              <a:t>Numeric: Unsigned Integer</a:t>
            </a:r>
            <a:r>
              <a:rPr lang="en-US"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770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7703"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CECCE5C-0346-485C-A275-39EF2D4BE41E}" type="slidenum">
              <a:rPr lang="en-US" altLang="en-US" sz="1200"/>
              <a:pPr eaLnBrk="1" hangingPunct="1"/>
              <a:t>35</a:t>
            </a:fld>
            <a:endParaRPr lang="en-US" altLang="en-US" sz="1200"/>
          </a:p>
        </p:txBody>
      </p:sp>
      <p:sp>
        <p:nvSpPr>
          <p:cNvPr id="32771" name="Text Box 3"/>
          <p:cNvSpPr txBox="1">
            <a:spLocks noChangeArrowheads="1"/>
          </p:cNvSpPr>
          <p:nvPr/>
        </p:nvSpPr>
        <p:spPr bwMode="auto">
          <a:xfrm>
            <a:off x="593725" y="31115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endParaRPr lang="en-US" altLang="en-US"/>
          </a:p>
        </p:txBody>
      </p:sp>
      <p:sp>
        <p:nvSpPr>
          <p:cNvPr id="724997" name="Text Box 5"/>
          <p:cNvSpPr txBox="1">
            <a:spLocks noChangeArrowheads="1"/>
          </p:cNvSpPr>
          <p:nvPr/>
        </p:nvSpPr>
        <p:spPr bwMode="auto">
          <a:xfrm>
            <a:off x="533400" y="76200"/>
            <a:ext cx="3884333"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Let’s add the role name “allergy”</a:t>
            </a:r>
          </a:p>
          <a:p>
            <a:pPr eaLnBrk="1" hangingPunct="1">
              <a:lnSpc>
                <a:spcPct val="120000"/>
              </a:lnSpc>
            </a:pPr>
            <a:r>
              <a:rPr lang="en-US" altLang="en-US" dirty="0"/>
              <a:t>to the role hosted here by Drug.</a:t>
            </a:r>
          </a:p>
          <a:p>
            <a:pPr eaLnBrk="1" hangingPunct="1">
              <a:lnSpc>
                <a:spcPct val="120000"/>
              </a:lnSpc>
            </a:pPr>
            <a:endParaRPr lang="en-US" altLang="en-US" sz="1600" dirty="0"/>
          </a:p>
          <a:p>
            <a:pPr eaLnBrk="1" hangingPunct="1">
              <a:lnSpc>
                <a:spcPct val="120000"/>
              </a:lnSpc>
            </a:pPr>
            <a:r>
              <a:rPr lang="en-US" altLang="en-US" dirty="0"/>
              <a:t>To do this, select the role</a:t>
            </a:r>
          </a:p>
          <a:p>
            <a:pPr eaLnBrk="1" hangingPunct="1">
              <a:lnSpc>
                <a:spcPct val="120000"/>
              </a:lnSpc>
            </a:pPr>
            <a:r>
              <a:rPr lang="en-US" altLang="en-US" dirty="0"/>
              <a:t>and then add the role name</a:t>
            </a:r>
          </a:p>
          <a:p>
            <a:pPr eaLnBrk="1" hangingPunct="1">
              <a:lnSpc>
                <a:spcPct val="120000"/>
              </a:lnSpc>
            </a:pPr>
            <a:r>
              <a:rPr lang="en-US" altLang="en-US" dirty="0"/>
              <a:t>“</a:t>
            </a:r>
            <a:r>
              <a:rPr lang="en-US" altLang="en-US" dirty="0">
                <a:solidFill>
                  <a:srgbClr val="A50021"/>
                </a:solidFill>
              </a:rPr>
              <a:t>allergy</a:t>
            </a:r>
            <a:r>
              <a:rPr lang="en-US" altLang="en-US" dirty="0"/>
              <a:t>” in the Name property</a:t>
            </a:r>
          </a:p>
          <a:p>
            <a:pPr eaLnBrk="1" hangingPunct="1">
              <a:lnSpc>
                <a:spcPct val="120000"/>
              </a:lnSpc>
            </a:pPr>
            <a:r>
              <a:rPr lang="en-US" altLang="en-US" dirty="0"/>
              <a:t>in the Properties window.</a:t>
            </a:r>
          </a:p>
        </p:txBody>
      </p:sp>
      <p:pic>
        <p:nvPicPr>
          <p:cNvPr id="2" name="Snagit_PPTB9D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381000"/>
            <a:ext cx="2166936" cy="857250"/>
          </a:xfrm>
          <a:prstGeom prst="rect">
            <a:avLst/>
          </a:prstGeom>
        </p:spPr>
      </p:pic>
      <p:pic>
        <p:nvPicPr>
          <p:cNvPr id="4" name="Snagit_PPT82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1524000"/>
            <a:ext cx="2362200" cy="1866082"/>
          </a:xfrm>
          <a:prstGeom prst="rect">
            <a:avLst/>
          </a:prstGeom>
        </p:spPr>
      </p:pic>
      <p:pic>
        <p:nvPicPr>
          <p:cNvPr id="5" name="Snagit_PPT6CE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8600" y="4038600"/>
            <a:ext cx="4038630" cy="1643075"/>
          </a:xfrm>
          <a:prstGeom prst="rect">
            <a:avLst/>
          </a:prstGeom>
        </p:spPr>
      </p:pic>
      <p:sp>
        <p:nvSpPr>
          <p:cNvPr id="6" name="TextBox 5"/>
          <p:cNvSpPr txBox="1"/>
          <p:nvPr/>
        </p:nvSpPr>
        <p:spPr>
          <a:xfrm>
            <a:off x="593725" y="3733800"/>
            <a:ext cx="3690113" cy="2268634"/>
          </a:xfrm>
          <a:prstGeom prst="rect">
            <a:avLst/>
          </a:prstGeom>
          <a:noFill/>
        </p:spPr>
        <p:txBody>
          <a:bodyPr wrap="none" rtlCol="0">
            <a:spAutoFit/>
          </a:bodyPr>
          <a:lstStyle/>
          <a:p>
            <a:pPr eaLnBrk="1" hangingPunct="1">
              <a:lnSpc>
                <a:spcPct val="120000"/>
              </a:lnSpc>
            </a:pPr>
            <a:r>
              <a:rPr lang="en-US" altLang="en-US" dirty="0"/>
              <a:t>The role name is displayed</a:t>
            </a:r>
          </a:p>
          <a:p>
            <a:pPr eaLnBrk="1" hangingPunct="1">
              <a:lnSpc>
                <a:spcPct val="120000"/>
              </a:lnSpc>
            </a:pPr>
            <a:r>
              <a:rPr lang="en-US" altLang="en-US" dirty="0"/>
              <a:t>in square brackets</a:t>
            </a:r>
          </a:p>
          <a:p>
            <a:pPr eaLnBrk="1" hangingPunct="1">
              <a:lnSpc>
                <a:spcPct val="120000"/>
              </a:lnSpc>
            </a:pPr>
            <a:r>
              <a:rPr lang="en-US" altLang="en-US" dirty="0"/>
              <a:t>on the diagram. </a:t>
            </a:r>
          </a:p>
          <a:p>
            <a:pPr eaLnBrk="1" hangingPunct="1">
              <a:lnSpc>
                <a:spcPct val="120000"/>
              </a:lnSpc>
            </a:pPr>
            <a:r>
              <a:rPr lang="en-US" altLang="en-US" dirty="0"/>
              <a:t>Select then drag the role name</a:t>
            </a:r>
          </a:p>
          <a:p>
            <a:pPr eaLnBrk="1" hangingPunct="1">
              <a:lnSpc>
                <a:spcPct val="120000"/>
              </a:lnSpc>
            </a:pPr>
            <a:r>
              <a:rPr lang="en-US" altLang="en-US" dirty="0"/>
              <a:t>to your preferred position</a:t>
            </a:r>
          </a:p>
          <a:p>
            <a:pPr eaLnBrk="1" hangingPunct="1">
              <a:lnSpc>
                <a:spcPct val="120000"/>
              </a:lnSpc>
            </a:pPr>
            <a:r>
              <a:rPr lang="en-US" altLang="en-US" dirty="0"/>
              <a:t>near the role box.</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77EA761-3CA2-4D7E-83F5-C5553FAB3C5F}" type="slidenum">
              <a:rPr lang="en-US" altLang="en-US" sz="1200"/>
              <a:pPr eaLnBrk="1" hangingPunct="1"/>
              <a:t>36</a:t>
            </a:fld>
            <a:endParaRPr lang="en-US" altLang="en-US" sz="1200"/>
          </a:p>
        </p:txBody>
      </p:sp>
      <p:sp>
        <p:nvSpPr>
          <p:cNvPr id="738308" name="Text Box 4"/>
          <p:cNvSpPr txBox="1">
            <a:spLocks noChangeArrowheads="1"/>
          </p:cNvSpPr>
          <p:nvPr/>
        </p:nvSpPr>
        <p:spPr bwMode="auto">
          <a:xfrm>
            <a:off x="457200" y="228600"/>
            <a:ext cx="401263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If desired, select the smokes role,</a:t>
            </a:r>
          </a:p>
          <a:p>
            <a:pPr eaLnBrk="1" hangingPunct="1">
              <a:lnSpc>
                <a:spcPct val="120000"/>
              </a:lnSpc>
            </a:pPr>
            <a:r>
              <a:rPr lang="en-US" altLang="en-US" dirty="0"/>
              <a:t>and add the role name </a:t>
            </a:r>
            <a:r>
              <a:rPr lang="en-US" altLang="en-US" dirty="0" err="1"/>
              <a:t>isSmoker</a:t>
            </a:r>
            <a:r>
              <a:rPr lang="en-US" altLang="en-US" dirty="0"/>
              <a:t>.</a:t>
            </a:r>
          </a:p>
        </p:txBody>
      </p:sp>
      <p:pic>
        <p:nvPicPr>
          <p:cNvPr id="2" name="Snagit_PPTECB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800" y="359563"/>
            <a:ext cx="1714513" cy="757243"/>
          </a:xfrm>
          <a:prstGeom prst="rect">
            <a:avLst/>
          </a:prstGeom>
        </p:spPr>
      </p:pic>
      <p:pic>
        <p:nvPicPr>
          <p:cNvPr id="3" name="Snagit_PPT136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357648"/>
            <a:ext cx="2052653" cy="1381135"/>
          </a:xfrm>
          <a:prstGeom prst="rect">
            <a:avLst/>
          </a:prstGeom>
        </p:spPr>
      </p:pic>
      <p:pic>
        <p:nvPicPr>
          <p:cNvPr id="4" name="Snagit_PPTDBB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95800" y="1994290"/>
            <a:ext cx="4100542" cy="1776425"/>
          </a:xfrm>
          <a:prstGeom prst="rect">
            <a:avLst/>
          </a:prstGeom>
        </p:spPr>
      </p:pic>
      <p:pic>
        <p:nvPicPr>
          <p:cNvPr id="5" name="Snagit_PPTE77E"/>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 y="4876800"/>
            <a:ext cx="2716162" cy="762000"/>
          </a:xfrm>
          <a:prstGeom prst="rect">
            <a:avLst/>
          </a:prstGeom>
        </p:spPr>
      </p:pic>
      <p:sp>
        <p:nvSpPr>
          <p:cNvPr id="6" name="TextBox 5"/>
          <p:cNvSpPr txBox="1"/>
          <p:nvPr/>
        </p:nvSpPr>
        <p:spPr>
          <a:xfrm>
            <a:off x="457200" y="1388820"/>
            <a:ext cx="3999043" cy="1569660"/>
          </a:xfrm>
          <a:prstGeom prst="rect">
            <a:avLst/>
          </a:prstGeom>
          <a:noFill/>
        </p:spPr>
        <p:txBody>
          <a:bodyPr wrap="none" rtlCol="0">
            <a:spAutoFit/>
          </a:bodyPr>
          <a:lstStyle/>
          <a:p>
            <a:pPr eaLnBrk="1" hangingPunct="1">
              <a:lnSpc>
                <a:spcPct val="120000"/>
              </a:lnSpc>
            </a:pPr>
            <a:r>
              <a:rPr lang="en-US" altLang="en-US" dirty="0"/>
              <a:t>This is purely to predetermine</a:t>
            </a:r>
          </a:p>
          <a:p>
            <a:pPr eaLnBrk="1" hangingPunct="1">
              <a:lnSpc>
                <a:spcPct val="120000"/>
              </a:lnSpc>
            </a:pPr>
            <a:r>
              <a:rPr lang="en-US" altLang="en-US" dirty="0"/>
              <a:t>a better choice of attribute name </a:t>
            </a:r>
          </a:p>
          <a:p>
            <a:pPr eaLnBrk="1" hangingPunct="1">
              <a:lnSpc>
                <a:spcPct val="120000"/>
              </a:lnSpc>
            </a:pPr>
            <a:r>
              <a:rPr lang="en-US" altLang="en-US" dirty="0"/>
              <a:t>for the relational schema</a:t>
            </a:r>
          </a:p>
          <a:p>
            <a:pPr eaLnBrk="1" hangingPunct="1">
              <a:lnSpc>
                <a:spcPct val="120000"/>
              </a:lnSpc>
            </a:pPr>
            <a:r>
              <a:rPr lang="en-US" altLang="en-US" dirty="0"/>
              <a:t>and code generation. </a:t>
            </a:r>
          </a:p>
        </p:txBody>
      </p:sp>
      <p:sp>
        <p:nvSpPr>
          <p:cNvPr id="7" name="TextBox 6"/>
          <p:cNvSpPr txBox="1"/>
          <p:nvPr/>
        </p:nvSpPr>
        <p:spPr>
          <a:xfrm>
            <a:off x="530873" y="3352800"/>
            <a:ext cx="3925562" cy="1200329"/>
          </a:xfrm>
          <a:prstGeom prst="rect">
            <a:avLst/>
          </a:prstGeom>
          <a:noFill/>
        </p:spPr>
        <p:txBody>
          <a:bodyPr wrap="none" rtlCol="0">
            <a:spAutoFit/>
          </a:bodyPr>
          <a:lstStyle/>
          <a:p>
            <a:pPr eaLnBrk="1" hangingPunct="1">
              <a:lnSpc>
                <a:spcPct val="120000"/>
              </a:lnSpc>
            </a:pPr>
            <a:r>
              <a:rPr lang="en-US" altLang="en-US" dirty="0"/>
              <a:t>If you wish, you may toggle</a:t>
            </a:r>
          </a:p>
          <a:p>
            <a:pPr eaLnBrk="1" hangingPunct="1">
              <a:lnSpc>
                <a:spcPct val="120000"/>
              </a:lnSpc>
            </a:pPr>
            <a:r>
              <a:rPr lang="en-US" altLang="en-US" dirty="0"/>
              <a:t>display of role names on/off</a:t>
            </a:r>
          </a:p>
          <a:p>
            <a:pPr eaLnBrk="1" hangingPunct="1">
              <a:lnSpc>
                <a:spcPct val="120000"/>
              </a:lnSpc>
            </a:pPr>
            <a:r>
              <a:rPr lang="en-US" altLang="en-US" dirty="0"/>
              <a:t>using the Tools &gt; Options dialog.</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37</a:t>
            </a:fld>
            <a:endParaRPr lang="en-US" altLang="en-US"/>
          </a:p>
        </p:txBody>
      </p:sp>
      <p:pic>
        <p:nvPicPr>
          <p:cNvPr id="3" name="Snagit_PPT4FCB"/>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1524000"/>
            <a:ext cx="5348327" cy="3390925"/>
          </a:xfrm>
          <a:prstGeom prst="rect">
            <a:avLst/>
          </a:prstGeom>
        </p:spPr>
      </p:pic>
      <p:sp>
        <p:nvSpPr>
          <p:cNvPr id="4" name="TextBox 3"/>
          <p:cNvSpPr txBox="1"/>
          <p:nvPr/>
        </p:nvSpPr>
        <p:spPr>
          <a:xfrm>
            <a:off x="533400" y="228600"/>
            <a:ext cx="7442550" cy="1323439"/>
          </a:xfrm>
          <a:prstGeom prst="rect">
            <a:avLst/>
          </a:prstGeom>
          <a:noFill/>
        </p:spPr>
        <p:txBody>
          <a:bodyPr wrap="none" rtlCol="0">
            <a:spAutoFit/>
          </a:bodyPr>
          <a:lstStyle/>
          <a:p>
            <a:r>
              <a:rPr lang="en-AU" dirty="0"/>
              <a:t>Let’s now </a:t>
            </a:r>
            <a:r>
              <a:rPr lang="en-AU" dirty="0">
                <a:solidFill>
                  <a:srgbClr val="A50021"/>
                </a:solidFill>
              </a:rPr>
              <a:t>reposition the uniqueness constraint bar </a:t>
            </a:r>
            <a:r>
              <a:rPr lang="en-AU" dirty="0"/>
              <a:t>on the </a:t>
            </a:r>
          </a:p>
          <a:p>
            <a:r>
              <a:rPr lang="en-AU" dirty="0"/>
              <a:t>“Patient is allergic to Drug” fact type below the predicate shape.</a:t>
            </a:r>
          </a:p>
          <a:p>
            <a:r>
              <a:rPr lang="en-AU" dirty="0"/>
              <a:t>Right click the predicate, then choose </a:t>
            </a:r>
          </a:p>
          <a:p>
            <a:r>
              <a:rPr lang="en-AU" dirty="0">
                <a:solidFill>
                  <a:srgbClr val="A50021"/>
                </a:solidFill>
              </a:rPr>
              <a:t>Orientation &gt; Constraints on Bottom</a:t>
            </a:r>
            <a:r>
              <a:rPr lang="en-AU" dirty="0"/>
              <a:t>.  </a:t>
            </a:r>
          </a:p>
        </p:txBody>
      </p:sp>
      <p:pic>
        <p:nvPicPr>
          <p:cNvPr id="5" name="Snagit_PPT1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4251" y="5105400"/>
            <a:ext cx="4201360" cy="1531919"/>
          </a:xfrm>
          <a:prstGeom prst="rect">
            <a:avLst/>
          </a:prstGeom>
        </p:spPr>
      </p:pic>
      <p:sp>
        <p:nvSpPr>
          <p:cNvPr id="6" name="TextBox 5"/>
          <p:cNvSpPr txBox="1"/>
          <p:nvPr/>
        </p:nvSpPr>
        <p:spPr>
          <a:xfrm>
            <a:off x="381000" y="5160966"/>
            <a:ext cx="2795573" cy="1015663"/>
          </a:xfrm>
          <a:prstGeom prst="rect">
            <a:avLst/>
          </a:prstGeom>
          <a:noFill/>
        </p:spPr>
        <p:txBody>
          <a:bodyPr wrap="none" rtlCol="0">
            <a:spAutoFit/>
          </a:bodyPr>
          <a:lstStyle/>
          <a:p>
            <a:r>
              <a:rPr lang="en-AU" dirty="0"/>
              <a:t>If you wish, nudge and</a:t>
            </a:r>
          </a:p>
          <a:p>
            <a:r>
              <a:rPr lang="en-AU" dirty="0"/>
              <a:t>realign the shapes to</a:t>
            </a:r>
          </a:p>
          <a:p>
            <a:r>
              <a:rPr lang="en-AU" dirty="0"/>
              <a:t>give a neater layout.</a:t>
            </a:r>
          </a:p>
        </p:txBody>
      </p:sp>
    </p:spTree>
    <p:extLst>
      <p:ext uri="{BB962C8B-B14F-4D97-AF65-F5344CB8AC3E}">
        <p14:creationId xmlns:p14="http://schemas.microsoft.com/office/powerpoint/2010/main" val="2150634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922FDF63-0498-4927-97A6-FC56126DE3EE}" type="slidenum">
              <a:rPr lang="en-US" altLang="en-US" sz="1200"/>
              <a:pPr eaLnBrk="1" hangingPunct="1"/>
              <a:t>38</a:t>
            </a:fld>
            <a:endParaRPr lang="en-US" altLang="en-US" sz="1200"/>
          </a:p>
        </p:txBody>
      </p:sp>
      <p:sp>
        <p:nvSpPr>
          <p:cNvPr id="802821" name="Text Box 5"/>
          <p:cNvSpPr txBox="1">
            <a:spLocks noChangeArrowheads="1"/>
          </p:cNvSpPr>
          <p:nvPr/>
        </p:nvSpPr>
        <p:spPr bwMode="auto">
          <a:xfrm>
            <a:off x="533400" y="304800"/>
            <a:ext cx="4632166"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allergy fact type is </a:t>
            </a:r>
            <a:r>
              <a:rPr lang="en-US" altLang="en-US" i="1" dirty="0"/>
              <a:t>m:n</a:t>
            </a:r>
            <a:endParaRPr lang="en-US" altLang="en-US" dirty="0"/>
          </a:p>
          <a:p>
            <a:pPr eaLnBrk="1" hangingPunct="1"/>
            <a:r>
              <a:rPr lang="en-US" altLang="en-US" dirty="0"/>
              <a:t>(i.e. many-to-many) </a:t>
            </a:r>
          </a:p>
          <a:p>
            <a:pPr eaLnBrk="1" hangingPunct="1"/>
            <a:r>
              <a:rPr lang="en-US" altLang="en-US" dirty="0"/>
              <a:t>so will map to a table by itself</a:t>
            </a:r>
          </a:p>
          <a:p>
            <a:pPr eaLnBrk="1" hangingPunct="1"/>
            <a:r>
              <a:rPr lang="en-US" altLang="en-US" dirty="0"/>
              <a:t>when we generate a relational schema.</a:t>
            </a:r>
          </a:p>
          <a:p>
            <a:pPr eaLnBrk="1" hangingPunct="1"/>
            <a:endParaRPr lang="en-US" altLang="en-US" dirty="0"/>
          </a:p>
          <a:p>
            <a:pPr eaLnBrk="1" hangingPunct="1"/>
            <a:r>
              <a:rPr lang="en-US" altLang="en-US" dirty="0"/>
              <a:t>The table name will be the name of </a:t>
            </a:r>
          </a:p>
          <a:p>
            <a:pPr eaLnBrk="1" hangingPunct="1"/>
            <a:r>
              <a:rPr lang="en-US" altLang="en-US" dirty="0"/>
              <a:t>the fact type, which by default</a:t>
            </a:r>
          </a:p>
          <a:p>
            <a:pPr eaLnBrk="1" hangingPunct="1"/>
            <a:r>
              <a:rPr lang="en-US" altLang="en-US" dirty="0"/>
              <a:t>is the fact type’s primary reading</a:t>
            </a:r>
          </a:p>
          <a:p>
            <a:pPr eaLnBrk="1" hangingPunct="1"/>
            <a:r>
              <a:rPr lang="en-US" altLang="en-US" dirty="0"/>
              <a:t>“</a:t>
            </a:r>
            <a:r>
              <a:rPr lang="en-US" altLang="en-US" dirty="0" err="1"/>
              <a:t>PatientIsAllergicToDrug</a:t>
            </a:r>
            <a:r>
              <a:rPr lang="en-US" altLang="en-US" dirty="0"/>
              <a:t>”.</a:t>
            </a:r>
          </a:p>
          <a:p>
            <a:pPr eaLnBrk="1" hangingPunct="1"/>
            <a:r>
              <a:rPr lang="en-US" altLang="en-US" dirty="0"/>
              <a:t>Select the fact type, and look at its </a:t>
            </a:r>
          </a:p>
          <a:p>
            <a:pPr eaLnBrk="1" hangingPunct="1"/>
            <a:r>
              <a:rPr lang="en-US" altLang="en-US" dirty="0"/>
              <a:t>name in the Properties window.</a:t>
            </a:r>
          </a:p>
        </p:txBody>
      </p:sp>
      <p:pic>
        <p:nvPicPr>
          <p:cNvPr id="3" name="Snagit_PPTEBA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6921" y="337174"/>
            <a:ext cx="2807780" cy="1121984"/>
          </a:xfrm>
          <a:prstGeom prst="rect">
            <a:avLst/>
          </a:prstGeom>
        </p:spPr>
      </p:pic>
      <p:pic>
        <p:nvPicPr>
          <p:cNvPr id="4" name="Snagit_PPTE56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1066" y="1913195"/>
            <a:ext cx="3186134" cy="1913732"/>
          </a:xfrm>
          <a:prstGeom prst="rect">
            <a:avLst/>
          </a:prstGeom>
        </p:spPr>
      </p:pic>
      <p:pic>
        <p:nvPicPr>
          <p:cNvPr id="5" name="Snagit_PPTA14B"/>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0104" y="4044169"/>
            <a:ext cx="2749896" cy="2128031"/>
          </a:xfrm>
          <a:prstGeom prst="rect">
            <a:avLst/>
          </a:prstGeom>
        </p:spPr>
      </p:pic>
      <p:sp>
        <p:nvSpPr>
          <p:cNvPr id="6" name="TextBox 5"/>
          <p:cNvSpPr txBox="1"/>
          <p:nvPr/>
        </p:nvSpPr>
        <p:spPr>
          <a:xfrm>
            <a:off x="609600" y="4040585"/>
            <a:ext cx="3473451" cy="1323439"/>
          </a:xfrm>
          <a:prstGeom prst="rect">
            <a:avLst/>
          </a:prstGeom>
          <a:noFill/>
        </p:spPr>
        <p:txBody>
          <a:bodyPr wrap="none" rtlCol="0">
            <a:spAutoFit/>
          </a:bodyPr>
          <a:lstStyle/>
          <a:p>
            <a:pPr eaLnBrk="1" hangingPunct="1"/>
            <a:r>
              <a:rPr lang="en-US" altLang="en-US" dirty="0">
                <a:solidFill>
                  <a:srgbClr val="A50021"/>
                </a:solidFill>
              </a:rPr>
              <a:t>Edit the Name </a:t>
            </a:r>
            <a:r>
              <a:rPr lang="en-US" altLang="en-US" dirty="0"/>
              <a:t>property</a:t>
            </a:r>
          </a:p>
          <a:p>
            <a:pPr eaLnBrk="1" hangingPunct="1"/>
            <a:r>
              <a:rPr lang="en-US" altLang="en-US" dirty="0"/>
              <a:t>to “</a:t>
            </a:r>
            <a:r>
              <a:rPr lang="en-US" altLang="en-US" dirty="0" err="1">
                <a:solidFill>
                  <a:srgbClr val="A50021"/>
                </a:solidFill>
              </a:rPr>
              <a:t>DrugAllergy</a:t>
            </a:r>
            <a:r>
              <a:rPr lang="en-US" altLang="en-US" dirty="0"/>
              <a:t>”.</a:t>
            </a:r>
          </a:p>
          <a:p>
            <a:pPr eaLnBrk="1" hangingPunct="1"/>
            <a:r>
              <a:rPr lang="en-US" altLang="en-US" dirty="0"/>
              <a:t>This will now be used as the </a:t>
            </a:r>
          </a:p>
          <a:p>
            <a:pPr eaLnBrk="1" hangingPunct="1"/>
            <a:r>
              <a:rPr lang="en-US" altLang="en-US" dirty="0"/>
              <a:t>generated table name.</a:t>
            </a:r>
            <a:endParaRPr lang="en-A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0C023D1B-8A5B-47C9-8C69-21D1AAEF3BEB}" type="slidenum">
              <a:rPr lang="en-US" altLang="en-US" sz="1200"/>
              <a:pPr eaLnBrk="1" hangingPunct="1"/>
              <a:t>39</a:t>
            </a:fld>
            <a:endParaRPr lang="en-US" altLang="en-US" sz="1200"/>
          </a:p>
        </p:txBody>
      </p:sp>
      <p:sp>
        <p:nvSpPr>
          <p:cNvPr id="729092" name="Text Box 4"/>
          <p:cNvSpPr txBox="1">
            <a:spLocks noChangeArrowheads="1"/>
          </p:cNvSpPr>
          <p:nvPr/>
        </p:nvSpPr>
        <p:spPr bwMode="auto">
          <a:xfrm>
            <a:off x="457200" y="304800"/>
            <a:ext cx="7058727" cy="5706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Make any fine adjustments</a:t>
            </a:r>
          </a:p>
          <a:p>
            <a:pPr eaLnBrk="1" hangingPunct="1">
              <a:lnSpc>
                <a:spcPct val="120000"/>
              </a:lnSpc>
            </a:pPr>
            <a:r>
              <a:rPr lang="en-US" altLang="en-US" dirty="0"/>
              <a:t>you like to the figure</a:t>
            </a:r>
          </a:p>
          <a:p>
            <a:pPr eaLnBrk="1" hangingPunct="1">
              <a:lnSpc>
                <a:spcPct val="120000"/>
              </a:lnSpc>
            </a:pPr>
            <a:r>
              <a:rPr lang="en-US" altLang="en-US" dirty="0"/>
              <a:t>and then </a:t>
            </a:r>
            <a:r>
              <a:rPr lang="en-US" altLang="en-US" dirty="0">
                <a:solidFill>
                  <a:srgbClr val="A50021"/>
                </a:solidFill>
              </a:rPr>
              <a:t>save</a:t>
            </a:r>
            <a:r>
              <a:rPr lang="en-US" altLang="en-US" dirty="0"/>
              <a:t> </a:t>
            </a:r>
            <a:r>
              <a:rPr lang="en-US" altLang="en-US" dirty="0">
                <a:solidFill>
                  <a:srgbClr val="A50021"/>
                </a:solidFill>
              </a:rPr>
              <a:t>the file</a:t>
            </a:r>
          </a:p>
          <a:p>
            <a:pPr eaLnBrk="1" hangingPunct="1">
              <a:lnSpc>
                <a:spcPct val="120000"/>
              </a:lnSpc>
            </a:pPr>
            <a:r>
              <a:rPr lang="en-US" altLang="en-US" dirty="0"/>
              <a:t>either </a:t>
            </a:r>
          </a:p>
          <a:p>
            <a:pPr eaLnBrk="1" hangingPunct="1">
              <a:lnSpc>
                <a:spcPct val="120000"/>
              </a:lnSpc>
            </a:pPr>
            <a:r>
              <a:rPr lang="en-US" altLang="en-US" dirty="0"/>
              <a:t>    by pressing the </a:t>
            </a:r>
            <a:r>
              <a:rPr lang="en-US" altLang="en-US" dirty="0">
                <a:solidFill>
                  <a:srgbClr val="A50021"/>
                </a:solidFill>
              </a:rPr>
              <a:t>Save</a:t>
            </a:r>
            <a:r>
              <a:rPr lang="en-US" altLang="en-US" dirty="0"/>
              <a:t> icon       </a:t>
            </a:r>
          </a:p>
          <a:p>
            <a:pPr eaLnBrk="1" hangingPunct="1">
              <a:lnSpc>
                <a:spcPct val="120000"/>
              </a:lnSpc>
            </a:pPr>
            <a:r>
              <a:rPr lang="en-US" altLang="en-US" dirty="0"/>
              <a:t>    on the main menu</a:t>
            </a:r>
          </a:p>
          <a:p>
            <a:pPr eaLnBrk="1" hangingPunct="1">
              <a:lnSpc>
                <a:spcPct val="120000"/>
              </a:lnSpc>
            </a:pPr>
            <a:endParaRPr lang="en-US" altLang="en-US" sz="1200" dirty="0"/>
          </a:p>
          <a:p>
            <a:pPr eaLnBrk="1" hangingPunct="1">
              <a:lnSpc>
                <a:spcPct val="120000"/>
              </a:lnSpc>
            </a:pPr>
            <a:r>
              <a:rPr lang="en-US" altLang="en-US" dirty="0"/>
              <a:t>or by choosing the relevant Save option</a:t>
            </a:r>
          </a:p>
          <a:p>
            <a:pPr eaLnBrk="1" hangingPunct="1">
              <a:lnSpc>
                <a:spcPct val="120000"/>
              </a:lnSpc>
            </a:pPr>
            <a:r>
              <a:rPr lang="en-US" altLang="en-US" dirty="0"/>
              <a:t>    from the File menu.</a:t>
            </a:r>
          </a:p>
          <a:p>
            <a:pPr eaLnBrk="1" hangingPunct="1">
              <a:lnSpc>
                <a:spcPct val="120000"/>
              </a:lnSpc>
            </a:pPr>
            <a:endParaRPr lang="en-US" altLang="en-US" dirty="0"/>
          </a:p>
          <a:p>
            <a:pPr eaLnBrk="1" hangingPunct="1">
              <a:lnSpc>
                <a:spcPct val="120000"/>
              </a:lnSpc>
            </a:pPr>
            <a:endParaRPr lang="en-US" altLang="en-US" dirty="0"/>
          </a:p>
          <a:p>
            <a:pPr eaLnBrk="1" hangingPunct="1">
              <a:lnSpc>
                <a:spcPct val="120000"/>
              </a:lnSpc>
            </a:pPr>
            <a:endParaRPr lang="en-US" altLang="en-US" dirty="0"/>
          </a:p>
          <a:p>
            <a:pPr eaLnBrk="1" hangingPunct="1">
              <a:lnSpc>
                <a:spcPct val="120000"/>
              </a:lnSpc>
            </a:pPr>
            <a:r>
              <a:rPr lang="en-US" altLang="en-US" dirty="0"/>
              <a:t>If desired, choose </a:t>
            </a:r>
            <a:r>
              <a:rPr lang="en-US" altLang="en-US" dirty="0" err="1">
                <a:solidFill>
                  <a:srgbClr val="A50021"/>
                </a:solidFill>
              </a:rPr>
              <a:t>SaveAs</a:t>
            </a:r>
            <a:r>
              <a:rPr lang="en-US" altLang="en-US" dirty="0"/>
              <a:t> to save another copy of the model</a:t>
            </a:r>
          </a:p>
          <a:p>
            <a:pPr eaLnBrk="1" hangingPunct="1">
              <a:lnSpc>
                <a:spcPct val="120000"/>
              </a:lnSpc>
            </a:pPr>
            <a:r>
              <a:rPr lang="en-US" altLang="en-US" dirty="0"/>
              <a:t>(entering your desired filename and folder destination).</a:t>
            </a:r>
          </a:p>
          <a:p>
            <a:pPr eaLnBrk="1" hangingPunct="1">
              <a:lnSpc>
                <a:spcPct val="120000"/>
              </a:lnSpc>
            </a:pPr>
            <a:endParaRPr lang="en-US" altLang="en-US" sz="1200" dirty="0"/>
          </a:p>
          <a:p>
            <a:pPr eaLnBrk="1" hangingPunct="1">
              <a:lnSpc>
                <a:spcPct val="120000"/>
              </a:lnSpc>
            </a:pPr>
            <a:r>
              <a:rPr lang="en-US" altLang="en-US" dirty="0"/>
              <a:t>You may also choose </a:t>
            </a:r>
            <a:r>
              <a:rPr lang="en-US" altLang="en-US" dirty="0">
                <a:solidFill>
                  <a:srgbClr val="A50021"/>
                </a:solidFill>
              </a:rPr>
              <a:t>Save All</a:t>
            </a:r>
            <a:r>
              <a:rPr lang="en-US" altLang="en-US" dirty="0"/>
              <a:t> to save all the open files.</a:t>
            </a:r>
          </a:p>
        </p:txBody>
      </p:sp>
      <p:pic>
        <p:nvPicPr>
          <p:cNvPr id="35844"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175" y="1905000"/>
            <a:ext cx="301625" cy="26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70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5400" y="1905000"/>
            <a:ext cx="2827723" cy="2667000"/>
          </a:xfrm>
          <a:prstGeom prst="rect">
            <a:avLst/>
          </a:prstGeom>
        </p:spPr>
      </p:pic>
      <p:pic>
        <p:nvPicPr>
          <p:cNvPr id="8" name="Snagit_PPT120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67200" y="304800"/>
            <a:ext cx="3865005" cy="14092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9092">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9092">
                                            <p:txEl>
                                              <p:pRg st="13" end="1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729092">
                                            <p:txEl>
                                              <p:pRg st="15" end="1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17592BFC-DDD7-4EC0-9648-11AAD0969C26}" type="slidenum">
              <a:rPr lang="en-US" altLang="en-US" sz="1200"/>
              <a:pPr eaLnBrk="1" hangingPunct="1"/>
              <a:t>4</a:t>
            </a:fld>
            <a:endParaRPr lang="en-US" altLang="en-US" sz="1200"/>
          </a:p>
        </p:txBody>
      </p:sp>
      <p:sp>
        <p:nvSpPr>
          <p:cNvPr id="4099" name="TextBox 4"/>
          <p:cNvSpPr txBox="1">
            <a:spLocks noChangeArrowheads="1"/>
          </p:cNvSpPr>
          <p:nvPr/>
        </p:nvSpPr>
        <p:spPr bwMode="auto">
          <a:xfrm>
            <a:off x="762000" y="533400"/>
            <a:ext cx="8086316" cy="321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buFont typeface="Arial" panose="020B0604020202020204" pitchFamily="34" charset="0"/>
              <a:buChar char="•"/>
            </a:pPr>
            <a:r>
              <a:rPr lang="en-US" altLang="en-US" dirty="0">
                <a:cs typeface="Tahoma" panose="020B0604030504040204" pitchFamily="34" charset="0"/>
              </a:rPr>
              <a:t> </a:t>
            </a:r>
            <a:r>
              <a:rPr lang="en-US" altLang="en-US" dirty="0">
                <a:solidFill>
                  <a:srgbClr val="A50021"/>
                </a:solidFill>
                <a:cs typeface="Tahoma" panose="020B0604030504040204" pitchFamily="34" charset="0"/>
              </a:rPr>
              <a:t>Install</a:t>
            </a:r>
            <a:r>
              <a:rPr lang="en-US" altLang="en-US" dirty="0">
                <a:cs typeface="Tahoma" panose="020B0604030504040204" pitchFamily="34" charset="0"/>
              </a:rPr>
              <a:t> NORMA (including PLiX</a:t>
            </a:r>
            <a:r>
              <a:rPr lang="en-US" altLang="en-US" baseline="30000" dirty="0">
                <a:cs typeface="Tahoma" panose="020B0604030504040204" pitchFamily="34" charset="0"/>
              </a:rPr>
              <a:t>1</a:t>
            </a:r>
            <a:r>
              <a:rPr lang="en-US" altLang="en-US" dirty="0">
                <a:cs typeface="Tahoma" panose="020B0604030504040204" pitchFamily="34" charset="0"/>
              </a:rPr>
              <a:t>) as follows.</a:t>
            </a:r>
          </a:p>
          <a:p>
            <a:pPr eaLnBrk="1" hangingPunct="1"/>
            <a:r>
              <a:rPr lang="en-US" altLang="en-US" sz="1100" dirty="0">
                <a:cs typeface="Tahoma" panose="020B0604030504040204" pitchFamily="34" charset="0"/>
              </a:rPr>
              <a:t>  </a:t>
            </a:r>
          </a:p>
          <a:p>
            <a:pPr eaLnBrk="1" hangingPunct="1"/>
            <a:r>
              <a:rPr lang="en-US" altLang="en-US" dirty="0">
                <a:cs typeface="Tahoma" panose="020B0604030504040204" pitchFamily="34" charset="0"/>
              </a:rPr>
              <a:t>  Open the unzipped folder.</a:t>
            </a:r>
          </a:p>
          <a:p>
            <a:pPr eaLnBrk="1" hangingPunct="1"/>
            <a:endParaRPr lang="en-US" altLang="en-US" sz="1200" dirty="0">
              <a:cs typeface="Tahoma" panose="020B0604030504040204" pitchFamily="34" charset="0"/>
            </a:endParaRPr>
          </a:p>
          <a:p>
            <a:pPr eaLnBrk="1" hangingPunct="1"/>
            <a:r>
              <a:rPr lang="en-US" altLang="en-US" dirty="0">
                <a:cs typeface="Tahoma" panose="020B0604030504040204" pitchFamily="34" charset="0"/>
              </a:rPr>
              <a:t>  </a:t>
            </a:r>
            <a:endParaRPr lang="en-US" altLang="en-US" sz="1200" dirty="0">
              <a:cs typeface="Tahoma" panose="020B0604030504040204" pitchFamily="34" charset="0"/>
            </a:endParaRPr>
          </a:p>
          <a:p>
            <a:pPr eaLnBrk="1" hangingPunct="1"/>
            <a:r>
              <a:rPr lang="en-US" altLang="en-US" dirty="0">
                <a:cs typeface="Tahoma" panose="020B0604030504040204" pitchFamily="34" charset="0"/>
              </a:rPr>
              <a:t>  Double-click the </a:t>
            </a:r>
            <a:r>
              <a:rPr lang="en-US" altLang="en-US" dirty="0">
                <a:solidFill>
                  <a:srgbClr val="A50021"/>
                </a:solidFill>
                <a:cs typeface="Tahoma" panose="020B0604030504040204" pitchFamily="34" charset="0"/>
              </a:rPr>
              <a:t>Readme.htm</a:t>
            </a:r>
            <a:r>
              <a:rPr lang="en-US" altLang="en-US" dirty="0">
                <a:cs typeface="Tahoma" panose="020B0604030504040204" pitchFamily="34" charset="0"/>
              </a:rPr>
              <a:t> file in the extracted folder </a:t>
            </a:r>
          </a:p>
          <a:p>
            <a:pPr eaLnBrk="1" hangingPunct="1"/>
            <a:r>
              <a:rPr lang="en-US" altLang="en-US" dirty="0">
                <a:cs typeface="Tahoma" panose="020B0604030504040204" pitchFamily="34" charset="0"/>
              </a:rPr>
              <a:t>  (e.g. Windows (C:) &gt; Program Files (x86) &gt; ORM Solutions &gt;</a:t>
            </a:r>
          </a:p>
          <a:p>
            <a:pPr eaLnBrk="1" hangingPunct="1"/>
            <a:r>
              <a:rPr lang="en-US" altLang="en-US" dirty="0">
                <a:cs typeface="Tahoma" panose="020B0604030504040204" pitchFamily="34" charset="0"/>
              </a:rPr>
              <a:t>  ORM Architect for Visual Studio 2015 &gt; Documentation) </a:t>
            </a:r>
          </a:p>
          <a:p>
            <a:pPr eaLnBrk="1" hangingPunct="1"/>
            <a:r>
              <a:rPr lang="en-US" altLang="en-US" dirty="0">
                <a:cs typeface="Tahoma" panose="020B0604030504040204" pitchFamily="34" charset="0"/>
              </a:rPr>
              <a:t>  to view the Readme file in your Web browser.</a:t>
            </a:r>
          </a:p>
          <a:p>
            <a:pPr eaLnBrk="1" hangingPunct="1"/>
            <a:r>
              <a:rPr lang="en-US" altLang="en-US" dirty="0">
                <a:cs typeface="Tahoma" panose="020B0604030504040204" pitchFamily="34" charset="0"/>
              </a:rPr>
              <a:t>  This includes lots of useful tips as well as more detailed instructions.</a:t>
            </a:r>
          </a:p>
          <a:p>
            <a:pPr eaLnBrk="1" hangingPunct="1"/>
            <a:endParaRPr lang="en-US" altLang="en-US" i="1" dirty="0">
              <a:cs typeface="Tahoma" panose="020B0604030504040204" pitchFamily="34" charset="0"/>
            </a:endParaRPr>
          </a:p>
        </p:txBody>
      </p:sp>
      <p:cxnSp>
        <p:nvCxnSpPr>
          <p:cNvPr id="8" name="Straight Connector 7"/>
          <p:cNvCxnSpPr/>
          <p:nvPr/>
        </p:nvCxnSpPr>
        <p:spPr>
          <a:xfrm>
            <a:off x="762000" y="5967413"/>
            <a:ext cx="7848600" cy="1587"/>
          </a:xfrm>
          <a:prstGeom prst="line">
            <a:avLst/>
          </a:prstGeom>
        </p:spPr>
        <p:style>
          <a:lnRef idx="1">
            <a:schemeClr val="accent1"/>
          </a:lnRef>
          <a:fillRef idx="0">
            <a:schemeClr val="accent1"/>
          </a:fillRef>
          <a:effectRef idx="0">
            <a:schemeClr val="accent1"/>
          </a:effectRef>
          <a:fontRef idx="minor">
            <a:schemeClr val="tx1"/>
          </a:fontRef>
        </p:style>
      </p:cxnSp>
      <p:sp>
        <p:nvSpPr>
          <p:cNvPr id="4102" name="TextBox 9"/>
          <p:cNvSpPr txBox="1">
            <a:spLocks noChangeArrowheads="1"/>
          </p:cNvSpPr>
          <p:nvPr/>
        </p:nvSpPr>
        <p:spPr bwMode="auto">
          <a:xfrm>
            <a:off x="1506538" y="5969000"/>
            <a:ext cx="558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sz="1600" baseline="30000"/>
              <a:t>1</a:t>
            </a:r>
            <a:r>
              <a:rPr lang="en-US" altLang="en-US" sz="1600"/>
              <a:t> PLiX (Programming Language in XML) is used internally to</a:t>
            </a:r>
          </a:p>
          <a:p>
            <a:pPr eaLnBrk="1" hangingPunct="1"/>
            <a:r>
              <a:rPr lang="en-US" altLang="en-US" sz="1600"/>
              <a:t>  facilitate code generation to multiple target languages.  </a:t>
            </a:r>
          </a:p>
        </p:txBody>
      </p:sp>
      <p:pic>
        <p:nvPicPr>
          <p:cNvPr id="4" name="Snagit_PPT58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657600"/>
            <a:ext cx="7596185" cy="1524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BF23542-23D8-4797-8346-6C6E0190417F}" type="slidenum">
              <a:rPr lang="en-US" altLang="en-US" sz="1200"/>
              <a:pPr eaLnBrk="1" hangingPunct="1"/>
              <a:t>40</a:t>
            </a:fld>
            <a:endParaRPr lang="en-US" altLang="en-US" sz="1200"/>
          </a:p>
        </p:txBody>
      </p:sp>
      <p:sp>
        <p:nvSpPr>
          <p:cNvPr id="736261" name="Text Box 5"/>
          <p:cNvSpPr txBox="1">
            <a:spLocks noChangeArrowheads="1"/>
          </p:cNvSpPr>
          <p:nvPr/>
        </p:nvSpPr>
        <p:spPr bwMode="auto">
          <a:xfrm>
            <a:off x="457200" y="76200"/>
            <a:ext cx="6613926" cy="42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For practice, </a:t>
            </a:r>
            <a:r>
              <a:rPr lang="en-US" altLang="en-US" dirty="0">
                <a:solidFill>
                  <a:srgbClr val="A50021"/>
                </a:solidFill>
              </a:rPr>
              <a:t>Exit</a:t>
            </a:r>
            <a:r>
              <a:rPr lang="en-US" altLang="en-US" dirty="0"/>
              <a:t> Visual Studio by clicking the </a:t>
            </a:r>
            <a:r>
              <a:rPr lang="en-US" altLang="en-US" dirty="0">
                <a:solidFill>
                  <a:srgbClr val="A50021"/>
                </a:solidFill>
              </a:rPr>
              <a:t>Close</a:t>
            </a:r>
            <a:r>
              <a:rPr lang="en-US" altLang="en-US" dirty="0"/>
              <a:t> icon.</a:t>
            </a:r>
          </a:p>
        </p:txBody>
      </p:sp>
      <p:pic>
        <p:nvPicPr>
          <p:cNvPr id="2" name="Snagit_PPTCD0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216694"/>
            <a:ext cx="457200" cy="392906"/>
          </a:xfrm>
          <a:prstGeom prst="rect">
            <a:avLst/>
          </a:prstGeom>
        </p:spPr>
      </p:pic>
      <p:pic>
        <p:nvPicPr>
          <p:cNvPr id="3" name="Snagit_PPT77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2057400"/>
            <a:ext cx="5262750" cy="4038600"/>
          </a:xfrm>
          <a:prstGeom prst="rect">
            <a:avLst/>
          </a:prstGeom>
        </p:spPr>
      </p:pic>
      <p:sp>
        <p:nvSpPr>
          <p:cNvPr id="4" name="TextBox 3"/>
          <p:cNvSpPr txBox="1"/>
          <p:nvPr/>
        </p:nvSpPr>
        <p:spPr>
          <a:xfrm>
            <a:off x="457200" y="753180"/>
            <a:ext cx="6716582" cy="1160639"/>
          </a:xfrm>
          <a:prstGeom prst="rect">
            <a:avLst/>
          </a:prstGeom>
          <a:noFill/>
        </p:spPr>
        <p:txBody>
          <a:bodyPr wrap="none" rtlCol="0">
            <a:spAutoFit/>
          </a:bodyPr>
          <a:lstStyle/>
          <a:p>
            <a:pPr eaLnBrk="1" hangingPunct="1">
              <a:lnSpc>
                <a:spcPct val="120000"/>
              </a:lnSpc>
            </a:pPr>
            <a:r>
              <a:rPr lang="en-US" altLang="en-US" dirty="0"/>
              <a:t>Now open Visual Studio again, and </a:t>
            </a:r>
            <a:r>
              <a:rPr lang="en-US" altLang="en-US" dirty="0">
                <a:solidFill>
                  <a:srgbClr val="A50021"/>
                </a:solidFill>
              </a:rPr>
              <a:t>reopen</a:t>
            </a:r>
            <a:r>
              <a:rPr lang="en-US" altLang="en-US" dirty="0"/>
              <a:t> your saved file</a:t>
            </a:r>
          </a:p>
          <a:p>
            <a:pPr eaLnBrk="1" hangingPunct="1">
              <a:lnSpc>
                <a:spcPct val="120000"/>
              </a:lnSpc>
            </a:pPr>
            <a:r>
              <a:rPr lang="en-US" altLang="en-US" dirty="0"/>
              <a:t>by choosing </a:t>
            </a:r>
            <a:r>
              <a:rPr lang="en-US" altLang="en-US" dirty="0">
                <a:solidFill>
                  <a:srgbClr val="A50021"/>
                </a:solidFill>
              </a:rPr>
              <a:t>File &gt;</a:t>
            </a:r>
            <a:r>
              <a:rPr lang="en-US" altLang="en-US" dirty="0"/>
              <a:t> </a:t>
            </a:r>
            <a:r>
              <a:rPr lang="en-US" altLang="en-US" dirty="0">
                <a:solidFill>
                  <a:srgbClr val="A50021"/>
                </a:solidFill>
              </a:rPr>
              <a:t>Recent Files</a:t>
            </a:r>
          </a:p>
          <a:p>
            <a:pPr eaLnBrk="1" hangingPunct="1">
              <a:lnSpc>
                <a:spcPct val="120000"/>
              </a:lnSpc>
            </a:pPr>
            <a:r>
              <a:rPr lang="en-US" altLang="en-US" dirty="0"/>
              <a:t>and selecting the file you wish to work with.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1DE40E86-2CDB-4B95-B62A-ED7D585168F3}" type="slidenum">
              <a:rPr lang="en-US" altLang="en-US" sz="1200"/>
              <a:pPr eaLnBrk="1" hangingPunct="1"/>
              <a:t>41</a:t>
            </a:fld>
            <a:endParaRPr lang="en-US" altLang="en-US" sz="1200"/>
          </a:p>
        </p:txBody>
      </p:sp>
      <p:sp>
        <p:nvSpPr>
          <p:cNvPr id="4" name="Rectangle 2"/>
          <p:cNvSpPr txBox="1">
            <a:spLocks noChangeArrowheads="1"/>
          </p:cNvSpPr>
          <p:nvPr/>
        </p:nvSpPr>
        <p:spPr bwMode="auto">
          <a:xfrm>
            <a:off x="381000" y="381000"/>
            <a:ext cx="8380413" cy="533400"/>
          </a:xfrm>
          <a:prstGeom prst="rect">
            <a:avLst/>
          </a:prstGeom>
          <a:noFill/>
          <a:ln w="9525">
            <a:noFill/>
            <a:miter lim="800000"/>
            <a:headEnd/>
            <a:tailEnd/>
          </a:ln>
        </p:spPr>
        <p:txBody>
          <a:bodyPr/>
          <a:lstStyle/>
          <a:p>
            <a:pPr marL="342900" indent="-342900">
              <a:spcBef>
                <a:spcPct val="30000"/>
              </a:spcBef>
              <a:buClr>
                <a:srgbClr val="001A66"/>
              </a:buClr>
              <a:defRPr/>
            </a:pPr>
            <a:r>
              <a:rPr lang="en-US" kern="0" dirty="0">
                <a:solidFill>
                  <a:srgbClr val="001A66"/>
                </a:solidFill>
                <a:latin typeface="+mn-lt"/>
              </a:rPr>
              <a:t>NORMA supports </a:t>
            </a:r>
            <a:r>
              <a:rPr lang="en-US" kern="0" dirty="0">
                <a:solidFill>
                  <a:srgbClr val="A50021"/>
                </a:solidFill>
                <a:latin typeface="+mj-lt"/>
              </a:rPr>
              <a:t>mappings</a:t>
            </a:r>
            <a:r>
              <a:rPr lang="en-US" kern="0" dirty="0">
                <a:solidFill>
                  <a:srgbClr val="001A66"/>
                </a:solidFill>
                <a:latin typeface="+mn-lt"/>
              </a:rPr>
              <a:t> to/from various implementation artifacts</a:t>
            </a:r>
          </a:p>
        </p:txBody>
      </p:sp>
      <p:pic>
        <p:nvPicPr>
          <p:cNvPr id="3789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860583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252BA6A-8A43-4048-8D6D-39C738C52D3E}" type="slidenum">
              <a:rPr lang="en-US" altLang="en-US" sz="1200"/>
              <a:pPr eaLnBrk="1" hangingPunct="1"/>
              <a:t>42</a:t>
            </a:fld>
            <a:endParaRPr lang="en-US" altLang="en-US" sz="1200"/>
          </a:p>
        </p:txBody>
      </p:sp>
      <p:sp>
        <p:nvSpPr>
          <p:cNvPr id="38915" name="Rectangle 2" descr="Parchment"/>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a Relational View</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C83CE46-B92E-48DF-AE25-6CABC69B3A5F}" type="slidenum">
              <a:rPr lang="en-US" altLang="en-US" sz="1200"/>
              <a:pPr eaLnBrk="1" hangingPunct="1"/>
              <a:t>43</a:t>
            </a:fld>
            <a:endParaRPr lang="en-US" altLang="en-US" sz="1200"/>
          </a:p>
        </p:txBody>
      </p:sp>
      <p:sp>
        <p:nvSpPr>
          <p:cNvPr id="39940" name="Text Box 5"/>
          <p:cNvSpPr txBox="1">
            <a:spLocks noChangeArrowheads="1"/>
          </p:cNvSpPr>
          <p:nvPr/>
        </p:nvSpPr>
        <p:spPr bwMode="auto">
          <a:xfrm>
            <a:off x="457200" y="381000"/>
            <a:ext cx="4151313" cy="1144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spcAft>
                <a:spcPts val="500"/>
              </a:spcAft>
            </a:pPr>
            <a:r>
              <a:rPr lang="en-US" altLang="en-US"/>
              <a:t>To generate a relational view</a:t>
            </a:r>
          </a:p>
          <a:p>
            <a:pPr eaLnBrk="1" hangingPunct="1">
              <a:spcAft>
                <a:spcPts val="500"/>
              </a:spcAft>
            </a:pPr>
            <a:r>
              <a:rPr lang="en-US" altLang="en-US"/>
              <a:t>right-click in the document window</a:t>
            </a:r>
          </a:p>
          <a:p>
            <a:pPr eaLnBrk="1" hangingPunct="1">
              <a:spcAft>
                <a:spcPts val="500"/>
              </a:spcAft>
            </a:pPr>
            <a:r>
              <a:rPr lang="en-US" altLang="en-US"/>
              <a:t>and choose </a:t>
            </a:r>
            <a:r>
              <a:rPr lang="en-US" altLang="en-US">
                <a:solidFill>
                  <a:srgbClr val="A50021"/>
                </a:solidFill>
              </a:rPr>
              <a:t>Extension Manager</a:t>
            </a:r>
            <a:r>
              <a:rPr lang="en-US" altLang="en-US"/>
              <a:t> …</a:t>
            </a:r>
          </a:p>
        </p:txBody>
      </p:sp>
      <p:sp>
        <p:nvSpPr>
          <p:cNvPr id="804871" name="Text Box 7"/>
          <p:cNvSpPr txBox="1">
            <a:spLocks noChangeArrowheads="1"/>
          </p:cNvSpPr>
          <p:nvPr/>
        </p:nvSpPr>
        <p:spPr bwMode="auto">
          <a:xfrm>
            <a:off x="457200" y="1828800"/>
            <a:ext cx="3339569" cy="3375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spcAft>
                <a:spcPts val="500"/>
              </a:spcAft>
            </a:pPr>
            <a:r>
              <a:rPr lang="en-US" altLang="en-US" dirty="0"/>
              <a:t>In the Extension Manager</a:t>
            </a:r>
          </a:p>
          <a:p>
            <a:pPr eaLnBrk="1" hangingPunct="1">
              <a:spcAft>
                <a:spcPts val="500"/>
              </a:spcAft>
            </a:pPr>
            <a:r>
              <a:rPr lang="en-US" altLang="en-US" dirty="0"/>
              <a:t>dialog, select the </a:t>
            </a:r>
          </a:p>
          <a:p>
            <a:pPr eaLnBrk="1" hangingPunct="1">
              <a:spcAft>
                <a:spcPts val="500"/>
              </a:spcAft>
            </a:pPr>
            <a:r>
              <a:rPr lang="en-US" altLang="en-US" dirty="0"/>
              <a:t>“</a:t>
            </a:r>
            <a:r>
              <a:rPr lang="en-US" altLang="en-US" dirty="0">
                <a:solidFill>
                  <a:srgbClr val="A50021"/>
                </a:solidFill>
              </a:rPr>
              <a:t>Relational View</a:t>
            </a:r>
            <a:r>
              <a:rPr lang="en-US" altLang="en-US" dirty="0"/>
              <a:t>”</a:t>
            </a:r>
          </a:p>
          <a:p>
            <a:pPr eaLnBrk="1" hangingPunct="1">
              <a:spcAft>
                <a:spcPts val="500"/>
              </a:spcAft>
            </a:pPr>
            <a:r>
              <a:rPr lang="en-US" altLang="en-US" dirty="0"/>
              <a:t>check box as shown</a:t>
            </a:r>
          </a:p>
          <a:p>
            <a:pPr eaLnBrk="1" hangingPunct="1">
              <a:spcAft>
                <a:spcPts val="500"/>
              </a:spcAft>
            </a:pPr>
            <a:r>
              <a:rPr lang="en-US" altLang="en-US" dirty="0"/>
              <a:t>(this will automatically turn </a:t>
            </a:r>
          </a:p>
          <a:p>
            <a:pPr eaLnBrk="1" hangingPunct="1">
              <a:spcAft>
                <a:spcPts val="500"/>
              </a:spcAft>
            </a:pPr>
            <a:r>
              <a:rPr lang="en-US" altLang="en-US" dirty="0"/>
              <a:t> on the “Map to Abstraction</a:t>
            </a:r>
          </a:p>
          <a:p>
            <a:pPr eaLnBrk="1" hangingPunct="1">
              <a:spcAft>
                <a:spcPts val="500"/>
              </a:spcAft>
            </a:pPr>
            <a:r>
              <a:rPr lang="en-US" altLang="en-US" dirty="0"/>
              <a:t>Model” and “Map to</a:t>
            </a:r>
          </a:p>
          <a:p>
            <a:pPr eaLnBrk="1" hangingPunct="1">
              <a:spcAft>
                <a:spcPts val="500"/>
              </a:spcAft>
            </a:pPr>
            <a:r>
              <a:rPr lang="en-US" altLang="en-US" dirty="0"/>
              <a:t>Relational Model”</a:t>
            </a:r>
          </a:p>
          <a:p>
            <a:pPr eaLnBrk="1" hangingPunct="1">
              <a:spcAft>
                <a:spcPts val="500"/>
              </a:spcAft>
            </a:pPr>
            <a:r>
              <a:rPr lang="en-US" altLang="en-US" dirty="0"/>
              <a:t>check boxes)</a:t>
            </a:r>
            <a:endParaRPr lang="en-US" altLang="en-US" dirty="0">
              <a:solidFill>
                <a:srgbClr val="A50021"/>
              </a:solidFill>
            </a:endParaRPr>
          </a:p>
        </p:txBody>
      </p:sp>
      <p:pic>
        <p:nvPicPr>
          <p:cNvPr id="2" name="Snagit_PPT7D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8513" y="300025"/>
            <a:ext cx="4129118" cy="1681175"/>
          </a:xfrm>
          <a:prstGeom prst="rect">
            <a:avLst/>
          </a:prstGeom>
        </p:spPr>
      </p:pic>
      <p:pic>
        <p:nvPicPr>
          <p:cNvPr id="3" name="Snagit_PPT172D"/>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3431" y="2062175"/>
            <a:ext cx="5322019" cy="3513422"/>
          </a:xfrm>
          <a:prstGeom prst="rect">
            <a:avLst/>
          </a:prstGeom>
        </p:spPr>
      </p:pic>
      <p:pic>
        <p:nvPicPr>
          <p:cNvPr id="5" name="Snagit_PPT59AD"/>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81200" y="5715000"/>
            <a:ext cx="752481" cy="300040"/>
          </a:xfrm>
          <a:prstGeom prst="rect">
            <a:avLst/>
          </a:prstGeom>
        </p:spPr>
      </p:pic>
      <p:sp>
        <p:nvSpPr>
          <p:cNvPr id="6" name="TextBox 5"/>
          <p:cNvSpPr txBox="1"/>
          <p:nvPr/>
        </p:nvSpPr>
        <p:spPr>
          <a:xfrm>
            <a:off x="465550" y="5307240"/>
            <a:ext cx="2353850" cy="400110"/>
          </a:xfrm>
          <a:prstGeom prst="rect">
            <a:avLst/>
          </a:prstGeom>
          <a:noFill/>
        </p:spPr>
        <p:txBody>
          <a:bodyPr wrap="none" rtlCol="0">
            <a:spAutoFit/>
          </a:bodyPr>
          <a:lstStyle/>
          <a:p>
            <a:r>
              <a:rPr lang="en-US" altLang="en-US" dirty="0"/>
              <a:t>and then press </a:t>
            </a:r>
            <a:r>
              <a:rPr lang="en-US" altLang="en-US" dirty="0">
                <a:solidFill>
                  <a:srgbClr val="A50021"/>
                </a:solidFill>
              </a:rPr>
              <a:t>OK</a:t>
            </a:r>
            <a:r>
              <a:rPr lang="en-US" altLang="en-US" dirty="0"/>
              <a:t>.</a:t>
            </a:r>
          </a:p>
        </p:txBody>
      </p:sp>
      <p:cxnSp>
        <p:nvCxnSpPr>
          <p:cNvPr id="12" name="Straight Connector 11"/>
          <p:cNvCxnSpPr/>
          <p:nvPr/>
        </p:nvCxnSpPr>
        <p:spPr>
          <a:xfrm>
            <a:off x="533400" y="6094412"/>
            <a:ext cx="83820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465550" y="6226078"/>
            <a:ext cx="8267520" cy="307777"/>
          </a:xfrm>
          <a:prstGeom prst="rect">
            <a:avLst/>
          </a:prstGeom>
          <a:noFill/>
        </p:spPr>
        <p:txBody>
          <a:bodyPr wrap="none" rtlCol="0">
            <a:spAutoFit/>
          </a:bodyPr>
          <a:lstStyle/>
          <a:p>
            <a:r>
              <a:rPr lang="en-AU" sz="1400" i="1" dirty="0"/>
              <a:t>Note:</a:t>
            </a:r>
            <a:r>
              <a:rPr lang="en-AU" sz="1400" dirty="0"/>
              <a:t> The Multiple Page Relational View option is available only in the Professional version of NORMA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48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4871"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0C279CE-14A3-4B73-8F33-EC584CC83409}" type="slidenum">
              <a:rPr lang="en-US" altLang="en-US" sz="1200"/>
              <a:pPr eaLnBrk="1" hangingPunct="1"/>
              <a:t>44</a:t>
            </a:fld>
            <a:endParaRPr lang="en-US" altLang="en-US" sz="1200"/>
          </a:p>
        </p:txBody>
      </p:sp>
      <p:sp>
        <p:nvSpPr>
          <p:cNvPr id="38915" name="Text Box 6"/>
          <p:cNvSpPr txBox="1">
            <a:spLocks noChangeArrowheads="1"/>
          </p:cNvSpPr>
          <p:nvPr/>
        </p:nvSpPr>
        <p:spPr bwMode="auto">
          <a:xfrm>
            <a:off x="329300" y="381000"/>
            <a:ext cx="4038600" cy="17338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spcAft>
                <a:spcPts val="200"/>
              </a:spcAft>
            </a:pPr>
            <a:r>
              <a:rPr lang="en-US" altLang="en-US" dirty="0"/>
              <a:t>A Relational View tab now</a:t>
            </a:r>
          </a:p>
          <a:p>
            <a:pPr eaLnBrk="1" hangingPunct="1">
              <a:spcAft>
                <a:spcPts val="200"/>
              </a:spcAft>
            </a:pPr>
            <a:r>
              <a:rPr lang="en-US" altLang="en-US" dirty="0"/>
              <a:t>appears next to the ORM Model</a:t>
            </a:r>
          </a:p>
          <a:p>
            <a:pPr eaLnBrk="1" hangingPunct="1">
              <a:spcAft>
                <a:spcPts val="200"/>
              </a:spcAft>
            </a:pPr>
            <a:r>
              <a:rPr lang="en-US" altLang="en-US" dirty="0"/>
              <a:t>tab below the Document Window.</a:t>
            </a:r>
          </a:p>
          <a:p>
            <a:pPr eaLnBrk="1" hangingPunct="1">
              <a:spcAft>
                <a:spcPts val="200"/>
              </a:spcAft>
            </a:pPr>
            <a:r>
              <a:rPr lang="en-US" altLang="en-US" dirty="0"/>
              <a:t>Select this tab to see the </a:t>
            </a:r>
          </a:p>
          <a:p>
            <a:pPr eaLnBrk="1" hangingPunct="1">
              <a:spcAft>
                <a:spcPts val="200"/>
              </a:spcAft>
            </a:pPr>
            <a:r>
              <a:rPr lang="en-US" altLang="en-US" dirty="0">
                <a:solidFill>
                  <a:srgbClr val="C00000"/>
                </a:solidFill>
              </a:rPr>
              <a:t>relational diagram view</a:t>
            </a:r>
            <a:r>
              <a:rPr lang="en-US" altLang="en-US" dirty="0"/>
              <a:t>.</a:t>
            </a:r>
          </a:p>
        </p:txBody>
      </p:sp>
      <p:pic>
        <p:nvPicPr>
          <p:cNvPr id="2" name="Snagit_PPT694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523" y="304800"/>
            <a:ext cx="4586060" cy="3028116"/>
          </a:xfrm>
          <a:prstGeom prst="rect">
            <a:avLst/>
          </a:prstGeom>
        </p:spPr>
      </p:pic>
      <p:pic>
        <p:nvPicPr>
          <p:cNvPr id="5" name="Snagit_PPT204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0397" y="4854498"/>
            <a:ext cx="2498053" cy="1241501"/>
          </a:xfrm>
          <a:prstGeom prst="rect">
            <a:avLst/>
          </a:prstGeom>
        </p:spPr>
      </p:pic>
      <p:sp>
        <p:nvSpPr>
          <p:cNvPr id="6" name="TextBox 5"/>
          <p:cNvSpPr txBox="1"/>
          <p:nvPr/>
        </p:nvSpPr>
        <p:spPr>
          <a:xfrm>
            <a:off x="457200" y="3663565"/>
            <a:ext cx="8259569" cy="1015663"/>
          </a:xfrm>
          <a:prstGeom prst="rect">
            <a:avLst/>
          </a:prstGeom>
          <a:noFill/>
        </p:spPr>
        <p:txBody>
          <a:bodyPr wrap="none" rtlCol="0">
            <a:spAutoFit/>
          </a:bodyPr>
          <a:lstStyle/>
          <a:p>
            <a:r>
              <a:rPr lang="en-AU" dirty="0">
                <a:solidFill>
                  <a:srgbClr val="A50021"/>
                </a:solidFill>
              </a:rPr>
              <a:t>Reorder the column display </a:t>
            </a:r>
            <a:r>
              <a:rPr lang="en-AU" dirty="0"/>
              <a:t>in the </a:t>
            </a:r>
            <a:r>
              <a:rPr lang="en-AU" dirty="0" err="1"/>
              <a:t>DrugAllergy</a:t>
            </a:r>
            <a:r>
              <a:rPr lang="en-AU" dirty="0"/>
              <a:t> table</a:t>
            </a:r>
          </a:p>
          <a:p>
            <a:r>
              <a:rPr lang="en-AU" dirty="0"/>
              <a:t>to show the </a:t>
            </a:r>
            <a:r>
              <a:rPr lang="en-AU" dirty="0" err="1"/>
              <a:t>patientNr</a:t>
            </a:r>
            <a:r>
              <a:rPr lang="en-AU" dirty="0"/>
              <a:t> attribute at the top.</a:t>
            </a:r>
          </a:p>
          <a:p>
            <a:r>
              <a:rPr lang="en-AU" dirty="0"/>
              <a:t>To do this, </a:t>
            </a:r>
            <a:r>
              <a:rPr lang="en-AU" dirty="0">
                <a:solidFill>
                  <a:srgbClr val="A50021"/>
                </a:solidFill>
              </a:rPr>
              <a:t>select the </a:t>
            </a:r>
            <a:r>
              <a:rPr lang="en-AU" dirty="0" err="1">
                <a:solidFill>
                  <a:srgbClr val="A50021"/>
                </a:solidFill>
              </a:rPr>
              <a:t>patientNr</a:t>
            </a:r>
            <a:r>
              <a:rPr lang="en-AU" dirty="0">
                <a:solidFill>
                  <a:srgbClr val="A50021"/>
                </a:solidFill>
              </a:rPr>
              <a:t> attribute and drag it to the top position</a:t>
            </a:r>
            <a:r>
              <a:rPr lang="en-AU" dirty="0"/>
              <a:t>.</a:t>
            </a:r>
          </a:p>
        </p:txBody>
      </p:sp>
      <p:pic>
        <p:nvPicPr>
          <p:cNvPr id="7" name="Snagit_PPT8B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9238" y="4895006"/>
            <a:ext cx="2414562" cy="1200993"/>
          </a:xfrm>
          <a:prstGeom prst="rect">
            <a:avLst/>
          </a:prstGeom>
        </p:spPr>
      </p:pic>
      <p:sp>
        <p:nvSpPr>
          <p:cNvPr id="8" name="Arrow: Right 7"/>
          <p:cNvSpPr/>
          <p:nvPr/>
        </p:nvSpPr>
        <p:spPr>
          <a:xfrm>
            <a:off x="3962400" y="5486400"/>
            <a:ext cx="280123" cy="1524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45</a:t>
            </a:fld>
            <a:endParaRPr lang="en-US" altLang="en-US"/>
          </a:p>
        </p:txBody>
      </p:sp>
      <p:sp>
        <p:nvSpPr>
          <p:cNvPr id="4" name="TextBox 3"/>
          <p:cNvSpPr txBox="1"/>
          <p:nvPr/>
        </p:nvSpPr>
        <p:spPr>
          <a:xfrm>
            <a:off x="838200" y="609600"/>
            <a:ext cx="5949514" cy="707886"/>
          </a:xfrm>
          <a:prstGeom prst="rect">
            <a:avLst/>
          </a:prstGeom>
          <a:noFill/>
        </p:spPr>
        <p:txBody>
          <a:bodyPr wrap="none" rtlCol="0">
            <a:spAutoFit/>
          </a:bodyPr>
          <a:lstStyle/>
          <a:p>
            <a:r>
              <a:rPr lang="en-AU" dirty="0"/>
              <a:t>Drag the Patient and/or </a:t>
            </a:r>
            <a:r>
              <a:rPr lang="en-AU" dirty="0" err="1"/>
              <a:t>DrugAllergy</a:t>
            </a:r>
            <a:r>
              <a:rPr lang="en-AU" dirty="0"/>
              <a:t> table shape(s)</a:t>
            </a:r>
          </a:p>
          <a:p>
            <a:r>
              <a:rPr lang="en-AU" dirty="0"/>
              <a:t>to improve the layout, as shown.</a:t>
            </a:r>
          </a:p>
        </p:txBody>
      </p:sp>
      <p:pic>
        <p:nvPicPr>
          <p:cNvPr id="5" name="Snagit_PPT55F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1752600"/>
            <a:ext cx="6004171" cy="1600200"/>
          </a:xfrm>
          <a:prstGeom prst="rect">
            <a:avLst/>
          </a:prstGeom>
        </p:spPr>
      </p:pic>
    </p:spTree>
    <p:extLst>
      <p:ext uri="{BB962C8B-B14F-4D97-AF65-F5344CB8AC3E}">
        <p14:creationId xmlns:p14="http://schemas.microsoft.com/office/powerpoint/2010/main" val="2190875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B98BAB7-41AB-4921-B2C2-A9984E0CFE4E}" type="slidenum">
              <a:rPr lang="en-US" altLang="en-US" sz="1200"/>
              <a:pPr eaLnBrk="1" hangingPunct="1"/>
              <a:t>46</a:t>
            </a:fld>
            <a:endParaRPr lang="en-US" altLang="en-US" sz="1200"/>
          </a:p>
        </p:txBody>
      </p:sp>
      <p:sp>
        <p:nvSpPr>
          <p:cNvPr id="37892" name="TextBox 3"/>
          <p:cNvSpPr txBox="1">
            <a:spLocks noChangeArrowheads="1"/>
          </p:cNvSpPr>
          <p:nvPr/>
        </p:nvSpPr>
        <p:spPr bwMode="auto">
          <a:xfrm>
            <a:off x="609600" y="152400"/>
            <a:ext cx="5297732" cy="62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ORM Model Browser</a:t>
            </a:r>
          </a:p>
          <a:p>
            <a:pPr eaLnBrk="1" hangingPunct="1"/>
            <a:r>
              <a:rPr lang="en-US" altLang="en-US" dirty="0"/>
              <a:t>now includes a Relational Schema</a:t>
            </a:r>
          </a:p>
          <a:p>
            <a:pPr eaLnBrk="1" hangingPunct="1"/>
            <a:r>
              <a:rPr lang="en-US" altLang="en-US" dirty="0"/>
              <a:t>node.</a:t>
            </a:r>
          </a:p>
          <a:p>
            <a:pPr eaLnBrk="1" hangingPunct="1"/>
            <a:endParaRPr lang="en-US" altLang="en-US" sz="1200" dirty="0"/>
          </a:p>
          <a:p>
            <a:pPr eaLnBrk="1" hangingPunct="1"/>
            <a:r>
              <a:rPr lang="en-US" altLang="en-US" dirty="0"/>
              <a:t>Expand the tree by toggling the</a:t>
            </a:r>
          </a:p>
          <a:p>
            <a:pPr eaLnBrk="1" hangingPunct="1"/>
            <a:r>
              <a:rPr lang="en-US" altLang="en-US" dirty="0"/>
              <a:t>“  ” expand buttons to see the </a:t>
            </a:r>
          </a:p>
          <a:p>
            <a:pPr eaLnBrk="1" hangingPunct="1"/>
            <a:r>
              <a:rPr lang="en-US" altLang="en-US" dirty="0"/>
              <a:t>relational schema details, as shown.</a:t>
            </a:r>
          </a:p>
          <a:p>
            <a:pPr eaLnBrk="1" hangingPunct="1"/>
            <a:endParaRPr lang="en-US" altLang="en-US" dirty="0"/>
          </a:p>
          <a:p>
            <a:pPr eaLnBrk="1" hangingPunct="1"/>
            <a:r>
              <a:rPr lang="en-US" altLang="en-US" dirty="0"/>
              <a:t>Mandatory columns are displayed in bold.</a:t>
            </a:r>
          </a:p>
          <a:p>
            <a:pPr eaLnBrk="1" hangingPunct="1"/>
            <a:endParaRPr lang="en-US" altLang="en-US" sz="1500" dirty="0"/>
          </a:p>
          <a:p>
            <a:pPr eaLnBrk="1" hangingPunct="1"/>
            <a:r>
              <a:rPr lang="en-US" altLang="en-US" dirty="0"/>
              <a:t>The relational schema is implemented</a:t>
            </a:r>
          </a:p>
          <a:p>
            <a:pPr eaLnBrk="1" hangingPunct="1"/>
            <a:r>
              <a:rPr lang="en-US" altLang="en-US" dirty="0"/>
              <a:t>as a view of the ORM schema, so changes</a:t>
            </a:r>
          </a:p>
          <a:p>
            <a:pPr eaLnBrk="1" hangingPunct="1"/>
            <a:r>
              <a:rPr lang="en-US" altLang="en-US" dirty="0"/>
              <a:t>in the ORM schema are reflected in the</a:t>
            </a:r>
          </a:p>
          <a:p>
            <a:pPr eaLnBrk="1" hangingPunct="1"/>
            <a:r>
              <a:rPr lang="en-US" altLang="en-US" dirty="0"/>
              <a:t>relational schema. </a:t>
            </a:r>
          </a:p>
          <a:p>
            <a:pPr eaLnBrk="1" hangingPunct="1"/>
            <a:r>
              <a:rPr lang="en-US" altLang="en-US" dirty="0"/>
              <a:t>Changing names and mandatory role</a:t>
            </a:r>
          </a:p>
          <a:p>
            <a:pPr eaLnBrk="1" hangingPunct="1"/>
            <a:r>
              <a:rPr lang="en-US" altLang="en-US" dirty="0"/>
              <a:t>settings in the ORM schema are reflected</a:t>
            </a:r>
          </a:p>
          <a:p>
            <a:pPr eaLnBrk="1" hangingPunct="1"/>
            <a:r>
              <a:rPr lang="en-US" altLang="en-US" dirty="0"/>
              <a:t>immediately. Other changes currently cause</a:t>
            </a:r>
          </a:p>
          <a:p>
            <a:pPr eaLnBrk="1" hangingPunct="1"/>
            <a:r>
              <a:rPr lang="en-US" altLang="en-US" dirty="0"/>
              <a:t>the tree to contract, so to see those</a:t>
            </a:r>
          </a:p>
          <a:p>
            <a:pPr eaLnBrk="1" hangingPunct="1"/>
            <a:r>
              <a:rPr lang="en-US" altLang="en-US" dirty="0"/>
              <a:t>changes you need to re-expand the tree.</a:t>
            </a:r>
          </a:p>
          <a:p>
            <a:pPr eaLnBrk="1" hangingPunct="1"/>
            <a:endParaRPr lang="en-US" altLang="en-US" sz="1200" dirty="0"/>
          </a:p>
          <a:p>
            <a:pPr eaLnBrk="1" hangingPunct="1"/>
            <a:r>
              <a:rPr lang="en-US" altLang="en-US" dirty="0"/>
              <a:t>Now save your work.</a:t>
            </a:r>
          </a:p>
        </p:txBody>
      </p:sp>
      <p:pic>
        <p:nvPicPr>
          <p:cNvPr id="2" name="Snagit_PPTC97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5728" y="135242"/>
            <a:ext cx="2766226" cy="5217731"/>
          </a:xfrm>
          <a:prstGeom prst="rect">
            <a:avLst/>
          </a:prstGeom>
        </p:spPr>
      </p:pic>
      <p:pic>
        <p:nvPicPr>
          <p:cNvPr id="3" name="Snagit_PPTDA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2000" y="1676400"/>
            <a:ext cx="228600" cy="2171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2">
                                            <p:txEl>
                                              <p:pRg st="8" end="8"/>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2">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2">
                                            <p:txEl>
                                              <p:pRg st="11" end="1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892">
                                            <p:txEl>
                                              <p:pRg st="12" end="1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892">
                                            <p:txEl>
                                              <p:pRg st="13" end="1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892">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892">
                                            <p:txEl>
                                              <p:pRg st="15" end="1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892">
                                            <p:txEl>
                                              <p:pRg st="16" end="1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892">
                                            <p:txEl>
                                              <p:pRg st="17" end="1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892">
                                            <p:txEl>
                                              <p:pRg st="18" end="1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7892">
                                            <p:txEl>
                                              <p:pRg st="20" end="2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BD9EAE4-17D5-40A1-9547-EA0878DCB7CB}" type="slidenum">
              <a:rPr lang="en-US" altLang="en-US" sz="1200"/>
              <a:pPr eaLnBrk="1" hangingPunct="1"/>
              <a:t>47</a:t>
            </a:fld>
            <a:endParaRPr lang="en-US" altLang="en-US" sz="1200"/>
          </a:p>
        </p:txBody>
      </p:sp>
      <p:sp>
        <p:nvSpPr>
          <p:cNvPr id="43011" name="Rectangle 2" descr="Parchment"/>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DDL code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406770C-1970-4E81-8653-61254EE91686}" type="slidenum">
              <a:rPr lang="en-US" altLang="en-US" sz="1200"/>
              <a:pPr eaLnBrk="1" hangingPunct="1"/>
              <a:t>48</a:t>
            </a:fld>
            <a:endParaRPr lang="en-US" altLang="en-US" sz="1200"/>
          </a:p>
        </p:txBody>
      </p:sp>
      <p:sp>
        <p:nvSpPr>
          <p:cNvPr id="44035" name="Text Box 2"/>
          <p:cNvSpPr txBox="1">
            <a:spLocks noChangeArrowheads="1"/>
          </p:cNvSpPr>
          <p:nvPr/>
        </p:nvSpPr>
        <p:spPr bwMode="auto">
          <a:xfrm>
            <a:off x="457200" y="60325"/>
            <a:ext cx="6705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a:t>To generate code from an ORM schema,</a:t>
            </a:r>
          </a:p>
          <a:p>
            <a:pPr eaLnBrk="1" hangingPunct="1"/>
            <a:r>
              <a:rPr lang="en-US" altLang="en-US"/>
              <a:t>first </a:t>
            </a:r>
            <a:r>
              <a:rPr lang="en-US" altLang="en-US">
                <a:solidFill>
                  <a:srgbClr val="A50021"/>
                </a:solidFill>
                <a:latin typeface="Verdana" panose="020B0604030504040204" pitchFamily="34" charset="0"/>
              </a:rPr>
              <a:t>create a new project</a:t>
            </a:r>
            <a:r>
              <a:rPr lang="en-US" altLang="en-US"/>
              <a:t> using C# or Visual Basic</a:t>
            </a:r>
            <a:r>
              <a:rPr lang="en-US" altLang="en-US" baseline="30000"/>
              <a:t>1</a:t>
            </a:r>
            <a:r>
              <a:rPr lang="en-US" altLang="en-US"/>
              <a:t>.</a:t>
            </a:r>
          </a:p>
        </p:txBody>
      </p:sp>
      <p:sp>
        <p:nvSpPr>
          <p:cNvPr id="44036" name="Text Box 4"/>
          <p:cNvSpPr txBox="1">
            <a:spLocks noChangeArrowheads="1"/>
          </p:cNvSpPr>
          <p:nvPr/>
        </p:nvSpPr>
        <p:spPr bwMode="auto">
          <a:xfrm>
            <a:off x="1219200" y="6096000"/>
            <a:ext cx="74707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sz="2000">
                <a:solidFill>
                  <a:schemeClr val="tx1"/>
                </a:solidFill>
                <a:latin typeface="Tahoma" panose="020B0604030504040204" pitchFamily="34" charset="0"/>
              </a:defRPr>
            </a:lvl1pPr>
            <a:lvl2pPr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lvl="1" eaLnBrk="1" hangingPunct="1"/>
            <a:r>
              <a:rPr lang="en-US" altLang="en-US" sz="1600" baseline="30000"/>
              <a:t>1</a:t>
            </a:r>
            <a:r>
              <a:rPr lang="en-US" altLang="en-US" sz="1600"/>
              <a:t> The type of project you create determines the type of generated 3GL code</a:t>
            </a:r>
          </a:p>
          <a:p>
            <a:pPr lvl="1" eaLnBrk="1" hangingPunct="1"/>
            <a:r>
              <a:rPr lang="en-US" altLang="en-US" sz="1600"/>
              <a:t>  (assuming you are going to generate C# or VB code).</a:t>
            </a:r>
          </a:p>
        </p:txBody>
      </p:sp>
      <p:sp>
        <p:nvSpPr>
          <p:cNvPr id="44037" name="Line 5"/>
          <p:cNvSpPr>
            <a:spLocks noChangeShapeType="1"/>
          </p:cNvSpPr>
          <p:nvPr/>
        </p:nvSpPr>
        <p:spPr bwMode="auto">
          <a:xfrm>
            <a:off x="457200" y="6096000"/>
            <a:ext cx="8458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AU"/>
          </a:p>
        </p:txBody>
      </p:sp>
      <p:sp>
        <p:nvSpPr>
          <p:cNvPr id="785416" name="Text Box 8"/>
          <p:cNvSpPr txBox="1">
            <a:spLocks noChangeArrowheads="1"/>
          </p:cNvSpPr>
          <p:nvPr/>
        </p:nvSpPr>
        <p:spPr bwMode="auto">
          <a:xfrm>
            <a:off x="420866" y="1985992"/>
            <a:ext cx="286976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Select Visual C# or VB,</a:t>
            </a:r>
          </a:p>
          <a:p>
            <a:pPr eaLnBrk="1" hangingPunct="1">
              <a:lnSpc>
                <a:spcPct val="120000"/>
              </a:lnSpc>
            </a:pPr>
            <a:r>
              <a:rPr lang="en-US" altLang="en-US" dirty="0"/>
              <a:t>and a template (e.g.</a:t>
            </a:r>
          </a:p>
          <a:p>
            <a:pPr eaLnBrk="1" hangingPunct="1">
              <a:lnSpc>
                <a:spcPct val="120000"/>
              </a:lnSpc>
            </a:pPr>
            <a:r>
              <a:rPr lang="en-US" altLang="en-US" dirty="0"/>
              <a:t>Windows Forms App,</a:t>
            </a:r>
          </a:p>
          <a:p>
            <a:pPr eaLnBrk="1" hangingPunct="1">
              <a:lnSpc>
                <a:spcPct val="120000"/>
              </a:lnSpc>
            </a:pPr>
            <a:r>
              <a:rPr lang="en-US" altLang="en-US" dirty="0"/>
              <a:t>Console App, or</a:t>
            </a:r>
          </a:p>
          <a:p>
            <a:pPr eaLnBrk="1" hangingPunct="1">
              <a:lnSpc>
                <a:spcPct val="120000"/>
              </a:lnSpc>
            </a:pPr>
            <a:r>
              <a:rPr lang="en-US" altLang="en-US" dirty="0"/>
              <a:t>Class Library).</a:t>
            </a:r>
          </a:p>
          <a:p>
            <a:pPr eaLnBrk="1" hangingPunct="1">
              <a:lnSpc>
                <a:spcPct val="120000"/>
              </a:lnSpc>
            </a:pPr>
            <a:endParaRPr lang="en-US" altLang="en-US" dirty="0"/>
          </a:p>
          <a:p>
            <a:pPr eaLnBrk="1" hangingPunct="1">
              <a:lnSpc>
                <a:spcPct val="120000"/>
              </a:lnSpc>
            </a:pPr>
            <a:r>
              <a:rPr lang="en-US" altLang="en-US" dirty="0"/>
              <a:t>Add project name.</a:t>
            </a:r>
          </a:p>
          <a:p>
            <a:pPr eaLnBrk="1" hangingPunct="1">
              <a:lnSpc>
                <a:spcPct val="120000"/>
              </a:lnSpc>
            </a:pPr>
            <a:r>
              <a:rPr lang="en-US" altLang="en-US" dirty="0"/>
              <a:t>Uncheck the Create</a:t>
            </a:r>
          </a:p>
          <a:p>
            <a:pPr eaLnBrk="1" hangingPunct="1">
              <a:lnSpc>
                <a:spcPct val="120000"/>
              </a:lnSpc>
            </a:pPr>
            <a:r>
              <a:rPr lang="en-US" altLang="en-US" dirty="0"/>
              <a:t>directory option.</a:t>
            </a:r>
          </a:p>
          <a:p>
            <a:pPr eaLnBrk="1" hangingPunct="1">
              <a:lnSpc>
                <a:spcPct val="120000"/>
              </a:lnSpc>
            </a:pPr>
            <a:r>
              <a:rPr lang="en-US" altLang="en-US" dirty="0"/>
              <a:t>Press OK. </a:t>
            </a:r>
          </a:p>
        </p:txBody>
      </p:sp>
      <p:pic>
        <p:nvPicPr>
          <p:cNvPr id="2" name="Snagit_PPT145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8199" y="888476"/>
            <a:ext cx="3771928" cy="790581"/>
          </a:xfrm>
          <a:prstGeom prst="rect">
            <a:avLst/>
          </a:prstGeom>
        </p:spPr>
      </p:pic>
      <p:pic>
        <p:nvPicPr>
          <p:cNvPr id="3" name="Snagit_PPT2B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8199" y="1898132"/>
            <a:ext cx="5717201" cy="3969267"/>
          </a:xfrm>
          <a:prstGeom prst="rect">
            <a:avLst/>
          </a:prstGeom>
        </p:spPr>
      </p:pic>
      <p:sp>
        <p:nvSpPr>
          <p:cNvPr id="4" name="TextBox 3"/>
          <p:cNvSpPr txBox="1"/>
          <p:nvPr/>
        </p:nvSpPr>
        <p:spPr>
          <a:xfrm>
            <a:off x="457200" y="879352"/>
            <a:ext cx="2602957" cy="791307"/>
          </a:xfrm>
          <a:prstGeom prst="rect">
            <a:avLst/>
          </a:prstGeom>
          <a:noFill/>
        </p:spPr>
        <p:txBody>
          <a:bodyPr wrap="none" rtlCol="0">
            <a:spAutoFit/>
          </a:bodyPr>
          <a:lstStyle/>
          <a:p>
            <a:pPr eaLnBrk="1" hangingPunct="1">
              <a:lnSpc>
                <a:spcPct val="120000"/>
              </a:lnSpc>
            </a:pPr>
            <a:r>
              <a:rPr lang="en-US" altLang="en-US" dirty="0"/>
              <a:t>Launch Visual Studio.</a:t>
            </a:r>
          </a:p>
          <a:p>
            <a:pPr eaLnBrk="1" hangingPunct="1">
              <a:lnSpc>
                <a:spcPct val="120000"/>
              </a:lnSpc>
            </a:pPr>
            <a:r>
              <a:rPr lang="en-US" altLang="en-US" dirty="0">
                <a:solidFill>
                  <a:srgbClr val="A50021"/>
                </a:solidFill>
              </a:rPr>
              <a:t>File &gt; New &gt; Project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85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B0640ED-F42E-4700-AB92-12C859DED524}" type="slidenum">
              <a:rPr lang="en-US" altLang="en-US" sz="1200"/>
              <a:pPr eaLnBrk="1" hangingPunct="1"/>
              <a:t>49</a:t>
            </a:fld>
            <a:endParaRPr lang="en-US" altLang="en-US" sz="1200"/>
          </a:p>
        </p:txBody>
      </p:sp>
      <p:sp>
        <p:nvSpPr>
          <p:cNvPr id="41987" name="Text Box 3"/>
          <p:cNvSpPr txBox="1">
            <a:spLocks noChangeArrowheads="1"/>
          </p:cNvSpPr>
          <p:nvPr/>
        </p:nvSpPr>
        <p:spPr bwMode="auto">
          <a:xfrm>
            <a:off x="228600" y="1506290"/>
            <a:ext cx="3810000" cy="50167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In the Add Existing Item dialog, </a:t>
            </a:r>
          </a:p>
          <a:p>
            <a:pPr eaLnBrk="1" hangingPunct="1"/>
            <a:r>
              <a:rPr lang="en-US" altLang="en-US" dirty="0"/>
              <a:t>click     to change to the Projects folder,</a:t>
            </a:r>
          </a:p>
          <a:p>
            <a:pPr eaLnBrk="1" hangingPunct="1"/>
            <a:r>
              <a:rPr lang="en-US" altLang="en-US" dirty="0"/>
              <a:t>set “Files of type:” to</a:t>
            </a:r>
          </a:p>
          <a:p>
            <a:pPr eaLnBrk="1" hangingPunct="1"/>
            <a:r>
              <a:rPr lang="en-US" altLang="en-US" dirty="0"/>
              <a:t>All Files (*.*) to include .</a:t>
            </a:r>
            <a:r>
              <a:rPr lang="en-US" altLang="en-US" dirty="0" err="1"/>
              <a:t>orm</a:t>
            </a:r>
            <a:r>
              <a:rPr lang="en-US" altLang="en-US" dirty="0"/>
              <a:t> files,</a:t>
            </a:r>
          </a:p>
          <a:p>
            <a:pPr eaLnBrk="1" hangingPunct="1"/>
            <a:r>
              <a:rPr lang="en-US" altLang="en-US" dirty="0"/>
              <a:t>then select your ORM </a:t>
            </a:r>
          </a:p>
          <a:p>
            <a:pPr eaLnBrk="1" hangingPunct="1"/>
            <a:r>
              <a:rPr lang="en-US" altLang="en-US" dirty="0"/>
              <a:t>File (Lab1.orm)</a:t>
            </a:r>
          </a:p>
          <a:p>
            <a:pPr eaLnBrk="1" hangingPunct="1"/>
            <a:r>
              <a:rPr lang="en-US" altLang="en-US" dirty="0"/>
              <a:t>and press Add to add</a:t>
            </a:r>
          </a:p>
          <a:p>
            <a:pPr eaLnBrk="1" hangingPunct="1"/>
            <a:r>
              <a:rPr lang="en-US" altLang="en-US" dirty="0"/>
              <a:t>a copy of your ORM file</a:t>
            </a:r>
          </a:p>
          <a:p>
            <a:pPr eaLnBrk="1" hangingPunct="1"/>
            <a:r>
              <a:rPr lang="en-US" altLang="en-US" dirty="0"/>
              <a:t>to the project</a:t>
            </a:r>
          </a:p>
          <a:p>
            <a:pPr eaLnBrk="1" hangingPunct="1"/>
            <a:r>
              <a:rPr lang="en-US" altLang="en-US" dirty="0"/>
              <a:t>If you later want to</a:t>
            </a:r>
          </a:p>
          <a:p>
            <a:pPr eaLnBrk="1" hangingPunct="1"/>
            <a:r>
              <a:rPr lang="en-US" altLang="en-US" dirty="0"/>
              <a:t>Make changes to the</a:t>
            </a:r>
          </a:p>
          <a:p>
            <a:pPr eaLnBrk="1" hangingPunct="1"/>
            <a:r>
              <a:rPr lang="en-US" altLang="en-US" dirty="0"/>
              <a:t>ORM File inside the</a:t>
            </a:r>
          </a:p>
          <a:p>
            <a:pPr eaLnBrk="1" hangingPunct="1"/>
            <a:r>
              <a:rPr lang="en-US" altLang="en-US" dirty="0"/>
              <a:t>project, do it to that</a:t>
            </a:r>
          </a:p>
          <a:p>
            <a:pPr eaLnBrk="1" hangingPunct="1"/>
            <a:r>
              <a:rPr lang="en-US" altLang="en-US" dirty="0"/>
              <a:t>copy.</a:t>
            </a:r>
          </a:p>
        </p:txBody>
      </p:sp>
      <p:pic>
        <p:nvPicPr>
          <p:cNvPr id="4199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905000"/>
            <a:ext cx="190500"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A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67787" y="152400"/>
            <a:ext cx="4462495" cy="3281386"/>
          </a:xfrm>
          <a:prstGeom prst="rect">
            <a:avLst/>
          </a:prstGeom>
        </p:spPr>
      </p:pic>
      <p:pic>
        <p:nvPicPr>
          <p:cNvPr id="3" name="Snagit_PPTC9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24200" y="3638529"/>
            <a:ext cx="5829343" cy="2895621"/>
          </a:xfrm>
          <a:prstGeom prst="rect">
            <a:avLst/>
          </a:prstGeom>
        </p:spPr>
      </p:pic>
      <p:sp>
        <p:nvSpPr>
          <p:cNvPr id="4" name="TextBox 3"/>
          <p:cNvSpPr txBox="1"/>
          <p:nvPr/>
        </p:nvSpPr>
        <p:spPr>
          <a:xfrm>
            <a:off x="228600" y="165693"/>
            <a:ext cx="3360728" cy="1323439"/>
          </a:xfrm>
          <a:prstGeom prst="rect">
            <a:avLst/>
          </a:prstGeom>
          <a:noFill/>
        </p:spPr>
        <p:txBody>
          <a:bodyPr wrap="none" rtlCol="0">
            <a:spAutoFit/>
          </a:bodyPr>
          <a:lstStyle/>
          <a:p>
            <a:pPr eaLnBrk="1" hangingPunct="1"/>
            <a:r>
              <a:rPr lang="en-US" altLang="en-US" dirty="0"/>
              <a:t>Right-click the Project name</a:t>
            </a:r>
          </a:p>
          <a:p>
            <a:pPr eaLnBrk="1" hangingPunct="1"/>
            <a:r>
              <a:rPr lang="en-US" altLang="en-US" dirty="0"/>
              <a:t>in the Solution Explorer,</a:t>
            </a:r>
          </a:p>
          <a:p>
            <a:pPr eaLnBrk="1" hangingPunct="1"/>
            <a:r>
              <a:rPr lang="en-US" altLang="en-US" dirty="0"/>
              <a:t>then choose</a:t>
            </a:r>
          </a:p>
          <a:p>
            <a:pPr eaLnBrk="1" hangingPunct="1"/>
            <a:r>
              <a:rPr lang="en-US" altLang="en-US" dirty="0">
                <a:solidFill>
                  <a:srgbClr val="A50021"/>
                </a:solidFill>
              </a:rPr>
              <a:t>Add &gt; Existing Item….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98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9D01CBF-7E9E-42A7-9F14-C371348F299A}" type="slidenum">
              <a:rPr lang="en-US" altLang="en-US" smtClean="0"/>
              <a:pPr/>
              <a:t>5</a:t>
            </a:fld>
            <a:endParaRPr lang="en-US" altLang="en-US"/>
          </a:p>
        </p:txBody>
      </p:sp>
      <p:sp>
        <p:nvSpPr>
          <p:cNvPr id="5" name="Rectangle 4"/>
          <p:cNvSpPr/>
          <p:nvPr/>
        </p:nvSpPr>
        <p:spPr>
          <a:xfrm>
            <a:off x="762000" y="457200"/>
            <a:ext cx="5943600" cy="3503523"/>
          </a:xfrm>
          <a:prstGeom prst="rect">
            <a:avLst/>
          </a:prstGeom>
        </p:spPr>
        <p:txBody>
          <a:bodyPr wrap="square">
            <a:spAutoFit/>
          </a:bodyPr>
          <a:lstStyle/>
          <a:p>
            <a:pPr eaLnBrk="1" hangingPunct="1"/>
            <a:r>
              <a:rPr lang="en-US" altLang="en-US" dirty="0">
                <a:cs typeface="Tahoma" panose="020B0604030504040204" pitchFamily="34" charset="0"/>
              </a:rPr>
              <a:t>If using Microsoft Vista or later</a:t>
            </a:r>
          </a:p>
          <a:p>
            <a:pPr eaLnBrk="1" hangingPunct="1"/>
            <a:r>
              <a:rPr lang="en-US" altLang="en-US" dirty="0">
                <a:cs typeface="Tahoma" panose="020B0604030504040204" pitchFamily="34" charset="0"/>
              </a:rPr>
              <a:t>  (e.g. Windows 7, Windows 8, Windows 10)</a:t>
            </a:r>
          </a:p>
          <a:p>
            <a:pPr eaLnBrk="1" hangingPunct="1"/>
            <a:r>
              <a:rPr lang="en-US" altLang="en-US" dirty="0">
                <a:cs typeface="Tahoma" panose="020B0604030504040204" pitchFamily="34" charset="0"/>
              </a:rPr>
              <a:t>  double-click SetupVista.bat</a:t>
            </a:r>
          </a:p>
          <a:p>
            <a:pPr eaLnBrk="1" hangingPunct="1"/>
            <a:r>
              <a:rPr lang="en-US" altLang="en-US" dirty="0">
                <a:cs typeface="Tahoma" panose="020B0604030504040204" pitchFamily="34" charset="0"/>
              </a:rPr>
              <a:t>  and allow overrides of all the security blocks</a:t>
            </a:r>
          </a:p>
          <a:p>
            <a:pPr eaLnBrk="1" hangingPunct="1"/>
            <a:r>
              <a:rPr lang="en-US" altLang="en-US" dirty="0">
                <a:cs typeface="Tahoma" panose="020B0604030504040204" pitchFamily="34" charset="0"/>
              </a:rPr>
              <a:t>  (alternatively, right-click Setup.bat, </a:t>
            </a:r>
          </a:p>
          <a:p>
            <a:pPr eaLnBrk="1" hangingPunct="1"/>
            <a:r>
              <a:rPr lang="en-US" altLang="en-US" dirty="0">
                <a:cs typeface="Tahoma" panose="020B0604030504040204" pitchFamily="34" charset="0"/>
              </a:rPr>
              <a:t>   and Run as Administrator).</a:t>
            </a:r>
          </a:p>
          <a:p>
            <a:pPr eaLnBrk="1" hangingPunct="1"/>
            <a:endParaRPr lang="en-US" altLang="en-US" dirty="0">
              <a:cs typeface="Tahoma" panose="020B0604030504040204" pitchFamily="34" charset="0"/>
            </a:endParaRPr>
          </a:p>
          <a:p>
            <a:pPr eaLnBrk="1" hangingPunct="1"/>
            <a:r>
              <a:rPr lang="en-US" altLang="en-US" dirty="0">
                <a:cs typeface="Tahoma" panose="020B0604030504040204" pitchFamily="34" charset="0"/>
              </a:rPr>
              <a:t>If using Microsoft XP, double-click Setup.bat.</a:t>
            </a:r>
          </a:p>
          <a:p>
            <a:pPr eaLnBrk="1" hangingPunct="1"/>
            <a:r>
              <a:rPr lang="en-US" altLang="en-US" dirty="0">
                <a:cs typeface="Tahoma" panose="020B0604030504040204" pitchFamily="34" charset="0"/>
              </a:rPr>
              <a:t> </a:t>
            </a:r>
          </a:p>
          <a:p>
            <a:pPr>
              <a:lnSpc>
                <a:spcPts val="2500"/>
              </a:lnSpc>
            </a:pPr>
            <a:r>
              <a:rPr lang="en-US" altLang="en-US" dirty="0">
                <a:cs typeface="Tahoma" panose="020B0604030504040204" pitchFamily="34" charset="0"/>
              </a:rPr>
              <a:t>Follow all the defaults in the installation wizard.</a:t>
            </a:r>
          </a:p>
          <a:p>
            <a:pPr eaLnBrk="1" hangingPunct="1">
              <a:lnSpc>
                <a:spcPts val="2500"/>
              </a:lnSpc>
            </a:pPr>
            <a:endParaRPr lang="en-US" altLang="en-US" i="1" dirty="0">
              <a:cs typeface="Tahoma" panose="020B0604030504040204" pitchFamily="34" charset="0"/>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5532" y="609600"/>
            <a:ext cx="1571625" cy="148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685800" y="4191000"/>
            <a:ext cx="8160760" cy="1054135"/>
          </a:xfrm>
          <a:prstGeom prst="rect">
            <a:avLst/>
          </a:prstGeom>
          <a:noFill/>
        </p:spPr>
        <p:txBody>
          <a:bodyPr wrap="none" rtlCol="0">
            <a:spAutoFit/>
          </a:bodyPr>
          <a:lstStyle/>
          <a:p>
            <a:pPr eaLnBrk="1" hangingPunct="1">
              <a:lnSpc>
                <a:spcPts val="2500"/>
              </a:lnSpc>
            </a:pPr>
            <a:r>
              <a:rPr lang="en-US" altLang="en-US" i="1" dirty="0">
                <a:cs typeface="Tahoma" panose="020B0604030504040204" pitchFamily="34" charset="0"/>
              </a:rPr>
              <a:t>Note: </a:t>
            </a:r>
            <a:r>
              <a:rPr lang="en-US" altLang="en-US" dirty="0">
                <a:cs typeface="Tahoma" panose="020B0604030504040204" pitchFamily="34" charset="0"/>
              </a:rPr>
              <a:t>If you previously had an earlier version of NORMA installed, </a:t>
            </a:r>
          </a:p>
          <a:p>
            <a:pPr eaLnBrk="1" hangingPunct="1">
              <a:lnSpc>
                <a:spcPts val="2500"/>
              </a:lnSpc>
            </a:pPr>
            <a:r>
              <a:rPr lang="en-US" altLang="en-US" dirty="0">
                <a:cs typeface="Tahoma" panose="020B0604030504040204" pitchFamily="34" charset="0"/>
              </a:rPr>
              <a:t>         this will be automatically uninstalled before the new installation.</a:t>
            </a:r>
          </a:p>
          <a:p>
            <a:pPr eaLnBrk="1" hangingPunct="1">
              <a:lnSpc>
                <a:spcPts val="2500"/>
              </a:lnSpc>
            </a:pPr>
            <a:r>
              <a:rPr lang="en-US" altLang="en-US" dirty="0">
                <a:cs typeface="Tahoma" panose="020B0604030504040204" pitchFamily="34" charset="0"/>
              </a:rPr>
              <a:t>         All of your previous ORM models will be retained.</a:t>
            </a:r>
            <a:endParaRPr lang="en-US" altLang="en-US" dirty="0"/>
          </a:p>
        </p:txBody>
      </p:sp>
    </p:spTree>
    <p:extLst>
      <p:ext uri="{BB962C8B-B14F-4D97-AF65-F5344CB8AC3E}">
        <p14:creationId xmlns:p14="http://schemas.microsoft.com/office/powerpoint/2010/main" val="2343090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0683580-C536-4038-9F80-A7D99967749D}" type="slidenum">
              <a:rPr lang="en-US" altLang="en-US" sz="1200"/>
              <a:pPr eaLnBrk="1" hangingPunct="1"/>
              <a:t>50</a:t>
            </a:fld>
            <a:endParaRPr lang="en-US" altLang="en-US" sz="1200"/>
          </a:p>
        </p:txBody>
      </p:sp>
      <p:sp>
        <p:nvSpPr>
          <p:cNvPr id="46084" name="Text Box 7"/>
          <p:cNvSpPr txBox="1">
            <a:spLocks noChangeArrowheads="1"/>
          </p:cNvSpPr>
          <p:nvPr/>
        </p:nvSpPr>
        <p:spPr bwMode="auto">
          <a:xfrm>
            <a:off x="724152" y="176612"/>
            <a:ext cx="49641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As seen before, the ORM schema maps to </a:t>
            </a:r>
          </a:p>
          <a:p>
            <a:pPr eaLnBrk="1" hangingPunct="1"/>
            <a:r>
              <a:rPr lang="en-US" altLang="en-US" dirty="0"/>
              <a:t>a 2 table relational schema</a:t>
            </a:r>
          </a:p>
        </p:txBody>
      </p:sp>
      <p:sp>
        <p:nvSpPr>
          <p:cNvPr id="43015" name="Text Box 8"/>
          <p:cNvSpPr txBox="1">
            <a:spLocks noChangeArrowheads="1"/>
          </p:cNvSpPr>
          <p:nvPr/>
        </p:nvSpPr>
        <p:spPr bwMode="auto">
          <a:xfrm>
            <a:off x="762000" y="4953000"/>
            <a:ext cx="6778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To generate the DDL code to create the relational schema,</a:t>
            </a:r>
          </a:p>
          <a:p>
            <a:pPr eaLnBrk="1" hangingPunct="1"/>
            <a:r>
              <a:rPr lang="en-US" altLang="en-US" dirty="0"/>
              <a:t>proceed as follows.</a:t>
            </a:r>
          </a:p>
        </p:txBody>
      </p:sp>
      <p:pic>
        <p:nvPicPr>
          <p:cNvPr id="9" name="Snagit_PPT55F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5312" y="3505200"/>
            <a:ext cx="4572000" cy="1218505"/>
          </a:xfrm>
          <a:prstGeom prst="rect">
            <a:avLst/>
          </a:prstGeom>
        </p:spPr>
      </p:pic>
      <p:sp>
        <p:nvSpPr>
          <p:cNvPr id="2" name="Arrow: Down 1"/>
          <p:cNvSpPr/>
          <p:nvPr/>
        </p:nvSpPr>
        <p:spPr>
          <a:xfrm>
            <a:off x="3886200" y="2971800"/>
            <a:ext cx="152400" cy="304800"/>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1" name="Snagit_PPT120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62200" y="1248241"/>
            <a:ext cx="3865005" cy="140927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0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2DEF48B-868A-4166-85CD-19A2B6F187CC}" type="slidenum">
              <a:rPr lang="en-US" altLang="en-US" sz="1200"/>
              <a:pPr eaLnBrk="1" hangingPunct="1"/>
              <a:t>51</a:t>
            </a:fld>
            <a:endParaRPr lang="en-US" altLang="en-US" sz="1200"/>
          </a:p>
        </p:txBody>
      </p:sp>
      <p:sp>
        <p:nvSpPr>
          <p:cNvPr id="737285" name="Text Box 5"/>
          <p:cNvSpPr txBox="1">
            <a:spLocks noChangeArrowheads="1"/>
          </p:cNvSpPr>
          <p:nvPr/>
        </p:nvSpPr>
        <p:spPr bwMode="auto">
          <a:xfrm>
            <a:off x="381000" y="1524000"/>
            <a:ext cx="5638800"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In the Properties window,</a:t>
            </a:r>
          </a:p>
          <a:p>
            <a:pPr eaLnBrk="1" hangingPunct="1">
              <a:lnSpc>
                <a:spcPct val="120000"/>
              </a:lnSpc>
            </a:pPr>
            <a:r>
              <a:rPr lang="en-US" altLang="en-US" dirty="0"/>
              <a:t>check that “</a:t>
            </a:r>
            <a:r>
              <a:rPr lang="en-US" altLang="en-US" dirty="0" err="1"/>
              <a:t>ORMCustomTool</a:t>
            </a:r>
            <a:r>
              <a:rPr lang="en-US" altLang="en-US" dirty="0"/>
              <a:t>”</a:t>
            </a:r>
          </a:p>
          <a:p>
            <a:pPr eaLnBrk="1" hangingPunct="1">
              <a:lnSpc>
                <a:spcPct val="120000"/>
              </a:lnSpc>
            </a:pPr>
            <a:r>
              <a:rPr lang="en-US" altLang="en-US" dirty="0"/>
              <a:t>is the value for the </a:t>
            </a:r>
            <a:r>
              <a:rPr lang="en-US" altLang="en-US" dirty="0" err="1"/>
              <a:t>CustomTool</a:t>
            </a:r>
            <a:r>
              <a:rPr lang="en-US" altLang="en-US" dirty="0"/>
              <a:t> property.</a:t>
            </a:r>
          </a:p>
          <a:p>
            <a:pPr eaLnBrk="1" hangingPunct="1">
              <a:lnSpc>
                <a:spcPct val="120000"/>
              </a:lnSpc>
            </a:pPr>
            <a:r>
              <a:rPr lang="en-US" altLang="en-US" dirty="0"/>
              <a:t>(This should be there by default)</a:t>
            </a:r>
          </a:p>
          <a:p>
            <a:pPr eaLnBrk="1" hangingPunct="1">
              <a:lnSpc>
                <a:spcPct val="120000"/>
              </a:lnSpc>
            </a:pPr>
            <a:endParaRPr lang="en-US" altLang="en-US" sz="1200" dirty="0"/>
          </a:p>
          <a:p>
            <a:pPr eaLnBrk="1" hangingPunct="1">
              <a:lnSpc>
                <a:spcPct val="120000"/>
              </a:lnSpc>
            </a:pPr>
            <a:r>
              <a:rPr lang="en-US" altLang="en-US" dirty="0"/>
              <a:t>The </a:t>
            </a:r>
            <a:r>
              <a:rPr lang="en-US" altLang="en-US" dirty="0" err="1"/>
              <a:t>ORMGeneratorSettings</a:t>
            </a:r>
            <a:r>
              <a:rPr lang="en-US" altLang="en-US" dirty="0"/>
              <a:t> property</a:t>
            </a:r>
          </a:p>
          <a:p>
            <a:pPr eaLnBrk="1" hangingPunct="1">
              <a:lnSpc>
                <a:spcPct val="120000"/>
              </a:lnSpc>
            </a:pPr>
            <a:r>
              <a:rPr lang="en-US" altLang="en-US" dirty="0"/>
              <a:t>should be visible in the dialog</a:t>
            </a:r>
          </a:p>
          <a:p>
            <a:pPr eaLnBrk="1" hangingPunct="1">
              <a:lnSpc>
                <a:spcPct val="120000"/>
              </a:lnSpc>
            </a:pPr>
            <a:r>
              <a:rPr lang="en-US" altLang="en-US" dirty="0"/>
              <a:t>(if not, click a different item in</a:t>
            </a:r>
          </a:p>
          <a:p>
            <a:pPr eaLnBrk="1" hangingPunct="1">
              <a:lnSpc>
                <a:spcPct val="120000"/>
              </a:lnSpc>
            </a:pPr>
            <a:r>
              <a:rPr lang="en-US" altLang="en-US" dirty="0"/>
              <a:t>Solution Explorer and</a:t>
            </a:r>
          </a:p>
          <a:p>
            <a:pPr eaLnBrk="1" hangingPunct="1">
              <a:lnSpc>
                <a:spcPct val="120000"/>
              </a:lnSpc>
            </a:pPr>
            <a:r>
              <a:rPr lang="en-US" altLang="en-US" dirty="0"/>
              <a:t>reselect your ORM file).</a:t>
            </a:r>
          </a:p>
          <a:p>
            <a:pPr eaLnBrk="1" hangingPunct="1">
              <a:lnSpc>
                <a:spcPct val="120000"/>
              </a:lnSpc>
            </a:pPr>
            <a:endParaRPr lang="en-US" altLang="en-US" dirty="0"/>
          </a:p>
          <a:p>
            <a:pPr eaLnBrk="1" hangingPunct="1">
              <a:lnSpc>
                <a:spcPct val="120000"/>
              </a:lnSpc>
            </a:pPr>
            <a:r>
              <a:rPr lang="en-US" altLang="en-US" dirty="0"/>
              <a:t>Now click the      button at the right.</a:t>
            </a:r>
          </a:p>
        </p:txBody>
      </p:sp>
      <p:pic>
        <p:nvPicPr>
          <p:cNvPr id="7372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5562600"/>
            <a:ext cx="304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Snagit_PPTAC8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81012" y="259887"/>
            <a:ext cx="2774116" cy="2407113"/>
          </a:xfrm>
          <a:prstGeom prst="rect">
            <a:avLst/>
          </a:prstGeom>
        </p:spPr>
      </p:pic>
      <p:pic>
        <p:nvPicPr>
          <p:cNvPr id="3" name="Snagit_PPTFFEA"/>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24400" y="3368292"/>
            <a:ext cx="4076370" cy="2499108"/>
          </a:xfrm>
          <a:prstGeom prst="rect">
            <a:avLst/>
          </a:prstGeom>
        </p:spPr>
      </p:pic>
      <p:sp>
        <p:nvSpPr>
          <p:cNvPr id="4" name="TextBox 3"/>
          <p:cNvSpPr txBox="1"/>
          <p:nvPr/>
        </p:nvSpPr>
        <p:spPr>
          <a:xfrm>
            <a:off x="304800" y="438306"/>
            <a:ext cx="5303247" cy="791307"/>
          </a:xfrm>
          <a:prstGeom prst="rect">
            <a:avLst/>
          </a:prstGeom>
          <a:noFill/>
        </p:spPr>
        <p:txBody>
          <a:bodyPr wrap="none" rtlCol="0">
            <a:spAutoFit/>
          </a:bodyPr>
          <a:lstStyle/>
          <a:p>
            <a:pPr eaLnBrk="1" hangingPunct="1">
              <a:lnSpc>
                <a:spcPct val="120000"/>
              </a:lnSpc>
            </a:pPr>
            <a:r>
              <a:rPr lang="en-US" altLang="en-US" dirty="0"/>
              <a:t>To </a:t>
            </a:r>
            <a:r>
              <a:rPr lang="en-US" altLang="en-US" dirty="0">
                <a:solidFill>
                  <a:srgbClr val="A50021"/>
                </a:solidFill>
                <a:latin typeface="Verdana" panose="020B0604030504040204" pitchFamily="34" charset="0"/>
              </a:rPr>
              <a:t>generate code</a:t>
            </a:r>
            <a:r>
              <a:rPr lang="en-US" altLang="en-US" dirty="0"/>
              <a:t> from the ORM model,</a:t>
            </a:r>
          </a:p>
          <a:p>
            <a:pPr eaLnBrk="1" hangingPunct="1">
              <a:lnSpc>
                <a:spcPct val="120000"/>
              </a:lnSpc>
            </a:pPr>
            <a:r>
              <a:rPr lang="en-US" altLang="en-US" dirty="0"/>
              <a:t>first select the model file in Solution Explorer.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2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3728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39843FFC-96CA-455D-9ED8-6046C2072056}" type="slidenum">
              <a:rPr lang="en-US" altLang="en-US" sz="1200"/>
              <a:pPr eaLnBrk="1" hangingPunct="1"/>
              <a:t>52</a:t>
            </a:fld>
            <a:endParaRPr lang="en-US" altLang="en-US" sz="1200"/>
          </a:p>
        </p:txBody>
      </p:sp>
      <p:sp>
        <p:nvSpPr>
          <p:cNvPr id="743428" name="Text Box 4"/>
          <p:cNvSpPr txBox="1">
            <a:spLocks noChangeArrowheads="1"/>
          </p:cNvSpPr>
          <p:nvPr/>
        </p:nvSpPr>
        <p:spPr bwMode="auto">
          <a:xfrm>
            <a:off x="381000" y="228600"/>
            <a:ext cx="2471702" cy="3933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The ORM Generator</a:t>
            </a:r>
          </a:p>
          <a:p>
            <a:pPr eaLnBrk="1" hangingPunct="1">
              <a:lnSpc>
                <a:spcPct val="120000"/>
              </a:lnSpc>
            </a:pPr>
            <a:r>
              <a:rPr lang="en-US" altLang="en-US" dirty="0"/>
              <a:t>Selection dialog</a:t>
            </a:r>
          </a:p>
          <a:p>
            <a:pPr eaLnBrk="1" hangingPunct="1">
              <a:lnSpc>
                <a:spcPct val="120000"/>
              </a:lnSpc>
            </a:pPr>
            <a:r>
              <a:rPr lang="en-US" altLang="en-US" dirty="0"/>
              <a:t>now appears.</a:t>
            </a:r>
          </a:p>
          <a:p>
            <a:pPr eaLnBrk="1" hangingPunct="1">
              <a:lnSpc>
                <a:spcPct val="120000"/>
              </a:lnSpc>
            </a:pPr>
            <a:endParaRPr lang="en-US" altLang="en-US" dirty="0"/>
          </a:p>
          <a:p>
            <a:pPr eaLnBrk="1" hangingPunct="1">
              <a:lnSpc>
                <a:spcPct val="120000"/>
              </a:lnSpc>
            </a:pPr>
            <a:r>
              <a:rPr lang="en-US" altLang="en-US" dirty="0"/>
              <a:t>Now select</a:t>
            </a:r>
          </a:p>
          <a:p>
            <a:pPr eaLnBrk="1" hangingPunct="1">
              <a:lnSpc>
                <a:spcPct val="120000"/>
              </a:lnSpc>
            </a:pPr>
            <a:r>
              <a:rPr lang="en-US" altLang="en-US" dirty="0"/>
              <a:t>the target(s)</a:t>
            </a:r>
          </a:p>
          <a:p>
            <a:pPr eaLnBrk="1" hangingPunct="1">
              <a:lnSpc>
                <a:spcPct val="120000"/>
              </a:lnSpc>
            </a:pPr>
            <a:r>
              <a:rPr lang="en-US" altLang="en-US" dirty="0"/>
              <a:t>for code generation.</a:t>
            </a:r>
          </a:p>
          <a:p>
            <a:pPr eaLnBrk="1" hangingPunct="1">
              <a:lnSpc>
                <a:spcPct val="120000"/>
              </a:lnSpc>
            </a:pPr>
            <a:endParaRPr lang="en-US" altLang="en-US" sz="800" dirty="0"/>
          </a:p>
          <a:p>
            <a:pPr eaLnBrk="1" hangingPunct="1">
              <a:lnSpc>
                <a:spcPct val="120000"/>
              </a:lnSpc>
            </a:pPr>
            <a:r>
              <a:rPr lang="en-US" altLang="en-US" dirty="0"/>
              <a:t>For this example,</a:t>
            </a:r>
          </a:p>
          <a:p>
            <a:pPr eaLnBrk="1" hangingPunct="1">
              <a:lnSpc>
                <a:spcPct val="120000"/>
              </a:lnSpc>
            </a:pPr>
            <a:r>
              <a:rPr lang="en-US" altLang="en-US" dirty="0"/>
              <a:t>let’s choose</a:t>
            </a:r>
          </a:p>
          <a:p>
            <a:pPr eaLnBrk="1" hangingPunct="1">
              <a:lnSpc>
                <a:spcPct val="120000"/>
              </a:lnSpc>
            </a:pPr>
            <a:r>
              <a:rPr lang="en-US" altLang="en-US" dirty="0">
                <a:solidFill>
                  <a:srgbClr val="A50021"/>
                </a:solidFill>
              </a:rPr>
              <a:t>SQL Server</a:t>
            </a:r>
            <a:r>
              <a:rPr lang="en-US" altLang="en-US" dirty="0"/>
              <a:t>.</a:t>
            </a:r>
          </a:p>
        </p:txBody>
      </p:sp>
      <p:sp>
        <p:nvSpPr>
          <p:cNvPr id="743433" name="Text Box 9"/>
          <p:cNvSpPr txBox="1">
            <a:spLocks noChangeArrowheads="1"/>
          </p:cNvSpPr>
          <p:nvPr/>
        </p:nvSpPr>
        <p:spPr bwMode="auto">
          <a:xfrm>
            <a:off x="381000" y="5164137"/>
            <a:ext cx="72485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After clicking Save Changes, the generation takes a little while.</a:t>
            </a:r>
          </a:p>
          <a:p>
            <a:pPr eaLnBrk="1" hangingPunct="1"/>
            <a:r>
              <a:rPr lang="en-US" altLang="en-US" dirty="0"/>
              <a:t>When generation is complete, the dialog closes.</a:t>
            </a:r>
          </a:p>
        </p:txBody>
      </p:sp>
      <p:pic>
        <p:nvPicPr>
          <p:cNvPr id="2" name="Snagit_PPTDF1C"/>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253327"/>
            <a:ext cx="4289538" cy="4242473"/>
          </a:xfrm>
          <a:prstGeom prst="rect">
            <a:avLst/>
          </a:prstGeom>
        </p:spPr>
      </p:pic>
      <p:pic>
        <p:nvPicPr>
          <p:cNvPr id="4" name="Snagit_PPT8CE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0" y="4810080"/>
            <a:ext cx="1307328" cy="273050"/>
          </a:xfrm>
          <a:prstGeom prst="rect">
            <a:avLst/>
          </a:prstGeom>
        </p:spPr>
      </p:pic>
      <p:sp>
        <p:nvSpPr>
          <p:cNvPr id="5" name="TextBox 4"/>
          <p:cNvSpPr txBox="1"/>
          <p:nvPr/>
        </p:nvSpPr>
        <p:spPr>
          <a:xfrm>
            <a:off x="381000" y="4683020"/>
            <a:ext cx="2516843" cy="400110"/>
          </a:xfrm>
          <a:prstGeom prst="rect">
            <a:avLst/>
          </a:prstGeom>
          <a:noFill/>
        </p:spPr>
        <p:txBody>
          <a:bodyPr wrap="none" rtlCol="0">
            <a:spAutoFit/>
          </a:bodyPr>
          <a:lstStyle/>
          <a:p>
            <a:r>
              <a:rPr lang="en-US" altLang="en-US" dirty="0"/>
              <a:t>Press </a:t>
            </a:r>
            <a:r>
              <a:rPr lang="en-US" altLang="en-US" dirty="0">
                <a:solidFill>
                  <a:srgbClr val="A50021"/>
                </a:solidFill>
              </a:rPr>
              <a:t>Save Changes</a:t>
            </a:r>
            <a:r>
              <a:rPr lang="en-US"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434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3"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385B6FA-0CF7-4516-8727-E87A079746C9}" type="slidenum">
              <a:rPr lang="en-US" altLang="en-US" sz="1200"/>
              <a:pPr eaLnBrk="1" hangingPunct="1"/>
              <a:t>53</a:t>
            </a:fld>
            <a:endParaRPr lang="en-US" altLang="en-US" sz="1200"/>
          </a:p>
        </p:txBody>
      </p:sp>
      <p:sp>
        <p:nvSpPr>
          <p:cNvPr id="742403" name="Text Box 3"/>
          <p:cNvSpPr txBox="1">
            <a:spLocks noChangeArrowheads="1"/>
          </p:cNvSpPr>
          <p:nvPr/>
        </p:nvSpPr>
        <p:spPr bwMode="auto">
          <a:xfrm>
            <a:off x="533400" y="228600"/>
            <a:ext cx="3025957"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dirty="0"/>
              <a:t>In Solution Explorer</a:t>
            </a:r>
          </a:p>
          <a:p>
            <a:pPr eaLnBrk="1" hangingPunct="1">
              <a:lnSpc>
                <a:spcPct val="120000"/>
              </a:lnSpc>
            </a:pPr>
            <a:r>
              <a:rPr lang="en-US" altLang="en-US" dirty="0"/>
              <a:t>press the expand button </a:t>
            </a:r>
          </a:p>
          <a:p>
            <a:pPr eaLnBrk="1" hangingPunct="1">
              <a:lnSpc>
                <a:spcPct val="120000"/>
              </a:lnSpc>
            </a:pPr>
            <a:r>
              <a:rPr lang="en-US" altLang="en-US" dirty="0"/>
              <a:t>for the ORM file</a:t>
            </a:r>
          </a:p>
          <a:p>
            <a:pPr eaLnBrk="1" hangingPunct="1">
              <a:lnSpc>
                <a:spcPct val="120000"/>
              </a:lnSpc>
            </a:pPr>
            <a:r>
              <a:rPr lang="en-US" altLang="en-US" dirty="0"/>
              <a:t>to view the files below it.</a:t>
            </a:r>
          </a:p>
        </p:txBody>
      </p:sp>
      <p:pic>
        <p:nvPicPr>
          <p:cNvPr id="2" name="Snagit_PPTE4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8200" y="248280"/>
            <a:ext cx="2971800" cy="3352509"/>
          </a:xfrm>
          <a:prstGeom prst="rect">
            <a:avLst/>
          </a:prstGeom>
        </p:spPr>
      </p:pic>
      <p:sp>
        <p:nvSpPr>
          <p:cNvPr id="3" name="TextBox 2"/>
          <p:cNvSpPr txBox="1"/>
          <p:nvPr/>
        </p:nvSpPr>
        <p:spPr>
          <a:xfrm>
            <a:off x="304800" y="3918466"/>
            <a:ext cx="3971408" cy="1938992"/>
          </a:xfrm>
          <a:prstGeom prst="rect">
            <a:avLst/>
          </a:prstGeom>
          <a:noFill/>
        </p:spPr>
        <p:txBody>
          <a:bodyPr wrap="none" rtlCol="0">
            <a:spAutoFit/>
          </a:bodyPr>
          <a:lstStyle/>
          <a:p>
            <a:pPr eaLnBrk="1" hangingPunct="1">
              <a:lnSpc>
                <a:spcPct val="120000"/>
              </a:lnSpc>
            </a:pPr>
            <a:r>
              <a:rPr lang="en-US" altLang="en-US" dirty="0"/>
              <a:t>Now select the relevant code file</a:t>
            </a:r>
          </a:p>
          <a:p>
            <a:pPr eaLnBrk="1" hangingPunct="1">
              <a:lnSpc>
                <a:spcPct val="120000"/>
              </a:lnSpc>
            </a:pPr>
            <a:r>
              <a:rPr lang="en-US" altLang="en-US" dirty="0"/>
              <a:t>(e.g. Lab1.SQLServer.sql)</a:t>
            </a:r>
          </a:p>
          <a:p>
            <a:pPr eaLnBrk="1" hangingPunct="1">
              <a:lnSpc>
                <a:spcPct val="120000"/>
              </a:lnSpc>
            </a:pPr>
            <a:r>
              <a:rPr lang="en-US" altLang="en-US" dirty="0"/>
              <a:t>and view the code generated</a:t>
            </a:r>
          </a:p>
          <a:p>
            <a:pPr eaLnBrk="1" hangingPunct="1">
              <a:lnSpc>
                <a:spcPct val="120000"/>
              </a:lnSpc>
            </a:pPr>
            <a:r>
              <a:rPr lang="en-US" altLang="en-US" dirty="0"/>
              <a:t>(or right-click and choose Open</a:t>
            </a:r>
          </a:p>
          <a:p>
            <a:pPr eaLnBrk="1" hangingPunct="1">
              <a:lnSpc>
                <a:spcPct val="120000"/>
              </a:lnSpc>
            </a:pPr>
            <a:r>
              <a:rPr lang="en-US" altLang="en-US" dirty="0"/>
              <a:t> from its context menu).</a:t>
            </a:r>
          </a:p>
        </p:txBody>
      </p:sp>
      <p:pic>
        <p:nvPicPr>
          <p:cNvPr id="4" name="Snagit_PPT968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5800" y="4011662"/>
            <a:ext cx="4061713" cy="1752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2E9A1A9-2922-4A8B-9A15-43C0C6678814}" type="slidenum">
              <a:rPr lang="en-US" altLang="en-US" sz="1200"/>
              <a:pPr eaLnBrk="1" hangingPunct="1"/>
              <a:t>54</a:t>
            </a:fld>
            <a:endParaRPr lang="en-US" altLang="en-US" sz="1200"/>
          </a:p>
        </p:txBody>
      </p:sp>
      <p:sp>
        <p:nvSpPr>
          <p:cNvPr id="51205" name="Text Box 6"/>
          <p:cNvSpPr txBox="1">
            <a:spLocks noChangeArrowheads="1"/>
          </p:cNvSpPr>
          <p:nvPr/>
        </p:nvSpPr>
        <p:spPr bwMode="auto">
          <a:xfrm>
            <a:off x="457200" y="152400"/>
            <a:ext cx="804545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To </a:t>
            </a:r>
            <a:r>
              <a:rPr lang="en-US" altLang="en-US" dirty="0">
                <a:solidFill>
                  <a:srgbClr val="A50021"/>
                </a:solidFill>
              </a:rPr>
              <a:t>ensure that code is word-wrapped</a:t>
            </a:r>
            <a:r>
              <a:rPr lang="en-US" altLang="en-US" dirty="0"/>
              <a:t>, set this option in Visual Studio.</a:t>
            </a:r>
          </a:p>
          <a:p>
            <a:pPr eaLnBrk="1" hangingPunct="1"/>
            <a:r>
              <a:rPr lang="en-US" altLang="en-US" dirty="0"/>
              <a:t>Choose </a:t>
            </a:r>
            <a:r>
              <a:rPr lang="en-US" altLang="en-US" dirty="0">
                <a:solidFill>
                  <a:srgbClr val="A50021"/>
                </a:solidFill>
              </a:rPr>
              <a:t>Tools &gt; Options</a:t>
            </a:r>
            <a:r>
              <a:rPr lang="en-US" altLang="en-US" dirty="0"/>
              <a:t>,</a:t>
            </a:r>
          </a:p>
          <a:p>
            <a:pPr eaLnBrk="1" hangingPunct="1"/>
            <a:r>
              <a:rPr lang="en-US" altLang="en-US" dirty="0"/>
              <a:t>select </a:t>
            </a:r>
            <a:r>
              <a:rPr lang="en-US" altLang="en-US" dirty="0">
                <a:solidFill>
                  <a:srgbClr val="A50021"/>
                </a:solidFill>
              </a:rPr>
              <a:t>Text Editor &gt; All Languages – General</a:t>
            </a:r>
            <a:r>
              <a:rPr lang="en-US" altLang="en-US" dirty="0"/>
              <a:t>, check the </a:t>
            </a:r>
            <a:r>
              <a:rPr lang="en-US" altLang="en-US" dirty="0">
                <a:solidFill>
                  <a:srgbClr val="A50021"/>
                </a:solidFill>
              </a:rPr>
              <a:t>Word wrap </a:t>
            </a:r>
          </a:p>
          <a:p>
            <a:pPr eaLnBrk="1" hangingPunct="1"/>
            <a:r>
              <a:rPr lang="en-US" altLang="en-US" dirty="0"/>
              <a:t>option, and press OK.</a:t>
            </a:r>
          </a:p>
        </p:txBody>
      </p:sp>
      <p:pic>
        <p:nvPicPr>
          <p:cNvPr id="2" name="Snagit_PPT65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524000"/>
            <a:ext cx="7255973" cy="5036358"/>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E6B68F8E-F130-4D4C-BFBE-105659EEF9C7}" type="slidenum">
              <a:rPr lang="en-US" altLang="en-US" sz="1200"/>
              <a:pPr eaLnBrk="1" hangingPunct="1"/>
              <a:t>55</a:t>
            </a:fld>
            <a:endParaRPr lang="en-US" altLang="en-US" sz="1200"/>
          </a:p>
        </p:txBody>
      </p:sp>
      <p:sp>
        <p:nvSpPr>
          <p:cNvPr id="50179" name="Text Box 3"/>
          <p:cNvSpPr txBox="1">
            <a:spLocks noChangeArrowheads="1"/>
          </p:cNvSpPr>
          <p:nvPr/>
        </p:nvSpPr>
        <p:spPr bwMode="auto">
          <a:xfrm>
            <a:off x="533400" y="152400"/>
            <a:ext cx="72069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The code currently generated for SQL Server is shown below. </a:t>
            </a:r>
          </a:p>
        </p:txBody>
      </p:sp>
      <p:pic>
        <p:nvPicPr>
          <p:cNvPr id="2" name="Snagit_PPTC3EB"/>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609600"/>
            <a:ext cx="6934200" cy="578184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BD2D577-A423-4358-8B57-F0EBA1F081D3}" type="slidenum">
              <a:rPr lang="en-US" altLang="en-US" sz="1200"/>
              <a:pPr eaLnBrk="1" hangingPunct="1"/>
              <a:t>56</a:t>
            </a:fld>
            <a:endParaRPr lang="en-US" altLang="en-US" sz="1200"/>
          </a:p>
        </p:txBody>
      </p:sp>
      <p:sp>
        <p:nvSpPr>
          <p:cNvPr id="52227" name="Rectangle 2" descr="Parchment"/>
          <p:cNvSpPr>
            <a:spLocks noGrp="1" noChangeArrowheads="1"/>
          </p:cNvSpPr>
          <p:nvPr>
            <p:ph type="title"/>
          </p:nvPr>
        </p:nvSpPr>
        <p:spPr>
          <a:xfrm>
            <a:off x="685800" y="457200"/>
            <a:ext cx="7772400" cy="609600"/>
          </a:xfrm>
          <a:blipFill dpi="0" rotWithShape="1">
            <a:blip r:embed="rId3"/>
            <a:srcRect/>
            <a:tile tx="0" ty="0" sx="100000" sy="100000" flip="none" algn="tl"/>
          </a:blipFill>
          <a:ln cap="flat" algn="ctr">
            <a:solidFill>
              <a:srgbClr val="800080"/>
            </a:solidFill>
            <a:miter lim="800000"/>
            <a:headEnd/>
            <a:tailEnd/>
          </a:ln>
        </p:spPr>
        <p:txBody>
          <a:bodyPr/>
          <a:lstStyle/>
          <a:p>
            <a:pPr algn="ctr" eaLnBrk="1" hangingPunct="1"/>
            <a:r>
              <a:rPr lang="en-US" altLang="en-US" sz="2800"/>
              <a:t>Generating other code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C6FFC9C-0198-4A0B-9945-00E2D1EFD703}" type="slidenum">
              <a:rPr lang="en-US" altLang="en-US" sz="1200"/>
              <a:pPr eaLnBrk="1" hangingPunct="1"/>
              <a:t>57</a:t>
            </a:fld>
            <a:endParaRPr lang="en-US" altLang="en-US" sz="1200"/>
          </a:p>
        </p:txBody>
      </p:sp>
      <p:sp>
        <p:nvSpPr>
          <p:cNvPr id="53251" name="Text Box 2"/>
          <p:cNvSpPr txBox="1">
            <a:spLocks noChangeArrowheads="1"/>
          </p:cNvSpPr>
          <p:nvPr/>
        </p:nvSpPr>
        <p:spPr bwMode="auto">
          <a:xfrm>
            <a:off x="381000" y="177800"/>
            <a:ext cx="2684463"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To see code </a:t>
            </a:r>
          </a:p>
          <a:p>
            <a:pPr eaLnBrk="1" hangingPunct="1">
              <a:lnSpc>
                <a:spcPct val="120000"/>
              </a:lnSpc>
            </a:pPr>
            <a:r>
              <a:rPr lang="en-US" altLang="en-US"/>
              <a:t>generation for</a:t>
            </a:r>
          </a:p>
          <a:p>
            <a:pPr eaLnBrk="1" hangingPunct="1">
              <a:lnSpc>
                <a:spcPct val="120000"/>
              </a:lnSpc>
            </a:pPr>
            <a:r>
              <a:rPr lang="en-US" altLang="en-US"/>
              <a:t>other targets,</a:t>
            </a:r>
          </a:p>
          <a:p>
            <a:pPr eaLnBrk="1" hangingPunct="1">
              <a:lnSpc>
                <a:spcPct val="120000"/>
              </a:lnSpc>
            </a:pPr>
            <a:r>
              <a:rPr lang="en-US" altLang="en-US"/>
              <a:t>repeat the procedure</a:t>
            </a:r>
          </a:p>
          <a:p>
            <a:pPr eaLnBrk="1" hangingPunct="1">
              <a:lnSpc>
                <a:spcPct val="120000"/>
              </a:lnSpc>
            </a:pPr>
            <a:r>
              <a:rPr lang="en-US" altLang="en-US"/>
              <a:t>for ORM Generator</a:t>
            </a:r>
          </a:p>
          <a:p>
            <a:pPr eaLnBrk="1" hangingPunct="1">
              <a:lnSpc>
                <a:spcPct val="120000"/>
              </a:lnSpc>
            </a:pPr>
            <a:r>
              <a:rPr lang="en-US" altLang="en-US"/>
              <a:t>Settings</a:t>
            </a:r>
          </a:p>
          <a:p>
            <a:pPr eaLnBrk="1" hangingPunct="1">
              <a:lnSpc>
                <a:spcPct val="120000"/>
              </a:lnSpc>
            </a:pPr>
            <a:r>
              <a:rPr lang="en-US" altLang="en-US"/>
              <a:t>(press     button),</a:t>
            </a:r>
          </a:p>
          <a:p>
            <a:pPr eaLnBrk="1" hangingPunct="1">
              <a:lnSpc>
                <a:spcPct val="120000"/>
              </a:lnSpc>
            </a:pPr>
            <a:r>
              <a:rPr lang="en-US" altLang="en-US">
                <a:solidFill>
                  <a:srgbClr val="A50021"/>
                </a:solidFill>
              </a:rPr>
              <a:t>select desired options</a:t>
            </a:r>
            <a:r>
              <a:rPr lang="en-US" altLang="en-US"/>
              <a:t>,</a:t>
            </a:r>
          </a:p>
          <a:p>
            <a:pPr eaLnBrk="1" hangingPunct="1">
              <a:lnSpc>
                <a:spcPct val="120000"/>
              </a:lnSpc>
            </a:pPr>
            <a:r>
              <a:rPr lang="en-US" altLang="en-US"/>
              <a:t>press </a:t>
            </a:r>
            <a:r>
              <a:rPr lang="en-US" altLang="en-US">
                <a:solidFill>
                  <a:srgbClr val="A50021"/>
                </a:solidFill>
              </a:rPr>
              <a:t>Save Changes</a:t>
            </a:r>
            <a:endParaRPr lang="en-US" altLang="en-US" baseline="30000"/>
          </a:p>
          <a:p>
            <a:pPr eaLnBrk="1" hangingPunct="1">
              <a:lnSpc>
                <a:spcPct val="120000"/>
              </a:lnSpc>
            </a:pPr>
            <a:r>
              <a:rPr lang="en-US" altLang="en-US"/>
              <a:t>and open the</a:t>
            </a:r>
          </a:p>
          <a:p>
            <a:pPr eaLnBrk="1" hangingPunct="1">
              <a:lnSpc>
                <a:spcPct val="120000"/>
              </a:lnSpc>
            </a:pPr>
            <a:r>
              <a:rPr lang="en-US" altLang="en-US"/>
              <a:t>relevant files to</a:t>
            </a:r>
          </a:p>
          <a:p>
            <a:pPr eaLnBrk="1" hangingPunct="1">
              <a:lnSpc>
                <a:spcPct val="120000"/>
              </a:lnSpc>
            </a:pPr>
            <a:r>
              <a:rPr lang="en-US" altLang="en-US"/>
              <a:t>see the code</a:t>
            </a:r>
          </a:p>
          <a:p>
            <a:pPr eaLnBrk="1" hangingPunct="1">
              <a:lnSpc>
                <a:spcPct val="120000"/>
              </a:lnSpc>
            </a:pPr>
            <a:r>
              <a:rPr lang="en-US" altLang="en-US"/>
              <a:t>generated.</a:t>
            </a:r>
          </a:p>
        </p:txBody>
      </p:sp>
      <p:pic>
        <p:nvPicPr>
          <p:cNvPr id="5325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455863"/>
            <a:ext cx="3048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Text Box 8"/>
          <p:cNvSpPr txBox="1">
            <a:spLocks noChangeArrowheads="1"/>
          </p:cNvSpPr>
          <p:nvPr/>
        </p:nvSpPr>
        <p:spPr bwMode="auto">
          <a:xfrm>
            <a:off x="762000" y="5029200"/>
            <a:ext cx="67135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i="1"/>
              <a:t>Note:</a:t>
            </a:r>
            <a:r>
              <a:rPr lang="en-US" altLang="en-US"/>
              <a:t> Check PlixSupport at most once per project.</a:t>
            </a:r>
          </a:p>
          <a:p>
            <a:pPr eaLnBrk="1" hangingPunct="1"/>
            <a:r>
              <a:rPr lang="en-US" altLang="en-US"/>
              <a:t>For the options shown here, choose </a:t>
            </a:r>
            <a:r>
              <a:rPr lang="en-US" altLang="en-US">
                <a:solidFill>
                  <a:srgbClr val="A50021"/>
                </a:solidFill>
              </a:rPr>
              <a:t>PLiX_Implementation</a:t>
            </a:r>
          </a:p>
          <a:p>
            <a:pPr eaLnBrk="1" hangingPunct="1"/>
            <a:r>
              <a:rPr lang="en-US" altLang="en-US"/>
              <a:t>to generate C# code.</a:t>
            </a:r>
          </a:p>
        </p:txBody>
      </p:sp>
      <p:sp>
        <p:nvSpPr>
          <p:cNvPr id="53254" name="Text Box 10"/>
          <p:cNvSpPr txBox="1">
            <a:spLocks noChangeArrowheads="1"/>
          </p:cNvSpPr>
          <p:nvPr/>
        </p:nvSpPr>
        <p:spPr bwMode="auto">
          <a:xfrm>
            <a:off x="11582400" y="32766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algn="ctr" eaLnBrk="1" hangingPunct="1"/>
            <a:r>
              <a:rPr lang="en-US" altLang="en-US" sz="1200">
                <a:solidFill>
                  <a:srgbClr val="A50021"/>
                </a:solidFill>
              </a:rPr>
              <a:t>*** Generation options may change between versions.***</a:t>
            </a:r>
            <a:endParaRPr lang="en-US" altLang="en-US"/>
          </a:p>
        </p:txBody>
      </p:sp>
      <p:pic>
        <p:nvPicPr>
          <p:cNvPr id="2" name="Snagit_PPT63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28141" y="304800"/>
            <a:ext cx="5541180" cy="4572000"/>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2258BC56-5728-46EA-9D73-97022C90F4AC}" type="slidenum">
              <a:rPr lang="en-US" altLang="en-US" sz="1200"/>
              <a:pPr eaLnBrk="1" hangingPunct="1"/>
              <a:t>58</a:t>
            </a:fld>
            <a:endParaRPr lang="en-US" altLang="en-US" sz="1200"/>
          </a:p>
        </p:txBody>
      </p:sp>
      <p:sp>
        <p:nvSpPr>
          <p:cNvPr id="821253" name="Text Box 5"/>
          <p:cNvSpPr txBox="1">
            <a:spLocks noChangeArrowheads="1"/>
          </p:cNvSpPr>
          <p:nvPr/>
        </p:nvSpPr>
        <p:spPr bwMode="auto">
          <a:xfrm>
            <a:off x="533400" y="152400"/>
            <a:ext cx="552850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To see the C# generated, select the ORM </a:t>
            </a:r>
          </a:p>
          <a:p>
            <a:pPr eaLnBrk="1" hangingPunct="1"/>
            <a:r>
              <a:rPr lang="en-US" altLang="en-US" dirty="0"/>
              <a:t>file in Solution Explorer, expand the abstract</a:t>
            </a:r>
          </a:p>
          <a:p>
            <a:pPr eaLnBrk="1" hangingPunct="1"/>
            <a:r>
              <a:rPr lang="en-US" altLang="en-US" dirty="0" err="1"/>
              <a:t>PLiX</a:t>
            </a:r>
            <a:r>
              <a:rPr lang="en-US" altLang="en-US" dirty="0"/>
              <a:t> entry and double-click the .</a:t>
            </a:r>
            <a:r>
              <a:rPr lang="en-US" altLang="en-US" dirty="0" err="1"/>
              <a:t>cs</a:t>
            </a:r>
            <a:r>
              <a:rPr lang="en-US" altLang="en-US" dirty="0"/>
              <a:t> file under it.</a:t>
            </a:r>
          </a:p>
          <a:p>
            <a:pPr eaLnBrk="1" hangingPunct="1"/>
            <a:r>
              <a:rPr lang="en-US" altLang="en-US" dirty="0"/>
              <a:t>A fragment of the code is shown below.</a:t>
            </a:r>
          </a:p>
        </p:txBody>
      </p:sp>
      <p:pic>
        <p:nvPicPr>
          <p:cNvPr id="3" name="Snagit_PPT36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247641"/>
            <a:ext cx="2643207" cy="2528906"/>
          </a:xfrm>
          <a:prstGeom prst="rect">
            <a:avLst/>
          </a:prstGeom>
        </p:spPr>
      </p:pic>
      <p:pic>
        <p:nvPicPr>
          <p:cNvPr id="4" name="Snagit_PPT24A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512094"/>
            <a:ext cx="4343400" cy="50220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212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A2E36E55-9939-4128-B788-8686DC168491}" type="slidenum">
              <a:rPr lang="en-US" altLang="en-US" sz="1200"/>
              <a:pPr eaLnBrk="1" hangingPunct="1"/>
              <a:t>59</a:t>
            </a:fld>
            <a:endParaRPr lang="en-US" altLang="en-US" sz="1200"/>
          </a:p>
        </p:txBody>
      </p:sp>
      <p:sp>
        <p:nvSpPr>
          <p:cNvPr id="52227" name="Text Box 4"/>
          <p:cNvSpPr txBox="1">
            <a:spLocks noChangeArrowheads="1"/>
          </p:cNvSpPr>
          <p:nvPr/>
        </p:nvSpPr>
        <p:spPr bwMode="auto">
          <a:xfrm>
            <a:off x="609600" y="381000"/>
            <a:ext cx="6138863" cy="301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C# was generated because</a:t>
            </a:r>
          </a:p>
          <a:p>
            <a:pPr eaLnBrk="1" hangingPunct="1">
              <a:lnSpc>
                <a:spcPct val="120000"/>
              </a:lnSpc>
            </a:pPr>
            <a:r>
              <a:rPr lang="en-US" altLang="en-US"/>
              <a:t>we initially set up our project as a C# project.</a:t>
            </a:r>
          </a:p>
          <a:p>
            <a:pPr eaLnBrk="1" hangingPunct="1">
              <a:lnSpc>
                <a:spcPct val="120000"/>
              </a:lnSpc>
            </a:pPr>
            <a:endParaRPr lang="en-US" altLang="en-US"/>
          </a:p>
          <a:p>
            <a:pPr eaLnBrk="1" hangingPunct="1">
              <a:lnSpc>
                <a:spcPct val="120000"/>
              </a:lnSpc>
            </a:pPr>
            <a:r>
              <a:rPr lang="en-US" altLang="en-US"/>
              <a:t>If we had instead created a Visual Basic project, </a:t>
            </a:r>
          </a:p>
          <a:p>
            <a:pPr eaLnBrk="1" hangingPunct="1">
              <a:lnSpc>
                <a:spcPct val="120000"/>
              </a:lnSpc>
            </a:pPr>
            <a:r>
              <a:rPr lang="en-US" altLang="en-US"/>
              <a:t>then VB code would have been generated</a:t>
            </a:r>
          </a:p>
          <a:p>
            <a:pPr eaLnBrk="1" hangingPunct="1">
              <a:lnSpc>
                <a:spcPct val="120000"/>
              </a:lnSpc>
            </a:pPr>
            <a:r>
              <a:rPr lang="en-US" altLang="en-US"/>
              <a:t>(with code file suffix .vb).</a:t>
            </a:r>
          </a:p>
          <a:p>
            <a:pPr eaLnBrk="1" hangingPunct="1">
              <a:lnSpc>
                <a:spcPct val="120000"/>
              </a:lnSpc>
            </a:pPr>
            <a:r>
              <a:rPr lang="en-US" altLang="en-US">
                <a:solidFill>
                  <a:srgbClr val="001A66"/>
                </a:solidFill>
              </a:rPr>
              <a:t>In a VB project, ‘Show All Files’ </a:t>
            </a:r>
          </a:p>
          <a:p>
            <a:pPr eaLnBrk="1" hangingPunct="1">
              <a:lnSpc>
                <a:spcPct val="120000"/>
              </a:lnSpc>
            </a:pPr>
            <a:r>
              <a:rPr lang="en-US" altLang="en-US">
                <a:solidFill>
                  <a:srgbClr val="001A66"/>
                </a:solidFill>
              </a:rPr>
              <a:t>needs to be selected in the Solution Explorer toolbar.</a:t>
            </a:r>
            <a:endParaRPr lang="en-US" altLang="en-US"/>
          </a:p>
        </p:txBody>
      </p:sp>
      <p:sp>
        <p:nvSpPr>
          <p:cNvPr id="822277" name="Text Box 5"/>
          <p:cNvSpPr txBox="1">
            <a:spLocks noChangeArrowheads="1"/>
          </p:cNvSpPr>
          <p:nvPr/>
        </p:nvSpPr>
        <p:spPr bwMode="auto">
          <a:xfrm>
            <a:off x="609600" y="3657600"/>
            <a:ext cx="754380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solidFill>
                  <a:srgbClr val="A50021"/>
                </a:solidFill>
              </a:rPr>
              <a:t>DO NOT</a:t>
            </a:r>
            <a:r>
              <a:rPr lang="en-US" altLang="en-US"/>
              <a:t> delete generated files from Solution Explorer.</a:t>
            </a:r>
          </a:p>
          <a:p>
            <a:pPr eaLnBrk="1" hangingPunct="1">
              <a:lnSpc>
                <a:spcPct val="120000"/>
              </a:lnSpc>
            </a:pPr>
            <a:r>
              <a:rPr lang="en-US" altLang="en-US">
                <a:solidFill>
                  <a:srgbClr val="001A66"/>
                </a:solidFill>
              </a:rPr>
              <a:t>To remove generated files, open the </a:t>
            </a:r>
            <a:r>
              <a:rPr lang="en-US" altLang="en-US">
                <a:solidFill>
                  <a:srgbClr val="A50021"/>
                </a:solidFill>
              </a:rPr>
              <a:t>ORM Generator</a:t>
            </a:r>
            <a:r>
              <a:rPr lang="en-US" altLang="en-US">
                <a:solidFill>
                  <a:srgbClr val="001A66"/>
                </a:solidFill>
              </a:rPr>
              <a:t> Settings dialog from the properties window of the </a:t>
            </a:r>
            <a:r>
              <a:rPr lang="en-US" altLang="en-US"/>
              <a:t>ORM</a:t>
            </a:r>
            <a:r>
              <a:rPr lang="en-US" altLang="en-US">
                <a:solidFill>
                  <a:srgbClr val="001A66"/>
                </a:solidFill>
              </a:rPr>
              <a:t> file. Deselect the generator types that you do not want, and then click Save Changes. The unwanted generated files will then be removed.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22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227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DF6A02DF-1752-4BD7-846B-D5C5FD556F54}" type="slidenum">
              <a:rPr lang="en-US" altLang="en-US" sz="1200"/>
              <a:pPr eaLnBrk="1" hangingPunct="1"/>
              <a:t>6</a:t>
            </a:fld>
            <a:endParaRPr lang="en-US" altLang="en-US" sz="1200"/>
          </a:p>
        </p:txBody>
      </p:sp>
      <p:pic>
        <p:nvPicPr>
          <p:cNvPr id="51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38200"/>
            <a:ext cx="6248400" cy="257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1987" name="Text Box 3"/>
          <p:cNvSpPr txBox="1">
            <a:spLocks noChangeArrowheads="1"/>
          </p:cNvSpPr>
          <p:nvPr/>
        </p:nvSpPr>
        <p:spPr bwMode="auto">
          <a:xfrm>
            <a:off x="457200" y="3519488"/>
            <a:ext cx="8562975"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solidFill>
                  <a:srgbClr val="001A66"/>
                </a:solidFill>
              </a:rPr>
              <a:t>     </a:t>
            </a:r>
            <a:r>
              <a:rPr lang="en-US" altLang="en-US" dirty="0">
                <a:solidFill>
                  <a:srgbClr val="A50021"/>
                </a:solidFill>
              </a:rPr>
              <a:t>Reference schemes:</a:t>
            </a:r>
            <a:r>
              <a:rPr lang="en-US" altLang="en-US" dirty="0">
                <a:solidFill>
                  <a:srgbClr val="001A66"/>
                </a:solidFill>
              </a:rPr>
              <a:t>	Patient(.</a:t>
            </a:r>
            <a:r>
              <a:rPr lang="en-US" altLang="en-US" dirty="0" err="1">
                <a:solidFill>
                  <a:srgbClr val="001A66"/>
                </a:solidFill>
              </a:rPr>
              <a:t>Nr</a:t>
            </a:r>
            <a:r>
              <a:rPr lang="en-US" altLang="en-US" dirty="0">
                <a:solidFill>
                  <a:srgbClr val="001A66"/>
                </a:solidFill>
              </a:rPr>
              <a:t>); </a:t>
            </a:r>
            <a:r>
              <a:rPr lang="en-US" altLang="en-US" dirty="0" err="1">
                <a:solidFill>
                  <a:srgbClr val="001A66"/>
                </a:solidFill>
              </a:rPr>
              <a:t>PatientName</a:t>
            </a:r>
            <a:r>
              <a:rPr lang="en-US" altLang="en-US" dirty="0">
                <a:solidFill>
                  <a:srgbClr val="001A66"/>
                </a:solidFill>
              </a:rPr>
              <a:t>(); Drug(.Name)</a:t>
            </a:r>
          </a:p>
          <a:p>
            <a:pPr eaLnBrk="1" hangingPunct="1"/>
            <a:endParaRPr lang="en-US" altLang="en-US" sz="1000" dirty="0">
              <a:solidFill>
                <a:srgbClr val="001A66"/>
              </a:solidFill>
            </a:endParaRPr>
          </a:p>
          <a:p>
            <a:pPr eaLnBrk="1" hangingPunct="1"/>
            <a:r>
              <a:rPr lang="en-US" altLang="en-US" dirty="0">
                <a:solidFill>
                  <a:srgbClr val="001A66"/>
                </a:solidFill>
              </a:rPr>
              <a:t>	</a:t>
            </a:r>
            <a:r>
              <a:rPr lang="en-US" altLang="en-US" dirty="0">
                <a:solidFill>
                  <a:srgbClr val="A50021"/>
                </a:solidFill>
              </a:rPr>
              <a:t>Fact types:</a:t>
            </a:r>
            <a:r>
              <a:rPr lang="en-US" altLang="en-US" dirty="0">
                <a:solidFill>
                  <a:srgbClr val="001A66"/>
                </a:solidFill>
              </a:rPr>
              <a:t>	Patient has </a:t>
            </a:r>
            <a:r>
              <a:rPr lang="en-US" altLang="en-US" dirty="0" err="1">
                <a:solidFill>
                  <a:srgbClr val="001A66"/>
                </a:solidFill>
              </a:rPr>
              <a:t>PatientName</a:t>
            </a:r>
            <a:r>
              <a:rPr lang="en-US" altLang="en-US" dirty="0">
                <a:solidFill>
                  <a:srgbClr val="001A66"/>
                </a:solidFill>
              </a:rPr>
              <a:t>.</a:t>
            </a:r>
          </a:p>
          <a:p>
            <a:pPr eaLnBrk="1" hangingPunct="1"/>
            <a:r>
              <a:rPr lang="en-US" altLang="en-US" dirty="0">
                <a:solidFill>
                  <a:srgbClr val="001A66"/>
                </a:solidFill>
              </a:rPr>
              <a:t>			Patient smokes.</a:t>
            </a:r>
          </a:p>
          <a:p>
            <a:pPr eaLnBrk="1" hangingPunct="1"/>
            <a:r>
              <a:rPr lang="en-US" altLang="en-US" dirty="0">
                <a:solidFill>
                  <a:srgbClr val="001A66"/>
                </a:solidFill>
              </a:rPr>
              <a:t>			Patient is allergic to Drug [allergy].</a:t>
            </a:r>
          </a:p>
          <a:p>
            <a:pPr eaLnBrk="1" hangingPunct="1"/>
            <a:r>
              <a:rPr lang="en-US" altLang="en-US" dirty="0">
                <a:solidFill>
                  <a:srgbClr val="A50021"/>
                </a:solidFill>
              </a:rPr>
              <a:t>Constraints:</a:t>
            </a:r>
          </a:p>
          <a:p>
            <a:pPr eaLnBrk="1" hangingPunct="1"/>
            <a:endParaRPr lang="en-US" altLang="en-US" sz="800" dirty="0">
              <a:solidFill>
                <a:srgbClr val="A50021"/>
              </a:solidFill>
            </a:endParaRPr>
          </a:p>
          <a:p>
            <a:pPr eaLnBrk="1" hangingPunct="1"/>
            <a:r>
              <a:rPr lang="en-US" altLang="en-US" b="1" dirty="0">
                <a:solidFill>
                  <a:srgbClr val="001A66"/>
                </a:solidFill>
              </a:rPr>
              <a:t>Each</a:t>
            </a:r>
            <a:r>
              <a:rPr lang="en-US" altLang="en-US" dirty="0">
                <a:solidFill>
                  <a:srgbClr val="001A66"/>
                </a:solidFill>
              </a:rPr>
              <a:t> Patient has </a:t>
            </a:r>
            <a:r>
              <a:rPr lang="en-US" altLang="en-US" b="1" dirty="0">
                <a:solidFill>
                  <a:srgbClr val="001A66"/>
                </a:solidFill>
              </a:rPr>
              <a:t>exactly one</a:t>
            </a:r>
            <a:r>
              <a:rPr lang="en-US" altLang="en-US" dirty="0">
                <a:solidFill>
                  <a:srgbClr val="001A66"/>
                </a:solidFill>
              </a:rPr>
              <a:t> </a:t>
            </a:r>
            <a:r>
              <a:rPr lang="en-US" altLang="en-US" dirty="0" err="1">
                <a:solidFill>
                  <a:srgbClr val="001A66"/>
                </a:solidFill>
              </a:rPr>
              <a:t>PatientName</a:t>
            </a:r>
            <a:r>
              <a:rPr lang="en-US" altLang="en-US" dirty="0">
                <a:solidFill>
                  <a:srgbClr val="001A66"/>
                </a:solidFill>
              </a:rPr>
              <a:t>.</a:t>
            </a:r>
          </a:p>
          <a:p>
            <a:pPr eaLnBrk="1" hangingPunct="1"/>
            <a:r>
              <a:rPr lang="en-US" altLang="en-US" b="1" dirty="0">
                <a:solidFill>
                  <a:srgbClr val="001A66"/>
                </a:solidFill>
              </a:rPr>
              <a:t>It is possible that the same</a:t>
            </a:r>
            <a:r>
              <a:rPr lang="en-US" altLang="en-US" dirty="0">
                <a:solidFill>
                  <a:srgbClr val="001A66"/>
                </a:solidFill>
              </a:rPr>
              <a:t> Patient is allergic to </a:t>
            </a:r>
            <a:r>
              <a:rPr lang="en-US" altLang="en-US" b="1" dirty="0">
                <a:solidFill>
                  <a:srgbClr val="001A66"/>
                </a:solidFill>
              </a:rPr>
              <a:t>more than one</a:t>
            </a:r>
            <a:r>
              <a:rPr lang="en-US" altLang="en-US" dirty="0">
                <a:solidFill>
                  <a:srgbClr val="001A66"/>
                </a:solidFill>
              </a:rPr>
              <a:t> Drug</a:t>
            </a:r>
          </a:p>
          <a:p>
            <a:pPr eaLnBrk="1" hangingPunct="1"/>
            <a:r>
              <a:rPr lang="en-US" altLang="en-US" b="1" dirty="0">
                <a:solidFill>
                  <a:srgbClr val="001A66"/>
                </a:solidFill>
              </a:rPr>
              <a:t>	   and that more than one</a:t>
            </a:r>
            <a:r>
              <a:rPr lang="en-US" altLang="en-US" dirty="0">
                <a:solidFill>
                  <a:srgbClr val="001A66"/>
                </a:solidFill>
              </a:rPr>
              <a:t> Patient is allergic to </a:t>
            </a:r>
            <a:r>
              <a:rPr lang="en-US" altLang="en-US" b="1" dirty="0">
                <a:solidFill>
                  <a:srgbClr val="001A66"/>
                </a:solidFill>
              </a:rPr>
              <a:t>the same</a:t>
            </a:r>
            <a:r>
              <a:rPr lang="en-US" altLang="en-US" dirty="0">
                <a:solidFill>
                  <a:srgbClr val="001A66"/>
                </a:solidFill>
              </a:rPr>
              <a:t> Drug.</a:t>
            </a:r>
          </a:p>
        </p:txBody>
      </p:sp>
      <p:sp>
        <p:nvSpPr>
          <p:cNvPr id="5" name="Rectangle 2" descr="Parchment"/>
          <p:cNvSpPr txBox="1">
            <a:spLocks noChangeArrowheads="1"/>
          </p:cNvSpPr>
          <p:nvPr/>
        </p:nvSpPr>
        <p:spPr>
          <a:xfrm>
            <a:off x="457200" y="152400"/>
            <a:ext cx="8610600" cy="533400"/>
          </a:xfrm>
          <a:prstGeom prst="rect">
            <a:avLst/>
          </a:prstGeom>
          <a:blipFill dpi="0" rotWithShape="1">
            <a:blip r:embed="rId4" cstate="print"/>
            <a:srcRect/>
            <a:tile tx="0" ty="0" sx="100000" sy="100000" flip="none" algn="tl"/>
          </a:blipFill>
          <a:ln cap="flat" algn="ctr">
            <a:solidFill>
              <a:srgbClr val="800080"/>
            </a:solidFill>
          </a:ln>
        </p:spPr>
        <p:txBody>
          <a:bodyPr/>
          <a:lstStyle/>
          <a:p>
            <a:pPr algn="ctr">
              <a:defRPr/>
            </a:pPr>
            <a:r>
              <a:rPr lang="en-US" sz="2800" kern="0" dirty="0">
                <a:solidFill>
                  <a:srgbClr val="A50021"/>
                </a:solidFill>
                <a:latin typeface="+mj-lt"/>
                <a:ea typeface="+mj-ea"/>
                <a:cs typeface="+mj-cs"/>
              </a:rPr>
              <a:t>Entering a simple ORM schema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198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198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198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198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8198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1987">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81987">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198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BCF9E75A-0AE5-413C-8A83-45ABEAF1CBA8}" type="slidenum">
              <a:rPr lang="en-US" altLang="en-US" sz="1200"/>
              <a:pPr eaLnBrk="1" hangingPunct="1"/>
              <a:t>60</a:t>
            </a:fld>
            <a:endParaRPr lang="en-US" altLang="en-US" sz="1200"/>
          </a:p>
        </p:txBody>
      </p:sp>
      <p:sp>
        <p:nvSpPr>
          <p:cNvPr id="56323" name="TextBox 2"/>
          <p:cNvSpPr txBox="1">
            <a:spLocks noChangeArrowheads="1"/>
          </p:cNvSpPr>
          <p:nvPr/>
        </p:nvSpPr>
        <p:spPr bwMode="auto">
          <a:xfrm>
            <a:off x="1066800" y="457200"/>
            <a:ext cx="7620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a:t>That concludes laboratory session 1. Lab 2 introduces ternary associations, external constraints, value constraints, and derived fact types.</a:t>
            </a:r>
          </a:p>
        </p:txBody>
      </p:sp>
      <p:pic>
        <p:nvPicPr>
          <p:cNvPr id="5" name="Snagit_PPT1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1" y="1927814"/>
            <a:ext cx="4953000" cy="180598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84539ADF-4230-48FB-AC0A-6F0DA5D49621}" type="slidenum">
              <a:rPr lang="en-US" altLang="en-US" sz="1200"/>
              <a:pPr eaLnBrk="1" hangingPunct="1"/>
              <a:t>7</a:t>
            </a:fld>
            <a:endParaRPr lang="en-US" altLang="en-US" sz="1200"/>
          </a:p>
        </p:txBody>
      </p:sp>
      <p:sp>
        <p:nvSpPr>
          <p:cNvPr id="5123" name="Text Box 5"/>
          <p:cNvSpPr txBox="1">
            <a:spLocks noChangeArrowheads="1"/>
          </p:cNvSpPr>
          <p:nvPr/>
        </p:nvSpPr>
        <p:spPr bwMode="auto">
          <a:xfrm>
            <a:off x="838200" y="3276600"/>
            <a:ext cx="7011988" cy="210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lnSpc>
                <a:spcPct val="120000"/>
              </a:lnSpc>
            </a:pPr>
            <a:r>
              <a:rPr lang="en-US" altLang="en-US"/>
              <a:t>We will now enter it into NORMA</a:t>
            </a:r>
          </a:p>
          <a:p>
            <a:pPr eaLnBrk="1" hangingPunct="1">
              <a:lnSpc>
                <a:spcPct val="120000"/>
              </a:lnSpc>
            </a:pPr>
            <a:r>
              <a:rPr lang="en-US" altLang="en-US"/>
              <a:t>and then generate a database schema from it.</a:t>
            </a:r>
          </a:p>
          <a:p>
            <a:pPr eaLnBrk="1" hangingPunct="1">
              <a:lnSpc>
                <a:spcPct val="120000"/>
              </a:lnSpc>
            </a:pPr>
            <a:endParaRPr lang="en-US" altLang="en-US"/>
          </a:p>
          <a:p>
            <a:pPr eaLnBrk="1" hangingPunct="1"/>
            <a:r>
              <a:rPr lang="en-US" altLang="en-US"/>
              <a:t>We will begin by creating the ORM file, </a:t>
            </a:r>
          </a:p>
          <a:p>
            <a:pPr eaLnBrk="1" hangingPunct="1"/>
            <a:r>
              <a:rPr lang="en-US" altLang="en-US"/>
              <a:t>and later adding it a project (needed to generate DDL code).</a:t>
            </a:r>
          </a:p>
          <a:p>
            <a:pPr eaLnBrk="1" hangingPunct="1"/>
            <a:r>
              <a:rPr lang="en-US" altLang="en-US"/>
              <a:t>Alternatively, you may create a project to begin with.</a:t>
            </a:r>
          </a:p>
        </p:txBody>
      </p:sp>
      <p:sp>
        <p:nvSpPr>
          <p:cNvPr id="6148" name="Text Box 6"/>
          <p:cNvSpPr txBox="1">
            <a:spLocks noChangeArrowheads="1"/>
          </p:cNvSpPr>
          <p:nvPr/>
        </p:nvSpPr>
        <p:spPr bwMode="auto">
          <a:xfrm>
            <a:off x="762000" y="228600"/>
            <a:ext cx="3594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a:t>This is the basic </a:t>
            </a:r>
            <a:r>
              <a:rPr lang="en-US" altLang="en-US">
                <a:solidFill>
                  <a:srgbClr val="A50021"/>
                </a:solidFill>
              </a:rPr>
              <a:t>ORM schema</a:t>
            </a:r>
            <a:r>
              <a:rPr lang="en-US" altLang="en-US"/>
              <a:t>.</a:t>
            </a:r>
          </a:p>
        </p:txBody>
      </p:sp>
      <p:pic>
        <p:nvPicPr>
          <p:cNvPr id="6" name="Snagit_PPT120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5391" y="990600"/>
            <a:ext cx="4597605" cy="1676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12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1"/>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fld id="{6727FDDC-3512-4749-8E40-9508429F38DC}" type="slidenum">
              <a:rPr lang="en-US" altLang="en-US" sz="1200"/>
              <a:pPr eaLnBrk="1" hangingPunct="1"/>
              <a:t>8</a:t>
            </a:fld>
            <a:endParaRPr lang="en-US" altLang="en-US" sz="1200"/>
          </a:p>
        </p:txBody>
      </p:sp>
      <p:sp>
        <p:nvSpPr>
          <p:cNvPr id="6147" name="Text Box 5"/>
          <p:cNvSpPr txBox="1">
            <a:spLocks noChangeArrowheads="1"/>
          </p:cNvSpPr>
          <p:nvPr/>
        </p:nvSpPr>
        <p:spPr bwMode="auto">
          <a:xfrm>
            <a:off x="457200" y="152400"/>
            <a:ext cx="6096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	     Launch Visual Studio.</a:t>
            </a:r>
          </a:p>
        </p:txBody>
      </p:sp>
      <p:pic>
        <p:nvPicPr>
          <p:cNvPr id="2" name="Snagit_PPT26A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2400"/>
            <a:ext cx="1028708" cy="1023945"/>
          </a:xfrm>
          <a:prstGeom prst="rect">
            <a:avLst/>
          </a:prstGeom>
        </p:spPr>
      </p:pic>
      <p:pic>
        <p:nvPicPr>
          <p:cNvPr id="3" name="Snagit_PPT28F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609600"/>
            <a:ext cx="4610134" cy="1543061"/>
          </a:xfrm>
          <a:prstGeom prst="rect">
            <a:avLst/>
          </a:prstGeom>
        </p:spPr>
      </p:pic>
      <p:pic>
        <p:nvPicPr>
          <p:cNvPr id="4" name="Snagit_PPTD7BE"/>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1400" y="2313133"/>
            <a:ext cx="4414870" cy="3557614"/>
          </a:xfrm>
          <a:prstGeom prst="rect">
            <a:avLst/>
          </a:prstGeom>
        </p:spPr>
      </p:pic>
      <p:pic>
        <p:nvPicPr>
          <p:cNvPr id="5" name="Snagit_PPT4E4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30914" y="5791200"/>
            <a:ext cx="804868" cy="381003"/>
          </a:xfrm>
          <a:prstGeom prst="rect">
            <a:avLst/>
          </a:prstGeom>
        </p:spPr>
      </p:pic>
      <p:sp>
        <p:nvSpPr>
          <p:cNvPr id="6" name="TextBox 5"/>
          <p:cNvSpPr txBox="1"/>
          <p:nvPr/>
        </p:nvSpPr>
        <p:spPr>
          <a:xfrm>
            <a:off x="486684" y="2438400"/>
            <a:ext cx="3056286" cy="1785104"/>
          </a:xfrm>
          <a:prstGeom prst="rect">
            <a:avLst/>
          </a:prstGeom>
          <a:noFill/>
        </p:spPr>
        <p:txBody>
          <a:bodyPr wrap="none" rtlCol="0">
            <a:spAutoFit/>
          </a:bodyPr>
          <a:lstStyle/>
          <a:p>
            <a:pPr eaLnBrk="1" hangingPunct="1">
              <a:spcBef>
                <a:spcPct val="50000"/>
              </a:spcBef>
            </a:pPr>
            <a:r>
              <a:rPr lang="en-US" altLang="en-US" dirty="0"/>
              <a:t>Select </a:t>
            </a:r>
            <a:r>
              <a:rPr lang="en-US" altLang="en-US" dirty="0">
                <a:solidFill>
                  <a:srgbClr val="A50021"/>
                </a:solidFill>
              </a:rPr>
              <a:t>General</a:t>
            </a:r>
            <a:r>
              <a:rPr lang="en-US" altLang="en-US" dirty="0"/>
              <a:t> category,</a:t>
            </a:r>
          </a:p>
          <a:p>
            <a:pPr eaLnBrk="1" hangingPunct="1">
              <a:spcBef>
                <a:spcPct val="50000"/>
              </a:spcBef>
            </a:pPr>
            <a:r>
              <a:rPr lang="en-US" altLang="en-US" dirty="0"/>
              <a:t>then </a:t>
            </a:r>
          </a:p>
          <a:p>
            <a:pPr eaLnBrk="1" hangingPunct="1">
              <a:spcBef>
                <a:spcPct val="50000"/>
              </a:spcBef>
            </a:pPr>
            <a:r>
              <a:rPr lang="en-US" altLang="en-US" dirty="0">
                <a:solidFill>
                  <a:srgbClr val="A50021"/>
                </a:solidFill>
              </a:rPr>
              <a:t>Object-Role Modeling File</a:t>
            </a:r>
          </a:p>
          <a:p>
            <a:pPr eaLnBrk="1" hangingPunct="1">
              <a:spcBef>
                <a:spcPct val="50000"/>
              </a:spcBef>
            </a:pPr>
            <a:r>
              <a:rPr lang="en-US" altLang="en-US" dirty="0"/>
              <a:t>template.</a:t>
            </a:r>
          </a:p>
        </p:txBody>
      </p:sp>
      <p:sp>
        <p:nvSpPr>
          <p:cNvPr id="7" name="TextBox 6"/>
          <p:cNvSpPr txBox="1"/>
          <p:nvPr/>
        </p:nvSpPr>
        <p:spPr>
          <a:xfrm>
            <a:off x="762000" y="1468266"/>
            <a:ext cx="2904385" cy="400110"/>
          </a:xfrm>
          <a:prstGeom prst="rect">
            <a:avLst/>
          </a:prstGeom>
          <a:noFill/>
        </p:spPr>
        <p:txBody>
          <a:bodyPr wrap="none" rtlCol="0">
            <a:spAutoFit/>
          </a:bodyPr>
          <a:lstStyle/>
          <a:p>
            <a:r>
              <a:rPr lang="en-US" altLang="en-US" dirty="0"/>
              <a:t>Select </a:t>
            </a:r>
            <a:r>
              <a:rPr lang="en-US" altLang="en-US" dirty="0">
                <a:solidFill>
                  <a:srgbClr val="A50021"/>
                </a:solidFill>
              </a:rPr>
              <a:t>File</a:t>
            </a:r>
            <a:r>
              <a:rPr lang="en-US" altLang="en-US" dirty="0"/>
              <a:t> &gt; </a:t>
            </a:r>
            <a:r>
              <a:rPr lang="en-US" altLang="en-US" dirty="0">
                <a:solidFill>
                  <a:srgbClr val="A50021"/>
                </a:solidFill>
              </a:rPr>
              <a:t>New</a:t>
            </a:r>
            <a:r>
              <a:rPr lang="en-US" altLang="en-US" dirty="0"/>
              <a:t> &gt; </a:t>
            </a:r>
            <a:r>
              <a:rPr lang="en-US" altLang="en-US" dirty="0">
                <a:solidFill>
                  <a:srgbClr val="A50021"/>
                </a:solidFill>
              </a:rPr>
              <a:t>File</a:t>
            </a:r>
          </a:p>
        </p:txBody>
      </p:sp>
      <p:sp>
        <p:nvSpPr>
          <p:cNvPr id="12" name="TextBox 11"/>
          <p:cNvSpPr txBox="1"/>
          <p:nvPr/>
        </p:nvSpPr>
        <p:spPr>
          <a:xfrm>
            <a:off x="486684" y="5715000"/>
            <a:ext cx="2074863" cy="400110"/>
          </a:xfrm>
          <a:prstGeom prst="rect">
            <a:avLst/>
          </a:prstGeom>
          <a:noFill/>
        </p:spPr>
        <p:txBody>
          <a:bodyPr wrap="none" rtlCol="0">
            <a:spAutoFit/>
          </a:bodyPr>
          <a:lstStyle/>
          <a:p>
            <a:pPr eaLnBrk="1" hangingPunct="1">
              <a:spcBef>
                <a:spcPct val="50000"/>
              </a:spcBef>
            </a:pPr>
            <a:r>
              <a:rPr lang="en-US" altLang="en-US" dirty="0"/>
              <a:t>Then click </a:t>
            </a:r>
            <a:r>
              <a:rPr lang="en-US" altLang="en-US" dirty="0">
                <a:solidFill>
                  <a:srgbClr val="A50021"/>
                </a:solidFill>
              </a:rPr>
              <a:t>Open</a:t>
            </a:r>
            <a:r>
              <a:rPr lang="en-US" altLang="en-US"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D931A98D-DDC4-4069-95CD-AA9EAD07F2A6}" type="slidenum">
              <a:rPr lang="en-US" altLang="en-US" smtClean="0"/>
              <a:pPr/>
              <a:t>9</a:t>
            </a:fld>
            <a:endParaRPr lang="en-US" altLang="en-US"/>
          </a:p>
        </p:txBody>
      </p:sp>
      <p:pic>
        <p:nvPicPr>
          <p:cNvPr id="3" name="Snagit_PPT85B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28" y="304800"/>
            <a:ext cx="8763000" cy="5608320"/>
          </a:xfrm>
          <a:prstGeom prst="rect">
            <a:avLst/>
          </a:prstGeom>
        </p:spPr>
      </p:pic>
      <p:sp>
        <p:nvSpPr>
          <p:cNvPr id="4" name="Text Box 6"/>
          <p:cNvSpPr txBox="1">
            <a:spLocks noChangeArrowheads="1"/>
          </p:cNvSpPr>
          <p:nvPr/>
        </p:nvSpPr>
        <p:spPr bwMode="auto">
          <a:xfrm>
            <a:off x="2362200" y="1219200"/>
            <a:ext cx="3879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defRPr>
            </a:lvl1pPr>
            <a:lvl2pPr marL="742950" indent="-285750" eaLnBrk="0" hangingPunct="0">
              <a:defRPr sz="2000">
                <a:solidFill>
                  <a:schemeClr val="tx1"/>
                </a:solidFill>
                <a:latin typeface="Tahoma" panose="020B0604030504040204" pitchFamily="34" charset="0"/>
              </a:defRPr>
            </a:lvl2pPr>
            <a:lvl3pPr marL="1143000" indent="-228600" eaLnBrk="0" hangingPunct="0">
              <a:defRPr sz="2000">
                <a:solidFill>
                  <a:schemeClr val="tx1"/>
                </a:solidFill>
                <a:latin typeface="Tahoma" panose="020B0604030504040204" pitchFamily="34" charset="0"/>
              </a:defRPr>
            </a:lvl3pPr>
            <a:lvl4pPr marL="1600200" indent="-228600" eaLnBrk="0" hangingPunct="0">
              <a:defRPr sz="2000">
                <a:solidFill>
                  <a:schemeClr val="tx1"/>
                </a:solidFill>
                <a:latin typeface="Tahoma" panose="020B0604030504040204" pitchFamily="34" charset="0"/>
              </a:defRPr>
            </a:lvl4pPr>
            <a:lvl5pPr marL="2057400" indent="-228600" eaLnBrk="0" hangingPunct="0">
              <a:defRPr sz="2000">
                <a:solidFill>
                  <a:schemeClr val="tx1"/>
                </a:solidFill>
                <a:latin typeface="Tahoma" panose="020B0604030504040204" pitchFamily="34" charset="0"/>
              </a:defRPr>
            </a:lvl5pPr>
            <a:lvl6pPr marL="2514600" indent="-228600" eaLnBrk="0" fontAlgn="base" hangingPunct="0">
              <a:spcBef>
                <a:spcPct val="0"/>
              </a:spcBef>
              <a:spcAft>
                <a:spcPct val="0"/>
              </a:spcAft>
              <a:defRPr sz="2000">
                <a:solidFill>
                  <a:schemeClr val="tx1"/>
                </a:solidFill>
                <a:latin typeface="Tahoma" panose="020B0604030504040204" pitchFamily="34" charset="0"/>
              </a:defRPr>
            </a:lvl6pPr>
            <a:lvl7pPr marL="2971800" indent="-228600" eaLnBrk="0" fontAlgn="base" hangingPunct="0">
              <a:spcBef>
                <a:spcPct val="0"/>
              </a:spcBef>
              <a:spcAft>
                <a:spcPct val="0"/>
              </a:spcAft>
              <a:defRPr sz="2000">
                <a:solidFill>
                  <a:schemeClr val="tx1"/>
                </a:solidFill>
                <a:latin typeface="Tahoma" panose="020B0604030504040204" pitchFamily="34" charset="0"/>
              </a:defRPr>
            </a:lvl7pPr>
            <a:lvl8pPr marL="3429000" indent="-228600" eaLnBrk="0" fontAlgn="base" hangingPunct="0">
              <a:spcBef>
                <a:spcPct val="0"/>
              </a:spcBef>
              <a:spcAft>
                <a:spcPct val="0"/>
              </a:spcAft>
              <a:defRPr sz="2000">
                <a:solidFill>
                  <a:schemeClr val="tx1"/>
                </a:solidFill>
                <a:latin typeface="Tahoma" panose="020B0604030504040204" pitchFamily="34" charset="0"/>
              </a:defRPr>
            </a:lvl8pPr>
            <a:lvl9pPr marL="3886200" indent="-228600" eaLnBrk="0" fontAlgn="base" hangingPunct="0">
              <a:spcBef>
                <a:spcPct val="0"/>
              </a:spcBef>
              <a:spcAft>
                <a:spcPct val="0"/>
              </a:spcAft>
              <a:defRPr sz="2000">
                <a:solidFill>
                  <a:schemeClr val="tx1"/>
                </a:solidFill>
                <a:latin typeface="Tahoma" panose="020B0604030504040204" pitchFamily="34" charset="0"/>
              </a:defRPr>
            </a:lvl9pPr>
          </a:lstStyle>
          <a:p>
            <a:pPr eaLnBrk="1" hangingPunct="1"/>
            <a:r>
              <a:rPr lang="en-US" altLang="en-US" dirty="0"/>
              <a:t>This is the </a:t>
            </a:r>
            <a:r>
              <a:rPr lang="en-US" altLang="en-US" dirty="0">
                <a:solidFill>
                  <a:srgbClr val="A50021"/>
                </a:solidFill>
              </a:rPr>
              <a:t>Document Window</a:t>
            </a:r>
          </a:p>
          <a:p>
            <a:pPr eaLnBrk="1" hangingPunct="1"/>
            <a:r>
              <a:rPr lang="en-US" altLang="en-US" dirty="0"/>
              <a:t>for displaying the ORM diagram. </a:t>
            </a:r>
          </a:p>
        </p:txBody>
      </p:sp>
    </p:spTree>
    <p:extLst>
      <p:ext uri="{BB962C8B-B14F-4D97-AF65-F5344CB8AC3E}">
        <p14:creationId xmlns:p14="http://schemas.microsoft.com/office/powerpoint/2010/main" val="2759926606"/>
      </p:ext>
    </p:extLst>
  </p:cSld>
  <p:clrMapOvr>
    <a:masterClrMapping/>
  </p:clrMapOvr>
</p:sld>
</file>

<file path=ppt/theme/theme1.xml><?xml version="1.0" encoding="utf-8"?>
<a:theme xmlns:a="http://schemas.openxmlformats.org/drawingml/2006/main" name="20Generalization">
  <a:themeElements>
    <a:clrScheme name="20Generalization 8">
      <a:dk1>
        <a:srgbClr val="001A66"/>
      </a:dk1>
      <a:lt1>
        <a:srgbClr val="FFFFFF"/>
      </a:lt1>
      <a:dk2>
        <a:srgbClr val="CC1A33"/>
      </a:dk2>
      <a:lt2>
        <a:srgbClr val="999999"/>
      </a:lt2>
      <a:accent1>
        <a:srgbClr val="8099B2"/>
      </a:accent1>
      <a:accent2>
        <a:srgbClr val="E3B200"/>
      </a:accent2>
      <a:accent3>
        <a:srgbClr val="FFFFFF"/>
      </a:accent3>
      <a:accent4>
        <a:srgbClr val="001456"/>
      </a:accent4>
      <a:accent5>
        <a:srgbClr val="C0CAD5"/>
      </a:accent5>
      <a:accent6>
        <a:srgbClr val="CEA100"/>
      </a:accent6>
      <a:hlink>
        <a:srgbClr val="99B200"/>
      </a:hlink>
      <a:folHlink>
        <a:srgbClr val="8099B2"/>
      </a:folHlink>
    </a:clrScheme>
    <a:fontScheme name="20Generalization">
      <a:majorFont>
        <a:latin typeface="Verdan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0Generalizatio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0Generalizatio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0Generalizatio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0Generalizatio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0Generaliz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0Generaliz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0Generaliz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0Generalization 8">
        <a:dk1>
          <a:srgbClr val="001A66"/>
        </a:dk1>
        <a:lt1>
          <a:srgbClr val="FFFFFF"/>
        </a:lt1>
        <a:dk2>
          <a:srgbClr val="CC1A33"/>
        </a:dk2>
        <a:lt2>
          <a:srgbClr val="999999"/>
        </a:lt2>
        <a:accent1>
          <a:srgbClr val="8099B2"/>
        </a:accent1>
        <a:accent2>
          <a:srgbClr val="E3B200"/>
        </a:accent2>
        <a:accent3>
          <a:srgbClr val="FFFFFF"/>
        </a:accent3>
        <a:accent4>
          <a:srgbClr val="001456"/>
        </a:accent4>
        <a:accent5>
          <a:srgbClr val="C0CAD5"/>
        </a:accent5>
        <a:accent6>
          <a:srgbClr val="CEA100"/>
        </a:accent6>
        <a:hlink>
          <a:srgbClr val="99B200"/>
        </a:hlink>
        <a:folHlink>
          <a:srgbClr val="8099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20Generalization</Template>
  <TotalTime>8637</TotalTime>
  <Words>4018</Words>
  <Application>Microsoft Office PowerPoint</Application>
  <PresentationFormat>On-screen Show (4:3)</PresentationFormat>
  <Paragraphs>735</Paragraphs>
  <Slides>60</Slides>
  <Notes>53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60</vt:i4>
      </vt:variant>
    </vt:vector>
  </HeadingPairs>
  <TitlesOfParts>
    <vt:vector size="64" baseType="lpstr">
      <vt:lpstr>Arial</vt:lpstr>
      <vt:lpstr>Tahoma</vt:lpstr>
      <vt:lpstr>Verdana</vt:lpstr>
      <vt:lpstr>20Generalization</vt:lpstr>
      <vt:lpstr>NORMA Lab. 1</vt:lpstr>
      <vt:lpstr>Installing Visual Studio</vt:lpstr>
      <vt:lpstr>Installing NORMA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Generating a Relational View</vt:lpstr>
      <vt:lpstr>PowerPoint Presentation</vt:lpstr>
      <vt:lpstr>PowerPoint Presentation</vt:lpstr>
      <vt:lpstr>PowerPoint Presentation</vt:lpstr>
      <vt:lpstr>PowerPoint Presentation</vt:lpstr>
      <vt:lpstr>Generating DDL code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Generating other code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 Lab 1</dc:title>
  <dc:creator>Terry Halpin</dc:creator>
  <cp:lastModifiedBy>Terry Halpin</cp:lastModifiedBy>
  <cp:revision>467</cp:revision>
  <cp:lastPrinted>2016-08-31T02:12:06Z</cp:lastPrinted>
  <dcterms:created xsi:type="dcterms:W3CDTF">2003-07-11T04:57:38Z</dcterms:created>
  <dcterms:modified xsi:type="dcterms:W3CDTF">2016-08-31T03:31:42Z</dcterms:modified>
</cp:coreProperties>
</file>