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1" r:id="rId3"/>
    <p:sldId id="318" r:id="rId4"/>
    <p:sldId id="331" r:id="rId5"/>
    <p:sldId id="367" r:id="rId6"/>
    <p:sldId id="333" r:id="rId7"/>
    <p:sldId id="334" r:id="rId8"/>
    <p:sldId id="368" r:id="rId9"/>
    <p:sldId id="336" r:id="rId10"/>
    <p:sldId id="337" r:id="rId11"/>
    <p:sldId id="338" r:id="rId12"/>
    <p:sldId id="339" r:id="rId13"/>
    <p:sldId id="340" r:id="rId14"/>
    <p:sldId id="341" r:id="rId15"/>
    <p:sldId id="342" r:id="rId16"/>
    <p:sldId id="343" r:id="rId17"/>
    <p:sldId id="344" r:id="rId18"/>
    <p:sldId id="345" r:id="rId19"/>
    <p:sldId id="364" r:id="rId20"/>
    <p:sldId id="347" r:id="rId21"/>
    <p:sldId id="348" r:id="rId22"/>
    <p:sldId id="349" r:id="rId23"/>
    <p:sldId id="365" r:id="rId24"/>
    <p:sldId id="351" r:id="rId25"/>
    <p:sldId id="352" r:id="rId26"/>
    <p:sldId id="353" r:id="rId27"/>
    <p:sldId id="357" r:id="rId28"/>
    <p:sldId id="369" r:id="rId29"/>
    <p:sldId id="359" r:id="rId30"/>
    <p:sldId id="360" r:id="rId31"/>
    <p:sldId id="361" r:id="rId32"/>
    <p:sldId id="370" r:id="rId33"/>
    <p:sldId id="366" r:id="rId34"/>
    <p:sldId id="354" r:id="rId35"/>
    <p:sldId id="355" r:id="rId36"/>
    <p:sldId id="302" r:id="rId37"/>
    <p:sldId id="363" r:id="rId38"/>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0000"/>
    <a:srgbClr val="800080"/>
    <a:srgbClr val="009A46"/>
    <a:srgbClr val="007A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513" y="5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DAE2C0D-F153-47C0-AD73-2DCB87D6560B}" type="datetimeFigureOut">
              <a:rPr lang="en-US" smtClean="0"/>
              <a:pPr/>
              <a:t>9/9/2020</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958A333-F2F3-4B95-98B7-1D9ED0FC53FB}" type="slidenum">
              <a:rPr lang="en-US" smtClean="0"/>
              <a:pPr/>
              <a:t>‹#›</a:t>
            </a:fld>
            <a:endParaRPr lang="en-US"/>
          </a:p>
        </p:txBody>
      </p:sp>
    </p:spTree>
    <p:extLst>
      <p:ext uri="{BB962C8B-B14F-4D97-AF65-F5344CB8AC3E}">
        <p14:creationId xmlns:p14="http://schemas.microsoft.com/office/powerpoint/2010/main" val="3034995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58A333-F2F3-4B95-98B7-1D9ED0FC53F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first line of code declares the entity type Country along with its reference scheme. </a:t>
            </a:r>
          </a:p>
          <a:p>
            <a:r>
              <a:rPr lang="en-AU" dirty="0"/>
              <a:t>The second line of code declares that </a:t>
            </a:r>
            <a:r>
              <a:rPr lang="en-AU" dirty="0" err="1"/>
              <a:t>TopPolitician</a:t>
            </a:r>
            <a:r>
              <a:rPr lang="en-AU" dirty="0"/>
              <a:t> is an entity type.</a:t>
            </a:r>
          </a:p>
          <a:p>
            <a:r>
              <a:rPr lang="en-AU" dirty="0"/>
              <a:t>The next two lines declare the functional predicates.</a:t>
            </a:r>
          </a:p>
          <a:p>
            <a:r>
              <a:rPr lang="en-AU" dirty="0"/>
              <a:t>The next line constrains the country headed predicate to be inverse functional. The final line adds the mandatory role constraints.</a:t>
            </a:r>
          </a:p>
          <a:p>
            <a:endParaRPr lang="en-AU" dirty="0"/>
          </a:p>
        </p:txBody>
      </p:sp>
      <p:sp>
        <p:nvSpPr>
          <p:cNvPr id="4" name="Slide Number Placeholder 3"/>
          <p:cNvSpPr>
            <a:spLocks noGrp="1"/>
          </p:cNvSpPr>
          <p:nvPr>
            <p:ph type="sldNum" sz="quarter" idx="5"/>
          </p:nvPr>
        </p:nvSpPr>
        <p:spPr/>
        <p:txBody>
          <a:bodyPr/>
          <a:lstStyle/>
          <a:p>
            <a:fld id="{C958A333-F2F3-4B95-98B7-1D9ED0FC53FB}" type="slidenum">
              <a:rPr lang="en-US" smtClean="0"/>
              <a:pPr/>
              <a:t>19</a:t>
            </a:fld>
            <a:endParaRPr lang="en-US"/>
          </a:p>
        </p:txBody>
      </p:sp>
    </p:spTree>
    <p:extLst>
      <p:ext uri="{BB962C8B-B14F-4D97-AF65-F5344CB8AC3E}">
        <p14:creationId xmlns:p14="http://schemas.microsoft.com/office/powerpoint/2010/main" val="2488640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Currently, Narendra Modi is the prime minister of India and Ram Nath Kovind is the president of India.</a:t>
            </a:r>
          </a:p>
        </p:txBody>
      </p:sp>
      <p:sp>
        <p:nvSpPr>
          <p:cNvPr id="4" name="Slide Number Placeholder 3"/>
          <p:cNvSpPr>
            <a:spLocks noGrp="1"/>
          </p:cNvSpPr>
          <p:nvPr>
            <p:ph type="sldNum" sz="quarter" idx="5"/>
          </p:nvPr>
        </p:nvSpPr>
        <p:spPr/>
        <p:txBody>
          <a:bodyPr/>
          <a:lstStyle/>
          <a:p>
            <a:fld id="{C958A333-F2F3-4B95-98B7-1D9ED0FC53FB}" type="slidenum">
              <a:rPr lang="en-US" smtClean="0"/>
              <a:pPr/>
              <a:t>30</a:t>
            </a:fld>
            <a:endParaRPr lang="en-US"/>
          </a:p>
        </p:txBody>
      </p:sp>
    </p:spTree>
    <p:extLst>
      <p:ext uri="{BB962C8B-B14F-4D97-AF65-F5344CB8AC3E}">
        <p14:creationId xmlns:p14="http://schemas.microsoft.com/office/powerpoint/2010/main" val="30363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958A333-F2F3-4B95-98B7-1D9ED0FC53FB}" type="slidenum">
              <a:rPr lang="en-US" smtClean="0"/>
              <a:pPr/>
              <a:t>3</a:t>
            </a:fld>
            <a:endParaRPr lang="en-US"/>
          </a:p>
        </p:txBody>
      </p:sp>
    </p:spTree>
    <p:extLst>
      <p:ext uri="{BB962C8B-B14F-4D97-AF65-F5344CB8AC3E}">
        <p14:creationId xmlns:p14="http://schemas.microsoft.com/office/powerpoint/2010/main" val="781689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a:solidFill>
                  <a:schemeClr val="tx1"/>
                </a:solidFill>
                <a:latin typeface="+mn-lt"/>
                <a:ea typeface="+mn-ea"/>
                <a:cs typeface="+mn-cs"/>
              </a:rPr>
              <a:t>An entity is a concrete or abstract object that is conceptually referenced by a proper name or definite description and typically changes its state over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a:solidFill>
                  <a:schemeClr val="tx1"/>
                </a:solidFill>
                <a:latin typeface="+mn-lt"/>
                <a:ea typeface="+mn-ea"/>
                <a:cs typeface="+mn-cs"/>
              </a:rPr>
              <a:t>Domain values are objects in the business domain that are referenced by their type and literal representation, and never change their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a:solidFill>
                  <a:schemeClr val="tx1"/>
                </a:solidFill>
                <a:latin typeface="+mn-lt"/>
                <a:ea typeface="+mn-ea"/>
                <a:cs typeface="+mn-cs"/>
              </a:rPr>
              <a:t>The ORM metamodel fragment shown is for the “single model” version. Within a single model, object types may be identified by name. In the multi-model version, object types are identified by a combination of the model name and object type 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a:solidFill>
                  <a:schemeClr val="tx1"/>
                </a:solidFill>
                <a:latin typeface="+mn-lt"/>
                <a:ea typeface="+mn-ea"/>
                <a:cs typeface="+mn-cs"/>
              </a:rPr>
              <a:t>The Bemidji Aviation Services airline is located in Bemidji, Minnesota.</a:t>
            </a:r>
          </a:p>
          <a:p>
            <a:endParaRPr lang="en-AU" dirty="0"/>
          </a:p>
        </p:txBody>
      </p:sp>
      <p:sp>
        <p:nvSpPr>
          <p:cNvPr id="4" name="Slide Number Placeholder 3"/>
          <p:cNvSpPr>
            <a:spLocks noGrp="1"/>
          </p:cNvSpPr>
          <p:nvPr>
            <p:ph type="sldNum" sz="quarter" idx="5"/>
          </p:nvPr>
        </p:nvSpPr>
        <p:spPr/>
        <p:txBody>
          <a:bodyPr/>
          <a:lstStyle/>
          <a:p>
            <a:fld id="{C958A333-F2F3-4B95-98B7-1D9ED0FC53FB}" type="slidenum">
              <a:rPr lang="en-US" smtClean="0"/>
              <a:pPr/>
              <a:t>5</a:t>
            </a:fld>
            <a:endParaRPr lang="en-US"/>
          </a:p>
        </p:txBody>
      </p:sp>
    </p:spTree>
    <p:extLst>
      <p:ext uri="{BB962C8B-B14F-4D97-AF65-F5344CB8AC3E}">
        <p14:creationId xmlns:p14="http://schemas.microsoft.com/office/powerpoint/2010/main" val="452513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The country code ‘CH’ is based on a term in Latin (</a:t>
            </a:r>
            <a:r>
              <a:rPr lang="en-AU" sz="1200" b="0" i="1" u="none" strike="noStrike" kern="1200" baseline="0" dirty="0" err="1">
                <a:solidFill>
                  <a:schemeClr val="tx1"/>
                </a:solidFill>
                <a:latin typeface="+mn-lt"/>
                <a:ea typeface="+mn-ea"/>
                <a:cs typeface="+mn-cs"/>
              </a:rPr>
              <a:t>Confederatio</a:t>
            </a:r>
            <a:r>
              <a:rPr lang="en-AU" sz="1200" b="0" i="1" u="none" strike="noStrike" kern="1200" baseline="0" dirty="0">
                <a:solidFill>
                  <a:schemeClr val="tx1"/>
                </a:solidFill>
                <a:latin typeface="+mn-lt"/>
                <a:ea typeface="+mn-ea"/>
                <a:cs typeface="+mn-cs"/>
              </a:rPr>
              <a:t> Helvetica</a:t>
            </a:r>
            <a:r>
              <a:rPr lang="en-AU" sz="1200" b="0" i="0" u="none" strike="noStrike" kern="1200" baseline="0" dirty="0">
                <a:solidFill>
                  <a:schemeClr val="tx1"/>
                </a:solidFill>
                <a:latin typeface="+mn-lt"/>
                <a:ea typeface="+mn-ea"/>
                <a:cs typeface="+mn-cs"/>
              </a:rPr>
              <a:t>, the Latin name for Switzerland),</a:t>
            </a:r>
            <a:endParaRPr lang="en-AU" dirty="0"/>
          </a:p>
        </p:txBody>
      </p:sp>
      <p:sp>
        <p:nvSpPr>
          <p:cNvPr id="4" name="Slide Number Placeholder 3"/>
          <p:cNvSpPr>
            <a:spLocks noGrp="1"/>
          </p:cNvSpPr>
          <p:nvPr>
            <p:ph type="sldNum" sz="quarter" idx="5"/>
          </p:nvPr>
        </p:nvSpPr>
        <p:spPr/>
        <p:txBody>
          <a:bodyPr/>
          <a:lstStyle/>
          <a:p>
            <a:fld id="{C958A333-F2F3-4B95-98B7-1D9ED0FC53FB}" type="slidenum">
              <a:rPr lang="en-US" smtClean="0"/>
              <a:pPr/>
              <a:t>6</a:t>
            </a:fld>
            <a:endParaRPr lang="en-US"/>
          </a:p>
        </p:txBody>
      </p:sp>
    </p:spTree>
    <p:extLst>
      <p:ext uri="{BB962C8B-B14F-4D97-AF65-F5344CB8AC3E}">
        <p14:creationId xmlns:p14="http://schemas.microsoft.com/office/powerpoint/2010/main" val="535134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958A333-F2F3-4B95-98B7-1D9ED0FC53FB}" type="slidenum">
              <a:rPr lang="en-US" smtClean="0"/>
              <a:pPr/>
              <a:t>7</a:t>
            </a:fld>
            <a:endParaRPr lang="en-US"/>
          </a:p>
        </p:txBody>
      </p:sp>
    </p:spTree>
    <p:extLst>
      <p:ext uri="{BB962C8B-B14F-4D97-AF65-F5344CB8AC3E}">
        <p14:creationId xmlns:p14="http://schemas.microsoft.com/office/powerpoint/2010/main" val="148020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RDB schemas in this presentation were generated from the ORM schemas using the NORMA tool.</a:t>
            </a:r>
          </a:p>
        </p:txBody>
      </p:sp>
      <p:sp>
        <p:nvSpPr>
          <p:cNvPr id="4" name="Slide Number Placeholder 3"/>
          <p:cNvSpPr>
            <a:spLocks noGrp="1"/>
          </p:cNvSpPr>
          <p:nvPr>
            <p:ph type="sldNum" sz="quarter" idx="5"/>
          </p:nvPr>
        </p:nvSpPr>
        <p:spPr/>
        <p:txBody>
          <a:bodyPr/>
          <a:lstStyle/>
          <a:p>
            <a:fld id="{C958A333-F2F3-4B95-98B7-1D9ED0FC53FB}" type="slidenum">
              <a:rPr lang="en-US" smtClean="0"/>
              <a:pPr/>
              <a:t>9</a:t>
            </a:fld>
            <a:endParaRPr lang="en-US"/>
          </a:p>
        </p:txBody>
      </p:sp>
    </p:spTree>
    <p:extLst>
      <p:ext uri="{BB962C8B-B14F-4D97-AF65-F5344CB8AC3E}">
        <p14:creationId xmlns:p14="http://schemas.microsoft.com/office/powerpoint/2010/main" val="3143630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958A333-F2F3-4B95-98B7-1D9ED0FC53FB}" type="slidenum">
              <a:rPr lang="en-US" smtClean="0"/>
              <a:pPr/>
              <a:t>10</a:t>
            </a:fld>
            <a:endParaRPr lang="en-US"/>
          </a:p>
        </p:txBody>
      </p:sp>
    </p:spTree>
    <p:extLst>
      <p:ext uri="{BB962C8B-B14F-4D97-AF65-F5344CB8AC3E}">
        <p14:creationId xmlns:p14="http://schemas.microsoft.com/office/powerpoint/2010/main" val="3601616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Julia Gillard was Australia’s prime minister in 2010-2013, and was born in Wales.</a:t>
            </a:r>
          </a:p>
        </p:txBody>
      </p:sp>
      <p:sp>
        <p:nvSpPr>
          <p:cNvPr id="4" name="Slide Number Placeholder 3"/>
          <p:cNvSpPr>
            <a:spLocks noGrp="1"/>
          </p:cNvSpPr>
          <p:nvPr>
            <p:ph type="sldNum" sz="quarter" idx="5"/>
          </p:nvPr>
        </p:nvSpPr>
        <p:spPr/>
        <p:txBody>
          <a:bodyPr/>
          <a:lstStyle/>
          <a:p>
            <a:fld id="{C958A333-F2F3-4B95-98B7-1D9ED0FC53FB}" type="slidenum">
              <a:rPr lang="en-US" smtClean="0"/>
              <a:pPr/>
              <a:t>14</a:t>
            </a:fld>
            <a:endParaRPr lang="en-US"/>
          </a:p>
        </p:txBody>
      </p:sp>
    </p:spTree>
    <p:extLst>
      <p:ext uri="{BB962C8B-B14F-4D97-AF65-F5344CB8AC3E}">
        <p14:creationId xmlns:p14="http://schemas.microsoft.com/office/powerpoint/2010/main" val="1780070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OWL code declares that in the </a:t>
            </a:r>
            <a:r>
              <a:rPr lang="en-AU" i="1" dirty="0"/>
              <a:t>real world </a:t>
            </a:r>
            <a:r>
              <a:rPr lang="en-AU" i="0" dirty="0"/>
              <a:t>(domain being modelled) </a:t>
            </a:r>
            <a:r>
              <a:rPr lang="en-AU" dirty="0"/>
              <a:t>each person was born in some country, but does not require this in the </a:t>
            </a:r>
            <a:r>
              <a:rPr lang="en-AU" i="1" dirty="0"/>
              <a:t>recorded world</a:t>
            </a:r>
            <a:r>
              <a:rPr lang="en-AU" dirty="0"/>
              <a:t>, since our information about the real world may be incomplete. </a:t>
            </a:r>
          </a:p>
        </p:txBody>
      </p:sp>
      <p:sp>
        <p:nvSpPr>
          <p:cNvPr id="4" name="Slide Number Placeholder 3"/>
          <p:cNvSpPr>
            <a:spLocks noGrp="1"/>
          </p:cNvSpPr>
          <p:nvPr>
            <p:ph type="sldNum" sz="quarter" idx="5"/>
          </p:nvPr>
        </p:nvSpPr>
        <p:spPr/>
        <p:txBody>
          <a:bodyPr/>
          <a:lstStyle/>
          <a:p>
            <a:fld id="{C958A333-F2F3-4B95-98B7-1D9ED0FC53FB}" type="slidenum">
              <a:rPr lang="en-US" smtClean="0"/>
              <a:pPr/>
              <a:t>18</a:t>
            </a:fld>
            <a:endParaRPr lang="en-US"/>
          </a:p>
        </p:txBody>
      </p:sp>
    </p:spTree>
    <p:extLst>
      <p:ext uri="{BB962C8B-B14F-4D97-AF65-F5344CB8AC3E}">
        <p14:creationId xmlns:p14="http://schemas.microsoft.com/office/powerpoint/2010/main" val="1474743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a:lvl1pPr>
          </a:lstStyle>
          <a:p>
            <a:pPr>
              <a:defRPr/>
            </a:pPr>
            <a:fld id="{397719FE-7425-4AAC-A7A9-35D734C2A03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E831166-8305-41C8-87EA-4781980D41CF}" type="datetime1">
              <a:rPr lang="en-US" smtClean="0"/>
              <a:pPr>
                <a:defRPr/>
              </a:pPr>
              <a:t>9/9/2020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59B7841-B88D-4EC8-A4E8-5590046F446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D2B143B-4C9C-4907-A6B2-8EB8204D1A8F}" type="datetime1">
              <a:rPr lang="en-US" smtClean="0"/>
              <a:pPr>
                <a:defRPr/>
              </a:pPr>
              <a:t>9/9/2020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C48229-C762-4303-95F3-F87A6289F0A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A618C0B-72B9-4CF4-99B5-B47B9C13EA38}" type="datetime1">
              <a:rPr lang="en-US" smtClean="0"/>
              <a:pPr>
                <a:defRPr/>
              </a:pPr>
              <a:t>9/9/2020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C28F7A0-6905-4F84-9F94-B953999C4B7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6A274498-E8DD-4192-A52D-FA8E16F1B016}" type="datetime1">
              <a:rPr lang="en-US" smtClean="0"/>
              <a:pPr>
                <a:defRPr/>
              </a:pPr>
              <a:t>9/9/2020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CF15E55-69BC-4825-B7B6-3BEF8831301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018A146-86A1-4A43-BD5F-DAC07D9B1114}" type="datetime1">
              <a:rPr lang="en-US" smtClean="0"/>
              <a:pPr>
                <a:defRPr/>
              </a:pPr>
              <a:t>9/9/2020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D828D03-36B0-4306-B152-5F7A68F4500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EC80893-5726-47B6-ABD8-BB41D8B90AF0}" type="datetime1">
              <a:rPr lang="en-US" smtClean="0"/>
              <a:pPr>
                <a:defRPr/>
              </a:pPr>
              <a:t>9/9/2020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AFE900-27F3-4CD5-AB26-5A4650D9919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CCB2EDC-F0C0-406A-8ABA-9B941A8030AF}" type="datetime1">
              <a:rPr lang="en-US" smtClean="0"/>
              <a:pPr>
                <a:defRPr/>
              </a:pPr>
              <a:t>9/9/2020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1E75E4C-D87F-4D37-93C2-14CFDA5EB29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7B50836-97C4-40C1-864C-25B9958BA5DD}" type="datetime1">
              <a:rPr lang="en-US" smtClean="0"/>
              <a:pPr>
                <a:defRPr/>
              </a:pPr>
              <a:t>9/9/2020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3062923-0D66-4C7E-ABFC-F09C7076FC0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70D3DE5-E3DB-4CC6-85B5-12C86F3E1390}" type="datetime1">
              <a:rPr lang="en-US" smtClean="0"/>
              <a:pPr>
                <a:defRPr/>
              </a:pPr>
              <a:t>9/9/2020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98917B1-E867-4CDF-A6EF-F6A49EF52D6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TextBox 8"/>
          <p:cNvSpPr txBox="1"/>
          <p:nvPr userDrawn="1"/>
        </p:nvSpPr>
        <p:spPr>
          <a:xfrm>
            <a:off x="609600" y="6400800"/>
            <a:ext cx="609600" cy="276999"/>
          </a:xfrm>
          <a:prstGeom prst="rect">
            <a:avLst/>
          </a:prstGeom>
          <a:noFill/>
        </p:spPr>
        <p:txBody>
          <a:bodyPr wrap="square" rtlCol="0">
            <a:spAutoFit/>
          </a:bodyPr>
          <a:lstStyle/>
          <a:p>
            <a:fld id="{AD9BC1D6-BA05-4F53-BA60-75E495118031}" type="slidenum">
              <a:rPr lang="en-US" sz="1200" smtClean="0">
                <a:latin typeface="+mj-lt"/>
              </a:rPr>
              <a:pPr/>
              <a:t>‹#›</a:t>
            </a:fld>
            <a:r>
              <a:rPr lang="en-US" sz="1200" dirty="0">
                <a:latin typeface="+mj-lt"/>
              </a:rPr>
              <a:t>/37</a:t>
            </a: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34A7998-40AB-46E7-9991-DE5206753067}" type="datetime1">
              <a:rPr lang="en-US" smtClean="0"/>
              <a:pPr>
                <a:defRPr/>
              </a:pPr>
              <a:t>9/9/2020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119B1A0-4C77-48A2-8BD5-95D9372ED76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7B69812-1D09-40EB-A900-8EA02D2FE8A2}" type="datetime1">
              <a:rPr lang="en-US" smtClean="0"/>
              <a:pPr>
                <a:defRPr/>
              </a:pPr>
              <a:t>9/9/2020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CF15E55-69BC-4825-B7B6-3BEF8831301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halpin@logicblox.com"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hyperlink" Target="http://www.orm.ne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8.xml"/><Relationship Id="rId5" Type="http://schemas.openxmlformats.org/officeDocument/2006/relationships/image" Target="../media/image22.emf"/><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em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3.jpg"/><Relationship Id="rId1" Type="http://schemas.openxmlformats.org/officeDocument/2006/relationships/slideLayout" Target="../slideLayouts/slideLayout8.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47.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48.emf"/><Relationship Id="rId1" Type="http://schemas.openxmlformats.org/officeDocument/2006/relationships/slideLayout" Target="../slideLayouts/slideLayout8.xml"/><Relationship Id="rId6" Type="http://schemas.openxmlformats.org/officeDocument/2006/relationships/image" Target="../media/image52.jpg"/><Relationship Id="rId5" Type="http://schemas.openxmlformats.org/officeDocument/2006/relationships/image" Target="../media/image51.jpg"/><Relationship Id="rId4" Type="http://schemas.openxmlformats.org/officeDocument/2006/relationships/image" Target="../media/image50.jpg"/></Relationships>
</file>

<file path=ppt/slides/_rels/slide32.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36.emf"/><Relationship Id="rId1" Type="http://schemas.openxmlformats.org/officeDocument/2006/relationships/slideLayout" Target="../slideLayouts/slideLayout8.xml"/><Relationship Id="rId4" Type="http://schemas.openxmlformats.org/officeDocument/2006/relationships/image" Target="../media/image54.emf"/></Relationships>
</file>

<file path=ppt/slides/_rels/slide33.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0.emf"/><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jpeg"/><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3"/>
          <p:cNvSpPr txBox="1">
            <a:spLocks noChangeArrowheads="1"/>
          </p:cNvSpPr>
          <p:nvPr/>
        </p:nvSpPr>
        <p:spPr bwMode="auto">
          <a:xfrm>
            <a:off x="1052517" y="1066800"/>
            <a:ext cx="6853671" cy="3077766"/>
          </a:xfrm>
          <a:prstGeom prst="rect">
            <a:avLst/>
          </a:prstGeom>
          <a:noFill/>
          <a:ln w="9525">
            <a:noFill/>
            <a:miter lim="800000"/>
            <a:headEnd/>
            <a:tailEnd/>
          </a:ln>
        </p:spPr>
        <p:txBody>
          <a:bodyPr wrap="none">
            <a:spAutoFit/>
          </a:bodyPr>
          <a:lstStyle/>
          <a:p>
            <a:pPr algn="ctr"/>
            <a:r>
              <a:rPr lang="en-US" sz="4400" dirty="0">
                <a:solidFill>
                  <a:srgbClr val="8A0000"/>
                </a:solidFill>
                <a:latin typeface="Calibri" pitchFamily="34" charset="0"/>
              </a:rPr>
              <a:t>Reference Scheme Modelling</a:t>
            </a:r>
            <a:endParaRPr lang="en-US" dirty="0">
              <a:latin typeface="Calibri" pitchFamily="34" charset="0"/>
            </a:endParaRPr>
          </a:p>
          <a:p>
            <a:pPr algn="ctr"/>
            <a:endParaRPr lang="en-US" dirty="0">
              <a:latin typeface="Calibri" pitchFamily="34" charset="0"/>
            </a:endParaRPr>
          </a:p>
          <a:p>
            <a:pPr algn="ctr"/>
            <a:endParaRPr lang="en-US" dirty="0">
              <a:latin typeface="Calibri" pitchFamily="34" charset="0"/>
            </a:endParaRPr>
          </a:p>
          <a:p>
            <a:pPr algn="ctr" hangingPunct="0"/>
            <a:r>
              <a:rPr lang="en-US" sz="2400" dirty="0">
                <a:latin typeface="Calibri" pitchFamily="34" charset="0"/>
              </a:rPr>
              <a:t>Terry </a:t>
            </a:r>
            <a:r>
              <a:rPr lang="en-US" sz="2400" dirty="0" err="1">
                <a:latin typeface="Calibri" pitchFamily="34" charset="0"/>
              </a:rPr>
              <a:t>Halpin</a:t>
            </a:r>
            <a:endParaRPr lang="en-US" sz="2400" baseline="30000" dirty="0">
              <a:solidFill>
                <a:schemeClr val="tx2"/>
              </a:solidFill>
              <a:latin typeface="Calibri" pitchFamily="34" charset="0"/>
            </a:endParaRPr>
          </a:p>
          <a:p>
            <a:pPr algn="ctr" hangingPunct="0"/>
            <a:endParaRPr lang="en-US" baseline="30000" dirty="0">
              <a:latin typeface="Calibri" pitchFamily="34" charset="0"/>
            </a:endParaRPr>
          </a:p>
          <a:p>
            <a:pPr algn="ctr" hangingPunct="0"/>
            <a:endParaRPr lang="en-US" sz="2000" dirty="0">
              <a:solidFill>
                <a:schemeClr val="tx2"/>
              </a:solidFill>
              <a:latin typeface="Calibri" pitchFamily="34" charset="0"/>
            </a:endParaRPr>
          </a:p>
          <a:p>
            <a:pPr algn="ctr" hangingPunct="0"/>
            <a:r>
              <a:rPr lang="en-US" sz="2000" dirty="0">
                <a:solidFill>
                  <a:schemeClr val="tx2"/>
                </a:solidFill>
                <a:latin typeface="+mn-lt"/>
              </a:rPr>
              <a:t>    e-mail: </a:t>
            </a:r>
            <a:r>
              <a:rPr lang="en-US" sz="2000" dirty="0">
                <a:solidFill>
                  <a:schemeClr val="tx2"/>
                </a:solidFill>
                <a:latin typeface="+mn-lt"/>
                <a:hlinkClick r:id="rId3"/>
              </a:rPr>
              <a:t>t.halpin@live.com</a:t>
            </a:r>
            <a:r>
              <a:rPr lang="en-US" sz="2000" dirty="0">
                <a:solidFill>
                  <a:schemeClr val="tx2"/>
                </a:solidFill>
                <a:latin typeface="+mn-lt"/>
              </a:rPr>
              <a:t> </a:t>
            </a:r>
          </a:p>
          <a:p>
            <a:pPr algn="ctr" hangingPunct="0"/>
            <a:r>
              <a:rPr lang="en-US" sz="2000" dirty="0">
                <a:solidFill>
                  <a:schemeClr val="tx2"/>
                </a:solidFill>
                <a:latin typeface="+mn-lt"/>
              </a:rPr>
              <a:t>web: </a:t>
            </a:r>
            <a:r>
              <a:rPr lang="en-US" sz="2000" dirty="0">
                <a:solidFill>
                  <a:schemeClr val="tx2"/>
                </a:solidFill>
                <a:latin typeface="+mn-lt"/>
                <a:hlinkClick r:id="rId4"/>
              </a:rPr>
              <a:t>www.orm.net</a:t>
            </a:r>
            <a:r>
              <a:rPr lang="en-US" sz="2000" dirty="0">
                <a:solidFill>
                  <a:schemeClr val="tx2"/>
                </a:solidFill>
                <a:latin typeface="+mn-lt"/>
              </a:rPr>
              <a:t> </a:t>
            </a:r>
            <a:endParaRPr lang="en-US" dirty="0">
              <a:solidFill>
                <a:srgbClr val="0070C0"/>
              </a:solidFill>
              <a:latin typeface="Calibri" pitchFamily="34" charset="0"/>
            </a:endParaRPr>
          </a:p>
          <a:p>
            <a:pPr algn="ctr"/>
            <a:endParaRPr lang="en-US" dirty="0">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2925" y="304562"/>
            <a:ext cx="8305800" cy="6217087"/>
          </a:xfrm>
          <a:prstGeom prst="rect">
            <a:avLst/>
          </a:prstGeom>
          <a:noFill/>
        </p:spPr>
        <p:txBody>
          <a:bodyPr wrap="square" rtlCol="0">
            <a:spAutoFit/>
          </a:bodyPr>
          <a:lstStyle/>
          <a:p>
            <a:r>
              <a:rPr lang="en-AU" sz="2000" b="1" dirty="0">
                <a:solidFill>
                  <a:srgbClr val="8A0000"/>
                </a:solidFill>
                <a:latin typeface="+mn-lt"/>
              </a:rPr>
              <a:t>OWL</a:t>
            </a:r>
            <a:r>
              <a:rPr lang="en-AU" sz="2000" dirty="0">
                <a:solidFill>
                  <a:srgbClr val="002060"/>
                </a:solidFill>
                <a:latin typeface="+mn-lt"/>
              </a:rPr>
              <a:t> has no standard graphic notation, but has </a:t>
            </a:r>
          </a:p>
          <a:p>
            <a:r>
              <a:rPr lang="en-AU" sz="2000" dirty="0">
                <a:solidFill>
                  <a:srgbClr val="002060"/>
                </a:solidFill>
                <a:latin typeface="+mn-lt"/>
              </a:rPr>
              <a:t>five textual languages that may be used to declare ontologies:</a:t>
            </a:r>
          </a:p>
          <a:p>
            <a:pPr marL="342900" indent="-342900">
              <a:lnSpc>
                <a:spcPct val="150000"/>
              </a:lnSpc>
              <a:buFont typeface="Wingdings" pitchFamily="2" charset="2"/>
              <a:buChar char="§"/>
            </a:pPr>
            <a:r>
              <a:rPr lang="en-AU" sz="2000" dirty="0">
                <a:solidFill>
                  <a:srgbClr val="002060"/>
                </a:solidFill>
                <a:latin typeface="+mn-lt"/>
              </a:rPr>
              <a:t>RDF/XML</a:t>
            </a:r>
          </a:p>
          <a:p>
            <a:pPr marL="342900" indent="-342900">
              <a:lnSpc>
                <a:spcPct val="150000"/>
              </a:lnSpc>
              <a:buFont typeface="Wingdings" pitchFamily="2" charset="2"/>
              <a:buChar char="§"/>
            </a:pPr>
            <a:r>
              <a:rPr lang="en-AU" sz="2000" dirty="0">
                <a:solidFill>
                  <a:srgbClr val="002060"/>
                </a:solidFill>
                <a:latin typeface="+mn-lt"/>
              </a:rPr>
              <a:t>OWL/XML</a:t>
            </a:r>
          </a:p>
          <a:p>
            <a:pPr marL="342900" indent="-342900">
              <a:lnSpc>
                <a:spcPct val="150000"/>
              </a:lnSpc>
              <a:buFont typeface="Wingdings" pitchFamily="2" charset="2"/>
              <a:buChar char="§"/>
            </a:pPr>
            <a:r>
              <a:rPr lang="en-AU" sz="2000" dirty="0">
                <a:solidFill>
                  <a:srgbClr val="002060"/>
                </a:solidFill>
                <a:latin typeface="+mn-lt"/>
              </a:rPr>
              <a:t>Manchester Syntax</a:t>
            </a:r>
          </a:p>
          <a:p>
            <a:pPr marL="342900" indent="-342900">
              <a:lnSpc>
                <a:spcPct val="150000"/>
              </a:lnSpc>
              <a:buFont typeface="Wingdings" pitchFamily="2" charset="2"/>
              <a:buChar char="§"/>
            </a:pPr>
            <a:r>
              <a:rPr lang="en-AU" sz="2000" dirty="0">
                <a:solidFill>
                  <a:srgbClr val="002060"/>
                </a:solidFill>
                <a:latin typeface="+mn-lt"/>
              </a:rPr>
              <a:t>Turtle</a:t>
            </a:r>
          </a:p>
          <a:p>
            <a:pPr marL="342900" indent="-342900">
              <a:lnSpc>
                <a:spcPct val="150000"/>
              </a:lnSpc>
              <a:buFont typeface="Wingdings" pitchFamily="2" charset="2"/>
              <a:buChar char="§"/>
            </a:pPr>
            <a:r>
              <a:rPr lang="en-AU" sz="2000" dirty="0">
                <a:solidFill>
                  <a:srgbClr val="002060"/>
                </a:solidFill>
                <a:latin typeface="+mn-lt"/>
              </a:rPr>
              <a:t>Functional Syntax</a:t>
            </a:r>
          </a:p>
          <a:p>
            <a:endParaRPr lang="en-AU" sz="1600" dirty="0">
              <a:solidFill>
                <a:srgbClr val="002060"/>
              </a:solidFill>
              <a:latin typeface="+mn-lt"/>
            </a:endParaRPr>
          </a:p>
          <a:p>
            <a:r>
              <a:rPr lang="en-AU" sz="2000" dirty="0">
                <a:solidFill>
                  <a:srgbClr val="002060"/>
                </a:solidFill>
                <a:latin typeface="+mn-lt"/>
              </a:rPr>
              <a:t>Of these, </a:t>
            </a:r>
            <a:r>
              <a:rPr lang="en-AU" sz="2000" dirty="0">
                <a:solidFill>
                  <a:srgbClr val="8A0000"/>
                </a:solidFill>
                <a:latin typeface="+mn-lt"/>
              </a:rPr>
              <a:t>Manchester syntax </a:t>
            </a:r>
            <a:r>
              <a:rPr lang="en-AU" sz="2000" dirty="0">
                <a:solidFill>
                  <a:srgbClr val="002060"/>
                </a:solidFill>
                <a:latin typeface="+mn-lt"/>
              </a:rPr>
              <a:t>is by far the most readable, so we use that.</a:t>
            </a:r>
          </a:p>
          <a:p>
            <a:endParaRPr lang="en-AU" sz="1400" dirty="0">
              <a:solidFill>
                <a:srgbClr val="002060"/>
              </a:solidFill>
              <a:latin typeface="+mn-lt"/>
            </a:endParaRPr>
          </a:p>
          <a:p>
            <a:r>
              <a:rPr lang="en-AU" sz="2000" dirty="0">
                <a:solidFill>
                  <a:srgbClr val="002060"/>
                </a:solidFill>
                <a:latin typeface="+mn-lt"/>
              </a:rPr>
              <a:t>Named individuals are identified by </a:t>
            </a:r>
            <a:r>
              <a:rPr lang="en-AU" sz="2000" dirty="0">
                <a:solidFill>
                  <a:srgbClr val="8A0000"/>
                </a:solidFill>
                <a:latin typeface="+mn-lt"/>
              </a:rPr>
              <a:t>IRIs </a:t>
            </a:r>
            <a:r>
              <a:rPr lang="en-AU" sz="2000" dirty="0">
                <a:solidFill>
                  <a:srgbClr val="002060"/>
                </a:solidFill>
                <a:latin typeface="+mn-lt"/>
              </a:rPr>
              <a:t>(Internationalized Resource </a:t>
            </a:r>
            <a:r>
              <a:rPr lang="en-AU" sz="2000" dirty="0" err="1">
                <a:solidFill>
                  <a:srgbClr val="002060"/>
                </a:solidFill>
                <a:latin typeface="+mn-lt"/>
              </a:rPr>
              <a:t>Indentifiers</a:t>
            </a:r>
            <a:r>
              <a:rPr lang="en-AU" sz="2000" dirty="0">
                <a:solidFill>
                  <a:srgbClr val="002060"/>
                </a:solidFill>
                <a:latin typeface="+mn-lt"/>
              </a:rPr>
              <a:t>), e.g. </a:t>
            </a:r>
            <a:r>
              <a:rPr lang="en-US" sz="2000" dirty="0">
                <a:solidFill>
                  <a:srgbClr val="002060"/>
                </a:solidFill>
                <a:latin typeface="+mn-lt"/>
              </a:rPr>
              <a:t>www.eg.org#Czech_Republic.</a:t>
            </a:r>
          </a:p>
          <a:p>
            <a:r>
              <a:rPr lang="en-AU" sz="2000" dirty="0">
                <a:solidFill>
                  <a:srgbClr val="002060"/>
                </a:solidFill>
                <a:latin typeface="+mn-lt"/>
              </a:rPr>
              <a:t>These may be based on actual proper names (excluding spaces), </a:t>
            </a:r>
          </a:p>
          <a:p>
            <a:r>
              <a:rPr lang="en-AU" sz="2000" dirty="0">
                <a:solidFill>
                  <a:srgbClr val="002060"/>
                </a:solidFill>
                <a:latin typeface="+mn-lt"/>
              </a:rPr>
              <a:t>or be surrogate IRIs. </a:t>
            </a:r>
          </a:p>
          <a:p>
            <a:r>
              <a:rPr lang="en-AU" sz="2000" dirty="0">
                <a:solidFill>
                  <a:srgbClr val="002060"/>
                </a:solidFill>
                <a:latin typeface="+mn-lt"/>
              </a:rPr>
              <a:t>Human-readable labels may be added using </a:t>
            </a:r>
            <a:r>
              <a:rPr lang="en-AU" sz="2000" dirty="0" err="1">
                <a:solidFill>
                  <a:srgbClr val="002060"/>
                </a:solidFill>
                <a:latin typeface="+mn-lt"/>
              </a:rPr>
              <a:t>rdfs:label</a:t>
            </a:r>
            <a:r>
              <a:rPr lang="en-AU" sz="2000" dirty="0">
                <a:solidFill>
                  <a:srgbClr val="002060"/>
                </a:solidFill>
                <a:latin typeface="+mn-lt"/>
              </a:rPr>
              <a:t> annotation properties.</a:t>
            </a:r>
          </a:p>
          <a:p>
            <a:endParaRPr lang="en-AU" sz="1400" dirty="0">
              <a:solidFill>
                <a:srgbClr val="002060"/>
              </a:solidFill>
              <a:latin typeface="+mn-lt"/>
            </a:endParaRPr>
          </a:p>
          <a:p>
            <a:r>
              <a:rPr lang="en-AU" sz="2000" dirty="0">
                <a:solidFill>
                  <a:srgbClr val="002060"/>
                </a:solidFill>
                <a:latin typeface="+mn-lt"/>
              </a:rPr>
              <a:t>Assuming IRIs are provided, the Country model (ignoring the exclusion constraint) may be coded in Manchester syntax as shown on the next slide. </a:t>
            </a:r>
          </a:p>
        </p:txBody>
      </p:sp>
      <p:pic>
        <p:nvPicPr>
          <p:cNvPr id="1026" name="Picture 2" descr="C:\Users\Terry\AppData\Local\Microsoft\Windows\Temporary Internet Files\Content.IE5\HBMIVWCL\MC90044141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347050"/>
            <a:ext cx="1362075" cy="182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51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81754"/>
            <a:ext cx="4892237" cy="5632311"/>
          </a:xfrm>
          <a:prstGeom prst="rect">
            <a:avLst/>
          </a:prstGeom>
          <a:noFill/>
        </p:spPr>
        <p:txBody>
          <a:bodyPr wrap="none" rtlCol="0">
            <a:spAutoFit/>
          </a:bodyPr>
          <a:lstStyle/>
          <a:p>
            <a:pPr hangingPunct="0"/>
            <a:r>
              <a:rPr lang="en-US" sz="2000" dirty="0" err="1">
                <a:solidFill>
                  <a:srgbClr val="8A0000"/>
                </a:solidFill>
                <a:latin typeface="+mn-lt"/>
              </a:rPr>
              <a:t>DataProperty</a:t>
            </a:r>
            <a:r>
              <a:rPr lang="en-US" sz="2000" dirty="0">
                <a:solidFill>
                  <a:srgbClr val="8A0000"/>
                </a:solidFill>
                <a:latin typeface="+mn-lt"/>
              </a:rPr>
              <a:t>: </a:t>
            </a:r>
            <a:r>
              <a:rPr lang="en-US" sz="2000" dirty="0" err="1">
                <a:solidFill>
                  <a:srgbClr val="8A0000"/>
                </a:solidFill>
                <a:latin typeface="+mn-lt"/>
              </a:rPr>
              <a:t>hasCountryCode</a:t>
            </a:r>
            <a:endParaRPr lang="en-AU" sz="2000" dirty="0">
              <a:solidFill>
                <a:srgbClr val="8A0000"/>
              </a:solidFill>
              <a:latin typeface="+mn-lt"/>
            </a:endParaRPr>
          </a:p>
          <a:p>
            <a:pPr hangingPunct="0"/>
            <a:r>
              <a:rPr lang="en-US" sz="2000" dirty="0">
                <a:solidFill>
                  <a:srgbClr val="002060"/>
                </a:solidFill>
                <a:latin typeface="+mn-lt"/>
              </a:rPr>
              <a:t>  Domain: Country</a:t>
            </a:r>
            <a:endParaRPr lang="en-AU" sz="2000" dirty="0">
              <a:solidFill>
                <a:srgbClr val="002060"/>
              </a:solidFill>
              <a:latin typeface="+mn-lt"/>
            </a:endParaRPr>
          </a:p>
          <a:p>
            <a:pPr hangingPunct="0"/>
            <a:r>
              <a:rPr lang="en-US" sz="2000" dirty="0">
                <a:solidFill>
                  <a:srgbClr val="002060"/>
                </a:solidFill>
                <a:latin typeface="+mn-lt"/>
              </a:rPr>
              <a:t>  Range: </a:t>
            </a:r>
            <a:r>
              <a:rPr lang="en-US" sz="2000" dirty="0" err="1">
                <a:solidFill>
                  <a:srgbClr val="002060"/>
                </a:solidFill>
                <a:latin typeface="+mn-lt"/>
              </a:rPr>
              <a:t>xsd:string</a:t>
            </a:r>
            <a:endParaRPr lang="en-AU" sz="2000" dirty="0">
              <a:solidFill>
                <a:srgbClr val="002060"/>
              </a:solidFill>
              <a:latin typeface="+mn-lt"/>
            </a:endParaRPr>
          </a:p>
          <a:p>
            <a:pPr hangingPunct="0"/>
            <a:r>
              <a:rPr lang="en-US" sz="2000" dirty="0">
                <a:solidFill>
                  <a:srgbClr val="002060"/>
                </a:solidFill>
                <a:latin typeface="+mn-lt"/>
              </a:rPr>
              <a:t>  Characteristics: </a:t>
            </a:r>
            <a:r>
              <a:rPr lang="en-US" sz="2000" dirty="0">
                <a:solidFill>
                  <a:srgbClr val="8A0000"/>
                </a:solidFill>
                <a:latin typeface="+mn-lt"/>
              </a:rPr>
              <a:t>Functional</a:t>
            </a:r>
            <a:endParaRPr lang="en-AU" sz="2000" dirty="0">
              <a:solidFill>
                <a:srgbClr val="8A0000"/>
              </a:solidFill>
              <a:latin typeface="+mn-lt"/>
            </a:endParaRPr>
          </a:p>
          <a:p>
            <a:pPr hangingPunct="0"/>
            <a:r>
              <a:rPr lang="en-US" sz="2000" dirty="0" err="1">
                <a:solidFill>
                  <a:srgbClr val="002060"/>
                </a:solidFill>
                <a:latin typeface="+mn-lt"/>
              </a:rPr>
              <a:t>DataProperty</a:t>
            </a:r>
            <a:r>
              <a:rPr lang="en-US" sz="2000" dirty="0">
                <a:solidFill>
                  <a:srgbClr val="002060"/>
                </a:solidFill>
                <a:latin typeface="+mn-lt"/>
              </a:rPr>
              <a:t>: </a:t>
            </a:r>
            <a:r>
              <a:rPr lang="en-US" sz="2000" dirty="0" err="1">
                <a:solidFill>
                  <a:srgbClr val="002060"/>
                </a:solidFill>
                <a:latin typeface="+mn-lt"/>
              </a:rPr>
              <a:t>hasCurrentCountryName</a:t>
            </a:r>
            <a:endParaRPr lang="en-AU" sz="2000" dirty="0">
              <a:solidFill>
                <a:srgbClr val="002060"/>
              </a:solidFill>
              <a:latin typeface="+mn-lt"/>
            </a:endParaRPr>
          </a:p>
          <a:p>
            <a:pPr hangingPunct="0"/>
            <a:r>
              <a:rPr lang="en-US" sz="2000" dirty="0">
                <a:solidFill>
                  <a:srgbClr val="002060"/>
                </a:solidFill>
                <a:latin typeface="+mn-lt"/>
              </a:rPr>
              <a:t>  Domain: Country</a:t>
            </a:r>
            <a:endParaRPr lang="en-AU" sz="2000" dirty="0">
              <a:solidFill>
                <a:srgbClr val="002060"/>
              </a:solidFill>
              <a:latin typeface="+mn-lt"/>
            </a:endParaRPr>
          </a:p>
          <a:p>
            <a:pPr hangingPunct="0"/>
            <a:r>
              <a:rPr lang="en-US" sz="2000" dirty="0">
                <a:solidFill>
                  <a:srgbClr val="002060"/>
                </a:solidFill>
                <a:latin typeface="+mn-lt"/>
              </a:rPr>
              <a:t>  Range: </a:t>
            </a:r>
            <a:r>
              <a:rPr lang="en-US" sz="2000" dirty="0" err="1">
                <a:solidFill>
                  <a:srgbClr val="002060"/>
                </a:solidFill>
                <a:latin typeface="+mn-lt"/>
              </a:rPr>
              <a:t>xsd:string</a:t>
            </a:r>
            <a:endParaRPr lang="en-AU" sz="2000" dirty="0">
              <a:solidFill>
                <a:srgbClr val="002060"/>
              </a:solidFill>
              <a:latin typeface="+mn-lt"/>
            </a:endParaRPr>
          </a:p>
          <a:p>
            <a:pPr hangingPunct="0"/>
            <a:r>
              <a:rPr lang="en-US" sz="2000" dirty="0">
                <a:solidFill>
                  <a:srgbClr val="002060"/>
                </a:solidFill>
                <a:latin typeface="+mn-lt"/>
              </a:rPr>
              <a:t>  Characteristics: </a:t>
            </a:r>
            <a:r>
              <a:rPr lang="en-US" sz="2000" dirty="0">
                <a:solidFill>
                  <a:srgbClr val="8A0000"/>
                </a:solidFill>
                <a:latin typeface="+mn-lt"/>
              </a:rPr>
              <a:t>Functional</a:t>
            </a:r>
            <a:endParaRPr lang="en-AU" sz="2000" dirty="0">
              <a:solidFill>
                <a:srgbClr val="8A0000"/>
              </a:solidFill>
              <a:latin typeface="+mn-lt"/>
            </a:endParaRPr>
          </a:p>
          <a:p>
            <a:pPr hangingPunct="0"/>
            <a:r>
              <a:rPr lang="en-US" sz="2000" dirty="0" err="1">
                <a:solidFill>
                  <a:srgbClr val="002060"/>
                </a:solidFill>
                <a:latin typeface="+mn-lt"/>
              </a:rPr>
              <a:t>DataProperty</a:t>
            </a:r>
            <a:r>
              <a:rPr lang="en-US" sz="2000" dirty="0">
                <a:solidFill>
                  <a:srgbClr val="002060"/>
                </a:solidFill>
                <a:latin typeface="+mn-lt"/>
              </a:rPr>
              <a:t>: </a:t>
            </a:r>
            <a:r>
              <a:rPr lang="en-US" sz="2000" dirty="0" err="1">
                <a:solidFill>
                  <a:srgbClr val="002060"/>
                </a:solidFill>
                <a:latin typeface="+mn-lt"/>
              </a:rPr>
              <a:t>hasPreviousCountryName</a:t>
            </a:r>
            <a:endParaRPr lang="en-AU" sz="2000" dirty="0">
              <a:solidFill>
                <a:srgbClr val="002060"/>
              </a:solidFill>
              <a:latin typeface="+mn-lt"/>
            </a:endParaRPr>
          </a:p>
          <a:p>
            <a:pPr hangingPunct="0"/>
            <a:r>
              <a:rPr lang="en-US" sz="2000" dirty="0">
                <a:solidFill>
                  <a:srgbClr val="002060"/>
                </a:solidFill>
                <a:latin typeface="+mn-lt"/>
              </a:rPr>
              <a:t>  Domain: Country</a:t>
            </a:r>
            <a:endParaRPr lang="en-AU" sz="2000" dirty="0">
              <a:solidFill>
                <a:srgbClr val="002060"/>
              </a:solidFill>
              <a:latin typeface="+mn-lt"/>
            </a:endParaRPr>
          </a:p>
          <a:p>
            <a:pPr hangingPunct="0"/>
            <a:r>
              <a:rPr lang="en-US" sz="2000" dirty="0">
                <a:solidFill>
                  <a:srgbClr val="002060"/>
                </a:solidFill>
                <a:latin typeface="+mn-lt"/>
              </a:rPr>
              <a:t>  Range: </a:t>
            </a:r>
            <a:r>
              <a:rPr lang="en-US" sz="2000" dirty="0" err="1">
                <a:solidFill>
                  <a:srgbClr val="002060"/>
                </a:solidFill>
                <a:latin typeface="+mn-lt"/>
              </a:rPr>
              <a:t>xsd:string</a:t>
            </a:r>
            <a:endParaRPr lang="en-AU" sz="2000" dirty="0">
              <a:solidFill>
                <a:srgbClr val="002060"/>
              </a:solidFill>
              <a:latin typeface="+mn-lt"/>
            </a:endParaRPr>
          </a:p>
          <a:p>
            <a:pPr hangingPunct="0"/>
            <a:r>
              <a:rPr lang="en-US" sz="2000" dirty="0">
                <a:solidFill>
                  <a:srgbClr val="002060"/>
                </a:solidFill>
                <a:latin typeface="+mn-lt"/>
              </a:rPr>
              <a:t>  Characteristics: </a:t>
            </a:r>
            <a:r>
              <a:rPr lang="en-US" sz="2000" dirty="0">
                <a:solidFill>
                  <a:srgbClr val="8A0000"/>
                </a:solidFill>
                <a:latin typeface="+mn-lt"/>
              </a:rPr>
              <a:t>Functional</a:t>
            </a:r>
            <a:endParaRPr lang="en-AU" sz="2000" dirty="0">
              <a:solidFill>
                <a:srgbClr val="8A0000"/>
              </a:solidFill>
              <a:latin typeface="+mn-lt"/>
            </a:endParaRPr>
          </a:p>
          <a:p>
            <a:pPr hangingPunct="0"/>
            <a:r>
              <a:rPr lang="en-US" sz="2000" dirty="0">
                <a:solidFill>
                  <a:srgbClr val="002060"/>
                </a:solidFill>
                <a:latin typeface="+mn-lt"/>
              </a:rPr>
              <a:t>Class: Country</a:t>
            </a:r>
            <a:endParaRPr lang="en-AU" sz="2000" dirty="0">
              <a:solidFill>
                <a:srgbClr val="002060"/>
              </a:solidFill>
              <a:latin typeface="+mn-lt"/>
            </a:endParaRPr>
          </a:p>
          <a:p>
            <a:pPr hangingPunct="0"/>
            <a:r>
              <a:rPr lang="en-US" sz="2000" dirty="0">
                <a:solidFill>
                  <a:srgbClr val="002060"/>
                </a:solidFill>
                <a:latin typeface="+mn-lt"/>
              </a:rPr>
              <a:t>  </a:t>
            </a:r>
            <a:r>
              <a:rPr lang="en-US" sz="2000" dirty="0" err="1">
                <a:solidFill>
                  <a:srgbClr val="8A0000"/>
                </a:solidFill>
                <a:latin typeface="+mn-lt"/>
              </a:rPr>
              <a:t>SubClassOf</a:t>
            </a:r>
            <a:r>
              <a:rPr lang="en-US" sz="2000" dirty="0">
                <a:solidFill>
                  <a:srgbClr val="002060"/>
                </a:solidFill>
                <a:latin typeface="+mn-lt"/>
              </a:rPr>
              <a:t>:  </a:t>
            </a:r>
            <a:r>
              <a:rPr lang="en-US" sz="2000" dirty="0" err="1">
                <a:solidFill>
                  <a:srgbClr val="002060"/>
                </a:solidFill>
                <a:latin typeface="+mn-lt"/>
              </a:rPr>
              <a:t>hasCountryCode</a:t>
            </a:r>
            <a:r>
              <a:rPr lang="en-US" sz="2000" dirty="0">
                <a:solidFill>
                  <a:srgbClr val="002060"/>
                </a:solidFill>
                <a:latin typeface="+mn-lt"/>
              </a:rPr>
              <a:t> </a:t>
            </a:r>
            <a:r>
              <a:rPr lang="en-US" sz="2000" dirty="0">
                <a:solidFill>
                  <a:srgbClr val="8A0000"/>
                </a:solidFill>
                <a:latin typeface="+mn-lt"/>
              </a:rPr>
              <a:t>min 1</a:t>
            </a:r>
            <a:endParaRPr lang="en-AU" sz="2000" dirty="0">
              <a:solidFill>
                <a:srgbClr val="8A0000"/>
              </a:solidFill>
              <a:latin typeface="+mn-lt"/>
            </a:endParaRPr>
          </a:p>
          <a:p>
            <a:pPr hangingPunct="0"/>
            <a:r>
              <a:rPr lang="en-US" sz="2000" dirty="0">
                <a:solidFill>
                  <a:srgbClr val="002060"/>
                </a:solidFill>
                <a:latin typeface="+mn-lt"/>
              </a:rPr>
              <a:t>  </a:t>
            </a:r>
            <a:r>
              <a:rPr lang="en-US" sz="2000" dirty="0" err="1">
                <a:solidFill>
                  <a:srgbClr val="8A0000"/>
                </a:solidFill>
                <a:latin typeface="+mn-lt"/>
              </a:rPr>
              <a:t>HasKey</a:t>
            </a:r>
            <a:r>
              <a:rPr lang="en-US" sz="2000" dirty="0">
                <a:solidFill>
                  <a:srgbClr val="002060"/>
                </a:solidFill>
                <a:latin typeface="+mn-lt"/>
              </a:rPr>
              <a:t>:  </a:t>
            </a:r>
            <a:r>
              <a:rPr lang="en-US" sz="2000" dirty="0" err="1">
                <a:solidFill>
                  <a:srgbClr val="002060"/>
                </a:solidFill>
                <a:latin typeface="+mn-lt"/>
              </a:rPr>
              <a:t>hasCountryCode</a:t>
            </a:r>
            <a:endParaRPr lang="en-AU" sz="2000" dirty="0">
              <a:solidFill>
                <a:srgbClr val="002060"/>
              </a:solidFill>
              <a:latin typeface="+mn-lt"/>
            </a:endParaRPr>
          </a:p>
          <a:p>
            <a:pPr hangingPunct="0"/>
            <a:r>
              <a:rPr lang="en-US" sz="2000" dirty="0">
                <a:solidFill>
                  <a:srgbClr val="002060"/>
                </a:solidFill>
                <a:latin typeface="+mn-lt"/>
              </a:rPr>
              <a:t>  </a:t>
            </a:r>
            <a:r>
              <a:rPr lang="en-US" sz="2000" dirty="0" err="1">
                <a:solidFill>
                  <a:srgbClr val="8A0000"/>
                </a:solidFill>
                <a:latin typeface="+mn-lt"/>
              </a:rPr>
              <a:t>SubClassOf</a:t>
            </a:r>
            <a:r>
              <a:rPr lang="en-US" sz="2000" dirty="0">
                <a:solidFill>
                  <a:srgbClr val="002060"/>
                </a:solidFill>
                <a:latin typeface="+mn-lt"/>
              </a:rPr>
              <a:t>:  </a:t>
            </a:r>
            <a:r>
              <a:rPr lang="en-US" sz="2000" dirty="0" err="1">
                <a:solidFill>
                  <a:srgbClr val="002060"/>
                </a:solidFill>
                <a:latin typeface="+mn-lt"/>
              </a:rPr>
              <a:t>hasCurrentCountryName</a:t>
            </a:r>
            <a:r>
              <a:rPr lang="en-US" sz="2000" dirty="0">
                <a:solidFill>
                  <a:srgbClr val="002060"/>
                </a:solidFill>
                <a:latin typeface="+mn-lt"/>
              </a:rPr>
              <a:t> </a:t>
            </a:r>
            <a:r>
              <a:rPr lang="en-US" sz="2000" dirty="0">
                <a:solidFill>
                  <a:srgbClr val="8A0000"/>
                </a:solidFill>
                <a:latin typeface="+mn-lt"/>
              </a:rPr>
              <a:t>min 1</a:t>
            </a:r>
            <a:endParaRPr lang="en-AU" sz="2000" dirty="0">
              <a:solidFill>
                <a:srgbClr val="8A0000"/>
              </a:solidFill>
              <a:latin typeface="+mn-lt"/>
            </a:endParaRPr>
          </a:p>
          <a:p>
            <a:pPr hangingPunct="0"/>
            <a:r>
              <a:rPr lang="en-US" sz="2000" dirty="0">
                <a:solidFill>
                  <a:srgbClr val="002060"/>
                </a:solidFill>
                <a:latin typeface="+mn-lt"/>
              </a:rPr>
              <a:t>  </a:t>
            </a:r>
            <a:r>
              <a:rPr lang="en-US" sz="2000" dirty="0" err="1">
                <a:solidFill>
                  <a:srgbClr val="8A0000"/>
                </a:solidFill>
                <a:latin typeface="+mn-lt"/>
              </a:rPr>
              <a:t>HasKey</a:t>
            </a:r>
            <a:r>
              <a:rPr lang="en-US" sz="2000" dirty="0">
                <a:solidFill>
                  <a:srgbClr val="002060"/>
                </a:solidFill>
                <a:latin typeface="+mn-lt"/>
              </a:rPr>
              <a:t>:  </a:t>
            </a:r>
            <a:r>
              <a:rPr lang="en-US" sz="2000" dirty="0" err="1">
                <a:solidFill>
                  <a:srgbClr val="002060"/>
                </a:solidFill>
                <a:latin typeface="+mn-lt"/>
              </a:rPr>
              <a:t>hasCurrentCountryName</a:t>
            </a:r>
            <a:endParaRPr lang="en-AU" sz="2000" dirty="0">
              <a:solidFill>
                <a:srgbClr val="002060"/>
              </a:solidFill>
              <a:latin typeface="+mn-lt"/>
            </a:endParaRPr>
          </a:p>
          <a:p>
            <a:pPr hangingPunct="0"/>
            <a:r>
              <a:rPr lang="en-US" sz="2000" dirty="0">
                <a:solidFill>
                  <a:srgbClr val="002060"/>
                </a:solidFill>
                <a:latin typeface="+mn-lt"/>
              </a:rPr>
              <a:t>  </a:t>
            </a:r>
            <a:r>
              <a:rPr lang="en-US" sz="2000" dirty="0" err="1">
                <a:solidFill>
                  <a:srgbClr val="8A0000"/>
                </a:solidFill>
                <a:latin typeface="+mn-lt"/>
              </a:rPr>
              <a:t>HasKey</a:t>
            </a:r>
            <a:r>
              <a:rPr lang="en-US" sz="2000" dirty="0">
                <a:solidFill>
                  <a:srgbClr val="002060"/>
                </a:solidFill>
                <a:latin typeface="+mn-lt"/>
              </a:rPr>
              <a:t>:  </a:t>
            </a:r>
            <a:r>
              <a:rPr lang="en-US" sz="2000" dirty="0" err="1">
                <a:solidFill>
                  <a:srgbClr val="002060"/>
                </a:solidFill>
                <a:latin typeface="+mn-lt"/>
              </a:rPr>
              <a:t>hasPreviousCountryName</a:t>
            </a:r>
            <a:endParaRPr lang="en-AU" sz="2000" dirty="0">
              <a:solidFill>
                <a:srgbClr val="002060"/>
              </a:solidFill>
              <a:latin typeface="+mn-lt"/>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81754"/>
            <a:ext cx="32296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562600" y="2971802"/>
            <a:ext cx="3801682" cy="2862322"/>
          </a:xfrm>
          <a:prstGeom prst="rect">
            <a:avLst/>
          </a:prstGeom>
          <a:noFill/>
        </p:spPr>
        <p:txBody>
          <a:bodyPr wrap="none" rtlCol="0">
            <a:spAutoFit/>
          </a:bodyPr>
          <a:lstStyle/>
          <a:p>
            <a:r>
              <a:rPr lang="en-AU" sz="2000" dirty="0">
                <a:solidFill>
                  <a:srgbClr val="002060"/>
                </a:solidFill>
                <a:latin typeface="+mn-lt"/>
              </a:rPr>
              <a:t>The </a:t>
            </a:r>
            <a:r>
              <a:rPr lang="en-AU" sz="2000" dirty="0" err="1">
                <a:solidFill>
                  <a:srgbClr val="002060"/>
                </a:solidFill>
                <a:latin typeface="+mn-lt"/>
              </a:rPr>
              <a:t>HasKey</a:t>
            </a:r>
            <a:r>
              <a:rPr lang="en-AU" sz="2000" dirty="0">
                <a:solidFill>
                  <a:srgbClr val="002060"/>
                </a:solidFill>
                <a:latin typeface="+mn-lt"/>
              </a:rPr>
              <a:t> declarations </a:t>
            </a:r>
          </a:p>
          <a:p>
            <a:r>
              <a:rPr lang="en-AU" sz="2000" dirty="0">
                <a:solidFill>
                  <a:srgbClr val="002060"/>
                </a:solidFill>
                <a:latin typeface="+mn-lt"/>
              </a:rPr>
              <a:t>capture just the</a:t>
            </a:r>
          </a:p>
          <a:p>
            <a:r>
              <a:rPr lang="en-AU" sz="2000" dirty="0">
                <a:solidFill>
                  <a:srgbClr val="002060"/>
                </a:solidFill>
                <a:latin typeface="+mn-lt"/>
              </a:rPr>
              <a:t>uniqueness constraints</a:t>
            </a:r>
          </a:p>
          <a:p>
            <a:r>
              <a:rPr lang="en-AU" sz="2000" dirty="0">
                <a:solidFill>
                  <a:srgbClr val="002060"/>
                </a:solidFill>
                <a:latin typeface="+mn-lt"/>
              </a:rPr>
              <a:t>on the right-hand roles.</a:t>
            </a:r>
          </a:p>
          <a:p>
            <a:r>
              <a:rPr lang="en-AU" sz="2000" dirty="0" err="1">
                <a:solidFill>
                  <a:srgbClr val="002060"/>
                </a:solidFill>
                <a:latin typeface="+mn-lt"/>
              </a:rPr>
              <a:t>HasKey</a:t>
            </a:r>
            <a:r>
              <a:rPr lang="en-AU" sz="2000" dirty="0">
                <a:solidFill>
                  <a:srgbClr val="002060"/>
                </a:solidFill>
                <a:latin typeface="+mn-lt"/>
              </a:rPr>
              <a:t> declarations are</a:t>
            </a:r>
          </a:p>
          <a:p>
            <a:r>
              <a:rPr lang="en-AU" sz="2000" dirty="0">
                <a:solidFill>
                  <a:srgbClr val="002060"/>
                </a:solidFill>
                <a:latin typeface="+mn-lt"/>
              </a:rPr>
              <a:t>needed to do this, because</a:t>
            </a:r>
          </a:p>
          <a:p>
            <a:r>
              <a:rPr lang="en-AU" sz="2000" dirty="0">
                <a:solidFill>
                  <a:srgbClr val="002060"/>
                </a:solidFill>
                <a:latin typeface="+mn-lt"/>
              </a:rPr>
              <a:t>OWL forbids </a:t>
            </a:r>
            <a:r>
              <a:rPr lang="en-AU" sz="2000" dirty="0">
                <a:solidFill>
                  <a:srgbClr val="8A0000"/>
                </a:solidFill>
                <a:latin typeface="+mn-lt"/>
              </a:rPr>
              <a:t>data properties</a:t>
            </a:r>
          </a:p>
          <a:p>
            <a:r>
              <a:rPr lang="en-AU" sz="2000" dirty="0">
                <a:solidFill>
                  <a:srgbClr val="002060"/>
                </a:solidFill>
                <a:latin typeface="+mn-lt"/>
              </a:rPr>
              <a:t>(that relate entities to literals)</a:t>
            </a:r>
          </a:p>
          <a:p>
            <a:r>
              <a:rPr lang="en-AU" sz="2000" dirty="0">
                <a:solidFill>
                  <a:srgbClr val="002060"/>
                </a:solidFill>
                <a:latin typeface="+mn-lt"/>
              </a:rPr>
              <a:t>to be declared inverse-functional.  </a:t>
            </a:r>
          </a:p>
        </p:txBody>
      </p:sp>
      <p:cxnSp>
        <p:nvCxnSpPr>
          <p:cNvPr id="9" name="Straight Arrow Connector 8"/>
          <p:cNvCxnSpPr/>
          <p:nvPr/>
        </p:nvCxnSpPr>
        <p:spPr>
          <a:xfrm flipH="1" flipV="1">
            <a:off x="6796425" y="2286000"/>
            <a:ext cx="449887" cy="66769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1" name="Straight Arrow Connector 10"/>
          <p:cNvCxnSpPr/>
          <p:nvPr/>
        </p:nvCxnSpPr>
        <p:spPr>
          <a:xfrm flipH="1" flipV="1">
            <a:off x="6796425" y="1357351"/>
            <a:ext cx="742649" cy="159634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4" name="Straight Arrow Connector 13"/>
          <p:cNvCxnSpPr/>
          <p:nvPr/>
        </p:nvCxnSpPr>
        <p:spPr>
          <a:xfrm flipH="1" flipV="1">
            <a:off x="6796426" y="685800"/>
            <a:ext cx="975974" cy="226789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36400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1" y="457200"/>
            <a:ext cx="7924800" cy="5324535"/>
          </a:xfrm>
          <a:prstGeom prst="rect">
            <a:avLst/>
          </a:prstGeom>
          <a:noFill/>
        </p:spPr>
        <p:txBody>
          <a:bodyPr wrap="square" rtlCol="0">
            <a:spAutoFit/>
          </a:bodyPr>
          <a:lstStyle/>
          <a:p>
            <a:r>
              <a:rPr lang="en-AU" sz="2000" b="1" dirty="0">
                <a:solidFill>
                  <a:srgbClr val="8A0000"/>
                </a:solidFill>
              </a:rPr>
              <a:t>Referencing an entity by relating it to a single entity</a:t>
            </a:r>
            <a:endParaRPr lang="en-AU" sz="2000" dirty="0">
              <a:solidFill>
                <a:srgbClr val="002060"/>
              </a:solidFill>
            </a:endParaRPr>
          </a:p>
          <a:p>
            <a:endParaRPr lang="en-AU" sz="2000" dirty="0">
              <a:solidFill>
                <a:srgbClr val="002060"/>
              </a:solidFill>
              <a:latin typeface="+mn-lt"/>
            </a:endParaRPr>
          </a:p>
          <a:p>
            <a:r>
              <a:rPr lang="en-AU" sz="2000" dirty="0">
                <a:solidFill>
                  <a:srgbClr val="002060"/>
                </a:solidFill>
                <a:latin typeface="+mn-lt"/>
              </a:rPr>
              <a:t>OWL allows </a:t>
            </a:r>
            <a:r>
              <a:rPr lang="en-AU" sz="2000" dirty="0">
                <a:solidFill>
                  <a:srgbClr val="8A0000"/>
                </a:solidFill>
                <a:latin typeface="+mn-lt"/>
              </a:rPr>
              <a:t>object properties </a:t>
            </a:r>
            <a:r>
              <a:rPr lang="en-AU" sz="2000" dirty="0">
                <a:solidFill>
                  <a:srgbClr val="002060"/>
                </a:solidFill>
                <a:latin typeface="+mn-lt"/>
              </a:rPr>
              <a:t>(that relate entities to entities)</a:t>
            </a:r>
          </a:p>
          <a:p>
            <a:r>
              <a:rPr lang="en-AU" sz="2000" dirty="0">
                <a:solidFill>
                  <a:srgbClr val="002060"/>
                </a:solidFill>
                <a:latin typeface="+mn-lt"/>
              </a:rPr>
              <a:t>to be declared </a:t>
            </a:r>
            <a:r>
              <a:rPr lang="en-AU" sz="2000" dirty="0">
                <a:solidFill>
                  <a:srgbClr val="8A0000"/>
                </a:solidFill>
                <a:latin typeface="+mn-lt"/>
              </a:rPr>
              <a:t>inverse-functional</a:t>
            </a:r>
            <a:r>
              <a:rPr lang="en-AU" sz="2000" dirty="0">
                <a:solidFill>
                  <a:srgbClr val="002060"/>
                </a:solidFill>
                <a:latin typeface="+mn-lt"/>
              </a:rPr>
              <a:t>.</a:t>
            </a:r>
          </a:p>
          <a:p>
            <a:endParaRPr lang="en-AU" sz="2000" dirty="0">
              <a:solidFill>
                <a:srgbClr val="002060"/>
              </a:solidFill>
              <a:latin typeface="+mn-lt"/>
            </a:endParaRPr>
          </a:p>
          <a:p>
            <a:r>
              <a:rPr lang="en-AU" sz="2000" dirty="0">
                <a:solidFill>
                  <a:srgbClr val="002060"/>
                </a:solidFill>
                <a:latin typeface="+mn-lt"/>
              </a:rPr>
              <a:t>In OWL, entities may be:</a:t>
            </a:r>
          </a:p>
          <a:p>
            <a:pPr marL="342900" indent="-342900">
              <a:buFont typeface="Wingdings" pitchFamily="2" charset="2"/>
              <a:buChar char="§"/>
            </a:pPr>
            <a:r>
              <a:rPr lang="en-AU" sz="2000" dirty="0">
                <a:solidFill>
                  <a:srgbClr val="8A0000"/>
                </a:solidFill>
                <a:latin typeface="+mn-lt"/>
              </a:rPr>
              <a:t>named individuals </a:t>
            </a:r>
            <a:r>
              <a:rPr lang="en-AU" sz="2000" dirty="0">
                <a:solidFill>
                  <a:srgbClr val="002060"/>
                </a:solidFill>
                <a:latin typeface="+mn-lt"/>
              </a:rPr>
              <a:t>(identified by an IRI)</a:t>
            </a:r>
          </a:p>
          <a:p>
            <a:pPr marL="342900" indent="-342900">
              <a:buFont typeface="Wingdings" pitchFamily="2" charset="2"/>
              <a:buChar char="§"/>
            </a:pPr>
            <a:r>
              <a:rPr lang="en-AU" sz="2000" dirty="0">
                <a:solidFill>
                  <a:srgbClr val="8A0000"/>
                </a:solidFill>
                <a:latin typeface="+mn-lt"/>
              </a:rPr>
              <a:t>unnamed individuals </a:t>
            </a:r>
            <a:r>
              <a:rPr lang="en-AU" sz="2000" dirty="0">
                <a:solidFill>
                  <a:srgbClr val="002060"/>
                </a:solidFill>
                <a:latin typeface="+mn-lt"/>
              </a:rPr>
              <a:t>(represented by blank nodes).</a:t>
            </a:r>
          </a:p>
          <a:p>
            <a:pPr marL="342900" indent="-342900">
              <a:buFont typeface="Wingdings" pitchFamily="2" charset="2"/>
              <a:buChar char="§"/>
            </a:pPr>
            <a:endParaRPr lang="en-AU" sz="2000" dirty="0">
              <a:solidFill>
                <a:srgbClr val="002060"/>
              </a:solidFill>
              <a:latin typeface="+mn-lt"/>
            </a:endParaRPr>
          </a:p>
          <a:p>
            <a:r>
              <a:rPr lang="en-AU" sz="2000" dirty="0">
                <a:solidFill>
                  <a:srgbClr val="002060"/>
                </a:solidFill>
                <a:latin typeface="+mn-lt"/>
              </a:rPr>
              <a:t>Hence OWL supports reference schemes that identify entities by relating them to other entities.</a:t>
            </a:r>
          </a:p>
          <a:p>
            <a:endParaRPr lang="en-AU" sz="2000" dirty="0">
              <a:solidFill>
                <a:srgbClr val="002060"/>
              </a:solidFill>
              <a:latin typeface="+mn-lt"/>
            </a:endParaRPr>
          </a:p>
          <a:p>
            <a:r>
              <a:rPr lang="en-AU" sz="2000" dirty="0">
                <a:solidFill>
                  <a:srgbClr val="002060"/>
                </a:solidFill>
                <a:latin typeface="+mn-lt"/>
              </a:rPr>
              <a:t>E.g. see the </a:t>
            </a:r>
            <a:r>
              <a:rPr lang="en-AU" sz="2000" dirty="0" err="1">
                <a:solidFill>
                  <a:srgbClr val="002060"/>
                </a:solidFill>
                <a:latin typeface="+mn-lt"/>
              </a:rPr>
              <a:t>TopPolitican</a:t>
            </a:r>
            <a:r>
              <a:rPr lang="en-AU" sz="2000" dirty="0">
                <a:solidFill>
                  <a:srgbClr val="002060"/>
                </a:solidFill>
                <a:latin typeface="+mn-lt"/>
              </a:rPr>
              <a:t> model on the next slide.</a:t>
            </a:r>
          </a:p>
          <a:p>
            <a:r>
              <a:rPr lang="en-AU" sz="2000" dirty="0">
                <a:solidFill>
                  <a:srgbClr val="002060"/>
                </a:solidFill>
                <a:latin typeface="+mn-lt"/>
              </a:rPr>
              <a:t>Here, the term “top politician” means the politician who is considered to be the head politician (e.g. a president, a prime minister) of a country. If a country has both a president and a prime minister, only one of these is considered the head politician.</a:t>
            </a:r>
          </a:p>
        </p:txBody>
      </p:sp>
    </p:spTree>
    <p:extLst>
      <p:ext uri="{BB962C8B-B14F-4D97-AF65-F5344CB8AC3E}">
        <p14:creationId xmlns:p14="http://schemas.microsoft.com/office/powerpoint/2010/main" val="50934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1805" y="387966"/>
            <a:ext cx="787395" cy="369332"/>
          </a:xfrm>
          <a:prstGeom prst="rect">
            <a:avLst/>
          </a:prstGeom>
          <a:noFill/>
        </p:spPr>
        <p:txBody>
          <a:bodyPr wrap="none" rtlCol="0">
            <a:spAutoFit/>
          </a:bodyPr>
          <a:lstStyle/>
          <a:p>
            <a:r>
              <a:rPr lang="en-AU" dirty="0">
                <a:solidFill>
                  <a:srgbClr val="0070C0"/>
                </a:solidFill>
              </a:rPr>
              <a:t>ORM:</a:t>
            </a:r>
          </a:p>
        </p:txBody>
      </p:sp>
      <p:sp>
        <p:nvSpPr>
          <p:cNvPr id="4" name="TextBox 3"/>
          <p:cNvSpPr txBox="1"/>
          <p:nvPr/>
        </p:nvSpPr>
        <p:spPr>
          <a:xfrm>
            <a:off x="3810000" y="413793"/>
            <a:ext cx="736099" cy="369332"/>
          </a:xfrm>
          <a:prstGeom prst="rect">
            <a:avLst/>
          </a:prstGeom>
          <a:noFill/>
        </p:spPr>
        <p:txBody>
          <a:bodyPr wrap="none" rtlCol="0">
            <a:spAutoFit/>
          </a:bodyPr>
          <a:lstStyle/>
          <a:p>
            <a:r>
              <a:rPr lang="en-AU" dirty="0">
                <a:solidFill>
                  <a:srgbClr val="0070C0"/>
                </a:solidFill>
              </a:rPr>
              <a:t>RDB:</a:t>
            </a: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773" y="624200"/>
            <a:ext cx="3038812" cy="159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914400"/>
            <a:ext cx="2032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9196" y="914400"/>
            <a:ext cx="2788115" cy="14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014020" y="530882"/>
            <a:ext cx="2698175" cy="369332"/>
          </a:xfrm>
          <a:prstGeom prst="rect">
            <a:avLst/>
          </a:prstGeom>
          <a:noFill/>
        </p:spPr>
        <p:txBody>
          <a:bodyPr wrap="none" rtlCol="0">
            <a:spAutoFit/>
          </a:bodyPr>
          <a:lstStyle/>
          <a:p>
            <a:r>
              <a:rPr lang="en-AU" dirty="0">
                <a:solidFill>
                  <a:srgbClr val="0070C0"/>
                </a:solidFill>
              </a:rPr>
              <a:t>(sample data from 2013)</a:t>
            </a:r>
          </a:p>
        </p:txBody>
      </p:sp>
      <p:sp>
        <p:nvSpPr>
          <p:cNvPr id="10" name="TextBox 9"/>
          <p:cNvSpPr txBox="1"/>
          <p:nvPr/>
        </p:nvSpPr>
        <p:spPr>
          <a:xfrm>
            <a:off x="436331" y="2667000"/>
            <a:ext cx="736099" cy="369332"/>
          </a:xfrm>
          <a:prstGeom prst="rect">
            <a:avLst/>
          </a:prstGeom>
          <a:noFill/>
        </p:spPr>
        <p:txBody>
          <a:bodyPr wrap="none" rtlCol="0">
            <a:spAutoFit/>
          </a:bodyPr>
          <a:lstStyle/>
          <a:p>
            <a:r>
              <a:rPr lang="en-AU" dirty="0">
                <a:solidFill>
                  <a:srgbClr val="0070C0"/>
                </a:solidFill>
              </a:rPr>
              <a:t>UML:</a:t>
            </a:r>
          </a:p>
        </p:txBody>
      </p:sp>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2800" y="2714531"/>
            <a:ext cx="5709489"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86334" y="4419600"/>
            <a:ext cx="8297656" cy="1631216"/>
          </a:xfrm>
          <a:prstGeom prst="rect">
            <a:avLst/>
          </a:prstGeom>
          <a:noFill/>
        </p:spPr>
        <p:txBody>
          <a:bodyPr wrap="none" rtlCol="0">
            <a:spAutoFit/>
          </a:bodyPr>
          <a:lstStyle/>
          <a:p>
            <a:r>
              <a:rPr lang="en-AU" sz="2000" b="1" dirty="0">
                <a:solidFill>
                  <a:srgbClr val="002060"/>
                </a:solidFill>
                <a:latin typeface="+mn-lt"/>
              </a:rPr>
              <a:t>Barker ER </a:t>
            </a:r>
            <a:r>
              <a:rPr lang="en-AU" sz="2000" dirty="0">
                <a:solidFill>
                  <a:srgbClr val="002060"/>
                </a:solidFill>
                <a:latin typeface="+mn-lt"/>
              </a:rPr>
              <a:t>does not support this kind of reference scheme</a:t>
            </a:r>
          </a:p>
          <a:p>
            <a:r>
              <a:rPr lang="en-AU" sz="2000" dirty="0">
                <a:solidFill>
                  <a:srgbClr val="002060"/>
                </a:solidFill>
                <a:latin typeface="+mn-lt"/>
              </a:rPr>
              <a:t>(although it allows relationships as components of a primary identifier,</a:t>
            </a:r>
          </a:p>
          <a:p>
            <a:r>
              <a:rPr lang="en-AU" sz="2000" dirty="0">
                <a:solidFill>
                  <a:srgbClr val="002060"/>
                </a:solidFill>
                <a:latin typeface="+mn-lt"/>
              </a:rPr>
              <a:t>it does not allow a single relationship to provide the whole identifier).</a:t>
            </a:r>
          </a:p>
          <a:p>
            <a:endParaRPr lang="en-AU" sz="2000" dirty="0">
              <a:solidFill>
                <a:srgbClr val="002060"/>
              </a:solidFill>
              <a:latin typeface="+mn-lt"/>
            </a:endParaRPr>
          </a:p>
          <a:p>
            <a:r>
              <a:rPr lang="en-AU" sz="2000" b="1" dirty="0">
                <a:solidFill>
                  <a:srgbClr val="002060"/>
                </a:solidFill>
                <a:latin typeface="+mn-lt"/>
              </a:rPr>
              <a:t>OWL</a:t>
            </a:r>
            <a:r>
              <a:rPr lang="en-AU" sz="2000" dirty="0">
                <a:solidFill>
                  <a:srgbClr val="002060"/>
                </a:solidFill>
                <a:latin typeface="+mn-lt"/>
              </a:rPr>
              <a:t> code (in Manchester syntax) for this example is shown on the next slide. </a:t>
            </a:r>
          </a:p>
        </p:txBody>
      </p:sp>
    </p:spTree>
    <p:extLst>
      <p:ext uri="{BB962C8B-B14F-4D97-AF65-F5344CB8AC3E}">
        <p14:creationId xmlns:p14="http://schemas.microsoft.com/office/powerpoint/2010/main" val="404611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24200"/>
            <a:ext cx="5014963" cy="5293757"/>
          </a:xfrm>
          <a:prstGeom prst="rect">
            <a:avLst/>
          </a:prstGeom>
          <a:noFill/>
        </p:spPr>
        <p:txBody>
          <a:bodyPr wrap="none" rtlCol="0">
            <a:spAutoFit/>
          </a:bodyPr>
          <a:lstStyle/>
          <a:p>
            <a:pPr hangingPunct="0"/>
            <a:r>
              <a:rPr lang="en-US" sz="2000" dirty="0" err="1">
                <a:solidFill>
                  <a:srgbClr val="002060"/>
                </a:solidFill>
                <a:latin typeface="+mn-lt"/>
              </a:rPr>
              <a:t>DataProperty</a:t>
            </a:r>
            <a:r>
              <a:rPr lang="en-US" sz="2000" dirty="0">
                <a:solidFill>
                  <a:srgbClr val="002060"/>
                </a:solidFill>
                <a:latin typeface="+mn-lt"/>
              </a:rPr>
              <a:t>: </a:t>
            </a:r>
            <a:r>
              <a:rPr lang="en-US" sz="2000" dirty="0" err="1">
                <a:solidFill>
                  <a:srgbClr val="002060"/>
                </a:solidFill>
                <a:latin typeface="+mn-lt"/>
              </a:rPr>
              <a:t>hasCountryCode</a:t>
            </a:r>
            <a:r>
              <a:rPr lang="en-US" sz="2000" dirty="0">
                <a:solidFill>
                  <a:srgbClr val="002060"/>
                </a:solidFill>
                <a:latin typeface="+mn-lt"/>
              </a:rPr>
              <a:t>  </a:t>
            </a:r>
          </a:p>
          <a:p>
            <a:pPr hangingPunct="0"/>
            <a:r>
              <a:rPr lang="en-US" sz="2000" dirty="0">
                <a:solidFill>
                  <a:srgbClr val="002060"/>
                </a:solidFill>
                <a:latin typeface="+mn-lt"/>
              </a:rPr>
              <a:t>… (see earlier code sample for details)</a:t>
            </a:r>
            <a:endParaRPr lang="en-AU" sz="2000" dirty="0">
              <a:solidFill>
                <a:srgbClr val="002060"/>
              </a:solidFill>
              <a:latin typeface="+mn-lt"/>
            </a:endParaRPr>
          </a:p>
          <a:p>
            <a:pPr hangingPunct="0"/>
            <a:r>
              <a:rPr lang="en-US" sz="2000" dirty="0">
                <a:solidFill>
                  <a:srgbClr val="002060"/>
                </a:solidFill>
                <a:latin typeface="+mn-lt"/>
              </a:rPr>
              <a:t>Class: Country</a:t>
            </a:r>
            <a:endParaRPr lang="en-AU" sz="2000" dirty="0">
              <a:solidFill>
                <a:srgbClr val="002060"/>
              </a:solidFill>
              <a:latin typeface="+mn-lt"/>
            </a:endParaRPr>
          </a:p>
          <a:p>
            <a:pPr hangingPunct="0"/>
            <a:r>
              <a:rPr lang="en-US" sz="2000" dirty="0">
                <a:solidFill>
                  <a:srgbClr val="002060"/>
                </a:solidFill>
                <a:latin typeface="+mn-lt"/>
              </a:rPr>
              <a:t>  </a:t>
            </a:r>
            <a:r>
              <a:rPr lang="en-US" sz="2000" dirty="0" err="1">
                <a:solidFill>
                  <a:srgbClr val="002060"/>
                </a:solidFill>
                <a:latin typeface="+mn-lt"/>
              </a:rPr>
              <a:t>SubClassOf</a:t>
            </a:r>
            <a:r>
              <a:rPr lang="en-US" sz="2000" dirty="0">
                <a:solidFill>
                  <a:srgbClr val="002060"/>
                </a:solidFill>
                <a:latin typeface="+mn-lt"/>
              </a:rPr>
              <a:t>:  </a:t>
            </a:r>
            <a:r>
              <a:rPr lang="en-US" sz="2000" dirty="0" err="1">
                <a:solidFill>
                  <a:srgbClr val="002060"/>
                </a:solidFill>
                <a:latin typeface="+mn-lt"/>
              </a:rPr>
              <a:t>hasCountryCode</a:t>
            </a:r>
            <a:r>
              <a:rPr lang="en-US" sz="2000" dirty="0">
                <a:solidFill>
                  <a:srgbClr val="002060"/>
                </a:solidFill>
                <a:latin typeface="+mn-lt"/>
              </a:rPr>
              <a:t> min 1</a:t>
            </a:r>
            <a:endParaRPr lang="en-AU" sz="2000" dirty="0">
              <a:solidFill>
                <a:srgbClr val="002060"/>
              </a:solidFill>
              <a:latin typeface="+mn-lt"/>
            </a:endParaRPr>
          </a:p>
          <a:p>
            <a:pPr hangingPunct="0"/>
            <a:r>
              <a:rPr lang="en-US" sz="2000" dirty="0">
                <a:solidFill>
                  <a:srgbClr val="002060"/>
                </a:solidFill>
                <a:latin typeface="+mn-lt"/>
              </a:rPr>
              <a:t>  </a:t>
            </a:r>
            <a:r>
              <a:rPr lang="en-US" sz="2000" dirty="0" err="1">
                <a:solidFill>
                  <a:srgbClr val="002060"/>
                </a:solidFill>
                <a:latin typeface="+mn-lt"/>
              </a:rPr>
              <a:t>HasKey</a:t>
            </a:r>
            <a:r>
              <a:rPr lang="en-US" sz="2000" dirty="0">
                <a:solidFill>
                  <a:srgbClr val="002060"/>
                </a:solidFill>
                <a:latin typeface="+mn-lt"/>
              </a:rPr>
              <a:t>:  </a:t>
            </a:r>
            <a:r>
              <a:rPr lang="en-US" sz="2000" dirty="0" err="1">
                <a:solidFill>
                  <a:srgbClr val="002060"/>
                </a:solidFill>
                <a:latin typeface="+mn-lt"/>
              </a:rPr>
              <a:t>hasCountryCode</a:t>
            </a:r>
            <a:endParaRPr lang="en-AU" sz="2000" dirty="0">
              <a:solidFill>
                <a:srgbClr val="002060"/>
              </a:solidFill>
              <a:latin typeface="+mn-lt"/>
            </a:endParaRPr>
          </a:p>
          <a:p>
            <a:pPr hangingPunct="0"/>
            <a:r>
              <a:rPr lang="en-US" sz="2000" dirty="0" err="1">
                <a:solidFill>
                  <a:srgbClr val="8A0000"/>
                </a:solidFill>
                <a:latin typeface="+mn-lt"/>
              </a:rPr>
              <a:t>ObjectProperty</a:t>
            </a:r>
            <a:r>
              <a:rPr lang="en-US" sz="2000" dirty="0">
                <a:solidFill>
                  <a:srgbClr val="8A0000"/>
                </a:solidFill>
                <a:latin typeface="+mn-lt"/>
              </a:rPr>
              <a:t>: </a:t>
            </a:r>
            <a:r>
              <a:rPr lang="en-US" sz="2000" dirty="0" err="1">
                <a:solidFill>
                  <a:srgbClr val="8A0000"/>
                </a:solidFill>
                <a:latin typeface="+mn-lt"/>
              </a:rPr>
              <a:t>headsCountry</a:t>
            </a:r>
            <a:endParaRPr lang="en-AU" sz="2000" dirty="0">
              <a:solidFill>
                <a:srgbClr val="8A0000"/>
              </a:solidFill>
              <a:latin typeface="+mn-lt"/>
            </a:endParaRPr>
          </a:p>
          <a:p>
            <a:pPr hangingPunct="0"/>
            <a:r>
              <a:rPr lang="en-US" sz="2000" dirty="0">
                <a:solidFill>
                  <a:srgbClr val="002060"/>
                </a:solidFill>
                <a:latin typeface="+mn-lt"/>
              </a:rPr>
              <a:t>  Domain: </a:t>
            </a:r>
            <a:r>
              <a:rPr lang="en-US" sz="2000" dirty="0" err="1">
                <a:solidFill>
                  <a:srgbClr val="002060"/>
                </a:solidFill>
                <a:latin typeface="+mn-lt"/>
              </a:rPr>
              <a:t>TopPolitician</a:t>
            </a:r>
            <a:endParaRPr lang="en-AU" sz="2000" dirty="0">
              <a:solidFill>
                <a:srgbClr val="002060"/>
              </a:solidFill>
              <a:latin typeface="+mn-lt"/>
            </a:endParaRPr>
          </a:p>
          <a:p>
            <a:pPr hangingPunct="0"/>
            <a:r>
              <a:rPr lang="en-US" sz="2000" dirty="0">
                <a:solidFill>
                  <a:srgbClr val="002060"/>
                </a:solidFill>
                <a:latin typeface="+mn-lt"/>
              </a:rPr>
              <a:t>  Range: Country</a:t>
            </a:r>
            <a:endParaRPr lang="en-AU" sz="2000" dirty="0">
              <a:solidFill>
                <a:srgbClr val="002060"/>
              </a:solidFill>
              <a:latin typeface="+mn-lt"/>
            </a:endParaRPr>
          </a:p>
          <a:p>
            <a:pPr hangingPunct="0"/>
            <a:r>
              <a:rPr lang="en-US" sz="2000" dirty="0">
                <a:solidFill>
                  <a:srgbClr val="002060"/>
                </a:solidFill>
                <a:latin typeface="+mn-lt"/>
              </a:rPr>
              <a:t>  Characteristics: </a:t>
            </a:r>
            <a:r>
              <a:rPr lang="en-US" sz="2000" dirty="0">
                <a:solidFill>
                  <a:srgbClr val="8A0000"/>
                </a:solidFill>
                <a:latin typeface="+mn-lt"/>
              </a:rPr>
              <a:t>Functional, </a:t>
            </a:r>
            <a:r>
              <a:rPr lang="en-US" sz="2000" dirty="0" err="1">
                <a:solidFill>
                  <a:srgbClr val="8A0000"/>
                </a:solidFill>
                <a:latin typeface="+mn-lt"/>
              </a:rPr>
              <a:t>InverseFunctional</a:t>
            </a:r>
            <a:endParaRPr lang="en-AU" sz="2000" dirty="0">
              <a:solidFill>
                <a:srgbClr val="8A0000"/>
              </a:solidFill>
              <a:latin typeface="+mn-lt"/>
            </a:endParaRPr>
          </a:p>
          <a:p>
            <a:pPr hangingPunct="0"/>
            <a:r>
              <a:rPr lang="en-US" sz="2000" dirty="0" err="1">
                <a:solidFill>
                  <a:srgbClr val="002060"/>
                </a:solidFill>
                <a:latin typeface="+mn-lt"/>
              </a:rPr>
              <a:t>ObjectProperty</a:t>
            </a:r>
            <a:r>
              <a:rPr lang="en-US" sz="2000" dirty="0">
                <a:solidFill>
                  <a:srgbClr val="002060"/>
                </a:solidFill>
                <a:latin typeface="+mn-lt"/>
              </a:rPr>
              <a:t>: </a:t>
            </a:r>
            <a:r>
              <a:rPr lang="en-US" sz="2000" dirty="0" err="1">
                <a:solidFill>
                  <a:srgbClr val="002060"/>
                </a:solidFill>
                <a:latin typeface="+mn-lt"/>
              </a:rPr>
              <a:t>wasBornInCountry</a:t>
            </a:r>
            <a:endParaRPr lang="en-AU" sz="2000" dirty="0">
              <a:solidFill>
                <a:srgbClr val="002060"/>
              </a:solidFill>
              <a:latin typeface="+mn-lt"/>
            </a:endParaRPr>
          </a:p>
          <a:p>
            <a:pPr hangingPunct="0"/>
            <a:r>
              <a:rPr lang="en-US" sz="2000" dirty="0">
                <a:solidFill>
                  <a:srgbClr val="002060"/>
                </a:solidFill>
                <a:latin typeface="+mn-lt"/>
              </a:rPr>
              <a:t>  Domain: </a:t>
            </a:r>
            <a:r>
              <a:rPr lang="en-US" sz="2000" dirty="0" err="1">
                <a:solidFill>
                  <a:srgbClr val="002060"/>
                </a:solidFill>
                <a:latin typeface="+mn-lt"/>
              </a:rPr>
              <a:t>TopPolitician</a:t>
            </a:r>
            <a:endParaRPr lang="en-AU" sz="2000" dirty="0">
              <a:solidFill>
                <a:srgbClr val="002060"/>
              </a:solidFill>
              <a:latin typeface="+mn-lt"/>
            </a:endParaRPr>
          </a:p>
          <a:p>
            <a:pPr hangingPunct="0"/>
            <a:r>
              <a:rPr lang="en-US" sz="2000" dirty="0">
                <a:solidFill>
                  <a:srgbClr val="002060"/>
                </a:solidFill>
                <a:latin typeface="+mn-lt"/>
              </a:rPr>
              <a:t>  Range: Country</a:t>
            </a:r>
            <a:endParaRPr lang="en-AU" sz="2000" dirty="0">
              <a:solidFill>
                <a:srgbClr val="002060"/>
              </a:solidFill>
              <a:latin typeface="+mn-lt"/>
            </a:endParaRPr>
          </a:p>
          <a:p>
            <a:pPr hangingPunct="0"/>
            <a:r>
              <a:rPr lang="en-US" sz="2000" dirty="0">
                <a:solidFill>
                  <a:srgbClr val="002060"/>
                </a:solidFill>
                <a:latin typeface="+mn-lt"/>
              </a:rPr>
              <a:t>  Characteristics: </a:t>
            </a:r>
            <a:r>
              <a:rPr lang="en-US" sz="2000" dirty="0">
                <a:solidFill>
                  <a:srgbClr val="8A0000"/>
                </a:solidFill>
                <a:latin typeface="+mn-lt"/>
              </a:rPr>
              <a:t>Functional</a:t>
            </a:r>
            <a:endParaRPr lang="en-AU" sz="2000" dirty="0">
              <a:solidFill>
                <a:srgbClr val="8A0000"/>
              </a:solidFill>
              <a:latin typeface="+mn-lt"/>
            </a:endParaRPr>
          </a:p>
          <a:p>
            <a:pPr hangingPunct="0"/>
            <a:r>
              <a:rPr lang="en-US" sz="2000" dirty="0">
                <a:solidFill>
                  <a:srgbClr val="002060"/>
                </a:solidFill>
                <a:latin typeface="+mn-lt"/>
              </a:rPr>
              <a:t>Class: </a:t>
            </a:r>
            <a:r>
              <a:rPr lang="en-US" sz="2000" dirty="0" err="1">
                <a:solidFill>
                  <a:srgbClr val="002060"/>
                </a:solidFill>
                <a:latin typeface="+mn-lt"/>
              </a:rPr>
              <a:t>TopPolitician</a:t>
            </a:r>
            <a:endParaRPr lang="en-AU" sz="2000" dirty="0">
              <a:solidFill>
                <a:srgbClr val="002060"/>
              </a:solidFill>
              <a:latin typeface="+mn-lt"/>
            </a:endParaRPr>
          </a:p>
          <a:p>
            <a:pPr hangingPunct="0"/>
            <a:r>
              <a:rPr lang="en-US" sz="2000" dirty="0">
                <a:solidFill>
                  <a:srgbClr val="002060"/>
                </a:solidFill>
                <a:latin typeface="+mn-lt"/>
              </a:rPr>
              <a:t>  </a:t>
            </a:r>
            <a:r>
              <a:rPr lang="en-US" sz="2000" dirty="0" err="1">
                <a:solidFill>
                  <a:srgbClr val="8A0000"/>
                </a:solidFill>
                <a:latin typeface="+mn-lt"/>
              </a:rPr>
              <a:t>SubClassOf</a:t>
            </a:r>
            <a:r>
              <a:rPr lang="en-US" sz="2000" dirty="0">
                <a:solidFill>
                  <a:srgbClr val="8A0000"/>
                </a:solidFill>
                <a:latin typeface="+mn-lt"/>
              </a:rPr>
              <a:t>:  </a:t>
            </a:r>
            <a:r>
              <a:rPr lang="en-US" sz="2000" dirty="0" err="1">
                <a:solidFill>
                  <a:srgbClr val="002060"/>
                </a:solidFill>
                <a:latin typeface="+mn-lt"/>
              </a:rPr>
              <a:t>headsCountry</a:t>
            </a:r>
            <a:r>
              <a:rPr lang="en-US" sz="2000" dirty="0">
                <a:solidFill>
                  <a:srgbClr val="002060"/>
                </a:solidFill>
                <a:latin typeface="+mn-lt"/>
              </a:rPr>
              <a:t> </a:t>
            </a:r>
            <a:r>
              <a:rPr lang="en-US" sz="2000" dirty="0">
                <a:solidFill>
                  <a:srgbClr val="8A0000"/>
                </a:solidFill>
                <a:latin typeface="+mn-lt"/>
              </a:rPr>
              <a:t>min 1</a:t>
            </a:r>
            <a:endParaRPr lang="en-AU" sz="2000" dirty="0">
              <a:solidFill>
                <a:srgbClr val="8A0000"/>
              </a:solidFill>
              <a:latin typeface="+mn-lt"/>
            </a:endParaRPr>
          </a:p>
          <a:p>
            <a:pPr hangingPunct="0"/>
            <a:r>
              <a:rPr lang="en-US" sz="2000" dirty="0">
                <a:solidFill>
                  <a:srgbClr val="002060"/>
                </a:solidFill>
                <a:latin typeface="+mn-lt"/>
              </a:rPr>
              <a:t>  </a:t>
            </a:r>
            <a:r>
              <a:rPr lang="en-US" sz="2000" dirty="0" err="1">
                <a:solidFill>
                  <a:srgbClr val="8A0000"/>
                </a:solidFill>
                <a:latin typeface="+mn-lt"/>
              </a:rPr>
              <a:t>SubClassOf</a:t>
            </a:r>
            <a:r>
              <a:rPr lang="en-US" sz="2000" dirty="0">
                <a:solidFill>
                  <a:srgbClr val="8A0000"/>
                </a:solidFill>
                <a:latin typeface="+mn-lt"/>
              </a:rPr>
              <a:t>:</a:t>
            </a:r>
            <a:r>
              <a:rPr lang="en-US" sz="2000" dirty="0">
                <a:solidFill>
                  <a:srgbClr val="002060"/>
                </a:solidFill>
                <a:latin typeface="+mn-lt"/>
              </a:rPr>
              <a:t>  </a:t>
            </a:r>
            <a:r>
              <a:rPr lang="en-US" sz="2000" dirty="0" err="1">
                <a:solidFill>
                  <a:srgbClr val="002060"/>
                </a:solidFill>
                <a:latin typeface="+mn-lt"/>
              </a:rPr>
              <a:t>wasBornInCountry</a:t>
            </a:r>
            <a:r>
              <a:rPr lang="en-US" sz="2000" dirty="0">
                <a:solidFill>
                  <a:srgbClr val="002060"/>
                </a:solidFill>
                <a:latin typeface="+mn-lt"/>
              </a:rPr>
              <a:t> </a:t>
            </a:r>
            <a:r>
              <a:rPr lang="en-US" sz="2000" dirty="0">
                <a:solidFill>
                  <a:srgbClr val="8A0000"/>
                </a:solidFill>
                <a:latin typeface="+mn-lt"/>
              </a:rPr>
              <a:t>min 1</a:t>
            </a:r>
            <a:endParaRPr lang="en-AU" sz="2000" dirty="0">
              <a:solidFill>
                <a:srgbClr val="8A0000"/>
              </a:solidFill>
              <a:latin typeface="+mn-lt"/>
            </a:endParaRPr>
          </a:p>
          <a:p>
            <a:endParaRPr lang="en-AU" dirty="0"/>
          </a:p>
        </p:txBody>
      </p:sp>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562" y="624200"/>
            <a:ext cx="3445650" cy="181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0007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0948" y="914400"/>
            <a:ext cx="1478280" cy="1973580"/>
          </a:xfrm>
          <a:prstGeom prst="rect">
            <a:avLst/>
          </a:prstGeom>
        </p:spPr>
      </p:pic>
      <p:sp>
        <p:nvSpPr>
          <p:cNvPr id="3" name="TextBox 2"/>
          <p:cNvSpPr txBox="1"/>
          <p:nvPr/>
        </p:nvSpPr>
        <p:spPr>
          <a:xfrm>
            <a:off x="533400" y="1977225"/>
            <a:ext cx="8236294" cy="4093428"/>
          </a:xfrm>
          <a:prstGeom prst="rect">
            <a:avLst/>
          </a:prstGeom>
          <a:noFill/>
        </p:spPr>
        <p:txBody>
          <a:bodyPr wrap="none" rtlCol="0">
            <a:spAutoFit/>
          </a:bodyPr>
          <a:lstStyle/>
          <a:p>
            <a:r>
              <a:rPr lang="en-AU" sz="2000" dirty="0">
                <a:solidFill>
                  <a:srgbClr val="002060"/>
                </a:solidFill>
                <a:latin typeface="+mn-lt"/>
              </a:rPr>
              <a:t>The first row of the RDB table records the fact that </a:t>
            </a:r>
          </a:p>
          <a:p>
            <a:r>
              <a:rPr lang="en-AU" sz="2000" dirty="0">
                <a:solidFill>
                  <a:srgbClr val="002060"/>
                </a:solidFill>
                <a:latin typeface="+mn-lt"/>
              </a:rPr>
              <a:t>the top politician who heads Australia (country code = ‘AU’)</a:t>
            </a:r>
          </a:p>
          <a:p>
            <a:r>
              <a:rPr lang="en-AU" sz="2000" dirty="0">
                <a:solidFill>
                  <a:srgbClr val="002060"/>
                </a:solidFill>
                <a:latin typeface="+mn-lt"/>
              </a:rPr>
              <a:t>was born in the United Kingdom (country code = ‘GB’).</a:t>
            </a:r>
          </a:p>
          <a:p>
            <a:r>
              <a:rPr lang="en-AU" sz="2000" dirty="0">
                <a:solidFill>
                  <a:srgbClr val="002060"/>
                </a:solidFill>
                <a:latin typeface="+mn-lt"/>
              </a:rPr>
              <a:t>We can record this without knowing the name of the politician (Julia Gillard).</a:t>
            </a:r>
          </a:p>
          <a:p>
            <a:endParaRPr lang="en-AU" sz="2000" dirty="0">
              <a:solidFill>
                <a:srgbClr val="002060"/>
              </a:solidFill>
              <a:latin typeface="+mn-lt"/>
            </a:endParaRPr>
          </a:p>
          <a:p>
            <a:r>
              <a:rPr lang="en-AU" sz="2000" dirty="0">
                <a:solidFill>
                  <a:srgbClr val="002060"/>
                </a:solidFill>
                <a:latin typeface="+mn-lt"/>
              </a:rPr>
              <a:t>In OWL, this fact may be coded using blank node ids for unnamed individuals.</a:t>
            </a:r>
          </a:p>
          <a:p>
            <a:endParaRPr lang="en-AU" sz="1400" dirty="0">
              <a:solidFill>
                <a:srgbClr val="002060"/>
              </a:solidFill>
              <a:latin typeface="+mn-lt"/>
            </a:endParaRPr>
          </a:p>
          <a:p>
            <a:pPr lvl="1" hangingPunct="0"/>
            <a:r>
              <a:rPr lang="en-US" sz="2000" dirty="0">
                <a:solidFill>
                  <a:srgbClr val="002060"/>
                </a:solidFill>
                <a:latin typeface="+mn-lt"/>
              </a:rPr>
              <a:t>Individual:  _:p1</a:t>
            </a:r>
            <a:endParaRPr lang="en-AU" sz="2000" dirty="0">
              <a:solidFill>
                <a:srgbClr val="002060"/>
              </a:solidFill>
              <a:latin typeface="+mn-lt"/>
            </a:endParaRPr>
          </a:p>
          <a:p>
            <a:pPr lvl="1" hangingPunct="0"/>
            <a:r>
              <a:rPr lang="en-US" sz="2000" dirty="0">
                <a:solidFill>
                  <a:srgbClr val="002060"/>
                </a:solidFill>
                <a:latin typeface="+mn-lt"/>
              </a:rPr>
              <a:t>  Facts:  </a:t>
            </a:r>
            <a:r>
              <a:rPr lang="en-US" sz="2000" dirty="0" err="1">
                <a:solidFill>
                  <a:srgbClr val="002060"/>
                </a:solidFill>
                <a:latin typeface="+mn-lt"/>
              </a:rPr>
              <a:t>headsCountry</a:t>
            </a:r>
            <a:r>
              <a:rPr lang="en-US" sz="2000" dirty="0">
                <a:solidFill>
                  <a:srgbClr val="002060"/>
                </a:solidFill>
                <a:latin typeface="+mn-lt"/>
              </a:rPr>
              <a:t>  _:c1,  </a:t>
            </a:r>
            <a:r>
              <a:rPr lang="en-US" sz="2000" dirty="0" err="1">
                <a:solidFill>
                  <a:srgbClr val="002060"/>
                </a:solidFill>
                <a:latin typeface="+mn-lt"/>
              </a:rPr>
              <a:t>wasBornInCountry</a:t>
            </a:r>
            <a:r>
              <a:rPr lang="en-US" sz="2000" dirty="0">
                <a:solidFill>
                  <a:srgbClr val="002060"/>
                </a:solidFill>
                <a:latin typeface="+mn-lt"/>
              </a:rPr>
              <a:t>  _:c2</a:t>
            </a:r>
            <a:endParaRPr lang="en-AU" sz="2000" dirty="0">
              <a:solidFill>
                <a:srgbClr val="002060"/>
              </a:solidFill>
              <a:latin typeface="+mn-lt"/>
            </a:endParaRPr>
          </a:p>
          <a:p>
            <a:pPr lvl="1" hangingPunct="0"/>
            <a:r>
              <a:rPr lang="en-US" sz="2000" dirty="0">
                <a:solidFill>
                  <a:srgbClr val="002060"/>
                </a:solidFill>
                <a:latin typeface="+mn-lt"/>
              </a:rPr>
              <a:t>Individual:  _:c1</a:t>
            </a:r>
            <a:endParaRPr lang="en-AU" sz="2000" dirty="0">
              <a:solidFill>
                <a:srgbClr val="002060"/>
              </a:solidFill>
              <a:latin typeface="+mn-lt"/>
            </a:endParaRPr>
          </a:p>
          <a:p>
            <a:pPr lvl="1" hangingPunct="0"/>
            <a:r>
              <a:rPr lang="en-US" sz="2000" dirty="0">
                <a:solidFill>
                  <a:srgbClr val="002060"/>
                </a:solidFill>
                <a:latin typeface="+mn-lt"/>
              </a:rPr>
              <a:t>  Facts:  </a:t>
            </a:r>
            <a:r>
              <a:rPr lang="en-US" sz="2000" dirty="0" err="1">
                <a:solidFill>
                  <a:srgbClr val="002060"/>
                </a:solidFill>
                <a:latin typeface="+mn-lt"/>
              </a:rPr>
              <a:t>hasCountryCode</a:t>
            </a:r>
            <a:r>
              <a:rPr lang="en-US" sz="2000" dirty="0">
                <a:solidFill>
                  <a:srgbClr val="002060"/>
                </a:solidFill>
                <a:latin typeface="+mn-lt"/>
              </a:rPr>
              <a:t>  "AU"</a:t>
            </a:r>
            <a:endParaRPr lang="en-AU" sz="2000" dirty="0">
              <a:solidFill>
                <a:srgbClr val="002060"/>
              </a:solidFill>
              <a:latin typeface="+mn-lt"/>
            </a:endParaRPr>
          </a:p>
          <a:p>
            <a:pPr lvl="1" hangingPunct="0"/>
            <a:r>
              <a:rPr lang="en-US" sz="2000" dirty="0">
                <a:solidFill>
                  <a:srgbClr val="002060"/>
                </a:solidFill>
                <a:latin typeface="+mn-lt"/>
              </a:rPr>
              <a:t>Individual:  _:c2</a:t>
            </a:r>
            <a:endParaRPr lang="en-AU" sz="2000" dirty="0">
              <a:solidFill>
                <a:srgbClr val="002060"/>
              </a:solidFill>
              <a:latin typeface="+mn-lt"/>
            </a:endParaRPr>
          </a:p>
          <a:p>
            <a:pPr lvl="1" hangingPunct="0"/>
            <a:r>
              <a:rPr lang="en-US" sz="2000" dirty="0">
                <a:solidFill>
                  <a:srgbClr val="002060"/>
                </a:solidFill>
                <a:latin typeface="+mn-lt"/>
              </a:rPr>
              <a:t>  Facts: </a:t>
            </a:r>
            <a:r>
              <a:rPr lang="en-US" sz="2000" dirty="0" err="1">
                <a:solidFill>
                  <a:srgbClr val="002060"/>
                </a:solidFill>
                <a:latin typeface="+mn-lt"/>
              </a:rPr>
              <a:t>hasCountryCode</a:t>
            </a:r>
            <a:r>
              <a:rPr lang="en-US" sz="2000" dirty="0">
                <a:solidFill>
                  <a:srgbClr val="002060"/>
                </a:solidFill>
                <a:latin typeface="+mn-lt"/>
              </a:rPr>
              <a:t>  "GB"</a:t>
            </a:r>
            <a:endParaRPr lang="en-AU"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923" y="308610"/>
            <a:ext cx="2976477" cy="1520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48A9586A-02B7-4BDD-8DC9-6029CAD0FC74}"/>
              </a:ext>
            </a:extLst>
          </p:cNvPr>
          <p:cNvSpPr txBox="1"/>
          <p:nvPr/>
        </p:nvSpPr>
        <p:spPr>
          <a:xfrm>
            <a:off x="3657600" y="602681"/>
            <a:ext cx="2698175" cy="369332"/>
          </a:xfrm>
          <a:prstGeom prst="rect">
            <a:avLst/>
          </a:prstGeom>
          <a:noFill/>
        </p:spPr>
        <p:txBody>
          <a:bodyPr wrap="none" rtlCol="0">
            <a:spAutoFit/>
          </a:bodyPr>
          <a:lstStyle/>
          <a:p>
            <a:r>
              <a:rPr lang="en-AU" dirty="0">
                <a:solidFill>
                  <a:srgbClr val="0070C0"/>
                </a:solidFill>
              </a:rPr>
              <a:t>(sample data from 2013)</a:t>
            </a:r>
          </a:p>
        </p:txBody>
      </p:sp>
    </p:spTree>
    <p:extLst>
      <p:ext uri="{BB962C8B-B14F-4D97-AF65-F5344CB8AC3E}">
        <p14:creationId xmlns:p14="http://schemas.microsoft.com/office/powerpoint/2010/main" val="289377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14400"/>
            <a:ext cx="5247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64264" y="304800"/>
            <a:ext cx="7635745" cy="5324535"/>
          </a:xfrm>
          <a:prstGeom prst="rect">
            <a:avLst/>
          </a:prstGeom>
          <a:noFill/>
        </p:spPr>
        <p:txBody>
          <a:bodyPr wrap="none" rtlCol="0">
            <a:spAutoFit/>
          </a:bodyPr>
          <a:lstStyle/>
          <a:p>
            <a:r>
              <a:rPr lang="en-AU" sz="2000" dirty="0">
                <a:solidFill>
                  <a:srgbClr val="002060"/>
                </a:solidFill>
                <a:latin typeface="+mn-lt"/>
              </a:rPr>
              <a:t>OWL individuals may be named (with one or more IRIs) or be unnamed.</a:t>
            </a:r>
          </a:p>
          <a:p>
            <a:endParaRPr lang="en-AU" sz="2000" dirty="0">
              <a:solidFill>
                <a:srgbClr val="002060"/>
              </a:solidFill>
              <a:latin typeface="+mn-lt"/>
            </a:endParaRPr>
          </a:p>
          <a:p>
            <a:endParaRPr lang="en-AU" sz="2000" dirty="0">
              <a:solidFill>
                <a:srgbClr val="002060"/>
              </a:solidFill>
              <a:latin typeface="+mn-lt"/>
            </a:endParaRPr>
          </a:p>
          <a:p>
            <a:endParaRPr lang="en-AU" sz="2000" dirty="0">
              <a:solidFill>
                <a:srgbClr val="002060"/>
              </a:solidFill>
              <a:latin typeface="+mn-lt"/>
            </a:endParaRPr>
          </a:p>
          <a:p>
            <a:endParaRPr lang="en-AU" sz="2000" dirty="0">
              <a:solidFill>
                <a:srgbClr val="002060"/>
              </a:solidFill>
              <a:latin typeface="+mn-lt"/>
            </a:endParaRPr>
          </a:p>
          <a:p>
            <a:endParaRPr lang="en-AU" sz="2000" dirty="0">
              <a:solidFill>
                <a:srgbClr val="002060"/>
              </a:solidFill>
              <a:latin typeface="+mn-lt"/>
            </a:endParaRPr>
          </a:p>
          <a:p>
            <a:endParaRPr lang="en-AU" sz="2000" dirty="0">
              <a:solidFill>
                <a:srgbClr val="002060"/>
              </a:solidFill>
              <a:latin typeface="+mn-lt"/>
            </a:endParaRPr>
          </a:p>
          <a:p>
            <a:endParaRPr lang="en-AU" sz="2000" dirty="0">
              <a:solidFill>
                <a:srgbClr val="002060"/>
              </a:solidFill>
              <a:latin typeface="+mn-lt"/>
            </a:endParaRPr>
          </a:p>
          <a:p>
            <a:endParaRPr lang="en-AU" sz="2000" dirty="0">
              <a:solidFill>
                <a:srgbClr val="002060"/>
              </a:solidFill>
              <a:latin typeface="+mn-lt"/>
            </a:endParaRPr>
          </a:p>
          <a:p>
            <a:endParaRPr lang="en-AU" sz="2000" dirty="0">
              <a:solidFill>
                <a:srgbClr val="002060"/>
              </a:solidFill>
              <a:latin typeface="+mn-lt"/>
            </a:endParaRPr>
          </a:p>
          <a:p>
            <a:pPr lvl="1" hangingPunct="0"/>
            <a:r>
              <a:rPr lang="en-US" sz="2000" dirty="0">
                <a:solidFill>
                  <a:srgbClr val="8A0000"/>
                </a:solidFill>
                <a:latin typeface="+mn-lt"/>
              </a:rPr>
              <a:t>Class: Country</a:t>
            </a:r>
            <a:endParaRPr lang="en-AU" sz="2000" dirty="0">
              <a:solidFill>
                <a:srgbClr val="8A0000"/>
              </a:solidFill>
              <a:latin typeface="+mn-lt"/>
            </a:endParaRPr>
          </a:p>
          <a:p>
            <a:pPr lvl="1" hangingPunct="0"/>
            <a:r>
              <a:rPr lang="en-US" sz="2000" dirty="0">
                <a:solidFill>
                  <a:srgbClr val="8A0000"/>
                </a:solidFill>
                <a:latin typeface="+mn-lt"/>
              </a:rPr>
              <a:t>   </a:t>
            </a:r>
            <a:r>
              <a:rPr lang="en-US" sz="2000" dirty="0" err="1">
                <a:solidFill>
                  <a:srgbClr val="8A0000"/>
                </a:solidFill>
                <a:latin typeface="+mn-lt"/>
              </a:rPr>
              <a:t>HasKey</a:t>
            </a:r>
            <a:r>
              <a:rPr lang="en-US" sz="2000" dirty="0">
                <a:solidFill>
                  <a:srgbClr val="8A0000"/>
                </a:solidFill>
                <a:latin typeface="+mn-lt"/>
              </a:rPr>
              <a:t>:  </a:t>
            </a:r>
            <a:r>
              <a:rPr lang="en-US" sz="2000" dirty="0" err="1">
                <a:solidFill>
                  <a:srgbClr val="8A0000"/>
                </a:solidFill>
                <a:latin typeface="+mn-lt"/>
              </a:rPr>
              <a:t>hasCountryCode</a:t>
            </a:r>
            <a:endParaRPr lang="en-AU" sz="2000" dirty="0">
              <a:solidFill>
                <a:srgbClr val="8A0000"/>
              </a:solidFill>
              <a:latin typeface="+mn-lt"/>
            </a:endParaRPr>
          </a:p>
          <a:p>
            <a:endParaRPr lang="en-AU" sz="2000" dirty="0">
              <a:solidFill>
                <a:srgbClr val="002060"/>
              </a:solidFill>
              <a:latin typeface="+mn-lt"/>
            </a:endParaRPr>
          </a:p>
          <a:p>
            <a:pPr lvl="1" hangingPunct="0"/>
            <a:r>
              <a:rPr lang="en-US" sz="2000" dirty="0">
                <a:solidFill>
                  <a:srgbClr val="002060"/>
                </a:solidFill>
                <a:latin typeface="+mn-lt"/>
              </a:rPr>
              <a:t>Individual:  Myanmar</a:t>
            </a:r>
            <a:endParaRPr lang="en-AU" sz="2000" dirty="0">
              <a:solidFill>
                <a:srgbClr val="002060"/>
              </a:solidFill>
              <a:latin typeface="+mn-lt"/>
            </a:endParaRPr>
          </a:p>
          <a:p>
            <a:pPr lvl="1" hangingPunct="0"/>
            <a:r>
              <a:rPr lang="en-US" sz="2000" dirty="0">
                <a:solidFill>
                  <a:srgbClr val="002060"/>
                </a:solidFill>
                <a:latin typeface="+mn-lt"/>
              </a:rPr>
              <a:t>    Facts: </a:t>
            </a:r>
            <a:r>
              <a:rPr lang="en-US" sz="2000" dirty="0" err="1">
                <a:solidFill>
                  <a:srgbClr val="002060"/>
                </a:solidFill>
                <a:latin typeface="+mn-lt"/>
              </a:rPr>
              <a:t>hasCountryCode</a:t>
            </a:r>
            <a:r>
              <a:rPr lang="en-US" sz="2000" dirty="0">
                <a:solidFill>
                  <a:srgbClr val="002060"/>
                </a:solidFill>
                <a:latin typeface="+mn-lt"/>
              </a:rPr>
              <a:t>  "MM"</a:t>
            </a:r>
            <a:endParaRPr lang="en-AU" sz="2000" dirty="0">
              <a:solidFill>
                <a:srgbClr val="002060"/>
              </a:solidFill>
              <a:latin typeface="+mn-lt"/>
            </a:endParaRPr>
          </a:p>
          <a:p>
            <a:pPr lvl="1" hangingPunct="0"/>
            <a:r>
              <a:rPr lang="en-US" sz="2000" dirty="0">
                <a:solidFill>
                  <a:srgbClr val="002060"/>
                </a:solidFill>
                <a:latin typeface="+mn-lt"/>
              </a:rPr>
              <a:t>Individual:  Burma</a:t>
            </a:r>
            <a:endParaRPr lang="en-AU" sz="2000" dirty="0">
              <a:solidFill>
                <a:srgbClr val="002060"/>
              </a:solidFill>
              <a:latin typeface="+mn-lt"/>
            </a:endParaRPr>
          </a:p>
          <a:p>
            <a:pPr lvl="1" hangingPunct="0"/>
            <a:r>
              <a:rPr lang="en-US" sz="2000" dirty="0">
                <a:solidFill>
                  <a:srgbClr val="002060"/>
                </a:solidFill>
                <a:latin typeface="+mn-lt"/>
              </a:rPr>
              <a:t>    Facts: </a:t>
            </a:r>
            <a:r>
              <a:rPr lang="en-US" sz="2000" dirty="0" err="1">
                <a:solidFill>
                  <a:srgbClr val="002060"/>
                </a:solidFill>
                <a:latin typeface="+mn-lt"/>
              </a:rPr>
              <a:t>hasCountryCode</a:t>
            </a:r>
            <a:r>
              <a:rPr lang="en-US" sz="2000" dirty="0">
                <a:solidFill>
                  <a:srgbClr val="002060"/>
                </a:solidFill>
                <a:latin typeface="+mn-lt"/>
              </a:rPr>
              <a:t>  "MM</a:t>
            </a:r>
            <a:r>
              <a:rPr lang="en-US" sz="2000" dirty="0">
                <a:solidFill>
                  <a:srgbClr val="002060"/>
                </a:solidFill>
              </a:rPr>
              <a:t>"</a:t>
            </a:r>
            <a:endParaRPr lang="en-AU" sz="2000" dirty="0">
              <a:solidFill>
                <a:srgbClr val="002060"/>
              </a:solidFill>
              <a:latin typeface="+mn-lt"/>
            </a:endParaRPr>
          </a:p>
        </p:txBody>
      </p:sp>
      <p:sp>
        <p:nvSpPr>
          <p:cNvPr id="4" name="Right Arrow 3"/>
          <p:cNvSpPr/>
          <p:nvPr/>
        </p:nvSpPr>
        <p:spPr>
          <a:xfrm>
            <a:off x="5083144" y="5383143"/>
            <a:ext cx="228600" cy="1524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5" name="TextBox 4"/>
          <p:cNvSpPr txBox="1"/>
          <p:nvPr/>
        </p:nvSpPr>
        <p:spPr>
          <a:xfrm>
            <a:off x="5715000" y="5029200"/>
            <a:ext cx="2259849" cy="707886"/>
          </a:xfrm>
          <a:prstGeom prst="rect">
            <a:avLst/>
          </a:prstGeom>
          <a:noFill/>
        </p:spPr>
        <p:txBody>
          <a:bodyPr wrap="none" rtlCol="0">
            <a:spAutoFit/>
          </a:bodyPr>
          <a:lstStyle/>
          <a:p>
            <a:r>
              <a:rPr lang="en-AU" sz="2000" dirty="0">
                <a:solidFill>
                  <a:srgbClr val="002060"/>
                </a:solidFill>
                <a:latin typeface="+mn-lt"/>
              </a:rPr>
              <a:t>Individual: Burma</a:t>
            </a:r>
          </a:p>
          <a:p>
            <a:r>
              <a:rPr lang="en-AU" sz="2000" dirty="0">
                <a:solidFill>
                  <a:srgbClr val="002060"/>
                </a:solidFill>
                <a:latin typeface="+mn-lt"/>
              </a:rPr>
              <a:t>  </a:t>
            </a:r>
            <a:r>
              <a:rPr lang="en-AU" sz="2000" dirty="0" err="1">
                <a:solidFill>
                  <a:srgbClr val="002060"/>
                </a:solidFill>
                <a:latin typeface="+mn-lt"/>
              </a:rPr>
              <a:t>SameAs</a:t>
            </a:r>
            <a:r>
              <a:rPr lang="en-AU" sz="2000" dirty="0">
                <a:solidFill>
                  <a:srgbClr val="002060"/>
                </a:solidFill>
                <a:latin typeface="+mn-lt"/>
              </a:rPr>
              <a:t>: Myanmar</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882" y="1977326"/>
            <a:ext cx="4096083" cy="2899474"/>
          </a:xfrm>
          <a:prstGeom prst="rect">
            <a:avLst/>
          </a:prstGeom>
        </p:spPr>
      </p:pic>
    </p:spTree>
    <p:extLst>
      <p:ext uri="{BB962C8B-B14F-4D97-AF65-F5344CB8AC3E}">
        <p14:creationId xmlns:p14="http://schemas.microsoft.com/office/powerpoint/2010/main" val="97083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AE32439-657F-4733-8A24-1BBF1EF35ECB}"/>
              </a:ext>
            </a:extLst>
          </p:cNvPr>
          <p:cNvSpPr txBox="1"/>
          <p:nvPr/>
        </p:nvSpPr>
        <p:spPr>
          <a:xfrm>
            <a:off x="5867400" y="4093059"/>
            <a:ext cx="3038139" cy="646331"/>
          </a:xfrm>
          <a:prstGeom prst="rect">
            <a:avLst/>
          </a:prstGeom>
          <a:noFill/>
        </p:spPr>
        <p:txBody>
          <a:bodyPr wrap="none" rtlCol="0">
            <a:spAutoFit/>
          </a:bodyPr>
          <a:lstStyle/>
          <a:p>
            <a:r>
              <a:rPr lang="en-AU" dirty="0">
                <a:latin typeface="+mn-lt"/>
              </a:rPr>
              <a:t>This </a:t>
            </a:r>
            <a:r>
              <a:rPr lang="en-AU" dirty="0" err="1">
                <a:latin typeface="+mn-lt"/>
              </a:rPr>
              <a:t>HasKey</a:t>
            </a:r>
            <a:r>
              <a:rPr lang="en-AU" dirty="0">
                <a:latin typeface="+mn-lt"/>
              </a:rPr>
              <a:t> UC applies only to</a:t>
            </a:r>
          </a:p>
          <a:p>
            <a:r>
              <a:rPr lang="en-AU" dirty="0">
                <a:latin typeface="+mn-lt"/>
              </a:rPr>
              <a:t>                 named individuals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1295400"/>
            <a:ext cx="1214937" cy="1622004"/>
          </a:xfrm>
          <a:prstGeom prst="rect">
            <a:avLst/>
          </a:prstGeom>
        </p:spPr>
      </p:pic>
      <p:sp>
        <p:nvSpPr>
          <p:cNvPr id="4" name="TextBox 3"/>
          <p:cNvSpPr txBox="1"/>
          <p:nvPr/>
        </p:nvSpPr>
        <p:spPr>
          <a:xfrm>
            <a:off x="762000" y="381000"/>
            <a:ext cx="7315200" cy="4370427"/>
          </a:xfrm>
          <a:prstGeom prst="rect">
            <a:avLst/>
          </a:prstGeom>
          <a:noFill/>
        </p:spPr>
        <p:txBody>
          <a:bodyPr wrap="square" rtlCol="0">
            <a:spAutoFit/>
          </a:bodyPr>
          <a:lstStyle/>
          <a:p>
            <a:r>
              <a:rPr lang="en-AU" sz="2000" dirty="0">
                <a:solidFill>
                  <a:srgbClr val="8A0000"/>
                </a:solidFill>
                <a:latin typeface="+mn-lt"/>
              </a:rPr>
              <a:t>Class: Country</a:t>
            </a:r>
          </a:p>
          <a:p>
            <a:r>
              <a:rPr lang="en-AU" sz="2000" dirty="0">
                <a:solidFill>
                  <a:srgbClr val="8A0000"/>
                </a:solidFill>
                <a:latin typeface="+mn-lt"/>
              </a:rPr>
              <a:t>  </a:t>
            </a:r>
            <a:r>
              <a:rPr lang="en-AU" sz="2000" dirty="0" err="1">
                <a:solidFill>
                  <a:srgbClr val="8A0000"/>
                </a:solidFill>
                <a:latin typeface="+mn-lt"/>
              </a:rPr>
              <a:t>HasKey</a:t>
            </a:r>
            <a:r>
              <a:rPr lang="en-AU" sz="2000" dirty="0">
                <a:solidFill>
                  <a:srgbClr val="8A0000"/>
                </a:solidFill>
                <a:latin typeface="+mn-lt"/>
              </a:rPr>
              <a:t>: </a:t>
            </a:r>
            <a:r>
              <a:rPr lang="en-AU" sz="2000" dirty="0" err="1">
                <a:solidFill>
                  <a:srgbClr val="8A0000"/>
                </a:solidFill>
                <a:latin typeface="+mn-lt"/>
              </a:rPr>
              <a:t>hasCountryCode</a:t>
            </a:r>
            <a:endParaRPr lang="en-AU" sz="2000" dirty="0">
              <a:solidFill>
                <a:srgbClr val="8A0000"/>
              </a:solidFill>
              <a:latin typeface="+mn-lt"/>
            </a:endParaRPr>
          </a:p>
          <a:p>
            <a:endParaRPr lang="en-AU" sz="1400" dirty="0">
              <a:solidFill>
                <a:srgbClr val="002060"/>
              </a:solidFill>
              <a:latin typeface="+mn-lt"/>
            </a:endParaRPr>
          </a:p>
          <a:p>
            <a:pPr hangingPunct="0"/>
            <a:r>
              <a:rPr lang="en-US" sz="2000" dirty="0">
                <a:solidFill>
                  <a:srgbClr val="002060"/>
                </a:solidFill>
                <a:latin typeface="+mn-lt"/>
              </a:rPr>
              <a:t>Individual:  </a:t>
            </a:r>
            <a:r>
              <a:rPr lang="en-US" sz="2000" dirty="0" err="1">
                <a:solidFill>
                  <a:srgbClr val="002060"/>
                </a:solidFill>
                <a:latin typeface="+mn-lt"/>
              </a:rPr>
              <a:t>JuliaGillard</a:t>
            </a:r>
            <a:endParaRPr lang="en-AU" sz="2000" dirty="0">
              <a:solidFill>
                <a:srgbClr val="002060"/>
              </a:solidFill>
              <a:latin typeface="+mn-lt"/>
            </a:endParaRPr>
          </a:p>
          <a:p>
            <a:pPr hangingPunct="0"/>
            <a:r>
              <a:rPr lang="en-US" sz="2000" dirty="0">
                <a:solidFill>
                  <a:srgbClr val="002060"/>
                </a:solidFill>
                <a:latin typeface="+mn-lt"/>
              </a:rPr>
              <a:t>  Facts:  </a:t>
            </a:r>
            <a:r>
              <a:rPr lang="en-US" sz="2000" dirty="0" err="1">
                <a:solidFill>
                  <a:srgbClr val="002060"/>
                </a:solidFill>
                <a:latin typeface="+mn-lt"/>
              </a:rPr>
              <a:t>wasBornInCountry</a:t>
            </a:r>
            <a:r>
              <a:rPr lang="en-US" sz="2000" dirty="0">
                <a:solidFill>
                  <a:srgbClr val="002060"/>
                </a:solidFill>
                <a:latin typeface="+mn-lt"/>
              </a:rPr>
              <a:t> _:c1</a:t>
            </a:r>
            <a:endParaRPr lang="en-AU" sz="2000" dirty="0">
              <a:solidFill>
                <a:srgbClr val="002060"/>
              </a:solidFill>
              <a:latin typeface="+mn-lt"/>
            </a:endParaRPr>
          </a:p>
          <a:p>
            <a:pPr hangingPunct="0"/>
            <a:r>
              <a:rPr lang="en-US" sz="2000" dirty="0">
                <a:solidFill>
                  <a:srgbClr val="002060"/>
                </a:solidFill>
                <a:latin typeface="+mn-lt"/>
              </a:rPr>
              <a:t>Individual:  _:c1</a:t>
            </a:r>
            <a:endParaRPr lang="en-AU" sz="2000" dirty="0">
              <a:solidFill>
                <a:srgbClr val="002060"/>
              </a:solidFill>
              <a:latin typeface="+mn-lt"/>
            </a:endParaRPr>
          </a:p>
          <a:p>
            <a:pPr hangingPunct="0"/>
            <a:r>
              <a:rPr lang="en-US" sz="2000" dirty="0">
                <a:solidFill>
                  <a:srgbClr val="002060"/>
                </a:solidFill>
                <a:latin typeface="+mn-lt"/>
              </a:rPr>
              <a:t>  Facts:  </a:t>
            </a:r>
            <a:r>
              <a:rPr lang="en-US" sz="2000" dirty="0" err="1">
                <a:solidFill>
                  <a:srgbClr val="002060"/>
                </a:solidFill>
                <a:latin typeface="+mn-lt"/>
              </a:rPr>
              <a:t>hasCountryCode</a:t>
            </a:r>
            <a:r>
              <a:rPr lang="en-US" sz="2000" dirty="0">
                <a:solidFill>
                  <a:srgbClr val="002060"/>
                </a:solidFill>
                <a:latin typeface="+mn-lt"/>
              </a:rPr>
              <a:t> "GB"</a:t>
            </a:r>
            <a:endParaRPr lang="en-AU" sz="2000" dirty="0">
              <a:solidFill>
                <a:srgbClr val="002060"/>
              </a:solidFill>
              <a:latin typeface="+mn-lt"/>
            </a:endParaRPr>
          </a:p>
          <a:p>
            <a:endParaRPr lang="en-AU" sz="1400" dirty="0">
              <a:solidFill>
                <a:srgbClr val="002060"/>
              </a:solidFill>
              <a:latin typeface="+mn-lt"/>
            </a:endParaRPr>
          </a:p>
          <a:p>
            <a:pPr hangingPunct="0"/>
            <a:r>
              <a:rPr lang="en-US" sz="2000" dirty="0">
                <a:solidFill>
                  <a:srgbClr val="002060"/>
                </a:solidFill>
                <a:latin typeface="+mn-lt"/>
              </a:rPr>
              <a:t>Individual:  </a:t>
            </a:r>
            <a:r>
              <a:rPr lang="en-US" sz="2000" dirty="0" err="1">
                <a:solidFill>
                  <a:srgbClr val="002060"/>
                </a:solidFill>
                <a:latin typeface="+mn-lt"/>
              </a:rPr>
              <a:t>TheUK</a:t>
            </a:r>
            <a:endParaRPr lang="en-AU" sz="2000" dirty="0">
              <a:solidFill>
                <a:srgbClr val="002060"/>
              </a:solidFill>
              <a:latin typeface="+mn-lt"/>
            </a:endParaRPr>
          </a:p>
          <a:p>
            <a:pPr hangingPunct="0"/>
            <a:r>
              <a:rPr lang="en-US" sz="2000" dirty="0">
                <a:solidFill>
                  <a:srgbClr val="002060"/>
                </a:solidFill>
                <a:latin typeface="+mn-lt"/>
              </a:rPr>
              <a:t>  Facts:  </a:t>
            </a:r>
            <a:r>
              <a:rPr lang="en-US" sz="2000" dirty="0" err="1">
                <a:solidFill>
                  <a:srgbClr val="002060"/>
                </a:solidFill>
                <a:latin typeface="+mn-lt"/>
              </a:rPr>
              <a:t>hasCountryCode</a:t>
            </a:r>
            <a:r>
              <a:rPr lang="en-US" sz="2000" dirty="0">
                <a:solidFill>
                  <a:srgbClr val="002060"/>
                </a:solidFill>
                <a:latin typeface="+mn-lt"/>
              </a:rPr>
              <a:t> "GB"</a:t>
            </a:r>
            <a:endParaRPr lang="en-AU" sz="2000" dirty="0">
              <a:solidFill>
                <a:srgbClr val="002060"/>
              </a:solidFill>
              <a:latin typeface="+mn-lt"/>
            </a:endParaRPr>
          </a:p>
          <a:p>
            <a:endParaRPr lang="en-AU" sz="2000" dirty="0">
              <a:solidFill>
                <a:srgbClr val="002060"/>
              </a:solidFill>
              <a:latin typeface="+mn-lt"/>
            </a:endParaRPr>
          </a:p>
          <a:p>
            <a:r>
              <a:rPr lang="en-AU" sz="2000" dirty="0">
                <a:solidFill>
                  <a:srgbClr val="002060"/>
                </a:solidFill>
                <a:latin typeface="+mn-lt"/>
              </a:rPr>
              <a:t>Will an OWL </a:t>
            </a:r>
            <a:r>
              <a:rPr lang="en-AU" sz="2000" dirty="0" err="1">
                <a:solidFill>
                  <a:srgbClr val="002060"/>
                </a:solidFill>
                <a:latin typeface="+mn-lt"/>
              </a:rPr>
              <a:t>reasoner</a:t>
            </a:r>
            <a:r>
              <a:rPr lang="en-AU" sz="2000" dirty="0">
                <a:solidFill>
                  <a:srgbClr val="002060"/>
                </a:solidFill>
                <a:latin typeface="+mn-lt"/>
              </a:rPr>
              <a:t> now infer the following?</a:t>
            </a:r>
          </a:p>
          <a:p>
            <a:endParaRPr lang="en-AU" sz="1000" dirty="0">
              <a:solidFill>
                <a:srgbClr val="002060"/>
              </a:solidFill>
              <a:latin typeface="+mn-lt"/>
            </a:endParaRPr>
          </a:p>
          <a:p>
            <a:pPr lvl="1" hangingPunct="0"/>
            <a:r>
              <a:rPr lang="en-US" sz="2000" dirty="0">
                <a:solidFill>
                  <a:srgbClr val="002060"/>
                </a:solidFill>
                <a:latin typeface="+mn-lt"/>
              </a:rPr>
              <a:t>Individual:  </a:t>
            </a:r>
            <a:r>
              <a:rPr lang="en-US" sz="2000" dirty="0" err="1">
                <a:solidFill>
                  <a:srgbClr val="002060"/>
                </a:solidFill>
                <a:latin typeface="+mn-lt"/>
              </a:rPr>
              <a:t>JuliaGillard</a:t>
            </a:r>
            <a:endParaRPr lang="en-AU" sz="2000" dirty="0">
              <a:solidFill>
                <a:srgbClr val="002060"/>
              </a:solidFill>
              <a:latin typeface="+mn-lt"/>
            </a:endParaRPr>
          </a:p>
          <a:p>
            <a:pPr lvl="1" hangingPunct="0"/>
            <a:r>
              <a:rPr lang="en-US" sz="2000" dirty="0">
                <a:solidFill>
                  <a:srgbClr val="002060"/>
                </a:solidFill>
                <a:latin typeface="+mn-lt"/>
              </a:rPr>
              <a:t>  Facts:  </a:t>
            </a:r>
            <a:r>
              <a:rPr lang="en-US" sz="2000" dirty="0" err="1">
                <a:solidFill>
                  <a:srgbClr val="002060"/>
                </a:solidFill>
                <a:latin typeface="+mn-lt"/>
              </a:rPr>
              <a:t>wasBornInCountry</a:t>
            </a:r>
            <a:r>
              <a:rPr lang="en-US" sz="2000" dirty="0">
                <a:solidFill>
                  <a:srgbClr val="002060"/>
                </a:solidFill>
                <a:latin typeface="+mn-lt"/>
              </a:rPr>
              <a:t>  </a:t>
            </a:r>
            <a:r>
              <a:rPr lang="en-US" sz="2000" dirty="0" err="1">
                <a:solidFill>
                  <a:srgbClr val="002060"/>
                </a:solidFill>
                <a:latin typeface="+mn-lt"/>
              </a:rPr>
              <a:t>TheUK</a:t>
            </a:r>
            <a:endParaRPr lang="en-US" sz="2000" dirty="0">
              <a:solidFill>
                <a:srgbClr val="002060"/>
              </a:solidFill>
              <a:latin typeface="+mn-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304800"/>
            <a:ext cx="2819400" cy="3353170"/>
          </a:xfrm>
          <a:prstGeom prst="rect">
            <a:avLst/>
          </a:prstGeom>
        </p:spPr>
      </p:pic>
      <p:pic>
        <p:nvPicPr>
          <p:cNvPr id="3" name="Picture 2">
            <a:extLst>
              <a:ext uri="{FF2B5EF4-FFF2-40B4-BE49-F238E27FC236}">
                <a16:creationId xmlns:a16="http://schemas.microsoft.com/office/drawing/2014/main" id="{C1995D1B-0AF8-4B29-AAFD-BD3424FC7AEB}"/>
              </a:ext>
            </a:extLst>
          </p:cNvPr>
          <p:cNvPicPr>
            <a:picLocks noChangeAspect="1"/>
          </p:cNvPicPr>
          <p:nvPr/>
        </p:nvPicPr>
        <p:blipFill>
          <a:blip r:embed="rId4"/>
          <a:stretch>
            <a:fillRect/>
          </a:stretch>
        </p:blipFill>
        <p:spPr>
          <a:xfrm>
            <a:off x="5634537" y="4953000"/>
            <a:ext cx="2921000" cy="609600"/>
          </a:xfrm>
          <a:prstGeom prst="rect">
            <a:avLst/>
          </a:prstGeom>
        </p:spPr>
      </p:pic>
      <p:cxnSp>
        <p:nvCxnSpPr>
          <p:cNvPr id="7" name="Straight Arrow Connector 6">
            <a:extLst>
              <a:ext uri="{FF2B5EF4-FFF2-40B4-BE49-F238E27FC236}">
                <a16:creationId xmlns:a16="http://schemas.microsoft.com/office/drawing/2014/main" id="{C8A58D79-8C2B-4660-931D-56D71A9A2E26}"/>
              </a:ext>
            </a:extLst>
          </p:cNvPr>
          <p:cNvCxnSpPr>
            <a:cxnSpLocks/>
          </p:cNvCxnSpPr>
          <p:nvPr/>
        </p:nvCxnSpPr>
        <p:spPr>
          <a:xfrm>
            <a:off x="6400800" y="4417891"/>
            <a:ext cx="609600" cy="4540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FE75904-E972-4FB9-A8FD-1595B32EAD00}"/>
              </a:ext>
            </a:extLst>
          </p:cNvPr>
          <p:cNvSpPr txBox="1"/>
          <p:nvPr/>
        </p:nvSpPr>
        <p:spPr>
          <a:xfrm>
            <a:off x="533400" y="4804493"/>
            <a:ext cx="7349128" cy="1477328"/>
          </a:xfrm>
          <a:prstGeom prst="rect">
            <a:avLst/>
          </a:prstGeom>
          <a:noFill/>
        </p:spPr>
        <p:txBody>
          <a:bodyPr wrap="none" rtlCol="0">
            <a:spAutoFit/>
          </a:bodyPr>
          <a:lstStyle/>
          <a:p>
            <a:pPr hangingPunct="0"/>
            <a:r>
              <a:rPr lang="en-US" dirty="0">
                <a:solidFill>
                  <a:srgbClr val="002060"/>
                </a:solidFill>
              </a:rPr>
              <a:t>No! </a:t>
            </a:r>
            <a:r>
              <a:rPr lang="en-US" dirty="0" err="1">
                <a:solidFill>
                  <a:srgbClr val="8A0000"/>
                </a:solidFill>
              </a:rPr>
              <a:t>HasKey</a:t>
            </a:r>
            <a:r>
              <a:rPr lang="en-US" dirty="0">
                <a:solidFill>
                  <a:srgbClr val="8A0000"/>
                </a:solidFill>
              </a:rPr>
              <a:t> declarations apply only to </a:t>
            </a:r>
          </a:p>
          <a:p>
            <a:pPr hangingPunct="0"/>
            <a:r>
              <a:rPr lang="en-US" dirty="0">
                <a:solidFill>
                  <a:srgbClr val="8A0000"/>
                </a:solidFill>
              </a:rPr>
              <a:t>       named individuals </a:t>
            </a:r>
          </a:p>
          <a:p>
            <a:pPr hangingPunct="0"/>
            <a:r>
              <a:rPr lang="en-US" dirty="0">
                <a:solidFill>
                  <a:srgbClr val="8A0000"/>
                </a:solidFill>
              </a:rPr>
              <a:t>        </a:t>
            </a:r>
            <a:r>
              <a:rPr lang="en-US" dirty="0">
                <a:solidFill>
                  <a:srgbClr val="002060"/>
                </a:solidFill>
              </a:rPr>
              <a:t>(unlike </a:t>
            </a:r>
            <a:r>
              <a:rPr lang="en-US" dirty="0" err="1">
                <a:solidFill>
                  <a:srgbClr val="002060"/>
                </a:solidFill>
              </a:rPr>
              <a:t>InverseFunctional</a:t>
            </a:r>
            <a:r>
              <a:rPr lang="en-US" dirty="0">
                <a:solidFill>
                  <a:srgbClr val="002060"/>
                </a:solidFill>
              </a:rPr>
              <a:t> declarations). </a:t>
            </a:r>
          </a:p>
          <a:p>
            <a:pPr hangingPunct="0"/>
            <a:r>
              <a:rPr lang="en-US" dirty="0">
                <a:solidFill>
                  <a:srgbClr val="002060"/>
                </a:solidFill>
              </a:rPr>
              <a:t>OWL allows that there could be many unnamed individuals</a:t>
            </a:r>
          </a:p>
          <a:p>
            <a:pPr hangingPunct="0"/>
            <a:r>
              <a:rPr lang="en-US" dirty="0">
                <a:solidFill>
                  <a:srgbClr val="002060"/>
                </a:solidFill>
              </a:rPr>
              <a:t>that have the country code “GB”, </a:t>
            </a:r>
            <a:r>
              <a:rPr lang="en-AU" dirty="0">
                <a:solidFill>
                  <a:srgbClr val="002060"/>
                </a:solidFill>
              </a:rPr>
              <a:t>not just the named individual </a:t>
            </a:r>
            <a:r>
              <a:rPr lang="en-AU" dirty="0" err="1">
                <a:solidFill>
                  <a:srgbClr val="002060"/>
                </a:solidFill>
              </a:rPr>
              <a:t>TheUK</a:t>
            </a:r>
            <a:r>
              <a:rPr lang="en-AU" dirty="0">
                <a:solidFill>
                  <a:srgbClr val="002060"/>
                </a:solidFill>
              </a:rPr>
              <a:t>.</a:t>
            </a:r>
            <a:endParaRPr lang="en-AU" dirty="0"/>
          </a:p>
        </p:txBody>
      </p:sp>
    </p:spTree>
    <p:extLst>
      <p:ext uri="{BB962C8B-B14F-4D97-AF65-F5344CB8AC3E}">
        <p14:creationId xmlns:p14="http://schemas.microsoft.com/office/powerpoint/2010/main" val="359788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610600" cy="6001643"/>
          </a:xfrm>
          <a:prstGeom prst="rect">
            <a:avLst/>
          </a:prstGeom>
          <a:noFill/>
        </p:spPr>
        <p:txBody>
          <a:bodyPr wrap="square" rtlCol="0">
            <a:spAutoFit/>
          </a:bodyPr>
          <a:lstStyle/>
          <a:p>
            <a:r>
              <a:rPr lang="en-AU" sz="2000" dirty="0">
                <a:solidFill>
                  <a:srgbClr val="002060"/>
                </a:solidFill>
                <a:latin typeface="+mn-lt"/>
              </a:rPr>
              <a:t>Typical databases adopt </a:t>
            </a:r>
            <a:r>
              <a:rPr lang="en-AU" sz="2000" dirty="0">
                <a:solidFill>
                  <a:srgbClr val="C00000"/>
                </a:solidFill>
                <a:latin typeface="+mn-lt"/>
              </a:rPr>
              <a:t>closed world semantics</a:t>
            </a:r>
            <a:r>
              <a:rPr lang="en-AU" sz="2000" dirty="0">
                <a:solidFill>
                  <a:srgbClr val="002060"/>
                </a:solidFill>
                <a:latin typeface="+mn-lt"/>
              </a:rPr>
              <a:t>, and treat declarations such as “Each person was born in some country” as constraints, so an update attempt to record a person without his/her birth country will be rejected.  </a:t>
            </a:r>
          </a:p>
          <a:p>
            <a:endParaRPr lang="en-AU" sz="1200" dirty="0">
              <a:solidFill>
                <a:srgbClr val="002060"/>
              </a:solidFill>
              <a:latin typeface="+mn-lt"/>
            </a:endParaRPr>
          </a:p>
          <a:p>
            <a:r>
              <a:rPr lang="en-AU" sz="2000" dirty="0">
                <a:solidFill>
                  <a:srgbClr val="002060"/>
                </a:solidFill>
                <a:latin typeface="+mn-lt"/>
              </a:rPr>
              <a:t>In contrast, </a:t>
            </a:r>
            <a:r>
              <a:rPr lang="en-AU" sz="2000" dirty="0">
                <a:solidFill>
                  <a:srgbClr val="8A0000"/>
                </a:solidFill>
                <a:latin typeface="+mn-lt"/>
              </a:rPr>
              <a:t>OWL adopts open world semantics, and treats many declarations</a:t>
            </a:r>
          </a:p>
          <a:p>
            <a:r>
              <a:rPr lang="en-AU" sz="2000" dirty="0">
                <a:solidFill>
                  <a:srgbClr val="8A0000"/>
                </a:solidFill>
                <a:latin typeface="+mn-lt"/>
              </a:rPr>
              <a:t>simply as propositions, not as constraints</a:t>
            </a:r>
            <a:r>
              <a:rPr lang="en-AU" sz="2000" dirty="0">
                <a:solidFill>
                  <a:srgbClr val="002060"/>
                </a:solidFill>
                <a:latin typeface="+mn-lt"/>
              </a:rPr>
              <a:t>.</a:t>
            </a:r>
          </a:p>
          <a:p>
            <a:endParaRPr lang="en-AU" sz="800" dirty="0">
              <a:solidFill>
                <a:srgbClr val="002060"/>
              </a:solidFill>
              <a:latin typeface="+mn-lt"/>
            </a:endParaRPr>
          </a:p>
          <a:p>
            <a:r>
              <a:rPr lang="en-AU" sz="2000" dirty="0">
                <a:solidFill>
                  <a:srgbClr val="002060"/>
                </a:solidFill>
                <a:latin typeface="+mn-lt"/>
              </a:rPr>
              <a:t>e.g.</a:t>
            </a:r>
          </a:p>
          <a:p>
            <a:pPr lvl="1" hangingPunct="0"/>
            <a:r>
              <a:rPr lang="en-US" sz="2000" dirty="0" err="1">
                <a:solidFill>
                  <a:srgbClr val="002060"/>
                </a:solidFill>
                <a:latin typeface="+mn-lt"/>
              </a:rPr>
              <a:t>ObjectProperty</a:t>
            </a:r>
            <a:r>
              <a:rPr lang="en-US" sz="2000" dirty="0">
                <a:solidFill>
                  <a:srgbClr val="002060"/>
                </a:solidFill>
                <a:latin typeface="+mn-lt"/>
              </a:rPr>
              <a:t>: </a:t>
            </a:r>
            <a:r>
              <a:rPr lang="en-US" sz="2000" dirty="0" err="1">
                <a:solidFill>
                  <a:srgbClr val="002060"/>
                </a:solidFill>
                <a:latin typeface="+mn-lt"/>
              </a:rPr>
              <a:t>wasBornInCountry</a:t>
            </a:r>
            <a:endParaRPr lang="en-AU" sz="2000" dirty="0">
              <a:solidFill>
                <a:srgbClr val="002060"/>
              </a:solidFill>
              <a:latin typeface="+mn-lt"/>
            </a:endParaRPr>
          </a:p>
          <a:p>
            <a:pPr lvl="1" hangingPunct="0"/>
            <a:r>
              <a:rPr lang="en-US" sz="2000" dirty="0">
                <a:solidFill>
                  <a:srgbClr val="002060"/>
                </a:solidFill>
                <a:latin typeface="+mn-lt"/>
              </a:rPr>
              <a:t>  Domain: </a:t>
            </a:r>
            <a:r>
              <a:rPr lang="en-AU" sz="2000" dirty="0">
                <a:solidFill>
                  <a:srgbClr val="002060"/>
                </a:solidFill>
                <a:latin typeface="+mn-lt"/>
              </a:rPr>
              <a:t>Person</a:t>
            </a:r>
          </a:p>
          <a:p>
            <a:pPr lvl="1" hangingPunct="0"/>
            <a:r>
              <a:rPr lang="en-US" sz="2000" dirty="0">
                <a:solidFill>
                  <a:srgbClr val="002060"/>
                </a:solidFill>
                <a:latin typeface="+mn-lt"/>
              </a:rPr>
              <a:t>  Range: Country</a:t>
            </a:r>
            <a:endParaRPr lang="en-AU" sz="2000" dirty="0">
              <a:solidFill>
                <a:srgbClr val="002060"/>
              </a:solidFill>
              <a:latin typeface="+mn-lt"/>
            </a:endParaRPr>
          </a:p>
          <a:p>
            <a:pPr lvl="1" hangingPunct="0"/>
            <a:r>
              <a:rPr lang="en-US" sz="2000" dirty="0">
                <a:solidFill>
                  <a:srgbClr val="002060"/>
                </a:solidFill>
                <a:latin typeface="+mn-lt"/>
              </a:rPr>
              <a:t>  Characteristics: Functional</a:t>
            </a:r>
            <a:endParaRPr lang="en-AU" sz="2000" dirty="0">
              <a:solidFill>
                <a:srgbClr val="002060"/>
              </a:solidFill>
              <a:latin typeface="+mn-lt"/>
            </a:endParaRPr>
          </a:p>
          <a:p>
            <a:pPr lvl="1" hangingPunct="0"/>
            <a:r>
              <a:rPr lang="en-US" sz="2000" dirty="0">
                <a:solidFill>
                  <a:srgbClr val="002060"/>
                </a:solidFill>
                <a:latin typeface="+mn-lt"/>
              </a:rPr>
              <a:t>Class: </a:t>
            </a:r>
            <a:r>
              <a:rPr lang="en-AU" sz="2000" dirty="0">
                <a:solidFill>
                  <a:srgbClr val="002060"/>
                </a:solidFill>
                <a:latin typeface="+mn-lt"/>
              </a:rPr>
              <a:t>Person</a:t>
            </a:r>
          </a:p>
          <a:p>
            <a:pPr lvl="1" hangingPunct="0"/>
            <a:r>
              <a:rPr lang="en-US" sz="2000" dirty="0">
                <a:solidFill>
                  <a:srgbClr val="002060"/>
                </a:solidFill>
                <a:latin typeface="+mn-lt"/>
              </a:rPr>
              <a:t>  </a:t>
            </a:r>
            <a:r>
              <a:rPr lang="en-US" sz="2000" dirty="0" err="1">
                <a:solidFill>
                  <a:srgbClr val="002060"/>
                </a:solidFill>
                <a:latin typeface="+mn-lt"/>
              </a:rPr>
              <a:t>SubClassOf</a:t>
            </a:r>
            <a:r>
              <a:rPr lang="en-US" sz="2000" dirty="0">
                <a:solidFill>
                  <a:srgbClr val="002060"/>
                </a:solidFill>
                <a:latin typeface="+mn-lt"/>
              </a:rPr>
              <a:t>:  </a:t>
            </a:r>
            <a:r>
              <a:rPr lang="en-US" sz="2000" dirty="0" err="1">
                <a:solidFill>
                  <a:srgbClr val="002060"/>
                </a:solidFill>
                <a:latin typeface="+mn-lt"/>
              </a:rPr>
              <a:t>wasBornInCountry</a:t>
            </a:r>
            <a:r>
              <a:rPr lang="en-US" sz="2000" dirty="0">
                <a:solidFill>
                  <a:srgbClr val="002060"/>
                </a:solidFill>
                <a:latin typeface="+mn-lt"/>
              </a:rPr>
              <a:t> min 1</a:t>
            </a:r>
            <a:endParaRPr lang="en-AU" sz="2000" dirty="0">
              <a:solidFill>
                <a:srgbClr val="002060"/>
              </a:solidFill>
              <a:latin typeface="+mn-lt"/>
            </a:endParaRPr>
          </a:p>
          <a:p>
            <a:endParaRPr lang="en-AU" sz="1200" dirty="0">
              <a:solidFill>
                <a:srgbClr val="002060"/>
              </a:solidFill>
              <a:latin typeface="+mn-lt"/>
            </a:endParaRPr>
          </a:p>
          <a:p>
            <a:r>
              <a:rPr lang="en-AU" sz="2000" i="1" dirty="0">
                <a:solidFill>
                  <a:srgbClr val="002060"/>
                </a:solidFill>
                <a:latin typeface="+mn-lt"/>
              </a:rPr>
              <a:t>The OWL code declares that each recorded person was born in exactly one country, but it does not require that the system knows which country that is.</a:t>
            </a:r>
          </a:p>
          <a:p>
            <a:endParaRPr lang="en-AU" sz="1200" dirty="0">
              <a:solidFill>
                <a:srgbClr val="002060"/>
              </a:solidFill>
              <a:latin typeface="+mn-lt"/>
            </a:endParaRPr>
          </a:p>
          <a:p>
            <a:r>
              <a:rPr lang="en-AU" sz="2000" dirty="0">
                <a:solidFill>
                  <a:srgbClr val="002060"/>
                </a:solidFill>
                <a:latin typeface="+mn-lt"/>
              </a:rPr>
              <a:t>So care is required when mapping between data modelling approaches and OWL. Some recent proposals have made to extend OWL to cater properly for constraints (see references [7] and [22] in the cited Halpin (2019) paper).</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514600"/>
            <a:ext cx="3283910" cy="683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53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9AF26A-B7C8-4370-954D-6FA6904DD0E3}"/>
              </a:ext>
            </a:extLst>
          </p:cNvPr>
          <p:cNvSpPr txBox="1"/>
          <p:nvPr/>
        </p:nvSpPr>
        <p:spPr>
          <a:xfrm>
            <a:off x="838200" y="674846"/>
            <a:ext cx="7957399" cy="2554545"/>
          </a:xfrm>
          <a:prstGeom prst="rect">
            <a:avLst/>
          </a:prstGeom>
          <a:noFill/>
        </p:spPr>
        <p:txBody>
          <a:bodyPr wrap="square" rtlCol="0">
            <a:spAutoFit/>
          </a:bodyPr>
          <a:lstStyle/>
          <a:p>
            <a:r>
              <a:rPr lang="en-AU" sz="2000" dirty="0">
                <a:solidFill>
                  <a:srgbClr val="C00000"/>
                </a:solidFill>
                <a:latin typeface="+mj-lt"/>
              </a:rPr>
              <a:t>LogiQL</a:t>
            </a:r>
            <a:r>
              <a:rPr lang="en-AU" sz="2000" baseline="30000" dirty="0">
                <a:latin typeface="+mj-lt"/>
              </a:rPr>
              <a:t>1</a:t>
            </a:r>
            <a:r>
              <a:rPr lang="en-AU" sz="2000" dirty="0">
                <a:latin typeface="+mj-lt"/>
              </a:rPr>
              <a:t> is an extended version of </a:t>
            </a:r>
            <a:r>
              <a:rPr lang="en-AU" sz="2000" dirty="0" err="1">
                <a:latin typeface="+mj-lt"/>
              </a:rPr>
              <a:t>Datalog</a:t>
            </a:r>
            <a:r>
              <a:rPr lang="en-AU" sz="2000" dirty="0">
                <a:latin typeface="+mj-lt"/>
              </a:rPr>
              <a:t> developed by </a:t>
            </a:r>
          </a:p>
          <a:p>
            <a:r>
              <a:rPr lang="en-AU" sz="2000" dirty="0">
                <a:latin typeface="+mj-lt"/>
              </a:rPr>
              <a:t>that provides good performance for large databases, and deep support for logical constraints and derivation rules (especially recursive rules). </a:t>
            </a:r>
          </a:p>
          <a:p>
            <a:r>
              <a:rPr lang="en-AU" sz="2000" dirty="0">
                <a:latin typeface="+mj-lt"/>
              </a:rPr>
              <a:t>It adopts the closed world assumption.</a:t>
            </a:r>
          </a:p>
          <a:p>
            <a:endParaRPr lang="en-AU" sz="2000" dirty="0">
              <a:latin typeface="+mj-lt"/>
            </a:endParaRPr>
          </a:p>
          <a:p>
            <a:endParaRPr lang="en-AU" sz="2000" dirty="0">
              <a:latin typeface="+mj-lt"/>
            </a:endParaRPr>
          </a:p>
          <a:p>
            <a:endParaRPr lang="en-AU" sz="2000" dirty="0">
              <a:latin typeface="+mj-lt"/>
            </a:endParaRPr>
          </a:p>
          <a:p>
            <a:endParaRPr lang="en-AU" sz="2000" dirty="0">
              <a:latin typeface="+mj-lt"/>
            </a:endParaRPr>
          </a:p>
        </p:txBody>
      </p:sp>
      <p:pic>
        <p:nvPicPr>
          <p:cNvPr id="2" name="Picture 4">
            <a:extLst>
              <a:ext uri="{FF2B5EF4-FFF2-40B4-BE49-F238E27FC236}">
                <a16:creationId xmlns:a16="http://schemas.microsoft.com/office/drawing/2014/main" id="{8EE6965C-0336-4D98-B0D8-7673688FF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81408"/>
            <a:ext cx="3038812" cy="159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A854AB51-AE55-4CC5-9B60-38CA6051B56C}"/>
              </a:ext>
            </a:extLst>
          </p:cNvPr>
          <p:cNvSpPr txBox="1"/>
          <p:nvPr/>
        </p:nvSpPr>
        <p:spPr>
          <a:xfrm>
            <a:off x="762000" y="3612700"/>
            <a:ext cx="7448129" cy="2831544"/>
          </a:xfrm>
          <a:prstGeom prst="rect">
            <a:avLst/>
          </a:prstGeom>
          <a:noFill/>
        </p:spPr>
        <p:txBody>
          <a:bodyPr wrap="none" rtlCol="0">
            <a:spAutoFit/>
          </a:bodyPr>
          <a:lstStyle/>
          <a:p>
            <a:r>
              <a:rPr lang="en-AU" sz="2000" dirty="0">
                <a:latin typeface="+mn-lt"/>
              </a:rPr>
              <a:t>The ORM schema may be coded in </a:t>
            </a:r>
            <a:r>
              <a:rPr lang="en-AU" sz="2000" dirty="0" err="1">
                <a:latin typeface="+mn-lt"/>
              </a:rPr>
              <a:t>LogiQL</a:t>
            </a:r>
            <a:r>
              <a:rPr lang="en-AU" sz="2000" dirty="0">
                <a:latin typeface="+mn-lt"/>
              </a:rPr>
              <a:t> as follows. </a:t>
            </a:r>
          </a:p>
          <a:p>
            <a:endParaRPr lang="en-AU" sz="1500" dirty="0">
              <a:latin typeface="+mn-lt"/>
            </a:endParaRPr>
          </a:p>
          <a:p>
            <a:pPr marL="360000"/>
            <a:r>
              <a:rPr lang="en-AU" sz="2000" dirty="0">
                <a:latin typeface="+mn-lt"/>
              </a:rPr>
              <a:t>Country(c), </a:t>
            </a:r>
            <a:r>
              <a:rPr lang="en-AU" sz="2000" dirty="0" err="1">
                <a:latin typeface="+mn-lt"/>
              </a:rPr>
              <a:t>hasCountryCode</a:t>
            </a:r>
            <a:r>
              <a:rPr lang="en-AU" sz="2000" dirty="0">
                <a:latin typeface="+mn-lt"/>
              </a:rPr>
              <a:t>(</a:t>
            </a:r>
            <a:r>
              <a:rPr lang="en-AU" sz="2000" dirty="0" err="1">
                <a:latin typeface="+mn-lt"/>
              </a:rPr>
              <a:t>c:cc</a:t>
            </a:r>
            <a:r>
              <a:rPr lang="en-AU" sz="2000" dirty="0">
                <a:latin typeface="+mn-lt"/>
              </a:rPr>
              <a:t>) -&gt; string(cc).</a:t>
            </a:r>
          </a:p>
          <a:p>
            <a:pPr marL="360000"/>
            <a:r>
              <a:rPr lang="en-AU" sz="2000" dirty="0" err="1">
                <a:latin typeface="+mn-lt"/>
              </a:rPr>
              <a:t>TopPolitician</a:t>
            </a:r>
            <a:r>
              <a:rPr lang="en-AU" sz="2000" dirty="0">
                <a:latin typeface="+mn-lt"/>
              </a:rPr>
              <a:t>(p) -&gt; .</a:t>
            </a:r>
          </a:p>
          <a:p>
            <a:pPr marL="360000"/>
            <a:r>
              <a:rPr lang="en-AU" sz="2000" dirty="0" err="1">
                <a:latin typeface="+mn-lt"/>
              </a:rPr>
              <a:t>countryHeadedBy</a:t>
            </a:r>
            <a:r>
              <a:rPr lang="en-AU" sz="2000" dirty="0">
                <a:latin typeface="+mn-lt"/>
              </a:rPr>
              <a:t>[p] = c -&gt; </a:t>
            </a:r>
            <a:r>
              <a:rPr lang="en-AU" sz="2000" dirty="0" err="1">
                <a:latin typeface="+mn-lt"/>
              </a:rPr>
              <a:t>TopPolitician</a:t>
            </a:r>
            <a:r>
              <a:rPr lang="en-AU" sz="2000" dirty="0">
                <a:latin typeface="+mn-lt"/>
              </a:rPr>
              <a:t>(p), Country(c).</a:t>
            </a:r>
          </a:p>
          <a:p>
            <a:pPr marL="360000"/>
            <a:r>
              <a:rPr lang="en-AU" sz="2000" dirty="0" err="1">
                <a:latin typeface="+mn-lt"/>
              </a:rPr>
              <a:t>birthCountryOf</a:t>
            </a:r>
            <a:r>
              <a:rPr lang="en-AU" sz="2000" dirty="0">
                <a:latin typeface="+mn-lt"/>
              </a:rPr>
              <a:t>[p] = c -&gt; </a:t>
            </a:r>
            <a:r>
              <a:rPr lang="en-AU" sz="2000" dirty="0" err="1">
                <a:latin typeface="+mn-lt"/>
              </a:rPr>
              <a:t>TopPolitician</a:t>
            </a:r>
            <a:r>
              <a:rPr lang="en-AU" sz="2000" dirty="0">
                <a:latin typeface="+mn-lt"/>
              </a:rPr>
              <a:t>(p), Country(c).</a:t>
            </a:r>
          </a:p>
          <a:p>
            <a:pPr marL="360000"/>
            <a:r>
              <a:rPr lang="en-AU" sz="2000" dirty="0" err="1">
                <a:latin typeface="+mn-lt"/>
              </a:rPr>
              <a:t>countryHeadedBy</a:t>
            </a:r>
            <a:r>
              <a:rPr lang="en-AU" sz="2000" dirty="0">
                <a:latin typeface="+mn-lt"/>
              </a:rPr>
              <a:t>[p1] = c, </a:t>
            </a:r>
            <a:r>
              <a:rPr lang="en-AU" sz="2000" dirty="0" err="1">
                <a:latin typeface="+mn-lt"/>
              </a:rPr>
              <a:t>countryHeadedBy</a:t>
            </a:r>
            <a:r>
              <a:rPr lang="en-AU" sz="2000" dirty="0">
                <a:latin typeface="+mn-lt"/>
              </a:rPr>
              <a:t>[p2] = c -&gt; p1 = p2.</a:t>
            </a:r>
          </a:p>
          <a:p>
            <a:pPr marL="360000"/>
            <a:r>
              <a:rPr lang="en-AU" sz="2000" dirty="0" err="1">
                <a:latin typeface="+mn-lt"/>
              </a:rPr>
              <a:t>TopPolitician</a:t>
            </a:r>
            <a:r>
              <a:rPr lang="en-AU" sz="2000" dirty="0">
                <a:latin typeface="+mn-lt"/>
              </a:rPr>
              <a:t>(p) -&gt; </a:t>
            </a:r>
            <a:r>
              <a:rPr lang="en-AU" sz="2000" dirty="0" err="1">
                <a:latin typeface="+mn-lt"/>
              </a:rPr>
              <a:t>countryHeadedBy</a:t>
            </a:r>
            <a:r>
              <a:rPr lang="en-AU" sz="2000" dirty="0">
                <a:latin typeface="+mn-lt"/>
              </a:rPr>
              <a:t>[p] = _, </a:t>
            </a:r>
            <a:r>
              <a:rPr lang="en-AU" sz="2000" dirty="0" err="1">
                <a:latin typeface="+mn-lt"/>
              </a:rPr>
              <a:t>birthCountryOf</a:t>
            </a:r>
            <a:r>
              <a:rPr lang="en-AU" sz="2000" dirty="0">
                <a:latin typeface="+mn-lt"/>
              </a:rPr>
              <a:t>[p] = _.</a:t>
            </a:r>
          </a:p>
          <a:p>
            <a:endParaRPr lang="en-AU" dirty="0"/>
          </a:p>
        </p:txBody>
      </p:sp>
      <p:pic>
        <p:nvPicPr>
          <p:cNvPr id="7" name="Snagit_SNG81E">
            <a:extLst>
              <a:ext uri="{FF2B5EF4-FFF2-40B4-BE49-F238E27FC236}">
                <a16:creationId xmlns:a16="http://schemas.microsoft.com/office/drawing/2014/main" id="{1EEA45BB-9707-4D6E-82AE-1D6AFEC3F4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5600" y="445057"/>
            <a:ext cx="1344561" cy="590674"/>
          </a:xfrm>
          <a:prstGeom prst="rect">
            <a:avLst/>
          </a:prstGeom>
        </p:spPr>
      </p:pic>
      <p:sp>
        <p:nvSpPr>
          <p:cNvPr id="8" name="TextBox 7">
            <a:extLst>
              <a:ext uri="{FF2B5EF4-FFF2-40B4-BE49-F238E27FC236}">
                <a16:creationId xmlns:a16="http://schemas.microsoft.com/office/drawing/2014/main" id="{161ADE76-1CD5-488E-AFA7-97E3C1676569}"/>
              </a:ext>
            </a:extLst>
          </p:cNvPr>
          <p:cNvSpPr txBox="1"/>
          <p:nvPr/>
        </p:nvSpPr>
        <p:spPr>
          <a:xfrm>
            <a:off x="2280314" y="6324600"/>
            <a:ext cx="3725443" cy="307777"/>
          </a:xfrm>
          <a:prstGeom prst="rect">
            <a:avLst/>
          </a:prstGeom>
          <a:noFill/>
        </p:spPr>
        <p:txBody>
          <a:bodyPr wrap="none" rtlCol="0">
            <a:spAutoFit/>
          </a:bodyPr>
          <a:lstStyle/>
          <a:p>
            <a:r>
              <a:rPr lang="en-AU" baseline="30000" dirty="0"/>
              <a:t>1 </a:t>
            </a:r>
            <a:r>
              <a:rPr lang="en-AU" sz="1400" dirty="0"/>
              <a:t>https://developer.logicblox.com/technology/</a:t>
            </a:r>
          </a:p>
        </p:txBody>
      </p:sp>
      <p:cxnSp>
        <p:nvCxnSpPr>
          <p:cNvPr id="10" name="Straight Connector 9">
            <a:extLst>
              <a:ext uri="{FF2B5EF4-FFF2-40B4-BE49-F238E27FC236}">
                <a16:creationId xmlns:a16="http://schemas.microsoft.com/office/drawing/2014/main" id="{A426399E-AB06-4394-A604-CCEAC2EBEB93}"/>
              </a:ext>
            </a:extLst>
          </p:cNvPr>
          <p:cNvCxnSpPr/>
          <p:nvPr/>
        </p:nvCxnSpPr>
        <p:spPr>
          <a:xfrm>
            <a:off x="685800" y="6324600"/>
            <a:ext cx="7239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16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838200"/>
            <a:ext cx="4915641" cy="4062651"/>
          </a:xfrm>
          <a:prstGeom prst="rect">
            <a:avLst/>
          </a:prstGeom>
          <a:noFill/>
        </p:spPr>
        <p:txBody>
          <a:bodyPr wrap="none" rtlCol="0">
            <a:spAutoFit/>
          </a:bodyPr>
          <a:lstStyle/>
          <a:p>
            <a:r>
              <a:rPr lang="en-US" sz="3200" b="1" dirty="0">
                <a:solidFill>
                  <a:srgbClr val="8A0000"/>
                </a:solidFill>
                <a:latin typeface="+mn-lt"/>
              </a:rPr>
              <a:t>Contents</a:t>
            </a:r>
          </a:p>
          <a:p>
            <a:r>
              <a:rPr lang="en-US" sz="2800" dirty="0">
                <a:latin typeface="+mj-lt"/>
              </a:rPr>
              <a:t> </a:t>
            </a:r>
          </a:p>
          <a:p>
            <a:pPr>
              <a:lnSpc>
                <a:spcPct val="150000"/>
              </a:lnSpc>
              <a:buClr>
                <a:srgbClr val="8A0000"/>
              </a:buClr>
              <a:buFont typeface="Wingdings" pitchFamily="2" charset="2"/>
              <a:buChar char="§"/>
            </a:pPr>
            <a:r>
              <a:rPr lang="en-US" sz="2200" dirty="0">
                <a:latin typeface="+mj-lt"/>
              </a:rPr>
              <a:t> </a:t>
            </a:r>
            <a:r>
              <a:rPr lang="en-US" sz="2200" dirty="0">
                <a:solidFill>
                  <a:srgbClr val="002060"/>
                </a:solidFill>
                <a:latin typeface="+mn-lt"/>
              </a:rPr>
              <a:t>Introduction</a:t>
            </a:r>
          </a:p>
          <a:p>
            <a:pPr>
              <a:lnSpc>
                <a:spcPct val="150000"/>
              </a:lnSpc>
              <a:buClr>
                <a:srgbClr val="8A0000"/>
              </a:buClr>
              <a:buFont typeface="Wingdings" pitchFamily="2" charset="2"/>
              <a:buChar char="§"/>
            </a:pPr>
            <a:r>
              <a:rPr lang="en-US" sz="2200" dirty="0">
                <a:latin typeface="+mj-lt"/>
              </a:rPr>
              <a:t> </a:t>
            </a:r>
            <a:r>
              <a:rPr lang="en-US" sz="2200" dirty="0">
                <a:solidFill>
                  <a:srgbClr val="002060"/>
                </a:solidFill>
                <a:latin typeface="+mj-lt"/>
              </a:rPr>
              <a:t>Simple Reference Schemes</a:t>
            </a:r>
          </a:p>
          <a:p>
            <a:pPr>
              <a:lnSpc>
                <a:spcPct val="150000"/>
              </a:lnSpc>
              <a:buClr>
                <a:srgbClr val="8A0000"/>
              </a:buClr>
              <a:buFont typeface="Wingdings" pitchFamily="2" charset="2"/>
              <a:buChar char="§"/>
            </a:pPr>
            <a:r>
              <a:rPr lang="en-US" sz="2200" dirty="0">
                <a:solidFill>
                  <a:srgbClr val="002060"/>
                </a:solidFill>
                <a:latin typeface="+mj-lt"/>
              </a:rPr>
              <a:t> Compound Reference Schemes</a:t>
            </a:r>
          </a:p>
          <a:p>
            <a:pPr>
              <a:lnSpc>
                <a:spcPct val="150000"/>
              </a:lnSpc>
              <a:buClr>
                <a:srgbClr val="8A0000"/>
              </a:buClr>
              <a:buFont typeface="Wingdings" pitchFamily="2" charset="2"/>
              <a:buChar char="§"/>
            </a:pPr>
            <a:r>
              <a:rPr lang="en-US" sz="2200" dirty="0">
                <a:solidFill>
                  <a:schemeClr val="tx2"/>
                </a:solidFill>
                <a:latin typeface="+mj-lt"/>
              </a:rPr>
              <a:t> </a:t>
            </a:r>
            <a:r>
              <a:rPr lang="en-US" sz="2200" dirty="0">
                <a:solidFill>
                  <a:srgbClr val="002060"/>
                </a:solidFill>
                <a:latin typeface="+mj-lt"/>
              </a:rPr>
              <a:t>Disjunctive Reference Schemes</a:t>
            </a:r>
          </a:p>
          <a:p>
            <a:pPr>
              <a:lnSpc>
                <a:spcPct val="150000"/>
              </a:lnSpc>
              <a:buClr>
                <a:srgbClr val="8A0000"/>
              </a:buClr>
              <a:buFont typeface="Wingdings" pitchFamily="2" charset="2"/>
              <a:buChar char="§"/>
            </a:pPr>
            <a:r>
              <a:rPr lang="en-US" sz="2200" dirty="0">
                <a:solidFill>
                  <a:srgbClr val="002060"/>
                </a:solidFill>
              </a:rPr>
              <a:t> </a:t>
            </a:r>
            <a:r>
              <a:rPr lang="en-US" sz="2200" dirty="0">
                <a:solidFill>
                  <a:srgbClr val="002060"/>
                </a:solidFill>
                <a:latin typeface="+mj-lt"/>
              </a:rPr>
              <a:t>Context-Dependent Reference Schemes</a:t>
            </a:r>
          </a:p>
          <a:p>
            <a:pPr>
              <a:lnSpc>
                <a:spcPct val="150000"/>
              </a:lnSpc>
              <a:buClr>
                <a:srgbClr val="8A0000"/>
              </a:buClr>
              <a:buFont typeface="Wingdings" pitchFamily="2" charset="2"/>
              <a:buChar char="§"/>
            </a:pPr>
            <a:r>
              <a:rPr lang="en-US" sz="2200" dirty="0">
                <a:solidFill>
                  <a:srgbClr val="002060"/>
                </a:solidFill>
                <a:latin typeface="+mj-lt"/>
              </a:rPr>
              <a:t>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5604" y="1174273"/>
            <a:ext cx="8001000" cy="707886"/>
          </a:xfrm>
          <a:prstGeom prst="rect">
            <a:avLst/>
          </a:prstGeom>
          <a:noFill/>
        </p:spPr>
        <p:txBody>
          <a:bodyPr wrap="square" rtlCol="0">
            <a:spAutoFit/>
          </a:bodyPr>
          <a:lstStyle/>
          <a:p>
            <a:r>
              <a:rPr lang="en-AU" sz="2000" dirty="0">
                <a:solidFill>
                  <a:srgbClr val="002060"/>
                </a:solidFill>
                <a:latin typeface="+mn-lt"/>
              </a:rPr>
              <a:t>A </a:t>
            </a:r>
            <a:r>
              <a:rPr lang="en-AU" sz="2000" dirty="0">
                <a:solidFill>
                  <a:srgbClr val="8A0000"/>
                </a:solidFill>
                <a:latin typeface="+mn-lt"/>
              </a:rPr>
              <a:t>composite reference scheme </a:t>
            </a:r>
            <a:r>
              <a:rPr lang="en-AU" sz="2000" dirty="0">
                <a:solidFill>
                  <a:srgbClr val="002060"/>
                </a:solidFill>
                <a:latin typeface="+mn-lt"/>
              </a:rPr>
              <a:t>for an entity identifies it using a </a:t>
            </a:r>
            <a:r>
              <a:rPr lang="en-AU" sz="2000" dirty="0">
                <a:solidFill>
                  <a:srgbClr val="8A0000"/>
                </a:solidFill>
                <a:latin typeface="+mn-lt"/>
              </a:rPr>
              <a:t>combination of two or more attributes or relationships</a:t>
            </a:r>
            <a:r>
              <a:rPr lang="en-AU" sz="2000" dirty="0">
                <a:solidFill>
                  <a:srgbClr val="002060"/>
                </a:solidFill>
                <a:latin typeface="+mn-lt"/>
              </a:rPr>
              <a:t>, e.g.</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116" y="2069966"/>
            <a:ext cx="4866144" cy="2199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73102" y="2069966"/>
            <a:ext cx="787395" cy="369332"/>
          </a:xfrm>
          <a:prstGeom prst="rect">
            <a:avLst/>
          </a:prstGeom>
          <a:noFill/>
        </p:spPr>
        <p:txBody>
          <a:bodyPr wrap="none" rtlCol="0">
            <a:spAutoFit/>
          </a:bodyPr>
          <a:lstStyle/>
          <a:p>
            <a:r>
              <a:rPr lang="en-AU" dirty="0">
                <a:solidFill>
                  <a:srgbClr val="0070C0"/>
                </a:solidFill>
              </a:rPr>
              <a:t>ORM:</a:t>
            </a:r>
          </a:p>
        </p:txBody>
      </p:sp>
      <p:sp>
        <p:nvSpPr>
          <p:cNvPr id="5" name="TextBox 4"/>
          <p:cNvSpPr txBox="1"/>
          <p:nvPr/>
        </p:nvSpPr>
        <p:spPr>
          <a:xfrm>
            <a:off x="673102" y="4659870"/>
            <a:ext cx="736099" cy="369332"/>
          </a:xfrm>
          <a:prstGeom prst="rect">
            <a:avLst/>
          </a:prstGeom>
          <a:noFill/>
        </p:spPr>
        <p:txBody>
          <a:bodyPr wrap="none" rtlCol="0">
            <a:spAutoFit/>
          </a:bodyPr>
          <a:lstStyle/>
          <a:p>
            <a:r>
              <a:rPr lang="en-AU" dirty="0">
                <a:solidFill>
                  <a:srgbClr val="0070C0"/>
                </a:solidFill>
              </a:rPr>
              <a:t>RDB:</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497" y="4379357"/>
            <a:ext cx="5480352" cy="186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874878" y="228600"/>
            <a:ext cx="5442452" cy="584775"/>
          </a:xfrm>
          <a:prstGeom prst="rect">
            <a:avLst/>
          </a:prstGeom>
          <a:noFill/>
          <a:ln>
            <a:solidFill>
              <a:srgbClr val="800080"/>
            </a:solidFill>
          </a:ln>
        </p:spPr>
        <p:txBody>
          <a:bodyPr wrap="none" rtlCol="0">
            <a:spAutoFit/>
          </a:bodyPr>
          <a:lstStyle/>
          <a:p>
            <a:r>
              <a:rPr lang="en-US" sz="3200" b="1" dirty="0">
                <a:solidFill>
                  <a:srgbClr val="8A0000"/>
                </a:solidFill>
                <a:latin typeface="+mn-lt"/>
              </a:rPr>
              <a:t>Compound Reference Schemes</a:t>
            </a:r>
          </a:p>
        </p:txBody>
      </p:sp>
      <p:pic>
        <p:nvPicPr>
          <p:cNvPr id="6" name="Snagit_SNG817">
            <a:extLst>
              <a:ext uri="{FF2B5EF4-FFF2-40B4-BE49-F238E27FC236}">
                <a16:creationId xmlns:a16="http://schemas.microsoft.com/office/drawing/2014/main" id="{840D7240-067C-4CC9-A73C-A6336D67E7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7544" y="2052759"/>
            <a:ext cx="2238256" cy="2159325"/>
          </a:xfrm>
          <a:prstGeom prst="rect">
            <a:avLst/>
          </a:prstGeom>
        </p:spPr>
      </p:pic>
    </p:spTree>
    <p:extLst>
      <p:ext uri="{BB962C8B-B14F-4D97-AF65-F5344CB8AC3E}">
        <p14:creationId xmlns:p14="http://schemas.microsoft.com/office/powerpoint/2010/main" val="379905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1313180" cy="369332"/>
          </a:xfrm>
          <a:prstGeom prst="rect">
            <a:avLst/>
          </a:prstGeom>
          <a:noFill/>
        </p:spPr>
        <p:txBody>
          <a:bodyPr wrap="none" rtlCol="0">
            <a:spAutoFit/>
          </a:bodyPr>
          <a:lstStyle/>
          <a:p>
            <a:r>
              <a:rPr lang="en-AU" dirty="0">
                <a:solidFill>
                  <a:srgbClr val="0070C0"/>
                </a:solidFill>
              </a:rPr>
              <a:t>Barker ER:</a:t>
            </a:r>
          </a:p>
        </p:txBody>
      </p:sp>
      <p:sp>
        <p:nvSpPr>
          <p:cNvPr id="3" name="TextBox 2"/>
          <p:cNvSpPr txBox="1"/>
          <p:nvPr/>
        </p:nvSpPr>
        <p:spPr>
          <a:xfrm>
            <a:off x="609600" y="3429000"/>
            <a:ext cx="736099" cy="369332"/>
          </a:xfrm>
          <a:prstGeom prst="rect">
            <a:avLst/>
          </a:prstGeom>
          <a:noFill/>
        </p:spPr>
        <p:txBody>
          <a:bodyPr wrap="none" rtlCol="0">
            <a:spAutoFit/>
          </a:bodyPr>
          <a:lstStyle/>
          <a:p>
            <a:r>
              <a:rPr lang="en-AU" dirty="0">
                <a:solidFill>
                  <a:srgbClr val="0070C0"/>
                </a:solidFill>
              </a:rPr>
              <a:t>UML:</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762000"/>
            <a:ext cx="4824969" cy="1383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2362200"/>
            <a:ext cx="7710509" cy="400110"/>
          </a:xfrm>
          <a:prstGeom prst="rect">
            <a:avLst/>
          </a:prstGeom>
          <a:noFill/>
        </p:spPr>
        <p:txBody>
          <a:bodyPr wrap="none" rtlCol="0">
            <a:spAutoFit/>
          </a:bodyPr>
          <a:lstStyle/>
          <a:p>
            <a:r>
              <a:rPr lang="en-AU" sz="2000" dirty="0">
                <a:solidFill>
                  <a:srgbClr val="002060"/>
                </a:solidFill>
                <a:latin typeface="+mn-lt"/>
              </a:rPr>
              <a:t>The composite uniqueness constraint on </a:t>
            </a:r>
            <a:r>
              <a:rPr lang="en-AU" sz="2000" i="1" dirty="0">
                <a:solidFill>
                  <a:srgbClr val="002060"/>
                </a:solidFill>
                <a:latin typeface="+mn-lt"/>
              </a:rPr>
              <a:t>x</a:t>
            </a:r>
            <a:r>
              <a:rPr lang="en-AU" sz="2000" dirty="0">
                <a:solidFill>
                  <a:srgbClr val="002060"/>
                </a:solidFill>
                <a:latin typeface="+mn-lt"/>
              </a:rPr>
              <a:t> and </a:t>
            </a:r>
            <a:r>
              <a:rPr lang="en-AU" sz="2000" i="1" dirty="0">
                <a:solidFill>
                  <a:srgbClr val="002060"/>
                </a:solidFill>
                <a:latin typeface="+mn-lt"/>
              </a:rPr>
              <a:t>y</a:t>
            </a:r>
            <a:r>
              <a:rPr lang="en-AU" sz="2000" dirty="0">
                <a:solidFill>
                  <a:srgbClr val="002060"/>
                </a:solidFill>
                <a:latin typeface="+mn-lt"/>
              </a:rPr>
              <a:t> coordinate pairs is lost.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123" y="3464956"/>
            <a:ext cx="4612933" cy="1488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85800" y="5181600"/>
            <a:ext cx="8500853" cy="400110"/>
          </a:xfrm>
          <a:prstGeom prst="rect">
            <a:avLst/>
          </a:prstGeom>
          <a:noFill/>
        </p:spPr>
        <p:txBody>
          <a:bodyPr wrap="none" rtlCol="0">
            <a:spAutoFit/>
          </a:bodyPr>
          <a:lstStyle/>
          <a:p>
            <a:r>
              <a:rPr lang="en-AU" sz="2000" dirty="0">
                <a:solidFill>
                  <a:srgbClr val="002060"/>
                </a:solidFill>
                <a:latin typeface="+mn-lt"/>
              </a:rPr>
              <a:t>Again, the composite uniqueness constraint on </a:t>
            </a:r>
            <a:r>
              <a:rPr lang="en-AU" sz="2000" i="1" dirty="0">
                <a:solidFill>
                  <a:srgbClr val="002060"/>
                </a:solidFill>
                <a:latin typeface="+mn-lt"/>
              </a:rPr>
              <a:t>x</a:t>
            </a:r>
            <a:r>
              <a:rPr lang="en-AU" sz="2000" dirty="0">
                <a:solidFill>
                  <a:srgbClr val="002060"/>
                </a:solidFill>
                <a:latin typeface="+mn-lt"/>
              </a:rPr>
              <a:t> and </a:t>
            </a:r>
            <a:r>
              <a:rPr lang="en-AU" sz="2000" i="1" dirty="0">
                <a:solidFill>
                  <a:srgbClr val="002060"/>
                </a:solidFill>
                <a:latin typeface="+mn-lt"/>
              </a:rPr>
              <a:t>y</a:t>
            </a:r>
            <a:r>
              <a:rPr lang="en-AU" sz="2000" dirty="0">
                <a:solidFill>
                  <a:srgbClr val="002060"/>
                </a:solidFill>
                <a:latin typeface="+mn-lt"/>
              </a:rPr>
              <a:t> coordinate pairs is lost. </a:t>
            </a:r>
          </a:p>
        </p:txBody>
      </p:sp>
    </p:spTree>
    <p:extLst>
      <p:ext uri="{BB962C8B-B14F-4D97-AF65-F5344CB8AC3E}">
        <p14:creationId xmlns:p14="http://schemas.microsoft.com/office/powerpoint/2010/main" val="379905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
            <a:ext cx="4866144" cy="2199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98283" y="2590800"/>
            <a:ext cx="8305800" cy="3693319"/>
          </a:xfrm>
          <a:prstGeom prst="rect">
            <a:avLst/>
          </a:prstGeom>
          <a:noFill/>
        </p:spPr>
        <p:txBody>
          <a:bodyPr wrap="square" rtlCol="0">
            <a:spAutoFit/>
          </a:bodyPr>
          <a:lstStyle/>
          <a:p>
            <a:pPr hangingPunct="0"/>
            <a:r>
              <a:rPr lang="en-US" sz="2000" dirty="0">
                <a:solidFill>
                  <a:srgbClr val="002060"/>
                </a:solidFill>
                <a:latin typeface="+mn-lt"/>
              </a:rPr>
              <a:t>In OWL, the unary </a:t>
            </a:r>
            <a:r>
              <a:rPr lang="en-US" sz="2000" dirty="0" err="1">
                <a:solidFill>
                  <a:srgbClr val="002060"/>
                </a:solidFill>
                <a:latin typeface="+mn-lt"/>
              </a:rPr>
              <a:t>isWindowed</a:t>
            </a:r>
            <a:r>
              <a:rPr lang="en-US" sz="2000" dirty="0">
                <a:solidFill>
                  <a:srgbClr val="002060"/>
                </a:solidFill>
                <a:latin typeface="+mn-lt"/>
              </a:rPr>
              <a:t> predicate is replaced by a binary data property</a:t>
            </a:r>
          </a:p>
          <a:p>
            <a:pPr hangingPunct="0"/>
            <a:r>
              <a:rPr lang="en-US" sz="2000" dirty="0">
                <a:solidFill>
                  <a:srgbClr val="002060"/>
                </a:solidFill>
                <a:latin typeface="+mn-lt"/>
              </a:rPr>
              <a:t>that maps Room to a Boolean data type. </a:t>
            </a:r>
          </a:p>
          <a:p>
            <a:pPr hangingPunct="0"/>
            <a:r>
              <a:rPr lang="en-US" sz="2000" dirty="0">
                <a:solidFill>
                  <a:srgbClr val="002060"/>
                </a:solidFill>
                <a:latin typeface="+mn-lt"/>
              </a:rPr>
              <a:t>The rest of the schema may be coded in a similar way to that discussed earlier.</a:t>
            </a:r>
          </a:p>
          <a:p>
            <a:pPr hangingPunct="0"/>
            <a:r>
              <a:rPr lang="en-US" sz="2000" dirty="0">
                <a:solidFill>
                  <a:srgbClr val="002060"/>
                </a:solidFill>
                <a:latin typeface="+mn-lt"/>
              </a:rPr>
              <a:t>The reference predicates are coded as </a:t>
            </a:r>
            <a:r>
              <a:rPr lang="en-US" sz="2000" dirty="0" err="1">
                <a:solidFill>
                  <a:srgbClr val="002060"/>
                </a:solidFill>
                <a:latin typeface="+mn-lt"/>
              </a:rPr>
              <a:t>HasKey</a:t>
            </a:r>
            <a:r>
              <a:rPr lang="en-US" sz="2000" dirty="0">
                <a:solidFill>
                  <a:srgbClr val="002060"/>
                </a:solidFill>
                <a:latin typeface="+mn-lt"/>
              </a:rPr>
              <a:t> properties (see below), but these are effective only if meaningful IRIs (hence named individuals) are supplied, e.g. “Room3-205” for Room 205 in Building3. </a:t>
            </a:r>
          </a:p>
          <a:p>
            <a:pPr hangingPunct="0"/>
            <a:endParaRPr lang="en-US" sz="1400" dirty="0">
              <a:solidFill>
                <a:srgbClr val="002060"/>
              </a:solidFill>
              <a:latin typeface="+mn-lt"/>
            </a:endParaRPr>
          </a:p>
          <a:p>
            <a:pPr lvl="1" hangingPunct="0"/>
            <a:r>
              <a:rPr lang="en-US" sz="2000" dirty="0">
                <a:solidFill>
                  <a:srgbClr val="002060"/>
                </a:solidFill>
                <a:latin typeface="+mn-lt"/>
              </a:rPr>
              <a:t>Class:  Building</a:t>
            </a:r>
            <a:endParaRPr lang="en-AU" sz="2000" dirty="0">
              <a:solidFill>
                <a:srgbClr val="002060"/>
              </a:solidFill>
              <a:latin typeface="+mn-lt"/>
            </a:endParaRPr>
          </a:p>
          <a:p>
            <a:pPr lvl="1" hangingPunct="0"/>
            <a:r>
              <a:rPr lang="en-US" sz="2000" dirty="0">
                <a:solidFill>
                  <a:srgbClr val="002060"/>
                </a:solidFill>
                <a:latin typeface="+mn-lt"/>
              </a:rPr>
              <a:t>   </a:t>
            </a:r>
            <a:r>
              <a:rPr lang="en-US" sz="2000" dirty="0" err="1">
                <a:solidFill>
                  <a:srgbClr val="002060"/>
                </a:solidFill>
                <a:latin typeface="+mn-lt"/>
              </a:rPr>
              <a:t>HasKey</a:t>
            </a:r>
            <a:r>
              <a:rPr lang="en-US" sz="2000" dirty="0">
                <a:solidFill>
                  <a:srgbClr val="002060"/>
                </a:solidFill>
                <a:latin typeface="+mn-lt"/>
              </a:rPr>
              <a:t>:  </a:t>
            </a:r>
            <a:r>
              <a:rPr lang="en-US" sz="2000" dirty="0" err="1">
                <a:solidFill>
                  <a:srgbClr val="002060"/>
                </a:solidFill>
                <a:latin typeface="+mn-lt"/>
              </a:rPr>
              <a:t>hasBuildingNr</a:t>
            </a:r>
            <a:endParaRPr lang="en-AU" sz="2000" dirty="0">
              <a:solidFill>
                <a:srgbClr val="002060"/>
              </a:solidFill>
              <a:latin typeface="+mn-lt"/>
            </a:endParaRPr>
          </a:p>
          <a:p>
            <a:pPr lvl="1" hangingPunct="0"/>
            <a:r>
              <a:rPr lang="en-US" sz="2000" dirty="0">
                <a:solidFill>
                  <a:srgbClr val="002060"/>
                </a:solidFill>
                <a:latin typeface="+mn-lt"/>
              </a:rPr>
              <a:t>   </a:t>
            </a:r>
            <a:r>
              <a:rPr lang="en-US" sz="2000" dirty="0" err="1">
                <a:solidFill>
                  <a:srgbClr val="002060"/>
                </a:solidFill>
                <a:latin typeface="+mn-lt"/>
              </a:rPr>
              <a:t>HasKey</a:t>
            </a:r>
            <a:r>
              <a:rPr lang="en-US" sz="2000" dirty="0">
                <a:solidFill>
                  <a:srgbClr val="002060"/>
                </a:solidFill>
                <a:latin typeface="+mn-lt"/>
              </a:rPr>
              <a:t>:  </a:t>
            </a:r>
            <a:r>
              <a:rPr lang="en-US" sz="2000" dirty="0" err="1">
                <a:solidFill>
                  <a:srgbClr val="002060"/>
                </a:solidFill>
                <a:latin typeface="+mn-lt"/>
              </a:rPr>
              <a:t>hasXcoordinate</a:t>
            </a:r>
            <a:r>
              <a:rPr lang="en-US" sz="2000" dirty="0">
                <a:solidFill>
                  <a:srgbClr val="002060"/>
                </a:solidFill>
                <a:latin typeface="+mn-lt"/>
              </a:rPr>
              <a:t>, </a:t>
            </a:r>
            <a:r>
              <a:rPr lang="en-US" sz="2000" dirty="0" err="1">
                <a:solidFill>
                  <a:srgbClr val="002060"/>
                </a:solidFill>
                <a:latin typeface="+mn-lt"/>
              </a:rPr>
              <a:t>hasYcoordinate</a:t>
            </a:r>
            <a:endParaRPr lang="en-AU" sz="2000" dirty="0">
              <a:solidFill>
                <a:srgbClr val="002060"/>
              </a:solidFill>
              <a:latin typeface="+mn-lt"/>
            </a:endParaRPr>
          </a:p>
          <a:p>
            <a:pPr lvl="1" hangingPunct="0"/>
            <a:r>
              <a:rPr lang="en-US" sz="2000" dirty="0">
                <a:solidFill>
                  <a:srgbClr val="002060"/>
                </a:solidFill>
                <a:latin typeface="+mn-lt"/>
              </a:rPr>
              <a:t>Class:  Room</a:t>
            </a:r>
            <a:endParaRPr lang="en-AU" sz="2000" dirty="0">
              <a:solidFill>
                <a:srgbClr val="002060"/>
              </a:solidFill>
              <a:latin typeface="+mn-lt"/>
            </a:endParaRPr>
          </a:p>
          <a:p>
            <a:pPr lvl="1" hangingPunct="0"/>
            <a:r>
              <a:rPr lang="en-US" sz="2000" dirty="0">
                <a:solidFill>
                  <a:srgbClr val="002060"/>
                </a:solidFill>
                <a:latin typeface="+mn-lt"/>
              </a:rPr>
              <a:t>  </a:t>
            </a:r>
            <a:r>
              <a:rPr lang="en-US" sz="2000" dirty="0" err="1">
                <a:solidFill>
                  <a:srgbClr val="002060"/>
                </a:solidFill>
                <a:latin typeface="+mn-lt"/>
              </a:rPr>
              <a:t>HasKey</a:t>
            </a:r>
            <a:r>
              <a:rPr lang="en-US" sz="2000" dirty="0">
                <a:solidFill>
                  <a:srgbClr val="002060"/>
                </a:solidFill>
                <a:latin typeface="+mn-lt"/>
              </a:rPr>
              <a:t>: </a:t>
            </a:r>
            <a:r>
              <a:rPr lang="en-US" sz="2000" dirty="0" err="1">
                <a:solidFill>
                  <a:srgbClr val="002060"/>
                </a:solidFill>
                <a:latin typeface="+mn-lt"/>
              </a:rPr>
              <a:t>isInBuilding</a:t>
            </a:r>
            <a:r>
              <a:rPr lang="en-US" sz="2000" dirty="0">
                <a:solidFill>
                  <a:srgbClr val="002060"/>
                </a:solidFill>
                <a:latin typeface="+mn-lt"/>
              </a:rPr>
              <a:t>, </a:t>
            </a:r>
            <a:r>
              <a:rPr lang="en-US" sz="2000" dirty="0" err="1">
                <a:solidFill>
                  <a:srgbClr val="002060"/>
                </a:solidFill>
                <a:latin typeface="+mn-lt"/>
              </a:rPr>
              <a:t>hasRoomNr</a:t>
            </a:r>
            <a:endParaRPr lang="en-AU" sz="2000" dirty="0">
              <a:solidFill>
                <a:srgbClr val="002060"/>
              </a:solidFill>
              <a:latin typeface="+mn-lt"/>
            </a:endParaRPr>
          </a:p>
        </p:txBody>
      </p:sp>
    </p:spTree>
    <p:extLst>
      <p:ext uri="{BB962C8B-B14F-4D97-AF65-F5344CB8AC3E}">
        <p14:creationId xmlns:p14="http://schemas.microsoft.com/office/powerpoint/2010/main" val="379905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9F4432-5432-473C-A613-D85A98CB092E}"/>
              </a:ext>
            </a:extLst>
          </p:cNvPr>
          <p:cNvSpPr txBox="1"/>
          <p:nvPr/>
        </p:nvSpPr>
        <p:spPr>
          <a:xfrm>
            <a:off x="1125794" y="2102852"/>
            <a:ext cx="6051272" cy="4755148"/>
          </a:xfrm>
          <a:prstGeom prst="rect">
            <a:avLst/>
          </a:prstGeom>
          <a:noFill/>
        </p:spPr>
        <p:txBody>
          <a:bodyPr wrap="none" rtlCol="0">
            <a:spAutoFit/>
          </a:bodyPr>
          <a:lstStyle/>
          <a:p>
            <a:pPr hangingPunct="0"/>
            <a:r>
              <a:rPr lang="en-US" sz="1900" dirty="0">
                <a:latin typeface="+mn-lt"/>
              </a:rPr>
              <a:t>Room(r)  -&gt;  .</a:t>
            </a:r>
            <a:endParaRPr lang="en-AU" sz="1900" dirty="0">
              <a:latin typeface="+mn-lt"/>
            </a:endParaRPr>
          </a:p>
          <a:p>
            <a:pPr hangingPunct="0"/>
            <a:r>
              <a:rPr lang="en-US" sz="1900" dirty="0">
                <a:latin typeface="+mn-lt"/>
              </a:rPr>
              <a:t>Building(b), </a:t>
            </a:r>
            <a:r>
              <a:rPr lang="en-US" sz="1900" dirty="0" err="1">
                <a:latin typeface="+mn-lt"/>
              </a:rPr>
              <a:t>hasBuildingNr</a:t>
            </a:r>
            <a:r>
              <a:rPr lang="en-US" sz="1900" dirty="0">
                <a:latin typeface="+mn-lt"/>
              </a:rPr>
              <a:t>(</a:t>
            </a:r>
            <a:r>
              <a:rPr lang="en-US" sz="1900" dirty="0" err="1">
                <a:latin typeface="+mn-lt"/>
              </a:rPr>
              <a:t>b:bn</a:t>
            </a:r>
            <a:r>
              <a:rPr lang="en-US" sz="1900" dirty="0">
                <a:latin typeface="+mn-lt"/>
              </a:rPr>
              <a:t>)  -&gt;  int(bn).</a:t>
            </a:r>
            <a:endParaRPr lang="en-AU" sz="1900" dirty="0">
              <a:latin typeface="+mn-lt"/>
            </a:endParaRPr>
          </a:p>
          <a:p>
            <a:pPr hangingPunct="0"/>
            <a:r>
              <a:rPr lang="en-US" sz="1900" dirty="0" err="1">
                <a:latin typeface="+mn-lt"/>
              </a:rPr>
              <a:t>buildingContaining</a:t>
            </a:r>
            <a:r>
              <a:rPr lang="en-US" sz="1900" dirty="0">
                <a:latin typeface="+mn-lt"/>
              </a:rPr>
              <a:t>[r] = b  -&gt;  Room(r), Building(b).</a:t>
            </a:r>
            <a:endParaRPr lang="en-AU" sz="1900" dirty="0">
              <a:latin typeface="+mn-lt"/>
            </a:endParaRPr>
          </a:p>
          <a:p>
            <a:pPr hangingPunct="0"/>
            <a:r>
              <a:rPr lang="en-US" sz="1900" dirty="0" err="1">
                <a:latin typeface="+mn-lt"/>
              </a:rPr>
              <a:t>roomNrOf</a:t>
            </a:r>
            <a:r>
              <a:rPr lang="en-US" sz="1900" dirty="0">
                <a:latin typeface="+mn-lt"/>
              </a:rPr>
              <a:t>[r] = </a:t>
            </a:r>
            <a:r>
              <a:rPr lang="en-US" sz="1900" dirty="0" err="1">
                <a:latin typeface="+mn-lt"/>
              </a:rPr>
              <a:t>rn</a:t>
            </a:r>
            <a:r>
              <a:rPr lang="en-US" sz="1900" dirty="0">
                <a:latin typeface="+mn-lt"/>
              </a:rPr>
              <a:t>  -&gt;  Room(r), string(</a:t>
            </a:r>
            <a:r>
              <a:rPr lang="en-US" sz="1900" dirty="0" err="1">
                <a:latin typeface="+mn-lt"/>
              </a:rPr>
              <a:t>rn</a:t>
            </a:r>
            <a:r>
              <a:rPr lang="en-US" sz="1900" dirty="0">
                <a:latin typeface="+mn-lt"/>
              </a:rPr>
              <a:t>).</a:t>
            </a:r>
            <a:endParaRPr lang="en-AU" sz="1900" dirty="0">
              <a:latin typeface="+mn-lt"/>
            </a:endParaRPr>
          </a:p>
          <a:p>
            <a:pPr hangingPunct="0"/>
            <a:r>
              <a:rPr lang="en-US" sz="1900" dirty="0">
                <a:latin typeface="+mn-lt"/>
              </a:rPr>
              <a:t>// external uniqueness constraint for Room</a:t>
            </a:r>
            <a:endParaRPr lang="en-AU" sz="1900" dirty="0">
              <a:latin typeface="+mn-lt"/>
            </a:endParaRPr>
          </a:p>
          <a:p>
            <a:pPr hangingPunct="0"/>
            <a:r>
              <a:rPr lang="en-US" sz="1900" dirty="0" err="1">
                <a:latin typeface="+mn-lt"/>
              </a:rPr>
              <a:t>buildingContaining</a:t>
            </a:r>
            <a:r>
              <a:rPr lang="en-US" sz="1900" dirty="0">
                <a:latin typeface="+mn-lt"/>
              </a:rPr>
              <a:t>[r1] = b, </a:t>
            </a:r>
            <a:r>
              <a:rPr lang="en-US" sz="1900" dirty="0" err="1">
                <a:latin typeface="+mn-lt"/>
              </a:rPr>
              <a:t>roomNrOf</a:t>
            </a:r>
            <a:r>
              <a:rPr lang="en-US" sz="1900" dirty="0">
                <a:latin typeface="+mn-lt"/>
              </a:rPr>
              <a:t>[r1] = </a:t>
            </a:r>
            <a:r>
              <a:rPr lang="en-US" sz="1900" dirty="0" err="1">
                <a:latin typeface="+mn-lt"/>
              </a:rPr>
              <a:t>rn</a:t>
            </a:r>
            <a:r>
              <a:rPr lang="en-US" sz="1900" dirty="0">
                <a:latin typeface="+mn-lt"/>
              </a:rPr>
              <a:t>, </a:t>
            </a:r>
            <a:endParaRPr lang="en-AU" sz="1900" dirty="0">
              <a:latin typeface="+mn-lt"/>
            </a:endParaRPr>
          </a:p>
          <a:p>
            <a:pPr hangingPunct="0"/>
            <a:r>
              <a:rPr lang="en-US" sz="1900" dirty="0">
                <a:latin typeface="+mn-lt"/>
              </a:rPr>
              <a:t>  </a:t>
            </a:r>
            <a:r>
              <a:rPr lang="en-US" sz="1900" dirty="0" err="1">
                <a:latin typeface="+mn-lt"/>
              </a:rPr>
              <a:t>buildingContaining</a:t>
            </a:r>
            <a:r>
              <a:rPr lang="en-US" sz="1900" dirty="0">
                <a:latin typeface="+mn-lt"/>
              </a:rPr>
              <a:t>[r2] = b, </a:t>
            </a:r>
            <a:r>
              <a:rPr lang="en-US" sz="1900" dirty="0" err="1">
                <a:latin typeface="+mn-lt"/>
              </a:rPr>
              <a:t>roomNrOf</a:t>
            </a:r>
            <a:r>
              <a:rPr lang="en-US" sz="1900" dirty="0">
                <a:latin typeface="+mn-lt"/>
              </a:rPr>
              <a:t>[r2] = </a:t>
            </a:r>
            <a:r>
              <a:rPr lang="en-US" sz="1900" dirty="0" err="1">
                <a:latin typeface="+mn-lt"/>
              </a:rPr>
              <a:t>rn</a:t>
            </a:r>
            <a:r>
              <a:rPr lang="en-US" sz="1900" dirty="0">
                <a:latin typeface="+mn-lt"/>
              </a:rPr>
              <a:t>  -&gt;  r1 = r2.</a:t>
            </a:r>
            <a:endParaRPr lang="en-AU" sz="1900" dirty="0">
              <a:latin typeface="+mn-lt"/>
            </a:endParaRPr>
          </a:p>
          <a:p>
            <a:pPr hangingPunct="0"/>
            <a:r>
              <a:rPr lang="en-US" sz="1900" dirty="0">
                <a:latin typeface="+mn-lt"/>
              </a:rPr>
              <a:t>Room(r)  -&gt;  </a:t>
            </a:r>
            <a:r>
              <a:rPr lang="en-US" sz="1900" dirty="0" err="1">
                <a:latin typeface="+mn-lt"/>
              </a:rPr>
              <a:t>buildingContaining</a:t>
            </a:r>
            <a:r>
              <a:rPr lang="en-US" sz="1900" dirty="0">
                <a:latin typeface="+mn-lt"/>
              </a:rPr>
              <a:t>[r] = _, </a:t>
            </a:r>
            <a:r>
              <a:rPr lang="en-US" sz="1900" dirty="0" err="1">
                <a:latin typeface="+mn-lt"/>
              </a:rPr>
              <a:t>roomNrOf</a:t>
            </a:r>
            <a:r>
              <a:rPr lang="en-US" sz="1900" dirty="0">
                <a:latin typeface="+mn-lt"/>
              </a:rPr>
              <a:t>[r] = _.</a:t>
            </a:r>
            <a:endParaRPr lang="en-AU" sz="1900" dirty="0">
              <a:latin typeface="+mn-lt"/>
            </a:endParaRPr>
          </a:p>
          <a:p>
            <a:pPr hangingPunct="0"/>
            <a:r>
              <a:rPr lang="en-US" sz="1900" dirty="0" err="1">
                <a:latin typeface="+mn-lt"/>
              </a:rPr>
              <a:t>isWindowed</a:t>
            </a:r>
            <a:r>
              <a:rPr lang="en-US" sz="1900" dirty="0">
                <a:latin typeface="+mn-lt"/>
              </a:rPr>
              <a:t>(r)  -&gt;  Room(r).</a:t>
            </a:r>
            <a:endParaRPr lang="en-AU" sz="1900" dirty="0">
              <a:latin typeface="+mn-lt"/>
            </a:endParaRPr>
          </a:p>
          <a:p>
            <a:pPr hangingPunct="0"/>
            <a:r>
              <a:rPr lang="en-US" sz="1900" dirty="0" err="1">
                <a:latin typeface="+mn-lt"/>
              </a:rPr>
              <a:t>xCoordinateOf</a:t>
            </a:r>
            <a:r>
              <a:rPr lang="en-US" sz="1900" dirty="0">
                <a:latin typeface="+mn-lt"/>
              </a:rPr>
              <a:t>[b] = x  -&gt;  Building(b), int(x).</a:t>
            </a:r>
            <a:endParaRPr lang="en-AU" sz="1900" dirty="0">
              <a:latin typeface="+mn-lt"/>
            </a:endParaRPr>
          </a:p>
          <a:p>
            <a:pPr hangingPunct="0"/>
            <a:r>
              <a:rPr lang="en-US" sz="1900" dirty="0" err="1">
                <a:latin typeface="+mn-lt"/>
              </a:rPr>
              <a:t>yCoordinateOf</a:t>
            </a:r>
            <a:r>
              <a:rPr lang="en-US" sz="1900" dirty="0">
                <a:latin typeface="+mn-lt"/>
              </a:rPr>
              <a:t>[b] = y  -&gt;  Building(b), int(y).</a:t>
            </a:r>
            <a:endParaRPr lang="en-AU" sz="1900" dirty="0">
              <a:latin typeface="+mn-lt"/>
            </a:endParaRPr>
          </a:p>
          <a:p>
            <a:pPr hangingPunct="0"/>
            <a:r>
              <a:rPr lang="en-US" sz="1900" dirty="0">
                <a:latin typeface="+mn-lt"/>
              </a:rPr>
              <a:t>// external uniqueness constraint for building</a:t>
            </a:r>
            <a:endParaRPr lang="en-AU" sz="1900" dirty="0">
              <a:latin typeface="+mn-lt"/>
            </a:endParaRPr>
          </a:p>
          <a:p>
            <a:pPr hangingPunct="0"/>
            <a:r>
              <a:rPr lang="en-US" sz="1900" dirty="0" err="1">
                <a:latin typeface="+mn-lt"/>
              </a:rPr>
              <a:t>xCoordinateOf</a:t>
            </a:r>
            <a:r>
              <a:rPr lang="en-US" sz="1900" dirty="0">
                <a:latin typeface="+mn-lt"/>
              </a:rPr>
              <a:t>[b1] = x,  </a:t>
            </a:r>
            <a:r>
              <a:rPr lang="en-US" sz="1900" dirty="0" err="1">
                <a:latin typeface="+mn-lt"/>
              </a:rPr>
              <a:t>yCoordinateOf</a:t>
            </a:r>
            <a:r>
              <a:rPr lang="en-US" sz="1900" dirty="0">
                <a:latin typeface="+mn-lt"/>
              </a:rPr>
              <a:t>[b1] = y,</a:t>
            </a:r>
            <a:endParaRPr lang="en-AU" sz="1900" dirty="0">
              <a:latin typeface="+mn-lt"/>
            </a:endParaRPr>
          </a:p>
          <a:p>
            <a:pPr hangingPunct="0"/>
            <a:r>
              <a:rPr lang="en-US" sz="1900" dirty="0">
                <a:latin typeface="+mn-lt"/>
              </a:rPr>
              <a:t>  </a:t>
            </a:r>
            <a:r>
              <a:rPr lang="en-US" sz="1900" dirty="0" err="1">
                <a:latin typeface="+mn-lt"/>
              </a:rPr>
              <a:t>xCoordinateOf</a:t>
            </a:r>
            <a:r>
              <a:rPr lang="en-US" sz="1900" dirty="0">
                <a:latin typeface="+mn-lt"/>
              </a:rPr>
              <a:t>[b2] = x,  </a:t>
            </a:r>
            <a:r>
              <a:rPr lang="en-US" sz="1900" dirty="0" err="1">
                <a:latin typeface="+mn-lt"/>
              </a:rPr>
              <a:t>yCoordinateOf</a:t>
            </a:r>
            <a:r>
              <a:rPr lang="en-US" sz="1900" dirty="0">
                <a:latin typeface="+mn-lt"/>
              </a:rPr>
              <a:t>[b2] = y  -&gt;  b1 = b2.</a:t>
            </a:r>
            <a:endParaRPr lang="en-AU" sz="1900" dirty="0">
              <a:latin typeface="+mn-lt"/>
            </a:endParaRPr>
          </a:p>
          <a:p>
            <a:pPr hangingPunct="0"/>
            <a:r>
              <a:rPr lang="en-US" sz="1900" dirty="0">
                <a:latin typeface="+mn-lt"/>
              </a:rPr>
              <a:t>Building(b)  -&gt;  </a:t>
            </a:r>
            <a:r>
              <a:rPr lang="en-US" sz="1900" dirty="0" err="1">
                <a:latin typeface="+mn-lt"/>
              </a:rPr>
              <a:t>xCoordinateOf</a:t>
            </a:r>
            <a:r>
              <a:rPr lang="en-US" sz="1900" dirty="0">
                <a:latin typeface="+mn-lt"/>
              </a:rPr>
              <a:t>[b] = _,  </a:t>
            </a:r>
            <a:r>
              <a:rPr lang="en-US" sz="1900" dirty="0" err="1">
                <a:latin typeface="+mn-lt"/>
              </a:rPr>
              <a:t>yCoordinateOf</a:t>
            </a:r>
            <a:r>
              <a:rPr lang="en-US" sz="1900" dirty="0">
                <a:latin typeface="+mn-lt"/>
              </a:rPr>
              <a:t>[b] = _.</a:t>
            </a:r>
            <a:endParaRPr lang="en-AU" sz="1900" dirty="0">
              <a:latin typeface="+mn-lt"/>
            </a:endParaRPr>
          </a:p>
          <a:p>
            <a:endParaRPr lang="en-AU" dirty="0"/>
          </a:p>
        </p:txBody>
      </p:sp>
      <p:pic>
        <p:nvPicPr>
          <p:cNvPr id="3" name="Picture 2">
            <a:extLst>
              <a:ext uri="{FF2B5EF4-FFF2-40B4-BE49-F238E27FC236}">
                <a16:creationId xmlns:a16="http://schemas.microsoft.com/office/drawing/2014/main" id="{5AF99088-F58F-4E17-BBFC-40013A0850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81000"/>
            <a:ext cx="4527140" cy="2046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48CDCF96-81C7-4D08-9639-FA835D6A27A3}"/>
              </a:ext>
            </a:extLst>
          </p:cNvPr>
          <p:cNvSpPr txBox="1"/>
          <p:nvPr/>
        </p:nvSpPr>
        <p:spPr>
          <a:xfrm>
            <a:off x="1096297" y="685800"/>
            <a:ext cx="2056973" cy="923330"/>
          </a:xfrm>
          <a:prstGeom prst="rect">
            <a:avLst/>
          </a:prstGeom>
          <a:noFill/>
        </p:spPr>
        <p:txBody>
          <a:bodyPr wrap="none" rtlCol="0">
            <a:spAutoFit/>
          </a:bodyPr>
          <a:lstStyle/>
          <a:p>
            <a:r>
              <a:rPr lang="en-AU" dirty="0"/>
              <a:t>The ORM schema</a:t>
            </a:r>
          </a:p>
          <a:p>
            <a:r>
              <a:rPr lang="en-AU" dirty="0"/>
              <a:t>may be coded in</a:t>
            </a:r>
          </a:p>
          <a:p>
            <a:r>
              <a:rPr lang="en-AU" dirty="0" err="1"/>
              <a:t>LogiQL</a:t>
            </a:r>
            <a:r>
              <a:rPr lang="en-AU" dirty="0"/>
              <a:t> thus:</a:t>
            </a:r>
          </a:p>
        </p:txBody>
      </p:sp>
    </p:spTree>
    <p:extLst>
      <p:ext uri="{BB962C8B-B14F-4D97-AF65-F5344CB8AC3E}">
        <p14:creationId xmlns:p14="http://schemas.microsoft.com/office/powerpoint/2010/main" val="3875838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618" y="1047690"/>
            <a:ext cx="8458200" cy="400110"/>
          </a:xfrm>
          <a:prstGeom prst="rect">
            <a:avLst/>
          </a:prstGeom>
          <a:noFill/>
        </p:spPr>
        <p:txBody>
          <a:bodyPr wrap="square" rtlCol="0">
            <a:spAutoFit/>
          </a:bodyPr>
          <a:lstStyle/>
          <a:p>
            <a:r>
              <a:rPr lang="en-AU" sz="2000" b="1" dirty="0">
                <a:solidFill>
                  <a:srgbClr val="8A0000"/>
                </a:solidFill>
                <a:latin typeface="+mn-lt"/>
              </a:rPr>
              <a:t>Join Semantics for External Uniqueness Constraints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31184"/>
            <a:ext cx="358234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853825" y="2709207"/>
            <a:ext cx="627095" cy="307777"/>
          </a:xfrm>
          <a:prstGeom prst="rect">
            <a:avLst/>
          </a:prstGeom>
          <a:noFill/>
        </p:spPr>
        <p:txBody>
          <a:bodyPr wrap="none" rtlCol="0">
            <a:spAutoFit/>
          </a:bodyPr>
          <a:lstStyle/>
          <a:p>
            <a:r>
              <a:rPr lang="en-AU" sz="1400" b="1" dirty="0">
                <a:solidFill>
                  <a:srgbClr val="0070C0"/>
                </a:solidFill>
                <a:latin typeface="+mn-lt"/>
              </a:rPr>
              <a:t>r</a:t>
            </a:r>
            <a:r>
              <a:rPr lang="en-AU" sz="1200" b="1" dirty="0">
                <a:solidFill>
                  <a:srgbClr val="0070C0"/>
                </a:solidFill>
                <a:latin typeface="+mn-lt"/>
              </a:rPr>
              <a:t>1</a:t>
            </a:r>
            <a:r>
              <a:rPr lang="en-AU" sz="1400" b="1" dirty="0">
                <a:solidFill>
                  <a:srgbClr val="0070C0"/>
                </a:solidFill>
                <a:latin typeface="+mn-lt"/>
              </a:rPr>
              <a:t>    r</a:t>
            </a:r>
            <a:r>
              <a:rPr lang="en-AU" sz="1200" b="1" dirty="0">
                <a:solidFill>
                  <a:srgbClr val="0070C0"/>
                </a:solidFill>
                <a:latin typeface="+mn-lt"/>
              </a:rPr>
              <a:t>2</a:t>
            </a:r>
          </a:p>
        </p:txBody>
      </p:sp>
      <p:sp>
        <p:nvSpPr>
          <p:cNvPr id="5" name="TextBox 4"/>
          <p:cNvSpPr txBox="1"/>
          <p:nvPr/>
        </p:nvSpPr>
        <p:spPr>
          <a:xfrm>
            <a:off x="1853824" y="3547407"/>
            <a:ext cx="627095" cy="307777"/>
          </a:xfrm>
          <a:prstGeom prst="rect">
            <a:avLst/>
          </a:prstGeom>
          <a:noFill/>
        </p:spPr>
        <p:txBody>
          <a:bodyPr wrap="none" rtlCol="0">
            <a:spAutoFit/>
          </a:bodyPr>
          <a:lstStyle/>
          <a:p>
            <a:r>
              <a:rPr lang="en-AU" sz="1400" b="1" dirty="0">
                <a:solidFill>
                  <a:srgbClr val="0070C0"/>
                </a:solidFill>
                <a:latin typeface="+mn-lt"/>
              </a:rPr>
              <a:t>r</a:t>
            </a:r>
            <a:r>
              <a:rPr lang="en-AU" sz="1200" b="1" dirty="0">
                <a:solidFill>
                  <a:srgbClr val="0070C0"/>
                </a:solidFill>
                <a:latin typeface="+mn-lt"/>
              </a:rPr>
              <a:t>3</a:t>
            </a:r>
            <a:r>
              <a:rPr lang="en-AU" sz="1400" b="1" dirty="0">
                <a:solidFill>
                  <a:srgbClr val="0070C0"/>
                </a:solidFill>
                <a:latin typeface="+mn-lt"/>
              </a:rPr>
              <a:t>    r</a:t>
            </a:r>
            <a:r>
              <a:rPr lang="en-AU" sz="1200" b="1" dirty="0">
                <a:solidFill>
                  <a:srgbClr val="0070C0"/>
                </a:solidFill>
                <a:latin typeface="+mn-lt"/>
              </a:rPr>
              <a:t>4</a:t>
            </a:r>
          </a:p>
        </p:txBody>
      </p:sp>
      <p:sp>
        <p:nvSpPr>
          <p:cNvPr id="6" name="TextBox 5"/>
          <p:cNvSpPr txBox="1"/>
          <p:nvPr/>
        </p:nvSpPr>
        <p:spPr>
          <a:xfrm>
            <a:off x="1494430" y="2556807"/>
            <a:ext cx="359394" cy="307777"/>
          </a:xfrm>
          <a:prstGeom prst="rect">
            <a:avLst/>
          </a:prstGeom>
          <a:noFill/>
        </p:spPr>
        <p:txBody>
          <a:bodyPr wrap="none" rtlCol="0">
            <a:spAutoFit/>
          </a:bodyPr>
          <a:lstStyle/>
          <a:p>
            <a:r>
              <a:rPr lang="en-AU" sz="1400" b="1" dirty="0">
                <a:solidFill>
                  <a:srgbClr val="0070C0"/>
                </a:solidFill>
                <a:latin typeface="+mn-lt"/>
              </a:rPr>
              <a:t>P</a:t>
            </a:r>
            <a:r>
              <a:rPr lang="en-AU" sz="1200" b="1" dirty="0">
                <a:solidFill>
                  <a:srgbClr val="0070C0"/>
                </a:solidFill>
                <a:latin typeface="+mn-lt"/>
              </a:rPr>
              <a:t>1</a:t>
            </a:r>
          </a:p>
        </p:txBody>
      </p:sp>
      <p:sp>
        <p:nvSpPr>
          <p:cNvPr id="7" name="TextBox 6"/>
          <p:cNvSpPr txBox="1"/>
          <p:nvPr/>
        </p:nvSpPr>
        <p:spPr>
          <a:xfrm>
            <a:off x="1490658" y="3699807"/>
            <a:ext cx="359394" cy="307777"/>
          </a:xfrm>
          <a:prstGeom prst="rect">
            <a:avLst/>
          </a:prstGeom>
          <a:noFill/>
        </p:spPr>
        <p:txBody>
          <a:bodyPr wrap="none" rtlCol="0">
            <a:spAutoFit/>
          </a:bodyPr>
          <a:lstStyle/>
          <a:p>
            <a:r>
              <a:rPr lang="en-AU" sz="1400" b="1" dirty="0">
                <a:solidFill>
                  <a:srgbClr val="0070C0"/>
                </a:solidFill>
                <a:latin typeface="+mn-lt"/>
              </a:rPr>
              <a:t>P</a:t>
            </a:r>
            <a:r>
              <a:rPr lang="en-AU" sz="1200" b="1" dirty="0">
                <a:solidFill>
                  <a:srgbClr val="0070C0"/>
                </a:solidFill>
                <a:latin typeface="+mn-lt"/>
              </a:rPr>
              <a:t>2</a:t>
            </a:r>
          </a:p>
        </p:txBody>
      </p:sp>
      <p:sp>
        <p:nvSpPr>
          <p:cNvPr id="8" name="TextBox 7"/>
          <p:cNvSpPr txBox="1"/>
          <p:nvPr/>
        </p:nvSpPr>
        <p:spPr>
          <a:xfrm>
            <a:off x="1853825" y="1416784"/>
            <a:ext cx="684803" cy="954107"/>
          </a:xfrm>
          <a:prstGeom prst="rect">
            <a:avLst/>
          </a:prstGeom>
          <a:noFill/>
        </p:spPr>
        <p:txBody>
          <a:bodyPr wrap="none" rtlCol="0">
            <a:spAutoFit/>
          </a:bodyPr>
          <a:lstStyle/>
          <a:p>
            <a:r>
              <a:rPr lang="en-AU" sz="1400" b="1" dirty="0">
                <a:solidFill>
                  <a:srgbClr val="0070C0"/>
                </a:solidFill>
                <a:latin typeface="+mn-lt"/>
              </a:rPr>
              <a:t>r</a:t>
            </a:r>
            <a:r>
              <a:rPr lang="en-AU" sz="1200" b="1" dirty="0">
                <a:solidFill>
                  <a:srgbClr val="0070C0"/>
                </a:solidFill>
                <a:latin typeface="+mn-lt"/>
              </a:rPr>
              <a:t>1</a:t>
            </a:r>
            <a:r>
              <a:rPr lang="en-AU" sz="1400" b="1" dirty="0">
                <a:solidFill>
                  <a:srgbClr val="0070C0"/>
                </a:solidFill>
                <a:latin typeface="+mn-lt"/>
              </a:rPr>
              <a:t>    P</a:t>
            </a:r>
            <a:r>
              <a:rPr lang="en-AU" sz="1200" b="1" dirty="0">
                <a:solidFill>
                  <a:srgbClr val="0070C0"/>
                </a:solidFill>
                <a:latin typeface="+mn-lt"/>
              </a:rPr>
              <a:t>1</a:t>
            </a:r>
          </a:p>
          <a:p>
            <a:r>
              <a:rPr lang="en-AU" sz="1400" b="1" dirty="0">
                <a:solidFill>
                  <a:srgbClr val="0070C0"/>
                </a:solidFill>
                <a:latin typeface="+mn-lt"/>
              </a:rPr>
              <a:t>r</a:t>
            </a:r>
            <a:r>
              <a:rPr lang="en-AU" sz="1200" b="1" dirty="0">
                <a:solidFill>
                  <a:srgbClr val="0070C0"/>
                </a:solidFill>
                <a:latin typeface="+mn-lt"/>
              </a:rPr>
              <a:t>2</a:t>
            </a:r>
            <a:r>
              <a:rPr lang="en-AU" sz="1400" b="1" dirty="0">
                <a:solidFill>
                  <a:srgbClr val="0070C0"/>
                </a:solidFill>
                <a:latin typeface="+mn-lt"/>
              </a:rPr>
              <a:t>    P</a:t>
            </a:r>
            <a:r>
              <a:rPr lang="en-AU" sz="1200" b="1" dirty="0">
                <a:solidFill>
                  <a:srgbClr val="0070C0"/>
                </a:solidFill>
                <a:latin typeface="+mn-lt"/>
              </a:rPr>
              <a:t>1</a:t>
            </a:r>
          </a:p>
          <a:p>
            <a:r>
              <a:rPr lang="en-AU" sz="1400" b="1" dirty="0">
                <a:solidFill>
                  <a:srgbClr val="0070C0"/>
                </a:solidFill>
                <a:latin typeface="+mn-lt"/>
              </a:rPr>
              <a:t>r</a:t>
            </a:r>
            <a:r>
              <a:rPr lang="en-AU" sz="1200" b="1" dirty="0">
                <a:solidFill>
                  <a:srgbClr val="0070C0"/>
                </a:solidFill>
                <a:latin typeface="+mn-lt"/>
              </a:rPr>
              <a:t>3</a:t>
            </a:r>
            <a:r>
              <a:rPr lang="en-AU" sz="1400" b="1" dirty="0">
                <a:solidFill>
                  <a:srgbClr val="0070C0"/>
                </a:solidFill>
                <a:latin typeface="+mn-lt"/>
              </a:rPr>
              <a:t>    P</a:t>
            </a:r>
            <a:r>
              <a:rPr lang="en-AU" sz="1200" b="1" dirty="0">
                <a:solidFill>
                  <a:srgbClr val="0070C0"/>
                </a:solidFill>
                <a:latin typeface="+mn-lt"/>
              </a:rPr>
              <a:t>2</a:t>
            </a:r>
          </a:p>
          <a:p>
            <a:r>
              <a:rPr lang="en-AU" sz="1400" b="1" dirty="0">
                <a:solidFill>
                  <a:srgbClr val="0070C0"/>
                </a:solidFill>
                <a:latin typeface="+mn-lt"/>
              </a:rPr>
              <a:t>r</a:t>
            </a:r>
            <a:r>
              <a:rPr lang="en-AU" sz="1200" b="1" dirty="0">
                <a:solidFill>
                  <a:srgbClr val="0070C0"/>
                </a:solidFill>
                <a:latin typeface="+mn-lt"/>
              </a:rPr>
              <a:t>4</a:t>
            </a:r>
            <a:r>
              <a:rPr lang="en-AU" sz="1400" b="1" dirty="0">
                <a:solidFill>
                  <a:srgbClr val="0070C0"/>
                </a:solidFill>
                <a:latin typeface="+mn-lt"/>
              </a:rPr>
              <a:t>    P</a:t>
            </a:r>
            <a:r>
              <a:rPr lang="en-AU" sz="1200" b="1" dirty="0">
                <a:solidFill>
                  <a:srgbClr val="0070C0"/>
                </a:solidFill>
                <a:latin typeface="+mn-lt"/>
              </a:rPr>
              <a:t>2</a:t>
            </a:r>
          </a:p>
        </p:txBody>
      </p:sp>
      <p:sp>
        <p:nvSpPr>
          <p:cNvPr id="9" name="TextBox 8"/>
          <p:cNvSpPr txBox="1"/>
          <p:nvPr/>
        </p:nvSpPr>
        <p:spPr>
          <a:xfrm>
            <a:off x="1742415" y="4236184"/>
            <a:ext cx="907621" cy="307777"/>
          </a:xfrm>
          <a:prstGeom prst="rect">
            <a:avLst/>
          </a:prstGeom>
          <a:noFill/>
        </p:spPr>
        <p:txBody>
          <a:bodyPr wrap="none" rtlCol="0">
            <a:spAutoFit/>
          </a:bodyPr>
          <a:lstStyle/>
          <a:p>
            <a:r>
              <a:rPr lang="en-AU" sz="1400" b="1" dirty="0">
                <a:solidFill>
                  <a:srgbClr val="0070C0"/>
                </a:solidFill>
                <a:latin typeface="+mn-lt"/>
              </a:rPr>
              <a:t>r</a:t>
            </a:r>
            <a:r>
              <a:rPr lang="en-AU" sz="1200" b="1" dirty="0">
                <a:solidFill>
                  <a:srgbClr val="0070C0"/>
                </a:solidFill>
                <a:latin typeface="+mn-lt"/>
              </a:rPr>
              <a:t>4</a:t>
            </a:r>
            <a:r>
              <a:rPr lang="en-AU" sz="1400" b="1" dirty="0">
                <a:solidFill>
                  <a:srgbClr val="0070C0"/>
                </a:solidFill>
                <a:latin typeface="+mn-lt"/>
              </a:rPr>
              <a:t>    name</a:t>
            </a:r>
          </a:p>
        </p:txBody>
      </p:sp>
      <p:sp>
        <p:nvSpPr>
          <p:cNvPr id="4" name="TextBox 3"/>
          <p:cNvSpPr txBox="1"/>
          <p:nvPr/>
        </p:nvSpPr>
        <p:spPr>
          <a:xfrm>
            <a:off x="4651595" y="1676400"/>
            <a:ext cx="3998915" cy="707886"/>
          </a:xfrm>
          <a:prstGeom prst="rect">
            <a:avLst/>
          </a:prstGeom>
          <a:noFill/>
        </p:spPr>
        <p:txBody>
          <a:bodyPr wrap="none" rtlCol="0">
            <a:spAutoFit/>
          </a:bodyPr>
          <a:lstStyle/>
          <a:p>
            <a:r>
              <a:rPr lang="en-AU" sz="2000" dirty="0">
                <a:solidFill>
                  <a:srgbClr val="002060"/>
                </a:solidFill>
                <a:latin typeface="+mn-lt"/>
              </a:rPr>
              <a:t>This external uniqueness constraint</a:t>
            </a:r>
          </a:p>
          <a:p>
            <a:r>
              <a:rPr lang="en-AU" sz="2000" dirty="0">
                <a:solidFill>
                  <a:srgbClr val="002060"/>
                </a:solidFill>
                <a:latin typeface="+mn-lt"/>
              </a:rPr>
              <a:t>has </a:t>
            </a:r>
            <a:r>
              <a:rPr lang="en-AU" sz="2000" dirty="0">
                <a:solidFill>
                  <a:srgbClr val="8A0000"/>
                </a:solidFill>
                <a:latin typeface="+mn-lt"/>
              </a:rPr>
              <a:t>inner join semantics</a:t>
            </a:r>
          </a:p>
        </p:txBody>
      </p:sp>
      <p:cxnSp>
        <p:nvCxnSpPr>
          <p:cNvPr id="11" name="Straight Arrow Connector 10"/>
          <p:cNvCxnSpPr>
            <a:stCxn id="4" idx="1"/>
          </p:cNvCxnSpPr>
          <p:nvPr/>
        </p:nvCxnSpPr>
        <p:spPr>
          <a:xfrm flipH="1">
            <a:off x="2480920" y="2030343"/>
            <a:ext cx="2170675" cy="126272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3" name="TextBox 12"/>
          <p:cNvSpPr txBox="1"/>
          <p:nvPr/>
        </p:nvSpPr>
        <p:spPr>
          <a:xfrm>
            <a:off x="627707" y="4693384"/>
            <a:ext cx="7449493" cy="1631216"/>
          </a:xfrm>
          <a:prstGeom prst="rect">
            <a:avLst/>
          </a:prstGeom>
          <a:noFill/>
        </p:spPr>
        <p:txBody>
          <a:bodyPr wrap="square" rtlCol="0">
            <a:spAutoFit/>
          </a:bodyPr>
          <a:lstStyle/>
          <a:p>
            <a:r>
              <a:rPr lang="en-AU" sz="2000" dirty="0">
                <a:solidFill>
                  <a:srgbClr val="002060"/>
                </a:solidFill>
                <a:latin typeface="+mn-lt"/>
              </a:rPr>
              <a:t>All roles (named or unnamed) may be referenced by their </a:t>
            </a:r>
            <a:r>
              <a:rPr lang="en-AU" sz="2000" dirty="0" err="1">
                <a:solidFill>
                  <a:srgbClr val="002060"/>
                </a:solidFill>
                <a:latin typeface="+mn-lt"/>
              </a:rPr>
              <a:t>roleId</a:t>
            </a:r>
            <a:r>
              <a:rPr lang="en-AU" sz="2000" dirty="0">
                <a:solidFill>
                  <a:srgbClr val="002060"/>
                </a:solidFill>
                <a:latin typeface="+mn-lt"/>
              </a:rPr>
              <a:t>.</a:t>
            </a:r>
          </a:p>
          <a:p>
            <a:r>
              <a:rPr lang="en-AU" sz="2000" dirty="0">
                <a:solidFill>
                  <a:srgbClr val="002060"/>
                </a:solidFill>
                <a:latin typeface="+mn-lt"/>
              </a:rPr>
              <a:t>Role names are optional in ORM, </a:t>
            </a:r>
          </a:p>
          <a:p>
            <a:r>
              <a:rPr lang="en-AU" sz="2000" dirty="0">
                <a:solidFill>
                  <a:srgbClr val="002060"/>
                </a:solidFill>
                <a:latin typeface="+mn-lt"/>
              </a:rPr>
              <a:t>but within the same predicate, role names must be distinct.</a:t>
            </a:r>
          </a:p>
          <a:p>
            <a:r>
              <a:rPr lang="en-AU" sz="2000" dirty="0">
                <a:solidFill>
                  <a:srgbClr val="002060"/>
                </a:solidFill>
                <a:latin typeface="+mn-lt"/>
              </a:rPr>
              <a:t>Hence, named roles may also be referenced by the combination of their name and predicate.</a:t>
            </a:r>
          </a:p>
        </p:txBody>
      </p:sp>
      <p:sp>
        <p:nvSpPr>
          <p:cNvPr id="14" name="TextBox 13"/>
          <p:cNvSpPr txBox="1"/>
          <p:nvPr/>
        </p:nvSpPr>
        <p:spPr>
          <a:xfrm>
            <a:off x="1742415" y="222687"/>
            <a:ext cx="5448286" cy="584775"/>
          </a:xfrm>
          <a:prstGeom prst="rect">
            <a:avLst/>
          </a:prstGeom>
          <a:noFill/>
          <a:ln>
            <a:solidFill>
              <a:srgbClr val="800080"/>
            </a:solidFill>
          </a:ln>
        </p:spPr>
        <p:txBody>
          <a:bodyPr wrap="none" rtlCol="0">
            <a:spAutoFit/>
          </a:bodyPr>
          <a:lstStyle/>
          <a:p>
            <a:pPr algn="ctr"/>
            <a:r>
              <a:rPr lang="en-US" sz="3200" b="1" dirty="0">
                <a:solidFill>
                  <a:srgbClr val="8A0000"/>
                </a:solidFill>
                <a:latin typeface="+mn-lt"/>
              </a:rPr>
              <a:t>Disjunctive Reference Schemes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672" y="3016984"/>
            <a:ext cx="3879838" cy="1414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5486400" y="4114800"/>
            <a:ext cx="2743200" cy="271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4770672" y="2558534"/>
            <a:ext cx="2090637" cy="369332"/>
          </a:xfrm>
          <a:prstGeom prst="rect">
            <a:avLst/>
          </a:prstGeom>
          <a:noFill/>
        </p:spPr>
        <p:txBody>
          <a:bodyPr wrap="none" rtlCol="0">
            <a:spAutoFit/>
          </a:bodyPr>
          <a:lstStyle/>
          <a:p>
            <a:r>
              <a:rPr lang="en-AU" dirty="0"/>
              <a:t>P</a:t>
            </a:r>
            <a:r>
              <a:rPr lang="en-AU" sz="1200" dirty="0"/>
              <a:t>1 </a:t>
            </a:r>
            <a:r>
              <a:rPr lang="en-AU" dirty="0"/>
              <a:t>left outer join P</a:t>
            </a:r>
            <a:r>
              <a:rPr lang="en-AU" sz="1200" dirty="0"/>
              <a:t>2</a:t>
            </a:r>
          </a:p>
        </p:txBody>
      </p:sp>
      <p:sp>
        <p:nvSpPr>
          <p:cNvPr id="17" name="TextBox 16"/>
          <p:cNvSpPr txBox="1"/>
          <p:nvPr/>
        </p:nvSpPr>
        <p:spPr>
          <a:xfrm>
            <a:off x="4288636" y="4038600"/>
            <a:ext cx="1184940" cy="369332"/>
          </a:xfrm>
          <a:prstGeom prst="rect">
            <a:avLst/>
          </a:prstGeom>
          <a:noFill/>
        </p:spPr>
        <p:txBody>
          <a:bodyPr wrap="none" rtlCol="0">
            <a:spAutoFit/>
          </a:bodyPr>
          <a:lstStyle/>
          <a:p>
            <a:r>
              <a:rPr lang="en-AU" dirty="0"/>
              <a:t>inner join:</a:t>
            </a:r>
          </a:p>
        </p:txBody>
      </p:sp>
    </p:spTree>
    <p:extLst>
      <p:ext uri="{BB962C8B-B14F-4D97-AF65-F5344CB8AC3E}">
        <p14:creationId xmlns:p14="http://schemas.microsoft.com/office/powerpoint/2010/main" val="379905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4" grpId="0"/>
      <p:bldP spid="10" grpId="0" animBg="1"/>
      <p:bldP spid="15"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3389313" cy="3534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6067" y="4419600"/>
            <a:ext cx="8145371" cy="1938992"/>
          </a:xfrm>
          <a:prstGeom prst="rect">
            <a:avLst/>
          </a:prstGeom>
          <a:noFill/>
          <a:ln>
            <a:noFill/>
          </a:ln>
        </p:spPr>
        <p:txBody>
          <a:bodyPr wrap="none" rtlCol="0">
            <a:spAutoFit/>
          </a:bodyPr>
          <a:lstStyle/>
          <a:p>
            <a:r>
              <a:rPr lang="en-AU" sz="2000" dirty="0">
                <a:solidFill>
                  <a:srgbClr val="002060"/>
                </a:solidFill>
                <a:latin typeface="+mn-lt"/>
              </a:rPr>
              <a:t>All courses may be referenced by their </a:t>
            </a:r>
            <a:r>
              <a:rPr lang="en-AU" sz="2000" dirty="0" err="1">
                <a:solidFill>
                  <a:srgbClr val="002060"/>
                </a:solidFill>
                <a:latin typeface="+mn-lt"/>
              </a:rPr>
              <a:t>courseCode</a:t>
            </a:r>
            <a:r>
              <a:rPr lang="en-AU" sz="2000" dirty="0">
                <a:solidFill>
                  <a:srgbClr val="002060"/>
                </a:solidFill>
                <a:latin typeface="+mn-lt"/>
              </a:rPr>
              <a:t>.</a:t>
            </a:r>
          </a:p>
          <a:p>
            <a:r>
              <a:rPr lang="en-AU" sz="2000" dirty="0">
                <a:solidFill>
                  <a:srgbClr val="002060"/>
                </a:solidFill>
                <a:latin typeface="+mn-lt"/>
              </a:rPr>
              <a:t>Some courses might not offered by a department (e.g. a course by a visitor),</a:t>
            </a:r>
          </a:p>
          <a:p>
            <a:r>
              <a:rPr lang="en-AU" sz="2000" dirty="0">
                <a:solidFill>
                  <a:srgbClr val="002060"/>
                </a:solidFill>
                <a:latin typeface="+mn-lt"/>
              </a:rPr>
              <a:t>but courses offered by the same department must have distinct titles.</a:t>
            </a:r>
          </a:p>
          <a:p>
            <a:r>
              <a:rPr lang="en-AU" sz="2000" dirty="0">
                <a:solidFill>
                  <a:srgbClr val="002060"/>
                </a:solidFill>
                <a:latin typeface="+mn-lt"/>
              </a:rPr>
              <a:t>Each course may also be referenced by exactly one of the following patterns:</a:t>
            </a:r>
          </a:p>
          <a:p>
            <a:r>
              <a:rPr lang="en-AU" sz="2000" dirty="0">
                <a:solidFill>
                  <a:srgbClr val="002060"/>
                </a:solidFill>
                <a:latin typeface="+mn-lt"/>
              </a:rPr>
              <a:t>	</a:t>
            </a:r>
            <a:r>
              <a:rPr lang="en-AU" sz="2000" dirty="0" err="1">
                <a:solidFill>
                  <a:srgbClr val="002060"/>
                </a:solidFill>
                <a:latin typeface="+mn-lt"/>
              </a:rPr>
              <a:t>courseTitle</a:t>
            </a:r>
            <a:r>
              <a:rPr lang="en-AU" sz="2000" dirty="0">
                <a:solidFill>
                  <a:srgbClr val="002060"/>
                </a:solidFill>
                <a:latin typeface="+mn-lt"/>
              </a:rPr>
              <a:t> and its department</a:t>
            </a:r>
          </a:p>
          <a:p>
            <a:r>
              <a:rPr lang="en-AU" sz="2000" dirty="0">
                <a:solidFill>
                  <a:srgbClr val="002060"/>
                </a:solidFill>
              </a:rPr>
              <a:t>	</a:t>
            </a:r>
            <a:r>
              <a:rPr lang="en-AU" sz="2000" dirty="0" err="1">
                <a:solidFill>
                  <a:srgbClr val="8A0000"/>
                </a:solidFill>
                <a:latin typeface="+mj-lt"/>
              </a:rPr>
              <a:t>courseTitle</a:t>
            </a:r>
            <a:r>
              <a:rPr lang="en-AU" sz="2000" dirty="0">
                <a:solidFill>
                  <a:srgbClr val="8A0000"/>
                </a:solidFill>
                <a:latin typeface="+mj-lt"/>
              </a:rPr>
              <a:t> where the course has no department</a:t>
            </a:r>
          </a:p>
        </p:txBody>
      </p:sp>
      <p:sp>
        <p:nvSpPr>
          <p:cNvPr id="5" name="TextBox 4"/>
          <p:cNvSpPr txBox="1"/>
          <p:nvPr/>
        </p:nvSpPr>
        <p:spPr>
          <a:xfrm>
            <a:off x="4578873" y="865181"/>
            <a:ext cx="3870675" cy="1323439"/>
          </a:xfrm>
          <a:prstGeom prst="rect">
            <a:avLst/>
          </a:prstGeom>
          <a:noFill/>
        </p:spPr>
        <p:txBody>
          <a:bodyPr wrap="none" rtlCol="0">
            <a:spAutoFit/>
          </a:bodyPr>
          <a:lstStyle/>
          <a:p>
            <a:r>
              <a:rPr lang="en-AU" sz="2000" dirty="0">
                <a:solidFill>
                  <a:srgbClr val="002060"/>
                </a:solidFill>
                <a:latin typeface="+mn-lt"/>
              </a:rPr>
              <a:t>This external uniqueness constraint</a:t>
            </a:r>
          </a:p>
          <a:p>
            <a:r>
              <a:rPr lang="en-AU" sz="2000" dirty="0">
                <a:solidFill>
                  <a:srgbClr val="002060"/>
                </a:solidFill>
                <a:latin typeface="+mn-lt"/>
              </a:rPr>
              <a:t>has </a:t>
            </a:r>
            <a:r>
              <a:rPr lang="en-AU" sz="2000" dirty="0">
                <a:solidFill>
                  <a:srgbClr val="8A0000"/>
                </a:solidFill>
                <a:latin typeface="+mn-lt"/>
              </a:rPr>
              <a:t>outer join semantics</a:t>
            </a:r>
          </a:p>
          <a:p>
            <a:r>
              <a:rPr lang="en-AU" sz="2000" dirty="0">
                <a:solidFill>
                  <a:srgbClr val="002060"/>
                </a:solidFill>
                <a:latin typeface="+mn-lt"/>
              </a:rPr>
              <a:t>(with the added proviso that</a:t>
            </a:r>
          </a:p>
          <a:p>
            <a:r>
              <a:rPr lang="en-AU" sz="2000" dirty="0">
                <a:solidFill>
                  <a:srgbClr val="002060"/>
                </a:solidFill>
                <a:latin typeface="+mn-lt"/>
              </a:rPr>
              <a:t> nulls are treated as actual values)</a:t>
            </a:r>
          </a:p>
        </p:txBody>
      </p:sp>
      <p:cxnSp>
        <p:nvCxnSpPr>
          <p:cNvPr id="6" name="Straight Arrow Connector 5"/>
          <p:cNvCxnSpPr/>
          <p:nvPr/>
        </p:nvCxnSpPr>
        <p:spPr>
          <a:xfrm flipH="1">
            <a:off x="2377257" y="1143000"/>
            <a:ext cx="2185772" cy="115652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2755" y="2590801"/>
            <a:ext cx="4978695" cy="132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181600" y="3915037"/>
            <a:ext cx="2286203" cy="353943"/>
          </a:xfrm>
          <a:prstGeom prst="rect">
            <a:avLst/>
          </a:prstGeom>
          <a:noFill/>
        </p:spPr>
        <p:txBody>
          <a:bodyPr wrap="none" rtlCol="0">
            <a:spAutoFit/>
          </a:bodyPr>
          <a:lstStyle/>
          <a:p>
            <a:r>
              <a:rPr lang="en-AU" sz="1700" dirty="0">
                <a:solidFill>
                  <a:srgbClr val="8A0000"/>
                </a:solidFill>
                <a:latin typeface="Tahoma" pitchFamily="34" charset="0"/>
                <a:ea typeface="Tahoma" pitchFamily="34" charset="0"/>
                <a:cs typeface="Tahoma" pitchFamily="34" charset="0"/>
              </a:rPr>
              <a:t>C4        Mechanics   ?</a:t>
            </a:r>
          </a:p>
        </p:txBody>
      </p:sp>
      <p:sp>
        <p:nvSpPr>
          <p:cNvPr id="7" name="TextBox 6"/>
          <p:cNvSpPr txBox="1"/>
          <p:nvPr/>
        </p:nvSpPr>
        <p:spPr>
          <a:xfrm>
            <a:off x="7467600" y="3505200"/>
            <a:ext cx="356188" cy="707886"/>
          </a:xfrm>
          <a:prstGeom prst="rect">
            <a:avLst/>
          </a:prstGeom>
          <a:noFill/>
        </p:spPr>
        <p:txBody>
          <a:bodyPr wrap="none" rtlCol="0">
            <a:spAutoFit/>
          </a:bodyPr>
          <a:lstStyle/>
          <a:p>
            <a:r>
              <a:rPr lang="en-AU" sz="4000" dirty="0">
                <a:solidFill>
                  <a:srgbClr val="8A0000"/>
                </a:solidFill>
              </a:rPr>
              <a:t>}</a:t>
            </a:r>
          </a:p>
        </p:txBody>
      </p:sp>
      <p:sp>
        <p:nvSpPr>
          <p:cNvPr id="8" name="TextBox 7"/>
          <p:cNvSpPr txBox="1"/>
          <p:nvPr/>
        </p:nvSpPr>
        <p:spPr>
          <a:xfrm>
            <a:off x="7730460" y="3622649"/>
            <a:ext cx="1184940" cy="646331"/>
          </a:xfrm>
          <a:prstGeom prst="rect">
            <a:avLst/>
          </a:prstGeom>
          <a:noFill/>
        </p:spPr>
        <p:txBody>
          <a:bodyPr wrap="none" rtlCol="0">
            <a:spAutoFit/>
          </a:bodyPr>
          <a:lstStyle/>
          <a:p>
            <a:r>
              <a:rPr lang="en-AU" dirty="0">
                <a:solidFill>
                  <a:srgbClr val="8A0000"/>
                </a:solidFill>
              </a:rPr>
              <a:t>violates</a:t>
            </a:r>
          </a:p>
          <a:p>
            <a:r>
              <a:rPr lang="en-AU" dirty="0">
                <a:solidFill>
                  <a:srgbClr val="8A0000"/>
                </a:solidFill>
              </a:rPr>
              <a:t>constraint</a:t>
            </a:r>
          </a:p>
        </p:txBody>
      </p:sp>
    </p:spTree>
    <p:extLst>
      <p:ext uri="{BB962C8B-B14F-4D97-AF65-F5344CB8AC3E}">
        <p14:creationId xmlns:p14="http://schemas.microsoft.com/office/powerpoint/2010/main" val="379905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7684" y="1292769"/>
            <a:ext cx="7584512" cy="4616648"/>
          </a:xfrm>
          <a:prstGeom prst="rect">
            <a:avLst/>
          </a:prstGeom>
          <a:noFill/>
        </p:spPr>
        <p:txBody>
          <a:bodyPr wrap="none" rtlCol="0">
            <a:spAutoFit/>
          </a:bodyPr>
          <a:lstStyle/>
          <a:p>
            <a:r>
              <a:rPr lang="en-AU" sz="2000" dirty="0">
                <a:solidFill>
                  <a:srgbClr val="002060"/>
                </a:solidFill>
                <a:latin typeface="+mn-lt"/>
              </a:rPr>
              <a:t>External uniqueness constraints with outer join semantics</a:t>
            </a:r>
          </a:p>
          <a:p>
            <a:r>
              <a:rPr lang="en-AU" sz="2000" dirty="0">
                <a:solidFill>
                  <a:srgbClr val="002060"/>
                </a:solidFill>
                <a:latin typeface="+mn-lt"/>
              </a:rPr>
              <a:t>may be used for the preferred reference scheme. </a:t>
            </a:r>
            <a:br>
              <a:rPr lang="en-AU" sz="2000" dirty="0">
                <a:solidFill>
                  <a:srgbClr val="002060"/>
                </a:solidFill>
                <a:latin typeface="+mn-lt"/>
              </a:rPr>
            </a:br>
            <a:r>
              <a:rPr lang="en-AU" sz="2000" dirty="0">
                <a:solidFill>
                  <a:srgbClr val="002060"/>
                </a:solidFill>
                <a:latin typeface="+mn-lt"/>
              </a:rPr>
              <a:t>In this case, a double-bar is used.</a:t>
            </a:r>
          </a:p>
          <a:p>
            <a:endParaRPr lang="en-AU" sz="2000" dirty="0">
              <a:solidFill>
                <a:srgbClr val="002060"/>
              </a:solidFill>
              <a:latin typeface="+mn-lt"/>
            </a:endParaRPr>
          </a:p>
          <a:p>
            <a:endParaRPr lang="en-AU" sz="2000" dirty="0">
              <a:solidFill>
                <a:srgbClr val="002060"/>
              </a:solidFill>
              <a:latin typeface="+mn-lt"/>
            </a:endParaRPr>
          </a:p>
          <a:p>
            <a:endParaRPr lang="en-AU" sz="2000" dirty="0">
              <a:solidFill>
                <a:srgbClr val="002060"/>
              </a:solidFill>
              <a:latin typeface="+mn-lt"/>
            </a:endParaRPr>
          </a:p>
          <a:p>
            <a:endParaRPr lang="en-AU" sz="2000" dirty="0">
              <a:solidFill>
                <a:srgbClr val="002060"/>
              </a:solidFill>
              <a:latin typeface="+mn-lt"/>
            </a:endParaRPr>
          </a:p>
          <a:p>
            <a:endParaRPr lang="en-AU" sz="1400" dirty="0">
              <a:solidFill>
                <a:srgbClr val="002060"/>
              </a:solidFill>
              <a:latin typeface="+mn-lt"/>
            </a:endParaRPr>
          </a:p>
          <a:p>
            <a:endParaRPr lang="en-AU" sz="2000" dirty="0">
              <a:solidFill>
                <a:srgbClr val="002060"/>
              </a:solidFill>
              <a:latin typeface="+mn-lt"/>
            </a:endParaRPr>
          </a:p>
          <a:p>
            <a:endParaRPr lang="en-AU" sz="2000" dirty="0">
              <a:solidFill>
                <a:srgbClr val="002060"/>
              </a:solidFill>
              <a:latin typeface="+mn-lt"/>
            </a:endParaRPr>
          </a:p>
          <a:p>
            <a:endParaRPr lang="en-AU" sz="2000" dirty="0">
              <a:solidFill>
                <a:srgbClr val="002060"/>
              </a:solidFill>
              <a:latin typeface="+mn-lt"/>
            </a:endParaRPr>
          </a:p>
          <a:p>
            <a:r>
              <a:rPr lang="en-AU" sz="2000" dirty="0">
                <a:solidFill>
                  <a:srgbClr val="002060"/>
                </a:solidFill>
                <a:latin typeface="+mn-lt"/>
              </a:rPr>
              <a:t>If at least one referencing relationship is optional for its entity type, </a:t>
            </a:r>
          </a:p>
          <a:p>
            <a:r>
              <a:rPr lang="en-AU" sz="2000" dirty="0">
                <a:solidFill>
                  <a:srgbClr val="002060"/>
                </a:solidFill>
                <a:latin typeface="+mn-lt"/>
              </a:rPr>
              <a:t>an external uniqueness constraint with inner join semantics</a:t>
            </a:r>
          </a:p>
          <a:p>
            <a:r>
              <a:rPr lang="en-AU" sz="2000" dirty="0">
                <a:solidFill>
                  <a:srgbClr val="002060"/>
                </a:solidFill>
                <a:latin typeface="+mn-lt"/>
              </a:rPr>
              <a:t>cannot be used for the preferred reference scheme</a:t>
            </a:r>
          </a:p>
          <a:p>
            <a:r>
              <a:rPr lang="en-AU" sz="2000" dirty="0">
                <a:solidFill>
                  <a:srgbClr val="002060"/>
                </a:solidFill>
                <a:latin typeface="+mn-lt"/>
              </a:rPr>
              <a:t>since it can be used to reference only some instances of the entity type.</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399013"/>
            <a:ext cx="3962400" cy="202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90601" y="381000"/>
            <a:ext cx="7123681" cy="707886"/>
          </a:xfrm>
          <a:prstGeom prst="rect">
            <a:avLst/>
          </a:prstGeom>
          <a:noFill/>
        </p:spPr>
        <p:txBody>
          <a:bodyPr wrap="none" rtlCol="0">
            <a:spAutoFit/>
          </a:bodyPr>
          <a:lstStyle/>
          <a:p>
            <a:r>
              <a:rPr lang="en-AU" sz="2000" dirty="0">
                <a:solidFill>
                  <a:srgbClr val="002060"/>
                </a:solidFill>
                <a:latin typeface="+mn-lt"/>
              </a:rPr>
              <a:t>Reference schemes involving a disjunction of two or more patterns</a:t>
            </a:r>
          </a:p>
          <a:p>
            <a:r>
              <a:rPr lang="en-AU" sz="2000" dirty="0">
                <a:solidFill>
                  <a:srgbClr val="002060"/>
                </a:solidFill>
                <a:latin typeface="+mn-lt"/>
              </a:rPr>
              <a:t>are known as </a:t>
            </a:r>
            <a:r>
              <a:rPr lang="en-AU" sz="2000" b="1" dirty="0">
                <a:solidFill>
                  <a:srgbClr val="8A0000"/>
                </a:solidFill>
                <a:latin typeface="+mn-lt"/>
              </a:rPr>
              <a:t>disjunctive reference schemes</a:t>
            </a:r>
            <a:r>
              <a:rPr lang="en-AU" sz="2000" dirty="0">
                <a:solidFill>
                  <a:srgbClr val="002060"/>
                </a:solidFill>
                <a:latin typeface="+mn-lt"/>
              </a:rPr>
              <a:t>.</a:t>
            </a:r>
          </a:p>
        </p:txBody>
      </p:sp>
    </p:spTree>
    <p:extLst>
      <p:ext uri="{BB962C8B-B14F-4D97-AF65-F5344CB8AC3E}">
        <p14:creationId xmlns:p14="http://schemas.microsoft.com/office/powerpoint/2010/main" val="379905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8" y="76200"/>
            <a:ext cx="2157046"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429000" y="331877"/>
            <a:ext cx="5299295" cy="1015663"/>
          </a:xfrm>
          <a:prstGeom prst="rect">
            <a:avLst/>
          </a:prstGeom>
          <a:noFill/>
        </p:spPr>
        <p:txBody>
          <a:bodyPr wrap="square" rtlCol="0">
            <a:spAutoFit/>
          </a:bodyPr>
          <a:lstStyle/>
          <a:p>
            <a:r>
              <a:rPr lang="en-AU" sz="2000" dirty="0">
                <a:solidFill>
                  <a:srgbClr val="002060"/>
                </a:solidFill>
                <a:latin typeface="+mn-lt"/>
              </a:rPr>
              <a:t>The general, weakest pattern allowed </a:t>
            </a:r>
          </a:p>
          <a:p>
            <a:r>
              <a:rPr lang="en-AU" sz="2000" dirty="0">
                <a:solidFill>
                  <a:srgbClr val="002060"/>
                </a:solidFill>
                <a:latin typeface="+mn-lt"/>
              </a:rPr>
              <a:t>for disjunctive reference (</a:t>
            </a:r>
            <a:r>
              <a:rPr lang="en-AU" sz="2000" i="1" dirty="0">
                <a:solidFill>
                  <a:srgbClr val="002060"/>
                </a:solidFill>
                <a:latin typeface="+mn-lt"/>
              </a:rPr>
              <a:t>n</a:t>
            </a:r>
            <a:r>
              <a:rPr lang="en-AU" sz="2000" dirty="0">
                <a:solidFill>
                  <a:srgbClr val="002060"/>
                </a:solidFill>
                <a:latin typeface="+mn-lt"/>
              </a:rPr>
              <a:t> &gt; 1).</a:t>
            </a:r>
          </a:p>
          <a:p>
            <a:r>
              <a:rPr lang="en-AU" sz="2000" dirty="0">
                <a:solidFill>
                  <a:srgbClr val="002060"/>
                </a:solidFill>
                <a:latin typeface="+mn-lt"/>
              </a:rPr>
              <a:t>If used for preferred reference, use a double-bar.  </a:t>
            </a:r>
          </a:p>
        </p:txBody>
      </p:sp>
      <p:sp>
        <p:nvSpPr>
          <p:cNvPr id="3" name="TextBox 2"/>
          <p:cNvSpPr txBox="1"/>
          <p:nvPr/>
        </p:nvSpPr>
        <p:spPr>
          <a:xfrm>
            <a:off x="533400" y="1905000"/>
            <a:ext cx="5662127" cy="1631216"/>
          </a:xfrm>
          <a:prstGeom prst="rect">
            <a:avLst/>
          </a:prstGeom>
          <a:noFill/>
        </p:spPr>
        <p:txBody>
          <a:bodyPr wrap="none" rtlCol="0">
            <a:spAutoFit/>
          </a:bodyPr>
          <a:lstStyle/>
          <a:p>
            <a:r>
              <a:rPr lang="en-AU" sz="2000" dirty="0">
                <a:latin typeface="Times New Roman" pitchFamily="18" charset="0"/>
                <a:cs typeface="Times New Roman" pitchFamily="18" charset="0"/>
                <a:sym typeface="Symbol"/>
              </a:rPr>
              <a:t></a:t>
            </a:r>
            <a:r>
              <a:rPr lang="en-AU" sz="2000" i="1" dirty="0">
                <a:latin typeface="Times New Roman" pitchFamily="18" charset="0"/>
                <a:cs typeface="Times New Roman" pitchFamily="18" charset="0"/>
              </a:rPr>
              <a:t>y</a:t>
            </a:r>
            <a:r>
              <a:rPr lang="en-AU" sz="2000" baseline="-25000" dirty="0">
                <a:latin typeface="Times New Roman" pitchFamily="18" charset="0"/>
                <a:cs typeface="Times New Roman" pitchFamily="18" charset="0"/>
              </a:rPr>
              <a:t>1</a:t>
            </a:r>
            <a:r>
              <a:rPr lang="en-AU" sz="2000" dirty="0">
                <a:latin typeface="Times New Roman" pitchFamily="18" charset="0"/>
                <a:cs typeface="Times New Roman" pitchFamily="18" charset="0"/>
              </a:rPr>
              <a:t>..</a:t>
            </a:r>
            <a:r>
              <a:rPr lang="en-AU" sz="2000" i="1" dirty="0">
                <a:latin typeface="Times New Roman" pitchFamily="18" charset="0"/>
                <a:cs typeface="Times New Roman" pitchFamily="18" charset="0"/>
              </a:rPr>
              <a:t>y</a:t>
            </a:r>
            <a:r>
              <a:rPr lang="en-AU" sz="2000" i="1" baseline="-25000" dirty="0">
                <a:latin typeface="Times New Roman" pitchFamily="18" charset="0"/>
                <a:cs typeface="Times New Roman" pitchFamily="18" charset="0"/>
              </a:rPr>
              <a:t>n</a:t>
            </a:r>
            <a:r>
              <a:rPr lang="en-AU" sz="2000" dirty="0">
                <a:latin typeface="Times New Roman" pitchFamily="18" charset="0"/>
                <a:cs typeface="Times New Roman" pitchFamily="18" charset="0"/>
              </a:rPr>
              <a:t> </a:t>
            </a:r>
            <a:r>
              <a:rPr lang="en-AU" sz="2000" dirty="0">
                <a:latin typeface="Times New Roman" pitchFamily="18" charset="0"/>
                <a:cs typeface="Times New Roman" pitchFamily="18" charset="0"/>
                <a:sym typeface="Symbol"/>
              </a:rPr>
              <a:t></a:t>
            </a:r>
            <a:r>
              <a:rPr lang="en-AU" sz="2000" baseline="30000" dirty="0">
                <a:latin typeface="Times New Roman" pitchFamily="18" charset="0"/>
                <a:cs typeface="Times New Roman" pitchFamily="18" charset="0"/>
                <a:sym typeface="Symbol"/>
              </a:rPr>
              <a:t>0..1</a:t>
            </a:r>
            <a:r>
              <a:rPr lang="en-AU" sz="2000" i="1" dirty="0">
                <a:latin typeface="Times New Roman" pitchFamily="18" charset="0"/>
                <a:cs typeface="Times New Roman" pitchFamily="18" charset="0"/>
                <a:sym typeface="Symbol"/>
              </a:rPr>
              <a:t>x</a:t>
            </a:r>
            <a:r>
              <a:rPr lang="en-AU" sz="2000" dirty="0">
                <a:latin typeface="Times New Roman" pitchFamily="18" charset="0"/>
                <a:cs typeface="Times New Roman" pitchFamily="18" charset="0"/>
                <a:sym typeface="Symbol"/>
              </a:rPr>
              <a:t> (</a:t>
            </a:r>
            <a:r>
              <a:rPr lang="en-AU" sz="2000" i="1" dirty="0">
                <a:latin typeface="Times New Roman" pitchFamily="18" charset="0"/>
                <a:cs typeface="Times New Roman" pitchFamily="18" charset="0"/>
                <a:sym typeface="Symbol"/>
              </a:rPr>
              <a:t>xR</a:t>
            </a:r>
            <a:r>
              <a:rPr lang="en-AU" sz="2000" baseline="-25000" dirty="0">
                <a:latin typeface="Times New Roman" pitchFamily="18" charset="0"/>
                <a:cs typeface="Times New Roman" pitchFamily="18" charset="0"/>
                <a:sym typeface="Symbol"/>
              </a:rPr>
              <a:t>1</a:t>
            </a:r>
            <a:r>
              <a:rPr lang="en-AU" sz="2000" i="1" dirty="0">
                <a:latin typeface="Times New Roman" pitchFamily="18" charset="0"/>
                <a:cs typeface="Times New Roman" pitchFamily="18" charset="0"/>
                <a:sym typeface="Symbol"/>
              </a:rPr>
              <a:t>y</a:t>
            </a:r>
            <a:r>
              <a:rPr lang="en-AU" sz="2000" baseline="-25000" dirty="0">
                <a:latin typeface="Times New Roman" pitchFamily="18" charset="0"/>
                <a:cs typeface="Times New Roman" pitchFamily="18" charset="0"/>
                <a:sym typeface="Symbol"/>
              </a:rPr>
              <a:t>1</a:t>
            </a:r>
            <a:r>
              <a:rPr lang="en-AU" sz="2000" dirty="0">
                <a:latin typeface="Times New Roman" pitchFamily="18" charset="0"/>
                <a:cs typeface="Times New Roman" pitchFamily="18" charset="0"/>
                <a:sym typeface="Symbol"/>
              </a:rPr>
              <a:t> &amp; … &amp; </a:t>
            </a:r>
            <a:r>
              <a:rPr lang="en-AU" sz="2000" i="1" dirty="0" err="1">
                <a:latin typeface="Times New Roman" pitchFamily="18" charset="0"/>
                <a:cs typeface="Times New Roman" pitchFamily="18" charset="0"/>
                <a:sym typeface="Symbol"/>
              </a:rPr>
              <a:t>xR</a:t>
            </a:r>
            <a:r>
              <a:rPr lang="en-AU" sz="2000" i="1" baseline="-25000" dirty="0" err="1">
                <a:latin typeface="Times New Roman" pitchFamily="18" charset="0"/>
                <a:cs typeface="Times New Roman" pitchFamily="18" charset="0"/>
                <a:sym typeface="Symbol"/>
              </a:rPr>
              <a:t>n</a:t>
            </a:r>
            <a:r>
              <a:rPr lang="en-AU" sz="2000" i="1" dirty="0" err="1">
                <a:latin typeface="Times New Roman" pitchFamily="18" charset="0"/>
                <a:cs typeface="Times New Roman" pitchFamily="18" charset="0"/>
                <a:sym typeface="Symbol"/>
              </a:rPr>
              <a:t>y</a:t>
            </a:r>
            <a:r>
              <a:rPr lang="en-AU" sz="2000" i="1" baseline="-25000" dirty="0" err="1">
                <a:latin typeface="Times New Roman" pitchFamily="18" charset="0"/>
                <a:cs typeface="Times New Roman" pitchFamily="18" charset="0"/>
                <a:sym typeface="Symbol"/>
              </a:rPr>
              <a:t>n</a:t>
            </a:r>
            <a:r>
              <a:rPr lang="en-AU" sz="2000" dirty="0">
                <a:latin typeface="Times New Roman" pitchFamily="18" charset="0"/>
                <a:cs typeface="Times New Roman" pitchFamily="18" charset="0"/>
                <a:sym typeface="Symbol"/>
              </a:rPr>
              <a:t>)</a:t>
            </a:r>
          </a:p>
          <a:p>
            <a:r>
              <a:rPr lang="en-AU" sz="2000" dirty="0">
                <a:latin typeface="Times New Roman" pitchFamily="18" charset="0"/>
                <a:cs typeface="Times New Roman" pitchFamily="18" charset="0"/>
                <a:sym typeface="Symbol"/>
              </a:rPr>
              <a:t>&amp;</a:t>
            </a:r>
          </a:p>
          <a:p>
            <a:r>
              <a:rPr lang="en-AU" sz="2000" dirty="0">
                <a:latin typeface="Times New Roman" pitchFamily="18" charset="0"/>
                <a:cs typeface="Times New Roman" pitchFamily="18" charset="0"/>
                <a:sym typeface="Symbol"/>
              </a:rPr>
              <a:t></a:t>
            </a:r>
            <a:r>
              <a:rPr lang="en-AU" sz="2000" i="1" dirty="0">
                <a:latin typeface="Times New Roman" pitchFamily="18" charset="0"/>
                <a:cs typeface="Times New Roman" pitchFamily="18" charset="0"/>
              </a:rPr>
              <a:t>y</a:t>
            </a:r>
            <a:r>
              <a:rPr lang="en-AU" sz="2000" dirty="0">
                <a:latin typeface="Times New Roman" pitchFamily="18" charset="0"/>
                <a:cs typeface="Times New Roman" pitchFamily="18" charset="0"/>
              </a:rPr>
              <a:t> </a:t>
            </a:r>
            <a:r>
              <a:rPr lang="en-AU" sz="2000" dirty="0">
                <a:latin typeface="Times New Roman" pitchFamily="18" charset="0"/>
                <a:cs typeface="Times New Roman" pitchFamily="18" charset="0"/>
                <a:sym typeface="Symbol"/>
              </a:rPr>
              <a:t></a:t>
            </a:r>
            <a:r>
              <a:rPr lang="en-AU" sz="2000" baseline="30000" dirty="0">
                <a:latin typeface="Times New Roman" pitchFamily="18" charset="0"/>
                <a:cs typeface="Times New Roman" pitchFamily="18" charset="0"/>
                <a:sym typeface="Symbol"/>
              </a:rPr>
              <a:t>0..1</a:t>
            </a:r>
            <a:r>
              <a:rPr lang="en-AU" sz="2000" i="1" dirty="0">
                <a:latin typeface="Times New Roman" pitchFamily="18" charset="0"/>
                <a:cs typeface="Times New Roman" pitchFamily="18" charset="0"/>
                <a:sym typeface="Symbol"/>
              </a:rPr>
              <a:t>x</a:t>
            </a:r>
            <a:r>
              <a:rPr lang="en-AU" sz="2000" dirty="0">
                <a:latin typeface="Times New Roman" pitchFamily="18" charset="0"/>
                <a:cs typeface="Times New Roman" pitchFamily="18" charset="0"/>
                <a:sym typeface="Symbol"/>
              </a:rPr>
              <a:t> [</a:t>
            </a:r>
            <a:r>
              <a:rPr lang="en-AU" sz="2000" i="1" dirty="0">
                <a:latin typeface="Times New Roman" pitchFamily="18" charset="0"/>
                <a:cs typeface="Times New Roman" pitchFamily="18" charset="0"/>
                <a:sym typeface="Symbol"/>
              </a:rPr>
              <a:t>xR</a:t>
            </a:r>
            <a:r>
              <a:rPr lang="en-AU" sz="2000" baseline="-25000" dirty="0">
                <a:latin typeface="Times New Roman" pitchFamily="18" charset="0"/>
                <a:cs typeface="Times New Roman" pitchFamily="18" charset="0"/>
                <a:sym typeface="Symbol"/>
              </a:rPr>
              <a:t>1</a:t>
            </a:r>
            <a:r>
              <a:rPr lang="en-AU" sz="2000" i="1" dirty="0">
                <a:latin typeface="Times New Roman" pitchFamily="18" charset="0"/>
                <a:cs typeface="Times New Roman" pitchFamily="18" charset="0"/>
                <a:sym typeface="Symbol"/>
              </a:rPr>
              <a:t>y</a:t>
            </a:r>
            <a:r>
              <a:rPr lang="en-AU" sz="2000" dirty="0">
                <a:latin typeface="Times New Roman" pitchFamily="18" charset="0"/>
                <a:cs typeface="Times New Roman" pitchFamily="18" charset="0"/>
                <a:sym typeface="Symbol"/>
              </a:rPr>
              <a:t> &amp; ~</a:t>
            </a:r>
            <a:r>
              <a:rPr lang="en-AU" sz="2000" i="1" dirty="0">
                <a:latin typeface="Times New Roman" pitchFamily="18" charset="0"/>
                <a:cs typeface="Times New Roman" pitchFamily="18" charset="0"/>
                <a:sym typeface="Symbol"/>
              </a:rPr>
              <a:t>z</a:t>
            </a:r>
            <a:r>
              <a:rPr lang="en-AU" sz="2000" dirty="0">
                <a:latin typeface="Times New Roman" pitchFamily="18" charset="0"/>
                <a:cs typeface="Times New Roman" pitchFamily="18" charset="0"/>
                <a:sym typeface="Symbol"/>
              </a:rPr>
              <a:t>(</a:t>
            </a:r>
            <a:r>
              <a:rPr lang="en-AU" sz="2000" i="1" dirty="0">
                <a:latin typeface="Times New Roman" pitchFamily="18" charset="0"/>
                <a:cs typeface="Times New Roman" pitchFamily="18" charset="0"/>
                <a:sym typeface="Symbol"/>
              </a:rPr>
              <a:t>xR</a:t>
            </a:r>
            <a:r>
              <a:rPr lang="en-AU" sz="2000" baseline="-25000" dirty="0">
                <a:latin typeface="Times New Roman" pitchFamily="18" charset="0"/>
                <a:cs typeface="Times New Roman" pitchFamily="18" charset="0"/>
                <a:sym typeface="Symbol"/>
              </a:rPr>
              <a:t>2</a:t>
            </a:r>
            <a:r>
              <a:rPr lang="en-AU" sz="2000" i="1" dirty="0">
                <a:latin typeface="Times New Roman" pitchFamily="18" charset="0"/>
                <a:cs typeface="Times New Roman" pitchFamily="18" charset="0"/>
                <a:sym typeface="Symbol"/>
              </a:rPr>
              <a:t>z</a:t>
            </a:r>
            <a:r>
              <a:rPr lang="en-AU" sz="2000" baseline="-25000" dirty="0">
                <a:latin typeface="Times New Roman" pitchFamily="18" charset="0"/>
                <a:cs typeface="Times New Roman" pitchFamily="18" charset="0"/>
                <a:sym typeface="Symbol"/>
              </a:rPr>
              <a:t> </a:t>
            </a:r>
            <a:r>
              <a:rPr lang="en-AU" sz="2000" dirty="0">
                <a:latin typeface="Times New Roman" pitchFamily="18" charset="0"/>
                <a:cs typeface="Times New Roman" pitchFamily="18" charset="0"/>
                <a:sym typeface="Symbol"/>
              </a:rPr>
              <a:t>…  </a:t>
            </a:r>
            <a:r>
              <a:rPr lang="en-AU" sz="2000" i="1" dirty="0" err="1">
                <a:latin typeface="Times New Roman" pitchFamily="18" charset="0"/>
                <a:cs typeface="Times New Roman" pitchFamily="18" charset="0"/>
                <a:sym typeface="Symbol"/>
              </a:rPr>
              <a:t>xR</a:t>
            </a:r>
            <a:r>
              <a:rPr lang="en-AU" sz="2000" i="1" baseline="-25000" dirty="0" err="1">
                <a:latin typeface="Times New Roman" pitchFamily="18" charset="0"/>
                <a:cs typeface="Times New Roman" pitchFamily="18" charset="0"/>
                <a:sym typeface="Symbol"/>
              </a:rPr>
              <a:t>n</a:t>
            </a:r>
            <a:r>
              <a:rPr lang="en-AU" sz="2000" i="1" dirty="0" err="1">
                <a:latin typeface="Times New Roman" pitchFamily="18" charset="0"/>
                <a:cs typeface="Times New Roman" pitchFamily="18" charset="0"/>
                <a:sym typeface="Symbol"/>
              </a:rPr>
              <a:t>z</a:t>
            </a:r>
            <a:r>
              <a:rPr lang="en-AU" sz="2000" dirty="0">
                <a:latin typeface="Times New Roman" pitchFamily="18" charset="0"/>
                <a:cs typeface="Times New Roman" pitchFamily="18" charset="0"/>
                <a:sym typeface="Symbol"/>
              </a:rPr>
              <a:t>)]</a:t>
            </a:r>
          </a:p>
          <a:p>
            <a:r>
              <a:rPr lang="en-AU" sz="2000" dirty="0">
                <a:latin typeface="Times New Roman" pitchFamily="18" charset="0"/>
                <a:cs typeface="Times New Roman" pitchFamily="18" charset="0"/>
                <a:sym typeface="Symbol"/>
              </a:rPr>
              <a:t>&amp; …</a:t>
            </a:r>
          </a:p>
          <a:p>
            <a:r>
              <a:rPr lang="en-AU" sz="2000" dirty="0">
                <a:latin typeface="Times New Roman" pitchFamily="18" charset="0"/>
                <a:cs typeface="Times New Roman" pitchFamily="18" charset="0"/>
                <a:sym typeface="Symbol"/>
              </a:rPr>
              <a:t>&amp; </a:t>
            </a:r>
            <a:r>
              <a:rPr lang="en-AU" sz="2000" i="1" dirty="0">
                <a:latin typeface="Times New Roman" pitchFamily="18" charset="0"/>
                <a:cs typeface="Times New Roman" pitchFamily="18" charset="0"/>
              </a:rPr>
              <a:t>y</a:t>
            </a:r>
            <a:r>
              <a:rPr lang="en-AU" sz="2000" baseline="-25000" dirty="0">
                <a:latin typeface="Times New Roman" pitchFamily="18" charset="0"/>
                <a:cs typeface="Times New Roman" pitchFamily="18" charset="0"/>
              </a:rPr>
              <a:t>1</a:t>
            </a:r>
            <a:r>
              <a:rPr lang="en-AU" sz="2000" dirty="0">
                <a:latin typeface="Times New Roman" pitchFamily="18" charset="0"/>
                <a:cs typeface="Times New Roman" pitchFamily="18" charset="0"/>
              </a:rPr>
              <a:t>..</a:t>
            </a:r>
            <a:r>
              <a:rPr lang="en-AU" sz="2000" i="1" dirty="0">
                <a:latin typeface="Times New Roman" pitchFamily="18" charset="0"/>
                <a:cs typeface="Times New Roman" pitchFamily="18" charset="0"/>
              </a:rPr>
              <a:t>y</a:t>
            </a:r>
            <a:r>
              <a:rPr lang="en-AU" sz="2000" i="1" baseline="-25000" dirty="0">
                <a:latin typeface="Times New Roman" pitchFamily="18" charset="0"/>
                <a:cs typeface="Times New Roman" pitchFamily="18" charset="0"/>
              </a:rPr>
              <a:t>n-</a:t>
            </a:r>
            <a:r>
              <a:rPr lang="en-AU" sz="2000" baseline="-25000" dirty="0">
                <a:latin typeface="Times New Roman" pitchFamily="18" charset="0"/>
                <a:cs typeface="Times New Roman" pitchFamily="18" charset="0"/>
              </a:rPr>
              <a:t>1</a:t>
            </a:r>
            <a:r>
              <a:rPr lang="en-AU" sz="2000" dirty="0">
                <a:latin typeface="Times New Roman" pitchFamily="18" charset="0"/>
                <a:cs typeface="Times New Roman" pitchFamily="18" charset="0"/>
              </a:rPr>
              <a:t> </a:t>
            </a:r>
            <a:r>
              <a:rPr lang="en-AU" sz="2000" dirty="0">
                <a:latin typeface="Times New Roman" pitchFamily="18" charset="0"/>
                <a:cs typeface="Times New Roman" pitchFamily="18" charset="0"/>
                <a:sym typeface="Symbol"/>
              </a:rPr>
              <a:t></a:t>
            </a:r>
            <a:r>
              <a:rPr lang="en-AU" sz="2000" baseline="30000" dirty="0">
                <a:latin typeface="Times New Roman" pitchFamily="18" charset="0"/>
                <a:cs typeface="Times New Roman" pitchFamily="18" charset="0"/>
                <a:sym typeface="Symbol"/>
              </a:rPr>
              <a:t>0..1</a:t>
            </a:r>
            <a:r>
              <a:rPr lang="en-AU" sz="2000" i="1" dirty="0">
                <a:latin typeface="Times New Roman" pitchFamily="18" charset="0"/>
                <a:cs typeface="Times New Roman" pitchFamily="18" charset="0"/>
                <a:sym typeface="Symbol"/>
              </a:rPr>
              <a:t>x</a:t>
            </a:r>
            <a:r>
              <a:rPr lang="en-AU" sz="2000" dirty="0">
                <a:latin typeface="Times New Roman" pitchFamily="18" charset="0"/>
                <a:cs typeface="Times New Roman" pitchFamily="18" charset="0"/>
                <a:sym typeface="Symbol"/>
              </a:rPr>
              <a:t> (</a:t>
            </a:r>
            <a:r>
              <a:rPr lang="en-AU" sz="2000" i="1" dirty="0">
                <a:latin typeface="Times New Roman" pitchFamily="18" charset="0"/>
                <a:cs typeface="Times New Roman" pitchFamily="18" charset="0"/>
                <a:sym typeface="Symbol"/>
              </a:rPr>
              <a:t>xR</a:t>
            </a:r>
            <a:r>
              <a:rPr lang="en-AU" sz="2000" baseline="-25000" dirty="0">
                <a:latin typeface="Times New Roman" pitchFamily="18" charset="0"/>
                <a:cs typeface="Times New Roman" pitchFamily="18" charset="0"/>
                <a:sym typeface="Symbol"/>
              </a:rPr>
              <a:t>1</a:t>
            </a:r>
            <a:r>
              <a:rPr lang="en-AU" sz="2000" i="1" dirty="0">
                <a:latin typeface="Times New Roman" pitchFamily="18" charset="0"/>
                <a:cs typeface="Times New Roman" pitchFamily="18" charset="0"/>
                <a:sym typeface="Symbol"/>
              </a:rPr>
              <a:t>y</a:t>
            </a:r>
            <a:r>
              <a:rPr lang="en-AU" sz="2000" baseline="-25000" dirty="0">
                <a:latin typeface="Times New Roman" pitchFamily="18" charset="0"/>
                <a:cs typeface="Times New Roman" pitchFamily="18" charset="0"/>
                <a:sym typeface="Symbol"/>
              </a:rPr>
              <a:t>1</a:t>
            </a:r>
            <a:r>
              <a:rPr lang="en-AU" sz="2000" dirty="0">
                <a:latin typeface="Times New Roman" pitchFamily="18" charset="0"/>
                <a:cs typeface="Times New Roman" pitchFamily="18" charset="0"/>
                <a:sym typeface="Symbol"/>
              </a:rPr>
              <a:t> &amp; … &amp; </a:t>
            </a:r>
            <a:r>
              <a:rPr lang="en-AU" sz="2000" i="1" dirty="0">
                <a:latin typeface="Times New Roman" pitchFamily="18" charset="0"/>
                <a:cs typeface="Times New Roman" pitchFamily="18" charset="0"/>
                <a:sym typeface="Symbol"/>
              </a:rPr>
              <a:t>xR</a:t>
            </a:r>
            <a:r>
              <a:rPr lang="en-AU" sz="2000" i="1" baseline="-25000" dirty="0">
                <a:latin typeface="Times New Roman" pitchFamily="18" charset="0"/>
                <a:cs typeface="Times New Roman" pitchFamily="18" charset="0"/>
                <a:sym typeface="Symbol"/>
              </a:rPr>
              <a:t>n-</a:t>
            </a:r>
            <a:r>
              <a:rPr lang="en-AU" sz="2000" baseline="-25000" dirty="0">
                <a:latin typeface="Times New Roman" pitchFamily="18" charset="0"/>
                <a:cs typeface="Times New Roman" pitchFamily="18" charset="0"/>
                <a:sym typeface="Symbol"/>
              </a:rPr>
              <a:t>1</a:t>
            </a:r>
            <a:r>
              <a:rPr lang="en-AU" sz="2000" i="1" dirty="0">
                <a:latin typeface="Times New Roman" pitchFamily="18" charset="0"/>
                <a:cs typeface="Times New Roman" pitchFamily="18" charset="0"/>
                <a:sym typeface="Symbol"/>
              </a:rPr>
              <a:t>y</a:t>
            </a:r>
            <a:r>
              <a:rPr lang="en-AU" sz="2000" i="1" baseline="-25000" dirty="0">
                <a:latin typeface="Times New Roman" pitchFamily="18" charset="0"/>
                <a:cs typeface="Times New Roman" pitchFamily="18" charset="0"/>
                <a:sym typeface="Symbol"/>
              </a:rPr>
              <a:t>n-</a:t>
            </a:r>
            <a:r>
              <a:rPr lang="en-AU" sz="2000" baseline="-25000" dirty="0">
                <a:latin typeface="Times New Roman" pitchFamily="18" charset="0"/>
                <a:cs typeface="Times New Roman" pitchFamily="18" charset="0"/>
                <a:sym typeface="Symbol"/>
              </a:rPr>
              <a:t>1</a:t>
            </a:r>
            <a:r>
              <a:rPr lang="en-AU" sz="2000" i="1" baseline="-25000" dirty="0">
                <a:latin typeface="Times New Roman" pitchFamily="18" charset="0"/>
                <a:cs typeface="Times New Roman" pitchFamily="18" charset="0"/>
                <a:sym typeface="Symbol"/>
              </a:rPr>
              <a:t> </a:t>
            </a:r>
            <a:r>
              <a:rPr lang="en-AU" sz="2000" i="1" dirty="0">
                <a:latin typeface="Times New Roman" pitchFamily="18" charset="0"/>
                <a:cs typeface="Times New Roman" pitchFamily="18" charset="0"/>
                <a:sym typeface="Symbol"/>
              </a:rPr>
              <a:t>&amp; ~</a:t>
            </a:r>
            <a:r>
              <a:rPr lang="en-AU" sz="2000" dirty="0">
                <a:latin typeface="Times New Roman" pitchFamily="18" charset="0"/>
                <a:cs typeface="Times New Roman" pitchFamily="18" charset="0"/>
                <a:sym typeface="Symbol"/>
              </a:rPr>
              <a:t></a:t>
            </a:r>
            <a:r>
              <a:rPr lang="en-AU" sz="2000" i="1" dirty="0">
                <a:latin typeface="Times New Roman" pitchFamily="18" charset="0"/>
                <a:cs typeface="Times New Roman" pitchFamily="18" charset="0"/>
                <a:sym typeface="Symbol"/>
              </a:rPr>
              <a:t>z </a:t>
            </a:r>
            <a:r>
              <a:rPr lang="en-AU" sz="2000" i="1" dirty="0" err="1">
                <a:latin typeface="Times New Roman" pitchFamily="18" charset="0"/>
                <a:cs typeface="Times New Roman" pitchFamily="18" charset="0"/>
                <a:sym typeface="Symbol"/>
              </a:rPr>
              <a:t>xR</a:t>
            </a:r>
            <a:r>
              <a:rPr lang="en-AU" sz="2000" i="1" baseline="-25000" dirty="0" err="1">
                <a:latin typeface="Times New Roman" pitchFamily="18" charset="0"/>
                <a:cs typeface="Times New Roman" pitchFamily="18" charset="0"/>
                <a:sym typeface="Symbol"/>
              </a:rPr>
              <a:t>n</a:t>
            </a:r>
            <a:r>
              <a:rPr lang="en-AU" sz="2000" i="1" dirty="0" err="1">
                <a:latin typeface="Times New Roman" pitchFamily="18" charset="0"/>
                <a:cs typeface="Times New Roman" pitchFamily="18" charset="0"/>
                <a:sym typeface="Symbol"/>
              </a:rPr>
              <a:t>z</a:t>
            </a:r>
            <a:r>
              <a:rPr lang="en-AU" sz="2000" i="1" baseline="-25000" dirty="0">
                <a:latin typeface="Times New Roman" pitchFamily="18" charset="0"/>
                <a:cs typeface="Times New Roman" pitchFamily="18" charset="0"/>
                <a:sym typeface="Symbol"/>
              </a:rPr>
              <a:t> </a:t>
            </a:r>
            <a:r>
              <a:rPr lang="en-AU" sz="2000" dirty="0">
                <a:latin typeface="Times New Roman" pitchFamily="18" charset="0"/>
                <a:cs typeface="Times New Roman" pitchFamily="18" charset="0"/>
                <a:sym typeface="Symbol"/>
              </a:rPr>
              <a:t>)</a:t>
            </a:r>
          </a:p>
        </p:txBody>
      </p:sp>
      <p:sp>
        <p:nvSpPr>
          <p:cNvPr id="4" name="TextBox 3"/>
          <p:cNvSpPr txBox="1"/>
          <p:nvPr/>
        </p:nvSpPr>
        <p:spPr>
          <a:xfrm>
            <a:off x="6082584" y="1898964"/>
            <a:ext cx="2804101" cy="1785104"/>
          </a:xfrm>
          <a:prstGeom prst="rect">
            <a:avLst/>
          </a:prstGeom>
          <a:noFill/>
        </p:spPr>
        <p:txBody>
          <a:bodyPr wrap="none" rtlCol="0">
            <a:spAutoFit/>
          </a:bodyPr>
          <a:lstStyle/>
          <a:p>
            <a:r>
              <a:rPr lang="en-AU" sz="2000" dirty="0">
                <a:solidFill>
                  <a:srgbClr val="002060"/>
                </a:solidFill>
                <a:latin typeface="+mn-lt"/>
              </a:rPr>
              <a:t>Inner join part.</a:t>
            </a:r>
          </a:p>
          <a:p>
            <a:endParaRPr lang="en-AU" sz="1000" dirty="0">
              <a:solidFill>
                <a:srgbClr val="002060"/>
              </a:solidFill>
              <a:latin typeface="+mn-lt"/>
            </a:endParaRPr>
          </a:p>
          <a:p>
            <a:r>
              <a:rPr lang="en-AU" sz="2000" dirty="0">
                <a:solidFill>
                  <a:srgbClr val="002060"/>
                </a:solidFill>
                <a:latin typeface="+mn-lt"/>
              </a:rPr>
              <a:t>The outer join part </a:t>
            </a:r>
          </a:p>
          <a:p>
            <a:r>
              <a:rPr lang="en-AU" sz="2000" dirty="0">
                <a:solidFill>
                  <a:srgbClr val="002060"/>
                </a:solidFill>
                <a:latin typeface="+mn-lt"/>
              </a:rPr>
              <a:t>covers all patterns where</a:t>
            </a:r>
          </a:p>
          <a:p>
            <a:r>
              <a:rPr lang="en-AU" sz="2000" dirty="0">
                <a:solidFill>
                  <a:srgbClr val="002060"/>
                </a:solidFill>
                <a:latin typeface="+mn-lt"/>
              </a:rPr>
              <a:t>1 or more components is</a:t>
            </a:r>
          </a:p>
          <a:p>
            <a:r>
              <a:rPr lang="en-AU" sz="2000" dirty="0">
                <a:solidFill>
                  <a:srgbClr val="002060"/>
                </a:solidFill>
                <a:latin typeface="+mn-lt"/>
              </a:rPr>
              <a:t>absent.</a:t>
            </a:r>
          </a:p>
        </p:txBody>
      </p:sp>
      <p:cxnSp>
        <p:nvCxnSpPr>
          <p:cNvPr id="6" name="Straight Arrow Connector 5"/>
          <p:cNvCxnSpPr/>
          <p:nvPr/>
        </p:nvCxnSpPr>
        <p:spPr>
          <a:xfrm flipH="1">
            <a:off x="4377916" y="2105055"/>
            <a:ext cx="1704668"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2" name="TextBox 11"/>
          <p:cNvSpPr txBox="1"/>
          <p:nvPr/>
        </p:nvSpPr>
        <p:spPr>
          <a:xfrm>
            <a:off x="448003" y="3813772"/>
            <a:ext cx="618631" cy="400110"/>
          </a:xfrm>
          <a:prstGeom prst="rect">
            <a:avLst/>
          </a:prstGeom>
          <a:noFill/>
        </p:spPr>
        <p:txBody>
          <a:bodyPr wrap="none" rtlCol="0">
            <a:spAutoFit/>
          </a:bodyPr>
          <a:lstStyle/>
          <a:p>
            <a:r>
              <a:rPr lang="en-AU" sz="2000" dirty="0">
                <a:solidFill>
                  <a:srgbClr val="002060"/>
                </a:solidFill>
                <a:latin typeface="+mn-lt"/>
              </a:rPr>
              <a:t>E.g. </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648506"/>
            <a:ext cx="3337456" cy="170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228600" y="5418994"/>
            <a:ext cx="8504636" cy="646331"/>
          </a:xfrm>
          <a:prstGeom prst="rect">
            <a:avLst/>
          </a:prstGeom>
          <a:noFill/>
        </p:spPr>
        <p:txBody>
          <a:bodyPr wrap="none" rtlCol="0">
            <a:spAutoFit/>
          </a:bodyPr>
          <a:lstStyle/>
          <a:p>
            <a:pPr hangingPunct="0"/>
            <a:r>
              <a:rPr lang="en-US" dirty="0">
                <a:solidFill>
                  <a:srgbClr val="002060"/>
                </a:solidFill>
                <a:latin typeface="Times New Roman" pitchFamily="18" charset="0"/>
                <a:cs typeface="Times New Roman" pitchFamily="18" charset="0"/>
                <a:sym typeface="Symbol"/>
              </a:rPr>
              <a:t></a:t>
            </a:r>
            <a:r>
              <a:rPr lang="en-US" i="1" dirty="0" err="1">
                <a:solidFill>
                  <a:srgbClr val="002060"/>
                </a:solidFill>
                <a:latin typeface="Times New Roman" pitchFamily="18" charset="0"/>
                <a:cs typeface="Times New Roman" pitchFamily="18" charset="0"/>
              </a:rPr>
              <a:t>ct:</a:t>
            </a:r>
            <a:r>
              <a:rPr lang="en-US" dirty="0" err="1">
                <a:solidFill>
                  <a:srgbClr val="002060"/>
                </a:solidFill>
                <a:latin typeface="Times New Roman" pitchFamily="18" charset="0"/>
                <a:cs typeface="Times New Roman" pitchFamily="18" charset="0"/>
              </a:rPr>
              <a:t>CourseTitle,</a:t>
            </a:r>
            <a:r>
              <a:rPr lang="en-US" i="1" dirty="0" err="1">
                <a:solidFill>
                  <a:srgbClr val="002060"/>
                </a:solidFill>
                <a:latin typeface="Times New Roman" pitchFamily="18" charset="0"/>
                <a:cs typeface="Times New Roman" pitchFamily="18" charset="0"/>
              </a:rPr>
              <a:t>d:</a:t>
            </a:r>
            <a:r>
              <a:rPr lang="en-US" dirty="0" err="1">
                <a:solidFill>
                  <a:srgbClr val="002060"/>
                </a:solidFill>
                <a:latin typeface="Times New Roman" pitchFamily="18" charset="0"/>
                <a:cs typeface="Times New Roman" pitchFamily="18" charset="0"/>
              </a:rPr>
              <a:t>Department</a:t>
            </a:r>
            <a:r>
              <a:rPr lang="en-US" dirty="0">
                <a:solidFill>
                  <a:srgbClr val="002060"/>
                </a:solidFill>
                <a:latin typeface="Times New Roman" pitchFamily="18" charset="0"/>
                <a:cs typeface="Times New Roman" pitchFamily="18" charset="0"/>
              </a:rPr>
              <a:t> </a:t>
            </a:r>
            <a:r>
              <a:rPr lang="en-US" dirty="0">
                <a:solidFill>
                  <a:srgbClr val="002060"/>
                </a:solidFill>
                <a:latin typeface="Times New Roman" pitchFamily="18" charset="0"/>
                <a:cs typeface="Times New Roman" pitchFamily="18" charset="0"/>
                <a:sym typeface="Symbol"/>
              </a:rPr>
              <a:t></a:t>
            </a:r>
            <a:r>
              <a:rPr lang="en-US" baseline="30000" dirty="0">
                <a:solidFill>
                  <a:srgbClr val="002060"/>
                </a:solidFill>
                <a:latin typeface="Times New Roman" pitchFamily="18" charset="0"/>
                <a:cs typeface="Times New Roman" pitchFamily="18" charset="0"/>
              </a:rPr>
              <a:t>0..1</a:t>
            </a:r>
            <a:r>
              <a:rPr lang="en-US" i="1" dirty="0">
                <a:solidFill>
                  <a:srgbClr val="002060"/>
                </a:solidFill>
                <a:latin typeface="Times New Roman" pitchFamily="18" charset="0"/>
                <a:cs typeface="Times New Roman" pitchFamily="18" charset="0"/>
              </a:rPr>
              <a:t>c:</a:t>
            </a:r>
            <a:r>
              <a:rPr lang="en-US" dirty="0">
                <a:solidFill>
                  <a:srgbClr val="002060"/>
                </a:solidFill>
                <a:latin typeface="Times New Roman" pitchFamily="18" charset="0"/>
                <a:cs typeface="Times New Roman" pitchFamily="18" charset="0"/>
              </a:rPr>
              <a:t>Course (</a:t>
            </a:r>
            <a:r>
              <a:rPr lang="en-US" i="1" dirty="0">
                <a:solidFill>
                  <a:srgbClr val="002060"/>
                </a:solidFill>
                <a:latin typeface="Times New Roman" pitchFamily="18" charset="0"/>
                <a:cs typeface="Times New Roman" pitchFamily="18" charset="0"/>
              </a:rPr>
              <a:t>c</a:t>
            </a:r>
            <a:r>
              <a:rPr lang="en-US" dirty="0">
                <a:solidFill>
                  <a:srgbClr val="002060"/>
                </a:solidFill>
                <a:latin typeface="Times New Roman" pitchFamily="18" charset="0"/>
                <a:cs typeface="Times New Roman" pitchFamily="18" charset="0"/>
              </a:rPr>
              <a:t> </a:t>
            </a:r>
            <a:r>
              <a:rPr lang="en-US" dirty="0" err="1">
                <a:solidFill>
                  <a:srgbClr val="002060"/>
                </a:solidFill>
                <a:latin typeface="Times New Roman" pitchFamily="18" charset="0"/>
                <a:cs typeface="Times New Roman" pitchFamily="18" charset="0"/>
              </a:rPr>
              <a:t>hasCourseTitle</a:t>
            </a:r>
            <a:r>
              <a:rPr lang="en-US" dirty="0">
                <a:solidFill>
                  <a:srgbClr val="002060"/>
                </a:solidFill>
                <a:latin typeface="Times New Roman" pitchFamily="18" charset="0"/>
                <a:cs typeface="Times New Roman" pitchFamily="18" charset="0"/>
              </a:rPr>
              <a:t> </a:t>
            </a:r>
            <a:r>
              <a:rPr lang="en-US" i="1" dirty="0" err="1">
                <a:solidFill>
                  <a:srgbClr val="002060"/>
                </a:solidFill>
                <a:latin typeface="Times New Roman" pitchFamily="18" charset="0"/>
                <a:cs typeface="Times New Roman" pitchFamily="18" charset="0"/>
              </a:rPr>
              <a:t>ct</a:t>
            </a:r>
            <a:r>
              <a:rPr lang="en-US" dirty="0">
                <a:solidFill>
                  <a:srgbClr val="002060"/>
                </a:solidFill>
                <a:latin typeface="Times New Roman" pitchFamily="18" charset="0"/>
                <a:cs typeface="Times New Roman" pitchFamily="18" charset="0"/>
              </a:rPr>
              <a:t> &amp; </a:t>
            </a:r>
            <a:r>
              <a:rPr lang="en-US" i="1" dirty="0">
                <a:solidFill>
                  <a:srgbClr val="002060"/>
                </a:solidFill>
                <a:latin typeface="Times New Roman" pitchFamily="18" charset="0"/>
                <a:cs typeface="Times New Roman" pitchFamily="18" charset="0"/>
              </a:rPr>
              <a:t>c</a:t>
            </a:r>
            <a:r>
              <a:rPr lang="en-US" dirty="0">
                <a:solidFill>
                  <a:srgbClr val="002060"/>
                </a:solidFill>
                <a:latin typeface="Times New Roman" pitchFamily="18" charset="0"/>
                <a:cs typeface="Times New Roman" pitchFamily="18" charset="0"/>
              </a:rPr>
              <a:t> </a:t>
            </a:r>
            <a:r>
              <a:rPr lang="en-US" dirty="0" err="1">
                <a:solidFill>
                  <a:srgbClr val="002060"/>
                </a:solidFill>
                <a:latin typeface="Times New Roman" pitchFamily="18" charset="0"/>
                <a:cs typeface="Times New Roman" pitchFamily="18" charset="0"/>
              </a:rPr>
              <a:t>isOfferedBy</a:t>
            </a:r>
            <a:r>
              <a:rPr lang="en-US" dirty="0">
                <a:solidFill>
                  <a:srgbClr val="002060"/>
                </a:solidFill>
                <a:latin typeface="Times New Roman" pitchFamily="18" charset="0"/>
                <a:cs typeface="Times New Roman" pitchFamily="18" charset="0"/>
              </a:rPr>
              <a:t> </a:t>
            </a:r>
            <a:r>
              <a:rPr lang="en-US" i="1" dirty="0">
                <a:solidFill>
                  <a:srgbClr val="002060"/>
                </a:solidFill>
                <a:latin typeface="Times New Roman" pitchFamily="18" charset="0"/>
                <a:cs typeface="Times New Roman" pitchFamily="18" charset="0"/>
              </a:rPr>
              <a:t>d</a:t>
            </a:r>
            <a:r>
              <a:rPr lang="en-US" dirty="0">
                <a:solidFill>
                  <a:srgbClr val="002060"/>
                </a:solidFill>
                <a:latin typeface="Times New Roman" pitchFamily="18" charset="0"/>
                <a:cs typeface="Times New Roman" pitchFamily="18" charset="0"/>
              </a:rPr>
              <a:t>) </a:t>
            </a:r>
            <a:endParaRPr lang="en-AU" dirty="0">
              <a:solidFill>
                <a:srgbClr val="002060"/>
              </a:solidFill>
              <a:latin typeface="Times New Roman" pitchFamily="18" charset="0"/>
              <a:cs typeface="Times New Roman" pitchFamily="18" charset="0"/>
            </a:endParaRPr>
          </a:p>
          <a:p>
            <a:pPr hangingPunct="0"/>
            <a:r>
              <a:rPr lang="en-US" dirty="0">
                <a:solidFill>
                  <a:srgbClr val="002060"/>
                </a:solidFill>
                <a:latin typeface="Times New Roman" pitchFamily="18" charset="0"/>
                <a:cs typeface="Times New Roman" pitchFamily="18" charset="0"/>
              </a:rPr>
              <a:t>&amp; </a:t>
            </a:r>
            <a:r>
              <a:rPr lang="en-US" dirty="0">
                <a:solidFill>
                  <a:srgbClr val="002060"/>
                </a:solidFill>
                <a:latin typeface="Times New Roman" pitchFamily="18" charset="0"/>
                <a:cs typeface="Times New Roman" pitchFamily="18" charset="0"/>
                <a:sym typeface="Symbol"/>
              </a:rPr>
              <a:t></a:t>
            </a:r>
            <a:r>
              <a:rPr lang="en-US" i="1" dirty="0" err="1">
                <a:solidFill>
                  <a:srgbClr val="002060"/>
                </a:solidFill>
                <a:latin typeface="Times New Roman" pitchFamily="18" charset="0"/>
                <a:cs typeface="Times New Roman" pitchFamily="18" charset="0"/>
              </a:rPr>
              <a:t>ct:</a:t>
            </a:r>
            <a:r>
              <a:rPr lang="en-US" dirty="0" err="1">
                <a:solidFill>
                  <a:srgbClr val="002060"/>
                </a:solidFill>
                <a:latin typeface="Times New Roman" pitchFamily="18" charset="0"/>
                <a:cs typeface="Times New Roman" pitchFamily="18" charset="0"/>
              </a:rPr>
              <a:t>CourseTitle</a:t>
            </a:r>
            <a:r>
              <a:rPr lang="en-US" dirty="0">
                <a:solidFill>
                  <a:srgbClr val="002060"/>
                </a:solidFill>
                <a:latin typeface="Times New Roman" pitchFamily="18" charset="0"/>
                <a:cs typeface="Times New Roman" pitchFamily="18" charset="0"/>
              </a:rPr>
              <a:t> </a:t>
            </a:r>
            <a:r>
              <a:rPr lang="en-US" dirty="0">
                <a:solidFill>
                  <a:srgbClr val="002060"/>
                </a:solidFill>
                <a:latin typeface="Times New Roman" pitchFamily="18" charset="0"/>
                <a:cs typeface="Times New Roman" pitchFamily="18" charset="0"/>
                <a:sym typeface="Symbol"/>
              </a:rPr>
              <a:t></a:t>
            </a:r>
            <a:r>
              <a:rPr lang="en-US" baseline="30000" dirty="0">
                <a:solidFill>
                  <a:srgbClr val="002060"/>
                </a:solidFill>
                <a:latin typeface="Times New Roman" pitchFamily="18" charset="0"/>
                <a:cs typeface="Times New Roman" pitchFamily="18" charset="0"/>
              </a:rPr>
              <a:t>0..1</a:t>
            </a:r>
            <a:r>
              <a:rPr lang="en-US" i="1" dirty="0">
                <a:solidFill>
                  <a:srgbClr val="002060"/>
                </a:solidFill>
                <a:latin typeface="Times New Roman" pitchFamily="18" charset="0"/>
                <a:cs typeface="Times New Roman" pitchFamily="18" charset="0"/>
              </a:rPr>
              <a:t>c:</a:t>
            </a:r>
            <a:r>
              <a:rPr lang="en-US" dirty="0">
                <a:solidFill>
                  <a:srgbClr val="002060"/>
                </a:solidFill>
                <a:latin typeface="Times New Roman" pitchFamily="18" charset="0"/>
                <a:cs typeface="Times New Roman" pitchFamily="18" charset="0"/>
              </a:rPr>
              <a:t>Course [</a:t>
            </a:r>
            <a:r>
              <a:rPr lang="en-US" i="1" dirty="0">
                <a:solidFill>
                  <a:srgbClr val="002060"/>
                </a:solidFill>
                <a:latin typeface="Times New Roman" pitchFamily="18" charset="0"/>
                <a:cs typeface="Times New Roman" pitchFamily="18" charset="0"/>
              </a:rPr>
              <a:t>c</a:t>
            </a:r>
            <a:r>
              <a:rPr lang="en-US" dirty="0">
                <a:solidFill>
                  <a:srgbClr val="002060"/>
                </a:solidFill>
                <a:latin typeface="Times New Roman" pitchFamily="18" charset="0"/>
                <a:cs typeface="Times New Roman" pitchFamily="18" charset="0"/>
              </a:rPr>
              <a:t> </a:t>
            </a:r>
            <a:r>
              <a:rPr lang="en-US" dirty="0" err="1">
                <a:solidFill>
                  <a:srgbClr val="002060"/>
                </a:solidFill>
                <a:latin typeface="Times New Roman" pitchFamily="18" charset="0"/>
                <a:cs typeface="Times New Roman" pitchFamily="18" charset="0"/>
              </a:rPr>
              <a:t>hasCourseTitle</a:t>
            </a:r>
            <a:r>
              <a:rPr lang="en-US" dirty="0">
                <a:solidFill>
                  <a:srgbClr val="002060"/>
                </a:solidFill>
                <a:latin typeface="Times New Roman" pitchFamily="18" charset="0"/>
                <a:cs typeface="Times New Roman" pitchFamily="18" charset="0"/>
              </a:rPr>
              <a:t> </a:t>
            </a:r>
            <a:r>
              <a:rPr lang="en-US" i="1" dirty="0" err="1">
                <a:solidFill>
                  <a:srgbClr val="002060"/>
                </a:solidFill>
                <a:latin typeface="Times New Roman" pitchFamily="18" charset="0"/>
                <a:cs typeface="Times New Roman" pitchFamily="18" charset="0"/>
              </a:rPr>
              <a:t>ct</a:t>
            </a:r>
            <a:r>
              <a:rPr lang="en-US" dirty="0">
                <a:solidFill>
                  <a:srgbClr val="002060"/>
                </a:solidFill>
                <a:latin typeface="Times New Roman" pitchFamily="18" charset="0"/>
                <a:cs typeface="Times New Roman" pitchFamily="18" charset="0"/>
              </a:rPr>
              <a:t> &amp; ~</a:t>
            </a:r>
            <a:r>
              <a:rPr lang="en-US" dirty="0">
                <a:solidFill>
                  <a:srgbClr val="002060"/>
                </a:solidFill>
                <a:latin typeface="Times New Roman" pitchFamily="18" charset="0"/>
                <a:cs typeface="Times New Roman" pitchFamily="18" charset="0"/>
                <a:sym typeface="Symbol"/>
              </a:rPr>
              <a:t></a:t>
            </a:r>
            <a:r>
              <a:rPr lang="en-US" i="1" dirty="0" err="1">
                <a:solidFill>
                  <a:srgbClr val="002060"/>
                </a:solidFill>
                <a:latin typeface="Times New Roman" pitchFamily="18" charset="0"/>
                <a:cs typeface="Times New Roman" pitchFamily="18" charset="0"/>
              </a:rPr>
              <a:t>d:</a:t>
            </a:r>
            <a:r>
              <a:rPr lang="en-US" dirty="0" err="1">
                <a:solidFill>
                  <a:srgbClr val="002060"/>
                </a:solidFill>
                <a:latin typeface="Times New Roman" pitchFamily="18" charset="0"/>
                <a:cs typeface="Times New Roman" pitchFamily="18" charset="0"/>
              </a:rPr>
              <a:t>Department</a:t>
            </a:r>
            <a:r>
              <a:rPr lang="en-US" dirty="0">
                <a:solidFill>
                  <a:srgbClr val="002060"/>
                </a:solidFill>
                <a:latin typeface="Times New Roman" pitchFamily="18" charset="0"/>
                <a:cs typeface="Times New Roman" pitchFamily="18" charset="0"/>
              </a:rPr>
              <a:t> </a:t>
            </a:r>
            <a:r>
              <a:rPr lang="en-US" i="1" dirty="0">
                <a:solidFill>
                  <a:srgbClr val="002060"/>
                </a:solidFill>
                <a:latin typeface="Times New Roman" pitchFamily="18" charset="0"/>
                <a:cs typeface="Times New Roman" pitchFamily="18" charset="0"/>
              </a:rPr>
              <a:t>c</a:t>
            </a:r>
            <a:r>
              <a:rPr lang="en-US" dirty="0">
                <a:solidFill>
                  <a:srgbClr val="002060"/>
                </a:solidFill>
                <a:latin typeface="Times New Roman" pitchFamily="18" charset="0"/>
                <a:cs typeface="Times New Roman" pitchFamily="18" charset="0"/>
              </a:rPr>
              <a:t> </a:t>
            </a:r>
            <a:r>
              <a:rPr lang="en-US" dirty="0" err="1">
                <a:solidFill>
                  <a:srgbClr val="002060"/>
                </a:solidFill>
                <a:latin typeface="Times New Roman" pitchFamily="18" charset="0"/>
                <a:cs typeface="Times New Roman" pitchFamily="18" charset="0"/>
              </a:rPr>
              <a:t>isOfferedBy</a:t>
            </a:r>
            <a:r>
              <a:rPr lang="en-US" dirty="0">
                <a:solidFill>
                  <a:srgbClr val="002060"/>
                </a:solidFill>
                <a:latin typeface="Times New Roman" pitchFamily="18" charset="0"/>
                <a:cs typeface="Times New Roman" pitchFamily="18" charset="0"/>
              </a:rPr>
              <a:t> </a:t>
            </a:r>
            <a:r>
              <a:rPr lang="en-US" i="1" dirty="0">
                <a:solidFill>
                  <a:srgbClr val="002060"/>
                </a:solidFill>
                <a:latin typeface="Times New Roman" pitchFamily="18" charset="0"/>
                <a:cs typeface="Times New Roman" pitchFamily="18" charset="0"/>
              </a:rPr>
              <a:t>d</a:t>
            </a:r>
            <a:r>
              <a:rPr lang="en-US" dirty="0">
                <a:solidFill>
                  <a:srgbClr val="002060"/>
                </a:solidFill>
                <a:latin typeface="Times New Roman" pitchFamily="18" charset="0"/>
                <a:cs typeface="Times New Roman" pitchFamily="18" charset="0"/>
              </a:rPr>
              <a:t>]</a:t>
            </a:r>
            <a:endParaRPr lang="en-AU"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51221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44381"/>
            <a:ext cx="7586179" cy="707886"/>
          </a:xfrm>
          <a:prstGeom prst="rect">
            <a:avLst/>
          </a:prstGeom>
          <a:noFill/>
        </p:spPr>
        <p:txBody>
          <a:bodyPr wrap="none" rtlCol="0">
            <a:spAutoFit/>
          </a:bodyPr>
          <a:lstStyle/>
          <a:p>
            <a:r>
              <a:rPr lang="en-AU" sz="2000" dirty="0">
                <a:solidFill>
                  <a:srgbClr val="002060"/>
                </a:solidFill>
                <a:latin typeface="+mn-lt"/>
              </a:rPr>
              <a:t>An example of the weakest disjunctive reference pattern</a:t>
            </a:r>
          </a:p>
          <a:p>
            <a:r>
              <a:rPr lang="en-AU" sz="2000" dirty="0">
                <a:solidFill>
                  <a:srgbClr val="002060"/>
                </a:solidFill>
                <a:latin typeface="+mn-lt"/>
              </a:rPr>
              <a:t>used for secondary reference of non-origin points on a Cartesian plane.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817445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480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8021908"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457200"/>
            <a:ext cx="8458201" cy="5570756"/>
          </a:xfrm>
          <a:prstGeom prst="rect">
            <a:avLst/>
          </a:prstGeom>
          <a:noFill/>
        </p:spPr>
        <p:txBody>
          <a:bodyPr wrap="square" rtlCol="0">
            <a:spAutoFit/>
          </a:bodyPr>
          <a:lstStyle/>
          <a:p>
            <a:r>
              <a:rPr lang="en-AU" sz="2000" dirty="0">
                <a:solidFill>
                  <a:srgbClr val="002060"/>
                </a:solidFill>
                <a:latin typeface="+mn-lt"/>
              </a:rPr>
              <a:t>Simplified version of an industrial model for botanical naming.</a:t>
            </a:r>
          </a:p>
          <a:p>
            <a:endParaRPr lang="en-AU" sz="2000" dirty="0">
              <a:solidFill>
                <a:srgbClr val="002060"/>
              </a:solidFill>
              <a:latin typeface="+mn-lt"/>
            </a:endParaRPr>
          </a:p>
          <a:p>
            <a:endParaRPr lang="en-AU" sz="2000" dirty="0">
              <a:solidFill>
                <a:srgbClr val="002060"/>
              </a:solidFill>
              <a:latin typeface="+mn-lt"/>
            </a:endParaRPr>
          </a:p>
          <a:p>
            <a:endParaRPr lang="en-AU" sz="2000" dirty="0">
              <a:solidFill>
                <a:srgbClr val="002060"/>
              </a:solidFill>
              <a:latin typeface="+mn-lt"/>
            </a:endParaRPr>
          </a:p>
          <a:p>
            <a:endParaRPr lang="en-AU" sz="2000" dirty="0">
              <a:solidFill>
                <a:srgbClr val="002060"/>
              </a:solidFill>
              <a:latin typeface="+mn-lt"/>
            </a:endParaRPr>
          </a:p>
          <a:p>
            <a:endParaRPr lang="en-AU" sz="2000" dirty="0">
              <a:solidFill>
                <a:srgbClr val="002060"/>
              </a:solidFill>
              <a:latin typeface="+mn-lt"/>
            </a:endParaRPr>
          </a:p>
          <a:p>
            <a:endParaRPr lang="en-AU" sz="2000" dirty="0">
              <a:solidFill>
                <a:srgbClr val="002060"/>
              </a:solidFill>
              <a:latin typeface="+mn-lt"/>
            </a:endParaRPr>
          </a:p>
          <a:p>
            <a:endParaRPr lang="en-AU" sz="2000" dirty="0">
              <a:solidFill>
                <a:srgbClr val="002060"/>
              </a:solidFill>
              <a:latin typeface="+mn-lt"/>
            </a:endParaRPr>
          </a:p>
          <a:p>
            <a:endParaRPr lang="en-AU" sz="2000" dirty="0">
              <a:solidFill>
                <a:srgbClr val="002060"/>
              </a:solidFill>
              <a:latin typeface="+mn-lt"/>
            </a:endParaRPr>
          </a:p>
          <a:p>
            <a:endParaRPr lang="en-AU" sz="2000" dirty="0">
              <a:solidFill>
                <a:srgbClr val="002060"/>
              </a:solidFill>
              <a:latin typeface="+mn-lt"/>
            </a:endParaRPr>
          </a:p>
          <a:p>
            <a:endParaRPr lang="en-AU" sz="2000" dirty="0">
              <a:solidFill>
                <a:srgbClr val="002060"/>
              </a:solidFill>
              <a:latin typeface="+mn-lt"/>
            </a:endParaRPr>
          </a:p>
          <a:p>
            <a:endParaRPr lang="en-AU" sz="2000" dirty="0">
              <a:solidFill>
                <a:srgbClr val="002060"/>
              </a:solidFill>
              <a:latin typeface="+mn-lt"/>
            </a:endParaRPr>
          </a:p>
          <a:p>
            <a:endParaRPr lang="en-AU" sz="800" dirty="0">
              <a:solidFill>
                <a:srgbClr val="002060"/>
              </a:solidFill>
              <a:latin typeface="+mn-lt"/>
            </a:endParaRPr>
          </a:p>
          <a:p>
            <a:r>
              <a:rPr lang="en-AU" sz="2000" dirty="0">
                <a:solidFill>
                  <a:srgbClr val="002060"/>
                </a:solidFill>
                <a:latin typeface="+mn-lt"/>
              </a:rPr>
              <a:t>Some plant kinds are identified purely by their genus, e.g. </a:t>
            </a:r>
            <a:r>
              <a:rPr lang="en-AU" sz="2000" i="1" dirty="0" err="1">
                <a:solidFill>
                  <a:srgbClr val="002060"/>
                </a:solidFill>
                <a:latin typeface="+mn-lt"/>
              </a:rPr>
              <a:t>Agrostis</a:t>
            </a:r>
            <a:r>
              <a:rPr lang="en-AU" sz="2000" dirty="0">
                <a:solidFill>
                  <a:srgbClr val="002060"/>
                </a:solidFill>
                <a:latin typeface="+mn-lt"/>
              </a:rPr>
              <a:t>.</a:t>
            </a:r>
          </a:p>
          <a:p>
            <a:endParaRPr lang="en-AU" sz="800" dirty="0">
              <a:solidFill>
                <a:srgbClr val="002060"/>
              </a:solidFill>
              <a:latin typeface="+mn-lt"/>
            </a:endParaRPr>
          </a:p>
          <a:p>
            <a:r>
              <a:rPr lang="en-AU" sz="2000" dirty="0">
                <a:solidFill>
                  <a:srgbClr val="002060"/>
                </a:solidFill>
                <a:latin typeface="+mn-lt"/>
              </a:rPr>
              <a:t>Some are identified by combining genus and species name, e.g. </a:t>
            </a:r>
            <a:r>
              <a:rPr lang="en-AU" sz="2000" i="1" dirty="0">
                <a:solidFill>
                  <a:srgbClr val="002060"/>
                </a:solidFill>
                <a:latin typeface="+mn-lt"/>
              </a:rPr>
              <a:t>Acacia interior</a:t>
            </a:r>
            <a:r>
              <a:rPr lang="en-AU" sz="2000" dirty="0">
                <a:solidFill>
                  <a:srgbClr val="002060"/>
                </a:solidFill>
                <a:latin typeface="+mn-lt"/>
              </a:rPr>
              <a:t>.</a:t>
            </a:r>
          </a:p>
          <a:p>
            <a:endParaRPr lang="en-AU" sz="800" dirty="0">
              <a:solidFill>
                <a:srgbClr val="002060"/>
              </a:solidFill>
              <a:latin typeface="+mn-lt"/>
            </a:endParaRPr>
          </a:p>
          <a:p>
            <a:r>
              <a:rPr lang="en-AU" sz="2000" dirty="0">
                <a:solidFill>
                  <a:srgbClr val="002060"/>
                </a:solidFill>
                <a:latin typeface="+mn-lt"/>
              </a:rPr>
              <a:t>Others are identified by combining genus, species name and </a:t>
            </a:r>
            <a:r>
              <a:rPr lang="en-AU" sz="2000" dirty="0" err="1">
                <a:solidFill>
                  <a:srgbClr val="002060"/>
                </a:solidFill>
                <a:latin typeface="+mn-lt"/>
              </a:rPr>
              <a:t>infraspecies</a:t>
            </a:r>
            <a:r>
              <a:rPr lang="en-AU" sz="2000" dirty="0">
                <a:solidFill>
                  <a:srgbClr val="002060"/>
                </a:solidFill>
                <a:latin typeface="+mn-lt"/>
              </a:rPr>
              <a:t> (itself identified by combining rank and </a:t>
            </a:r>
            <a:r>
              <a:rPr lang="en-AU" sz="2000" dirty="0" err="1">
                <a:solidFill>
                  <a:srgbClr val="002060"/>
                </a:solidFill>
                <a:latin typeface="+mn-lt"/>
              </a:rPr>
              <a:t>infraname</a:t>
            </a:r>
            <a:r>
              <a:rPr lang="en-AU" sz="2000" dirty="0">
                <a:solidFill>
                  <a:srgbClr val="002060"/>
                </a:solidFill>
                <a:latin typeface="+mn-lt"/>
              </a:rPr>
              <a:t>), e.g. </a:t>
            </a:r>
            <a:r>
              <a:rPr lang="en-AU" sz="2000" i="1" dirty="0">
                <a:solidFill>
                  <a:srgbClr val="002060"/>
                </a:solidFill>
                <a:latin typeface="+mn-lt"/>
              </a:rPr>
              <a:t>Eucalyptus </a:t>
            </a:r>
            <a:r>
              <a:rPr lang="en-AU" sz="2000" i="1" dirty="0" err="1">
                <a:solidFill>
                  <a:srgbClr val="002060"/>
                </a:solidFill>
                <a:latin typeface="+mn-lt"/>
              </a:rPr>
              <a:t>fibrosa</a:t>
            </a:r>
            <a:r>
              <a:rPr lang="en-AU" sz="2000" i="1" dirty="0">
                <a:solidFill>
                  <a:srgbClr val="002060"/>
                </a:solidFill>
                <a:latin typeface="+mn-lt"/>
              </a:rPr>
              <a:t> ssp. </a:t>
            </a:r>
            <a:r>
              <a:rPr lang="en-AU" sz="2000" i="1" dirty="0" err="1">
                <a:solidFill>
                  <a:srgbClr val="002060"/>
                </a:solidFill>
                <a:latin typeface="+mn-lt"/>
              </a:rPr>
              <a:t>nubila</a:t>
            </a:r>
            <a:r>
              <a:rPr lang="en-AU" sz="2000" dirty="0">
                <a:solidFill>
                  <a:srgbClr val="002060"/>
                </a:solidFill>
                <a:latin typeface="+mn-lt"/>
              </a:rPr>
              <a:t>.</a:t>
            </a:r>
          </a:p>
        </p:txBody>
      </p:sp>
    </p:spTree>
    <p:extLst>
      <p:ext uri="{BB962C8B-B14F-4D97-AF65-F5344CB8AC3E}">
        <p14:creationId xmlns:p14="http://schemas.microsoft.com/office/powerpoint/2010/main" val="251221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2582" y="1140797"/>
            <a:ext cx="8144218" cy="5047536"/>
          </a:xfrm>
          <a:prstGeom prst="rect">
            <a:avLst/>
          </a:prstGeom>
          <a:noFill/>
        </p:spPr>
        <p:txBody>
          <a:bodyPr wrap="square" rtlCol="0">
            <a:spAutoFit/>
          </a:bodyPr>
          <a:lstStyle/>
          <a:p>
            <a:pPr>
              <a:lnSpc>
                <a:spcPts val="2400"/>
              </a:lnSpc>
            </a:pPr>
            <a:r>
              <a:rPr lang="en-AU" sz="2000" b="1" dirty="0">
                <a:solidFill>
                  <a:srgbClr val="8A0000"/>
                </a:solidFill>
                <a:latin typeface="+mn-lt"/>
              </a:rPr>
              <a:t>Natural ways of referring to objects </a:t>
            </a:r>
            <a:r>
              <a:rPr lang="en-AU" sz="2000" dirty="0">
                <a:solidFill>
                  <a:srgbClr val="002060"/>
                </a:solidFill>
                <a:latin typeface="+mn-lt"/>
              </a:rPr>
              <a:t>(individual things)</a:t>
            </a:r>
          </a:p>
          <a:p>
            <a:pPr>
              <a:lnSpc>
                <a:spcPts val="2400"/>
              </a:lnSpc>
            </a:pPr>
            <a:endParaRPr lang="en-AU" sz="1000" dirty="0">
              <a:solidFill>
                <a:srgbClr val="002060"/>
              </a:solidFill>
              <a:latin typeface="+mn-lt"/>
            </a:endParaRPr>
          </a:p>
          <a:p>
            <a:pPr marL="342900" indent="-342900">
              <a:buFont typeface="Wingdings" pitchFamily="2" charset="2"/>
              <a:buChar char="§"/>
            </a:pPr>
            <a:r>
              <a:rPr lang="en-AU" sz="2000" dirty="0" err="1">
                <a:solidFill>
                  <a:srgbClr val="8A0000"/>
                </a:solidFill>
                <a:latin typeface="+mn-lt"/>
              </a:rPr>
              <a:t>Ostension</a:t>
            </a:r>
            <a:r>
              <a:rPr lang="en-AU" sz="2000" dirty="0">
                <a:solidFill>
                  <a:srgbClr val="002060"/>
                </a:solidFill>
                <a:latin typeface="+mn-lt"/>
              </a:rPr>
              <a:t> (pointing at the object of interest)</a:t>
            </a:r>
          </a:p>
          <a:p>
            <a:pPr marL="342900" indent="-342900">
              <a:buFont typeface="Wingdings" pitchFamily="2" charset="2"/>
              <a:buChar char="§"/>
            </a:pPr>
            <a:endParaRPr lang="en-AU" sz="1000" dirty="0">
              <a:solidFill>
                <a:srgbClr val="002060"/>
              </a:solidFill>
              <a:latin typeface="+mn-lt"/>
            </a:endParaRPr>
          </a:p>
          <a:p>
            <a:pPr marL="342900" indent="-342900">
              <a:buFont typeface="Wingdings" pitchFamily="2" charset="2"/>
              <a:buChar char="§"/>
            </a:pPr>
            <a:endParaRPr lang="en-AU" sz="1000" dirty="0">
              <a:solidFill>
                <a:srgbClr val="002060"/>
              </a:solidFill>
              <a:latin typeface="+mn-lt"/>
            </a:endParaRPr>
          </a:p>
          <a:p>
            <a:pPr marL="342900" indent="-342900">
              <a:buFont typeface="Wingdings" pitchFamily="2" charset="2"/>
              <a:buChar char="§"/>
            </a:pPr>
            <a:r>
              <a:rPr lang="en-AU" sz="2000" dirty="0">
                <a:solidFill>
                  <a:srgbClr val="8A0000"/>
                </a:solidFill>
                <a:latin typeface="+mn-lt"/>
              </a:rPr>
              <a:t>Linguistic expressions</a:t>
            </a:r>
            <a:endParaRPr lang="en-AU" sz="1000" dirty="0">
              <a:solidFill>
                <a:srgbClr val="8A0000"/>
              </a:solidFill>
              <a:latin typeface="+mn-lt"/>
            </a:endParaRPr>
          </a:p>
          <a:p>
            <a:pPr marL="342900" indent="-342900">
              <a:buFont typeface="Wingdings" pitchFamily="2" charset="2"/>
              <a:buChar char="§"/>
            </a:pPr>
            <a:endParaRPr lang="en-AU" sz="1000" dirty="0">
              <a:solidFill>
                <a:srgbClr val="8A0000"/>
              </a:solidFill>
              <a:latin typeface="+mn-lt"/>
            </a:endParaRPr>
          </a:p>
          <a:p>
            <a:pPr marL="800100" lvl="1" indent="-342900">
              <a:buFont typeface="Wingdings" pitchFamily="2" charset="2"/>
              <a:buChar char="§"/>
            </a:pPr>
            <a:r>
              <a:rPr lang="en-AU" sz="2000" dirty="0">
                <a:solidFill>
                  <a:srgbClr val="8A0000"/>
                </a:solidFill>
                <a:latin typeface="+mn-lt"/>
              </a:rPr>
              <a:t>Proper names</a:t>
            </a:r>
            <a:endParaRPr lang="en-AU" sz="1000" dirty="0">
              <a:solidFill>
                <a:srgbClr val="8A0000"/>
              </a:solidFill>
              <a:latin typeface="+mn-lt"/>
            </a:endParaRPr>
          </a:p>
          <a:p>
            <a:pPr marL="800100" lvl="1" indent="-342900">
              <a:buFont typeface="Wingdings" pitchFamily="2" charset="2"/>
              <a:buChar char="§"/>
            </a:pPr>
            <a:endParaRPr lang="en-AU" sz="800" dirty="0">
              <a:solidFill>
                <a:srgbClr val="8A0000"/>
              </a:solidFill>
              <a:latin typeface="+mn-lt"/>
            </a:endParaRPr>
          </a:p>
          <a:p>
            <a:pPr lvl="1"/>
            <a:r>
              <a:rPr lang="en-AU" sz="2000" dirty="0">
                <a:solidFill>
                  <a:srgbClr val="002060"/>
                </a:solidFill>
                <a:latin typeface="+mn-lt"/>
              </a:rPr>
              <a:t>	e.g.	“Barack Obama”</a:t>
            </a:r>
          </a:p>
          <a:p>
            <a:pPr marL="800100" lvl="1" indent="-342900">
              <a:buFont typeface="Wingdings" pitchFamily="2" charset="2"/>
              <a:buChar char="§"/>
            </a:pPr>
            <a:endParaRPr lang="en-AU" sz="2000" dirty="0">
              <a:solidFill>
                <a:srgbClr val="8A0000"/>
              </a:solidFill>
              <a:latin typeface="+mn-lt"/>
            </a:endParaRPr>
          </a:p>
          <a:p>
            <a:pPr marL="800100" lvl="1" indent="-342900">
              <a:buFont typeface="Wingdings" pitchFamily="2" charset="2"/>
              <a:buChar char="§"/>
            </a:pPr>
            <a:r>
              <a:rPr lang="en-AU" sz="2000" dirty="0">
                <a:solidFill>
                  <a:srgbClr val="8A0000"/>
                </a:solidFill>
                <a:latin typeface="+mn-lt"/>
              </a:rPr>
              <a:t>Definite descriptions</a:t>
            </a:r>
            <a:endParaRPr lang="en-AU" sz="1000" dirty="0">
              <a:solidFill>
                <a:srgbClr val="8A0000"/>
              </a:solidFill>
              <a:latin typeface="+mn-lt"/>
            </a:endParaRPr>
          </a:p>
          <a:p>
            <a:pPr marL="800100" lvl="1" indent="-342900">
              <a:buFont typeface="Arial" pitchFamily="34" charset="0"/>
              <a:buChar char="•"/>
            </a:pPr>
            <a:endParaRPr lang="en-AU" sz="800" dirty="0">
              <a:solidFill>
                <a:srgbClr val="8A0000"/>
              </a:solidFill>
              <a:latin typeface="+mn-lt"/>
            </a:endParaRPr>
          </a:p>
          <a:p>
            <a:pPr lvl="1"/>
            <a:r>
              <a:rPr lang="en-AU" sz="1000" dirty="0">
                <a:solidFill>
                  <a:srgbClr val="002060"/>
                </a:solidFill>
                <a:latin typeface="+mn-lt"/>
              </a:rPr>
              <a:t>	</a:t>
            </a:r>
            <a:r>
              <a:rPr lang="en-AU" sz="2000" dirty="0">
                <a:solidFill>
                  <a:srgbClr val="002060"/>
                </a:solidFill>
                <a:latin typeface="+mn-lt"/>
              </a:rPr>
              <a:t>e.g.	“The 44</a:t>
            </a:r>
            <a:r>
              <a:rPr lang="en-AU" sz="2000" baseline="30000" dirty="0">
                <a:solidFill>
                  <a:srgbClr val="002060"/>
                </a:solidFill>
                <a:latin typeface="+mn-lt"/>
              </a:rPr>
              <a:t>th</a:t>
            </a:r>
            <a:r>
              <a:rPr lang="en-AU" sz="2000" dirty="0">
                <a:solidFill>
                  <a:srgbClr val="002060"/>
                </a:solidFill>
                <a:latin typeface="+mn-lt"/>
              </a:rPr>
              <a:t> president of the USA”</a:t>
            </a:r>
          </a:p>
          <a:p>
            <a:endParaRPr lang="en-AU" sz="1600" dirty="0">
              <a:solidFill>
                <a:srgbClr val="002060"/>
              </a:solidFill>
              <a:latin typeface="+mn-lt"/>
            </a:endParaRPr>
          </a:p>
          <a:p>
            <a:r>
              <a:rPr lang="en-AU" sz="2000" dirty="0">
                <a:solidFill>
                  <a:srgbClr val="002060"/>
                </a:solidFill>
                <a:latin typeface="+mn-lt"/>
              </a:rPr>
              <a:t>For </a:t>
            </a:r>
            <a:r>
              <a:rPr lang="en-AU" sz="2000">
                <a:solidFill>
                  <a:srgbClr val="002060"/>
                </a:solidFill>
                <a:latin typeface="+mn-lt"/>
              </a:rPr>
              <a:t>computer systems, </a:t>
            </a:r>
            <a:r>
              <a:rPr lang="en-AU" sz="2000" dirty="0">
                <a:solidFill>
                  <a:srgbClr val="002060"/>
                </a:solidFill>
                <a:latin typeface="+mn-lt"/>
              </a:rPr>
              <a:t>artificial object ids (visible or hidden) may be used, but for human communication, linguistic reference schemes should be used. However, there are major differences in the way that popular data modelling and ontological modelling languages support such reference schemes.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3911" y="1827818"/>
            <a:ext cx="1413164" cy="2590800"/>
          </a:xfrm>
          <a:prstGeom prst="rect">
            <a:avLst/>
          </a:prstGeom>
        </p:spPr>
      </p:pic>
      <p:pic>
        <p:nvPicPr>
          <p:cNvPr id="1031" name="Picture 7" descr="C:\Users\Terry\AppData\Local\Microsoft\Windows\Temporary Internet Files\Content.IE5\HBMIVWCL\MC90023315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3192964">
            <a:off x="5792400" y="1795468"/>
            <a:ext cx="985192" cy="9883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48000" y="170557"/>
            <a:ext cx="2309478" cy="584775"/>
          </a:xfrm>
          <a:prstGeom prst="rect">
            <a:avLst/>
          </a:prstGeom>
          <a:noFill/>
          <a:ln>
            <a:solidFill>
              <a:srgbClr val="800080"/>
            </a:solidFill>
          </a:ln>
        </p:spPr>
        <p:txBody>
          <a:bodyPr wrap="none" rtlCol="0">
            <a:spAutoFit/>
          </a:bodyPr>
          <a:lstStyle/>
          <a:p>
            <a:pPr algn="ctr"/>
            <a:r>
              <a:rPr lang="en-US" sz="3200" b="1" dirty="0">
                <a:solidFill>
                  <a:srgbClr val="8A0000"/>
                </a:solidFill>
                <a:latin typeface="+mn-lt"/>
              </a:rPr>
              <a:t>Introduction</a:t>
            </a:r>
          </a:p>
        </p:txBody>
      </p:sp>
    </p:spTree>
    <p:extLst>
      <p:ext uri="{BB962C8B-B14F-4D97-AF65-F5344CB8AC3E}">
        <p14:creationId xmlns:p14="http://schemas.microsoft.com/office/powerpoint/2010/main" val="26357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551411" cy="1631216"/>
          </a:xfrm>
          <a:prstGeom prst="rect">
            <a:avLst/>
          </a:prstGeom>
          <a:noFill/>
        </p:spPr>
        <p:txBody>
          <a:bodyPr wrap="square" rtlCol="0">
            <a:spAutoFit/>
          </a:bodyPr>
          <a:lstStyle/>
          <a:p>
            <a:r>
              <a:rPr lang="en-AU" sz="2000" dirty="0">
                <a:solidFill>
                  <a:srgbClr val="002060"/>
                </a:solidFill>
                <a:latin typeface="+mn-lt"/>
              </a:rPr>
              <a:t>A</a:t>
            </a:r>
            <a:r>
              <a:rPr lang="en-AU" sz="2000" dirty="0">
                <a:solidFill>
                  <a:srgbClr val="8A0000"/>
                </a:solidFill>
                <a:latin typeface="+mn-lt"/>
              </a:rPr>
              <a:t> uniqueness constraint with a double-bar, one bar of which is solid and one dotted</a:t>
            </a:r>
            <a:r>
              <a:rPr lang="en-AU" sz="2000" dirty="0">
                <a:solidFill>
                  <a:srgbClr val="002060"/>
                </a:solidFill>
                <a:latin typeface="+mn-lt"/>
              </a:rPr>
              <a:t>, may be used to </a:t>
            </a:r>
            <a:r>
              <a:rPr lang="en-AU" sz="2000" dirty="0">
                <a:solidFill>
                  <a:srgbClr val="8A0000"/>
                </a:solidFill>
                <a:latin typeface="+mn-lt"/>
              </a:rPr>
              <a:t>reference just some instances of the relevant entity type</a:t>
            </a:r>
            <a:r>
              <a:rPr lang="en-AU" sz="2000" dirty="0">
                <a:solidFill>
                  <a:srgbClr val="002060"/>
                </a:solidFill>
                <a:latin typeface="+mn-lt"/>
              </a:rPr>
              <a:t>.</a:t>
            </a:r>
          </a:p>
          <a:p>
            <a:endParaRPr lang="en-AU" sz="2000" dirty="0">
              <a:solidFill>
                <a:srgbClr val="002060"/>
              </a:solidFill>
              <a:latin typeface="+mn-lt"/>
            </a:endParaRPr>
          </a:p>
          <a:p>
            <a:r>
              <a:rPr lang="en-AU" sz="2000" dirty="0">
                <a:solidFill>
                  <a:srgbClr val="002060"/>
                </a:solidFill>
                <a:latin typeface="+mn-lt"/>
              </a:rPr>
              <a:t>A disjunctive reference scheme for the entity type may then be provided by two or more such </a:t>
            </a:r>
            <a:r>
              <a:rPr lang="en-AU" sz="2000" dirty="0">
                <a:solidFill>
                  <a:srgbClr val="8A0000"/>
                </a:solidFill>
                <a:latin typeface="+mn-lt"/>
              </a:rPr>
              <a:t>partial, preferred reference relationships</a:t>
            </a:r>
            <a:r>
              <a:rPr lang="en-AU" sz="2000" dirty="0">
                <a:solidFill>
                  <a:srgbClr val="002060"/>
                </a:solidFill>
                <a:latin typeface="+mn-lt"/>
              </a:rPr>
              <a:t>, e.g.</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0611" y="2155854"/>
            <a:ext cx="3340098" cy="162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186420" y="5536345"/>
            <a:ext cx="1790875" cy="338554"/>
          </a:xfrm>
          <a:prstGeom prst="rect">
            <a:avLst/>
          </a:prstGeom>
          <a:noFill/>
        </p:spPr>
        <p:txBody>
          <a:bodyPr wrap="none" rtlCol="0">
            <a:spAutoFit/>
          </a:bodyPr>
          <a:lstStyle/>
          <a:p>
            <a:r>
              <a:rPr lang="en-AU" sz="1600" dirty="0"/>
              <a:t>Ram Nath Kovind</a:t>
            </a:r>
          </a:p>
        </p:txBody>
      </p:sp>
      <p:sp>
        <p:nvSpPr>
          <p:cNvPr id="7" name="TextBox 6"/>
          <p:cNvSpPr txBox="1"/>
          <p:nvPr/>
        </p:nvSpPr>
        <p:spPr>
          <a:xfrm>
            <a:off x="5453190" y="5543427"/>
            <a:ext cx="1540806" cy="338554"/>
          </a:xfrm>
          <a:prstGeom prst="rect">
            <a:avLst/>
          </a:prstGeom>
          <a:noFill/>
        </p:spPr>
        <p:txBody>
          <a:bodyPr wrap="none" rtlCol="0">
            <a:spAutoFit/>
          </a:bodyPr>
          <a:lstStyle/>
          <a:p>
            <a:r>
              <a:rPr lang="en-AU" sz="1600" dirty="0"/>
              <a:t>Narendra Modi</a:t>
            </a:r>
          </a:p>
        </p:txBody>
      </p:sp>
      <p:pic>
        <p:nvPicPr>
          <p:cNvPr id="8" name="Snagit_SNG850">
            <a:extLst>
              <a:ext uri="{FF2B5EF4-FFF2-40B4-BE49-F238E27FC236}">
                <a16:creationId xmlns:a16="http://schemas.microsoft.com/office/drawing/2014/main" id="{806AD25E-E16A-471E-9EAB-903B740FCD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9000" y="3957832"/>
            <a:ext cx="1219200" cy="1496452"/>
          </a:xfrm>
          <a:prstGeom prst="rect">
            <a:avLst/>
          </a:prstGeom>
        </p:spPr>
      </p:pic>
      <p:pic>
        <p:nvPicPr>
          <p:cNvPr id="10" name="Snagit_SNG860">
            <a:extLst>
              <a:ext uri="{FF2B5EF4-FFF2-40B4-BE49-F238E27FC236}">
                <a16:creationId xmlns:a16="http://schemas.microsoft.com/office/drawing/2014/main" id="{B41F7B93-C994-4AD9-BF19-625E381E5EB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20267" y="3999500"/>
            <a:ext cx="1351150" cy="1415683"/>
          </a:xfrm>
          <a:prstGeom prst="rect">
            <a:avLst/>
          </a:prstGeom>
        </p:spPr>
      </p:pic>
      <p:sp>
        <p:nvSpPr>
          <p:cNvPr id="11" name="TextBox 10">
            <a:extLst>
              <a:ext uri="{FF2B5EF4-FFF2-40B4-BE49-F238E27FC236}">
                <a16:creationId xmlns:a16="http://schemas.microsoft.com/office/drawing/2014/main" id="{EB91C648-F56A-432A-A1E4-47E6E6568D3E}"/>
              </a:ext>
            </a:extLst>
          </p:cNvPr>
          <p:cNvSpPr txBox="1"/>
          <p:nvPr/>
        </p:nvSpPr>
        <p:spPr>
          <a:xfrm>
            <a:off x="390842" y="4020780"/>
            <a:ext cx="5172826" cy="1600438"/>
          </a:xfrm>
          <a:prstGeom prst="rect">
            <a:avLst/>
          </a:prstGeom>
          <a:noFill/>
        </p:spPr>
        <p:txBody>
          <a:bodyPr wrap="none" rtlCol="0">
            <a:spAutoFit/>
          </a:bodyPr>
          <a:lstStyle/>
          <a:p>
            <a:r>
              <a:rPr lang="en-AU" sz="2000" dirty="0">
                <a:solidFill>
                  <a:srgbClr val="002060"/>
                </a:solidFill>
                <a:latin typeface="+mn-lt"/>
              </a:rPr>
              <a:t>Unlike our earlier example, this allows a </a:t>
            </a:r>
          </a:p>
          <a:p>
            <a:r>
              <a:rPr lang="en-AU" sz="2000" dirty="0">
                <a:solidFill>
                  <a:srgbClr val="002060"/>
                </a:solidFill>
                <a:latin typeface="+mn-lt"/>
              </a:rPr>
              <a:t>country to have two top politicians, e.g.</a:t>
            </a:r>
          </a:p>
          <a:p>
            <a:pPr>
              <a:lnSpc>
                <a:spcPct val="200000"/>
              </a:lnSpc>
            </a:pPr>
            <a:r>
              <a:rPr lang="en-AU" sz="2000" dirty="0">
                <a:solidFill>
                  <a:srgbClr val="002060"/>
                </a:solidFill>
                <a:latin typeface="+mn-lt"/>
              </a:rPr>
              <a:t>  The </a:t>
            </a:r>
            <a:r>
              <a:rPr lang="en-AU" sz="2000" dirty="0" err="1">
                <a:solidFill>
                  <a:srgbClr val="002060"/>
                </a:solidFill>
                <a:latin typeface="+mn-lt"/>
              </a:rPr>
              <a:t>TopPolitican</a:t>
            </a:r>
            <a:r>
              <a:rPr lang="en-AU" sz="2000" dirty="0">
                <a:solidFill>
                  <a:srgbClr val="002060"/>
                </a:solidFill>
                <a:latin typeface="+mn-lt"/>
              </a:rPr>
              <a:t> who is prime minister of India</a:t>
            </a:r>
          </a:p>
          <a:p>
            <a:endParaRPr lang="en-AU" dirty="0"/>
          </a:p>
        </p:txBody>
      </p:sp>
      <p:sp>
        <p:nvSpPr>
          <p:cNvPr id="12" name="TextBox 11">
            <a:extLst>
              <a:ext uri="{FF2B5EF4-FFF2-40B4-BE49-F238E27FC236}">
                <a16:creationId xmlns:a16="http://schemas.microsoft.com/office/drawing/2014/main" id="{A95228FE-59EA-4139-B6F7-70FCFBFED4CA}"/>
              </a:ext>
            </a:extLst>
          </p:cNvPr>
          <p:cNvSpPr txBox="1"/>
          <p:nvPr/>
        </p:nvSpPr>
        <p:spPr>
          <a:xfrm>
            <a:off x="513733" y="5421163"/>
            <a:ext cx="4515467" cy="400110"/>
          </a:xfrm>
          <a:prstGeom prst="rect">
            <a:avLst/>
          </a:prstGeom>
          <a:noFill/>
        </p:spPr>
        <p:txBody>
          <a:bodyPr wrap="none" rtlCol="0">
            <a:spAutoFit/>
          </a:bodyPr>
          <a:lstStyle/>
          <a:p>
            <a:r>
              <a:rPr lang="en-AU" sz="2000" dirty="0">
                <a:solidFill>
                  <a:srgbClr val="002060"/>
                </a:solidFill>
                <a:latin typeface="+mn-lt"/>
              </a:rPr>
              <a:t>The </a:t>
            </a:r>
            <a:r>
              <a:rPr lang="en-AU" sz="2000" dirty="0" err="1">
                <a:solidFill>
                  <a:srgbClr val="002060"/>
                </a:solidFill>
                <a:latin typeface="+mn-lt"/>
              </a:rPr>
              <a:t>TopPolitican</a:t>
            </a:r>
            <a:r>
              <a:rPr lang="en-AU" sz="2000" dirty="0">
                <a:solidFill>
                  <a:srgbClr val="002060"/>
                </a:solidFill>
                <a:latin typeface="+mn-lt"/>
              </a:rPr>
              <a:t> who is president of India</a:t>
            </a:r>
            <a:endParaRPr lang="en-AU" sz="2000" dirty="0">
              <a:latin typeface="+mn-lt"/>
            </a:endParaRPr>
          </a:p>
        </p:txBody>
      </p:sp>
    </p:spTree>
    <p:extLst>
      <p:ext uri="{BB962C8B-B14F-4D97-AF65-F5344CB8AC3E}">
        <p14:creationId xmlns:p14="http://schemas.microsoft.com/office/powerpoint/2010/main" val="49275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5547"/>
            <a:ext cx="4103874" cy="231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61893" y="2438400"/>
            <a:ext cx="6744219" cy="3785652"/>
          </a:xfrm>
          <a:prstGeom prst="rect">
            <a:avLst/>
          </a:prstGeom>
          <a:noFill/>
        </p:spPr>
        <p:txBody>
          <a:bodyPr wrap="none" rtlCol="0">
            <a:spAutoFit/>
          </a:bodyPr>
          <a:lstStyle/>
          <a:p>
            <a:r>
              <a:rPr lang="en-AU" sz="2000" dirty="0">
                <a:solidFill>
                  <a:srgbClr val="002060"/>
                </a:solidFill>
                <a:latin typeface="+mn-lt"/>
              </a:rPr>
              <a:t>In this example, </a:t>
            </a:r>
          </a:p>
          <a:p>
            <a:r>
              <a:rPr lang="en-AU" sz="2000" dirty="0">
                <a:solidFill>
                  <a:srgbClr val="002060"/>
                </a:solidFill>
                <a:latin typeface="+mn-lt"/>
              </a:rPr>
              <a:t>some famous persons may be identified by</a:t>
            </a:r>
          </a:p>
          <a:p>
            <a:r>
              <a:rPr lang="en-AU" sz="2000" dirty="0">
                <a:solidFill>
                  <a:srgbClr val="002060"/>
                </a:solidFill>
                <a:latin typeface="+mn-lt"/>
              </a:rPr>
              <a:t>just a popular name, e.g. ‘Confucius’ </a:t>
            </a:r>
          </a:p>
          <a:p>
            <a:r>
              <a:rPr lang="en-AU" sz="2000" dirty="0">
                <a:solidFill>
                  <a:srgbClr val="002060"/>
                </a:solidFill>
                <a:latin typeface="+mn-lt"/>
              </a:rPr>
              <a:t>(instead of ‘Kong </a:t>
            </a:r>
            <a:r>
              <a:rPr lang="en-AU" sz="2000" dirty="0" err="1">
                <a:solidFill>
                  <a:srgbClr val="002060"/>
                </a:solidFill>
                <a:latin typeface="+mn-lt"/>
              </a:rPr>
              <a:t>Qiu</a:t>
            </a:r>
            <a:r>
              <a:rPr lang="en-AU" sz="2000" dirty="0">
                <a:solidFill>
                  <a:srgbClr val="002060"/>
                </a:solidFill>
                <a:latin typeface="+mn-lt"/>
              </a:rPr>
              <a:t>’ or </a:t>
            </a:r>
            <a:r>
              <a:rPr lang="en-AU" sz="2000" dirty="0" err="1">
                <a:solidFill>
                  <a:srgbClr val="002060"/>
                </a:solidFill>
                <a:latin typeface="+mn-lt"/>
              </a:rPr>
              <a:t>K’ung</a:t>
            </a:r>
            <a:r>
              <a:rPr lang="en-AU" sz="2000" dirty="0">
                <a:solidFill>
                  <a:srgbClr val="002060"/>
                </a:solidFill>
                <a:latin typeface="+mn-lt"/>
              </a:rPr>
              <a:t> fu tzu).</a:t>
            </a:r>
          </a:p>
          <a:p>
            <a:endParaRPr lang="en-AU" sz="2000" dirty="0">
              <a:solidFill>
                <a:srgbClr val="002060"/>
              </a:solidFill>
              <a:latin typeface="+mn-lt"/>
            </a:endParaRPr>
          </a:p>
          <a:p>
            <a:r>
              <a:rPr lang="en-AU" sz="2000" dirty="0">
                <a:solidFill>
                  <a:srgbClr val="002060"/>
                </a:solidFill>
                <a:latin typeface="+mn-lt"/>
              </a:rPr>
              <a:t>Some may be identified by just their family name, e.g. ‘Einstein’</a:t>
            </a:r>
          </a:p>
          <a:p>
            <a:endParaRPr lang="en-AU" sz="2000" dirty="0">
              <a:solidFill>
                <a:srgbClr val="002060"/>
              </a:solidFill>
              <a:latin typeface="+mn-lt"/>
            </a:endParaRPr>
          </a:p>
          <a:p>
            <a:r>
              <a:rPr lang="en-AU" sz="2000" dirty="0">
                <a:solidFill>
                  <a:srgbClr val="002060"/>
                </a:solidFill>
                <a:latin typeface="+mn-lt"/>
              </a:rPr>
              <a:t>Others may be identified by </a:t>
            </a:r>
          </a:p>
          <a:p>
            <a:r>
              <a:rPr lang="en-AU" sz="2000" dirty="0">
                <a:solidFill>
                  <a:srgbClr val="002060"/>
                </a:solidFill>
                <a:latin typeface="+mn-lt"/>
              </a:rPr>
              <a:t>combining their family name with a given name,</a:t>
            </a:r>
          </a:p>
          <a:p>
            <a:r>
              <a:rPr lang="en-AU" sz="2000" dirty="0">
                <a:solidFill>
                  <a:srgbClr val="002060"/>
                </a:solidFill>
                <a:latin typeface="+mn-lt"/>
              </a:rPr>
              <a:t>e.g. ‘Marie Curie’, </a:t>
            </a:r>
          </a:p>
          <a:p>
            <a:r>
              <a:rPr lang="en-AU" sz="2000" dirty="0">
                <a:solidFill>
                  <a:srgbClr val="002060"/>
                </a:solidFill>
                <a:latin typeface="+mn-lt"/>
              </a:rPr>
              <a:t>        ‘Pierre Curie’</a:t>
            </a:r>
          </a:p>
          <a:p>
            <a:endParaRPr lang="en-AU" sz="2000" dirty="0">
              <a:solidFill>
                <a:srgbClr val="002060"/>
              </a:solidFill>
              <a:latin typeface="+mn-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880" y="2362200"/>
            <a:ext cx="1341120" cy="14478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8389" y="2998536"/>
            <a:ext cx="1450463" cy="133269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8401" y="4495800"/>
            <a:ext cx="1203960" cy="160528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3650" y="4495800"/>
            <a:ext cx="838750" cy="1595168"/>
          </a:xfrm>
          <a:prstGeom prst="rect">
            <a:avLst/>
          </a:prstGeom>
        </p:spPr>
      </p:pic>
    </p:spTree>
    <p:extLst>
      <p:ext uri="{BB962C8B-B14F-4D97-AF65-F5344CB8AC3E}">
        <p14:creationId xmlns:p14="http://schemas.microsoft.com/office/powerpoint/2010/main" val="280768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8001000" cy="3693319"/>
          </a:xfrm>
          <a:prstGeom prst="rect">
            <a:avLst/>
          </a:prstGeom>
          <a:noFill/>
        </p:spPr>
        <p:txBody>
          <a:bodyPr wrap="square" rtlCol="0">
            <a:spAutoFit/>
          </a:bodyPr>
          <a:lstStyle/>
          <a:p>
            <a:r>
              <a:rPr lang="en-AU" sz="2000" dirty="0">
                <a:solidFill>
                  <a:srgbClr val="002060"/>
                </a:solidFill>
                <a:latin typeface="+mn-lt"/>
              </a:rPr>
              <a:t>Disjunctive reference schemes can be mapped from ORM to RDB schemas,</a:t>
            </a:r>
          </a:p>
          <a:p>
            <a:r>
              <a:rPr lang="en-AU" sz="2000" dirty="0">
                <a:solidFill>
                  <a:srgbClr val="002060"/>
                </a:solidFill>
                <a:latin typeface="+mn-lt"/>
              </a:rPr>
              <a:t>but are not supported in the graphical notation of Barker ER or UML. </a:t>
            </a:r>
          </a:p>
          <a:p>
            <a:endParaRPr lang="en-AU" sz="2000" dirty="0">
              <a:solidFill>
                <a:srgbClr val="002060"/>
              </a:solidFill>
              <a:latin typeface="+mn-lt"/>
            </a:endParaRPr>
          </a:p>
          <a:p>
            <a:r>
              <a:rPr lang="en-AU" sz="2000" dirty="0" err="1">
                <a:solidFill>
                  <a:srgbClr val="002060"/>
                </a:solidFill>
                <a:latin typeface="+mn-lt"/>
              </a:rPr>
              <a:t>HasKey</a:t>
            </a:r>
            <a:r>
              <a:rPr lang="en-AU" sz="2000" dirty="0">
                <a:solidFill>
                  <a:srgbClr val="002060"/>
                </a:solidFill>
                <a:latin typeface="+mn-lt"/>
              </a:rPr>
              <a:t> properties in OWL have inner join semantics, </a:t>
            </a:r>
          </a:p>
          <a:p>
            <a:r>
              <a:rPr lang="en-AU" sz="2000" dirty="0">
                <a:solidFill>
                  <a:srgbClr val="002060"/>
                </a:solidFill>
                <a:latin typeface="+mn-lt"/>
              </a:rPr>
              <a:t>so cases like this  can be coded in OWL, </a:t>
            </a:r>
          </a:p>
          <a:p>
            <a:r>
              <a:rPr lang="en-AU" sz="2000" dirty="0">
                <a:solidFill>
                  <a:srgbClr val="002060"/>
                </a:solidFill>
                <a:latin typeface="+mn-lt"/>
              </a:rPr>
              <a:t>along with the usual limitations discussed</a:t>
            </a:r>
          </a:p>
          <a:p>
            <a:r>
              <a:rPr lang="en-AU" sz="2000" dirty="0">
                <a:solidFill>
                  <a:srgbClr val="002060"/>
                </a:solidFill>
                <a:latin typeface="+mn-lt"/>
              </a:rPr>
              <a:t>for </a:t>
            </a:r>
            <a:r>
              <a:rPr lang="en-AU" sz="2000" dirty="0" err="1">
                <a:solidFill>
                  <a:srgbClr val="002060"/>
                </a:solidFill>
                <a:latin typeface="+mn-lt"/>
              </a:rPr>
              <a:t>HasKey</a:t>
            </a:r>
            <a:r>
              <a:rPr lang="en-AU" sz="2000" dirty="0">
                <a:solidFill>
                  <a:srgbClr val="002060"/>
                </a:solidFill>
                <a:latin typeface="+mn-lt"/>
              </a:rPr>
              <a:t> properties discussed earlier.</a:t>
            </a:r>
          </a:p>
          <a:p>
            <a:endParaRPr lang="en-AU" sz="2000" dirty="0">
              <a:solidFill>
                <a:srgbClr val="002060"/>
              </a:solidFill>
              <a:latin typeface="+mn-lt"/>
            </a:endParaRPr>
          </a:p>
          <a:p>
            <a:endParaRPr lang="en-AU" sz="1400" dirty="0">
              <a:solidFill>
                <a:srgbClr val="002060"/>
              </a:solidFill>
              <a:latin typeface="+mn-lt"/>
            </a:endParaRPr>
          </a:p>
          <a:p>
            <a:r>
              <a:rPr lang="en-AU" sz="2000" dirty="0">
                <a:solidFill>
                  <a:srgbClr val="002060"/>
                </a:solidFill>
                <a:latin typeface="+mn-lt"/>
              </a:rPr>
              <a:t>Disjunctive reference with outer join semantics</a:t>
            </a:r>
          </a:p>
          <a:p>
            <a:r>
              <a:rPr lang="en-AU" sz="2000" dirty="0">
                <a:solidFill>
                  <a:srgbClr val="002060"/>
                </a:solidFill>
                <a:latin typeface="+mn-lt"/>
              </a:rPr>
              <a:t>can be implemented in OWL but some remodelling is typically required, </a:t>
            </a:r>
          </a:p>
          <a:p>
            <a:r>
              <a:rPr lang="en-AU" sz="2000" dirty="0">
                <a:solidFill>
                  <a:srgbClr val="002060"/>
                </a:solidFill>
                <a:latin typeface="+mn-lt"/>
              </a:rPr>
              <a:t>e.g. to create a partition of relevant subclasses, e.g.</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6860" y="1337502"/>
            <a:ext cx="3201340" cy="1634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4136073"/>
            <a:ext cx="2971800" cy="1590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3657600" y="4818319"/>
            <a:ext cx="228600" cy="18694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4114800"/>
            <a:ext cx="4870585" cy="157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06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4EABAB-6A0F-400F-BD54-A7CD5D790A35}"/>
              </a:ext>
            </a:extLst>
          </p:cNvPr>
          <p:cNvSpPr txBox="1"/>
          <p:nvPr/>
        </p:nvSpPr>
        <p:spPr>
          <a:xfrm>
            <a:off x="457200" y="457200"/>
            <a:ext cx="5029200" cy="1292662"/>
          </a:xfrm>
          <a:prstGeom prst="rect">
            <a:avLst/>
          </a:prstGeom>
          <a:noFill/>
        </p:spPr>
        <p:txBody>
          <a:bodyPr wrap="square" rtlCol="0">
            <a:spAutoFit/>
          </a:bodyPr>
          <a:lstStyle/>
          <a:p>
            <a:r>
              <a:rPr lang="en-US" sz="2000" dirty="0">
                <a:solidFill>
                  <a:schemeClr val="accent1">
                    <a:lumMod val="50000"/>
                  </a:schemeClr>
                </a:solidFill>
                <a:latin typeface="+mn-lt"/>
              </a:rPr>
              <a:t>This ORM schema may be specified in </a:t>
            </a:r>
            <a:r>
              <a:rPr lang="en-US" sz="2000" dirty="0" err="1">
                <a:solidFill>
                  <a:schemeClr val="accent1">
                    <a:lumMod val="50000"/>
                  </a:schemeClr>
                </a:solidFill>
                <a:latin typeface="+mn-lt"/>
              </a:rPr>
              <a:t>LogiQL</a:t>
            </a:r>
            <a:r>
              <a:rPr lang="en-US" sz="2000" dirty="0">
                <a:solidFill>
                  <a:schemeClr val="accent1">
                    <a:lumMod val="50000"/>
                  </a:schemeClr>
                </a:solidFill>
                <a:latin typeface="+mn-lt"/>
              </a:rPr>
              <a:t> as follows. </a:t>
            </a:r>
            <a:r>
              <a:rPr lang="en-US" sz="2000" dirty="0" err="1">
                <a:solidFill>
                  <a:schemeClr val="accent1">
                    <a:lumMod val="50000"/>
                  </a:schemeClr>
                </a:solidFill>
                <a:latin typeface="+mn-lt"/>
              </a:rPr>
              <a:t>LogiQL</a:t>
            </a:r>
            <a:r>
              <a:rPr lang="en-US" sz="2000" dirty="0">
                <a:solidFill>
                  <a:schemeClr val="accent1">
                    <a:lumMod val="50000"/>
                  </a:schemeClr>
                </a:solidFill>
                <a:latin typeface="+mn-lt"/>
              </a:rPr>
              <a:t> uses a semicolon “;” for the inclusive-or operator.</a:t>
            </a:r>
            <a:endParaRPr lang="en-AU" sz="2000" dirty="0">
              <a:solidFill>
                <a:schemeClr val="accent1">
                  <a:lumMod val="50000"/>
                </a:schemeClr>
              </a:solidFill>
              <a:latin typeface="+mn-lt"/>
            </a:endParaRPr>
          </a:p>
          <a:p>
            <a:endParaRPr lang="en-AU" dirty="0"/>
          </a:p>
        </p:txBody>
      </p:sp>
      <p:pic>
        <p:nvPicPr>
          <p:cNvPr id="3" name="Picture 2">
            <a:extLst>
              <a:ext uri="{FF2B5EF4-FFF2-40B4-BE49-F238E27FC236}">
                <a16:creationId xmlns:a16="http://schemas.microsoft.com/office/drawing/2014/main" id="{2992B93E-330F-4819-A21D-E8927D1137D1}"/>
              </a:ext>
            </a:extLst>
          </p:cNvPr>
          <p:cNvPicPr>
            <a:picLocks noChangeAspect="1"/>
          </p:cNvPicPr>
          <p:nvPr/>
        </p:nvPicPr>
        <p:blipFill>
          <a:blip r:embed="rId2"/>
          <a:stretch>
            <a:fillRect/>
          </a:stretch>
        </p:blipFill>
        <p:spPr>
          <a:xfrm>
            <a:off x="4419600" y="381000"/>
            <a:ext cx="3541020" cy="2089370"/>
          </a:xfrm>
          <a:prstGeom prst="rect">
            <a:avLst/>
          </a:prstGeom>
        </p:spPr>
      </p:pic>
      <p:sp>
        <p:nvSpPr>
          <p:cNvPr id="4" name="TextBox 3">
            <a:extLst>
              <a:ext uri="{FF2B5EF4-FFF2-40B4-BE49-F238E27FC236}">
                <a16:creationId xmlns:a16="http://schemas.microsoft.com/office/drawing/2014/main" id="{C617C343-D30B-4A0C-AF95-9C1DA1F25349}"/>
              </a:ext>
            </a:extLst>
          </p:cNvPr>
          <p:cNvSpPr txBox="1"/>
          <p:nvPr/>
        </p:nvSpPr>
        <p:spPr>
          <a:xfrm>
            <a:off x="533400" y="1524000"/>
            <a:ext cx="6106287" cy="5293757"/>
          </a:xfrm>
          <a:prstGeom prst="rect">
            <a:avLst/>
          </a:prstGeom>
          <a:noFill/>
        </p:spPr>
        <p:txBody>
          <a:bodyPr wrap="none" rtlCol="0">
            <a:spAutoFit/>
          </a:bodyPr>
          <a:lstStyle/>
          <a:p>
            <a:pPr marL="360000" hangingPunct="0"/>
            <a:r>
              <a:rPr lang="en-US" sz="1600" dirty="0" err="1">
                <a:latin typeface="+mn-lt"/>
              </a:rPr>
              <a:t>FamousPerson</a:t>
            </a:r>
            <a:r>
              <a:rPr lang="en-US" sz="1600" dirty="0">
                <a:latin typeface="+mn-lt"/>
              </a:rPr>
              <a:t>(p)  -&gt;  .</a:t>
            </a:r>
            <a:endParaRPr lang="en-AU" sz="1600" dirty="0">
              <a:latin typeface="+mn-lt"/>
            </a:endParaRPr>
          </a:p>
          <a:p>
            <a:pPr marL="360000" hangingPunct="0"/>
            <a:r>
              <a:rPr lang="en-US" sz="1600" dirty="0" err="1">
                <a:latin typeface="+mn-lt"/>
              </a:rPr>
              <a:t>isMale</a:t>
            </a:r>
            <a:r>
              <a:rPr lang="en-US" sz="1600" dirty="0">
                <a:latin typeface="+mn-lt"/>
              </a:rPr>
              <a:t>(p)  -&gt;  </a:t>
            </a:r>
            <a:r>
              <a:rPr lang="en-US" sz="1600" dirty="0" err="1">
                <a:latin typeface="+mn-lt"/>
              </a:rPr>
              <a:t>FamousPerson</a:t>
            </a:r>
            <a:r>
              <a:rPr lang="en-US" sz="1600" dirty="0">
                <a:latin typeface="+mn-lt"/>
              </a:rPr>
              <a:t>(p).</a:t>
            </a:r>
            <a:endParaRPr lang="en-AU" sz="1600" dirty="0">
              <a:latin typeface="+mn-lt"/>
            </a:endParaRPr>
          </a:p>
          <a:p>
            <a:pPr marL="360000" hangingPunct="0"/>
            <a:r>
              <a:rPr lang="en-US" sz="1600" dirty="0" err="1">
                <a:latin typeface="+mn-lt"/>
              </a:rPr>
              <a:t>popularNameOf</a:t>
            </a:r>
            <a:r>
              <a:rPr lang="en-US" sz="1600" dirty="0">
                <a:latin typeface="+mn-lt"/>
              </a:rPr>
              <a:t>[p] = </a:t>
            </a:r>
            <a:r>
              <a:rPr lang="en-US" sz="1600" dirty="0" err="1">
                <a:latin typeface="+mn-lt"/>
              </a:rPr>
              <a:t>pn</a:t>
            </a:r>
            <a:r>
              <a:rPr lang="en-US" sz="1600" dirty="0">
                <a:latin typeface="+mn-lt"/>
              </a:rPr>
              <a:t>  -&gt;  </a:t>
            </a:r>
            <a:r>
              <a:rPr lang="en-US" sz="1600" dirty="0" err="1">
                <a:latin typeface="+mn-lt"/>
              </a:rPr>
              <a:t>FamousPerson</a:t>
            </a:r>
            <a:r>
              <a:rPr lang="en-US" sz="1600" dirty="0">
                <a:latin typeface="+mn-lt"/>
              </a:rPr>
              <a:t>(p), string(</a:t>
            </a:r>
            <a:r>
              <a:rPr lang="en-US" sz="1600" dirty="0" err="1">
                <a:latin typeface="+mn-lt"/>
              </a:rPr>
              <a:t>pn</a:t>
            </a:r>
            <a:r>
              <a:rPr lang="en-US" sz="1600" dirty="0">
                <a:latin typeface="+mn-lt"/>
              </a:rPr>
              <a:t>).</a:t>
            </a:r>
            <a:endParaRPr lang="en-AU" sz="1600" dirty="0">
              <a:latin typeface="+mn-lt"/>
            </a:endParaRPr>
          </a:p>
          <a:p>
            <a:pPr marL="360000" hangingPunct="0"/>
            <a:r>
              <a:rPr lang="en-US" sz="1600" dirty="0" err="1">
                <a:latin typeface="+mn-lt"/>
              </a:rPr>
              <a:t>familyNameOf</a:t>
            </a:r>
            <a:r>
              <a:rPr lang="en-US" sz="1600" dirty="0">
                <a:latin typeface="+mn-lt"/>
              </a:rPr>
              <a:t>[p] = </a:t>
            </a:r>
            <a:r>
              <a:rPr lang="en-US" sz="1600" dirty="0" err="1">
                <a:latin typeface="+mn-lt"/>
              </a:rPr>
              <a:t>pn</a:t>
            </a:r>
            <a:r>
              <a:rPr lang="en-US" sz="1600" dirty="0">
                <a:latin typeface="+mn-lt"/>
              </a:rPr>
              <a:t>  -&gt;  </a:t>
            </a:r>
            <a:r>
              <a:rPr lang="en-US" sz="1600" dirty="0" err="1">
                <a:latin typeface="+mn-lt"/>
              </a:rPr>
              <a:t>FamousPerson</a:t>
            </a:r>
            <a:r>
              <a:rPr lang="en-US" sz="1600" dirty="0">
                <a:latin typeface="+mn-lt"/>
              </a:rPr>
              <a:t>(p), string(</a:t>
            </a:r>
            <a:r>
              <a:rPr lang="en-US" sz="1600" dirty="0" err="1">
                <a:latin typeface="+mn-lt"/>
              </a:rPr>
              <a:t>pn</a:t>
            </a:r>
            <a:r>
              <a:rPr lang="en-US" sz="1600" dirty="0">
                <a:latin typeface="+mn-lt"/>
              </a:rPr>
              <a:t>).</a:t>
            </a:r>
            <a:endParaRPr lang="en-AU" sz="1600" dirty="0">
              <a:latin typeface="+mn-lt"/>
            </a:endParaRPr>
          </a:p>
          <a:p>
            <a:pPr marL="360000" hangingPunct="0"/>
            <a:r>
              <a:rPr lang="en-US" sz="1600" dirty="0" err="1">
                <a:latin typeface="+mn-lt"/>
              </a:rPr>
              <a:t>givenNameOf</a:t>
            </a:r>
            <a:r>
              <a:rPr lang="en-US" sz="1600" dirty="0">
                <a:latin typeface="+mn-lt"/>
              </a:rPr>
              <a:t>[p] = </a:t>
            </a:r>
            <a:r>
              <a:rPr lang="en-US" sz="1600" dirty="0" err="1">
                <a:latin typeface="+mn-lt"/>
              </a:rPr>
              <a:t>pn</a:t>
            </a:r>
            <a:r>
              <a:rPr lang="en-US" sz="1600" dirty="0">
                <a:latin typeface="+mn-lt"/>
              </a:rPr>
              <a:t>  -&gt;  </a:t>
            </a:r>
            <a:r>
              <a:rPr lang="en-US" sz="1600" dirty="0" err="1">
                <a:latin typeface="+mn-lt"/>
              </a:rPr>
              <a:t>FamousPerson</a:t>
            </a:r>
            <a:r>
              <a:rPr lang="en-US" sz="1600" dirty="0">
                <a:latin typeface="+mn-lt"/>
              </a:rPr>
              <a:t>(p), string(</a:t>
            </a:r>
            <a:r>
              <a:rPr lang="en-US" sz="1600" dirty="0" err="1">
                <a:latin typeface="+mn-lt"/>
              </a:rPr>
              <a:t>pn</a:t>
            </a:r>
            <a:r>
              <a:rPr lang="en-US" sz="1600" dirty="0">
                <a:latin typeface="+mn-lt"/>
              </a:rPr>
              <a:t>).</a:t>
            </a:r>
            <a:endParaRPr lang="en-AU" sz="1600" dirty="0">
              <a:latin typeface="+mn-lt"/>
            </a:endParaRPr>
          </a:p>
          <a:p>
            <a:pPr marL="360000" hangingPunct="0"/>
            <a:r>
              <a:rPr lang="en-US" sz="1600" dirty="0" err="1">
                <a:latin typeface="+mn-lt"/>
              </a:rPr>
              <a:t>popularNameOf</a:t>
            </a:r>
            <a:r>
              <a:rPr lang="en-US" sz="1600" dirty="0">
                <a:latin typeface="+mn-lt"/>
              </a:rPr>
              <a:t>[p1] = </a:t>
            </a:r>
            <a:r>
              <a:rPr lang="en-US" sz="1600" dirty="0" err="1">
                <a:latin typeface="+mn-lt"/>
              </a:rPr>
              <a:t>pn</a:t>
            </a:r>
            <a:r>
              <a:rPr lang="en-US" sz="1600" dirty="0">
                <a:latin typeface="+mn-lt"/>
              </a:rPr>
              <a:t>, </a:t>
            </a:r>
            <a:r>
              <a:rPr lang="en-US" sz="1600" dirty="0" err="1">
                <a:latin typeface="+mn-lt"/>
              </a:rPr>
              <a:t>popularNameOf</a:t>
            </a:r>
            <a:r>
              <a:rPr lang="en-US" sz="1600" dirty="0">
                <a:latin typeface="+mn-lt"/>
              </a:rPr>
              <a:t>[p2] = </a:t>
            </a:r>
            <a:r>
              <a:rPr lang="en-US" sz="1600" dirty="0" err="1">
                <a:latin typeface="+mn-lt"/>
              </a:rPr>
              <a:t>pn</a:t>
            </a:r>
            <a:r>
              <a:rPr lang="en-US" sz="1600" dirty="0">
                <a:latin typeface="+mn-lt"/>
              </a:rPr>
              <a:t>  -&gt;  p1 = p2.</a:t>
            </a:r>
            <a:endParaRPr lang="en-AU" sz="1600" dirty="0">
              <a:latin typeface="+mn-lt"/>
            </a:endParaRPr>
          </a:p>
          <a:p>
            <a:pPr marL="360000" hangingPunct="0"/>
            <a:r>
              <a:rPr lang="en-US" sz="1600" dirty="0">
                <a:latin typeface="+mn-lt"/>
              </a:rPr>
              <a:t>// inner join aspect of external uniqueness constraint</a:t>
            </a:r>
            <a:endParaRPr lang="en-AU" sz="1600" dirty="0">
              <a:latin typeface="+mn-lt"/>
            </a:endParaRPr>
          </a:p>
          <a:p>
            <a:pPr marL="360000" hangingPunct="0"/>
            <a:r>
              <a:rPr lang="en-US" sz="1600" dirty="0" err="1">
                <a:latin typeface="+mn-lt"/>
              </a:rPr>
              <a:t>familyNameOf</a:t>
            </a:r>
            <a:r>
              <a:rPr lang="en-US" sz="1600" dirty="0">
                <a:latin typeface="+mn-lt"/>
              </a:rPr>
              <a:t>[p1] = </a:t>
            </a:r>
            <a:r>
              <a:rPr lang="en-US" sz="1600" dirty="0" err="1">
                <a:latin typeface="+mn-lt"/>
              </a:rPr>
              <a:t>pn</a:t>
            </a:r>
            <a:r>
              <a:rPr lang="en-US" sz="1600" dirty="0">
                <a:latin typeface="+mn-lt"/>
              </a:rPr>
              <a:t>, </a:t>
            </a:r>
            <a:r>
              <a:rPr lang="en-US" sz="1600" dirty="0" err="1">
                <a:latin typeface="+mn-lt"/>
              </a:rPr>
              <a:t>givenNameOf</a:t>
            </a:r>
            <a:r>
              <a:rPr lang="en-US" sz="1600" dirty="0">
                <a:latin typeface="+mn-lt"/>
              </a:rPr>
              <a:t>[p1] = </a:t>
            </a:r>
            <a:r>
              <a:rPr lang="en-US" sz="1600" dirty="0" err="1">
                <a:latin typeface="+mn-lt"/>
              </a:rPr>
              <a:t>gn</a:t>
            </a:r>
            <a:r>
              <a:rPr lang="en-US" sz="1600" dirty="0">
                <a:latin typeface="+mn-lt"/>
              </a:rPr>
              <a:t>, </a:t>
            </a:r>
            <a:endParaRPr lang="en-AU" sz="1600" dirty="0">
              <a:latin typeface="+mn-lt"/>
            </a:endParaRPr>
          </a:p>
          <a:p>
            <a:pPr marL="360000" hangingPunct="0"/>
            <a:r>
              <a:rPr lang="en-US" sz="1600" dirty="0">
                <a:latin typeface="+mn-lt"/>
              </a:rPr>
              <a:t>  </a:t>
            </a:r>
            <a:r>
              <a:rPr lang="en-US" sz="1600" dirty="0" err="1">
                <a:latin typeface="+mn-lt"/>
              </a:rPr>
              <a:t>familyNameOf</a:t>
            </a:r>
            <a:r>
              <a:rPr lang="en-US" sz="1600" dirty="0">
                <a:latin typeface="+mn-lt"/>
              </a:rPr>
              <a:t>[p2] = </a:t>
            </a:r>
            <a:r>
              <a:rPr lang="en-US" sz="1600" dirty="0" err="1">
                <a:latin typeface="+mn-lt"/>
              </a:rPr>
              <a:t>pn</a:t>
            </a:r>
            <a:r>
              <a:rPr lang="en-US" sz="1600" dirty="0">
                <a:latin typeface="+mn-lt"/>
              </a:rPr>
              <a:t>, </a:t>
            </a:r>
            <a:r>
              <a:rPr lang="en-US" sz="1600" dirty="0" err="1">
                <a:latin typeface="+mn-lt"/>
              </a:rPr>
              <a:t>givenNameOf</a:t>
            </a:r>
            <a:r>
              <a:rPr lang="en-US" sz="1600" dirty="0">
                <a:latin typeface="+mn-lt"/>
              </a:rPr>
              <a:t>[p2] = </a:t>
            </a:r>
            <a:r>
              <a:rPr lang="en-US" sz="1600" dirty="0" err="1">
                <a:latin typeface="+mn-lt"/>
              </a:rPr>
              <a:t>gn</a:t>
            </a:r>
            <a:r>
              <a:rPr lang="en-US" sz="1600" dirty="0">
                <a:latin typeface="+mn-lt"/>
              </a:rPr>
              <a:t>  -&gt;  p1 = p2.</a:t>
            </a:r>
            <a:endParaRPr lang="en-AU" sz="1600" dirty="0">
              <a:latin typeface="+mn-lt"/>
            </a:endParaRPr>
          </a:p>
          <a:p>
            <a:pPr marL="360000" hangingPunct="0"/>
            <a:r>
              <a:rPr lang="en-US" sz="1600" dirty="0">
                <a:latin typeface="+mn-lt"/>
              </a:rPr>
              <a:t>// outer join aspect of external uniqueness constraint</a:t>
            </a:r>
            <a:endParaRPr lang="en-AU" sz="1600" dirty="0">
              <a:latin typeface="+mn-lt"/>
            </a:endParaRPr>
          </a:p>
          <a:p>
            <a:pPr marL="360000" hangingPunct="0"/>
            <a:r>
              <a:rPr lang="en-US" sz="1600" dirty="0" err="1">
                <a:latin typeface="+mn-lt"/>
              </a:rPr>
              <a:t>familyNameOf</a:t>
            </a:r>
            <a:r>
              <a:rPr lang="en-US" sz="1600" dirty="0">
                <a:latin typeface="+mn-lt"/>
              </a:rPr>
              <a:t>[p1] = </a:t>
            </a:r>
            <a:r>
              <a:rPr lang="en-US" sz="1600" dirty="0" err="1">
                <a:latin typeface="+mn-lt"/>
              </a:rPr>
              <a:t>pn</a:t>
            </a:r>
            <a:r>
              <a:rPr lang="en-US" sz="1600" dirty="0">
                <a:latin typeface="+mn-lt"/>
              </a:rPr>
              <a:t>, !</a:t>
            </a:r>
            <a:r>
              <a:rPr lang="en-US" sz="1600" dirty="0" err="1">
                <a:latin typeface="+mn-lt"/>
              </a:rPr>
              <a:t>givenNameOf</a:t>
            </a:r>
            <a:r>
              <a:rPr lang="en-US" sz="1600" dirty="0">
                <a:latin typeface="+mn-lt"/>
              </a:rPr>
              <a:t>[p1] = _, </a:t>
            </a:r>
            <a:endParaRPr lang="en-AU" sz="1600" dirty="0">
              <a:latin typeface="+mn-lt"/>
            </a:endParaRPr>
          </a:p>
          <a:p>
            <a:pPr marL="360000" hangingPunct="0"/>
            <a:r>
              <a:rPr lang="en-US" sz="1600" dirty="0">
                <a:latin typeface="+mn-lt"/>
              </a:rPr>
              <a:t>  </a:t>
            </a:r>
            <a:r>
              <a:rPr lang="en-US" sz="1600" dirty="0" err="1">
                <a:latin typeface="+mn-lt"/>
              </a:rPr>
              <a:t>familyNameOf</a:t>
            </a:r>
            <a:r>
              <a:rPr lang="en-US" sz="1600" dirty="0">
                <a:latin typeface="+mn-lt"/>
              </a:rPr>
              <a:t>[p2] = </a:t>
            </a:r>
            <a:r>
              <a:rPr lang="en-US" sz="1600" dirty="0" err="1">
                <a:latin typeface="+mn-lt"/>
              </a:rPr>
              <a:t>pn</a:t>
            </a:r>
            <a:r>
              <a:rPr lang="en-US" sz="1600" dirty="0">
                <a:latin typeface="+mn-lt"/>
              </a:rPr>
              <a:t>, !</a:t>
            </a:r>
            <a:r>
              <a:rPr lang="en-US" sz="1600" dirty="0" err="1">
                <a:latin typeface="+mn-lt"/>
              </a:rPr>
              <a:t>givenNameOf</a:t>
            </a:r>
            <a:r>
              <a:rPr lang="en-US" sz="1600" dirty="0">
                <a:latin typeface="+mn-lt"/>
              </a:rPr>
              <a:t>[p2] = _  -&gt;  p1 = p2.</a:t>
            </a:r>
            <a:endParaRPr lang="en-AU" sz="1600" dirty="0">
              <a:latin typeface="+mn-lt"/>
            </a:endParaRPr>
          </a:p>
          <a:p>
            <a:pPr marL="360000" hangingPunct="0"/>
            <a:r>
              <a:rPr lang="en-US" sz="1600" dirty="0" err="1">
                <a:latin typeface="+mn-lt"/>
              </a:rPr>
              <a:t>givenNameOf</a:t>
            </a:r>
            <a:r>
              <a:rPr lang="en-US" sz="1600" dirty="0">
                <a:latin typeface="+mn-lt"/>
              </a:rPr>
              <a:t>[p1] = </a:t>
            </a:r>
            <a:r>
              <a:rPr lang="en-US" sz="1600" dirty="0" err="1">
                <a:latin typeface="+mn-lt"/>
              </a:rPr>
              <a:t>pn</a:t>
            </a:r>
            <a:r>
              <a:rPr lang="en-US" sz="1600" dirty="0">
                <a:latin typeface="+mn-lt"/>
              </a:rPr>
              <a:t>, !</a:t>
            </a:r>
            <a:r>
              <a:rPr lang="en-US" sz="1600" dirty="0" err="1">
                <a:latin typeface="+mn-lt"/>
              </a:rPr>
              <a:t>familyNameOf</a:t>
            </a:r>
            <a:r>
              <a:rPr lang="en-US" sz="1600" dirty="0">
                <a:latin typeface="+mn-lt"/>
              </a:rPr>
              <a:t>[p1] = _, </a:t>
            </a:r>
            <a:endParaRPr lang="en-AU" sz="1600" dirty="0">
              <a:latin typeface="+mn-lt"/>
            </a:endParaRPr>
          </a:p>
          <a:p>
            <a:pPr marL="360000" hangingPunct="0"/>
            <a:r>
              <a:rPr lang="en-US" sz="1600" dirty="0">
                <a:latin typeface="+mn-lt"/>
              </a:rPr>
              <a:t>  </a:t>
            </a:r>
            <a:r>
              <a:rPr lang="en-US" sz="1600" dirty="0" err="1">
                <a:latin typeface="+mn-lt"/>
              </a:rPr>
              <a:t>givenNameOf</a:t>
            </a:r>
            <a:r>
              <a:rPr lang="en-US" sz="1600" dirty="0">
                <a:latin typeface="+mn-lt"/>
              </a:rPr>
              <a:t>[p2] = </a:t>
            </a:r>
            <a:r>
              <a:rPr lang="en-US" sz="1600" dirty="0" err="1">
                <a:latin typeface="+mn-lt"/>
              </a:rPr>
              <a:t>pn</a:t>
            </a:r>
            <a:r>
              <a:rPr lang="en-US" sz="1600" dirty="0">
                <a:latin typeface="+mn-lt"/>
              </a:rPr>
              <a:t>, !</a:t>
            </a:r>
            <a:r>
              <a:rPr lang="en-US" sz="1600" dirty="0" err="1">
                <a:latin typeface="+mn-lt"/>
              </a:rPr>
              <a:t>familyNameOf</a:t>
            </a:r>
            <a:r>
              <a:rPr lang="en-US" sz="1600" dirty="0">
                <a:latin typeface="+mn-lt"/>
              </a:rPr>
              <a:t>[p2] = _  -&gt;  p1 = p2.</a:t>
            </a:r>
            <a:endParaRPr lang="en-AU" sz="1600" dirty="0">
              <a:latin typeface="+mn-lt"/>
            </a:endParaRPr>
          </a:p>
          <a:p>
            <a:pPr marL="360000" hangingPunct="0"/>
            <a:r>
              <a:rPr lang="en-US" sz="1600" dirty="0">
                <a:latin typeface="+mn-lt"/>
              </a:rPr>
              <a:t>// inclusive or constraint</a:t>
            </a:r>
            <a:endParaRPr lang="en-AU" sz="1600" dirty="0">
              <a:latin typeface="+mn-lt"/>
            </a:endParaRPr>
          </a:p>
          <a:p>
            <a:pPr marL="360000" hangingPunct="0"/>
            <a:r>
              <a:rPr lang="en-US" sz="1600" dirty="0" err="1">
                <a:latin typeface="+mn-lt"/>
              </a:rPr>
              <a:t>FamousPerson</a:t>
            </a:r>
            <a:r>
              <a:rPr lang="en-US" sz="1600" dirty="0">
                <a:latin typeface="+mn-lt"/>
              </a:rPr>
              <a:t>(p)  -&gt;  </a:t>
            </a:r>
            <a:r>
              <a:rPr lang="en-US" sz="1600" dirty="0" err="1">
                <a:latin typeface="+mn-lt"/>
              </a:rPr>
              <a:t>popularNameOf</a:t>
            </a:r>
            <a:r>
              <a:rPr lang="en-US" sz="1600" dirty="0">
                <a:latin typeface="+mn-lt"/>
              </a:rPr>
              <a:t>[p] = _; </a:t>
            </a:r>
            <a:r>
              <a:rPr lang="en-US" sz="1600" dirty="0" err="1">
                <a:latin typeface="+mn-lt"/>
              </a:rPr>
              <a:t>familyNameOf</a:t>
            </a:r>
            <a:r>
              <a:rPr lang="en-US" sz="1600" dirty="0">
                <a:latin typeface="+mn-lt"/>
              </a:rPr>
              <a:t>[p] = _.</a:t>
            </a:r>
            <a:endParaRPr lang="en-AU" sz="1600" dirty="0">
              <a:latin typeface="+mn-lt"/>
            </a:endParaRPr>
          </a:p>
          <a:p>
            <a:pPr marL="360000" hangingPunct="0"/>
            <a:r>
              <a:rPr lang="en-US" sz="1600" dirty="0">
                <a:latin typeface="+mn-lt"/>
              </a:rPr>
              <a:t>//exclusion constraint</a:t>
            </a:r>
            <a:endParaRPr lang="en-AU" sz="1600" dirty="0">
              <a:latin typeface="+mn-lt"/>
            </a:endParaRPr>
          </a:p>
          <a:p>
            <a:pPr marL="360000" hangingPunct="0"/>
            <a:r>
              <a:rPr lang="en-US" sz="1600" dirty="0" err="1">
                <a:latin typeface="+mn-lt"/>
              </a:rPr>
              <a:t>popularNameOf</a:t>
            </a:r>
            <a:r>
              <a:rPr lang="en-US" sz="1600" dirty="0">
                <a:latin typeface="+mn-lt"/>
              </a:rPr>
              <a:t>[p] = _  -&gt;  ! </a:t>
            </a:r>
            <a:r>
              <a:rPr lang="en-US" sz="1600" dirty="0" err="1">
                <a:latin typeface="+mn-lt"/>
              </a:rPr>
              <a:t>familyNameOf</a:t>
            </a:r>
            <a:r>
              <a:rPr lang="en-US" sz="1600" dirty="0">
                <a:latin typeface="+mn-lt"/>
              </a:rPr>
              <a:t>[p] = _.</a:t>
            </a:r>
            <a:endParaRPr lang="en-AU" sz="1600" dirty="0">
              <a:latin typeface="+mn-lt"/>
            </a:endParaRPr>
          </a:p>
          <a:p>
            <a:pPr marL="360000" hangingPunct="0"/>
            <a:r>
              <a:rPr lang="en-US" sz="1600" dirty="0">
                <a:latin typeface="+mn-lt"/>
              </a:rPr>
              <a:t>// subset constraint</a:t>
            </a:r>
            <a:endParaRPr lang="en-AU" sz="1600" dirty="0">
              <a:latin typeface="+mn-lt"/>
            </a:endParaRPr>
          </a:p>
          <a:p>
            <a:pPr marL="360000" hangingPunct="0"/>
            <a:r>
              <a:rPr lang="en-US" sz="1600" dirty="0" err="1">
                <a:latin typeface="+mn-lt"/>
              </a:rPr>
              <a:t>givenNameOf</a:t>
            </a:r>
            <a:r>
              <a:rPr lang="en-US" sz="1600" dirty="0">
                <a:latin typeface="+mn-lt"/>
              </a:rPr>
              <a:t>[p] = _  -&gt;  </a:t>
            </a:r>
            <a:r>
              <a:rPr lang="en-US" sz="1600" dirty="0" err="1">
                <a:latin typeface="+mn-lt"/>
              </a:rPr>
              <a:t>familyNameOf</a:t>
            </a:r>
            <a:r>
              <a:rPr lang="en-US" sz="1600" dirty="0">
                <a:latin typeface="+mn-lt"/>
              </a:rPr>
              <a:t>[p] = _.</a:t>
            </a:r>
            <a:endParaRPr lang="en-AU" sz="1600" dirty="0">
              <a:latin typeface="+mn-lt"/>
            </a:endParaRPr>
          </a:p>
          <a:p>
            <a:endParaRPr lang="en-AU" dirty="0"/>
          </a:p>
        </p:txBody>
      </p:sp>
    </p:spTree>
    <p:extLst>
      <p:ext uri="{BB962C8B-B14F-4D97-AF65-F5344CB8AC3E}">
        <p14:creationId xmlns:p14="http://schemas.microsoft.com/office/powerpoint/2010/main" val="944055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219200"/>
            <a:ext cx="8001000" cy="1938992"/>
          </a:xfrm>
          <a:prstGeom prst="rect">
            <a:avLst/>
          </a:prstGeom>
          <a:noFill/>
        </p:spPr>
        <p:txBody>
          <a:bodyPr wrap="square" rtlCol="0">
            <a:spAutoFit/>
          </a:bodyPr>
          <a:lstStyle/>
          <a:p>
            <a:r>
              <a:rPr lang="en-AU" sz="2000" dirty="0">
                <a:solidFill>
                  <a:srgbClr val="002060"/>
                </a:solidFill>
                <a:latin typeface="+mn-lt"/>
              </a:rPr>
              <a:t>In a </a:t>
            </a:r>
            <a:r>
              <a:rPr lang="en-AU" sz="2000" dirty="0">
                <a:solidFill>
                  <a:srgbClr val="8A0000"/>
                </a:solidFill>
                <a:latin typeface="+mn-lt"/>
              </a:rPr>
              <a:t>context-dependent reference scheme</a:t>
            </a:r>
            <a:r>
              <a:rPr lang="en-AU" sz="2000" dirty="0">
                <a:solidFill>
                  <a:srgbClr val="002060"/>
                </a:solidFill>
                <a:latin typeface="+mn-lt"/>
              </a:rPr>
              <a:t>, </a:t>
            </a:r>
          </a:p>
          <a:p>
            <a:r>
              <a:rPr lang="en-AU" sz="2000" dirty="0">
                <a:solidFill>
                  <a:srgbClr val="002060"/>
                </a:solidFill>
                <a:latin typeface="+mn-lt"/>
              </a:rPr>
              <a:t>the preferred identifier for an entity varies according to its context.</a:t>
            </a:r>
          </a:p>
          <a:p>
            <a:endParaRPr lang="en-AU" sz="2000" dirty="0">
              <a:solidFill>
                <a:srgbClr val="002060"/>
              </a:solidFill>
              <a:latin typeface="+mn-lt"/>
            </a:endParaRPr>
          </a:p>
          <a:p>
            <a:r>
              <a:rPr lang="en-AU" sz="2000" dirty="0">
                <a:solidFill>
                  <a:srgbClr val="002060"/>
                </a:solidFill>
                <a:latin typeface="+mn-lt"/>
              </a:rPr>
              <a:t>ORM supports this by allowing subtypes to introduce new preferred reference schemes used within the scope of their immediate fact types</a:t>
            </a:r>
          </a:p>
          <a:p>
            <a:r>
              <a:rPr lang="en-AU" sz="2000" dirty="0">
                <a:solidFill>
                  <a:srgbClr val="002060"/>
                </a:solidFill>
                <a:latin typeface="+mn-lt"/>
              </a:rPr>
              <a:t>(displayed by a dashed subtyping link), e.g.</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45" y="3429000"/>
            <a:ext cx="6460540" cy="277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43000" y="304800"/>
            <a:ext cx="6877396" cy="584775"/>
          </a:xfrm>
          <a:prstGeom prst="rect">
            <a:avLst/>
          </a:prstGeom>
          <a:noFill/>
          <a:ln>
            <a:solidFill>
              <a:srgbClr val="800080"/>
            </a:solidFill>
          </a:ln>
        </p:spPr>
        <p:txBody>
          <a:bodyPr wrap="none" rtlCol="0">
            <a:spAutoFit/>
          </a:bodyPr>
          <a:lstStyle/>
          <a:p>
            <a:pPr algn="ctr"/>
            <a:r>
              <a:rPr lang="en-US" sz="3200" b="1" dirty="0">
                <a:solidFill>
                  <a:srgbClr val="8A0000"/>
                </a:solidFill>
                <a:latin typeface="+mn-lt"/>
              </a:rPr>
              <a:t>Context-Dependent Reference Schemes</a:t>
            </a:r>
          </a:p>
        </p:txBody>
      </p:sp>
    </p:spTree>
    <p:extLst>
      <p:ext uri="{BB962C8B-B14F-4D97-AF65-F5344CB8AC3E}">
        <p14:creationId xmlns:p14="http://schemas.microsoft.com/office/powerpoint/2010/main" val="3799054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85800"/>
            <a:ext cx="8229600" cy="4093428"/>
          </a:xfrm>
          <a:prstGeom prst="rect">
            <a:avLst/>
          </a:prstGeom>
          <a:noFill/>
        </p:spPr>
        <p:txBody>
          <a:bodyPr wrap="square" rtlCol="0">
            <a:spAutoFit/>
          </a:bodyPr>
          <a:lstStyle/>
          <a:p>
            <a:r>
              <a:rPr lang="en-AU" sz="2000" dirty="0">
                <a:solidFill>
                  <a:srgbClr val="002060"/>
                </a:solidFill>
                <a:latin typeface="+mn-lt"/>
              </a:rPr>
              <a:t>Mapping of context-dependent reference schemes from ORM to RDBs is discussed in Halpin &amp; Morgan (2008), pp, 519-521.</a:t>
            </a:r>
          </a:p>
          <a:p>
            <a:endParaRPr lang="en-AU" sz="2000" dirty="0">
              <a:solidFill>
                <a:srgbClr val="002060"/>
              </a:solidFill>
              <a:latin typeface="+mn-lt"/>
            </a:endParaRPr>
          </a:p>
          <a:p>
            <a:r>
              <a:rPr lang="en-AU" sz="2000" dirty="0">
                <a:solidFill>
                  <a:srgbClr val="002060"/>
                </a:solidFill>
                <a:latin typeface="+mn-lt"/>
              </a:rPr>
              <a:t>Barker ER and UML have no direct support for this notion.</a:t>
            </a:r>
          </a:p>
          <a:p>
            <a:r>
              <a:rPr lang="en-AU" sz="2000" dirty="0">
                <a:solidFill>
                  <a:srgbClr val="002060"/>
                </a:solidFill>
                <a:latin typeface="+mn-lt"/>
              </a:rPr>
              <a:t>However, UML’s implicit use of </a:t>
            </a:r>
            <a:r>
              <a:rPr lang="en-AU" sz="2000" dirty="0" err="1">
                <a:solidFill>
                  <a:srgbClr val="002060"/>
                </a:solidFill>
                <a:latin typeface="+mn-lt"/>
              </a:rPr>
              <a:t>oids</a:t>
            </a:r>
            <a:r>
              <a:rPr lang="en-AU" sz="2000" dirty="0">
                <a:solidFill>
                  <a:srgbClr val="002060"/>
                </a:solidFill>
                <a:latin typeface="+mn-lt"/>
              </a:rPr>
              <a:t> for class instances provides support for global identifiers. </a:t>
            </a:r>
          </a:p>
          <a:p>
            <a:endParaRPr lang="en-AU" sz="2000" dirty="0">
              <a:solidFill>
                <a:srgbClr val="002060"/>
              </a:solidFill>
              <a:latin typeface="+mn-lt"/>
            </a:endParaRPr>
          </a:p>
          <a:p>
            <a:r>
              <a:rPr lang="en-AU" sz="2000" dirty="0">
                <a:solidFill>
                  <a:srgbClr val="002060"/>
                </a:solidFill>
                <a:latin typeface="+mn-lt"/>
              </a:rPr>
              <a:t>OWL allows multiple IRIs for the same entity, and use of the </a:t>
            </a:r>
            <a:r>
              <a:rPr lang="en-AU" sz="2000" dirty="0" err="1">
                <a:solidFill>
                  <a:srgbClr val="002060"/>
                </a:solidFill>
                <a:latin typeface="+mn-lt"/>
              </a:rPr>
              <a:t>owl:sameAs</a:t>
            </a:r>
            <a:r>
              <a:rPr lang="en-AU" sz="2000" dirty="0">
                <a:solidFill>
                  <a:srgbClr val="002060"/>
                </a:solidFill>
                <a:latin typeface="+mn-lt"/>
              </a:rPr>
              <a:t> predicate to equate individuals. </a:t>
            </a:r>
          </a:p>
          <a:p>
            <a:r>
              <a:rPr lang="en-AU" sz="2000" dirty="0">
                <a:solidFill>
                  <a:srgbClr val="002060"/>
                </a:solidFill>
                <a:latin typeface="+mn-lt"/>
              </a:rPr>
              <a:t>This can be used to provide basic support for context-dependent reference. </a:t>
            </a:r>
          </a:p>
          <a:p>
            <a:endParaRPr lang="en-AU" sz="2000" dirty="0">
              <a:solidFill>
                <a:srgbClr val="002060"/>
              </a:solidFill>
              <a:latin typeface="+mn-lt"/>
            </a:endParaRPr>
          </a:p>
          <a:p>
            <a:r>
              <a:rPr lang="en-AU" sz="2000" dirty="0" err="1">
                <a:solidFill>
                  <a:srgbClr val="002060"/>
                </a:solidFill>
                <a:latin typeface="+mn-lt"/>
              </a:rPr>
              <a:t>LogiQL</a:t>
            </a:r>
            <a:r>
              <a:rPr lang="en-AU" sz="2000" dirty="0">
                <a:solidFill>
                  <a:srgbClr val="002060"/>
                </a:solidFill>
                <a:latin typeface="+mn-lt"/>
              </a:rPr>
              <a:t> can model most aspects of context-dependent reference, but does not yet fully support multiple inheritance.</a:t>
            </a:r>
          </a:p>
        </p:txBody>
      </p:sp>
    </p:spTree>
    <p:extLst>
      <p:ext uri="{BB962C8B-B14F-4D97-AF65-F5344CB8AC3E}">
        <p14:creationId xmlns:p14="http://schemas.microsoft.com/office/powerpoint/2010/main" val="379905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5457" y="381000"/>
            <a:ext cx="2040943" cy="584775"/>
          </a:xfrm>
          <a:prstGeom prst="rect">
            <a:avLst/>
          </a:prstGeom>
          <a:noFill/>
          <a:ln>
            <a:solidFill>
              <a:srgbClr val="800080"/>
            </a:solidFill>
          </a:ln>
        </p:spPr>
        <p:txBody>
          <a:bodyPr wrap="none" rtlCol="0">
            <a:spAutoFit/>
          </a:bodyPr>
          <a:lstStyle/>
          <a:p>
            <a:r>
              <a:rPr lang="en-US" sz="3200" b="1" dirty="0">
                <a:solidFill>
                  <a:srgbClr val="8A0000"/>
                </a:solidFill>
                <a:latin typeface="+mn-lt"/>
              </a:rPr>
              <a:t>Conclusion</a:t>
            </a:r>
          </a:p>
        </p:txBody>
      </p:sp>
      <p:sp>
        <p:nvSpPr>
          <p:cNvPr id="4" name="TextBox 3"/>
          <p:cNvSpPr txBox="1"/>
          <p:nvPr/>
        </p:nvSpPr>
        <p:spPr>
          <a:xfrm>
            <a:off x="685800" y="5207168"/>
            <a:ext cx="8153400" cy="1015663"/>
          </a:xfrm>
          <a:prstGeom prst="rect">
            <a:avLst/>
          </a:prstGeom>
          <a:noFill/>
        </p:spPr>
        <p:txBody>
          <a:bodyPr wrap="square" rtlCol="0">
            <a:spAutoFit/>
          </a:bodyPr>
          <a:lstStyle/>
          <a:p>
            <a:pPr>
              <a:lnSpc>
                <a:spcPts val="2400"/>
              </a:lnSpc>
            </a:pPr>
            <a:r>
              <a:rPr lang="en-AU" sz="2000" dirty="0">
                <a:solidFill>
                  <a:srgbClr val="002060"/>
                </a:solidFill>
                <a:latin typeface="+mn-lt"/>
              </a:rPr>
              <a:t>Future research plans include extending the NORMA tool with full support for new disjunctive reference cases (including automated verbalization) and automated mapping between ORM, RDB, ER, UML, OWL and </a:t>
            </a:r>
            <a:r>
              <a:rPr lang="en-AU" sz="2000" dirty="0" err="1">
                <a:solidFill>
                  <a:srgbClr val="002060"/>
                </a:solidFill>
                <a:latin typeface="+mn-lt"/>
              </a:rPr>
              <a:t>LogiQL</a:t>
            </a:r>
            <a:r>
              <a:rPr lang="en-AU" sz="2000" dirty="0">
                <a:solidFill>
                  <a:srgbClr val="002060"/>
                </a:solidFill>
                <a:latin typeface="+mn-lt"/>
              </a:rPr>
              <a:t>.</a:t>
            </a:r>
          </a:p>
        </p:txBody>
      </p:sp>
      <p:graphicFrame>
        <p:nvGraphicFramePr>
          <p:cNvPr id="3" name="Table 2"/>
          <p:cNvGraphicFramePr>
            <a:graphicFrameLocks noGrp="1"/>
          </p:cNvGraphicFramePr>
          <p:nvPr>
            <p:extLst>
              <p:ext uri="{D42A27DB-BD31-4B8C-83A1-F6EECF244321}">
                <p14:modId xmlns:p14="http://schemas.microsoft.com/office/powerpoint/2010/main" val="2164718317"/>
              </p:ext>
            </p:extLst>
          </p:nvPr>
        </p:nvGraphicFramePr>
        <p:xfrm>
          <a:off x="990600" y="1143000"/>
          <a:ext cx="7040272" cy="3942080"/>
        </p:xfrm>
        <a:graphic>
          <a:graphicData uri="http://schemas.openxmlformats.org/drawingml/2006/table">
            <a:tbl>
              <a:tblPr firstRow="1" bandRow="1">
                <a:tableStyleId>{5C22544A-7EE6-4342-B048-85BDC9FD1C3A}</a:tableStyleId>
              </a:tblPr>
              <a:tblGrid>
                <a:gridCol w="1782472">
                  <a:extLst>
                    <a:ext uri="{9D8B030D-6E8A-4147-A177-3AD203B41FA5}">
                      <a16:colId xmlns:a16="http://schemas.microsoft.com/office/drawing/2014/main" val="20000"/>
                    </a:ext>
                  </a:extLst>
                </a:gridCol>
                <a:gridCol w="808328">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868072">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914400">
                  <a:extLst>
                    <a:ext uri="{9D8B030D-6E8A-4147-A177-3AD203B41FA5}">
                      <a16:colId xmlns:a16="http://schemas.microsoft.com/office/drawing/2014/main" val="1845792679"/>
                    </a:ext>
                  </a:extLst>
                </a:gridCol>
              </a:tblGrid>
              <a:tr h="472440">
                <a:tc>
                  <a:txBody>
                    <a:bodyPr/>
                    <a:lstStyle/>
                    <a:p>
                      <a:pPr algn="ctr"/>
                      <a:r>
                        <a:rPr lang="en-AU" dirty="0"/>
                        <a:t>Reference</a:t>
                      </a:r>
                      <a:r>
                        <a:rPr lang="en-AU" baseline="0" dirty="0"/>
                        <a:t> Scheme Support</a:t>
                      </a:r>
                      <a:endParaRPr lang="en-AU" dirty="0"/>
                    </a:p>
                  </a:txBody>
                  <a:tcPr/>
                </a:tc>
                <a:tc>
                  <a:txBody>
                    <a:bodyPr/>
                    <a:lstStyle/>
                    <a:p>
                      <a:pPr algn="ctr"/>
                      <a:r>
                        <a:rPr lang="en-AU" dirty="0"/>
                        <a:t>ORM</a:t>
                      </a:r>
                    </a:p>
                  </a:txBody>
                  <a:tcPr/>
                </a:tc>
                <a:tc>
                  <a:txBody>
                    <a:bodyPr/>
                    <a:lstStyle/>
                    <a:p>
                      <a:pPr algn="ctr"/>
                      <a:r>
                        <a:rPr lang="en-AU" dirty="0"/>
                        <a:t>RDB</a:t>
                      </a:r>
                    </a:p>
                  </a:txBody>
                  <a:tcPr/>
                </a:tc>
                <a:tc>
                  <a:txBody>
                    <a:bodyPr/>
                    <a:lstStyle/>
                    <a:p>
                      <a:pPr algn="ctr"/>
                      <a:r>
                        <a:rPr lang="en-AU" dirty="0"/>
                        <a:t>Barker ER</a:t>
                      </a:r>
                    </a:p>
                  </a:txBody>
                  <a:tcPr/>
                </a:tc>
                <a:tc>
                  <a:txBody>
                    <a:bodyPr/>
                    <a:lstStyle/>
                    <a:p>
                      <a:pPr algn="ctr"/>
                      <a:r>
                        <a:rPr lang="en-AU" dirty="0"/>
                        <a:t>UML</a:t>
                      </a:r>
                    </a:p>
                  </a:txBody>
                  <a:tcPr/>
                </a:tc>
                <a:tc>
                  <a:txBody>
                    <a:bodyPr/>
                    <a:lstStyle/>
                    <a:p>
                      <a:pPr algn="ctr"/>
                      <a:r>
                        <a:rPr lang="en-AU" dirty="0"/>
                        <a:t>OWL</a:t>
                      </a:r>
                    </a:p>
                  </a:txBody>
                  <a:tcPr/>
                </a:tc>
                <a:tc>
                  <a:txBody>
                    <a:bodyPr/>
                    <a:lstStyle/>
                    <a:p>
                      <a:pPr algn="ctr"/>
                      <a:r>
                        <a:rPr lang="en-AU" dirty="0" err="1"/>
                        <a:t>LogiQL</a:t>
                      </a:r>
                      <a:endParaRPr lang="en-AU" dirty="0"/>
                    </a:p>
                  </a:txBody>
                  <a:tcPr/>
                </a:tc>
                <a:extLst>
                  <a:ext uri="{0D108BD9-81ED-4DB2-BD59-A6C34878D82A}">
                    <a16:rowId xmlns:a16="http://schemas.microsoft.com/office/drawing/2014/main" val="10000"/>
                  </a:ext>
                </a:extLst>
              </a:tr>
              <a:tr h="370840">
                <a:tc>
                  <a:txBody>
                    <a:bodyPr/>
                    <a:lstStyle/>
                    <a:p>
                      <a:r>
                        <a:rPr lang="en-AU" dirty="0"/>
                        <a:t>simple, primary</a:t>
                      </a:r>
                    </a:p>
                  </a:txBody>
                  <a:tcPr/>
                </a:tc>
                <a:tc>
                  <a:txBody>
                    <a:bodyPr/>
                    <a:lstStyle/>
                    <a:p>
                      <a:r>
                        <a:rPr lang="en-AU" dirty="0"/>
                        <a:t>Yes</a:t>
                      </a:r>
                    </a:p>
                  </a:txBody>
                  <a:tcPr/>
                </a:tc>
                <a:tc>
                  <a:txBody>
                    <a:bodyPr/>
                    <a:lstStyle/>
                    <a:p>
                      <a:r>
                        <a:rPr lang="en-AU" dirty="0"/>
                        <a:t>Yes</a:t>
                      </a:r>
                    </a:p>
                  </a:txBody>
                  <a:tcPr/>
                </a:tc>
                <a:tc>
                  <a:txBody>
                    <a:bodyPr/>
                    <a:lstStyle/>
                    <a:p>
                      <a:r>
                        <a:rPr lang="en-AU" dirty="0"/>
                        <a:t>Mostly</a:t>
                      </a:r>
                    </a:p>
                  </a:txBody>
                  <a:tcPr/>
                </a:tc>
                <a:tc>
                  <a:txBody>
                    <a:bodyPr/>
                    <a:lstStyle/>
                    <a:p>
                      <a:r>
                        <a:rPr lang="en-AU" dirty="0"/>
                        <a:t>Yes</a:t>
                      </a:r>
                    </a:p>
                  </a:txBody>
                  <a:tcPr/>
                </a:tc>
                <a:tc>
                  <a:txBody>
                    <a:bodyPr/>
                    <a:lstStyle/>
                    <a:p>
                      <a:r>
                        <a:rPr lang="en-AU" dirty="0"/>
                        <a:t>Mostly</a:t>
                      </a:r>
                    </a:p>
                  </a:txBody>
                  <a:tcPr/>
                </a:tc>
                <a:tc>
                  <a:txBody>
                    <a:bodyPr/>
                    <a:lstStyle/>
                    <a:p>
                      <a:r>
                        <a:rPr lang="en-AU" dirty="0"/>
                        <a:t>Yes</a:t>
                      </a:r>
                    </a:p>
                  </a:txBody>
                  <a:tcPr/>
                </a:tc>
                <a:extLst>
                  <a:ext uri="{0D108BD9-81ED-4DB2-BD59-A6C34878D82A}">
                    <a16:rowId xmlns:a16="http://schemas.microsoft.com/office/drawing/2014/main" val="10001"/>
                  </a:ext>
                </a:extLst>
              </a:tr>
              <a:tr h="370840">
                <a:tc>
                  <a:txBody>
                    <a:bodyPr/>
                    <a:lstStyle/>
                    <a:p>
                      <a:r>
                        <a:rPr lang="en-AU" dirty="0"/>
                        <a:t>simple, secondary</a:t>
                      </a:r>
                    </a:p>
                  </a:txBody>
                  <a:tcPr/>
                </a:tc>
                <a:tc>
                  <a:txBody>
                    <a:bodyPr/>
                    <a:lstStyle/>
                    <a:p>
                      <a:r>
                        <a:rPr lang="en-AU" dirty="0"/>
                        <a:t>Yes</a:t>
                      </a:r>
                    </a:p>
                  </a:txBody>
                  <a:tcPr/>
                </a:tc>
                <a:tc>
                  <a:txBody>
                    <a:bodyPr/>
                    <a:lstStyle/>
                    <a:p>
                      <a:r>
                        <a:rPr lang="en-AU" dirty="0"/>
                        <a:t>Yes</a:t>
                      </a:r>
                    </a:p>
                  </a:txBody>
                  <a:tcPr/>
                </a:tc>
                <a:tc>
                  <a:txBody>
                    <a:bodyPr/>
                    <a:lstStyle/>
                    <a:p>
                      <a:r>
                        <a:rPr lang="en-AU" dirty="0"/>
                        <a:t>No</a:t>
                      </a:r>
                    </a:p>
                  </a:txBody>
                  <a:tcPr/>
                </a:tc>
                <a:tc>
                  <a:txBody>
                    <a:bodyPr/>
                    <a:lstStyle/>
                    <a:p>
                      <a:r>
                        <a:rPr lang="en-AU" dirty="0"/>
                        <a:t>No</a:t>
                      </a:r>
                    </a:p>
                  </a:txBody>
                  <a:tcPr/>
                </a:tc>
                <a:tc>
                  <a:txBody>
                    <a:bodyPr/>
                    <a:lstStyle/>
                    <a:p>
                      <a:r>
                        <a:rPr lang="en-AU" dirty="0"/>
                        <a:t>Mostly</a:t>
                      </a:r>
                    </a:p>
                  </a:txBody>
                  <a:tcPr/>
                </a:tc>
                <a:tc>
                  <a:txBody>
                    <a:bodyPr/>
                    <a:lstStyle/>
                    <a:p>
                      <a:r>
                        <a:rPr lang="en-AU" dirty="0"/>
                        <a:t>Yes</a:t>
                      </a:r>
                    </a:p>
                  </a:txBody>
                  <a:tcPr/>
                </a:tc>
                <a:extLst>
                  <a:ext uri="{0D108BD9-81ED-4DB2-BD59-A6C34878D82A}">
                    <a16:rowId xmlns:a16="http://schemas.microsoft.com/office/drawing/2014/main" val="10002"/>
                  </a:ext>
                </a:extLst>
              </a:tr>
              <a:tr h="370840">
                <a:tc>
                  <a:txBody>
                    <a:bodyPr/>
                    <a:lstStyle/>
                    <a:p>
                      <a:r>
                        <a:rPr lang="en-AU" dirty="0"/>
                        <a:t>compound,</a:t>
                      </a:r>
                      <a:r>
                        <a:rPr lang="en-AU" baseline="0" dirty="0"/>
                        <a:t> primary</a:t>
                      </a:r>
                      <a:endParaRPr lang="en-AU" dirty="0"/>
                    </a:p>
                  </a:txBody>
                  <a:tcPr/>
                </a:tc>
                <a:tc>
                  <a:txBody>
                    <a:bodyPr/>
                    <a:lstStyle/>
                    <a:p>
                      <a:r>
                        <a:rPr lang="en-AU" dirty="0"/>
                        <a:t>Yes</a:t>
                      </a:r>
                    </a:p>
                  </a:txBody>
                  <a:tcPr/>
                </a:tc>
                <a:tc>
                  <a:txBody>
                    <a:bodyPr/>
                    <a:lstStyle/>
                    <a:p>
                      <a:r>
                        <a:rPr lang="en-AU" dirty="0"/>
                        <a:t>Yes</a:t>
                      </a:r>
                    </a:p>
                  </a:txBody>
                  <a:tcPr/>
                </a:tc>
                <a:tc>
                  <a:txBody>
                    <a:bodyPr/>
                    <a:lstStyle/>
                    <a:p>
                      <a:r>
                        <a:rPr lang="en-AU" dirty="0"/>
                        <a:t>Yes</a:t>
                      </a:r>
                    </a:p>
                  </a:txBody>
                  <a:tcPr/>
                </a:tc>
                <a:tc>
                  <a:txBody>
                    <a:bodyPr/>
                    <a:lstStyle/>
                    <a:p>
                      <a:r>
                        <a:rPr lang="en-AU" dirty="0"/>
                        <a:t>Yes</a:t>
                      </a:r>
                    </a:p>
                  </a:txBody>
                  <a:tcPr/>
                </a:tc>
                <a:tc>
                  <a:txBody>
                    <a:bodyPr/>
                    <a:lstStyle/>
                    <a:p>
                      <a:r>
                        <a:rPr lang="en-AU" dirty="0"/>
                        <a:t>Mostly</a:t>
                      </a:r>
                    </a:p>
                  </a:txBody>
                  <a:tcPr/>
                </a:tc>
                <a:tc>
                  <a:txBody>
                    <a:bodyPr/>
                    <a:lstStyle/>
                    <a:p>
                      <a:r>
                        <a:rPr lang="en-AU" dirty="0"/>
                        <a:t>Yes</a:t>
                      </a:r>
                    </a:p>
                  </a:txBody>
                  <a:tcPr/>
                </a:tc>
                <a:extLst>
                  <a:ext uri="{0D108BD9-81ED-4DB2-BD59-A6C34878D82A}">
                    <a16:rowId xmlns:a16="http://schemas.microsoft.com/office/drawing/2014/main" val="10003"/>
                  </a:ext>
                </a:extLst>
              </a:tr>
              <a:tr h="370840">
                <a:tc>
                  <a:txBody>
                    <a:bodyPr/>
                    <a:lstStyle/>
                    <a:p>
                      <a:r>
                        <a:rPr lang="en-AU" dirty="0"/>
                        <a:t>compound, secondary</a:t>
                      </a:r>
                    </a:p>
                  </a:txBody>
                  <a:tcPr/>
                </a:tc>
                <a:tc>
                  <a:txBody>
                    <a:bodyPr/>
                    <a:lstStyle/>
                    <a:p>
                      <a:r>
                        <a:rPr lang="en-AU" dirty="0"/>
                        <a:t>Yes</a:t>
                      </a:r>
                    </a:p>
                  </a:txBody>
                  <a:tcPr/>
                </a:tc>
                <a:tc>
                  <a:txBody>
                    <a:bodyPr/>
                    <a:lstStyle/>
                    <a:p>
                      <a:r>
                        <a:rPr lang="en-AU" dirty="0"/>
                        <a:t>Yes</a:t>
                      </a:r>
                    </a:p>
                  </a:txBody>
                  <a:tcPr/>
                </a:tc>
                <a:tc>
                  <a:txBody>
                    <a:bodyPr/>
                    <a:lstStyle/>
                    <a:p>
                      <a:r>
                        <a:rPr lang="en-AU" dirty="0"/>
                        <a:t>No</a:t>
                      </a:r>
                    </a:p>
                  </a:txBody>
                  <a:tcPr/>
                </a:tc>
                <a:tc>
                  <a:txBody>
                    <a:bodyPr/>
                    <a:lstStyle/>
                    <a:p>
                      <a:r>
                        <a:rPr lang="en-AU" dirty="0"/>
                        <a:t>No</a:t>
                      </a:r>
                    </a:p>
                  </a:txBody>
                  <a:tcPr/>
                </a:tc>
                <a:tc>
                  <a:txBody>
                    <a:bodyPr/>
                    <a:lstStyle/>
                    <a:p>
                      <a:r>
                        <a:rPr lang="en-AU" dirty="0"/>
                        <a:t>Mostly</a:t>
                      </a:r>
                    </a:p>
                  </a:txBody>
                  <a:tcPr/>
                </a:tc>
                <a:tc>
                  <a:txBody>
                    <a:bodyPr/>
                    <a:lstStyle/>
                    <a:p>
                      <a:r>
                        <a:rPr lang="en-AU" dirty="0"/>
                        <a:t>Yes</a:t>
                      </a:r>
                    </a:p>
                  </a:txBody>
                  <a:tcPr/>
                </a:tc>
                <a:extLst>
                  <a:ext uri="{0D108BD9-81ED-4DB2-BD59-A6C34878D82A}">
                    <a16:rowId xmlns:a16="http://schemas.microsoft.com/office/drawing/2014/main" val="10004"/>
                  </a:ext>
                </a:extLst>
              </a:tr>
              <a:tr h="370840">
                <a:tc>
                  <a:txBody>
                    <a:bodyPr/>
                    <a:lstStyle/>
                    <a:p>
                      <a:r>
                        <a:rPr lang="en-AU" dirty="0"/>
                        <a:t>disjunctive</a:t>
                      </a:r>
                    </a:p>
                  </a:txBody>
                  <a:tcPr/>
                </a:tc>
                <a:tc>
                  <a:txBody>
                    <a:bodyPr/>
                    <a:lstStyle/>
                    <a:p>
                      <a:r>
                        <a:rPr lang="en-AU" dirty="0"/>
                        <a:t>Yes</a:t>
                      </a:r>
                    </a:p>
                  </a:txBody>
                  <a:tcPr/>
                </a:tc>
                <a:tc>
                  <a:txBody>
                    <a:bodyPr/>
                    <a:lstStyle/>
                    <a:p>
                      <a:r>
                        <a:rPr lang="en-AU" dirty="0"/>
                        <a:t>Yes</a:t>
                      </a:r>
                    </a:p>
                  </a:txBody>
                  <a:tcPr/>
                </a:tc>
                <a:tc>
                  <a:txBody>
                    <a:bodyPr/>
                    <a:lstStyle/>
                    <a:p>
                      <a:r>
                        <a:rPr lang="en-AU" dirty="0"/>
                        <a:t>No</a:t>
                      </a:r>
                    </a:p>
                  </a:txBody>
                  <a:tcPr/>
                </a:tc>
                <a:tc>
                  <a:txBody>
                    <a:bodyPr/>
                    <a:lstStyle/>
                    <a:p>
                      <a:r>
                        <a:rPr lang="en-AU" dirty="0"/>
                        <a:t>No</a:t>
                      </a:r>
                    </a:p>
                  </a:txBody>
                  <a:tcPr/>
                </a:tc>
                <a:tc>
                  <a:txBody>
                    <a:bodyPr/>
                    <a:lstStyle/>
                    <a:p>
                      <a:r>
                        <a:rPr lang="en-AU" dirty="0"/>
                        <a:t>Mostly</a:t>
                      </a:r>
                    </a:p>
                  </a:txBody>
                  <a:tcPr/>
                </a:tc>
                <a:tc>
                  <a:txBody>
                    <a:bodyPr/>
                    <a:lstStyle/>
                    <a:p>
                      <a:r>
                        <a:rPr lang="en-AU" dirty="0"/>
                        <a:t>Yes</a:t>
                      </a:r>
                    </a:p>
                  </a:txBody>
                  <a:tcPr/>
                </a:tc>
                <a:extLst>
                  <a:ext uri="{0D108BD9-81ED-4DB2-BD59-A6C34878D82A}">
                    <a16:rowId xmlns:a16="http://schemas.microsoft.com/office/drawing/2014/main" val="10005"/>
                  </a:ext>
                </a:extLst>
              </a:tr>
              <a:tr h="370840">
                <a:tc>
                  <a:txBody>
                    <a:bodyPr/>
                    <a:lstStyle/>
                    <a:p>
                      <a:r>
                        <a:rPr lang="en-AU" dirty="0"/>
                        <a:t>context-dependent</a:t>
                      </a:r>
                    </a:p>
                  </a:txBody>
                  <a:tcPr/>
                </a:tc>
                <a:tc>
                  <a:txBody>
                    <a:bodyPr/>
                    <a:lstStyle/>
                    <a:p>
                      <a:r>
                        <a:rPr lang="en-AU" dirty="0"/>
                        <a:t>Yes</a:t>
                      </a:r>
                    </a:p>
                  </a:txBody>
                  <a:tcPr/>
                </a:tc>
                <a:tc>
                  <a:txBody>
                    <a:bodyPr/>
                    <a:lstStyle/>
                    <a:p>
                      <a:r>
                        <a:rPr lang="en-AU" dirty="0"/>
                        <a:t>Yes</a:t>
                      </a:r>
                    </a:p>
                  </a:txBody>
                  <a:tcPr/>
                </a:tc>
                <a:tc>
                  <a:txBody>
                    <a:bodyPr/>
                    <a:lstStyle/>
                    <a:p>
                      <a:r>
                        <a:rPr lang="en-AU" dirty="0"/>
                        <a:t>No</a:t>
                      </a:r>
                    </a:p>
                  </a:txBody>
                  <a:tcPr/>
                </a:tc>
                <a:tc>
                  <a:txBody>
                    <a:bodyPr/>
                    <a:lstStyle/>
                    <a:p>
                      <a:r>
                        <a:rPr lang="en-AU" dirty="0"/>
                        <a:t>Partly</a:t>
                      </a:r>
                    </a:p>
                  </a:txBody>
                  <a:tcPr/>
                </a:tc>
                <a:tc>
                  <a:txBody>
                    <a:bodyPr/>
                    <a:lstStyle/>
                    <a:p>
                      <a:r>
                        <a:rPr lang="en-AU" dirty="0"/>
                        <a:t>Partly</a:t>
                      </a:r>
                    </a:p>
                  </a:txBody>
                  <a:tcPr/>
                </a:tc>
                <a:tc>
                  <a:txBody>
                    <a:bodyPr/>
                    <a:lstStyle/>
                    <a:p>
                      <a:r>
                        <a:rPr lang="en-AU" dirty="0"/>
                        <a:t>Partly</a:t>
                      </a:r>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0"/>
            <a:ext cx="8077200" cy="2308324"/>
          </a:xfrm>
          <a:prstGeom prst="rect">
            <a:avLst/>
          </a:prstGeom>
          <a:noFill/>
        </p:spPr>
        <p:txBody>
          <a:bodyPr wrap="square" rtlCol="0">
            <a:spAutoFit/>
          </a:bodyPr>
          <a:lstStyle/>
          <a:p>
            <a:r>
              <a:rPr lang="en-AU" b="1" dirty="0"/>
              <a:t>Selected References and Websites</a:t>
            </a:r>
            <a:r>
              <a:rPr lang="en-AU" dirty="0"/>
              <a:t>:</a:t>
            </a:r>
          </a:p>
          <a:p>
            <a:endParaRPr lang="en-AU" dirty="0"/>
          </a:p>
          <a:p>
            <a:pPr indent="-360000"/>
            <a:r>
              <a:rPr lang="en-US" dirty="0">
                <a:latin typeface="+mn-lt"/>
              </a:rPr>
              <a:t>Halpin, T. 2019, ‘Reference Scheme Modeling’, </a:t>
            </a:r>
            <a:r>
              <a:rPr lang="en-US" i="1" dirty="0">
                <a:latin typeface="+mn-lt"/>
              </a:rPr>
              <a:t>New Perspectives on</a:t>
            </a:r>
          </a:p>
          <a:p>
            <a:pPr indent="-360000"/>
            <a:r>
              <a:rPr lang="en-US" i="1" dirty="0">
                <a:latin typeface="+mn-lt"/>
              </a:rPr>
              <a:t>   Information Systems Modeling and Design</a:t>
            </a:r>
            <a:r>
              <a:rPr lang="en-US" dirty="0">
                <a:latin typeface="+mn-lt"/>
              </a:rPr>
              <a:t>, IGI Global, Hershey, pp. 227-254.</a:t>
            </a:r>
            <a:endParaRPr lang="en-AU" dirty="0"/>
          </a:p>
          <a:p>
            <a:pPr indent="-360000"/>
            <a:r>
              <a:rPr lang="en-US" dirty="0">
                <a:latin typeface="+mn-lt"/>
              </a:rPr>
              <a:t>Halpin, T. &amp; Morgan T. 2008, </a:t>
            </a:r>
            <a:r>
              <a:rPr lang="en-US" i="1" dirty="0">
                <a:latin typeface="+mn-lt"/>
              </a:rPr>
              <a:t>Information Modeling and Relational Databases,</a:t>
            </a:r>
          </a:p>
          <a:p>
            <a:pPr indent="-360000"/>
            <a:r>
              <a:rPr lang="en-US" i="1" dirty="0">
                <a:latin typeface="+mn-lt"/>
              </a:rPr>
              <a:t>    2nd edition</a:t>
            </a:r>
            <a:r>
              <a:rPr lang="en-US" dirty="0">
                <a:latin typeface="+mn-lt"/>
              </a:rPr>
              <a:t>, Morgan Kaufmann.</a:t>
            </a:r>
          </a:p>
          <a:p>
            <a:pPr marL="252095" indent="-252095" algn="just">
              <a:spcAft>
                <a:spcPts val="0"/>
              </a:spcAft>
            </a:pPr>
            <a:r>
              <a:rPr lang="en-US" dirty="0">
                <a:latin typeface="+mn-lt"/>
              </a:rPr>
              <a:t>Halpin, T. 2015, </a:t>
            </a:r>
            <a:r>
              <a:rPr lang="en-US" i="1" dirty="0">
                <a:latin typeface="+mn-lt"/>
              </a:rPr>
              <a:t>Object-Role Modeling Fundamentals</a:t>
            </a:r>
            <a:r>
              <a:rPr lang="en-US" dirty="0">
                <a:latin typeface="+mn-lt"/>
              </a:rPr>
              <a:t>, Technics Publications, NJ.</a:t>
            </a:r>
            <a:endParaRPr lang="en-AU" dirty="0">
              <a:latin typeface="+mn-lt"/>
            </a:endParaRPr>
          </a:p>
          <a:p>
            <a:r>
              <a:rPr lang="en-US" dirty="0">
                <a:latin typeface="+mn-lt"/>
              </a:rPr>
              <a:t>Halpin, T. 2016, </a:t>
            </a:r>
            <a:r>
              <a:rPr lang="en-US" i="1" dirty="0">
                <a:latin typeface="+mn-lt"/>
              </a:rPr>
              <a:t>Object-Role Modeling Workbook</a:t>
            </a:r>
            <a:r>
              <a:rPr lang="en-US" dirty="0">
                <a:latin typeface="+mn-lt"/>
              </a:rPr>
              <a:t>. Technics Publications. NJ.</a:t>
            </a:r>
          </a:p>
        </p:txBody>
      </p:sp>
      <p:pic>
        <p:nvPicPr>
          <p:cNvPr id="3" name="Picture 3" descr="j0292024[1]">
            <a:extLst>
              <a:ext uri="{FF2B5EF4-FFF2-40B4-BE49-F238E27FC236}">
                <a16:creationId xmlns:a16="http://schemas.microsoft.com/office/drawing/2014/main" id="{58F18D39-F1F8-4FAA-9BED-2A314EBCAC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291306"/>
            <a:ext cx="1211964"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4">
            <a:extLst>
              <a:ext uri="{FF2B5EF4-FFF2-40B4-BE49-F238E27FC236}">
                <a16:creationId xmlns:a16="http://schemas.microsoft.com/office/drawing/2014/main" id="{F32900EB-96E6-4363-945A-608B751A4609}"/>
              </a:ext>
            </a:extLst>
          </p:cNvPr>
          <p:cNvSpPr txBox="1">
            <a:spLocks noChangeArrowheads="1"/>
          </p:cNvSpPr>
          <p:nvPr/>
        </p:nvSpPr>
        <p:spPr bwMode="auto">
          <a:xfrm>
            <a:off x="660282" y="3276600"/>
            <a:ext cx="8077200"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r>
              <a:rPr lang="en-US" sz="1800" dirty="0">
                <a:solidFill>
                  <a:srgbClr val="122B4A"/>
                </a:solidFill>
                <a:latin typeface="+mj-lt"/>
              </a:rPr>
              <a:t>www.BRcommunity.com       	-- </a:t>
            </a:r>
            <a:r>
              <a:rPr lang="en-US" sz="1800" i="1" dirty="0">
                <a:solidFill>
                  <a:srgbClr val="122B4A"/>
                </a:solidFill>
                <a:latin typeface="+mj-lt"/>
              </a:rPr>
              <a:t>Business Rules Journal </a:t>
            </a:r>
            <a:r>
              <a:rPr lang="en-US" sz="1800" dirty="0">
                <a:solidFill>
                  <a:srgbClr val="122B4A"/>
                </a:solidFill>
                <a:latin typeface="+mj-lt"/>
              </a:rPr>
              <a:t>(my series on </a:t>
            </a:r>
            <a:r>
              <a:rPr lang="en-US" sz="1800" i="1" dirty="0">
                <a:solidFill>
                  <a:srgbClr val="122B4A"/>
                </a:solidFill>
                <a:latin typeface="+mj-lt"/>
              </a:rPr>
              <a:t>ontological</a:t>
            </a:r>
          </a:p>
          <a:p>
            <a:pPr eaLnBrk="1" hangingPunct="1"/>
            <a:r>
              <a:rPr lang="en-US" sz="1800" i="1" dirty="0">
                <a:solidFill>
                  <a:srgbClr val="122B4A"/>
                </a:solidFill>
                <a:latin typeface="+mj-lt"/>
              </a:rPr>
              <a:t>				 	         modelling &amp; logical modelling</a:t>
            </a:r>
            <a:r>
              <a:rPr lang="en-US" sz="1800" dirty="0">
                <a:solidFill>
                  <a:srgbClr val="122B4A"/>
                </a:solidFill>
                <a:latin typeface="+mj-lt"/>
              </a:rPr>
              <a:t>) </a:t>
            </a:r>
          </a:p>
          <a:p>
            <a:pPr eaLnBrk="1" hangingPunct="1"/>
            <a:r>
              <a:rPr lang="en-US" sz="1800" dirty="0">
                <a:solidFill>
                  <a:srgbClr val="122B4A"/>
                </a:solidFill>
                <a:latin typeface="+mj-lt"/>
              </a:rPr>
              <a:t>www.orm.net	                		-- my website</a:t>
            </a:r>
          </a:p>
          <a:p>
            <a:pPr eaLnBrk="1" hangingPunct="1"/>
            <a:endParaRPr lang="en-US" sz="800" dirty="0">
              <a:solidFill>
                <a:srgbClr val="122B4A"/>
              </a:solidFill>
              <a:latin typeface="+mj-lt"/>
            </a:endParaRPr>
          </a:p>
          <a:p>
            <a:pPr eaLnBrk="1" hangingPunct="1"/>
            <a:r>
              <a:rPr lang="en-US" sz="1800" dirty="0">
                <a:solidFill>
                  <a:srgbClr val="122B4A"/>
                </a:solidFill>
                <a:latin typeface="+mj-lt"/>
              </a:rPr>
              <a:t>www.ORMFoundation.org     		-- ORM Foundation, </a:t>
            </a:r>
          </a:p>
          <a:p>
            <a:pPr eaLnBrk="1" hangingPunct="1"/>
            <a:endParaRPr lang="en-US" sz="800" dirty="0">
              <a:solidFill>
                <a:srgbClr val="122B4A"/>
              </a:solidFill>
              <a:latin typeface="+mj-lt"/>
            </a:endParaRPr>
          </a:p>
          <a:p>
            <a:pPr eaLnBrk="1" hangingPunct="1"/>
            <a:r>
              <a:rPr lang="en-US" sz="1800" dirty="0">
                <a:solidFill>
                  <a:srgbClr val="122B4A"/>
                </a:solidFill>
                <a:latin typeface="+mj-lt"/>
              </a:rPr>
              <a:t>www.ORMsolutions.com       		-- Browser-based model viewer, …</a:t>
            </a:r>
          </a:p>
          <a:p>
            <a:pPr eaLnBrk="1" hangingPunct="1"/>
            <a:endParaRPr lang="en-US" sz="800" dirty="0">
              <a:solidFill>
                <a:srgbClr val="122B4A"/>
              </a:solidFill>
              <a:latin typeface="+mj-lt"/>
            </a:endParaRPr>
          </a:p>
          <a:p>
            <a:pPr eaLnBrk="1" hangingPunct="1"/>
            <a:r>
              <a:rPr lang="en-US" sz="1800" dirty="0">
                <a:solidFill>
                  <a:srgbClr val="122B4A"/>
                </a:solidFill>
                <a:latin typeface="+mj-lt"/>
              </a:rPr>
              <a:t>www.factbasedmodeling.org 		-- Fact based modelling website</a:t>
            </a:r>
          </a:p>
          <a:p>
            <a:pPr eaLnBrk="1" hangingPunct="1"/>
            <a:endParaRPr lang="en-US" sz="800" dirty="0">
              <a:solidFill>
                <a:srgbClr val="122B4A"/>
              </a:solidFill>
              <a:latin typeface="+mj-lt"/>
            </a:endParaRPr>
          </a:p>
          <a:p>
            <a:pPr eaLnBrk="1" hangingPunct="1"/>
            <a:r>
              <a:rPr lang="en-AU" sz="1800" dirty="0">
                <a:solidFill>
                  <a:srgbClr val="122B4A"/>
                </a:solidFill>
                <a:latin typeface="+mj-lt"/>
              </a:rPr>
              <a:t>www.omg.org/spec/UML/</a:t>
            </a:r>
            <a:r>
              <a:rPr lang="en-US" sz="1800" dirty="0">
                <a:solidFill>
                  <a:srgbClr val="122B4A"/>
                </a:solidFill>
                <a:latin typeface="+mj-lt"/>
              </a:rPr>
              <a:t> 	 	-- UML specification (current version 2.5.1)</a:t>
            </a:r>
          </a:p>
          <a:p>
            <a:pPr eaLnBrk="1" hangingPunct="1"/>
            <a:endParaRPr lang="en-US" sz="800" dirty="0">
              <a:solidFill>
                <a:srgbClr val="122B4A"/>
              </a:solidFill>
              <a:latin typeface="+mj-lt"/>
            </a:endParaRPr>
          </a:p>
          <a:p>
            <a:pPr eaLnBrk="1" hangingPunct="1"/>
            <a:r>
              <a:rPr lang="en-US" sz="1800" dirty="0">
                <a:solidFill>
                  <a:srgbClr val="122B4A"/>
                </a:solidFill>
                <a:latin typeface="+mj-lt"/>
              </a:rPr>
              <a:t>www.w3.org/TR/owl2-direct-semantics -- OWL 2 direct semantics </a:t>
            </a:r>
          </a:p>
        </p:txBody>
      </p:sp>
    </p:spTree>
    <p:extLst>
      <p:ext uri="{BB962C8B-B14F-4D97-AF65-F5344CB8AC3E}">
        <p14:creationId xmlns:p14="http://schemas.microsoft.com/office/powerpoint/2010/main" val="201985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391" y="457200"/>
            <a:ext cx="8141954" cy="6093976"/>
          </a:xfrm>
          <a:prstGeom prst="rect">
            <a:avLst/>
          </a:prstGeom>
          <a:noFill/>
        </p:spPr>
        <p:txBody>
          <a:bodyPr wrap="square" rtlCol="0">
            <a:spAutoFit/>
          </a:bodyPr>
          <a:lstStyle/>
          <a:p>
            <a:r>
              <a:rPr lang="en-AU" sz="2000" dirty="0">
                <a:solidFill>
                  <a:srgbClr val="002060"/>
                </a:solidFill>
                <a:latin typeface="+mn-lt"/>
              </a:rPr>
              <a:t>We now review how reference schemes are supported in:</a:t>
            </a:r>
          </a:p>
          <a:p>
            <a:r>
              <a:rPr lang="en-AU" sz="1000" dirty="0">
                <a:solidFill>
                  <a:srgbClr val="002060"/>
                </a:solidFill>
                <a:latin typeface="+mn-lt"/>
              </a:rPr>
              <a:t> </a:t>
            </a:r>
          </a:p>
          <a:p>
            <a:pPr marL="342900" indent="-342900">
              <a:lnSpc>
                <a:spcPct val="150000"/>
              </a:lnSpc>
              <a:buFont typeface="Wingdings" pitchFamily="2" charset="2"/>
              <a:buChar char="§"/>
            </a:pPr>
            <a:r>
              <a:rPr lang="en-AU" sz="2000" dirty="0">
                <a:solidFill>
                  <a:srgbClr val="8A0000"/>
                </a:solidFill>
                <a:latin typeface="+mn-lt"/>
              </a:rPr>
              <a:t>ORM</a:t>
            </a:r>
            <a:r>
              <a:rPr lang="en-AU" sz="2000" dirty="0">
                <a:solidFill>
                  <a:srgbClr val="002060"/>
                </a:solidFill>
                <a:latin typeface="+mn-lt"/>
              </a:rPr>
              <a:t>		(Object-Role Modelling)</a:t>
            </a:r>
          </a:p>
          <a:p>
            <a:pPr marL="342900" indent="-342900">
              <a:lnSpc>
                <a:spcPct val="150000"/>
              </a:lnSpc>
              <a:buFont typeface="Wingdings" pitchFamily="2" charset="2"/>
              <a:buChar char="§"/>
            </a:pPr>
            <a:r>
              <a:rPr lang="en-AU" sz="2000" dirty="0">
                <a:solidFill>
                  <a:srgbClr val="8A0000"/>
                </a:solidFill>
                <a:latin typeface="+mn-lt"/>
              </a:rPr>
              <a:t>UML	</a:t>
            </a:r>
            <a:r>
              <a:rPr lang="en-AU" sz="2000" dirty="0">
                <a:solidFill>
                  <a:srgbClr val="002060"/>
                </a:solidFill>
                <a:latin typeface="+mn-lt"/>
              </a:rPr>
              <a:t>	(Unified Modelling Language)</a:t>
            </a:r>
          </a:p>
          <a:p>
            <a:pPr marL="342900" indent="-342900">
              <a:lnSpc>
                <a:spcPct val="150000"/>
              </a:lnSpc>
              <a:buFont typeface="Wingdings" pitchFamily="2" charset="2"/>
              <a:buChar char="§"/>
            </a:pPr>
            <a:r>
              <a:rPr lang="en-AU" sz="2000" dirty="0">
                <a:solidFill>
                  <a:srgbClr val="8A0000"/>
                </a:solidFill>
                <a:latin typeface="+mn-lt"/>
              </a:rPr>
              <a:t>Barker ER</a:t>
            </a:r>
            <a:r>
              <a:rPr lang="en-AU" sz="2000" dirty="0">
                <a:solidFill>
                  <a:srgbClr val="002060"/>
                </a:solidFill>
                <a:latin typeface="+mn-lt"/>
              </a:rPr>
              <a:t>	(Barker version of Entity Relationship modelling)</a:t>
            </a:r>
          </a:p>
          <a:p>
            <a:pPr marL="342900" indent="-342900">
              <a:lnSpc>
                <a:spcPct val="150000"/>
              </a:lnSpc>
              <a:buFont typeface="Wingdings" pitchFamily="2" charset="2"/>
              <a:buChar char="§"/>
            </a:pPr>
            <a:r>
              <a:rPr lang="en-AU" sz="2000" dirty="0">
                <a:solidFill>
                  <a:srgbClr val="8A0000"/>
                </a:solidFill>
                <a:latin typeface="+mn-lt"/>
              </a:rPr>
              <a:t>RDB</a:t>
            </a:r>
            <a:r>
              <a:rPr lang="en-AU" sz="2000" dirty="0">
                <a:solidFill>
                  <a:srgbClr val="002060"/>
                </a:solidFill>
                <a:latin typeface="+mn-lt"/>
              </a:rPr>
              <a:t>		(Relational Database)</a:t>
            </a:r>
          </a:p>
          <a:p>
            <a:pPr marL="342900" indent="-342900">
              <a:lnSpc>
                <a:spcPct val="150000"/>
              </a:lnSpc>
              <a:buFont typeface="Wingdings" pitchFamily="2" charset="2"/>
              <a:buChar char="§"/>
            </a:pPr>
            <a:r>
              <a:rPr lang="en-AU" sz="2000" dirty="0">
                <a:solidFill>
                  <a:srgbClr val="8A0000"/>
                </a:solidFill>
                <a:latin typeface="+mn-lt"/>
              </a:rPr>
              <a:t>OWL</a:t>
            </a:r>
            <a:r>
              <a:rPr lang="en-AU" sz="2000" dirty="0">
                <a:solidFill>
                  <a:srgbClr val="002060"/>
                </a:solidFill>
                <a:latin typeface="+mn-lt"/>
              </a:rPr>
              <a:t>		(Web Ontology Language)</a:t>
            </a:r>
          </a:p>
          <a:p>
            <a:pPr marL="342900" indent="-342900">
              <a:lnSpc>
                <a:spcPct val="150000"/>
              </a:lnSpc>
              <a:buFont typeface="Wingdings" pitchFamily="2" charset="2"/>
              <a:buChar char="§"/>
            </a:pPr>
            <a:r>
              <a:rPr lang="en-AU" sz="2000" dirty="0" err="1">
                <a:solidFill>
                  <a:srgbClr val="8A0000"/>
                </a:solidFill>
                <a:latin typeface="+mn-lt"/>
              </a:rPr>
              <a:t>LogiQL</a:t>
            </a:r>
            <a:r>
              <a:rPr lang="en-AU" sz="2000" dirty="0">
                <a:solidFill>
                  <a:srgbClr val="002060"/>
                </a:solidFill>
                <a:latin typeface="+mn-lt"/>
              </a:rPr>
              <a:t>	(an extended version of </a:t>
            </a:r>
            <a:r>
              <a:rPr lang="en-AU" sz="2000" dirty="0" err="1">
                <a:solidFill>
                  <a:srgbClr val="002060"/>
                </a:solidFill>
                <a:latin typeface="+mn-lt"/>
              </a:rPr>
              <a:t>Datalog</a:t>
            </a:r>
            <a:r>
              <a:rPr lang="en-AU" sz="2000" dirty="0">
                <a:solidFill>
                  <a:srgbClr val="002060"/>
                </a:solidFill>
                <a:latin typeface="+mn-lt"/>
              </a:rPr>
              <a:t>)</a:t>
            </a:r>
          </a:p>
          <a:p>
            <a:pPr marL="342900" indent="-342900">
              <a:lnSpc>
                <a:spcPct val="150000"/>
              </a:lnSpc>
              <a:buFont typeface="Arial" pitchFamily="34" charset="0"/>
              <a:buChar char="•"/>
            </a:pPr>
            <a:endParaRPr lang="en-AU" sz="2000" dirty="0">
              <a:solidFill>
                <a:srgbClr val="002060"/>
              </a:solidFill>
              <a:latin typeface="+mn-lt"/>
            </a:endParaRPr>
          </a:p>
          <a:p>
            <a:endParaRPr lang="en-AU" sz="1000" dirty="0">
              <a:solidFill>
                <a:srgbClr val="002060"/>
              </a:solidFill>
              <a:latin typeface="+mn-lt"/>
            </a:endParaRPr>
          </a:p>
          <a:p>
            <a:pPr marL="342900" indent="-342900">
              <a:lnSpc>
                <a:spcPts val="2400"/>
              </a:lnSpc>
              <a:buFont typeface="Wingdings" pitchFamily="2" charset="2"/>
              <a:buChar char="§"/>
            </a:pPr>
            <a:r>
              <a:rPr lang="en-AU" sz="2000" dirty="0">
                <a:solidFill>
                  <a:srgbClr val="002060"/>
                </a:solidFill>
                <a:latin typeface="+mn-lt"/>
              </a:rPr>
              <a:t>Understanding the differences in how these languages support reference schemes is important for:</a:t>
            </a:r>
          </a:p>
          <a:p>
            <a:pPr marL="800100" lvl="1" indent="-342900">
              <a:lnSpc>
                <a:spcPct val="150000"/>
              </a:lnSpc>
              <a:buFont typeface="Wingdings" pitchFamily="2" charset="2"/>
              <a:buChar char="§"/>
            </a:pPr>
            <a:r>
              <a:rPr lang="en-AU" sz="2000" dirty="0">
                <a:solidFill>
                  <a:srgbClr val="002060"/>
                </a:solidFill>
                <a:latin typeface="+mn-lt"/>
              </a:rPr>
              <a:t>Modelling identification schemes within these languages</a:t>
            </a:r>
          </a:p>
          <a:p>
            <a:pPr marL="800100" lvl="1" indent="-342900">
              <a:lnSpc>
                <a:spcPct val="150000"/>
              </a:lnSpc>
              <a:buFont typeface="Wingdings" pitchFamily="2" charset="2"/>
              <a:buChar char="§"/>
            </a:pPr>
            <a:r>
              <a:rPr lang="en-AU" sz="2000" dirty="0">
                <a:solidFill>
                  <a:srgbClr val="002060"/>
                </a:solidFill>
                <a:latin typeface="+mn-lt"/>
              </a:rPr>
              <a:t>Transforming models from one language to another</a:t>
            </a:r>
          </a:p>
          <a:p>
            <a:pPr>
              <a:lnSpc>
                <a:spcPts val="2400"/>
              </a:lnSpc>
            </a:pPr>
            <a:endParaRPr lang="en-AU" sz="2000" dirty="0">
              <a:solidFill>
                <a:srgbClr val="002060"/>
              </a:solidFill>
              <a:latin typeface="+mn-lt"/>
            </a:endParaRPr>
          </a:p>
          <a:p>
            <a:pPr>
              <a:lnSpc>
                <a:spcPts val="2400"/>
              </a:lnSpc>
            </a:pPr>
            <a:endParaRPr lang="en-AU" sz="2000" dirty="0">
              <a:solidFill>
                <a:srgbClr val="002060"/>
              </a:solidFill>
              <a:latin typeface="+mn-lt"/>
            </a:endParaRPr>
          </a:p>
        </p:txBody>
      </p:sp>
    </p:spTree>
    <p:extLst>
      <p:ext uri="{BB962C8B-B14F-4D97-AF65-F5344CB8AC3E}">
        <p14:creationId xmlns:p14="http://schemas.microsoft.com/office/powerpoint/2010/main" val="198007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Terry\AppData\Local\Microsoft\Windows\Temporary Internet Files\Content.IE5\KEEYUSOB\MC90018933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68808"/>
            <a:ext cx="2084832" cy="130759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txBox="1">
            <a:spLocks noChangeArrowheads="1"/>
          </p:cNvSpPr>
          <p:nvPr/>
        </p:nvSpPr>
        <p:spPr bwMode="auto">
          <a:xfrm>
            <a:off x="381000" y="944562"/>
            <a:ext cx="8305800" cy="5032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lang="en-US" sz="2000" b="1" dirty="0">
                <a:solidFill>
                  <a:srgbClr val="8A0000"/>
                </a:solidFill>
                <a:latin typeface="Arial" pitchFamily="34" charset="0"/>
                <a:cs typeface="Arial" pitchFamily="34" charset="0"/>
              </a:rPr>
              <a:t>Object Types in ORM </a:t>
            </a:r>
            <a:endParaRPr kumimoji="0" lang="en-US" sz="2000" b="1" i="0" u="none" strike="noStrike" kern="1200" cap="none" spc="0" normalizeH="0" baseline="0" noProof="0" dirty="0">
              <a:ln>
                <a:noFill/>
              </a:ln>
              <a:solidFill>
                <a:srgbClr val="8A0000"/>
              </a:solidFill>
              <a:effectLst/>
              <a:uLnTx/>
              <a:uFillTx/>
              <a:latin typeface="Arial" pitchFamily="34" charset="0"/>
              <a:cs typeface="Arial" pitchFamily="34" charset="0"/>
            </a:endParaRPr>
          </a:p>
        </p:txBody>
      </p:sp>
      <p:sp>
        <p:nvSpPr>
          <p:cNvPr id="5" name="TextBox 4"/>
          <p:cNvSpPr txBox="1"/>
          <p:nvPr/>
        </p:nvSpPr>
        <p:spPr>
          <a:xfrm>
            <a:off x="342900" y="4419600"/>
            <a:ext cx="8382000" cy="1938992"/>
          </a:xfrm>
          <a:prstGeom prst="rect">
            <a:avLst/>
          </a:prstGeom>
          <a:noFill/>
        </p:spPr>
        <p:txBody>
          <a:bodyPr wrap="square" rtlCol="0">
            <a:spAutoFit/>
          </a:bodyPr>
          <a:lstStyle/>
          <a:p>
            <a:pPr>
              <a:lnSpc>
                <a:spcPts val="2400"/>
              </a:lnSpc>
            </a:pPr>
            <a:r>
              <a:rPr lang="en-AU" sz="2000" dirty="0">
                <a:solidFill>
                  <a:srgbClr val="002060"/>
                </a:solidFill>
                <a:latin typeface="+mn-lt"/>
              </a:rPr>
              <a:t>In ORM, an </a:t>
            </a:r>
            <a:r>
              <a:rPr lang="en-AU" sz="2000" dirty="0">
                <a:solidFill>
                  <a:srgbClr val="8A0000"/>
                </a:solidFill>
                <a:latin typeface="+mn-lt"/>
              </a:rPr>
              <a:t>object</a:t>
            </a:r>
            <a:r>
              <a:rPr lang="en-AU" sz="2000" dirty="0">
                <a:solidFill>
                  <a:srgbClr val="002060"/>
                </a:solidFill>
                <a:latin typeface="+mn-lt"/>
              </a:rPr>
              <a:t> is any individual thing of interest</a:t>
            </a:r>
          </a:p>
          <a:p>
            <a:pPr>
              <a:lnSpc>
                <a:spcPts val="2400"/>
              </a:lnSpc>
            </a:pPr>
            <a:r>
              <a:rPr lang="en-AU" sz="2000" dirty="0">
                <a:solidFill>
                  <a:srgbClr val="002060"/>
                </a:solidFill>
                <a:latin typeface="+mn-lt"/>
              </a:rPr>
              <a:t>(other than null).</a:t>
            </a:r>
          </a:p>
          <a:p>
            <a:pPr>
              <a:lnSpc>
                <a:spcPts val="2400"/>
              </a:lnSpc>
            </a:pPr>
            <a:r>
              <a:rPr lang="en-AU" sz="2000" dirty="0">
                <a:solidFill>
                  <a:srgbClr val="002060"/>
                </a:solidFill>
                <a:latin typeface="+mn-lt"/>
              </a:rPr>
              <a:t>An object may be:</a:t>
            </a:r>
          </a:p>
          <a:p>
            <a:pPr marL="342900" indent="-342900">
              <a:lnSpc>
                <a:spcPts val="2400"/>
              </a:lnSpc>
              <a:buFont typeface="Arial" pitchFamily="34" charset="0"/>
              <a:buChar char="•"/>
            </a:pPr>
            <a:r>
              <a:rPr lang="en-AU" sz="2000" dirty="0">
                <a:solidFill>
                  <a:srgbClr val="002060"/>
                </a:solidFill>
                <a:latin typeface="+mn-lt"/>
              </a:rPr>
              <a:t>an </a:t>
            </a:r>
            <a:r>
              <a:rPr lang="en-AU" sz="2000" dirty="0">
                <a:solidFill>
                  <a:srgbClr val="8A0000"/>
                </a:solidFill>
                <a:latin typeface="+mn-lt"/>
              </a:rPr>
              <a:t>entity</a:t>
            </a:r>
            <a:r>
              <a:rPr lang="en-AU" sz="2000" dirty="0">
                <a:solidFill>
                  <a:srgbClr val="002060"/>
                </a:solidFill>
                <a:latin typeface="+mn-lt"/>
              </a:rPr>
              <a:t> 	  (e.g. a specific country)</a:t>
            </a:r>
          </a:p>
          <a:p>
            <a:pPr marL="342900" indent="-342900">
              <a:lnSpc>
                <a:spcPts val="2400"/>
              </a:lnSpc>
              <a:buFont typeface="Arial" pitchFamily="34" charset="0"/>
              <a:buChar char="•"/>
            </a:pPr>
            <a:r>
              <a:rPr lang="en-AU" sz="2000" dirty="0">
                <a:solidFill>
                  <a:srgbClr val="002060"/>
                </a:solidFill>
                <a:latin typeface="+mn-lt"/>
              </a:rPr>
              <a:t>a </a:t>
            </a:r>
            <a:r>
              <a:rPr lang="en-AU" sz="2000" dirty="0">
                <a:solidFill>
                  <a:srgbClr val="8A0000"/>
                </a:solidFill>
                <a:latin typeface="+mn-lt"/>
              </a:rPr>
              <a:t>domain value</a:t>
            </a:r>
            <a:r>
              <a:rPr lang="en-AU" sz="2000" dirty="0">
                <a:solidFill>
                  <a:srgbClr val="002060"/>
                </a:solidFill>
                <a:latin typeface="+mn-lt"/>
              </a:rPr>
              <a:t> (e.g. a specific country code)</a:t>
            </a:r>
          </a:p>
          <a:p>
            <a:pPr marL="342900" indent="-342900">
              <a:lnSpc>
                <a:spcPts val="2400"/>
              </a:lnSpc>
              <a:buFont typeface="Arial" pitchFamily="34" charset="0"/>
              <a:buChar char="•"/>
            </a:pPr>
            <a:r>
              <a:rPr lang="en-AU" sz="2000" dirty="0">
                <a:solidFill>
                  <a:srgbClr val="002060"/>
                </a:solidFill>
                <a:latin typeface="+mn-lt"/>
              </a:rPr>
              <a:t>a </a:t>
            </a:r>
            <a:r>
              <a:rPr lang="en-AU" sz="2000" dirty="0">
                <a:solidFill>
                  <a:srgbClr val="8A0000"/>
                </a:solidFill>
                <a:latin typeface="+mn-lt"/>
              </a:rPr>
              <a:t>data value</a:t>
            </a:r>
            <a:r>
              <a:rPr lang="en-AU" sz="2000" dirty="0">
                <a:solidFill>
                  <a:srgbClr val="002060"/>
                </a:solidFill>
                <a:latin typeface="+mn-lt"/>
              </a:rPr>
              <a:t>	  (e.g. the character string ‘CH’)</a:t>
            </a:r>
          </a:p>
        </p:txBody>
      </p:sp>
      <p:sp>
        <p:nvSpPr>
          <p:cNvPr id="2" name="TextBox 1"/>
          <p:cNvSpPr txBox="1"/>
          <p:nvPr/>
        </p:nvSpPr>
        <p:spPr>
          <a:xfrm>
            <a:off x="5776411" y="4950278"/>
            <a:ext cx="3367589" cy="400110"/>
          </a:xfrm>
          <a:prstGeom prst="rect">
            <a:avLst/>
          </a:prstGeom>
          <a:noFill/>
        </p:spPr>
        <p:txBody>
          <a:bodyPr wrap="none" rtlCol="0">
            <a:spAutoFit/>
          </a:bodyPr>
          <a:lstStyle/>
          <a:p>
            <a:r>
              <a:rPr lang="en-AU" sz="2000" dirty="0">
                <a:solidFill>
                  <a:srgbClr val="002060"/>
                </a:solidFill>
                <a:latin typeface="+mn-lt"/>
                <a:sym typeface="Symbol"/>
              </a:rPr>
              <a:t>“”</a:t>
            </a:r>
            <a:r>
              <a:rPr lang="en-AU" sz="2000" dirty="0">
                <a:solidFill>
                  <a:srgbClr val="002060"/>
                </a:solidFill>
                <a:latin typeface="+mn-lt"/>
              </a:rPr>
              <a:t> means “is represented by”</a:t>
            </a:r>
          </a:p>
        </p:txBody>
      </p:sp>
      <p:sp>
        <p:nvSpPr>
          <p:cNvPr id="7" name="TextBox 6"/>
          <p:cNvSpPr txBox="1"/>
          <p:nvPr/>
        </p:nvSpPr>
        <p:spPr>
          <a:xfrm>
            <a:off x="2057400" y="152400"/>
            <a:ext cx="4818883" cy="584775"/>
          </a:xfrm>
          <a:prstGeom prst="rect">
            <a:avLst/>
          </a:prstGeom>
          <a:noFill/>
          <a:ln>
            <a:solidFill>
              <a:srgbClr val="800080"/>
            </a:solidFill>
          </a:ln>
        </p:spPr>
        <p:txBody>
          <a:bodyPr wrap="none" rtlCol="0">
            <a:spAutoFit/>
          </a:bodyPr>
          <a:lstStyle/>
          <a:p>
            <a:r>
              <a:rPr lang="en-US" sz="3200" b="1" dirty="0">
                <a:solidFill>
                  <a:srgbClr val="8A0000"/>
                </a:solidFill>
                <a:latin typeface="+mn-lt"/>
              </a:rPr>
              <a:t>Simple Reference Schemes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607129"/>
            <a:ext cx="4624974"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8807" y="1697385"/>
            <a:ext cx="3414193" cy="2238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C:\Users\Terry\AppData\Local\Microsoft\Windows\Temporary Internet Files\Content.IE5\GP7FJFFG\MC90044170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25729" y="3255026"/>
            <a:ext cx="1013472" cy="1013472"/>
          </a:xfrm>
          <a:prstGeom prst="rect">
            <a:avLst/>
          </a:prstGeom>
          <a:noFill/>
          <a:extLst>
            <a:ext uri="{909E8E84-426E-40DD-AFC4-6F175D3DCCD1}">
              <a14:hiddenFill xmlns:a14="http://schemas.microsoft.com/office/drawing/2010/main">
                <a:solidFill>
                  <a:srgbClr val="FFFFFF"/>
                </a:solidFill>
              </a14:hiddenFill>
            </a:ext>
          </a:extLst>
        </p:spPr>
      </p:pic>
      <p:pic>
        <p:nvPicPr>
          <p:cNvPr id="4" name="Snagit_PPT2DC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10400" y="3991067"/>
            <a:ext cx="1771429" cy="733333"/>
          </a:xfrm>
          <a:prstGeom prst="rect">
            <a:avLst/>
          </a:prstGeom>
        </p:spPr>
      </p:pic>
      <p:sp>
        <p:nvSpPr>
          <p:cNvPr id="6" name="TextBox 5"/>
          <p:cNvSpPr txBox="1"/>
          <p:nvPr/>
        </p:nvSpPr>
        <p:spPr>
          <a:xfrm>
            <a:off x="6599399" y="5521601"/>
            <a:ext cx="2452659" cy="584775"/>
          </a:xfrm>
          <a:prstGeom prst="rect">
            <a:avLst/>
          </a:prstGeom>
          <a:noFill/>
        </p:spPr>
        <p:txBody>
          <a:bodyPr wrap="none" rtlCol="0">
            <a:spAutoFit/>
          </a:bodyPr>
          <a:lstStyle/>
          <a:p>
            <a:r>
              <a:rPr lang="en-AU" sz="1600" dirty="0">
                <a:solidFill>
                  <a:srgbClr val="193B65"/>
                </a:solidFill>
              </a:rPr>
              <a:t>IATA = International</a:t>
            </a:r>
          </a:p>
          <a:p>
            <a:r>
              <a:rPr lang="en-AU" sz="1600" dirty="0">
                <a:solidFill>
                  <a:srgbClr val="193B65"/>
                </a:solidFill>
              </a:rPr>
              <a:t>Air Transport Association</a:t>
            </a:r>
          </a:p>
        </p:txBody>
      </p:sp>
    </p:spTree>
    <p:extLst>
      <p:ext uri="{BB962C8B-B14F-4D97-AF65-F5344CB8AC3E}">
        <p14:creationId xmlns:p14="http://schemas.microsoft.com/office/powerpoint/2010/main" val="411284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8593443" cy="5478423"/>
          </a:xfrm>
          <a:prstGeom prst="rect">
            <a:avLst/>
          </a:prstGeom>
          <a:noFill/>
        </p:spPr>
        <p:txBody>
          <a:bodyPr wrap="none" rtlCol="0">
            <a:spAutoFit/>
          </a:bodyPr>
          <a:lstStyle/>
          <a:p>
            <a:r>
              <a:rPr lang="en-AU" sz="2000" b="1" dirty="0">
                <a:solidFill>
                  <a:srgbClr val="8A0000"/>
                </a:solidFill>
                <a:latin typeface="+mn-lt"/>
              </a:rPr>
              <a:t>Value Reference</a:t>
            </a:r>
          </a:p>
          <a:p>
            <a:endParaRPr lang="en-AU" sz="2000" dirty="0">
              <a:solidFill>
                <a:srgbClr val="002060"/>
              </a:solidFill>
              <a:latin typeface="+mn-lt"/>
            </a:endParaRPr>
          </a:p>
          <a:p>
            <a:r>
              <a:rPr lang="en-AU" sz="2000" dirty="0">
                <a:solidFill>
                  <a:srgbClr val="002060"/>
                </a:solidFill>
                <a:latin typeface="+mn-lt"/>
              </a:rPr>
              <a:t>ORM allows any kind of object (including a domain value)</a:t>
            </a:r>
          </a:p>
          <a:p>
            <a:r>
              <a:rPr lang="en-AU" sz="2000" dirty="0">
                <a:solidFill>
                  <a:srgbClr val="002060"/>
                </a:solidFill>
                <a:latin typeface="+mn-lt"/>
              </a:rPr>
              <a:t>to play the role of the subject in a fact reading,</a:t>
            </a:r>
          </a:p>
          <a:p>
            <a:r>
              <a:rPr lang="en-AU" sz="2000" dirty="0">
                <a:solidFill>
                  <a:srgbClr val="002060"/>
                </a:solidFill>
                <a:latin typeface="+mn-lt"/>
              </a:rPr>
              <a:t>e.g.</a:t>
            </a:r>
          </a:p>
          <a:p>
            <a:pPr>
              <a:lnSpc>
                <a:spcPct val="150000"/>
              </a:lnSpc>
            </a:pPr>
            <a:r>
              <a:rPr lang="en-AU" sz="2000" dirty="0">
                <a:solidFill>
                  <a:srgbClr val="002060"/>
                </a:solidFill>
                <a:latin typeface="+mn-lt"/>
              </a:rPr>
              <a:t>	The </a:t>
            </a:r>
            <a:r>
              <a:rPr lang="en-AU" sz="2000" dirty="0" err="1">
                <a:solidFill>
                  <a:srgbClr val="002060"/>
                </a:solidFill>
                <a:latin typeface="+mn-lt"/>
              </a:rPr>
              <a:t>CountryCode</a:t>
            </a:r>
            <a:r>
              <a:rPr lang="en-AU" sz="2000" dirty="0">
                <a:solidFill>
                  <a:srgbClr val="002060"/>
                </a:solidFill>
                <a:latin typeface="+mn-lt"/>
              </a:rPr>
              <a:t> ‘CH’ is based on the Language named ‘Latin’.</a:t>
            </a:r>
          </a:p>
          <a:p>
            <a:pPr>
              <a:lnSpc>
                <a:spcPct val="150000"/>
              </a:lnSpc>
            </a:pPr>
            <a:r>
              <a:rPr lang="en-AU" sz="2000" dirty="0">
                <a:solidFill>
                  <a:srgbClr val="002060"/>
                </a:solidFill>
                <a:latin typeface="+mn-lt"/>
              </a:rPr>
              <a:t>	The </a:t>
            </a:r>
            <a:r>
              <a:rPr lang="en-AU" sz="2000" dirty="0" err="1">
                <a:solidFill>
                  <a:srgbClr val="002060"/>
                </a:solidFill>
                <a:latin typeface="+mn-lt"/>
              </a:rPr>
              <a:t>PersonTitle</a:t>
            </a:r>
            <a:r>
              <a:rPr lang="en-AU" sz="2000" dirty="0">
                <a:solidFill>
                  <a:srgbClr val="002060"/>
                </a:solidFill>
                <a:latin typeface="+mn-lt"/>
              </a:rPr>
              <a:t> ‘Mr’ is restricted to the Gender named ‘Male’.</a:t>
            </a:r>
          </a:p>
          <a:p>
            <a:pPr>
              <a:lnSpc>
                <a:spcPct val="150000"/>
              </a:lnSpc>
            </a:pPr>
            <a:r>
              <a:rPr lang="en-AU" sz="2000" dirty="0">
                <a:solidFill>
                  <a:srgbClr val="002060"/>
                </a:solidFill>
                <a:latin typeface="+mn-lt"/>
              </a:rPr>
              <a:t>	The </a:t>
            </a:r>
            <a:r>
              <a:rPr lang="en-AU" sz="2000" dirty="0" err="1">
                <a:solidFill>
                  <a:srgbClr val="002060"/>
                </a:solidFill>
                <a:latin typeface="+mn-lt"/>
              </a:rPr>
              <a:t>EnglishWord</a:t>
            </a:r>
            <a:r>
              <a:rPr lang="en-AU" sz="2000" dirty="0">
                <a:solidFill>
                  <a:srgbClr val="002060"/>
                </a:solidFill>
                <a:latin typeface="+mn-lt"/>
              </a:rPr>
              <a:t> ‘gorse’ is a post-synonym of the </a:t>
            </a:r>
            <a:r>
              <a:rPr lang="en-AU" sz="2000" dirty="0" err="1">
                <a:solidFill>
                  <a:srgbClr val="002060"/>
                </a:solidFill>
                <a:latin typeface="+mn-lt"/>
              </a:rPr>
              <a:t>EnglishWord</a:t>
            </a:r>
            <a:r>
              <a:rPr lang="en-AU" sz="2000" dirty="0">
                <a:solidFill>
                  <a:srgbClr val="002060"/>
                </a:solidFill>
                <a:latin typeface="+mn-lt"/>
              </a:rPr>
              <a:t> ‘furze’.</a:t>
            </a:r>
          </a:p>
          <a:p>
            <a:endParaRPr lang="en-AU" sz="2000" dirty="0">
              <a:solidFill>
                <a:srgbClr val="002060"/>
              </a:solidFill>
              <a:latin typeface="+mn-lt"/>
            </a:endParaRPr>
          </a:p>
          <a:p>
            <a:endParaRPr lang="en-AU" sz="2000" dirty="0">
              <a:solidFill>
                <a:srgbClr val="002060"/>
              </a:solidFill>
              <a:latin typeface="+mn-lt"/>
            </a:endParaRPr>
          </a:p>
          <a:p>
            <a:r>
              <a:rPr lang="en-AU" sz="2000" dirty="0">
                <a:solidFill>
                  <a:srgbClr val="002060"/>
                </a:solidFill>
                <a:latin typeface="+mn-lt"/>
              </a:rPr>
              <a:t>This can also be modelled directly in RDBs and </a:t>
            </a:r>
            <a:r>
              <a:rPr lang="en-AU" sz="2000" dirty="0" err="1">
                <a:solidFill>
                  <a:srgbClr val="002060"/>
                </a:solidFill>
                <a:latin typeface="+mn-lt"/>
              </a:rPr>
              <a:t>LogiQL</a:t>
            </a:r>
            <a:r>
              <a:rPr lang="en-AU" sz="2000" dirty="0">
                <a:solidFill>
                  <a:srgbClr val="002060"/>
                </a:solidFill>
                <a:latin typeface="+mn-lt"/>
              </a:rPr>
              <a:t>.</a:t>
            </a:r>
          </a:p>
          <a:p>
            <a:endParaRPr lang="en-AU" sz="2000" dirty="0">
              <a:solidFill>
                <a:srgbClr val="002060"/>
              </a:solidFill>
              <a:latin typeface="+mn-lt"/>
            </a:endParaRPr>
          </a:p>
          <a:p>
            <a:endParaRPr lang="en-AU" sz="2000" dirty="0">
              <a:solidFill>
                <a:srgbClr val="002060"/>
              </a:solidFill>
              <a:latin typeface="+mn-lt"/>
            </a:endParaRPr>
          </a:p>
          <a:p>
            <a:r>
              <a:rPr lang="en-AU" sz="2000" dirty="0">
                <a:solidFill>
                  <a:srgbClr val="002060"/>
                </a:solidFill>
                <a:latin typeface="+mn-lt"/>
              </a:rPr>
              <a:t>UML, ER, and OWL do not allow this directly, </a:t>
            </a:r>
          </a:p>
          <a:p>
            <a:r>
              <a:rPr lang="en-AU" sz="2000" dirty="0">
                <a:solidFill>
                  <a:srgbClr val="002060"/>
                </a:solidFill>
                <a:latin typeface="+mn-lt"/>
              </a:rPr>
              <a:t>so require domain values that are subjects to be artificially remodelled as entities</a:t>
            </a:r>
          </a:p>
          <a:p>
            <a:r>
              <a:rPr lang="en-AU" sz="2000" dirty="0">
                <a:solidFill>
                  <a:srgbClr val="002060"/>
                </a:solidFill>
                <a:latin typeface="+mn-lt"/>
              </a:rPr>
              <a:t>(e.g. see next slide). </a:t>
            </a:r>
          </a:p>
        </p:txBody>
      </p:sp>
    </p:spTree>
    <p:extLst>
      <p:ext uri="{BB962C8B-B14F-4D97-AF65-F5344CB8AC3E}">
        <p14:creationId xmlns:p14="http://schemas.microsoft.com/office/powerpoint/2010/main" val="305818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1000"/>
            <a:ext cx="369984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24400" y="1066800"/>
            <a:ext cx="3962400" cy="1384995"/>
          </a:xfrm>
          <a:prstGeom prst="rect">
            <a:avLst/>
          </a:prstGeom>
          <a:noFill/>
        </p:spPr>
        <p:txBody>
          <a:bodyPr wrap="square" rtlCol="0">
            <a:spAutoFit/>
          </a:bodyPr>
          <a:lstStyle/>
          <a:p>
            <a:r>
              <a:rPr lang="en-AU" dirty="0">
                <a:solidFill>
                  <a:srgbClr val="002060"/>
                </a:solidFill>
                <a:latin typeface="+mn-lt"/>
              </a:rPr>
              <a:t>Verbalization of join subset constraint:</a:t>
            </a:r>
          </a:p>
          <a:p>
            <a:endParaRPr lang="en-AU" sz="1200" dirty="0">
              <a:solidFill>
                <a:srgbClr val="333399"/>
              </a:solidFill>
              <a:latin typeface="+mn-lt"/>
            </a:endParaRPr>
          </a:p>
          <a:p>
            <a:r>
              <a:rPr lang="en-AU" b="1" dirty="0">
                <a:solidFill>
                  <a:srgbClr val="333399"/>
                </a:solidFill>
                <a:latin typeface="+mn-lt"/>
              </a:rPr>
              <a:t>If</a:t>
            </a:r>
            <a:r>
              <a:rPr lang="en-AU" dirty="0">
                <a:solidFill>
                  <a:srgbClr val="333399"/>
                </a:solidFill>
                <a:latin typeface="+mn-lt"/>
              </a:rPr>
              <a:t> </a:t>
            </a:r>
            <a:r>
              <a:rPr lang="en-AU" b="1" dirty="0">
                <a:solidFill>
                  <a:srgbClr val="333399"/>
                </a:solidFill>
                <a:latin typeface="+mn-lt"/>
              </a:rPr>
              <a:t>some</a:t>
            </a:r>
            <a:r>
              <a:rPr lang="en-AU" dirty="0">
                <a:solidFill>
                  <a:srgbClr val="333399"/>
                </a:solidFill>
                <a:latin typeface="+mn-lt"/>
              </a:rPr>
              <a:t> </a:t>
            </a:r>
            <a:r>
              <a:rPr lang="en-AU" dirty="0">
                <a:solidFill>
                  <a:srgbClr val="98247C"/>
                </a:solidFill>
                <a:latin typeface="+mn-lt"/>
              </a:rPr>
              <a:t>Employee</a:t>
            </a:r>
            <a:r>
              <a:rPr lang="en-AU" dirty="0">
                <a:solidFill>
                  <a:srgbClr val="333399"/>
                </a:solidFill>
                <a:latin typeface="+mn-lt"/>
              </a:rPr>
              <a:t> </a:t>
            </a:r>
            <a:r>
              <a:rPr lang="en-AU" dirty="0">
                <a:solidFill>
                  <a:srgbClr val="00B050"/>
                </a:solidFill>
                <a:latin typeface="+mn-lt"/>
              </a:rPr>
              <a:t>has</a:t>
            </a:r>
            <a:r>
              <a:rPr lang="en-AU" dirty="0">
                <a:solidFill>
                  <a:srgbClr val="333399"/>
                </a:solidFill>
                <a:latin typeface="+mn-lt"/>
              </a:rPr>
              <a:t> </a:t>
            </a:r>
            <a:r>
              <a:rPr lang="en-AU" b="1" dirty="0">
                <a:solidFill>
                  <a:srgbClr val="333399"/>
                </a:solidFill>
                <a:latin typeface="+mn-lt"/>
              </a:rPr>
              <a:t>some</a:t>
            </a:r>
            <a:r>
              <a:rPr lang="en-AU" dirty="0">
                <a:solidFill>
                  <a:srgbClr val="333399"/>
                </a:solidFill>
                <a:latin typeface="+mn-lt"/>
              </a:rPr>
              <a:t> </a:t>
            </a:r>
            <a:r>
              <a:rPr lang="en-AU" dirty="0" err="1">
                <a:solidFill>
                  <a:srgbClr val="98247C"/>
                </a:solidFill>
                <a:latin typeface="+mn-lt"/>
              </a:rPr>
              <a:t>PersonTitle</a:t>
            </a:r>
            <a:endParaRPr lang="en-AU" dirty="0">
              <a:solidFill>
                <a:srgbClr val="98247C"/>
              </a:solidFill>
              <a:latin typeface="+mn-lt"/>
            </a:endParaRPr>
          </a:p>
          <a:p>
            <a:r>
              <a:rPr lang="en-AU" dirty="0">
                <a:solidFill>
                  <a:srgbClr val="333399"/>
                </a:solidFill>
                <a:latin typeface="+mn-lt"/>
              </a:rPr>
              <a:t>       </a:t>
            </a:r>
            <a:r>
              <a:rPr lang="en-AU" b="1" dirty="0">
                <a:solidFill>
                  <a:srgbClr val="333399"/>
                </a:solidFill>
                <a:latin typeface="+mn-lt"/>
              </a:rPr>
              <a:t>that</a:t>
            </a:r>
            <a:r>
              <a:rPr lang="en-AU" dirty="0">
                <a:solidFill>
                  <a:srgbClr val="333399"/>
                </a:solidFill>
                <a:latin typeface="+mn-lt"/>
              </a:rPr>
              <a:t> </a:t>
            </a:r>
            <a:r>
              <a:rPr lang="en-AU" dirty="0">
                <a:solidFill>
                  <a:srgbClr val="00B050"/>
                </a:solidFill>
                <a:latin typeface="+mn-lt"/>
              </a:rPr>
              <a:t>is restricted to </a:t>
            </a:r>
            <a:r>
              <a:rPr lang="en-AU" b="1" dirty="0">
                <a:solidFill>
                  <a:srgbClr val="333399"/>
                </a:solidFill>
                <a:latin typeface="+mn-lt"/>
              </a:rPr>
              <a:t>some</a:t>
            </a:r>
            <a:r>
              <a:rPr lang="en-AU" dirty="0">
                <a:solidFill>
                  <a:srgbClr val="333399"/>
                </a:solidFill>
                <a:latin typeface="+mn-lt"/>
              </a:rPr>
              <a:t> </a:t>
            </a:r>
            <a:r>
              <a:rPr lang="en-AU" dirty="0">
                <a:solidFill>
                  <a:srgbClr val="98247C"/>
                </a:solidFill>
                <a:latin typeface="+mn-lt"/>
              </a:rPr>
              <a:t>Gender</a:t>
            </a:r>
          </a:p>
          <a:p>
            <a:r>
              <a:rPr lang="en-AU" b="1" dirty="0">
                <a:solidFill>
                  <a:srgbClr val="333399"/>
                </a:solidFill>
                <a:latin typeface="+mn-lt"/>
              </a:rPr>
              <a:t>then that </a:t>
            </a:r>
            <a:r>
              <a:rPr lang="en-AU" dirty="0">
                <a:solidFill>
                  <a:srgbClr val="98247C"/>
                </a:solidFill>
                <a:latin typeface="+mn-lt"/>
              </a:rPr>
              <a:t>Employee</a:t>
            </a:r>
            <a:r>
              <a:rPr lang="en-AU" dirty="0">
                <a:solidFill>
                  <a:srgbClr val="333399"/>
                </a:solidFill>
                <a:latin typeface="+mn-lt"/>
              </a:rPr>
              <a:t> </a:t>
            </a:r>
            <a:r>
              <a:rPr lang="en-AU" dirty="0">
                <a:solidFill>
                  <a:srgbClr val="00B050"/>
                </a:solidFill>
                <a:latin typeface="+mn-lt"/>
              </a:rPr>
              <a:t>is of </a:t>
            </a:r>
            <a:r>
              <a:rPr lang="en-AU" b="1" dirty="0">
                <a:solidFill>
                  <a:srgbClr val="333399"/>
                </a:solidFill>
                <a:latin typeface="+mn-lt"/>
              </a:rPr>
              <a:t>that</a:t>
            </a:r>
            <a:r>
              <a:rPr lang="en-AU" dirty="0">
                <a:solidFill>
                  <a:srgbClr val="333399"/>
                </a:solidFill>
                <a:latin typeface="+mn-lt"/>
              </a:rPr>
              <a:t> </a:t>
            </a:r>
            <a:r>
              <a:rPr lang="en-AU" dirty="0">
                <a:solidFill>
                  <a:srgbClr val="98247C"/>
                </a:solidFill>
                <a:latin typeface="+mn-lt"/>
              </a:rPr>
              <a:t>Gender</a:t>
            </a:r>
            <a:r>
              <a:rPr lang="en-AU" dirty="0">
                <a:solidFill>
                  <a:srgbClr val="333399"/>
                </a:solidFill>
                <a:latin typeface="+mn-lt"/>
              </a:rPr>
              <a:t>. </a:t>
            </a:r>
          </a:p>
        </p:txBody>
      </p:sp>
      <p:sp>
        <p:nvSpPr>
          <p:cNvPr id="3" name="TextBox 2"/>
          <p:cNvSpPr txBox="1"/>
          <p:nvPr/>
        </p:nvSpPr>
        <p:spPr>
          <a:xfrm>
            <a:off x="609600" y="424934"/>
            <a:ext cx="787395" cy="369332"/>
          </a:xfrm>
          <a:prstGeom prst="rect">
            <a:avLst/>
          </a:prstGeom>
          <a:noFill/>
        </p:spPr>
        <p:txBody>
          <a:bodyPr wrap="none" rtlCol="0">
            <a:spAutoFit/>
          </a:bodyPr>
          <a:lstStyle/>
          <a:p>
            <a:r>
              <a:rPr lang="en-AU" dirty="0">
                <a:solidFill>
                  <a:srgbClr val="0070C0"/>
                </a:solidFill>
              </a:rPr>
              <a:t>ORM:</a:t>
            </a:r>
          </a:p>
        </p:txBody>
      </p:sp>
      <p:sp>
        <p:nvSpPr>
          <p:cNvPr id="6" name="TextBox 5"/>
          <p:cNvSpPr txBox="1"/>
          <p:nvPr/>
        </p:nvSpPr>
        <p:spPr>
          <a:xfrm>
            <a:off x="609600" y="2971800"/>
            <a:ext cx="736099" cy="369332"/>
          </a:xfrm>
          <a:prstGeom prst="rect">
            <a:avLst/>
          </a:prstGeom>
          <a:noFill/>
        </p:spPr>
        <p:txBody>
          <a:bodyPr wrap="none" rtlCol="0">
            <a:spAutoFit/>
          </a:bodyPr>
          <a:lstStyle/>
          <a:p>
            <a:r>
              <a:rPr lang="en-AU" dirty="0">
                <a:solidFill>
                  <a:srgbClr val="0070C0"/>
                </a:solidFill>
              </a:rPr>
              <a:t>UML:</a:t>
            </a:r>
          </a:p>
        </p:txBody>
      </p:sp>
      <p:sp>
        <p:nvSpPr>
          <p:cNvPr id="5" name="Right Arrow 4"/>
          <p:cNvSpPr/>
          <p:nvPr/>
        </p:nvSpPr>
        <p:spPr>
          <a:xfrm>
            <a:off x="2437268" y="4166785"/>
            <a:ext cx="381000" cy="184543"/>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60" y="3581400"/>
            <a:ext cx="1373439" cy="156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52B56566-A1F8-48C2-ABB0-599312A6AA25}"/>
              </a:ext>
            </a:extLst>
          </p:cNvPr>
          <p:cNvPicPr>
            <a:picLocks noChangeAspect="1"/>
          </p:cNvPicPr>
          <p:nvPr/>
        </p:nvPicPr>
        <p:blipFill>
          <a:blip r:embed="rId5"/>
          <a:stretch>
            <a:fillRect/>
          </a:stretch>
        </p:blipFill>
        <p:spPr>
          <a:xfrm>
            <a:off x="3733800" y="3341132"/>
            <a:ext cx="4300306" cy="2396730"/>
          </a:xfrm>
          <a:prstGeom prst="rect">
            <a:avLst/>
          </a:prstGeom>
        </p:spPr>
      </p:pic>
    </p:spTree>
    <p:extLst>
      <p:ext uri="{BB962C8B-B14F-4D97-AF65-F5344CB8AC3E}">
        <p14:creationId xmlns:p14="http://schemas.microsoft.com/office/powerpoint/2010/main" val="307654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498032" cy="5622052"/>
          </a:xfrm>
          <a:prstGeom prst="rect">
            <a:avLst/>
          </a:prstGeom>
          <a:noFill/>
        </p:spPr>
        <p:txBody>
          <a:bodyPr wrap="none" rtlCol="0">
            <a:spAutoFit/>
          </a:bodyPr>
          <a:lstStyle/>
          <a:p>
            <a:r>
              <a:rPr lang="en-AU" sz="2000" b="1" dirty="0">
                <a:solidFill>
                  <a:srgbClr val="8A0000"/>
                </a:solidFill>
              </a:rPr>
              <a:t>Referencing an entity by relating it to a single value </a:t>
            </a:r>
          </a:p>
          <a:p>
            <a:endParaRPr lang="en-AU" dirty="0"/>
          </a:p>
          <a:p>
            <a:r>
              <a:rPr lang="en-AU" sz="2000" dirty="0">
                <a:solidFill>
                  <a:srgbClr val="002060"/>
                </a:solidFill>
                <a:latin typeface="+mn-lt"/>
              </a:rPr>
              <a:t>In this case, an entity is identified by one of the following </a:t>
            </a:r>
          </a:p>
          <a:p>
            <a:pPr marL="342900" indent="-342900">
              <a:lnSpc>
                <a:spcPct val="150000"/>
              </a:lnSpc>
              <a:buFont typeface="Wingdings" pitchFamily="2" charset="2"/>
              <a:buChar char="§"/>
            </a:pPr>
            <a:r>
              <a:rPr lang="en-AU" sz="2000" dirty="0">
                <a:solidFill>
                  <a:srgbClr val="002060"/>
                </a:solidFill>
                <a:latin typeface="+mn-lt"/>
              </a:rPr>
              <a:t>an individual constant</a:t>
            </a:r>
          </a:p>
          <a:p>
            <a:pPr marL="342900" indent="-342900">
              <a:lnSpc>
                <a:spcPct val="150000"/>
              </a:lnSpc>
              <a:buFont typeface="Wingdings" pitchFamily="2" charset="2"/>
              <a:buChar char="§"/>
            </a:pPr>
            <a:r>
              <a:rPr lang="en-AU" sz="2000" dirty="0">
                <a:solidFill>
                  <a:srgbClr val="002060"/>
                </a:solidFill>
                <a:latin typeface="+mn-lt"/>
              </a:rPr>
              <a:t>a single attribute</a:t>
            </a:r>
          </a:p>
          <a:p>
            <a:pPr marL="342900" indent="-342900">
              <a:lnSpc>
                <a:spcPct val="150000"/>
              </a:lnSpc>
              <a:buFont typeface="Wingdings" pitchFamily="2" charset="2"/>
              <a:buChar char="§"/>
            </a:pPr>
            <a:r>
              <a:rPr lang="en-AU" sz="2000" dirty="0">
                <a:solidFill>
                  <a:srgbClr val="002060"/>
                </a:solidFill>
                <a:latin typeface="+mn-lt"/>
              </a:rPr>
              <a:t>a single relationship to a value</a:t>
            </a:r>
          </a:p>
          <a:p>
            <a:pPr marL="342900" indent="-342900">
              <a:lnSpc>
                <a:spcPct val="150000"/>
              </a:lnSpc>
              <a:buFont typeface="Wingdings" pitchFamily="2" charset="2"/>
              <a:buChar char="§"/>
            </a:pPr>
            <a:endParaRPr lang="en-AU" sz="1200" dirty="0">
              <a:solidFill>
                <a:srgbClr val="002060"/>
              </a:solidFill>
              <a:latin typeface="+mn-lt"/>
            </a:endParaRPr>
          </a:p>
          <a:p>
            <a:pPr>
              <a:lnSpc>
                <a:spcPts val="2800"/>
              </a:lnSpc>
            </a:pPr>
            <a:r>
              <a:rPr lang="en-AU" sz="2000" dirty="0">
                <a:solidFill>
                  <a:srgbClr val="002060"/>
                </a:solidFill>
                <a:latin typeface="+mn-lt"/>
              </a:rPr>
              <a:t>E.g. each country may be identified by its </a:t>
            </a:r>
          </a:p>
          <a:p>
            <a:pPr>
              <a:lnSpc>
                <a:spcPts val="2800"/>
              </a:lnSpc>
            </a:pPr>
            <a:r>
              <a:rPr lang="en-AU" sz="2000" dirty="0">
                <a:solidFill>
                  <a:srgbClr val="002060"/>
                </a:solidFill>
                <a:latin typeface="+mn-lt"/>
              </a:rPr>
              <a:t>ISO 3166 alpha-2 country code (e.g. ‘AU’ or ‘CH’)</a:t>
            </a:r>
          </a:p>
          <a:p>
            <a:pPr>
              <a:lnSpc>
                <a:spcPts val="2800"/>
              </a:lnSpc>
            </a:pPr>
            <a:r>
              <a:rPr lang="en-AU" sz="2000" dirty="0">
                <a:solidFill>
                  <a:srgbClr val="002060"/>
                </a:solidFill>
                <a:latin typeface="+mn-lt"/>
              </a:rPr>
              <a:t>or by its current name (e.g. ‘Australia’ or ‘Switzerland’).</a:t>
            </a:r>
          </a:p>
          <a:p>
            <a:pPr>
              <a:lnSpc>
                <a:spcPts val="2800"/>
              </a:lnSpc>
            </a:pPr>
            <a:endParaRPr lang="en-AU" sz="1000" dirty="0">
              <a:solidFill>
                <a:srgbClr val="002060"/>
              </a:solidFill>
              <a:latin typeface="+mn-lt"/>
            </a:endParaRPr>
          </a:p>
          <a:p>
            <a:pPr>
              <a:lnSpc>
                <a:spcPts val="2800"/>
              </a:lnSpc>
            </a:pPr>
            <a:r>
              <a:rPr lang="en-AU" sz="2000" dirty="0">
                <a:solidFill>
                  <a:srgbClr val="002060"/>
                </a:solidFill>
                <a:latin typeface="+mn-lt"/>
              </a:rPr>
              <a:t>Those countries with a previous name can also be</a:t>
            </a:r>
          </a:p>
          <a:p>
            <a:pPr>
              <a:lnSpc>
                <a:spcPts val="2800"/>
              </a:lnSpc>
            </a:pPr>
            <a:r>
              <a:rPr lang="en-AU" sz="2000" dirty="0">
                <a:solidFill>
                  <a:srgbClr val="002060"/>
                </a:solidFill>
                <a:latin typeface="+mn-lt"/>
              </a:rPr>
              <a:t>referenced by that name (e.g. ‘Ceylon’ for Sri Lanka).</a:t>
            </a:r>
          </a:p>
          <a:p>
            <a:pPr>
              <a:lnSpc>
                <a:spcPts val="2800"/>
              </a:lnSpc>
            </a:pPr>
            <a:endParaRPr lang="en-AU" sz="1000" dirty="0">
              <a:solidFill>
                <a:srgbClr val="002060"/>
              </a:solidFill>
              <a:latin typeface="+mn-lt"/>
            </a:endParaRPr>
          </a:p>
          <a:p>
            <a:pPr>
              <a:lnSpc>
                <a:spcPct val="150000"/>
              </a:lnSpc>
            </a:pPr>
            <a:r>
              <a:rPr lang="en-AU" sz="2000" dirty="0">
                <a:solidFill>
                  <a:srgbClr val="002060"/>
                </a:solidFill>
                <a:latin typeface="+mn-lt"/>
              </a:rPr>
              <a:t>In the following models, country codes provide the preferred reference scheme.</a:t>
            </a:r>
            <a:endParaRPr lang="en-AU" dirty="0"/>
          </a:p>
        </p:txBody>
      </p:sp>
      <p:pic>
        <p:nvPicPr>
          <p:cNvPr id="2050" name="Picture 2" descr="C:\Users\Terry\AppData\Local\Microsoft\Windows\Temporary Internet Files\Content.IE5\BIALI5S6\MC900189357[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0262" y="1467569"/>
            <a:ext cx="2084832" cy="130759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Users\Terry\AppData\Local\Microsoft\Windows\Temporary Internet Files\Content.IE5\KEEYUSOB\MC90018933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3021" y="2775161"/>
            <a:ext cx="2084832" cy="130759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Terry\AppData\Local\Microsoft\Windows\Temporary Internet Files\Content.IE5\GP7FJFFG\MC90018944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114800"/>
            <a:ext cx="2084832" cy="130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88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617884"/>
            <a:ext cx="3292153" cy="1549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52400"/>
            <a:ext cx="32296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31805" y="387966"/>
            <a:ext cx="787395" cy="369332"/>
          </a:xfrm>
          <a:prstGeom prst="rect">
            <a:avLst/>
          </a:prstGeom>
          <a:noFill/>
        </p:spPr>
        <p:txBody>
          <a:bodyPr wrap="none" rtlCol="0">
            <a:spAutoFit/>
          </a:bodyPr>
          <a:lstStyle/>
          <a:p>
            <a:r>
              <a:rPr lang="en-AU" dirty="0">
                <a:solidFill>
                  <a:srgbClr val="0070C0"/>
                </a:solidFill>
              </a:rPr>
              <a:t>ORM:</a:t>
            </a:r>
          </a:p>
        </p:txBody>
      </p:sp>
      <p:sp>
        <p:nvSpPr>
          <p:cNvPr id="4" name="TextBox 3"/>
          <p:cNvSpPr txBox="1"/>
          <p:nvPr/>
        </p:nvSpPr>
        <p:spPr>
          <a:xfrm>
            <a:off x="4267200" y="1124107"/>
            <a:ext cx="381000" cy="461665"/>
          </a:xfrm>
          <a:prstGeom prst="rect">
            <a:avLst/>
          </a:prstGeom>
          <a:noFill/>
        </p:spPr>
        <p:txBody>
          <a:bodyPr wrap="square" rtlCol="0">
            <a:spAutoFit/>
          </a:bodyPr>
          <a:lstStyle/>
          <a:p>
            <a:r>
              <a:rPr lang="en-AU" sz="2400" dirty="0">
                <a:solidFill>
                  <a:srgbClr val="0070C0"/>
                </a:solidFill>
                <a:sym typeface="Symbol"/>
              </a:rPr>
              <a:t></a:t>
            </a:r>
            <a:endParaRPr lang="en-AU" sz="2400" dirty="0">
              <a:solidFill>
                <a:srgbClr val="0070C0"/>
              </a:solidFill>
            </a:endParaRPr>
          </a:p>
        </p:txBody>
      </p:sp>
      <p:sp>
        <p:nvSpPr>
          <p:cNvPr id="7" name="TextBox 6"/>
          <p:cNvSpPr txBox="1"/>
          <p:nvPr/>
        </p:nvSpPr>
        <p:spPr>
          <a:xfrm>
            <a:off x="381000" y="2667000"/>
            <a:ext cx="736099" cy="369332"/>
          </a:xfrm>
          <a:prstGeom prst="rect">
            <a:avLst/>
          </a:prstGeom>
          <a:noFill/>
        </p:spPr>
        <p:txBody>
          <a:bodyPr wrap="none" rtlCol="0">
            <a:spAutoFit/>
          </a:bodyPr>
          <a:lstStyle/>
          <a:p>
            <a:r>
              <a:rPr lang="en-AU" dirty="0">
                <a:solidFill>
                  <a:srgbClr val="0070C0"/>
                </a:solidFill>
              </a:rPr>
              <a:t>RDB:</a:t>
            </a:r>
          </a:p>
        </p:txBody>
      </p:sp>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960" y="3036330"/>
            <a:ext cx="3034010" cy="1764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429000" y="2628521"/>
            <a:ext cx="1313180" cy="369332"/>
          </a:xfrm>
          <a:prstGeom prst="rect">
            <a:avLst/>
          </a:prstGeom>
          <a:noFill/>
        </p:spPr>
        <p:txBody>
          <a:bodyPr wrap="none" rtlCol="0">
            <a:spAutoFit/>
          </a:bodyPr>
          <a:lstStyle/>
          <a:p>
            <a:r>
              <a:rPr lang="en-AU" dirty="0">
                <a:solidFill>
                  <a:srgbClr val="0070C0"/>
                </a:solidFill>
              </a:rPr>
              <a:t>Barker ER:</a:t>
            </a:r>
          </a:p>
        </p:txBody>
      </p:sp>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199" y="3174972"/>
            <a:ext cx="2179813" cy="1472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121901" y="2666998"/>
            <a:ext cx="736099" cy="369332"/>
          </a:xfrm>
          <a:prstGeom prst="rect">
            <a:avLst/>
          </a:prstGeom>
          <a:noFill/>
        </p:spPr>
        <p:txBody>
          <a:bodyPr wrap="none" rtlCol="0">
            <a:spAutoFit/>
          </a:bodyPr>
          <a:lstStyle/>
          <a:p>
            <a:r>
              <a:rPr lang="en-AU" dirty="0">
                <a:solidFill>
                  <a:srgbClr val="0070C0"/>
                </a:solidFill>
              </a:rPr>
              <a:t>UML:</a:t>
            </a:r>
          </a:p>
        </p:txBody>
      </p:sp>
      <p:pic>
        <p:nvPicPr>
          <p:cNvPr id="410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3145548"/>
            <a:ext cx="2057400" cy="150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1987" y="4876800"/>
            <a:ext cx="8152425" cy="1015663"/>
          </a:xfrm>
          <a:prstGeom prst="rect">
            <a:avLst/>
          </a:prstGeom>
          <a:noFill/>
        </p:spPr>
        <p:txBody>
          <a:bodyPr wrap="none" rtlCol="0">
            <a:spAutoFit/>
          </a:bodyPr>
          <a:lstStyle/>
          <a:p>
            <a:r>
              <a:rPr lang="en-AU" sz="2000" dirty="0">
                <a:solidFill>
                  <a:srgbClr val="002060"/>
                </a:solidFill>
                <a:latin typeface="+mn-lt"/>
              </a:rPr>
              <a:t>Only ORM captures the exclusion constraint graphically.</a:t>
            </a:r>
          </a:p>
          <a:p>
            <a:r>
              <a:rPr lang="en-AU" sz="2000" dirty="0">
                <a:solidFill>
                  <a:srgbClr val="002060"/>
                </a:solidFill>
                <a:latin typeface="+mn-lt"/>
              </a:rPr>
              <a:t>Barker ER and UML also fail to graphically capture the uniqueness constraints</a:t>
            </a:r>
          </a:p>
          <a:p>
            <a:r>
              <a:rPr lang="en-AU" sz="2000" dirty="0">
                <a:solidFill>
                  <a:srgbClr val="002060"/>
                </a:solidFill>
                <a:latin typeface="+mn-lt"/>
              </a:rPr>
              <a:t>on current and previous country names. </a:t>
            </a:r>
          </a:p>
        </p:txBody>
      </p:sp>
    </p:spTree>
    <p:extLst>
      <p:ext uri="{BB962C8B-B14F-4D97-AF65-F5344CB8AC3E}">
        <p14:creationId xmlns:p14="http://schemas.microsoft.com/office/powerpoint/2010/main" val="13049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0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8123</TotalTime>
  <Words>3898</Words>
  <Application>Microsoft Office PowerPoint</Application>
  <PresentationFormat>On-screen Show (4:3)</PresentationFormat>
  <Paragraphs>555</Paragraphs>
  <Slides>37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Terry</dc:creator>
  <cp:lastModifiedBy>Terry Halpin</cp:lastModifiedBy>
  <cp:revision>406</cp:revision>
  <cp:lastPrinted>2020-09-08T05:32:59Z</cp:lastPrinted>
  <dcterms:created xsi:type="dcterms:W3CDTF">2010-05-07T23:44:57Z</dcterms:created>
  <dcterms:modified xsi:type="dcterms:W3CDTF">2020-09-09T06:50:31Z</dcterms:modified>
</cp:coreProperties>
</file>