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475" r:id="rId2"/>
    <p:sldId id="556" r:id="rId3"/>
    <p:sldId id="540" r:id="rId4"/>
    <p:sldId id="478" r:id="rId5"/>
    <p:sldId id="489" r:id="rId6"/>
    <p:sldId id="528" r:id="rId7"/>
    <p:sldId id="558" r:id="rId8"/>
    <p:sldId id="564" r:id="rId9"/>
    <p:sldId id="559" r:id="rId10"/>
    <p:sldId id="552" r:id="rId11"/>
    <p:sldId id="565" r:id="rId12"/>
    <p:sldId id="553" r:id="rId13"/>
    <p:sldId id="494" r:id="rId14"/>
    <p:sldId id="514" r:id="rId15"/>
    <p:sldId id="560" r:id="rId16"/>
    <p:sldId id="508" r:id="rId17"/>
    <p:sldId id="495" r:id="rId18"/>
    <p:sldId id="532" r:id="rId19"/>
    <p:sldId id="496" r:id="rId20"/>
    <p:sldId id="490" r:id="rId21"/>
    <p:sldId id="497" r:id="rId22"/>
    <p:sldId id="498" r:id="rId23"/>
    <p:sldId id="499" r:id="rId24"/>
    <p:sldId id="500" r:id="rId25"/>
    <p:sldId id="501" r:id="rId26"/>
    <p:sldId id="502" r:id="rId27"/>
    <p:sldId id="503" r:id="rId28"/>
    <p:sldId id="504" r:id="rId29"/>
    <p:sldId id="506" r:id="rId30"/>
    <p:sldId id="507" r:id="rId31"/>
    <p:sldId id="527" r:id="rId32"/>
    <p:sldId id="534" r:id="rId33"/>
    <p:sldId id="535" r:id="rId34"/>
    <p:sldId id="512" r:id="rId35"/>
    <p:sldId id="526" r:id="rId36"/>
    <p:sldId id="561" r:id="rId37"/>
    <p:sldId id="537" r:id="rId38"/>
    <p:sldId id="513" r:id="rId39"/>
    <p:sldId id="519" r:id="rId40"/>
    <p:sldId id="554" r:id="rId41"/>
    <p:sldId id="541" r:id="rId42"/>
    <p:sldId id="538" r:id="rId43"/>
    <p:sldId id="539" r:id="rId44"/>
    <p:sldId id="562" r:id="rId45"/>
    <p:sldId id="566" r:id="rId46"/>
    <p:sldId id="548" r:id="rId47"/>
    <p:sldId id="542" r:id="rId48"/>
    <p:sldId id="529" r:id="rId49"/>
    <p:sldId id="567" r:id="rId50"/>
    <p:sldId id="568" r:id="rId51"/>
    <p:sldId id="569" r:id="rId52"/>
    <p:sldId id="530" r:id="rId53"/>
    <p:sldId id="543" r:id="rId54"/>
    <p:sldId id="520" r:id="rId55"/>
    <p:sldId id="521" r:id="rId56"/>
    <p:sldId id="522" r:id="rId57"/>
    <p:sldId id="570" r:id="rId58"/>
    <p:sldId id="544" r:id="rId59"/>
    <p:sldId id="545" r:id="rId60"/>
    <p:sldId id="524" r:id="rId61"/>
    <p:sldId id="546" r:id="rId62"/>
    <p:sldId id="547" r:id="rId63"/>
    <p:sldId id="550" r:id="rId64"/>
  </p:sldIdLst>
  <p:sldSz cx="9144000" cy="6858000" type="screen4x3"/>
  <p:notesSz cx="6792913" cy="9925050"/>
  <p:defaultTextStyle>
    <a:defPPr>
      <a:defRPr lang="en-US"/>
    </a:defPPr>
    <a:lvl1pPr algn="l" rtl="0" fontAlgn="base">
      <a:spcBef>
        <a:spcPct val="0"/>
      </a:spcBef>
      <a:spcAft>
        <a:spcPct val="0"/>
      </a:spcAft>
      <a:defRPr sz="20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00"/>
    <a:srgbClr val="009900"/>
    <a:srgbClr val="00CC00"/>
    <a:srgbClr val="333399"/>
    <a:srgbClr val="CCCC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7AAED8-176D-4286-9DDE-5002293087F4}" v="7" dt="2025-07-24T01:49:25.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072" autoAdjust="0"/>
    <p:restoredTop sz="90698" autoAdjust="0"/>
  </p:normalViewPr>
  <p:slideViewPr>
    <p:cSldViewPr>
      <p:cViewPr varScale="1">
        <p:scale>
          <a:sx n="77" d="100"/>
          <a:sy n="77" d="100"/>
        </p:scale>
        <p:origin x="45" y="32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1956" y="-90"/>
      </p:cViewPr>
      <p:guideLst>
        <p:guide orient="horz" pos="3126"/>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Halpin" userId="9e14529a50ea5a6b" providerId="LiveId" clId="{63FCE8B5-5D36-4B10-8964-79AA82DF52CE}"/>
    <pc:docChg chg="custSel addSld delSld modSld sldOrd">
      <pc:chgData name="Terry Halpin" userId="9e14529a50ea5a6b" providerId="LiveId" clId="{63FCE8B5-5D36-4B10-8964-79AA82DF52CE}" dt="2022-11-09T00:25:29.972" v="2755" actId="1076"/>
      <pc:docMkLst>
        <pc:docMk/>
      </pc:docMkLst>
      <pc:sldChg chg="modSp mod">
        <pc:chgData name="Terry Halpin" userId="9e14529a50ea5a6b" providerId="LiveId" clId="{63FCE8B5-5D36-4B10-8964-79AA82DF52CE}" dt="2022-11-08T21:32:42.379" v="2386" actId="6549"/>
        <pc:sldMkLst>
          <pc:docMk/>
          <pc:sldMk cId="0" sldId="475"/>
        </pc:sldMkLst>
      </pc:sldChg>
      <pc:sldChg chg="modSp mod">
        <pc:chgData name="Terry Halpin" userId="9e14529a50ea5a6b" providerId="LiveId" clId="{63FCE8B5-5D36-4B10-8964-79AA82DF52CE}" dt="2022-10-27T07:17:36.715" v="335" actId="1038"/>
        <pc:sldMkLst>
          <pc:docMk/>
          <pc:sldMk cId="0" sldId="495"/>
        </pc:sldMkLst>
      </pc:sldChg>
      <pc:sldChg chg="addSp delSp modSp mod delAnim modAnim">
        <pc:chgData name="Terry Halpin" userId="9e14529a50ea5a6b" providerId="LiveId" clId="{63FCE8B5-5D36-4B10-8964-79AA82DF52CE}" dt="2022-11-06T01:14:22.100" v="551" actId="1035"/>
        <pc:sldMkLst>
          <pc:docMk/>
          <pc:sldMk cId="0" sldId="501"/>
        </pc:sldMkLst>
      </pc:sldChg>
      <pc:sldChg chg="modSp mod">
        <pc:chgData name="Terry Halpin" userId="9e14529a50ea5a6b" providerId="LiveId" clId="{63FCE8B5-5D36-4B10-8964-79AA82DF52CE}" dt="2022-11-06T01:04:29.237" v="479" actId="1076"/>
        <pc:sldMkLst>
          <pc:docMk/>
          <pc:sldMk cId="0" sldId="502"/>
        </pc:sldMkLst>
      </pc:sldChg>
      <pc:sldChg chg="modSp">
        <pc:chgData name="Terry Halpin" userId="9e14529a50ea5a6b" providerId="LiveId" clId="{63FCE8B5-5D36-4B10-8964-79AA82DF52CE}" dt="2022-11-06T03:22:43.494" v="1058" actId="20577"/>
        <pc:sldMkLst>
          <pc:docMk/>
          <pc:sldMk cId="0" sldId="513"/>
        </pc:sldMkLst>
      </pc:sldChg>
      <pc:sldChg chg="addSp delSp modSp mod delAnim modAnim">
        <pc:chgData name="Terry Halpin" userId="9e14529a50ea5a6b" providerId="LiveId" clId="{63FCE8B5-5D36-4B10-8964-79AA82DF52CE}" dt="2022-11-06T03:33:35.027" v="1144" actId="1076"/>
        <pc:sldMkLst>
          <pc:docMk/>
          <pc:sldMk cId="0" sldId="519"/>
        </pc:sldMkLst>
      </pc:sldChg>
      <pc:sldChg chg="addSp delSp modSp mod delAnim modAnim">
        <pc:chgData name="Terry Halpin" userId="9e14529a50ea5a6b" providerId="LiveId" clId="{63FCE8B5-5D36-4B10-8964-79AA82DF52CE}" dt="2022-11-06T06:31:31.577" v="1634" actId="1037"/>
        <pc:sldMkLst>
          <pc:docMk/>
          <pc:sldMk cId="0" sldId="520"/>
        </pc:sldMkLst>
      </pc:sldChg>
      <pc:sldChg chg="addSp delSp modSp mod modAnim">
        <pc:chgData name="Terry Halpin" userId="9e14529a50ea5a6b" providerId="LiveId" clId="{63FCE8B5-5D36-4B10-8964-79AA82DF52CE}" dt="2022-11-06T06:56:22.078" v="1792" actId="21"/>
        <pc:sldMkLst>
          <pc:docMk/>
          <pc:sldMk cId="0" sldId="521"/>
        </pc:sldMkLst>
      </pc:sldChg>
      <pc:sldChg chg="addSp delSp modSp mod delAnim modAnim">
        <pc:chgData name="Terry Halpin" userId="9e14529a50ea5a6b" providerId="LiveId" clId="{63FCE8B5-5D36-4B10-8964-79AA82DF52CE}" dt="2022-11-06T06:46:16.881" v="1759" actId="6549"/>
        <pc:sldMkLst>
          <pc:docMk/>
          <pc:sldMk cId="0" sldId="522"/>
        </pc:sldMkLst>
      </pc:sldChg>
      <pc:sldChg chg="del">
        <pc:chgData name="Terry Halpin" userId="9e14529a50ea5a6b" providerId="LiveId" clId="{63FCE8B5-5D36-4B10-8964-79AA82DF52CE}" dt="2022-11-06T06:49:48.475" v="1760" actId="47"/>
        <pc:sldMkLst>
          <pc:docMk/>
          <pc:sldMk cId="0" sldId="523"/>
        </pc:sldMkLst>
      </pc:sldChg>
      <pc:sldChg chg="addSp delSp modSp mod">
        <pc:chgData name="Terry Halpin" userId="9e14529a50ea5a6b" providerId="LiveId" clId="{63FCE8B5-5D36-4B10-8964-79AA82DF52CE}" dt="2022-11-06T07:16:23.595" v="2370" actId="1076"/>
        <pc:sldMkLst>
          <pc:docMk/>
          <pc:sldMk cId="0" sldId="524"/>
        </pc:sldMkLst>
      </pc:sldChg>
      <pc:sldChg chg="addSp delSp modSp mod delAnim modAnim modNotesTx">
        <pc:chgData name="Terry Halpin" userId="9e14529a50ea5a6b" providerId="LiveId" clId="{63FCE8B5-5D36-4B10-8964-79AA82DF52CE}" dt="2022-11-06T03:08:23.040" v="1038" actId="20577"/>
        <pc:sldMkLst>
          <pc:docMk/>
          <pc:sldMk cId="0" sldId="526"/>
        </pc:sldMkLst>
      </pc:sldChg>
      <pc:sldChg chg="delSp modSp mod delAnim modAnim">
        <pc:chgData name="Terry Halpin" userId="9e14529a50ea5a6b" providerId="LiveId" clId="{63FCE8B5-5D36-4B10-8964-79AA82DF52CE}" dt="2022-11-06T05:33:09.919" v="1483"/>
        <pc:sldMkLst>
          <pc:docMk/>
          <pc:sldMk cId="0" sldId="529"/>
        </pc:sldMkLst>
      </pc:sldChg>
      <pc:sldChg chg="addSp delSp modSp mod delAnim modAnim">
        <pc:chgData name="Terry Halpin" userId="9e14529a50ea5a6b" providerId="LiveId" clId="{63FCE8B5-5D36-4B10-8964-79AA82DF52CE}" dt="2022-11-06T06:19:09.330" v="1579"/>
        <pc:sldMkLst>
          <pc:docMk/>
          <pc:sldMk cId="0" sldId="530"/>
        </pc:sldMkLst>
      </pc:sldChg>
      <pc:sldChg chg="modSp mod">
        <pc:chgData name="Terry Halpin" userId="9e14529a50ea5a6b" providerId="LiveId" clId="{63FCE8B5-5D36-4B10-8964-79AA82DF52CE}" dt="2022-10-27T07:24:39.609" v="373" actId="20577"/>
        <pc:sldMkLst>
          <pc:docMk/>
          <pc:sldMk cId="0" sldId="532"/>
        </pc:sldMkLst>
      </pc:sldChg>
      <pc:sldChg chg="modSp mod">
        <pc:chgData name="Terry Halpin" userId="9e14529a50ea5a6b" providerId="LiveId" clId="{63FCE8B5-5D36-4B10-8964-79AA82DF52CE}" dt="2022-11-06T01:45:31.601" v="623" actId="1076"/>
        <pc:sldMkLst>
          <pc:docMk/>
          <pc:sldMk cId="0" sldId="535"/>
        </pc:sldMkLst>
      </pc:sldChg>
      <pc:sldChg chg="modSp mod">
        <pc:chgData name="Terry Halpin" userId="9e14529a50ea5a6b" providerId="LiveId" clId="{63FCE8B5-5D36-4B10-8964-79AA82DF52CE}" dt="2022-11-09T00:25:29.972" v="2755" actId="1076"/>
        <pc:sldMkLst>
          <pc:docMk/>
          <pc:sldMk cId="0" sldId="540"/>
        </pc:sldMkLst>
      </pc:sldChg>
      <pc:sldChg chg="addSp modSp mod">
        <pc:chgData name="Terry Halpin" userId="9e14529a50ea5a6b" providerId="LiveId" clId="{63FCE8B5-5D36-4B10-8964-79AA82DF52CE}" dt="2022-11-06T05:22:19.268" v="1195" actId="6549"/>
        <pc:sldMkLst>
          <pc:docMk/>
          <pc:sldMk cId="0" sldId="542"/>
        </pc:sldMkLst>
      </pc:sldChg>
      <pc:sldChg chg="addSp delSp modSp mod modAnim">
        <pc:chgData name="Terry Halpin" userId="9e14529a50ea5a6b" providerId="LiveId" clId="{63FCE8B5-5D36-4B10-8964-79AA82DF52CE}" dt="2022-11-06T06:24:13.289" v="1594"/>
        <pc:sldMkLst>
          <pc:docMk/>
          <pc:sldMk cId="0" sldId="543"/>
        </pc:sldMkLst>
      </pc:sldChg>
      <pc:sldChg chg="addSp delSp modSp mod modAnim">
        <pc:chgData name="Terry Halpin" userId="9e14529a50ea5a6b" providerId="LiveId" clId="{63FCE8B5-5D36-4B10-8964-79AA82DF52CE}" dt="2022-11-06T07:10:23.918" v="2362" actId="14100"/>
        <pc:sldMkLst>
          <pc:docMk/>
          <pc:sldMk cId="0" sldId="544"/>
        </pc:sldMkLst>
      </pc:sldChg>
      <pc:sldChg chg="modSp mod">
        <pc:chgData name="Terry Halpin" userId="9e14529a50ea5a6b" providerId="LiveId" clId="{63FCE8B5-5D36-4B10-8964-79AA82DF52CE}" dt="2022-11-06T07:28:14.001" v="2375" actId="1076"/>
        <pc:sldMkLst>
          <pc:docMk/>
          <pc:sldMk cId="0" sldId="546"/>
        </pc:sldMkLst>
      </pc:sldChg>
      <pc:sldChg chg="addSp delSp modSp mod delAnim modAnim">
        <pc:chgData name="Terry Halpin" userId="9e14529a50ea5a6b" providerId="LiveId" clId="{63FCE8B5-5D36-4B10-8964-79AA82DF52CE}" dt="2022-11-06T01:17:45.262" v="562"/>
        <pc:sldMkLst>
          <pc:docMk/>
          <pc:sldMk cId="2059443468" sldId="556"/>
        </pc:sldMkLst>
      </pc:sldChg>
      <pc:sldChg chg="modSp">
        <pc:chgData name="Terry Halpin" userId="9e14529a50ea5a6b" providerId="LiveId" clId="{63FCE8B5-5D36-4B10-8964-79AA82DF52CE}" dt="2022-10-27T07:04:57.466" v="247" actId="20577"/>
        <pc:sldMkLst>
          <pc:docMk/>
          <pc:sldMk cId="3063036974" sldId="559"/>
        </pc:sldMkLst>
      </pc:sldChg>
      <pc:sldChg chg="addSp delSp modSp mod">
        <pc:chgData name="Terry Halpin" userId="9e14529a50ea5a6b" providerId="LiveId" clId="{63FCE8B5-5D36-4B10-8964-79AA82DF52CE}" dt="2022-11-06T02:52:39.535" v="683" actId="21"/>
        <pc:sldMkLst>
          <pc:docMk/>
          <pc:sldMk cId="2150634186" sldId="561"/>
        </pc:sldMkLst>
      </pc:sldChg>
      <pc:sldChg chg="modSp mod modAnim">
        <pc:chgData name="Terry Halpin" userId="9e14529a50ea5a6b" providerId="LiveId" clId="{63FCE8B5-5D36-4B10-8964-79AA82DF52CE}" dt="2022-11-09T00:09:21.074" v="2687" actId="20577"/>
        <pc:sldMkLst>
          <pc:docMk/>
          <pc:sldMk cId="1385667487" sldId="563"/>
        </pc:sldMkLst>
      </pc:sldChg>
      <pc:sldChg chg="modSp mod">
        <pc:chgData name="Terry Halpin" userId="9e14529a50ea5a6b" providerId="LiveId" clId="{63FCE8B5-5D36-4B10-8964-79AA82DF52CE}" dt="2022-10-27T07:02:46.210" v="233" actId="6549"/>
        <pc:sldMkLst>
          <pc:docMk/>
          <pc:sldMk cId="3708397784" sldId="564"/>
        </pc:sldMkLst>
      </pc:sldChg>
      <pc:sldChg chg="addSp delSp modSp mod">
        <pc:chgData name="Terry Halpin" userId="9e14529a50ea5a6b" providerId="LiveId" clId="{63FCE8B5-5D36-4B10-8964-79AA82DF52CE}" dt="2022-11-06T05:49:14.551" v="1497" actId="1076"/>
        <pc:sldMkLst>
          <pc:docMk/>
          <pc:sldMk cId="170063518" sldId="567"/>
        </pc:sldMkLst>
      </pc:sldChg>
      <pc:sldChg chg="addSp delSp modSp mod">
        <pc:chgData name="Terry Halpin" userId="9e14529a50ea5a6b" providerId="LiveId" clId="{63FCE8B5-5D36-4B10-8964-79AA82DF52CE}" dt="2022-11-06T05:52:10.847" v="1505" actId="14100"/>
        <pc:sldMkLst>
          <pc:docMk/>
          <pc:sldMk cId="2920337149" sldId="568"/>
        </pc:sldMkLst>
      </pc:sldChg>
      <pc:sldChg chg="addSp delSp modSp mod">
        <pc:chgData name="Terry Halpin" userId="9e14529a50ea5a6b" providerId="LiveId" clId="{63FCE8B5-5D36-4B10-8964-79AA82DF52CE}" dt="2022-11-06T06:07:13.324" v="1543" actId="20577"/>
        <pc:sldMkLst>
          <pc:docMk/>
          <pc:sldMk cId="2354212248" sldId="569"/>
        </pc:sldMkLst>
      </pc:sldChg>
      <pc:sldChg chg="addSp modSp new mod ord">
        <pc:chgData name="Terry Halpin" userId="9e14529a50ea5a6b" providerId="LiveId" clId="{63FCE8B5-5D36-4B10-8964-79AA82DF52CE}" dt="2022-11-06T06:57:27.742" v="1857" actId="1076"/>
        <pc:sldMkLst>
          <pc:docMk/>
          <pc:sldMk cId="1199023693" sldId="570"/>
        </pc:sldMkLst>
      </pc:sldChg>
    </pc:docChg>
  </pc:docChgLst>
  <pc:docChgLst>
    <pc:chgData name="Terry Halpin" userId="9e14529a50ea5a6b" providerId="LiveId" clId="{2E6899DC-6071-4A09-90C9-86385E3CF9C7}"/>
    <pc:docChg chg="delSld modSld">
      <pc:chgData name="Terry Halpin" userId="9e14529a50ea5a6b" providerId="LiveId" clId="{2E6899DC-6071-4A09-90C9-86385E3CF9C7}" dt="2023-01-08T05:00:48.584" v="13" actId="2696"/>
      <pc:docMkLst>
        <pc:docMk/>
      </pc:docMkLst>
      <pc:sldChg chg="modSp mod">
        <pc:chgData name="Terry Halpin" userId="9e14529a50ea5a6b" providerId="LiveId" clId="{2E6899DC-6071-4A09-90C9-86385E3CF9C7}" dt="2023-01-08T05:00:10.487" v="12" actId="6549"/>
        <pc:sldMkLst>
          <pc:docMk/>
          <pc:sldMk cId="0" sldId="475"/>
        </pc:sldMkLst>
      </pc:sldChg>
      <pc:sldChg chg="del">
        <pc:chgData name="Terry Halpin" userId="9e14529a50ea5a6b" providerId="LiveId" clId="{2E6899DC-6071-4A09-90C9-86385E3CF9C7}" dt="2023-01-08T05:00:48.584" v="13" actId="2696"/>
        <pc:sldMkLst>
          <pc:docMk/>
          <pc:sldMk cId="1385667487" sldId="563"/>
        </pc:sldMkLst>
      </pc:sldChg>
    </pc:docChg>
  </pc:docChgLst>
  <pc:docChgLst>
    <pc:chgData name="Terry Halpin" userId="9e14529a50ea5a6b" providerId="LiveId" clId="{65E53452-DE65-453B-BBFA-31351A1B2BDB}"/>
    <pc:docChg chg="modSld modNotesMaster modHandout">
      <pc:chgData name="Terry Halpin" userId="9e14529a50ea5a6b" providerId="LiveId" clId="{65E53452-DE65-453B-BBFA-31351A1B2BDB}" dt="2022-11-10T05:31:57.830" v="4"/>
      <pc:docMkLst>
        <pc:docMk/>
      </pc:docMkLst>
      <pc:sldChg chg="modSp mod">
        <pc:chgData name="Terry Halpin" userId="9e14529a50ea5a6b" providerId="LiveId" clId="{65E53452-DE65-453B-BBFA-31351A1B2BDB}" dt="2022-11-09T05:37:23.731" v="3" actId="113"/>
        <pc:sldMkLst>
          <pc:docMk/>
          <pc:sldMk cId="0" sldId="475"/>
        </pc:sldMkLst>
      </pc:sldChg>
      <pc:sldChg chg="modNotes">
        <pc:chgData name="Terry Halpin" userId="9e14529a50ea5a6b" providerId="LiveId" clId="{65E53452-DE65-453B-BBFA-31351A1B2BDB}" dt="2022-11-10T05:31:57.830" v="4"/>
        <pc:sldMkLst>
          <pc:docMk/>
          <pc:sldMk cId="0" sldId="478"/>
        </pc:sldMkLst>
      </pc:sldChg>
    </pc:docChg>
  </pc:docChgLst>
  <pc:docChgLst>
    <pc:chgData name="Terry Halpin" userId="9e14529a50ea5a6b" providerId="LiveId" clId="{387AAED8-176D-4286-9DDE-5002293087F4}"/>
    <pc:docChg chg="custSel modSld">
      <pc:chgData name="Terry Halpin" userId="9e14529a50ea5a6b" providerId="LiveId" clId="{387AAED8-176D-4286-9DDE-5002293087F4}" dt="2025-07-24T01:49:25.311" v="44" actId="207"/>
      <pc:docMkLst>
        <pc:docMk/>
      </pc:docMkLst>
      <pc:sldChg chg="modSp mod">
        <pc:chgData name="Terry Halpin" userId="9e14529a50ea5a6b" providerId="LiveId" clId="{387AAED8-176D-4286-9DDE-5002293087F4}" dt="2025-07-24T01:41:17.004" v="11" actId="20577"/>
        <pc:sldMkLst>
          <pc:docMk/>
          <pc:sldMk cId="0" sldId="475"/>
        </pc:sldMkLst>
        <pc:spChg chg="mod">
          <ac:chgData name="Terry Halpin" userId="9e14529a50ea5a6b" providerId="LiveId" clId="{387AAED8-176D-4286-9DDE-5002293087F4}" dt="2025-07-24T01:41:17.004" v="11" actId="20577"/>
          <ac:spMkLst>
            <pc:docMk/>
            <pc:sldMk cId="0" sldId="475"/>
            <ac:spMk id="2054" creationId="{00000000-0000-0000-0000-000000000000}"/>
          </ac:spMkLst>
        </pc:spChg>
      </pc:sldChg>
      <pc:sldChg chg="modSp mod">
        <pc:chgData name="Terry Halpin" userId="9e14529a50ea5a6b" providerId="LiveId" clId="{387AAED8-176D-4286-9DDE-5002293087F4}" dt="2025-07-24T01:49:25.311" v="44" actId="207"/>
        <pc:sldMkLst>
          <pc:docMk/>
          <pc:sldMk cId="0" sldId="540"/>
        </pc:sldMkLst>
        <pc:spChg chg="mod">
          <ac:chgData name="Terry Halpin" userId="9e14529a50ea5a6b" providerId="LiveId" clId="{387AAED8-176D-4286-9DDE-5002293087F4}" dt="2025-07-24T01:49:25.311" v="44" actId="207"/>
          <ac:spMkLst>
            <pc:docMk/>
            <pc:sldMk cId="0" sldId="540"/>
            <ac:spMk id="9" creationId="{68A7E8B7-4D3B-444C-8EA6-6FB9BD265580}"/>
          </ac:spMkLst>
        </pc:spChg>
        <pc:spChg chg="mod">
          <ac:chgData name="Terry Halpin" userId="9e14529a50ea5a6b" providerId="LiveId" clId="{387AAED8-176D-4286-9DDE-5002293087F4}" dt="2025-07-24T01:48:35.780" v="43" actId="108"/>
          <ac:spMkLst>
            <pc:docMk/>
            <pc:sldMk cId="0" sldId="540"/>
            <ac:spMk id="3076" creationId="{00000000-0000-0000-0000-000000000000}"/>
          </ac:spMkLst>
        </pc:spChg>
      </pc:sldChg>
      <pc:sldChg chg="modSp mod">
        <pc:chgData name="Terry Halpin" userId="9e14529a50ea5a6b" providerId="LiveId" clId="{387AAED8-176D-4286-9DDE-5002293087F4}" dt="2025-07-24T01:45:26.367" v="39" actId="20577"/>
        <pc:sldMkLst>
          <pc:docMk/>
          <pc:sldMk cId="2059443468" sldId="556"/>
        </pc:sldMkLst>
        <pc:spChg chg="mod">
          <ac:chgData name="Terry Halpin" userId="9e14529a50ea5a6b" providerId="LiveId" clId="{387AAED8-176D-4286-9DDE-5002293087F4}" dt="2025-07-24T01:45:26.367" v="39" actId="20577"/>
          <ac:spMkLst>
            <pc:docMk/>
            <pc:sldMk cId="2059443468" sldId="556"/>
            <ac:spMk id="307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FB343A00-8DA6-4777-9744-591A71D12C8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915988" y="744538"/>
            <a:ext cx="4960937"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79907" y="4715077"/>
            <a:ext cx="5433100" cy="4465934"/>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05CF815D-E0B7-4151-BD66-DC0D962B58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1171F6-EDE4-427A-8D97-CFC58F82DF6E}"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19E0207-D5F6-4402-996B-ADC44383DE37}"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You can also double-click any shape (see notes in previous slide on where to click a fact) to activate the first error that supports activation. Error activation puts the editor in the state required to fix the error. In this case a double-click on the fact type (or selecting the error) will add an internal uniqueness constraint with no selected roles and activate it for editing. A second double click on the first role will add that role to the constraint and commit the change.</a:t>
            </a:r>
          </a:p>
          <a:p>
            <a:pPr eaLnBrk="1" hangingPunct="1"/>
            <a:r>
              <a:rPr lang="en-US" altLang="en-US" dirty="0">
                <a:latin typeface="Arial" panose="020B0604020202020204" pitchFamily="34" charset="0"/>
              </a:rPr>
              <a:t>To be less invasive, the error fill color is actually pink rather than red, but think of it as red to associate it with the color commonly used for warning signs.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3FE6DA-E608-4EA2-A95A-95F2DD3BDDAE}" type="slidenum">
              <a:rPr lang="en-US" altLang="en-US" sz="1200">
                <a:latin typeface="Arial" panose="020B0604020202020204" pitchFamily="34" charset="0"/>
              </a:rPr>
              <a:pPr eaLnBrk="1" hangingPunct="1"/>
              <a:t>16</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see two parts of one diagram at the same time with the Window &gt; New Window command. You can also add additional diagrams to the 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063CA48-430C-44E1-AFE4-5F8CFC12F1CC}"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52ED6F-1A7F-4798-B6B5-4532D5D5F6AF}"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F34E5A5-C32F-4167-980E-54C3731411F0}"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select the role and use the Properties Window to set the RolePlayer property.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E2FE54F-38B8-4FA3-B571-3D1BDFEAAF9D}"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Activating the error will make the correct selection in the ORM Reading Editor and activate the control for editing.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16F44E-D8F3-4BF9-B4CA-2B5E80286259}"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F2 can be used to activate any in-place editing.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D7ED10-6B0C-41CB-B880-0ED6ECD50707}"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Double-click the Drug entity type to automatically open the RefMode dropdown.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3E5841-9605-4A2A-A43F-3745B399B5E4}"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08022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58FF20-6C63-427A-95F7-7707F877A850}"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ORM Reading Editor is available with any selection that is associated with a fact type (role, reading, constraint, rolename, fact type,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966609-D75A-4556-84ED-B064A726D794}"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74C1FC0-E3B7-48D0-B5ED-AE84993532D3}"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IsMandatory property is also available in the Properties Window. In addition, for binary facts, the Multiplicity property on a role can be used to add uniqueness and mandatory constraints.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07B5060-D88B-42E8-9A04-11BE96274B66}"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509" indent="-228509" eaLnBrk="1" hangingPunct="1"/>
            <a:r>
              <a:rPr lang="en-US" altLang="en-US">
                <a:latin typeface="Arial" panose="020B0604020202020204" pitchFamily="34" charset="0"/>
              </a:rPr>
              <a:t>The toolbox gesture for this is:</a:t>
            </a:r>
          </a:p>
          <a:p>
            <a:pPr marL="228509" indent="-228509" eaLnBrk="1" hangingPunct="1">
              <a:buFontTx/>
              <a:buAutoNum type="arabicParenR"/>
            </a:pPr>
            <a:r>
              <a:rPr lang="en-US" altLang="en-US">
                <a:latin typeface="Arial" panose="020B0604020202020204" pitchFamily="34" charset="0"/>
              </a:rPr>
              <a:t>Select Internal Uniqueness Constraint</a:t>
            </a:r>
          </a:p>
          <a:p>
            <a:pPr marL="228509" indent="-228509" eaLnBrk="1" hangingPunct="1">
              <a:buFontTx/>
              <a:buAutoNum type="arabicParenR"/>
            </a:pPr>
            <a:r>
              <a:rPr lang="en-US" altLang="en-US">
                <a:latin typeface="Arial" panose="020B0604020202020204" pitchFamily="34" charset="0"/>
              </a:rPr>
              <a:t>Click the fact to add it to. The constraint will be added activated with no constraints.</a:t>
            </a:r>
          </a:p>
          <a:p>
            <a:pPr marL="228509" indent="-228509" eaLnBrk="1" hangingPunct="1">
              <a:buFontTx/>
              <a:buAutoNum type="arabicParenR"/>
            </a:pPr>
            <a:r>
              <a:rPr lang="en-US" altLang="en-US">
                <a:latin typeface="Arial" panose="020B0604020202020204" pitchFamily="34" charset="0"/>
              </a:rPr>
              <a:t>Click the first role</a:t>
            </a:r>
          </a:p>
          <a:p>
            <a:pPr marL="228509" indent="-228509" eaLnBrk="1" hangingPunct="1">
              <a:buFontTx/>
              <a:buAutoNum type="arabicParenR"/>
            </a:pPr>
            <a:r>
              <a:rPr lang="en-US" altLang="en-US">
                <a:latin typeface="Arial" panose="020B0604020202020204" pitchFamily="34" charset="0"/>
              </a:rPr>
              <a:t>Double click the second role to add it and commit the constraint</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extend a single role constraint:</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Double-click the role to add</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make a double-role constraint a single</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Control-Double-Click the role to remove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B68A0D3-266E-4379-929F-CFBBF5F4CBB0}"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8FF7B83-BBBA-4A23-80EA-3665F7695713}"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49B1639-7445-4A7B-BF9E-3E0EE7D0AFC5}"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that these are machine-specific settings. All diagrams display according to the users settings.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5B5E3B-7778-4B8D-B0A5-4F1656AC64C4}"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475F6-F07F-40D7-B243-4DDC9A288C0D}" type="slidenum">
              <a:rPr lang="en-US" altLang="en-US" sz="1200">
                <a:latin typeface="Arial" panose="020B0604020202020204" pitchFamily="34" charset="0"/>
              </a:rPr>
              <a:pPr eaLnBrk="1" hangingPunct="1"/>
              <a:t>32</a:t>
            </a:fld>
            <a:endParaRPr lang="en-US" altLang="en-US" sz="1200">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9A29581-3C13-412F-9178-3E5DBA582343}" type="slidenum">
              <a:rPr lang="en-US" altLang="en-US" sz="1200">
                <a:latin typeface="Arial" panose="020B0604020202020204" pitchFamily="34" charset="0"/>
              </a:rPr>
              <a:pPr eaLnBrk="1" hangingPunct="1"/>
              <a:t>33</a:t>
            </a:fld>
            <a:endParaRPr lang="en-US" altLang="en-US" sz="12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54DB5C-CC32-4365-9AD4-78AA361FB239}"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54214B0-0C93-40B1-B562-F6E45CC8942D}"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78B4AC5-5755-4047-B109-9229881857AF}" type="slidenum">
              <a:rPr lang="en-US" altLang="en-US" sz="1200">
                <a:latin typeface="Arial" panose="020B0604020202020204" pitchFamily="34" charset="0"/>
              </a:rPr>
              <a:pPr eaLnBrk="1" hangingPunct="1"/>
              <a:t>37</a:t>
            </a:fld>
            <a:endParaRPr lang="en-US" altLang="en-US" sz="120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761A58-9A9B-4C31-9642-B5B9B217F090}"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F50FE3F-40B9-4481-9EE4-0576A23EAD2F}" type="slidenum">
              <a:rPr lang="en-US" altLang="en-US" sz="1200">
                <a:latin typeface="Arial" panose="020B0604020202020204" pitchFamily="34" charset="0"/>
              </a:rPr>
              <a:pPr eaLnBrk="1" hangingPunct="1"/>
              <a:t>39</a:t>
            </a:fld>
            <a:endParaRPr lang="en-US" alt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E89CA72-A244-4C14-8CBA-FB44882293D9}"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8EC2544-C31E-4F93-B63C-3C5435A2AE43}"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DF0723B-F662-4BB7-A894-1B4C20345941}"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A9CB029-DE22-4CC9-8C0C-F2F82176A8CE}" type="slidenum">
              <a:rPr lang="en-US" altLang="en-US" sz="1200">
                <a:latin typeface="Arial" panose="020B0604020202020204" pitchFamily="34" charset="0"/>
              </a:rPr>
              <a:pPr eaLnBrk="1" hangingPunct="1"/>
              <a:t>43</a:t>
            </a:fld>
            <a:endParaRPr lang="en-US" altLang="en-US"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D1D0FB8-EE74-4019-89BD-A365AF86443A}" type="slidenum">
              <a:rPr lang="en-US" altLang="en-US" sz="1200">
                <a:latin typeface="Arial" panose="020B0604020202020204" pitchFamily="34" charset="0"/>
              </a:rPr>
              <a:pPr eaLnBrk="1" hangingPunct="1"/>
              <a:t>46</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76AA6D-B617-4485-A437-45946854E30C}"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030" y="4715077"/>
            <a:ext cx="4980854" cy="44659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Consider the sample forms about medical patients. Conceptually, each form involves 3 elementary fact types, as shown. Each patient has exactly one (at least one and at most one) patient name. A check box is used to indicate whether a patient smokes. A person may have zero or more drug allergies, and vice versa – this many-to-many nature of the relationship may be verbalized as shown. The ORM conceptual schema is specified in textual 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B01EAA5-4540-4417-80AA-AB4CAD869333}" type="slidenum">
              <a:rPr lang="en-US" altLang="en-US" sz="1200">
                <a:latin typeface="Arial" panose="020B0604020202020204" pitchFamily="34" charset="0"/>
              </a:rPr>
              <a:pPr eaLnBrk="1" hangingPunct="1"/>
              <a:t>47</a:t>
            </a:fld>
            <a:endParaRPr lang="en-US" altLang="en-US"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136EB-3A2F-4B6B-B46A-D62619E8AD7C}" type="slidenum">
              <a:rPr lang="en-US" altLang="en-US" sz="1200">
                <a:latin typeface="Arial" panose="020B0604020202020204" pitchFamily="34" charset="0"/>
              </a:rPr>
              <a:pPr eaLnBrk="1" hangingPunct="1"/>
              <a:t>48</a:t>
            </a:fld>
            <a:endParaRPr lang="en-US" altLang="en-US"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CF815D-E0B7-4151-BD66-DC0D962B58D9}" type="slidenum">
              <a:rPr lang="en-US" altLang="en-US" smtClean="0"/>
              <a:pPr/>
              <a:t>51</a:t>
            </a:fld>
            <a:endParaRPr lang="en-US" altLang="en-US"/>
          </a:p>
        </p:txBody>
      </p:sp>
    </p:spTree>
    <p:extLst>
      <p:ext uri="{BB962C8B-B14F-4D97-AF65-F5344CB8AC3E}">
        <p14:creationId xmlns:p14="http://schemas.microsoft.com/office/powerpoint/2010/main" val="3552857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A1ADF6C-FECE-4573-BF34-2ACC7D6CB9F1}" type="slidenum">
              <a:rPr lang="en-US" altLang="en-US" sz="1200">
                <a:latin typeface="Arial" panose="020B0604020202020204" pitchFamily="34" charset="0"/>
              </a:rPr>
              <a:pPr eaLnBrk="1" hangingPunct="1"/>
              <a:t>52</a:t>
            </a:fld>
            <a:endParaRPr lang="en-US" altLang="en-US"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7DCDC3C-0698-47D3-AD3B-0D9CBA8FF169}" type="slidenum">
              <a:rPr lang="en-US" altLang="en-US" sz="1200">
                <a:latin typeface="Arial" panose="020B0604020202020204" pitchFamily="34" charset="0"/>
              </a:rPr>
              <a:pPr eaLnBrk="1" hangingPunct="1"/>
              <a:t>53</a:t>
            </a:fld>
            <a:endParaRPr lang="en-US" altLang="en-US"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0F58A6F-9ABA-4D87-954D-E5D7C0FB4B89}" type="slidenum">
              <a:rPr lang="en-US" altLang="en-US" sz="1200">
                <a:latin typeface="Arial" panose="020B0604020202020204" pitchFamily="34" charset="0"/>
              </a:rPr>
              <a:pPr eaLnBrk="1" hangingPunct="1"/>
              <a:t>54</a:t>
            </a:fld>
            <a:endParaRPr lang="en-US" altLang="en-US"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5191875-DD2F-4AEE-AA9E-37DE1FB2841B}" type="slidenum">
              <a:rPr lang="en-US" altLang="en-US" sz="1200">
                <a:latin typeface="Arial" panose="020B0604020202020204" pitchFamily="34" charset="0"/>
              </a:rPr>
              <a:pPr eaLnBrk="1" hangingPunct="1"/>
              <a:t>55</a:t>
            </a:fld>
            <a:endParaRPr lang="en-US" alt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A4F9CDA-7CBC-45CD-AF0F-385C0C1FB177}" type="slidenum">
              <a:rPr lang="en-US" altLang="en-US" sz="1200">
                <a:latin typeface="Arial" panose="020B0604020202020204" pitchFamily="34" charset="0"/>
              </a:rPr>
              <a:pPr eaLnBrk="1" hangingPunct="1"/>
              <a:t>56</a:t>
            </a:fld>
            <a:endParaRPr lang="en-US" altLang="en-US"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C371A-5780-49D9-B9E9-5BC49FAE9DDB}" type="slidenum">
              <a:rPr lang="en-US" altLang="en-US" sz="1200">
                <a:latin typeface="Arial" panose="020B0604020202020204" pitchFamily="34" charset="0"/>
              </a:rPr>
              <a:pPr eaLnBrk="1" hangingPunct="1"/>
              <a:t>58</a:t>
            </a:fld>
            <a:endParaRPr lang="en-US" altLang="en-US"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1E0CF5B-625A-4F1F-9664-9CAABE131964}" type="slidenum">
              <a:rPr lang="en-US" altLang="en-US" sz="1200">
                <a:latin typeface="Arial" panose="020B0604020202020204" pitchFamily="34" charset="0"/>
              </a:rPr>
              <a:pPr eaLnBrk="1" hangingPunct="1"/>
              <a:t>59</a:t>
            </a:fld>
            <a:endParaRPr lang="en-US" altLang="en-US"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EA68A99-3E05-4037-9557-3542B2407817}"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B15379-DA24-4EBF-9B76-1378BB058A7C}" type="slidenum">
              <a:rPr lang="en-US" altLang="en-US" sz="1200">
                <a:latin typeface="Arial" panose="020B0604020202020204" pitchFamily="34" charset="0"/>
              </a:rPr>
              <a:pPr eaLnBrk="1" hangingPunct="1"/>
              <a:t>60</a:t>
            </a:fld>
            <a:endParaRPr lang="en-US" altLang="en-US"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560989-758B-43FC-B2EE-2247B4E9CB83}" type="slidenum">
              <a:rPr lang="en-US" altLang="en-US" sz="1200">
                <a:latin typeface="Arial" panose="020B0604020202020204" pitchFamily="34" charset="0"/>
              </a:rPr>
              <a:pPr eaLnBrk="1" hangingPunct="1"/>
              <a:t>61</a:t>
            </a:fld>
            <a:endParaRPr lang="en-US" altLang="en-US"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D46F4AD-69EA-4366-BE2C-DFFC498D5BDC}" type="slidenum">
              <a:rPr lang="en-US" altLang="en-US" sz="1200">
                <a:latin typeface="Arial" panose="020B0604020202020204" pitchFamily="34" charset="0"/>
              </a:rPr>
              <a:pPr eaLnBrk="1" hangingPunct="1"/>
              <a:t>62</a:t>
            </a:fld>
            <a:endParaRPr lang="en-US" altLang="en-US"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6528D07-00C3-4B20-825F-18A93DB61A4D}" type="slidenum">
              <a:rPr lang="en-US" altLang="en-US" sz="1200">
                <a:latin typeface="Arial" panose="020B0604020202020204" pitchFamily="34" charset="0"/>
              </a:rPr>
              <a:pPr eaLnBrk="1" hangingPunct="1"/>
              <a:t>63</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58C9A1-E20B-49CF-B1C6-3804866E3735}"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1C9507-37D9-42E8-9266-AA8A3F8DE4F6}"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Alignment is activated if multiple top-level items are selected AND one of the top level items is the primary selection (indicated by a dotted line inside and outside the shape border). If a non-top level shape is the primary selection then alignment is not activated. You can shift-click on a selected element to make it primary, or Control-Click twice to turn selection off and back on for the element. Note that selecting the fact type (as opposed to one of its roles or internal uniqueness constraints) is tricky. Make sure the move cursor (4 arrow tips) is showing when you click the fact type to select it.</a:t>
            </a:r>
          </a:p>
        </p:txBody>
      </p:sp>
    </p:spTree>
    <p:extLst>
      <p:ext uri="{BB962C8B-B14F-4D97-AF65-F5344CB8AC3E}">
        <p14:creationId xmlns:p14="http://schemas.microsoft.com/office/powerpoint/2010/main" val="297895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90690A0-D112-4CA0-A3C9-1B739A2681A0}"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fld id="{82B448D9-E00A-4073-B3A9-D316EF7826DB}" type="slidenum">
              <a:rPr lang="en-US" altLang="en-US"/>
              <a:pPr/>
              <a:t>‹#›</a:t>
            </a:fld>
            <a:endParaRPr lang="en-US" altLang="en-US"/>
          </a:p>
        </p:txBody>
      </p:sp>
    </p:spTree>
    <p:extLst>
      <p:ext uri="{BB962C8B-B14F-4D97-AF65-F5344CB8AC3E}">
        <p14:creationId xmlns:p14="http://schemas.microsoft.com/office/powerpoint/2010/main" val="25721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F19478E2-7C2A-4D28-8050-959C088517A1}" type="slidenum">
              <a:rPr lang="en-US" altLang="en-US"/>
              <a:pPr/>
              <a:t>‹#›</a:t>
            </a:fld>
            <a:endParaRPr lang="en-US" altLang="en-US"/>
          </a:p>
        </p:txBody>
      </p:sp>
    </p:spTree>
    <p:extLst>
      <p:ext uri="{BB962C8B-B14F-4D97-AF65-F5344CB8AC3E}">
        <p14:creationId xmlns:p14="http://schemas.microsoft.com/office/powerpoint/2010/main" val="38518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A8EC77DB-4C7B-4EEA-BE0E-E30A7BA5FAC9}" type="slidenum">
              <a:rPr lang="en-US" altLang="en-US"/>
              <a:pPr/>
              <a:t>‹#›</a:t>
            </a:fld>
            <a:endParaRPr lang="en-US" altLang="en-US"/>
          </a:p>
        </p:txBody>
      </p:sp>
    </p:spTree>
    <p:extLst>
      <p:ext uri="{BB962C8B-B14F-4D97-AF65-F5344CB8AC3E}">
        <p14:creationId xmlns:p14="http://schemas.microsoft.com/office/powerpoint/2010/main" val="140859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79D01CBF-7E9E-42A7-9F14-C371348F299A}" type="slidenum">
              <a:rPr lang="en-US" altLang="en-US"/>
              <a:pPr/>
              <a:t>‹#›</a:t>
            </a:fld>
            <a:endParaRPr lang="en-US" altLang="en-US"/>
          </a:p>
        </p:txBody>
      </p:sp>
    </p:spTree>
    <p:extLst>
      <p:ext uri="{BB962C8B-B14F-4D97-AF65-F5344CB8AC3E}">
        <p14:creationId xmlns:p14="http://schemas.microsoft.com/office/powerpoint/2010/main" val="12333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F88BCFE8-F167-4CD3-BD85-14EFD5089982}" type="slidenum">
              <a:rPr lang="en-US" altLang="en-US"/>
              <a:pPr/>
              <a:t>‹#›</a:t>
            </a:fld>
            <a:endParaRPr lang="en-US" altLang="en-US"/>
          </a:p>
        </p:txBody>
      </p:sp>
    </p:spTree>
    <p:extLst>
      <p:ext uri="{BB962C8B-B14F-4D97-AF65-F5344CB8AC3E}">
        <p14:creationId xmlns:p14="http://schemas.microsoft.com/office/powerpoint/2010/main" val="185127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686613C-3355-4E9E-9E67-F7F6B0EEB311}" type="slidenum">
              <a:rPr lang="en-US" altLang="en-US"/>
              <a:pPr/>
              <a:t>‹#›</a:t>
            </a:fld>
            <a:endParaRPr lang="en-US" altLang="en-US"/>
          </a:p>
        </p:txBody>
      </p:sp>
    </p:spTree>
    <p:extLst>
      <p:ext uri="{BB962C8B-B14F-4D97-AF65-F5344CB8AC3E}">
        <p14:creationId xmlns:p14="http://schemas.microsoft.com/office/powerpoint/2010/main" val="165978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CF982D1E-E43E-4499-9D04-0512F6FD703D}" type="slidenum">
              <a:rPr lang="en-US" altLang="en-US"/>
              <a:pPr/>
              <a:t>‹#›</a:t>
            </a:fld>
            <a:endParaRPr lang="en-US" altLang="en-US"/>
          </a:p>
        </p:txBody>
      </p:sp>
    </p:spTree>
    <p:extLst>
      <p:ext uri="{BB962C8B-B14F-4D97-AF65-F5344CB8AC3E}">
        <p14:creationId xmlns:p14="http://schemas.microsoft.com/office/powerpoint/2010/main" val="17265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830D2DB0-D421-4E6C-8D5F-5C4689FBC194}" type="slidenum">
              <a:rPr lang="en-US" altLang="en-US"/>
              <a:pPr/>
              <a:t>‹#›</a:t>
            </a:fld>
            <a:endParaRPr lang="en-US" altLang="en-US"/>
          </a:p>
        </p:txBody>
      </p:sp>
    </p:spTree>
    <p:extLst>
      <p:ext uri="{BB962C8B-B14F-4D97-AF65-F5344CB8AC3E}">
        <p14:creationId xmlns:p14="http://schemas.microsoft.com/office/powerpoint/2010/main" val="18751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D931A98D-DDC4-4069-95CD-AA9EAD07F2A6}" type="slidenum">
              <a:rPr lang="en-US" altLang="en-US"/>
              <a:pPr/>
              <a:t>‹#›</a:t>
            </a:fld>
            <a:endParaRPr lang="en-US" altLang="en-US"/>
          </a:p>
        </p:txBody>
      </p:sp>
    </p:spTree>
    <p:extLst>
      <p:ext uri="{BB962C8B-B14F-4D97-AF65-F5344CB8AC3E}">
        <p14:creationId xmlns:p14="http://schemas.microsoft.com/office/powerpoint/2010/main" val="12708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7A5CA1B7-6969-4491-89F1-9AF5E306302F}" type="slidenum">
              <a:rPr lang="en-US" altLang="en-US"/>
              <a:pPr/>
              <a:t>‹#›</a:t>
            </a:fld>
            <a:endParaRPr lang="en-US" altLang="en-US"/>
          </a:p>
        </p:txBody>
      </p:sp>
    </p:spTree>
    <p:extLst>
      <p:ext uri="{BB962C8B-B14F-4D97-AF65-F5344CB8AC3E}">
        <p14:creationId xmlns:p14="http://schemas.microsoft.com/office/powerpoint/2010/main" val="29796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88A9352-75CD-4CF5-A07F-E1DF16A130FE}" type="slidenum">
              <a:rPr lang="en-US" altLang="en-US"/>
              <a:pPr/>
              <a:t>‹#›</a:t>
            </a:fld>
            <a:endParaRPr lang="en-US" altLang="en-US"/>
          </a:p>
        </p:txBody>
      </p:sp>
    </p:spTree>
    <p:extLst>
      <p:ext uri="{BB962C8B-B14F-4D97-AF65-F5344CB8AC3E}">
        <p14:creationId xmlns:p14="http://schemas.microsoft.com/office/powerpoint/2010/main" val="13564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304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5"/>
          <p:cNvSpPr>
            <a:spLocks noChangeShapeType="1"/>
          </p:cNvSpPr>
          <p:nvPr/>
        </p:nvSpPr>
        <p:spPr bwMode="auto">
          <a:xfrm>
            <a:off x="76200" y="0"/>
            <a:ext cx="0" cy="63246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Line 6"/>
          <p:cNvSpPr>
            <a:spLocks noChangeShapeType="1"/>
          </p:cNvSpPr>
          <p:nvPr/>
        </p:nvSpPr>
        <p:spPr bwMode="auto">
          <a:xfrm>
            <a:off x="228600" y="0"/>
            <a:ext cx="0" cy="58674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0" name="Line 7"/>
          <p:cNvSpPr>
            <a:spLocks noChangeShapeType="1"/>
          </p:cNvSpPr>
          <p:nvPr/>
        </p:nvSpPr>
        <p:spPr bwMode="auto">
          <a:xfrm>
            <a:off x="304800" y="0"/>
            <a:ext cx="0" cy="5715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Line 8"/>
          <p:cNvSpPr>
            <a:spLocks noChangeShapeType="1"/>
          </p:cNvSpPr>
          <p:nvPr/>
        </p:nvSpPr>
        <p:spPr bwMode="auto">
          <a:xfrm>
            <a:off x="152400" y="0"/>
            <a:ext cx="0" cy="6096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05" name="Rectangle 9"/>
          <p:cNvSpPr>
            <a:spLocks noGrp="1" noChangeArrowheads="1"/>
          </p:cNvSpPr>
          <p:nvPr>
            <p:ph type="sldNum" sz="quarter" idx="4"/>
          </p:nvPr>
        </p:nvSpPr>
        <p:spPr bwMode="auto">
          <a:xfrm>
            <a:off x="6781800" y="6534150"/>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F81A748-1A80-4F9D-BABF-F6908AA2A6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2600">
          <a:solidFill>
            <a:srgbClr val="A50021"/>
          </a:solidFill>
          <a:latin typeface="+mj-lt"/>
          <a:ea typeface="+mj-ea"/>
          <a:cs typeface="+mj-cs"/>
        </a:defRPr>
      </a:lvl1pPr>
      <a:lvl2pPr algn="l" rtl="0" eaLnBrk="0" fontAlgn="base" hangingPunct="0">
        <a:spcBef>
          <a:spcPct val="0"/>
        </a:spcBef>
        <a:spcAft>
          <a:spcPct val="0"/>
        </a:spcAft>
        <a:defRPr sz="2600">
          <a:solidFill>
            <a:srgbClr val="A50021"/>
          </a:solidFill>
          <a:latin typeface="Verdana" pitchFamily="34" charset="0"/>
        </a:defRPr>
      </a:lvl2pPr>
      <a:lvl3pPr algn="l" rtl="0" eaLnBrk="0" fontAlgn="base" hangingPunct="0">
        <a:spcBef>
          <a:spcPct val="0"/>
        </a:spcBef>
        <a:spcAft>
          <a:spcPct val="0"/>
        </a:spcAft>
        <a:defRPr sz="2600">
          <a:solidFill>
            <a:srgbClr val="A50021"/>
          </a:solidFill>
          <a:latin typeface="Verdana" pitchFamily="34" charset="0"/>
        </a:defRPr>
      </a:lvl3pPr>
      <a:lvl4pPr algn="l" rtl="0" eaLnBrk="0" fontAlgn="base" hangingPunct="0">
        <a:spcBef>
          <a:spcPct val="0"/>
        </a:spcBef>
        <a:spcAft>
          <a:spcPct val="0"/>
        </a:spcAft>
        <a:defRPr sz="2600">
          <a:solidFill>
            <a:srgbClr val="A50021"/>
          </a:solidFill>
          <a:latin typeface="Verdana" pitchFamily="34" charset="0"/>
        </a:defRPr>
      </a:lvl4pPr>
      <a:lvl5pPr algn="l" rtl="0" eaLnBrk="0" fontAlgn="base" hangingPunct="0">
        <a:spcBef>
          <a:spcPct val="0"/>
        </a:spcBef>
        <a:spcAft>
          <a:spcPct val="0"/>
        </a:spcAft>
        <a:defRPr sz="2600">
          <a:solidFill>
            <a:srgbClr val="A50021"/>
          </a:solidFill>
          <a:latin typeface="Verdana" pitchFamily="34" charset="0"/>
        </a:defRPr>
      </a:lvl5pPr>
      <a:lvl6pPr marL="457200" algn="l" rtl="0" fontAlgn="base">
        <a:spcBef>
          <a:spcPct val="0"/>
        </a:spcBef>
        <a:spcAft>
          <a:spcPct val="0"/>
        </a:spcAft>
        <a:defRPr sz="2600">
          <a:solidFill>
            <a:srgbClr val="A50021"/>
          </a:solidFill>
          <a:latin typeface="Verdana" pitchFamily="34" charset="0"/>
        </a:defRPr>
      </a:lvl6pPr>
      <a:lvl7pPr marL="914400" algn="l" rtl="0" fontAlgn="base">
        <a:spcBef>
          <a:spcPct val="0"/>
        </a:spcBef>
        <a:spcAft>
          <a:spcPct val="0"/>
        </a:spcAft>
        <a:defRPr sz="2600">
          <a:solidFill>
            <a:srgbClr val="A50021"/>
          </a:solidFill>
          <a:latin typeface="Verdana" pitchFamily="34" charset="0"/>
        </a:defRPr>
      </a:lvl7pPr>
      <a:lvl8pPr marL="1371600" algn="l" rtl="0" fontAlgn="base">
        <a:spcBef>
          <a:spcPct val="0"/>
        </a:spcBef>
        <a:spcAft>
          <a:spcPct val="0"/>
        </a:spcAft>
        <a:defRPr sz="2600">
          <a:solidFill>
            <a:srgbClr val="A50021"/>
          </a:solidFill>
          <a:latin typeface="Verdana" pitchFamily="34" charset="0"/>
        </a:defRPr>
      </a:lvl8pPr>
      <a:lvl9pPr marL="1828800" algn="l" rtl="0" fontAlgn="base">
        <a:spcBef>
          <a:spcPct val="0"/>
        </a:spcBef>
        <a:spcAft>
          <a:spcPct val="0"/>
        </a:spcAft>
        <a:defRPr sz="2600">
          <a:solidFill>
            <a:srgbClr val="A50021"/>
          </a:solidFill>
          <a:latin typeface="Verdana" pitchFamily="34" charset="0"/>
        </a:defRPr>
      </a:lvl9pPr>
    </p:titleStyle>
    <p:bodyStyle>
      <a:lvl1pPr marL="342900" indent="-342900" algn="l" rtl="0" eaLnBrk="0" fontAlgn="base" hangingPunct="0">
        <a:spcBef>
          <a:spcPct val="30000"/>
        </a:spcBef>
        <a:spcAft>
          <a:spcPct val="0"/>
        </a:spcAft>
        <a:buClr>
          <a:srgbClr val="001A66"/>
        </a:buClr>
        <a:buChar char="•"/>
        <a:defRPr sz="2000">
          <a:solidFill>
            <a:srgbClr val="001A66"/>
          </a:solidFill>
          <a:latin typeface="+mn-lt"/>
          <a:ea typeface="+mn-ea"/>
          <a:cs typeface="+mn-cs"/>
        </a:defRPr>
      </a:lvl1pPr>
      <a:lvl2pPr marL="742950" indent="-285750" algn="l" rtl="0" eaLnBrk="0" fontAlgn="base" hangingPunct="0">
        <a:spcBef>
          <a:spcPct val="0"/>
        </a:spcBef>
        <a:spcAft>
          <a:spcPct val="0"/>
        </a:spcAft>
        <a:buClr>
          <a:srgbClr val="001A66"/>
        </a:buClr>
        <a:buChar char="–"/>
        <a:defRPr sz="2000">
          <a:solidFill>
            <a:srgbClr val="001A66"/>
          </a:solidFill>
          <a:latin typeface="+mn-lt"/>
        </a:defRPr>
      </a:lvl2pPr>
      <a:lvl3pPr marL="1143000" indent="-228600" algn="l" rtl="0" eaLnBrk="0" fontAlgn="base" hangingPunct="0">
        <a:spcBef>
          <a:spcPct val="0"/>
        </a:spcBef>
        <a:spcAft>
          <a:spcPct val="0"/>
        </a:spcAft>
        <a:buClr>
          <a:srgbClr val="001A66"/>
        </a:buClr>
        <a:buChar char="•"/>
        <a:defRPr sz="2000">
          <a:solidFill>
            <a:srgbClr val="001A66"/>
          </a:solidFill>
          <a:latin typeface="+mn-lt"/>
        </a:defRPr>
      </a:lvl3pPr>
      <a:lvl4pPr marL="1600200" indent="-228600" algn="l" rtl="0" eaLnBrk="0" fontAlgn="base" hangingPunct="0">
        <a:spcBef>
          <a:spcPct val="0"/>
        </a:spcBef>
        <a:spcAft>
          <a:spcPct val="0"/>
        </a:spcAft>
        <a:buClr>
          <a:srgbClr val="001A66"/>
        </a:buClr>
        <a:buChar char="–"/>
        <a:defRPr sz="2000">
          <a:solidFill>
            <a:srgbClr val="001A66"/>
          </a:solidFill>
          <a:latin typeface="+mn-lt"/>
        </a:defRPr>
      </a:lvl4pPr>
      <a:lvl5pPr marL="2057400" indent="-228600" algn="l" rtl="0" eaLnBrk="0" fontAlgn="base" hangingPunct="0">
        <a:spcBef>
          <a:spcPct val="0"/>
        </a:spcBef>
        <a:spcAft>
          <a:spcPct val="0"/>
        </a:spcAft>
        <a:buClr>
          <a:srgbClr val="001A66"/>
        </a:buClr>
        <a:buChar char="»"/>
        <a:defRPr sz="2000">
          <a:solidFill>
            <a:srgbClr val="001A66"/>
          </a:solidFill>
          <a:latin typeface="+mn-lt"/>
        </a:defRPr>
      </a:lvl5pPr>
      <a:lvl6pPr marL="2514600" indent="-228600" algn="l" rtl="0" fontAlgn="base">
        <a:spcBef>
          <a:spcPct val="0"/>
        </a:spcBef>
        <a:spcAft>
          <a:spcPct val="0"/>
        </a:spcAft>
        <a:buClr>
          <a:srgbClr val="001A66"/>
        </a:buClr>
        <a:buChar char="»"/>
        <a:defRPr sz="2000">
          <a:solidFill>
            <a:srgbClr val="001A66"/>
          </a:solidFill>
          <a:latin typeface="+mn-lt"/>
        </a:defRPr>
      </a:lvl6pPr>
      <a:lvl7pPr marL="2971800" indent="-228600" algn="l" rtl="0" fontAlgn="base">
        <a:spcBef>
          <a:spcPct val="0"/>
        </a:spcBef>
        <a:spcAft>
          <a:spcPct val="0"/>
        </a:spcAft>
        <a:buClr>
          <a:srgbClr val="001A66"/>
        </a:buClr>
        <a:buChar char="»"/>
        <a:defRPr sz="2000">
          <a:solidFill>
            <a:srgbClr val="001A66"/>
          </a:solidFill>
          <a:latin typeface="+mn-lt"/>
        </a:defRPr>
      </a:lvl7pPr>
      <a:lvl8pPr marL="3429000" indent="-228600" algn="l" rtl="0" fontAlgn="base">
        <a:spcBef>
          <a:spcPct val="0"/>
        </a:spcBef>
        <a:spcAft>
          <a:spcPct val="0"/>
        </a:spcAft>
        <a:buClr>
          <a:srgbClr val="001A66"/>
        </a:buClr>
        <a:buChar char="»"/>
        <a:defRPr sz="2000">
          <a:solidFill>
            <a:srgbClr val="001A66"/>
          </a:solidFill>
          <a:latin typeface="+mn-lt"/>
        </a:defRPr>
      </a:lvl8pPr>
      <a:lvl9pPr marL="3886200" indent="-228600" algn="l" rtl="0" fontAlgn="base">
        <a:spcBef>
          <a:spcPct val="0"/>
        </a:spcBef>
        <a:spcAft>
          <a:spcPct val="0"/>
        </a:spcAft>
        <a:buClr>
          <a:srgbClr val="001A66"/>
        </a:buClr>
        <a:buChar char="»"/>
        <a:defRPr sz="2000">
          <a:solidFill>
            <a:srgbClr val="001A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visualstudio.microsoft.com/vs/communit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emf"/><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emf"/><Relationship Id="rId7"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0.emf"/></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nam12.safelinks.protection.outlook.com/?url=https%3A%2F%2Fgithub.com%2Formsolutions%2FNORMA&amp;data=05%7C01%7C%7Cab68a7eaf07e4465cd5408dac1e30e90%7C84df9e7fe9f640afb435aaaaaaaaaaaa%7C1%7C0%7C638035478198482783%7CUnknown%7CTWFpbGZsb3d8eyJWIjoiMC4wLjAwMDAiLCJQIjoiV2luMzIiLCJBTiI6Ik1haWwiLCJXVCI6Mn0%3D%7C3000%7C%7C%7C&amp;sdata=zXM9nX%2FgAUInQJ4c23rEvvotW8fIo%2BAIfazws%2Buz1EU%3D&amp;reserved=0" TargetMode="External"/><Relationship Id="rId4" Type="http://schemas.openxmlformats.org/officeDocument/2006/relationships/hyperlink" Target="https://ormsolutions.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35.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hyperlink" Target="https://nam12.safelinks.protection.outlook.com/?url=https%3A%2F%2Formsolutions.com%2Fnorma%2Freadme.htm%23Diagram%2520Display%2520Options%25202022-08&amp;data=05%7C01%7C%7Cf516f459db93466b0e4608dabfa26f59%7C84df9e7fe9f640afb435aaaaaaaaaaaa%7C1%7C0%7C638033001621162934%7CUnknown%7CTWFpbGZsb3d8eyJWIjoiMC4wLjAwMDAiLCJQIjoiV2luMzIiLCJBTiI6Ik1haWwiLCJXVCI6Mn0%3D%7C3000%7C%7C%7C&amp;sdata=%2B0oWiGeqG4PDWVKtHzXHe4KHqJIgZsN46vPo7wnKXhw%3D&amp;reserved=0"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38.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2.png"/></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4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4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34.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48.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4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5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48.png"/><Relationship Id="rId4" Type="http://schemas.openxmlformats.org/officeDocument/2006/relationships/image" Target="../media/image147.png"/></Relationships>
</file>

<file path=ppt/slides/_rels/slide5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49.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52.png"/><Relationship Id="rId4" Type="http://schemas.openxmlformats.org/officeDocument/2006/relationships/image" Target="../media/image151.png"/></Relationships>
</file>

<file path=ppt/slides/_rels/slide55.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55.png"/></Relationships>
</file>

<file path=ppt/slides/_rels/slide57.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58.png"/></Relationships>
</file>

<file path=ppt/slides/_rels/slide61.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61.png"/><Relationship Id="rId4" Type="http://schemas.openxmlformats.org/officeDocument/2006/relationships/image" Target="../media/image16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descr="Parchment"/>
          <p:cNvSpPr>
            <a:spLocks noGrp="1" noChangeArrowheads="1"/>
          </p:cNvSpPr>
          <p:nvPr>
            <p:ph type="title"/>
          </p:nvPr>
        </p:nvSpPr>
        <p:spPr>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NORMA Lab. 1 (new)</a:t>
            </a:r>
          </a:p>
        </p:txBody>
      </p:sp>
      <p:sp>
        <p:nvSpPr>
          <p:cNvPr id="2051" name="Rectangle 3"/>
          <p:cNvSpPr>
            <a:spLocks noGrp="1" noChangeArrowheads="1"/>
          </p:cNvSpPr>
          <p:nvPr>
            <p:ph idx="1"/>
          </p:nvPr>
        </p:nvSpPr>
        <p:spPr>
          <a:xfrm>
            <a:off x="685800" y="1447800"/>
            <a:ext cx="5715000" cy="2209800"/>
          </a:xfrm>
        </p:spPr>
        <p:txBody>
          <a:bodyPr/>
          <a:lstStyle/>
          <a:p>
            <a:pPr eaLnBrk="1" hangingPunct="1">
              <a:lnSpc>
                <a:spcPct val="90000"/>
              </a:lnSpc>
            </a:pPr>
            <a:r>
              <a:rPr lang="en-US" altLang="en-US" dirty="0">
                <a:solidFill>
                  <a:schemeClr val="tx1"/>
                </a:solidFill>
              </a:rPr>
              <a:t>Installing Visual Studio 2017, 2019 or 2022</a:t>
            </a:r>
          </a:p>
          <a:p>
            <a:pPr eaLnBrk="1" hangingPunct="1">
              <a:lnSpc>
                <a:spcPct val="90000"/>
              </a:lnSpc>
            </a:pPr>
            <a:r>
              <a:rPr lang="en-US" altLang="en-US" dirty="0">
                <a:solidFill>
                  <a:schemeClr val="tx1"/>
                </a:solidFill>
              </a:rPr>
              <a:t>Installing NORMA 2017, 2019 or 2022</a:t>
            </a:r>
          </a:p>
          <a:p>
            <a:pPr eaLnBrk="1" hangingPunct="1">
              <a:lnSpc>
                <a:spcPct val="90000"/>
              </a:lnSpc>
            </a:pPr>
            <a:r>
              <a:rPr lang="en-US" altLang="en-US" dirty="0">
                <a:solidFill>
                  <a:schemeClr val="tx1"/>
                </a:solidFill>
              </a:rPr>
              <a:t>Entering a simple ORM schema </a:t>
            </a:r>
          </a:p>
          <a:p>
            <a:pPr eaLnBrk="1" hangingPunct="1">
              <a:lnSpc>
                <a:spcPct val="90000"/>
              </a:lnSpc>
            </a:pPr>
            <a:r>
              <a:rPr lang="en-US" altLang="en-US" dirty="0">
                <a:solidFill>
                  <a:schemeClr val="tx1"/>
                </a:solidFill>
              </a:rPr>
              <a:t>Generating a Relational View</a:t>
            </a:r>
          </a:p>
          <a:p>
            <a:pPr eaLnBrk="1" hangingPunct="1">
              <a:lnSpc>
                <a:spcPct val="90000"/>
              </a:lnSpc>
            </a:pPr>
            <a:r>
              <a:rPr lang="en-US" altLang="en-US" dirty="0">
                <a:solidFill>
                  <a:schemeClr val="tx1"/>
                </a:solidFill>
              </a:rPr>
              <a:t>Generating DDL code</a:t>
            </a:r>
          </a:p>
          <a:p>
            <a:pPr eaLnBrk="1" hangingPunct="1">
              <a:lnSpc>
                <a:spcPct val="90000"/>
              </a:lnSpc>
            </a:pPr>
            <a:r>
              <a:rPr lang="en-US" altLang="en-US" dirty="0">
                <a:solidFill>
                  <a:schemeClr val="tx1"/>
                </a:solidFill>
              </a:rPr>
              <a:t>Generating other code </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CD2163E-67E4-422D-BB8F-09A1039E1A04}" type="slidenum">
              <a:rPr lang="en-US" altLang="en-US" sz="1200"/>
              <a:pPr eaLnBrk="1" hangingPunct="1"/>
              <a:t>1</a:t>
            </a:fld>
            <a:endParaRPr lang="en-US" altLang="en-US" sz="1200"/>
          </a:p>
        </p:txBody>
      </p:sp>
      <p:sp>
        <p:nvSpPr>
          <p:cNvPr id="603141" name="Text Box 5"/>
          <p:cNvSpPr txBox="1">
            <a:spLocks noChangeArrowheads="1"/>
          </p:cNvSpPr>
          <p:nvPr/>
        </p:nvSpPr>
        <p:spPr bwMode="auto">
          <a:xfrm>
            <a:off x="762000" y="3962400"/>
            <a:ext cx="7806368" cy="158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10000"/>
              </a:lnSpc>
            </a:pPr>
            <a:r>
              <a:rPr lang="en-US" altLang="en-US" sz="1800" i="1" dirty="0"/>
              <a:t>Notes: 	</a:t>
            </a:r>
          </a:p>
          <a:p>
            <a:pPr marL="285750" indent="-285750" eaLnBrk="1" hangingPunct="1">
              <a:lnSpc>
                <a:spcPct val="110000"/>
              </a:lnSpc>
              <a:buFont typeface="Arial" panose="020B0604020202020204" pitchFamily="34" charset="0"/>
              <a:buChar char="•"/>
            </a:pPr>
            <a:r>
              <a:rPr lang="en-US" altLang="en-US" sz="1800" i="1" dirty="0">
                <a:solidFill>
                  <a:srgbClr val="A50021"/>
                </a:solidFill>
              </a:rPr>
              <a:t>This new lab focuses on NORMA for Visual Studio 2017, 2019 and 2022.</a:t>
            </a:r>
          </a:p>
          <a:p>
            <a:pPr eaLnBrk="1" hangingPunct="1">
              <a:lnSpc>
                <a:spcPct val="110000"/>
              </a:lnSpc>
            </a:pPr>
            <a:r>
              <a:rPr lang="en-US" altLang="en-US" sz="1800" dirty="0">
                <a:solidFill>
                  <a:srgbClr val="A50021"/>
                </a:solidFill>
              </a:rPr>
              <a:t>     For earlier versions of NORMA, use the old NORMA Lab 1</a:t>
            </a:r>
            <a:r>
              <a:rPr lang="en-US" altLang="en-US" sz="1800" dirty="0"/>
              <a:t>, which was</a:t>
            </a:r>
          </a:p>
          <a:p>
            <a:pPr eaLnBrk="1" hangingPunct="1">
              <a:lnSpc>
                <a:spcPct val="110000"/>
              </a:lnSpc>
            </a:pPr>
            <a:r>
              <a:rPr lang="en-US" altLang="en-US" sz="1800" dirty="0"/>
              <a:t>     designed using NORMA for Visual Studio 2015.</a:t>
            </a:r>
          </a:p>
          <a:p>
            <a:pPr marL="285750" indent="-285750" eaLnBrk="1" hangingPunct="1">
              <a:lnSpc>
                <a:spcPct val="110000"/>
              </a:lnSpc>
              <a:buFont typeface="Arial" panose="020B0604020202020204" pitchFamily="34" charset="0"/>
              <a:buChar char="•"/>
            </a:pPr>
            <a:r>
              <a:rPr lang="en-US" altLang="en-US" sz="1800" dirty="0"/>
              <a:t>Some of these slides have additional comments.</a:t>
            </a:r>
          </a:p>
        </p:txBody>
      </p:sp>
      <p:sp>
        <p:nvSpPr>
          <p:cNvPr id="2054" name="Text Box 6"/>
          <p:cNvSpPr txBox="1">
            <a:spLocks noChangeArrowheads="1"/>
          </p:cNvSpPr>
          <p:nvPr/>
        </p:nvSpPr>
        <p:spPr bwMode="auto">
          <a:xfrm>
            <a:off x="2286000" y="6287929"/>
            <a:ext cx="47371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sz="1000" dirty="0"/>
              <a:t>File: NORMA_Lab1_new.pptx. Author: T. Halpin. </a:t>
            </a:r>
            <a:r>
              <a:rPr lang="en-US" altLang="en-US" sz="1000" b="1" i="1" dirty="0"/>
              <a:t>Last updated: 2025  July 24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236B87-2CDB-43A0-A0F2-9C93E3518B09}" type="slidenum">
              <a:rPr lang="en-US" altLang="en-US" sz="1200"/>
              <a:pPr eaLnBrk="1" hangingPunct="1"/>
              <a:t>10</a:t>
            </a:fld>
            <a:endParaRPr lang="en-US" altLang="en-US" sz="1200"/>
          </a:p>
        </p:txBody>
      </p:sp>
      <p:sp>
        <p:nvSpPr>
          <p:cNvPr id="5" name="TextBox 4"/>
          <p:cNvSpPr txBox="1"/>
          <p:nvPr/>
        </p:nvSpPr>
        <p:spPr>
          <a:xfrm>
            <a:off x="533400" y="152400"/>
            <a:ext cx="4606774" cy="2739211"/>
          </a:xfrm>
          <a:prstGeom prst="rect">
            <a:avLst/>
          </a:prstGeom>
          <a:noFill/>
        </p:spPr>
        <p:txBody>
          <a:bodyPr wrap="none">
            <a:spAutoFit/>
          </a:bodyPr>
          <a:lstStyle/>
          <a:p>
            <a:pPr>
              <a:defRPr/>
            </a:pPr>
            <a:r>
              <a:rPr lang="en-US" dirty="0"/>
              <a:t>In the </a:t>
            </a:r>
            <a:r>
              <a:rPr lang="en-US" dirty="0">
                <a:solidFill>
                  <a:srgbClr val="A50021"/>
                </a:solidFill>
              </a:rPr>
              <a:t>Fact Editor</a:t>
            </a:r>
            <a:r>
              <a:rPr lang="en-US" dirty="0"/>
              <a:t>, enter the fact type</a:t>
            </a:r>
          </a:p>
          <a:p>
            <a:pPr>
              <a:defRPr/>
            </a:pPr>
            <a:endParaRPr lang="en-US" sz="1200" dirty="0"/>
          </a:p>
          <a:p>
            <a:pPr>
              <a:defRPr/>
            </a:pPr>
            <a:r>
              <a:rPr lang="en-US" dirty="0"/>
              <a:t>	Patient(.</a:t>
            </a:r>
            <a:r>
              <a:rPr lang="en-US" dirty="0" err="1"/>
              <a:t>Nr</a:t>
            </a:r>
            <a:r>
              <a:rPr lang="en-US" dirty="0"/>
              <a:t>) has </a:t>
            </a:r>
            <a:r>
              <a:rPr lang="en-US" dirty="0" err="1"/>
              <a:t>PatientName</a:t>
            </a:r>
            <a:r>
              <a:rPr lang="en-US" dirty="0"/>
              <a:t>()</a:t>
            </a:r>
          </a:p>
          <a:p>
            <a:pPr>
              <a:defRPr/>
            </a:pPr>
            <a:endParaRPr lang="en-US" dirty="0"/>
          </a:p>
          <a:p>
            <a:pPr>
              <a:defRPr/>
            </a:pPr>
            <a:r>
              <a:rPr lang="en-US" dirty="0"/>
              <a:t>as follows:</a:t>
            </a:r>
          </a:p>
          <a:p>
            <a:pPr>
              <a:defRPr/>
            </a:pPr>
            <a:endParaRPr lang="en-US" dirty="0"/>
          </a:p>
          <a:p>
            <a:pPr marL="457200" indent="-457200">
              <a:buFontTx/>
              <a:buAutoNum type="arabicParenBoth"/>
              <a:defRPr/>
            </a:pPr>
            <a:r>
              <a:rPr lang="en-US" dirty="0"/>
              <a:t>Type “</a:t>
            </a:r>
            <a:r>
              <a:rPr lang="en-US" dirty="0">
                <a:solidFill>
                  <a:srgbClr val="C00000"/>
                </a:solidFill>
                <a:latin typeface="+mj-lt"/>
              </a:rPr>
              <a:t>Patient(</a:t>
            </a:r>
            <a:r>
              <a:rPr lang="en-US" dirty="0">
                <a:latin typeface="+mn-lt"/>
              </a:rPr>
              <a:t>”</a:t>
            </a:r>
          </a:p>
          <a:p>
            <a:pPr marL="457200" indent="-457200">
              <a:buFontTx/>
              <a:buAutoNum type="arabicParenBoth"/>
              <a:defRPr/>
            </a:pPr>
            <a:endParaRPr lang="en-US" dirty="0"/>
          </a:p>
          <a:p>
            <a:pPr marL="457200" indent="-457200">
              <a:buFontTx/>
              <a:buAutoNum type="arabicParenBoth" startAt="2"/>
              <a:defRPr/>
            </a:pPr>
            <a:r>
              <a:rPr lang="en-US" dirty="0"/>
              <a:t>Click </a:t>
            </a:r>
            <a:r>
              <a:rPr lang="en-US" dirty="0">
                <a:solidFill>
                  <a:srgbClr val="C00000"/>
                </a:solidFill>
                <a:latin typeface="+mj-lt"/>
              </a:rPr>
              <a:t>.</a:t>
            </a:r>
            <a:r>
              <a:rPr lang="en-US" dirty="0" err="1">
                <a:solidFill>
                  <a:srgbClr val="C00000"/>
                </a:solidFill>
                <a:latin typeface="+mj-lt"/>
              </a:rPr>
              <a:t>Nr</a:t>
            </a:r>
            <a:r>
              <a:rPr lang="en-US" dirty="0">
                <a:solidFill>
                  <a:srgbClr val="C00000"/>
                </a:solidFill>
                <a:latin typeface="+mj-lt"/>
              </a:rPr>
              <a:t> </a:t>
            </a:r>
            <a:r>
              <a:rPr lang="en-US" dirty="0"/>
              <a:t>from the drop-down list</a:t>
            </a:r>
          </a:p>
        </p:txBody>
      </p:sp>
      <p:pic>
        <p:nvPicPr>
          <p:cNvPr id="2" name="Snagit_PPTCD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
            <a:ext cx="1676400" cy="2078977"/>
          </a:xfrm>
          <a:prstGeom prst="rect">
            <a:avLst/>
          </a:prstGeom>
        </p:spPr>
      </p:pic>
      <p:pic>
        <p:nvPicPr>
          <p:cNvPr id="3" name="Snagit_PPTC5E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691" y="2768501"/>
            <a:ext cx="1258987" cy="557363"/>
          </a:xfrm>
          <a:prstGeom prst="rect">
            <a:avLst/>
          </a:prstGeom>
        </p:spPr>
      </p:pic>
      <p:pic>
        <p:nvPicPr>
          <p:cNvPr id="4" name="Snagit_PPT68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576339"/>
            <a:ext cx="3128971" cy="571502"/>
          </a:xfrm>
          <a:prstGeom prst="rect">
            <a:avLst/>
          </a:prstGeom>
        </p:spPr>
      </p:pic>
      <p:sp>
        <p:nvSpPr>
          <p:cNvPr id="7" name="TextBox 6"/>
          <p:cNvSpPr txBox="1"/>
          <p:nvPr/>
        </p:nvSpPr>
        <p:spPr>
          <a:xfrm>
            <a:off x="914400" y="5140474"/>
            <a:ext cx="4173515" cy="707886"/>
          </a:xfrm>
          <a:prstGeom prst="rect">
            <a:avLst/>
          </a:prstGeom>
          <a:noFill/>
        </p:spPr>
        <p:txBody>
          <a:bodyPr wrap="none" rtlCol="0">
            <a:spAutoFit/>
          </a:bodyPr>
          <a:lstStyle/>
          <a:p>
            <a:pPr marL="457200" indent="-457200">
              <a:defRPr/>
            </a:pPr>
            <a:r>
              <a:rPr lang="en-US" dirty="0"/>
              <a:t>The fact type should now be</a:t>
            </a:r>
          </a:p>
          <a:p>
            <a:pPr marL="457200" indent="-457200">
              <a:defRPr/>
            </a:pPr>
            <a:r>
              <a:rPr lang="en-US" dirty="0"/>
              <a:t>displayed in the document window.</a:t>
            </a:r>
          </a:p>
        </p:txBody>
      </p:sp>
      <p:sp>
        <p:nvSpPr>
          <p:cNvPr id="13" name="TextBox 12"/>
          <p:cNvSpPr txBox="1"/>
          <p:nvPr/>
        </p:nvSpPr>
        <p:spPr>
          <a:xfrm>
            <a:off x="533400" y="2951414"/>
            <a:ext cx="4232825" cy="400110"/>
          </a:xfrm>
          <a:prstGeom prst="rect">
            <a:avLst/>
          </a:prstGeom>
          <a:noFill/>
        </p:spPr>
        <p:txBody>
          <a:bodyPr wrap="none" rtlCol="0">
            <a:spAutoFit/>
          </a:bodyPr>
          <a:lstStyle/>
          <a:p>
            <a:pPr marL="457200" indent="-457200">
              <a:buFontTx/>
              <a:buAutoNum type="arabicParenBoth" startAt="3"/>
              <a:defRPr/>
            </a:pPr>
            <a:r>
              <a:rPr lang="en-US" dirty="0"/>
              <a:t>Type the closing parenthesis “</a:t>
            </a:r>
            <a:r>
              <a:rPr lang="en-US" dirty="0">
                <a:solidFill>
                  <a:srgbClr val="C00000"/>
                </a:solidFill>
              </a:rPr>
              <a:t>)</a:t>
            </a:r>
            <a:r>
              <a:rPr lang="en-US" dirty="0"/>
              <a:t>”</a:t>
            </a:r>
          </a:p>
        </p:txBody>
      </p:sp>
      <p:sp>
        <p:nvSpPr>
          <p:cNvPr id="14" name="TextBox 13"/>
          <p:cNvSpPr txBox="1"/>
          <p:nvPr/>
        </p:nvSpPr>
        <p:spPr>
          <a:xfrm>
            <a:off x="547478" y="3776801"/>
            <a:ext cx="3723263" cy="400110"/>
          </a:xfrm>
          <a:prstGeom prst="rect">
            <a:avLst/>
          </a:prstGeom>
          <a:noFill/>
        </p:spPr>
        <p:txBody>
          <a:bodyPr wrap="none" rtlCol="0">
            <a:spAutoFit/>
          </a:bodyPr>
          <a:lstStyle/>
          <a:p>
            <a:pPr marL="457200" indent="-457200">
              <a:buFontTx/>
              <a:buAutoNum type="arabicParenBoth" startAt="4"/>
              <a:defRPr/>
            </a:pPr>
            <a:r>
              <a:rPr lang="en-US" dirty="0"/>
              <a:t>Type “ </a:t>
            </a:r>
            <a:r>
              <a:rPr lang="en-US" dirty="0">
                <a:solidFill>
                  <a:srgbClr val="C00000"/>
                </a:solidFill>
              </a:rPr>
              <a:t>has </a:t>
            </a:r>
            <a:r>
              <a:rPr lang="en-US" dirty="0" err="1">
                <a:solidFill>
                  <a:srgbClr val="C00000"/>
                </a:solidFill>
              </a:rPr>
              <a:t>PatientName</a:t>
            </a:r>
            <a:r>
              <a:rPr lang="en-US" dirty="0">
                <a:solidFill>
                  <a:srgbClr val="C00000"/>
                </a:solidFill>
              </a:rPr>
              <a:t>()</a:t>
            </a:r>
            <a:r>
              <a:rPr lang="en-US" dirty="0"/>
              <a:t>” </a:t>
            </a:r>
            <a:endParaRPr lang="en-AU" dirty="0"/>
          </a:p>
        </p:txBody>
      </p:sp>
      <p:sp>
        <p:nvSpPr>
          <p:cNvPr id="16" name="TextBox 15"/>
          <p:cNvSpPr txBox="1"/>
          <p:nvPr/>
        </p:nvSpPr>
        <p:spPr>
          <a:xfrm>
            <a:off x="521433" y="4516844"/>
            <a:ext cx="2522165" cy="400110"/>
          </a:xfrm>
          <a:prstGeom prst="rect">
            <a:avLst/>
          </a:prstGeom>
          <a:noFill/>
        </p:spPr>
        <p:txBody>
          <a:bodyPr wrap="none" rtlCol="0">
            <a:spAutoFit/>
          </a:bodyPr>
          <a:lstStyle/>
          <a:p>
            <a:pPr>
              <a:defRPr/>
            </a:pPr>
            <a:r>
              <a:rPr lang="en-US" dirty="0"/>
              <a:t>(5)  Press </a:t>
            </a:r>
            <a:r>
              <a:rPr lang="en-US" dirty="0">
                <a:solidFill>
                  <a:srgbClr val="C00000"/>
                </a:solidFill>
              </a:rPr>
              <a:t>Ctrl-Enter</a:t>
            </a:r>
            <a:r>
              <a:rPr lang="en-US" dirty="0"/>
              <a:t> </a:t>
            </a:r>
          </a:p>
        </p:txBody>
      </p:sp>
      <p:pic>
        <p:nvPicPr>
          <p:cNvPr id="9" name="Snagit_SNG811">
            <a:extLst>
              <a:ext uri="{FF2B5EF4-FFF2-40B4-BE49-F238E27FC236}">
                <a16:creationId xmlns:a16="http://schemas.microsoft.com/office/drawing/2014/main" id="{AD14946E-19CE-4C59-9B6C-CB5709EEE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1070" y="4898823"/>
            <a:ext cx="3721459" cy="707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11</a:t>
            </a:fld>
            <a:endParaRPr lang="en-US" altLang="en-US" sz="1200"/>
          </a:p>
        </p:txBody>
      </p:sp>
      <p:sp>
        <p:nvSpPr>
          <p:cNvPr id="707589" name="Text Box 5"/>
          <p:cNvSpPr txBox="1">
            <a:spLocks noChangeArrowheads="1"/>
          </p:cNvSpPr>
          <p:nvPr/>
        </p:nvSpPr>
        <p:spPr bwMode="auto">
          <a:xfrm>
            <a:off x="304800" y="343253"/>
            <a:ext cx="3962400" cy="1899302"/>
          </a:xfrm>
          <a:prstGeom prst="rect">
            <a:avLst/>
          </a:prstGeom>
          <a:noFill/>
          <a:ln w="9525">
            <a:noFill/>
            <a:miter lim="800000"/>
            <a:headEnd/>
            <a:tailEnd/>
          </a:ln>
        </p:spPr>
        <p:txBody>
          <a:bodyPr wrap="square">
            <a:spAutoFit/>
          </a:bodyPr>
          <a:lstStyle/>
          <a:p>
            <a:pPr>
              <a:lnSpc>
                <a:spcPct val="120000"/>
              </a:lnSpc>
              <a:defRPr/>
            </a:pPr>
            <a:r>
              <a:rPr lang="en-US" dirty="0"/>
              <a:t>Dragging the mouse to select</a:t>
            </a:r>
          </a:p>
          <a:p>
            <a:pPr>
              <a:lnSpc>
                <a:spcPct val="120000"/>
              </a:lnSpc>
              <a:defRPr/>
            </a:pPr>
            <a:r>
              <a:rPr lang="en-US" dirty="0"/>
              <a:t>the whole fact type (both the predicate and the object types)</a:t>
            </a:r>
          </a:p>
          <a:p>
            <a:pPr>
              <a:lnSpc>
                <a:spcPct val="120000"/>
              </a:lnSpc>
              <a:defRPr/>
            </a:pPr>
            <a:r>
              <a:rPr lang="en-US" dirty="0"/>
              <a:t>causes the </a:t>
            </a:r>
            <a:r>
              <a:rPr lang="en-US" dirty="0">
                <a:solidFill>
                  <a:srgbClr val="A50021"/>
                </a:solidFill>
              </a:rPr>
              <a:t>Format</a:t>
            </a:r>
            <a:r>
              <a:rPr lang="en-US" dirty="0"/>
              <a:t> option to appear in the top menu.</a:t>
            </a:r>
          </a:p>
        </p:txBody>
      </p:sp>
      <p:pic>
        <p:nvPicPr>
          <p:cNvPr id="2" name="Snagit_PPTF33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72965"/>
            <a:ext cx="1395423" cy="604842"/>
          </a:xfrm>
          <a:prstGeom prst="rect">
            <a:avLst/>
          </a:prstGeom>
        </p:spPr>
      </p:pic>
      <p:sp>
        <p:nvSpPr>
          <p:cNvPr id="6" name="TextBox 5"/>
          <p:cNvSpPr txBox="1"/>
          <p:nvPr/>
        </p:nvSpPr>
        <p:spPr>
          <a:xfrm>
            <a:off x="413247" y="4441609"/>
            <a:ext cx="4386970" cy="1899302"/>
          </a:xfrm>
          <a:prstGeom prst="rect">
            <a:avLst/>
          </a:prstGeom>
          <a:noFill/>
        </p:spPr>
        <p:txBody>
          <a:bodyPr wrap="none" rtlCol="0">
            <a:spAutoFit/>
          </a:bodyPr>
          <a:lstStyle/>
          <a:p>
            <a:pPr>
              <a:lnSpc>
                <a:spcPct val="120000"/>
              </a:lnSpc>
              <a:defRPr/>
            </a:pPr>
            <a:r>
              <a:rPr lang="en-US" dirty="0">
                <a:solidFill>
                  <a:srgbClr val="C00000"/>
                </a:solidFill>
              </a:rPr>
              <a:t>Nudge Patient </a:t>
            </a:r>
            <a:r>
              <a:rPr lang="en-US" dirty="0"/>
              <a:t>closer to the predicate</a:t>
            </a:r>
          </a:p>
          <a:p>
            <a:pPr>
              <a:lnSpc>
                <a:spcPct val="120000"/>
              </a:lnSpc>
              <a:defRPr/>
            </a:pPr>
            <a:r>
              <a:rPr lang="en-US" dirty="0"/>
              <a:t>by selecting Patient and</a:t>
            </a:r>
          </a:p>
          <a:p>
            <a:pPr>
              <a:lnSpc>
                <a:spcPct val="120000"/>
              </a:lnSpc>
              <a:defRPr/>
            </a:pPr>
            <a:r>
              <a:rPr lang="en-US" dirty="0"/>
              <a:t>pressing the right-arrow key.</a:t>
            </a:r>
          </a:p>
          <a:p>
            <a:pPr>
              <a:lnSpc>
                <a:spcPct val="120000"/>
              </a:lnSpc>
              <a:defRPr/>
            </a:pPr>
            <a:r>
              <a:rPr lang="en-US" dirty="0"/>
              <a:t>Similarly, </a:t>
            </a:r>
            <a:r>
              <a:rPr lang="en-US" dirty="0">
                <a:solidFill>
                  <a:srgbClr val="C00000"/>
                </a:solidFill>
              </a:rPr>
              <a:t>nudge </a:t>
            </a:r>
            <a:r>
              <a:rPr lang="en-US" dirty="0" err="1">
                <a:solidFill>
                  <a:srgbClr val="C00000"/>
                </a:solidFill>
              </a:rPr>
              <a:t>PatientName</a:t>
            </a:r>
            <a:r>
              <a:rPr lang="en-US" dirty="0">
                <a:solidFill>
                  <a:srgbClr val="C00000"/>
                </a:solidFill>
              </a:rPr>
              <a:t> </a:t>
            </a:r>
            <a:r>
              <a:rPr lang="en-US" dirty="0"/>
              <a:t>closer</a:t>
            </a:r>
          </a:p>
          <a:p>
            <a:pPr>
              <a:lnSpc>
                <a:spcPct val="120000"/>
              </a:lnSpc>
              <a:defRPr/>
            </a:pPr>
            <a:r>
              <a:rPr lang="en-US" dirty="0"/>
              <a:t>using the left-arrow key.</a:t>
            </a:r>
          </a:p>
        </p:txBody>
      </p:sp>
      <p:pic>
        <p:nvPicPr>
          <p:cNvPr id="10" name="Snagit_SNG834">
            <a:extLst>
              <a:ext uri="{FF2B5EF4-FFF2-40B4-BE49-F238E27FC236}">
                <a16:creationId xmlns:a16="http://schemas.microsoft.com/office/drawing/2014/main" id="{179B5F89-EDC1-4C50-A692-CFE8160F1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364" y="343253"/>
            <a:ext cx="3224236" cy="1985977"/>
          </a:xfrm>
          <a:prstGeom prst="rect">
            <a:avLst/>
          </a:prstGeom>
        </p:spPr>
      </p:pic>
      <p:pic>
        <p:nvPicPr>
          <p:cNvPr id="12" name="Snagit_SNG82F">
            <a:extLst>
              <a:ext uri="{FF2B5EF4-FFF2-40B4-BE49-F238E27FC236}">
                <a16:creationId xmlns:a16="http://schemas.microsoft.com/office/drawing/2014/main" id="{9F390E8E-3A06-4976-A008-05CA56DEA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574" y="2566535"/>
            <a:ext cx="2466993" cy="1528774"/>
          </a:xfrm>
          <a:prstGeom prst="rect">
            <a:avLst/>
          </a:prstGeom>
        </p:spPr>
      </p:pic>
      <p:pic>
        <p:nvPicPr>
          <p:cNvPr id="15" name="Snagit_SNG82F">
            <a:extLst>
              <a:ext uri="{FF2B5EF4-FFF2-40B4-BE49-F238E27FC236}">
                <a16:creationId xmlns:a16="http://schemas.microsoft.com/office/drawing/2014/main" id="{53D5C99B-5FDA-43D9-807E-1225C479FE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4111341"/>
            <a:ext cx="3603445" cy="641390"/>
          </a:xfrm>
          <a:prstGeom prst="rect">
            <a:avLst/>
          </a:prstGeom>
        </p:spPr>
      </p:pic>
      <p:pic>
        <p:nvPicPr>
          <p:cNvPr id="19" name="Snagit_SNG857">
            <a:extLst>
              <a:ext uri="{FF2B5EF4-FFF2-40B4-BE49-F238E27FC236}">
                <a16:creationId xmlns:a16="http://schemas.microsoft.com/office/drawing/2014/main" id="{E0FAF40B-1322-4E2D-9107-D5DE9694B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217" y="5111710"/>
            <a:ext cx="3389241" cy="838200"/>
          </a:xfrm>
          <a:prstGeom prst="rect">
            <a:avLst/>
          </a:prstGeom>
        </p:spPr>
      </p:pic>
      <p:sp>
        <p:nvSpPr>
          <p:cNvPr id="20" name="TextBox 19">
            <a:extLst>
              <a:ext uri="{FF2B5EF4-FFF2-40B4-BE49-F238E27FC236}">
                <a16:creationId xmlns:a16="http://schemas.microsoft.com/office/drawing/2014/main" id="{13AADA8E-A83A-49F2-9FA9-A2812EC4C0E4}"/>
              </a:ext>
            </a:extLst>
          </p:cNvPr>
          <p:cNvSpPr txBox="1"/>
          <p:nvPr/>
        </p:nvSpPr>
        <p:spPr>
          <a:xfrm>
            <a:off x="347564" y="2377807"/>
            <a:ext cx="3995837" cy="1899302"/>
          </a:xfrm>
          <a:prstGeom prst="rect">
            <a:avLst/>
          </a:prstGeom>
          <a:noFill/>
        </p:spPr>
        <p:txBody>
          <a:bodyPr wrap="none" rtlCol="0">
            <a:spAutoFit/>
          </a:bodyPr>
          <a:lstStyle/>
          <a:p>
            <a:pPr>
              <a:lnSpc>
                <a:spcPct val="120000"/>
              </a:lnSpc>
              <a:defRPr/>
            </a:pPr>
            <a:r>
              <a:rPr lang="en-US" dirty="0"/>
              <a:t>To </a:t>
            </a:r>
            <a:r>
              <a:rPr lang="en-US" dirty="0">
                <a:solidFill>
                  <a:srgbClr val="A50021"/>
                </a:solidFill>
              </a:rPr>
              <a:t>align</a:t>
            </a:r>
            <a:r>
              <a:rPr lang="en-US" dirty="0"/>
              <a:t> these shapes horizontally</a:t>
            </a:r>
          </a:p>
          <a:p>
            <a:pPr>
              <a:lnSpc>
                <a:spcPct val="120000"/>
              </a:lnSpc>
              <a:defRPr/>
            </a:pPr>
            <a:r>
              <a:rPr lang="en-US" dirty="0"/>
              <a:t>choose the menu options</a:t>
            </a:r>
          </a:p>
          <a:p>
            <a:pPr>
              <a:lnSpc>
                <a:spcPct val="120000"/>
              </a:lnSpc>
              <a:defRPr/>
            </a:pPr>
            <a:r>
              <a:rPr lang="en-US" dirty="0">
                <a:solidFill>
                  <a:srgbClr val="A50021"/>
                </a:solidFill>
              </a:rPr>
              <a:t>Format</a:t>
            </a:r>
            <a:r>
              <a:rPr lang="en-US" dirty="0"/>
              <a:t> &gt; </a:t>
            </a:r>
            <a:r>
              <a:rPr lang="en-US" dirty="0">
                <a:solidFill>
                  <a:srgbClr val="A50021"/>
                </a:solidFill>
              </a:rPr>
              <a:t>Align</a:t>
            </a:r>
            <a:r>
              <a:rPr lang="en-US" dirty="0"/>
              <a:t> &gt; </a:t>
            </a:r>
            <a:r>
              <a:rPr lang="en-US" dirty="0">
                <a:solidFill>
                  <a:srgbClr val="C00000"/>
                </a:solidFill>
              </a:rPr>
              <a:t>Middles</a:t>
            </a:r>
            <a:r>
              <a:rPr lang="en-US" dirty="0"/>
              <a:t>.</a:t>
            </a:r>
          </a:p>
          <a:p>
            <a:pPr>
              <a:lnSpc>
                <a:spcPct val="120000"/>
              </a:lnSpc>
              <a:defRPr/>
            </a:pPr>
            <a:r>
              <a:rPr lang="en-US" dirty="0"/>
              <a:t>The alignment is based on</a:t>
            </a:r>
          </a:p>
          <a:p>
            <a:pPr>
              <a:lnSpc>
                <a:spcPct val="120000"/>
              </a:lnSpc>
              <a:defRPr/>
            </a:pPr>
            <a:r>
              <a:rPr lang="en-US" dirty="0"/>
              <a:t>the last shape selected. </a:t>
            </a:r>
          </a:p>
        </p:txBody>
      </p:sp>
    </p:spTree>
    <p:extLst>
      <p:ext uri="{BB962C8B-B14F-4D97-AF65-F5344CB8AC3E}">
        <p14:creationId xmlns:p14="http://schemas.microsoft.com/office/powerpoint/2010/main" val="3100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29814DB-18C4-4E29-A58B-4541A0BD2B9C}" type="slidenum">
              <a:rPr lang="en-US" altLang="en-US" sz="1200"/>
              <a:pPr eaLnBrk="1" hangingPunct="1"/>
              <a:t>12</a:t>
            </a:fld>
            <a:endParaRPr lang="en-US" altLang="en-US" sz="1200"/>
          </a:p>
        </p:txBody>
      </p:sp>
      <p:sp>
        <p:nvSpPr>
          <p:cNvPr id="4" name="TextBox 3"/>
          <p:cNvSpPr txBox="1"/>
          <p:nvPr/>
        </p:nvSpPr>
        <p:spPr>
          <a:xfrm>
            <a:off x="457200" y="228600"/>
            <a:ext cx="4038600" cy="3123932"/>
          </a:xfrm>
          <a:prstGeom prst="rect">
            <a:avLst/>
          </a:prstGeom>
          <a:noFill/>
        </p:spPr>
        <p:txBody>
          <a:bodyPr wrap="square">
            <a:spAutoFit/>
          </a:bodyPr>
          <a:lstStyle/>
          <a:p>
            <a:pPr>
              <a:defRPr/>
            </a:pPr>
            <a:r>
              <a:rPr lang="en-US" dirty="0"/>
              <a:t>You can also access the alignment options from the </a:t>
            </a:r>
            <a:r>
              <a:rPr lang="en-US" dirty="0">
                <a:solidFill>
                  <a:srgbClr val="C00000"/>
                </a:solidFill>
                <a:latin typeface="+mj-lt"/>
              </a:rPr>
              <a:t>Layout Toolbar</a:t>
            </a:r>
          </a:p>
          <a:p>
            <a:pPr>
              <a:defRPr/>
            </a:pPr>
            <a:r>
              <a:rPr lang="en-US" dirty="0"/>
              <a:t>if displayed. </a:t>
            </a:r>
          </a:p>
          <a:p>
            <a:pPr>
              <a:defRPr/>
            </a:pPr>
            <a:endParaRPr lang="en-US" sz="1000" dirty="0"/>
          </a:p>
          <a:p>
            <a:pPr>
              <a:defRPr/>
            </a:pPr>
            <a:r>
              <a:rPr lang="en-US" dirty="0"/>
              <a:t>It usually best to ensure at least these three toolbars</a:t>
            </a:r>
          </a:p>
          <a:p>
            <a:pPr>
              <a:defRPr/>
            </a:pPr>
            <a:r>
              <a:rPr lang="en-US" dirty="0"/>
              <a:t>are displayed:</a:t>
            </a:r>
          </a:p>
          <a:p>
            <a:pPr lvl="1">
              <a:defRPr/>
            </a:pPr>
            <a:r>
              <a:rPr lang="en-US" dirty="0"/>
              <a:t>  Formatting</a:t>
            </a:r>
          </a:p>
          <a:p>
            <a:pPr lvl="1">
              <a:defRPr/>
            </a:pPr>
            <a:r>
              <a:rPr lang="en-US" dirty="0"/>
              <a:t>  Layout</a:t>
            </a:r>
          </a:p>
          <a:p>
            <a:pPr lvl="1">
              <a:defRPr/>
            </a:pPr>
            <a:r>
              <a:rPr lang="en-US" dirty="0"/>
              <a:t>  Standard</a:t>
            </a:r>
          </a:p>
        </p:txBody>
      </p:sp>
      <p:pic>
        <p:nvPicPr>
          <p:cNvPr id="7" name="Snagit_SNG80C">
            <a:extLst>
              <a:ext uri="{FF2B5EF4-FFF2-40B4-BE49-F238E27FC236}">
                <a16:creationId xmlns:a16="http://schemas.microsoft.com/office/drawing/2014/main" id="{3A507911-E826-4899-A2B3-474727D5D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492" y="304800"/>
            <a:ext cx="4419549" cy="5562600"/>
          </a:xfrm>
          <a:prstGeom prst="rect">
            <a:avLst/>
          </a:prstGeom>
        </p:spPr>
      </p:pic>
      <p:pic>
        <p:nvPicPr>
          <p:cNvPr id="3" name="Snagit_SNG829">
            <a:extLst>
              <a:ext uri="{FF2B5EF4-FFF2-40B4-BE49-F238E27FC236}">
                <a16:creationId xmlns:a16="http://schemas.microsoft.com/office/drawing/2014/main" id="{2A935FE9-2227-4F10-BBD5-2210033EC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5945111"/>
            <a:ext cx="1895489" cy="471491"/>
          </a:xfrm>
          <a:prstGeom prst="rect">
            <a:avLst/>
          </a:prstGeom>
        </p:spPr>
      </p:pic>
      <p:sp>
        <p:nvSpPr>
          <p:cNvPr id="5" name="TextBox 4">
            <a:extLst>
              <a:ext uri="{FF2B5EF4-FFF2-40B4-BE49-F238E27FC236}">
                <a16:creationId xmlns:a16="http://schemas.microsoft.com/office/drawing/2014/main" id="{17FD6B92-4587-4969-ADF8-AEB832870391}"/>
              </a:ext>
            </a:extLst>
          </p:cNvPr>
          <p:cNvSpPr txBox="1"/>
          <p:nvPr/>
        </p:nvSpPr>
        <p:spPr>
          <a:xfrm>
            <a:off x="392780" y="5708716"/>
            <a:ext cx="4114799" cy="707886"/>
          </a:xfrm>
          <a:prstGeom prst="rect">
            <a:avLst/>
          </a:prstGeom>
          <a:noFill/>
        </p:spPr>
        <p:txBody>
          <a:bodyPr wrap="square" rtlCol="0">
            <a:spAutoFit/>
          </a:bodyPr>
          <a:lstStyle/>
          <a:p>
            <a:r>
              <a:rPr lang="en-AU" dirty="0"/>
              <a:t>Access icons for these 3 toolbars</a:t>
            </a:r>
          </a:p>
          <a:p>
            <a:r>
              <a:rPr lang="en-AU" dirty="0"/>
              <a:t>are now added to the main menu.</a:t>
            </a:r>
          </a:p>
        </p:txBody>
      </p:sp>
      <p:sp>
        <p:nvSpPr>
          <p:cNvPr id="6" name="TextBox 5">
            <a:extLst>
              <a:ext uri="{FF2B5EF4-FFF2-40B4-BE49-F238E27FC236}">
                <a16:creationId xmlns:a16="http://schemas.microsoft.com/office/drawing/2014/main" id="{F58D7B52-901F-444C-AAD1-3F602CD595DB}"/>
              </a:ext>
            </a:extLst>
          </p:cNvPr>
          <p:cNvSpPr txBox="1"/>
          <p:nvPr/>
        </p:nvSpPr>
        <p:spPr>
          <a:xfrm>
            <a:off x="457200" y="3300018"/>
            <a:ext cx="3733800" cy="2400657"/>
          </a:xfrm>
          <a:prstGeom prst="rect">
            <a:avLst/>
          </a:prstGeom>
          <a:noFill/>
        </p:spPr>
        <p:txBody>
          <a:bodyPr wrap="square" rtlCol="0">
            <a:spAutoFit/>
          </a:bodyPr>
          <a:lstStyle/>
          <a:p>
            <a:pPr>
              <a:defRPr/>
            </a:pPr>
            <a:r>
              <a:rPr lang="en-US" dirty="0"/>
              <a:t>To display these toolbars,</a:t>
            </a:r>
          </a:p>
          <a:p>
            <a:pPr>
              <a:defRPr/>
            </a:pPr>
            <a:r>
              <a:rPr lang="en-US" dirty="0"/>
              <a:t>go to the main menu and click the following options:</a:t>
            </a:r>
          </a:p>
          <a:p>
            <a:pPr>
              <a:defRPr/>
            </a:pPr>
            <a:endParaRPr lang="en-US" sz="1000" dirty="0"/>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Formatting</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Layout</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Standard</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13</a:t>
            </a:fld>
            <a:endParaRPr lang="en-US" altLang="en-US" sz="1200"/>
          </a:p>
        </p:txBody>
      </p:sp>
      <p:sp>
        <p:nvSpPr>
          <p:cNvPr id="707589" name="Text Box 5"/>
          <p:cNvSpPr txBox="1">
            <a:spLocks noChangeArrowheads="1"/>
          </p:cNvSpPr>
          <p:nvPr/>
        </p:nvSpPr>
        <p:spPr bwMode="auto">
          <a:xfrm>
            <a:off x="457200" y="745918"/>
            <a:ext cx="7620000" cy="2637966"/>
          </a:xfrm>
          <a:prstGeom prst="rect">
            <a:avLst/>
          </a:prstGeom>
          <a:noFill/>
          <a:ln w="9525">
            <a:noFill/>
            <a:miter lim="800000"/>
            <a:headEnd/>
            <a:tailEnd/>
          </a:ln>
        </p:spPr>
        <p:txBody>
          <a:bodyPr>
            <a:spAutoFit/>
          </a:bodyPr>
          <a:lstStyle/>
          <a:p>
            <a:pPr>
              <a:lnSpc>
                <a:spcPct val="120000"/>
              </a:lnSpc>
              <a:defRPr/>
            </a:pPr>
            <a:r>
              <a:rPr lang="en-US" dirty="0"/>
              <a:t>To use the </a:t>
            </a:r>
            <a:r>
              <a:rPr lang="en-US" dirty="0">
                <a:solidFill>
                  <a:srgbClr val="A50021"/>
                </a:solidFill>
              </a:rPr>
              <a:t>Layout Toolbar</a:t>
            </a:r>
            <a:r>
              <a:rPr lang="en-US" dirty="0"/>
              <a:t>,</a:t>
            </a:r>
          </a:p>
          <a:p>
            <a:pPr>
              <a:lnSpc>
                <a:spcPct val="120000"/>
              </a:lnSpc>
              <a:defRPr/>
            </a:pPr>
            <a:r>
              <a:rPr lang="en-US" dirty="0"/>
              <a:t>first select the relevant model elements, </a:t>
            </a:r>
          </a:p>
          <a:p>
            <a:pPr>
              <a:lnSpc>
                <a:spcPct val="120000"/>
              </a:lnSpc>
              <a:defRPr/>
            </a:pPr>
            <a:r>
              <a:rPr lang="en-US" dirty="0"/>
              <a:t>e.g. the earlier (misaligned) fact type</a:t>
            </a:r>
          </a:p>
          <a:p>
            <a:pPr>
              <a:lnSpc>
                <a:spcPct val="120000"/>
              </a:lnSpc>
              <a:defRPr/>
            </a:pPr>
            <a:endParaRPr lang="en-US" dirty="0"/>
          </a:p>
          <a:p>
            <a:pPr>
              <a:lnSpc>
                <a:spcPct val="120000"/>
              </a:lnSpc>
              <a:defRPr/>
            </a:pPr>
            <a:endParaRPr lang="en-US" dirty="0"/>
          </a:p>
          <a:p>
            <a:pPr>
              <a:lnSpc>
                <a:spcPct val="120000"/>
              </a:lnSpc>
              <a:defRPr/>
            </a:pPr>
            <a:endParaRPr lang="en-US" dirty="0"/>
          </a:p>
          <a:p>
            <a:pPr>
              <a:lnSpc>
                <a:spcPct val="120000"/>
              </a:lnSpc>
              <a:defRPr/>
            </a:pPr>
            <a:r>
              <a:rPr lang="en-US" dirty="0"/>
              <a:t>then click the access icon for the layout toolbar,</a:t>
            </a:r>
          </a:p>
        </p:txBody>
      </p:sp>
      <p:pic>
        <p:nvPicPr>
          <p:cNvPr id="8" name="Snagit_SNG849">
            <a:extLst>
              <a:ext uri="{FF2B5EF4-FFF2-40B4-BE49-F238E27FC236}">
                <a16:creationId xmlns:a16="http://schemas.microsoft.com/office/drawing/2014/main" id="{A6E37FCA-622E-4BBE-BDB0-36688F78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981200"/>
            <a:ext cx="4148664" cy="762000"/>
          </a:xfrm>
          <a:prstGeom prst="rect">
            <a:avLst/>
          </a:prstGeom>
        </p:spPr>
      </p:pic>
      <p:pic>
        <p:nvPicPr>
          <p:cNvPr id="11" name="Snagit_SNG847">
            <a:extLst>
              <a:ext uri="{FF2B5EF4-FFF2-40B4-BE49-F238E27FC236}">
                <a16:creationId xmlns:a16="http://schemas.microsoft.com/office/drawing/2014/main" id="{08073843-E75D-4F5F-B594-6313B3D95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155" y="3808435"/>
            <a:ext cx="2366980" cy="1419235"/>
          </a:xfrm>
          <a:prstGeom prst="rect">
            <a:avLst/>
          </a:prstGeom>
        </p:spPr>
      </p:pic>
      <p:pic>
        <p:nvPicPr>
          <p:cNvPr id="14" name="Snagit_SNG81F">
            <a:extLst>
              <a:ext uri="{FF2B5EF4-FFF2-40B4-BE49-F238E27FC236}">
                <a16:creationId xmlns:a16="http://schemas.microsoft.com/office/drawing/2014/main" id="{F78BE16D-A033-4D1B-97FC-A9FBA498D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59903"/>
            <a:ext cx="1524011" cy="738193"/>
          </a:xfrm>
          <a:prstGeom prst="rect">
            <a:avLst/>
          </a:prstGeom>
        </p:spPr>
      </p:pic>
      <p:sp>
        <p:nvSpPr>
          <p:cNvPr id="15" name="TextBox 14">
            <a:extLst>
              <a:ext uri="{FF2B5EF4-FFF2-40B4-BE49-F238E27FC236}">
                <a16:creationId xmlns:a16="http://schemas.microsoft.com/office/drawing/2014/main" id="{FECB3CD8-056E-4D4F-8E94-3FDA2009EF1E}"/>
              </a:ext>
            </a:extLst>
          </p:cNvPr>
          <p:cNvSpPr txBox="1"/>
          <p:nvPr/>
        </p:nvSpPr>
        <p:spPr>
          <a:xfrm>
            <a:off x="457200" y="3381969"/>
            <a:ext cx="4240007" cy="791307"/>
          </a:xfrm>
          <a:prstGeom prst="rect">
            <a:avLst/>
          </a:prstGeom>
          <a:noFill/>
        </p:spPr>
        <p:txBody>
          <a:bodyPr wrap="none" rtlCol="0">
            <a:spAutoFit/>
          </a:bodyPr>
          <a:lstStyle/>
          <a:p>
            <a:pPr>
              <a:lnSpc>
                <a:spcPct val="120000"/>
              </a:lnSpc>
              <a:defRPr/>
            </a:pPr>
            <a:r>
              <a:rPr lang="en-US" dirty="0"/>
              <a:t>then </a:t>
            </a:r>
            <a:r>
              <a:rPr lang="en-US" dirty="0">
                <a:solidFill>
                  <a:srgbClr val="A50021"/>
                </a:solidFill>
              </a:rPr>
              <a:t>align</a:t>
            </a:r>
            <a:r>
              <a:rPr lang="en-US" dirty="0"/>
              <a:t> these shapes horizontally</a:t>
            </a:r>
          </a:p>
          <a:p>
            <a:pPr>
              <a:lnSpc>
                <a:spcPct val="120000"/>
              </a:lnSpc>
              <a:defRPr/>
            </a:pPr>
            <a:r>
              <a:rPr lang="en-US" dirty="0"/>
              <a:t>by choosing </a:t>
            </a:r>
            <a:r>
              <a:rPr lang="en-US" dirty="0">
                <a:solidFill>
                  <a:srgbClr val="C00000"/>
                </a:solidFill>
              </a:rPr>
              <a:t>Align Middles</a:t>
            </a:r>
            <a:r>
              <a:rPr lang="en-US" dirty="0"/>
              <a:t>.</a:t>
            </a:r>
          </a:p>
        </p:txBody>
      </p:sp>
      <p:pic>
        <p:nvPicPr>
          <p:cNvPr id="18" name="Snagit_SNG82F">
            <a:extLst>
              <a:ext uri="{FF2B5EF4-FFF2-40B4-BE49-F238E27FC236}">
                <a16:creationId xmlns:a16="http://schemas.microsoft.com/office/drawing/2014/main" id="{0B02A246-9F3F-44D1-A330-3192FC101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5410200"/>
            <a:ext cx="3603445" cy="641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E5F99AF-1340-4199-AC08-689E82F01A4C}" type="slidenum">
              <a:rPr lang="en-US" altLang="en-US" sz="1200"/>
              <a:pPr eaLnBrk="1" hangingPunct="1"/>
              <a:t>14</a:t>
            </a:fld>
            <a:endParaRPr lang="en-US" altLang="en-US" sz="1200"/>
          </a:p>
        </p:txBody>
      </p:sp>
      <p:sp>
        <p:nvSpPr>
          <p:cNvPr id="730117" name="Text Box 5"/>
          <p:cNvSpPr txBox="1">
            <a:spLocks noChangeArrowheads="1"/>
          </p:cNvSpPr>
          <p:nvPr/>
        </p:nvSpPr>
        <p:spPr bwMode="auto">
          <a:xfrm>
            <a:off x="332573" y="212079"/>
            <a:ext cx="6738896"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predicate and </a:t>
            </a:r>
            <a:r>
              <a:rPr lang="en-US" altLang="en-US" dirty="0" err="1"/>
              <a:t>PatientName</a:t>
            </a:r>
            <a:r>
              <a:rPr lang="en-US" altLang="en-US" dirty="0"/>
              <a:t> shapes are displayed with</a:t>
            </a:r>
          </a:p>
          <a:p>
            <a:pPr eaLnBrk="1" hangingPunct="1">
              <a:lnSpc>
                <a:spcPct val="120000"/>
              </a:lnSpc>
            </a:pPr>
            <a:r>
              <a:rPr lang="en-US" altLang="en-US" dirty="0"/>
              <a:t>a red line fill or outline, indicating an </a:t>
            </a:r>
            <a:r>
              <a:rPr lang="en-US" altLang="en-US" dirty="0">
                <a:solidFill>
                  <a:srgbClr val="A50021"/>
                </a:solidFill>
              </a:rPr>
              <a:t>error state,</a:t>
            </a:r>
          </a:p>
          <a:p>
            <a:pPr eaLnBrk="1" hangingPunct="1">
              <a:lnSpc>
                <a:spcPct val="120000"/>
              </a:lnSpc>
            </a:pPr>
            <a:r>
              <a:rPr lang="en-US" altLang="en-US" dirty="0"/>
              <a:t>e.g. the binary predicate is illegal</a:t>
            </a:r>
          </a:p>
          <a:p>
            <a:pPr eaLnBrk="1" hangingPunct="1">
              <a:lnSpc>
                <a:spcPct val="120000"/>
              </a:lnSpc>
            </a:pPr>
            <a:r>
              <a:rPr lang="en-US" altLang="en-US" dirty="0"/>
              <a:t>      because it has no alethic uniqueness constraint.</a:t>
            </a:r>
          </a:p>
        </p:txBody>
      </p:sp>
      <p:sp>
        <p:nvSpPr>
          <p:cNvPr id="730119" name="Text Box 7"/>
          <p:cNvSpPr txBox="1">
            <a:spLocks noChangeArrowheads="1"/>
          </p:cNvSpPr>
          <p:nvPr/>
        </p:nvSpPr>
        <p:spPr bwMode="auto">
          <a:xfrm>
            <a:off x="457200" y="5562600"/>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add the required constraint and data type later,</a:t>
            </a:r>
          </a:p>
          <a:p>
            <a:pPr eaLnBrk="1" hangingPunct="1">
              <a:lnSpc>
                <a:spcPct val="120000"/>
              </a:lnSpc>
            </a:pPr>
            <a:r>
              <a:rPr lang="en-US" altLang="en-US" dirty="0"/>
              <a:t>and at that point the red error fill will disappear.</a:t>
            </a:r>
          </a:p>
        </p:txBody>
      </p:sp>
      <p:pic>
        <p:nvPicPr>
          <p:cNvPr id="2" name="Snagit_PPTE1A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111" y="659493"/>
            <a:ext cx="2804158" cy="609600"/>
          </a:xfrm>
          <a:prstGeom prst="rect">
            <a:avLst/>
          </a:prstGeom>
        </p:spPr>
      </p:pic>
      <p:pic>
        <p:nvPicPr>
          <p:cNvPr id="3" name="Snagit_PPTE0F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22" y="2933472"/>
            <a:ext cx="8129647" cy="1104908"/>
          </a:xfrm>
          <a:prstGeom prst="rect">
            <a:avLst/>
          </a:prstGeom>
        </p:spPr>
      </p:pic>
      <p:pic>
        <p:nvPicPr>
          <p:cNvPr id="4" name="Snagit_PPT84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264" y="4696370"/>
            <a:ext cx="4214843" cy="738193"/>
          </a:xfrm>
          <a:prstGeom prst="rect">
            <a:avLst/>
          </a:prstGeom>
        </p:spPr>
      </p:pic>
      <p:sp>
        <p:nvSpPr>
          <p:cNvPr id="12" name="Text Box 7"/>
          <p:cNvSpPr txBox="1">
            <a:spLocks noChangeArrowheads="1"/>
          </p:cNvSpPr>
          <p:nvPr/>
        </p:nvSpPr>
        <p:spPr bwMode="auto">
          <a:xfrm>
            <a:off x="846016" y="4179667"/>
            <a:ext cx="5045227"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and for the </a:t>
            </a:r>
            <a:r>
              <a:rPr lang="en-US" altLang="en-US" dirty="0" err="1"/>
              <a:t>PatientName</a:t>
            </a:r>
            <a:r>
              <a:rPr lang="en-US" altLang="en-US" dirty="0"/>
              <a:t> value type we get</a:t>
            </a:r>
          </a:p>
        </p:txBody>
      </p:sp>
      <p:sp>
        <p:nvSpPr>
          <p:cNvPr id="13" name="Text Box 5"/>
          <p:cNvSpPr txBox="1">
            <a:spLocks noChangeArrowheads="1"/>
          </p:cNvSpPr>
          <p:nvPr/>
        </p:nvSpPr>
        <p:spPr bwMode="auto">
          <a:xfrm>
            <a:off x="332573" y="1742050"/>
            <a:ext cx="8722324" cy="11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view errors </a:t>
            </a:r>
            <a:r>
              <a:rPr lang="en-US" altLang="en-US" dirty="0"/>
              <a:t>on a model element, right-click the element’s Context-menu</a:t>
            </a:r>
          </a:p>
          <a:p>
            <a:pPr eaLnBrk="1" hangingPunct="1">
              <a:lnSpc>
                <a:spcPct val="120000"/>
              </a:lnSpc>
            </a:pPr>
            <a:r>
              <a:rPr lang="en-US" altLang="en-US" dirty="0"/>
              <a:t>                     and select Validation Errors. </a:t>
            </a:r>
          </a:p>
          <a:p>
            <a:pPr eaLnBrk="1" hangingPunct="1">
              <a:lnSpc>
                <a:spcPct val="120000"/>
              </a:lnSpc>
            </a:pPr>
            <a:r>
              <a:rPr lang="en-US" altLang="en-US" dirty="0"/>
              <a:t>   E.g. for the predicate we get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9"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15</a:t>
            </a:fld>
            <a:endParaRPr lang="en-US" altLang="en-US"/>
          </a:p>
        </p:txBody>
      </p:sp>
      <p:pic>
        <p:nvPicPr>
          <p:cNvPr id="3" name="Snagit_PPTD8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4" y="2214294"/>
            <a:ext cx="8118351" cy="3962400"/>
          </a:xfrm>
          <a:prstGeom prst="rect">
            <a:avLst/>
          </a:prstGeom>
        </p:spPr>
      </p:pic>
      <p:sp>
        <p:nvSpPr>
          <p:cNvPr id="4" name="TextBox 3"/>
          <p:cNvSpPr txBox="1"/>
          <p:nvPr/>
        </p:nvSpPr>
        <p:spPr>
          <a:xfrm>
            <a:off x="566894" y="533400"/>
            <a:ext cx="6214906" cy="1323439"/>
          </a:xfrm>
          <a:prstGeom prst="rect">
            <a:avLst/>
          </a:prstGeom>
          <a:noFill/>
        </p:spPr>
        <p:txBody>
          <a:bodyPr wrap="none" rtlCol="0">
            <a:spAutoFit/>
          </a:bodyPr>
          <a:lstStyle/>
          <a:p>
            <a:r>
              <a:rPr lang="en-AU" dirty="0"/>
              <a:t>Alternatively, to view all the errors on the fact type, </a:t>
            </a:r>
          </a:p>
          <a:p>
            <a:r>
              <a:rPr lang="en-AU" dirty="0"/>
              <a:t>select the whole fact type (not just the predicate)</a:t>
            </a:r>
          </a:p>
          <a:p>
            <a:r>
              <a:rPr lang="en-AU" dirty="0"/>
              <a:t>and open the </a:t>
            </a:r>
            <a:r>
              <a:rPr lang="en-AU" dirty="0">
                <a:solidFill>
                  <a:srgbClr val="C00000"/>
                </a:solidFill>
              </a:rPr>
              <a:t>Verbalization Browser</a:t>
            </a:r>
            <a:r>
              <a:rPr lang="en-AU" dirty="0"/>
              <a:t>.</a:t>
            </a:r>
          </a:p>
          <a:p>
            <a:r>
              <a:rPr lang="en-AU" dirty="0"/>
              <a:t>The model errors are displayed in red.</a:t>
            </a:r>
          </a:p>
        </p:txBody>
      </p:sp>
    </p:spTree>
    <p:extLst>
      <p:ext uri="{BB962C8B-B14F-4D97-AF65-F5344CB8AC3E}">
        <p14:creationId xmlns:p14="http://schemas.microsoft.com/office/powerpoint/2010/main" val="240372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39B2BA5-2AE7-4E0A-ACB9-2A20D6C847C6}" type="slidenum">
              <a:rPr lang="en-US" altLang="en-US" sz="1200"/>
              <a:pPr eaLnBrk="1" hangingPunct="1"/>
              <a:t>16</a:t>
            </a:fld>
            <a:endParaRPr lang="en-US" altLang="en-US" sz="1200"/>
          </a:p>
        </p:txBody>
      </p:sp>
      <p:sp>
        <p:nvSpPr>
          <p:cNvPr id="722948" name="Text Box 4"/>
          <p:cNvSpPr txBox="1">
            <a:spLocks noChangeArrowheads="1"/>
          </p:cNvSpPr>
          <p:nvPr/>
        </p:nvSpPr>
        <p:spPr bwMode="auto">
          <a:xfrm>
            <a:off x="822325" y="152400"/>
            <a:ext cx="74485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The document window has two </a:t>
            </a:r>
            <a:r>
              <a:rPr lang="en-US" altLang="en-US">
                <a:solidFill>
                  <a:srgbClr val="A50021"/>
                </a:solidFill>
              </a:rPr>
              <a:t>scroll bars</a:t>
            </a:r>
            <a:r>
              <a:rPr lang="en-US" altLang="en-US"/>
              <a:t>.</a:t>
            </a:r>
          </a:p>
          <a:p>
            <a:pPr eaLnBrk="1" hangingPunct="1">
              <a:lnSpc>
                <a:spcPct val="120000"/>
              </a:lnSpc>
            </a:pPr>
            <a:r>
              <a:rPr lang="en-US" altLang="en-US"/>
              <a:t>Use the bottom scroll bar to scroll horizontally.</a:t>
            </a:r>
          </a:p>
          <a:p>
            <a:pPr eaLnBrk="1" hangingPunct="1">
              <a:lnSpc>
                <a:spcPct val="120000"/>
              </a:lnSpc>
            </a:pPr>
            <a:r>
              <a:rPr lang="en-US" altLang="en-US"/>
              <a:t>Use the side scroll bar to scroll vertically.</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reposition</a:t>
            </a:r>
            <a:r>
              <a:rPr lang="en-US" altLang="en-US"/>
              <a:t> any part of the diagram, </a:t>
            </a:r>
            <a:r>
              <a:rPr lang="en-US" altLang="en-US">
                <a:solidFill>
                  <a:srgbClr val="A50021"/>
                </a:solidFill>
              </a:rPr>
              <a:t>select </a:t>
            </a:r>
            <a:r>
              <a:rPr lang="en-US" altLang="en-US"/>
              <a:t>it, </a:t>
            </a:r>
          </a:p>
          <a:p>
            <a:pPr eaLnBrk="1" hangingPunct="1">
              <a:lnSpc>
                <a:spcPct val="120000"/>
              </a:lnSpc>
            </a:pPr>
            <a:r>
              <a:rPr lang="en-US" altLang="en-US"/>
              <a:t>then either </a:t>
            </a:r>
            <a:r>
              <a:rPr lang="en-US" altLang="en-US">
                <a:solidFill>
                  <a:srgbClr val="A50021"/>
                </a:solidFill>
              </a:rPr>
              <a:t>drag</a:t>
            </a:r>
            <a:r>
              <a:rPr lang="en-US" altLang="en-US"/>
              <a:t> it</a:t>
            </a:r>
          </a:p>
          <a:p>
            <a:pPr eaLnBrk="1" hangingPunct="1">
              <a:lnSpc>
                <a:spcPct val="120000"/>
              </a:lnSpc>
            </a:pPr>
            <a:r>
              <a:rPr lang="en-US" altLang="en-US"/>
              <a:t>       or use the arrow keys to </a:t>
            </a:r>
            <a:r>
              <a:rPr lang="en-US" altLang="en-US">
                <a:solidFill>
                  <a:srgbClr val="A50021"/>
                </a:solidFill>
              </a:rPr>
              <a:t>nudge</a:t>
            </a:r>
            <a:r>
              <a:rPr lang="en-US" altLang="en-US"/>
              <a:t> it.</a:t>
            </a:r>
          </a:p>
          <a:p>
            <a:pPr eaLnBrk="1" hangingPunct="1">
              <a:lnSpc>
                <a:spcPct val="120000"/>
              </a:lnSpc>
            </a:pPr>
            <a:endParaRPr lang="en-US" altLang="en-US"/>
          </a:p>
          <a:p>
            <a:pPr eaLnBrk="1" hangingPunct="1">
              <a:lnSpc>
                <a:spcPct val="120000"/>
              </a:lnSpc>
            </a:pPr>
            <a:r>
              <a:rPr lang="en-US" altLang="en-US"/>
              <a:t>To select all of the diagram, press Ctrl+A.</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in</a:t>
            </a:r>
            <a:r>
              <a:rPr lang="en-US" altLang="en-US"/>
              <a:t> (magnify), press Ctrl+WheelUp         -- wheel mouse</a:t>
            </a:r>
          </a:p>
          <a:p>
            <a:pPr eaLnBrk="1" hangingPunct="1">
              <a:lnSpc>
                <a:spcPct val="120000"/>
              </a:lnSpc>
            </a:pPr>
            <a:r>
              <a:rPr lang="en-US" altLang="en-US"/>
              <a:t>		     or press Ctrl+Shift+LeftClick.</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out</a:t>
            </a:r>
            <a:r>
              <a:rPr lang="en-US" altLang="en-US"/>
              <a:t>, press press Ctrl+WheelDown         --wheel mouse</a:t>
            </a:r>
          </a:p>
          <a:p>
            <a:pPr eaLnBrk="1" hangingPunct="1">
              <a:lnSpc>
                <a:spcPct val="120000"/>
              </a:lnSpc>
            </a:pPr>
            <a:r>
              <a:rPr lang="en-US" altLang="en-US"/>
              <a:t>		     or press Ctrl+Shift+RightClick.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294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48">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xfrm>
            <a:off x="6551483" y="6558234"/>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B646F06-5FAE-4F12-BA66-72C202396441}" type="slidenum">
              <a:rPr lang="en-US" altLang="en-US" sz="1200"/>
              <a:pPr eaLnBrk="1" hangingPunct="1"/>
              <a:t>17</a:t>
            </a:fld>
            <a:endParaRPr lang="en-US" altLang="en-US" sz="1200"/>
          </a:p>
        </p:txBody>
      </p:sp>
      <p:sp>
        <p:nvSpPr>
          <p:cNvPr id="706562" name="Text Box 2"/>
          <p:cNvSpPr txBox="1">
            <a:spLocks noChangeArrowheads="1"/>
          </p:cNvSpPr>
          <p:nvPr/>
        </p:nvSpPr>
        <p:spPr bwMode="auto">
          <a:xfrm>
            <a:off x="533400" y="393274"/>
            <a:ext cx="8382000" cy="19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full ORM schema includes two more fact types:</a:t>
            </a:r>
          </a:p>
          <a:p>
            <a:pPr eaLnBrk="1" hangingPunct="1">
              <a:lnSpc>
                <a:spcPct val="120000"/>
              </a:lnSpc>
            </a:pPr>
            <a:r>
              <a:rPr lang="en-US" altLang="en-US" dirty="0"/>
              <a:t>   	Patient smokes.</a:t>
            </a:r>
          </a:p>
          <a:p>
            <a:pPr eaLnBrk="1" hangingPunct="1">
              <a:lnSpc>
                <a:spcPct val="120000"/>
              </a:lnSpc>
            </a:pPr>
            <a:r>
              <a:rPr lang="en-US" altLang="en-US" dirty="0"/>
              <a:t>   	Patient is allergic to Drug(.Name).</a:t>
            </a:r>
          </a:p>
          <a:p>
            <a:pPr eaLnBrk="1" hangingPunct="1">
              <a:lnSpc>
                <a:spcPct val="120000"/>
              </a:lnSpc>
            </a:pPr>
            <a:endParaRPr lang="en-US" altLang="en-US" sz="500" dirty="0"/>
          </a:p>
          <a:p>
            <a:pPr eaLnBrk="1" hangingPunct="1">
              <a:lnSpc>
                <a:spcPct val="120000"/>
              </a:lnSpc>
            </a:pPr>
            <a:r>
              <a:rPr lang="en-US" altLang="en-US" i="1" dirty="0"/>
              <a:t>The Fact Editor provides the best and fastest way to enter fact types or object types, </a:t>
            </a:r>
            <a:r>
              <a:rPr lang="en-US" altLang="en-US" dirty="0"/>
              <a:t>so it’s best to enter these two fact types in the Fact Editor.</a:t>
            </a:r>
          </a:p>
        </p:txBody>
      </p:sp>
      <p:pic>
        <p:nvPicPr>
          <p:cNvPr id="5" name="Snagit_SNG84B">
            <a:extLst>
              <a:ext uri="{FF2B5EF4-FFF2-40B4-BE49-F238E27FC236}">
                <a16:creationId xmlns:a16="http://schemas.microsoft.com/office/drawing/2014/main" id="{EBD54250-6B4F-41E5-A843-A5DC6C16F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586" y="2971800"/>
            <a:ext cx="2225746" cy="538165"/>
          </a:xfrm>
          <a:prstGeom prst="rect">
            <a:avLst/>
          </a:prstGeom>
        </p:spPr>
      </p:pic>
      <p:pic>
        <p:nvPicPr>
          <p:cNvPr id="10" name="Snagit_SNG85A">
            <a:extLst>
              <a:ext uri="{FF2B5EF4-FFF2-40B4-BE49-F238E27FC236}">
                <a16:creationId xmlns:a16="http://schemas.microsoft.com/office/drawing/2014/main" id="{E8AE4C9B-8C79-495F-BA39-22A965A83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2638760"/>
            <a:ext cx="809631" cy="552454"/>
          </a:xfrm>
          <a:prstGeom prst="rect">
            <a:avLst/>
          </a:prstGeom>
        </p:spPr>
      </p:pic>
      <p:pic>
        <p:nvPicPr>
          <p:cNvPr id="7" name="Snagit_SNG82B">
            <a:extLst>
              <a:ext uri="{FF2B5EF4-FFF2-40B4-BE49-F238E27FC236}">
                <a16:creationId xmlns:a16="http://schemas.microsoft.com/office/drawing/2014/main" id="{0ECB6855-F29F-42A5-9C53-069E38646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667241"/>
            <a:ext cx="1466861" cy="352428"/>
          </a:xfrm>
          <a:prstGeom prst="rect">
            <a:avLst/>
          </a:prstGeom>
        </p:spPr>
      </p:pic>
      <p:pic>
        <p:nvPicPr>
          <p:cNvPr id="12" name="Snagit_SNG825">
            <a:extLst>
              <a:ext uri="{FF2B5EF4-FFF2-40B4-BE49-F238E27FC236}">
                <a16:creationId xmlns:a16="http://schemas.microsoft.com/office/drawing/2014/main" id="{8BC9374F-A5E1-4766-9082-21A292FD42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60" y="5318307"/>
            <a:ext cx="2757508" cy="452441"/>
          </a:xfrm>
          <a:prstGeom prst="rect">
            <a:avLst/>
          </a:prstGeom>
        </p:spPr>
      </p:pic>
      <p:pic>
        <p:nvPicPr>
          <p:cNvPr id="15" name="Snagit_PPTCE9A">
            <a:extLst>
              <a:ext uri="{FF2B5EF4-FFF2-40B4-BE49-F238E27FC236}">
                <a16:creationId xmlns:a16="http://schemas.microsoft.com/office/drawing/2014/main" id="{021CBF89-CC05-4E09-80FE-7C103D41F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4667241"/>
            <a:ext cx="4080682" cy="1885959"/>
          </a:xfrm>
          <a:prstGeom prst="rect">
            <a:avLst/>
          </a:prstGeom>
        </p:spPr>
      </p:pic>
      <p:sp>
        <p:nvSpPr>
          <p:cNvPr id="13" name="TextBox 12">
            <a:extLst>
              <a:ext uri="{FF2B5EF4-FFF2-40B4-BE49-F238E27FC236}">
                <a16:creationId xmlns:a16="http://schemas.microsoft.com/office/drawing/2014/main" id="{E92D3F14-1C7C-4FD8-9A0B-42BE50ACF682}"/>
              </a:ext>
            </a:extLst>
          </p:cNvPr>
          <p:cNvSpPr txBox="1"/>
          <p:nvPr/>
        </p:nvSpPr>
        <p:spPr>
          <a:xfrm>
            <a:off x="609600" y="2392914"/>
            <a:ext cx="4451786" cy="1160639"/>
          </a:xfrm>
          <a:prstGeom prst="rect">
            <a:avLst/>
          </a:prstGeom>
          <a:noFill/>
        </p:spPr>
        <p:txBody>
          <a:bodyPr wrap="square" rtlCol="0">
            <a:spAutoFit/>
          </a:bodyPr>
          <a:lstStyle/>
          <a:p>
            <a:pPr eaLnBrk="1" hangingPunct="1">
              <a:lnSpc>
                <a:spcPct val="120000"/>
              </a:lnSpc>
            </a:pPr>
            <a:r>
              <a:rPr lang="en-US" altLang="en-US" dirty="0"/>
              <a:t>Open the Fact Editor. </a:t>
            </a:r>
          </a:p>
          <a:p>
            <a:pPr eaLnBrk="1" hangingPunct="1">
              <a:lnSpc>
                <a:spcPct val="120000"/>
              </a:lnSpc>
            </a:pPr>
            <a:r>
              <a:rPr lang="en-US" altLang="en-US" dirty="0"/>
              <a:t>Selecting the Patient shape, </a:t>
            </a:r>
          </a:p>
          <a:p>
            <a:pPr eaLnBrk="1" hangingPunct="1">
              <a:lnSpc>
                <a:spcPct val="120000"/>
              </a:lnSpc>
            </a:pPr>
            <a:r>
              <a:rPr lang="en-US" altLang="en-US" dirty="0"/>
              <a:t>displays it in the Fact Editor.</a:t>
            </a:r>
          </a:p>
        </p:txBody>
      </p:sp>
      <p:sp>
        <p:nvSpPr>
          <p:cNvPr id="14" name="TextBox 13">
            <a:extLst>
              <a:ext uri="{FF2B5EF4-FFF2-40B4-BE49-F238E27FC236}">
                <a16:creationId xmlns:a16="http://schemas.microsoft.com/office/drawing/2014/main" id="{196D055F-DB06-4224-B882-EC8D635FC073}"/>
              </a:ext>
            </a:extLst>
          </p:cNvPr>
          <p:cNvSpPr txBox="1"/>
          <p:nvPr/>
        </p:nvSpPr>
        <p:spPr>
          <a:xfrm>
            <a:off x="648395" y="3628293"/>
            <a:ext cx="7886005" cy="791307"/>
          </a:xfrm>
          <a:prstGeom prst="rect">
            <a:avLst/>
          </a:prstGeom>
          <a:noFill/>
        </p:spPr>
        <p:txBody>
          <a:bodyPr wrap="none" rtlCol="0">
            <a:spAutoFit/>
          </a:bodyPr>
          <a:lstStyle/>
          <a:p>
            <a:pPr eaLnBrk="1" hangingPunct="1">
              <a:lnSpc>
                <a:spcPct val="120000"/>
              </a:lnSpc>
            </a:pPr>
            <a:r>
              <a:rPr lang="en-US" altLang="en-US" dirty="0"/>
              <a:t>Add the rest of the fact type reading in the Fact Editor, </a:t>
            </a:r>
          </a:p>
          <a:p>
            <a:pPr eaLnBrk="1" hangingPunct="1">
              <a:lnSpc>
                <a:spcPct val="120000"/>
              </a:lnSpc>
            </a:pPr>
            <a:r>
              <a:rPr lang="en-US" altLang="en-US" dirty="0"/>
              <a:t>and press Ctrl-Enter to have the fact type displayed on the diagram.</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017593-94FB-4185-B0ED-75FE41D723E8}" type="slidenum">
              <a:rPr lang="en-US" altLang="en-US" sz="1200"/>
              <a:pPr eaLnBrk="1" hangingPunct="1"/>
              <a:t>18</a:t>
            </a:fld>
            <a:endParaRPr lang="en-US" altLang="en-US" sz="1200"/>
          </a:p>
        </p:txBody>
      </p:sp>
      <p:sp>
        <p:nvSpPr>
          <p:cNvPr id="790530" name="Text Box 2"/>
          <p:cNvSpPr txBox="1">
            <a:spLocks noChangeArrowheads="1"/>
          </p:cNvSpPr>
          <p:nvPr/>
        </p:nvSpPr>
        <p:spPr bwMode="auto">
          <a:xfrm>
            <a:off x="497209" y="1401216"/>
            <a:ext cx="7273210"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unary fact type</a:t>
            </a:r>
          </a:p>
          <a:p>
            <a:pPr eaLnBrk="1" hangingPunct="1">
              <a:lnSpc>
                <a:spcPct val="120000"/>
              </a:lnSpc>
            </a:pPr>
            <a:r>
              <a:rPr lang="en-US" altLang="en-US" dirty="0"/>
              <a:t>(click just above its right top corner).</a:t>
            </a:r>
          </a:p>
          <a:p>
            <a:pPr eaLnBrk="1" hangingPunct="1">
              <a:lnSpc>
                <a:spcPct val="120000"/>
              </a:lnSpc>
            </a:pPr>
            <a:r>
              <a:rPr lang="en-US" altLang="en-US" dirty="0"/>
              <a:t>The Move Cursor      appears to show the predicate is selected</a:t>
            </a:r>
          </a:p>
          <a:p>
            <a:pPr eaLnBrk="1" hangingPunct="1">
              <a:lnSpc>
                <a:spcPct val="120000"/>
              </a:lnSpc>
            </a:pPr>
            <a:r>
              <a:rPr lang="en-US" altLang="en-US" dirty="0"/>
              <a:t>(not the role).</a:t>
            </a:r>
          </a:p>
        </p:txBody>
      </p:sp>
      <p:sp>
        <p:nvSpPr>
          <p:cNvPr id="790537" name="Text Box 9"/>
          <p:cNvSpPr txBox="1">
            <a:spLocks noChangeArrowheads="1"/>
          </p:cNvSpPr>
          <p:nvPr/>
        </p:nvSpPr>
        <p:spPr bwMode="auto">
          <a:xfrm>
            <a:off x="625159" y="4404723"/>
            <a:ext cx="64801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Now select the role</a:t>
            </a:r>
          </a:p>
          <a:p>
            <a:pPr eaLnBrk="1" hangingPunct="1"/>
            <a:r>
              <a:rPr lang="en-US" altLang="en-US" dirty="0"/>
              <a:t>(click inside it)</a:t>
            </a:r>
          </a:p>
          <a:p>
            <a:pPr eaLnBrk="1" hangingPunct="1"/>
            <a:r>
              <a:rPr lang="en-US" altLang="en-US" dirty="0"/>
              <a:t>then right-click to see the validation error for the role.</a:t>
            </a:r>
          </a:p>
        </p:txBody>
      </p:sp>
      <p:pic>
        <p:nvPicPr>
          <p:cNvPr id="2" name="Snagit_PPTC9C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409931"/>
            <a:ext cx="1772253" cy="738439"/>
          </a:xfrm>
          <a:prstGeom prst="rect">
            <a:avLst/>
          </a:prstGeom>
        </p:spPr>
      </p:pic>
      <p:pic>
        <p:nvPicPr>
          <p:cNvPr id="3" name="Snagit_PPTCF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003" y="2212790"/>
            <a:ext cx="360218" cy="304800"/>
          </a:xfrm>
          <a:prstGeom prst="rect">
            <a:avLst/>
          </a:prstGeom>
        </p:spPr>
      </p:pic>
      <p:pic>
        <p:nvPicPr>
          <p:cNvPr id="4" name="Snagit_PPT1C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3464415"/>
            <a:ext cx="3991004" cy="904882"/>
          </a:xfrm>
          <a:prstGeom prst="rect">
            <a:avLst/>
          </a:prstGeom>
        </p:spPr>
      </p:pic>
      <p:pic>
        <p:nvPicPr>
          <p:cNvPr id="5" name="Snagit_PPTBAA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3418" y="4495800"/>
            <a:ext cx="401782" cy="428128"/>
          </a:xfrm>
          <a:prstGeom prst="rect">
            <a:avLst/>
          </a:prstGeom>
        </p:spPr>
      </p:pic>
      <p:pic>
        <p:nvPicPr>
          <p:cNvPr id="6" name="Snagit_PPTF6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0003" y="5562600"/>
            <a:ext cx="4545263" cy="762000"/>
          </a:xfrm>
          <a:prstGeom prst="rect">
            <a:avLst/>
          </a:prstGeom>
        </p:spPr>
      </p:pic>
      <p:sp>
        <p:nvSpPr>
          <p:cNvPr id="7" name="TextBox 6"/>
          <p:cNvSpPr txBox="1"/>
          <p:nvPr/>
        </p:nvSpPr>
        <p:spPr>
          <a:xfrm>
            <a:off x="591463" y="3013264"/>
            <a:ext cx="6902980" cy="400110"/>
          </a:xfrm>
          <a:prstGeom prst="rect">
            <a:avLst/>
          </a:prstGeom>
          <a:noFill/>
        </p:spPr>
        <p:txBody>
          <a:bodyPr wrap="none" rtlCol="0">
            <a:spAutoFit/>
          </a:bodyPr>
          <a:lstStyle/>
          <a:p>
            <a:r>
              <a:rPr lang="en-US" altLang="en-US" dirty="0"/>
              <a:t>Now right-click to see the validation error for the predicate.</a:t>
            </a:r>
          </a:p>
        </p:txBody>
      </p:sp>
      <p:sp>
        <p:nvSpPr>
          <p:cNvPr id="8" name="Rectangle 7">
            <a:extLst>
              <a:ext uri="{FF2B5EF4-FFF2-40B4-BE49-F238E27FC236}">
                <a16:creationId xmlns:a16="http://schemas.microsoft.com/office/drawing/2014/main" id="{22A780BE-9E90-4615-94E6-D147FFD3F3DE}"/>
              </a:ext>
            </a:extLst>
          </p:cNvPr>
          <p:cNvSpPr/>
          <p:nvPr/>
        </p:nvSpPr>
        <p:spPr>
          <a:xfrm>
            <a:off x="495294" y="165375"/>
            <a:ext cx="8420106" cy="1160639"/>
          </a:xfrm>
          <a:prstGeom prst="rect">
            <a:avLst/>
          </a:prstGeom>
        </p:spPr>
        <p:txBody>
          <a:bodyPr wrap="square">
            <a:spAutoFit/>
          </a:bodyPr>
          <a:lstStyle/>
          <a:p>
            <a:pPr eaLnBrk="1" hangingPunct="1">
              <a:lnSpc>
                <a:spcPct val="120000"/>
              </a:lnSpc>
            </a:pPr>
            <a:r>
              <a:rPr lang="en-US" altLang="en-US" i="1" dirty="0"/>
              <a:t>Only if you wish </a:t>
            </a:r>
            <a:r>
              <a:rPr lang="en-US" altLang="en-US" dirty="0"/>
              <a:t>to appreciate how much extra work it is to enter fact types graphically, do that now, after deleting the “smokes” and “is allergic to Drug” additions just made (select then delete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05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05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p:bldP spid="790537"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F3177E-73A3-4972-9E15-D75406B1E659}" type="slidenum">
              <a:rPr lang="en-US" altLang="en-US" sz="1200"/>
              <a:pPr eaLnBrk="1" hangingPunct="1"/>
              <a:t>19</a:t>
            </a:fld>
            <a:endParaRPr lang="en-US" altLang="en-US" sz="1200"/>
          </a:p>
        </p:txBody>
      </p:sp>
      <p:sp>
        <p:nvSpPr>
          <p:cNvPr id="705539" name="Text Box 3"/>
          <p:cNvSpPr txBox="1">
            <a:spLocks noChangeArrowheads="1"/>
          </p:cNvSpPr>
          <p:nvPr/>
        </p:nvSpPr>
        <p:spPr bwMode="auto">
          <a:xfrm>
            <a:off x="609600" y="228600"/>
            <a:ext cx="47166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connect the role</a:t>
            </a:r>
            <a:r>
              <a:rPr lang="en-US" altLang="en-US" dirty="0"/>
              <a:t> to the Patient shape</a:t>
            </a:r>
          </a:p>
          <a:p>
            <a:pPr eaLnBrk="1" hangingPunct="1">
              <a:lnSpc>
                <a:spcPct val="120000"/>
              </a:lnSpc>
            </a:pPr>
            <a:r>
              <a:rPr lang="en-US" altLang="en-US" dirty="0"/>
              <a:t>select the role, </a:t>
            </a:r>
          </a:p>
        </p:txBody>
      </p:sp>
      <p:sp>
        <p:nvSpPr>
          <p:cNvPr id="705540" name="Text Box 4"/>
          <p:cNvSpPr txBox="1">
            <a:spLocks noChangeArrowheads="1"/>
          </p:cNvSpPr>
          <p:nvPr/>
        </p:nvSpPr>
        <p:spPr bwMode="auto">
          <a:xfrm>
            <a:off x="609600" y="2819400"/>
            <a:ext cx="75977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Alternatively, </a:t>
            </a:r>
          </a:p>
          <a:p>
            <a:pPr eaLnBrk="1" hangingPunct="1">
              <a:lnSpc>
                <a:spcPct val="120000"/>
              </a:lnSpc>
            </a:pPr>
            <a:r>
              <a:rPr lang="en-US" altLang="en-US" dirty="0"/>
              <a:t>click the Role Connector shape 		      in the Toolbox</a:t>
            </a:r>
          </a:p>
          <a:p>
            <a:pPr eaLnBrk="1" hangingPunct="1">
              <a:lnSpc>
                <a:spcPct val="120000"/>
              </a:lnSpc>
            </a:pPr>
            <a:r>
              <a:rPr lang="en-US" altLang="en-US" dirty="0"/>
              <a:t>then click the role and the Patient shape.</a:t>
            </a:r>
          </a:p>
          <a:p>
            <a:pPr eaLnBrk="1" hangingPunct="1">
              <a:lnSpc>
                <a:spcPct val="120000"/>
              </a:lnSpc>
            </a:pPr>
            <a:endParaRPr lang="en-US" altLang="en-US" sz="1800" dirty="0"/>
          </a:p>
          <a:p>
            <a:pPr eaLnBrk="1" hangingPunct="1">
              <a:lnSpc>
                <a:spcPct val="120000"/>
              </a:lnSpc>
            </a:pPr>
            <a:r>
              <a:rPr lang="en-US" altLang="en-US" dirty="0"/>
              <a:t>For practice, use </a:t>
            </a:r>
            <a:r>
              <a:rPr lang="en-US" altLang="en-US" dirty="0">
                <a:solidFill>
                  <a:srgbClr val="A50021"/>
                </a:solidFill>
              </a:rPr>
              <a:t>Undo</a:t>
            </a:r>
            <a:r>
              <a:rPr lang="en-US" altLang="en-US" dirty="0"/>
              <a:t> (select       from the menu, or type </a:t>
            </a:r>
            <a:r>
              <a:rPr lang="en-US" altLang="en-US" dirty="0" err="1"/>
              <a:t>Ctrl+Z</a:t>
            </a:r>
            <a:r>
              <a:rPr lang="en-US" altLang="en-US" dirty="0"/>
              <a:t>)</a:t>
            </a:r>
          </a:p>
          <a:p>
            <a:pPr eaLnBrk="1" hangingPunct="1">
              <a:lnSpc>
                <a:spcPct val="120000"/>
              </a:lnSpc>
            </a:pPr>
            <a:r>
              <a:rPr lang="en-US" altLang="en-US" dirty="0"/>
              <a:t>to remove the connection,</a:t>
            </a:r>
          </a:p>
          <a:p>
            <a:pPr eaLnBrk="1" hangingPunct="1">
              <a:lnSpc>
                <a:spcPct val="120000"/>
              </a:lnSpc>
            </a:pPr>
            <a:r>
              <a:rPr lang="en-US" altLang="en-US" dirty="0"/>
              <a:t>then use the alternative method to restore the connection.</a:t>
            </a:r>
          </a:p>
        </p:txBody>
      </p:sp>
      <p:pic>
        <p:nvPicPr>
          <p:cNvPr id="70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33387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321050"/>
            <a:ext cx="13255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26F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404353"/>
            <a:ext cx="1238259" cy="509591"/>
          </a:xfrm>
          <a:prstGeom prst="rect">
            <a:avLst/>
          </a:prstGeom>
        </p:spPr>
      </p:pic>
      <p:pic>
        <p:nvPicPr>
          <p:cNvPr id="3" name="Snagit_PPTCC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607" y="1280427"/>
            <a:ext cx="1233497" cy="609604"/>
          </a:xfrm>
          <a:prstGeom prst="rect">
            <a:avLst/>
          </a:prstGeom>
        </p:spPr>
      </p:pic>
      <p:pic>
        <p:nvPicPr>
          <p:cNvPr id="4" name="Snagit_PPT59D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9374" y="2015669"/>
            <a:ext cx="1309697" cy="552454"/>
          </a:xfrm>
          <a:prstGeom prst="rect">
            <a:avLst/>
          </a:prstGeom>
        </p:spPr>
      </p:pic>
      <p:sp>
        <p:nvSpPr>
          <p:cNvPr id="5" name="TextBox 4"/>
          <p:cNvSpPr txBox="1"/>
          <p:nvPr/>
        </p:nvSpPr>
        <p:spPr>
          <a:xfrm>
            <a:off x="609600" y="1030662"/>
            <a:ext cx="5678349" cy="1200329"/>
          </a:xfrm>
          <a:prstGeom prst="rect">
            <a:avLst/>
          </a:prstGeom>
          <a:noFill/>
        </p:spPr>
        <p:txBody>
          <a:bodyPr wrap="none" rtlCol="0">
            <a:spAutoFit/>
          </a:bodyPr>
          <a:lstStyle/>
          <a:p>
            <a:pPr eaLnBrk="1" hangingPunct="1">
              <a:lnSpc>
                <a:spcPct val="120000"/>
              </a:lnSpc>
            </a:pPr>
            <a:r>
              <a:rPr lang="en-US" altLang="en-US" dirty="0"/>
              <a:t>then drag the mouse pointer</a:t>
            </a:r>
          </a:p>
          <a:p>
            <a:pPr eaLnBrk="1" hangingPunct="1">
              <a:lnSpc>
                <a:spcPct val="120000"/>
              </a:lnSpc>
            </a:pPr>
            <a:r>
              <a:rPr lang="en-US" altLang="en-US" dirty="0"/>
              <a:t>(which now displays as a role connector pointer)</a:t>
            </a:r>
          </a:p>
          <a:p>
            <a:pPr>
              <a:lnSpc>
                <a:spcPct val="120000"/>
              </a:lnSpc>
            </a:pPr>
            <a:r>
              <a:rPr lang="en-US" altLang="en-US" dirty="0"/>
              <a:t>onto the Patient shape</a:t>
            </a:r>
          </a:p>
        </p:txBody>
      </p:sp>
      <p:sp>
        <p:nvSpPr>
          <p:cNvPr id="6" name="TextBox 5"/>
          <p:cNvSpPr txBox="1"/>
          <p:nvPr/>
        </p:nvSpPr>
        <p:spPr>
          <a:xfrm>
            <a:off x="609600" y="2208399"/>
            <a:ext cx="3001463" cy="421975"/>
          </a:xfrm>
          <a:prstGeom prst="rect">
            <a:avLst/>
          </a:prstGeom>
          <a:noFill/>
        </p:spPr>
        <p:txBody>
          <a:bodyPr wrap="none" rtlCol="0">
            <a:spAutoFit/>
          </a:bodyPr>
          <a:lstStyle/>
          <a:p>
            <a:pPr eaLnBrk="1" hangingPunct="1">
              <a:lnSpc>
                <a:spcPct val="120000"/>
              </a:lnSpc>
            </a:pPr>
            <a:r>
              <a:rPr lang="en-US" altLang="en-US" dirty="0"/>
              <a:t>then release the mouse.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55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55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55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554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xfrm>
            <a:off x="6766298" y="6512379"/>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2</a:t>
            </a:fld>
            <a:endParaRPr lang="en-US" altLang="en-US" sz="1200" dirty="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Visual Studio 2017, 2019 or 2022</a:t>
            </a:r>
          </a:p>
        </p:txBody>
      </p:sp>
      <p:sp>
        <p:nvSpPr>
          <p:cNvPr id="3076" name="TextBox 3"/>
          <p:cNvSpPr txBox="1">
            <a:spLocks noChangeArrowheads="1"/>
          </p:cNvSpPr>
          <p:nvPr/>
        </p:nvSpPr>
        <p:spPr bwMode="auto">
          <a:xfrm>
            <a:off x="455645" y="1238789"/>
            <a:ext cx="8382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Natural ORM Architect (NORMA) supports ORM 2 (Object-Role Modeling, version 2).</a:t>
            </a:r>
          </a:p>
          <a:p>
            <a:pPr eaLnBrk="1" hangingPunct="1"/>
            <a:endParaRPr lang="en-US" altLang="en-US" sz="1000" dirty="0"/>
          </a:p>
          <a:p>
            <a:pPr eaLnBrk="1" hangingPunct="1"/>
            <a:r>
              <a:rPr lang="en-US" altLang="en-US" dirty="0"/>
              <a:t>NORMA requires prior installation of Microsoft Visual Studio</a:t>
            </a:r>
          </a:p>
          <a:p>
            <a:pPr eaLnBrk="1" hangingPunct="1"/>
            <a:r>
              <a:rPr lang="en-US" altLang="en-US" dirty="0"/>
              <a:t>(2005 or later, viz. 2008, 2010, 2012, 2013, 2015, 2017, 2019, or 2022). </a:t>
            </a:r>
          </a:p>
          <a:p>
            <a:pPr eaLnBrk="1" hangingPunct="1"/>
            <a:endParaRPr lang="en-US" altLang="en-US" sz="1000" dirty="0"/>
          </a:p>
          <a:p>
            <a:pPr eaLnBrk="1" hangingPunct="1"/>
            <a:r>
              <a:rPr lang="en-US" altLang="en-US" dirty="0"/>
              <a:t>The Community Edition of Visual Studio 2015 through 2022 is freely available for most users, and may be downloaded from </a:t>
            </a:r>
          </a:p>
          <a:p>
            <a:pPr eaLnBrk="1" hangingPunct="1"/>
            <a:r>
              <a:rPr lang="en-US" u="sng" dirty="0">
                <a:hlinkClick r:id="rId4"/>
              </a:rPr>
              <a:t>https://visualstudio.microsoft.com/vs/community/</a:t>
            </a:r>
            <a:endParaRPr lang="en-US" u="sng" dirty="0"/>
          </a:p>
          <a:p>
            <a:pPr eaLnBrk="1" hangingPunct="1"/>
            <a:endParaRPr lang="en-US" u="sng" dirty="0"/>
          </a:p>
          <a:p>
            <a:pPr eaLnBrk="1" hangingPunct="1"/>
            <a:endParaRPr lang="en-US" altLang="en-US" sz="1200" dirty="0"/>
          </a:p>
        </p:txBody>
      </p:sp>
      <p:sp>
        <p:nvSpPr>
          <p:cNvPr id="2" name="TextBox 1">
            <a:extLst>
              <a:ext uri="{FF2B5EF4-FFF2-40B4-BE49-F238E27FC236}">
                <a16:creationId xmlns:a16="http://schemas.microsoft.com/office/drawing/2014/main" id="{66341DA9-3EB7-441C-BE77-F56E3B4CB664}"/>
              </a:ext>
            </a:extLst>
          </p:cNvPr>
          <p:cNvSpPr txBox="1"/>
          <p:nvPr/>
        </p:nvSpPr>
        <p:spPr>
          <a:xfrm>
            <a:off x="487680" y="5004108"/>
            <a:ext cx="7741919" cy="1323439"/>
          </a:xfrm>
          <a:prstGeom prst="rect">
            <a:avLst/>
          </a:prstGeom>
          <a:noFill/>
        </p:spPr>
        <p:txBody>
          <a:bodyPr wrap="square" rtlCol="0">
            <a:spAutoFit/>
          </a:bodyPr>
          <a:lstStyle/>
          <a:p>
            <a:pPr eaLnBrk="1" hangingPunct="1"/>
            <a:r>
              <a:rPr lang="en-US" altLang="en-US" dirty="0"/>
              <a:t>During the installation, include any additional workloads of interest to you, e.g. </a:t>
            </a:r>
          </a:p>
          <a:p>
            <a:pPr eaLnBrk="1" hangingPunct="1"/>
            <a:r>
              <a:rPr lang="en-US" altLang="en-US" dirty="0"/>
              <a:t>	.NET desktop development </a:t>
            </a:r>
          </a:p>
          <a:p>
            <a:pPr eaLnBrk="1" hangingPunct="1"/>
            <a:r>
              <a:rPr lang="en-US" altLang="en-US" dirty="0"/>
              <a:t>	ASP.NET and web development</a:t>
            </a:r>
            <a:endParaRPr lang="en-AU" dirty="0"/>
          </a:p>
        </p:txBody>
      </p:sp>
      <p:sp>
        <p:nvSpPr>
          <p:cNvPr id="4" name="TextBox 3">
            <a:extLst>
              <a:ext uri="{FF2B5EF4-FFF2-40B4-BE49-F238E27FC236}">
                <a16:creationId xmlns:a16="http://schemas.microsoft.com/office/drawing/2014/main" id="{3CF7C713-A9BF-4F44-9065-C1C4E3BFD3F0}"/>
              </a:ext>
            </a:extLst>
          </p:cNvPr>
          <p:cNvSpPr txBox="1"/>
          <p:nvPr/>
        </p:nvSpPr>
        <p:spPr>
          <a:xfrm>
            <a:off x="477416" y="3950133"/>
            <a:ext cx="7379008" cy="1015663"/>
          </a:xfrm>
          <a:prstGeom prst="rect">
            <a:avLst/>
          </a:prstGeom>
          <a:noFill/>
        </p:spPr>
        <p:txBody>
          <a:bodyPr wrap="none" rtlCol="0">
            <a:spAutoFit/>
          </a:bodyPr>
          <a:lstStyle/>
          <a:p>
            <a:pPr eaLnBrk="1" hangingPunct="1"/>
            <a:r>
              <a:rPr lang="en-US" altLang="en-US" dirty="0">
                <a:solidFill>
                  <a:srgbClr val="A50021"/>
                </a:solidFill>
              </a:rPr>
              <a:t>Download the 2022 version unless you want an earlier version</a:t>
            </a:r>
            <a:r>
              <a:rPr lang="en-US" altLang="en-US" dirty="0"/>
              <a:t>. </a:t>
            </a:r>
          </a:p>
          <a:p>
            <a:pPr eaLnBrk="1" hangingPunct="1"/>
            <a:r>
              <a:rPr lang="en-US" altLang="en-US" dirty="0"/>
              <a:t>Right-click the downloaded file, </a:t>
            </a:r>
          </a:p>
          <a:p>
            <a:pPr eaLnBrk="1" hangingPunct="1"/>
            <a:r>
              <a:rPr lang="en-US" altLang="en-US" dirty="0"/>
              <a:t>and choose Run as administrator. </a:t>
            </a:r>
            <a:endParaRPr lang="en-AU" dirty="0"/>
          </a:p>
        </p:txBody>
      </p:sp>
      <p:pic>
        <p:nvPicPr>
          <p:cNvPr id="5" name="Snagit_SNGOUT2131">
            <a:extLst>
              <a:ext uri="{FF2B5EF4-FFF2-40B4-BE49-F238E27FC236}">
                <a16:creationId xmlns:a16="http://schemas.microsoft.com/office/drawing/2014/main" id="{5CE07128-91C7-EAD6-F41D-49E0F2EE9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4307598"/>
            <a:ext cx="3295869" cy="604094"/>
          </a:xfrm>
          <a:prstGeom prst="rect">
            <a:avLst/>
          </a:prstGeom>
        </p:spPr>
      </p:pic>
    </p:spTree>
    <p:extLst>
      <p:ext uri="{BB962C8B-B14F-4D97-AF65-F5344CB8AC3E}">
        <p14:creationId xmlns:p14="http://schemas.microsoft.com/office/powerpoint/2010/main" val="205944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8D0D00-8D27-4CCA-BD4B-BD4A28C69F8F}" type="slidenum">
              <a:rPr lang="en-US" altLang="en-US" sz="1200"/>
              <a:pPr eaLnBrk="1" hangingPunct="1"/>
              <a:t>20</a:t>
            </a:fld>
            <a:endParaRPr lang="en-US" altLang="en-US" sz="1200"/>
          </a:p>
        </p:txBody>
      </p:sp>
      <p:sp>
        <p:nvSpPr>
          <p:cNvPr id="703494" name="Text Box 6"/>
          <p:cNvSpPr txBox="1">
            <a:spLocks noChangeArrowheads="1"/>
          </p:cNvSpPr>
          <p:nvPr/>
        </p:nvSpPr>
        <p:spPr bwMode="auto">
          <a:xfrm>
            <a:off x="533400" y="152400"/>
            <a:ext cx="8530669" cy="59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add a </a:t>
            </a:r>
            <a:r>
              <a:rPr lang="en-US" altLang="en-US" dirty="0">
                <a:solidFill>
                  <a:srgbClr val="A50021"/>
                </a:solidFill>
              </a:rPr>
              <a:t>predicate reading</a:t>
            </a:r>
            <a:r>
              <a:rPr lang="en-US" altLang="en-US" dirty="0"/>
              <a:t>,</a:t>
            </a:r>
          </a:p>
          <a:p>
            <a:pPr eaLnBrk="1" hangingPunct="1">
              <a:lnSpc>
                <a:spcPct val="120000"/>
              </a:lnSpc>
            </a:pPr>
            <a:r>
              <a:rPr lang="en-US" altLang="en-US" dirty="0"/>
              <a:t>select the unary predicate shape</a:t>
            </a:r>
          </a:p>
          <a:p>
            <a:pPr eaLnBrk="1" hangingPunct="1">
              <a:lnSpc>
                <a:spcPct val="120000"/>
              </a:lnSpc>
            </a:pPr>
            <a:r>
              <a:rPr lang="en-US" altLang="en-US" dirty="0"/>
              <a:t>(not the role)</a:t>
            </a:r>
          </a:p>
          <a:p>
            <a:pPr eaLnBrk="1" hangingPunct="1">
              <a:lnSpc>
                <a:spcPct val="120000"/>
              </a:lnSpc>
            </a:pPr>
            <a:r>
              <a:rPr lang="en-US" altLang="en-US" dirty="0"/>
              <a:t>and double-click it to open </a:t>
            </a:r>
          </a:p>
          <a:p>
            <a:pPr eaLnBrk="1" hangingPunct="1">
              <a:lnSpc>
                <a:spcPct val="120000"/>
              </a:lnSpc>
            </a:pPr>
            <a:r>
              <a:rPr lang="en-US" altLang="en-US" dirty="0"/>
              <a:t>the </a:t>
            </a:r>
            <a:r>
              <a:rPr lang="en-US" altLang="en-US" dirty="0">
                <a:solidFill>
                  <a:srgbClr val="A50021"/>
                </a:solidFill>
              </a:rPr>
              <a:t>ORM Reading Editor.</a:t>
            </a: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r>
              <a:rPr lang="en-US" altLang="en-US" dirty="0"/>
              <a:t>To reposition a predicate reading in the document window</a:t>
            </a:r>
          </a:p>
          <a:p>
            <a:pPr eaLnBrk="1" hangingPunct="1">
              <a:lnSpc>
                <a:spcPct val="120000"/>
              </a:lnSpc>
            </a:pPr>
            <a:r>
              <a:rPr lang="en-US" altLang="en-US" dirty="0"/>
              <a:t>select it then drag it to where you want. </a:t>
            </a:r>
          </a:p>
          <a:p>
            <a:pPr eaLnBrk="1" hangingPunct="1">
              <a:lnSpc>
                <a:spcPct val="120000"/>
              </a:lnSpc>
            </a:pPr>
            <a:r>
              <a:rPr lang="en-US" altLang="en-US" dirty="0"/>
              <a:t>Use Format &gt; Align &gt; Middles to align the shapes horizontally.</a:t>
            </a:r>
          </a:p>
          <a:p>
            <a:pPr eaLnBrk="1" hangingPunct="1">
              <a:lnSpc>
                <a:spcPct val="120000"/>
              </a:lnSpc>
            </a:pPr>
            <a:endParaRPr lang="en-US" altLang="en-US" sz="1600" dirty="0"/>
          </a:p>
          <a:p>
            <a:pPr eaLnBrk="1" hangingPunct="1">
              <a:lnSpc>
                <a:spcPct val="120000"/>
              </a:lnSpc>
            </a:pPr>
            <a:r>
              <a:rPr lang="en-US" altLang="en-US" dirty="0"/>
              <a:t>To change a predicate reading, select the reading on the predicate shape,</a:t>
            </a:r>
          </a:p>
          <a:p>
            <a:pPr eaLnBrk="1" hangingPunct="1">
              <a:lnSpc>
                <a:spcPct val="120000"/>
              </a:lnSpc>
            </a:pPr>
            <a:r>
              <a:rPr lang="en-US" altLang="en-US" dirty="0"/>
              <a:t>then select the reading in the Reading Editor, then edit as needed.</a:t>
            </a:r>
          </a:p>
        </p:txBody>
      </p:sp>
      <p:pic>
        <p:nvPicPr>
          <p:cNvPr id="6" name="Snagit_PPTC7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34" y="237526"/>
            <a:ext cx="1490673" cy="619130"/>
          </a:xfrm>
          <a:prstGeom prst="rect">
            <a:avLst/>
          </a:prstGeom>
        </p:spPr>
      </p:pic>
      <p:pic>
        <p:nvPicPr>
          <p:cNvPr id="7" name="Snagit_PPTFBA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733" y="1219200"/>
            <a:ext cx="1590937" cy="679887"/>
          </a:xfrm>
          <a:prstGeom prst="rect">
            <a:avLst/>
          </a:prstGeom>
        </p:spPr>
      </p:pic>
      <p:pic>
        <p:nvPicPr>
          <p:cNvPr id="8" name="Snagit_PPTAEC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1684" y="2225225"/>
            <a:ext cx="1502940" cy="570081"/>
          </a:xfrm>
          <a:prstGeom prst="rect">
            <a:avLst/>
          </a:prstGeom>
        </p:spPr>
      </p:pic>
      <p:pic>
        <p:nvPicPr>
          <p:cNvPr id="9" name="Snagit_PPT36E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0076" y="3090459"/>
            <a:ext cx="4119593" cy="842969"/>
          </a:xfrm>
          <a:prstGeom prst="rect">
            <a:avLst/>
          </a:prstGeom>
        </p:spPr>
      </p:pic>
      <p:sp>
        <p:nvSpPr>
          <p:cNvPr id="10" name="TextBox 9"/>
          <p:cNvSpPr txBox="1"/>
          <p:nvPr/>
        </p:nvSpPr>
        <p:spPr>
          <a:xfrm>
            <a:off x="538761" y="2110155"/>
            <a:ext cx="3312253" cy="800219"/>
          </a:xfrm>
          <a:prstGeom prst="rect">
            <a:avLst/>
          </a:prstGeom>
          <a:noFill/>
        </p:spPr>
        <p:txBody>
          <a:bodyPr wrap="none" rtlCol="0">
            <a:spAutoFit/>
          </a:bodyPr>
          <a:lstStyle/>
          <a:p>
            <a:pPr eaLnBrk="1" hangingPunct="1">
              <a:spcBef>
                <a:spcPct val="30000"/>
              </a:spcBef>
            </a:pPr>
            <a:r>
              <a:rPr lang="en-US" altLang="en-US" dirty="0"/>
              <a:t>Type “smokes” after Patient</a:t>
            </a:r>
          </a:p>
          <a:p>
            <a:pPr eaLnBrk="1" hangingPunct="1">
              <a:spcBef>
                <a:spcPct val="30000"/>
              </a:spcBef>
            </a:pPr>
            <a:r>
              <a:rPr lang="en-US" altLang="en-US" dirty="0"/>
              <a:t>and press the Enter key.</a:t>
            </a:r>
          </a:p>
        </p:txBody>
      </p:sp>
      <p:sp>
        <p:nvSpPr>
          <p:cNvPr id="11" name="TextBox 10"/>
          <p:cNvSpPr txBox="1"/>
          <p:nvPr/>
        </p:nvSpPr>
        <p:spPr>
          <a:xfrm>
            <a:off x="533400" y="2971800"/>
            <a:ext cx="3477875" cy="791307"/>
          </a:xfrm>
          <a:prstGeom prst="rect">
            <a:avLst/>
          </a:prstGeom>
          <a:noFill/>
        </p:spPr>
        <p:txBody>
          <a:bodyPr wrap="none" rtlCol="0">
            <a:spAutoFit/>
          </a:bodyPr>
          <a:lstStyle/>
          <a:p>
            <a:pPr eaLnBrk="1" hangingPunct="1">
              <a:lnSpc>
                <a:spcPct val="120000"/>
              </a:lnSpc>
            </a:pPr>
            <a:r>
              <a:rPr lang="en-US" altLang="en-US" dirty="0"/>
              <a:t>The predicate reading should</a:t>
            </a:r>
          </a:p>
          <a:p>
            <a:pPr eaLnBrk="1" hangingPunct="1">
              <a:lnSpc>
                <a:spcPct val="120000"/>
              </a:lnSpc>
            </a:pPr>
            <a:r>
              <a:rPr lang="en-US" altLang="en-US" dirty="0"/>
              <a:t>now appear next to the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349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349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34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0875B1-54EB-413D-9994-64BB04095F17}" type="slidenum">
              <a:rPr lang="en-US" altLang="en-US" sz="1200"/>
              <a:pPr eaLnBrk="1" hangingPunct="1"/>
              <a:t>21</a:t>
            </a:fld>
            <a:endParaRPr lang="en-US" altLang="en-US" sz="1200"/>
          </a:p>
        </p:txBody>
      </p:sp>
      <p:sp>
        <p:nvSpPr>
          <p:cNvPr id="19459" name="Text Box 5"/>
          <p:cNvSpPr txBox="1">
            <a:spLocks noChangeArrowheads="1"/>
          </p:cNvSpPr>
          <p:nvPr/>
        </p:nvSpPr>
        <p:spPr bwMode="auto">
          <a:xfrm>
            <a:off x="457200" y="76200"/>
            <a:ext cx="8167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the Drug entity type,</a:t>
            </a:r>
          </a:p>
          <a:p>
            <a:pPr eaLnBrk="1" hangingPunct="1">
              <a:lnSpc>
                <a:spcPct val="120000"/>
              </a:lnSpc>
            </a:pPr>
            <a:r>
              <a:rPr lang="en-US" altLang="en-US"/>
              <a:t>drag the </a:t>
            </a:r>
            <a:r>
              <a:rPr lang="en-US" altLang="en-US">
                <a:solidFill>
                  <a:srgbClr val="A50021"/>
                </a:solidFill>
              </a:rPr>
              <a:t>Entity Type</a:t>
            </a:r>
            <a:r>
              <a:rPr lang="en-US" altLang="en-US"/>
              <a:t> shape from the Toolbox to the document window.</a:t>
            </a:r>
          </a:p>
          <a:p>
            <a:pPr eaLnBrk="1" hangingPunct="1">
              <a:lnSpc>
                <a:spcPct val="120000"/>
              </a:lnSpc>
            </a:pPr>
            <a:r>
              <a:rPr lang="en-US" altLang="en-US"/>
              <a:t>It initially displays with a default name, e.g. “EntityType1”. </a:t>
            </a:r>
          </a:p>
        </p:txBody>
      </p:sp>
      <p:sp>
        <p:nvSpPr>
          <p:cNvPr id="711687" name="Text Box 7"/>
          <p:cNvSpPr txBox="1">
            <a:spLocks noChangeArrowheads="1"/>
          </p:cNvSpPr>
          <p:nvPr/>
        </p:nvSpPr>
        <p:spPr bwMode="auto">
          <a:xfrm>
            <a:off x="457200" y="3257836"/>
            <a:ext cx="3460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Change the name to “Drug”, </a:t>
            </a:r>
          </a:p>
          <a:p>
            <a:pPr eaLnBrk="1" hangingPunct="1"/>
            <a:r>
              <a:rPr lang="en-US" altLang="en-US" dirty="0"/>
              <a:t>either by editing it in place</a:t>
            </a:r>
          </a:p>
        </p:txBody>
      </p:sp>
      <p:pic>
        <p:nvPicPr>
          <p:cNvPr id="2" name="Snagit_PPT16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27132"/>
            <a:ext cx="1888030" cy="1468468"/>
          </a:xfrm>
          <a:prstGeom prst="rect">
            <a:avLst/>
          </a:prstGeom>
        </p:spPr>
      </p:pic>
      <p:pic>
        <p:nvPicPr>
          <p:cNvPr id="4" name="Snagit_PPTBF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498" y="1581424"/>
            <a:ext cx="4148168" cy="1676412"/>
          </a:xfrm>
          <a:prstGeom prst="rect">
            <a:avLst/>
          </a:prstGeom>
        </p:spPr>
      </p:pic>
      <p:pic>
        <p:nvPicPr>
          <p:cNvPr id="5" name="Snagit_PPT3C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3257836"/>
            <a:ext cx="970087" cy="571274"/>
          </a:xfrm>
          <a:prstGeom prst="rect">
            <a:avLst/>
          </a:prstGeom>
        </p:spPr>
      </p:pic>
      <p:pic>
        <p:nvPicPr>
          <p:cNvPr id="6" name="Snagit_PPTFA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3909" y="4114800"/>
            <a:ext cx="1912156" cy="2312374"/>
          </a:xfrm>
          <a:prstGeom prst="rect">
            <a:avLst/>
          </a:prstGeom>
        </p:spPr>
      </p:pic>
      <p:sp>
        <p:nvSpPr>
          <p:cNvPr id="7" name="TextBox 6"/>
          <p:cNvSpPr txBox="1"/>
          <p:nvPr/>
        </p:nvSpPr>
        <p:spPr>
          <a:xfrm>
            <a:off x="490339" y="4105869"/>
            <a:ext cx="3456395" cy="707886"/>
          </a:xfrm>
          <a:prstGeom prst="rect">
            <a:avLst/>
          </a:prstGeom>
          <a:noFill/>
        </p:spPr>
        <p:txBody>
          <a:bodyPr wrap="none" rtlCol="0">
            <a:spAutoFit/>
          </a:bodyPr>
          <a:lstStyle/>
          <a:p>
            <a:r>
              <a:rPr lang="en-US" altLang="en-US" dirty="0"/>
              <a:t>or by editing the Name entry</a:t>
            </a:r>
          </a:p>
          <a:p>
            <a:r>
              <a:rPr lang="en-US" altLang="en-US" dirty="0"/>
              <a:t>in the </a:t>
            </a:r>
            <a:r>
              <a:rPr lang="en-US" altLang="en-US" dirty="0">
                <a:solidFill>
                  <a:srgbClr val="A50021"/>
                </a:solidFill>
              </a:rPr>
              <a:t>Properties window</a:t>
            </a:r>
            <a:r>
              <a:rPr lang="en-US" altLang="en-US" dirty="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7"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33DE853-8936-47D0-877A-D2CBDFCEF6E7}" type="slidenum">
              <a:rPr lang="en-US" altLang="en-US" sz="1200"/>
              <a:pPr eaLnBrk="1" hangingPunct="1"/>
              <a:t>22</a:t>
            </a:fld>
            <a:endParaRPr lang="en-US" altLang="en-US" sz="1200"/>
          </a:p>
        </p:txBody>
      </p:sp>
      <p:sp>
        <p:nvSpPr>
          <p:cNvPr id="715779" name="Text Box 3"/>
          <p:cNvSpPr txBox="1">
            <a:spLocks noChangeArrowheads="1"/>
          </p:cNvSpPr>
          <p:nvPr/>
        </p:nvSpPr>
        <p:spPr bwMode="auto">
          <a:xfrm>
            <a:off x="533400" y="381000"/>
            <a:ext cx="450116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Add the </a:t>
            </a:r>
            <a:r>
              <a:rPr lang="en-US" altLang="en-US" dirty="0">
                <a:solidFill>
                  <a:srgbClr val="A50021"/>
                </a:solidFill>
              </a:rPr>
              <a:t>reference mode</a:t>
            </a:r>
            <a:r>
              <a:rPr lang="en-US" altLang="en-US" dirty="0"/>
              <a:t> “Name”</a:t>
            </a:r>
          </a:p>
          <a:p>
            <a:pPr eaLnBrk="1" hangingPunct="1">
              <a:lnSpc>
                <a:spcPct val="120000"/>
              </a:lnSpc>
            </a:pPr>
            <a:r>
              <a:rPr lang="en-US" altLang="en-US" dirty="0"/>
              <a:t>in the </a:t>
            </a:r>
            <a:r>
              <a:rPr lang="en-US" altLang="en-US" dirty="0" err="1">
                <a:solidFill>
                  <a:srgbClr val="A50021"/>
                </a:solidFill>
              </a:rPr>
              <a:t>RefMode</a:t>
            </a:r>
            <a:r>
              <a:rPr lang="en-US" altLang="en-US" dirty="0">
                <a:solidFill>
                  <a:srgbClr val="A50021"/>
                </a:solidFill>
              </a:rPr>
              <a:t> property</a:t>
            </a:r>
          </a:p>
          <a:p>
            <a:pPr eaLnBrk="1" hangingPunct="1">
              <a:lnSpc>
                <a:spcPct val="120000"/>
              </a:lnSpc>
            </a:pPr>
            <a:r>
              <a:rPr lang="en-US" altLang="en-US" dirty="0"/>
              <a:t>either by typing it and hitting Enter </a:t>
            </a:r>
          </a:p>
          <a:p>
            <a:pPr eaLnBrk="1" hangingPunct="1">
              <a:lnSpc>
                <a:spcPct val="120000"/>
              </a:lnSpc>
            </a:pPr>
            <a:r>
              <a:rPr lang="en-US" altLang="en-US" dirty="0"/>
              <a:t>or </a:t>
            </a:r>
          </a:p>
          <a:p>
            <a:pPr eaLnBrk="1" hangingPunct="1">
              <a:lnSpc>
                <a:spcPct val="120000"/>
              </a:lnSpc>
            </a:pPr>
            <a:r>
              <a:rPr lang="en-US" altLang="en-US" dirty="0"/>
              <a:t>by selecting it from the drop-down list</a:t>
            </a:r>
          </a:p>
          <a:p>
            <a:pPr eaLnBrk="1" hangingPunct="1">
              <a:lnSpc>
                <a:spcPct val="120000"/>
              </a:lnSpc>
            </a:pPr>
            <a:r>
              <a:rPr lang="en-US" altLang="en-US" dirty="0"/>
              <a:t>of pre-defined reference modes.</a:t>
            </a:r>
          </a:p>
        </p:txBody>
      </p:sp>
      <p:pic>
        <p:nvPicPr>
          <p:cNvPr id="2" name="Snagit_PPTA3D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57200"/>
            <a:ext cx="2819400" cy="4531965"/>
          </a:xfrm>
          <a:prstGeom prst="rect">
            <a:avLst/>
          </a:prstGeom>
        </p:spPr>
      </p:pic>
      <p:pic>
        <p:nvPicPr>
          <p:cNvPr id="3" name="Snagit_PPT62A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308123"/>
            <a:ext cx="1076333" cy="681042"/>
          </a:xfrm>
          <a:prstGeom prst="rect">
            <a:avLst/>
          </a:prstGeom>
        </p:spPr>
      </p:pic>
      <p:sp>
        <p:nvSpPr>
          <p:cNvPr id="4" name="TextBox 3"/>
          <p:cNvSpPr txBox="1"/>
          <p:nvPr/>
        </p:nvSpPr>
        <p:spPr>
          <a:xfrm>
            <a:off x="634775" y="3429000"/>
            <a:ext cx="4399794" cy="791307"/>
          </a:xfrm>
          <a:prstGeom prst="rect">
            <a:avLst/>
          </a:prstGeom>
          <a:noFill/>
        </p:spPr>
        <p:txBody>
          <a:bodyPr wrap="none" rtlCol="0">
            <a:spAutoFit/>
          </a:bodyPr>
          <a:lstStyle/>
          <a:p>
            <a:pPr eaLnBrk="1" hangingPunct="1">
              <a:lnSpc>
                <a:spcPct val="120000"/>
              </a:lnSpc>
            </a:pPr>
            <a:r>
              <a:rPr lang="en-US" altLang="en-US" dirty="0"/>
              <a:t>The reference mode is now displayed</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54E9D96-5C2B-4BE4-806A-304F1526A876}" type="slidenum">
              <a:rPr lang="en-US" altLang="en-US" sz="1200"/>
              <a:pPr eaLnBrk="1" hangingPunct="1"/>
              <a:t>23</a:t>
            </a:fld>
            <a:endParaRPr lang="en-US" altLang="en-US" sz="12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75" y="730250"/>
            <a:ext cx="12985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457200" y="609600"/>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Click the </a:t>
            </a:r>
            <a:r>
              <a:rPr lang="en-US" altLang="en-US" dirty="0">
                <a:solidFill>
                  <a:srgbClr val="A50021"/>
                </a:solidFill>
              </a:rPr>
              <a:t>Binary Fact Type</a:t>
            </a:r>
            <a:r>
              <a:rPr lang="en-US" altLang="en-US" dirty="0"/>
              <a:t> shape                    in the Toolbox</a:t>
            </a:r>
          </a:p>
          <a:p>
            <a:pPr eaLnBrk="1" hangingPunct="1">
              <a:lnSpc>
                <a:spcPct val="120000"/>
              </a:lnSpc>
            </a:pPr>
            <a:r>
              <a:rPr lang="en-US" altLang="en-US" dirty="0"/>
              <a:t>then click where you want to position it</a:t>
            </a:r>
          </a:p>
          <a:p>
            <a:pPr eaLnBrk="1" hangingPunct="1">
              <a:lnSpc>
                <a:spcPct val="120000"/>
              </a:lnSpc>
            </a:pPr>
            <a:r>
              <a:rPr lang="en-US" altLang="en-US" dirty="0"/>
              <a:t>(alternatively, </a:t>
            </a:r>
          </a:p>
          <a:p>
            <a:pPr eaLnBrk="1" hangingPunct="1">
              <a:lnSpc>
                <a:spcPct val="120000"/>
              </a:lnSpc>
            </a:pPr>
            <a:r>
              <a:rPr lang="en-US" altLang="en-US" dirty="0"/>
              <a:t>drag the shape from the Toolbox)</a:t>
            </a:r>
          </a:p>
        </p:txBody>
      </p:sp>
      <p:sp>
        <p:nvSpPr>
          <p:cNvPr id="714758" name="Text Box 6"/>
          <p:cNvSpPr txBox="1">
            <a:spLocks noChangeArrowheads="1"/>
          </p:cNvSpPr>
          <p:nvPr/>
        </p:nvSpPr>
        <p:spPr bwMode="auto">
          <a:xfrm>
            <a:off x="1600200" y="4906432"/>
            <a:ext cx="43229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Similarly,</a:t>
            </a:r>
          </a:p>
          <a:p>
            <a:pPr eaLnBrk="1" hangingPunct="1"/>
            <a:r>
              <a:rPr lang="en-US" altLang="en-US" dirty="0"/>
              <a:t>select the right role</a:t>
            </a:r>
          </a:p>
          <a:p>
            <a:pPr eaLnBrk="1" hangingPunct="1"/>
            <a:r>
              <a:rPr lang="en-US" altLang="en-US" dirty="0"/>
              <a:t>and drag the pointer to connect it.   </a:t>
            </a:r>
          </a:p>
        </p:txBody>
      </p:sp>
      <p:pic>
        <p:nvPicPr>
          <p:cNvPr id="2" name="Snagit_PPT90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58" y="1312062"/>
            <a:ext cx="4062442" cy="1700225"/>
          </a:xfrm>
          <a:prstGeom prst="rect">
            <a:avLst/>
          </a:prstGeom>
        </p:spPr>
      </p:pic>
      <p:pic>
        <p:nvPicPr>
          <p:cNvPr id="3" name="Snagit_PPT65A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3056381"/>
            <a:ext cx="1824051" cy="1562111"/>
          </a:xfrm>
          <a:prstGeom prst="rect">
            <a:avLst/>
          </a:prstGeom>
        </p:spPr>
      </p:pic>
      <p:pic>
        <p:nvPicPr>
          <p:cNvPr id="4" name="Snagit_PPT2CB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8946" y="4773261"/>
            <a:ext cx="2119328" cy="752481"/>
          </a:xfrm>
          <a:prstGeom prst="rect">
            <a:avLst/>
          </a:prstGeom>
        </p:spPr>
      </p:pic>
      <p:sp>
        <p:nvSpPr>
          <p:cNvPr id="5" name="TextBox 4"/>
          <p:cNvSpPr txBox="1"/>
          <p:nvPr/>
        </p:nvSpPr>
        <p:spPr>
          <a:xfrm>
            <a:off x="483903" y="3045659"/>
            <a:ext cx="4125617" cy="1323439"/>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connect the left role</a:t>
            </a:r>
            <a:r>
              <a:rPr lang="en-US" altLang="en-US" dirty="0"/>
              <a:t>, select it</a:t>
            </a:r>
          </a:p>
          <a:p>
            <a:pPr eaLnBrk="1" hangingPunct="1"/>
            <a:r>
              <a:rPr lang="en-US" altLang="en-US" dirty="0"/>
              <a:t>(click the mouse pointer inside it), </a:t>
            </a:r>
          </a:p>
          <a:p>
            <a:pPr eaLnBrk="1" hangingPunct="1"/>
            <a:r>
              <a:rPr lang="en-US" altLang="en-US" dirty="0"/>
              <a:t>then drag the mouse pointer</a:t>
            </a:r>
          </a:p>
          <a:p>
            <a:pPr eaLnBrk="1" hangingPunct="1"/>
            <a:r>
              <a:rPr lang="en-US" altLang="en-US" dirty="0"/>
              <a:t>to the Patient shape.</a:t>
            </a:r>
          </a:p>
        </p:txBody>
      </p:sp>
      <p:pic>
        <p:nvPicPr>
          <p:cNvPr id="7" name="Snagit_PPTF3F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9902" y="5922095"/>
            <a:ext cx="1735895" cy="644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4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13037BE-1A29-4206-AF19-E45E3357C5DC}" type="slidenum">
              <a:rPr lang="en-US" altLang="en-US" sz="1200"/>
              <a:pPr eaLnBrk="1" hangingPunct="1"/>
              <a:t>24</a:t>
            </a:fld>
            <a:endParaRPr lang="en-US" altLang="en-US" sz="1200"/>
          </a:p>
        </p:txBody>
      </p:sp>
      <p:sp>
        <p:nvSpPr>
          <p:cNvPr id="22531" name="Text Box 2"/>
          <p:cNvSpPr txBox="1">
            <a:spLocks noChangeArrowheads="1"/>
          </p:cNvSpPr>
          <p:nvPr/>
        </p:nvSpPr>
        <p:spPr bwMode="auto">
          <a:xfrm>
            <a:off x="533400" y="76200"/>
            <a:ext cx="465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a reading for the new predicate,</a:t>
            </a:r>
          </a:p>
          <a:p>
            <a:pPr eaLnBrk="1" hangingPunct="1">
              <a:lnSpc>
                <a:spcPct val="120000"/>
              </a:lnSpc>
            </a:pPr>
            <a:r>
              <a:rPr lang="en-US" altLang="en-US"/>
              <a:t>first select it (click its border so that</a:t>
            </a:r>
          </a:p>
          <a:p>
            <a:pPr eaLnBrk="1" hangingPunct="1">
              <a:lnSpc>
                <a:spcPct val="120000"/>
              </a:lnSpc>
            </a:pPr>
            <a:r>
              <a:rPr lang="en-US" altLang="en-US"/>
              <a:t>the mouse pointer displays as     )</a:t>
            </a:r>
          </a:p>
        </p:txBody>
      </p:sp>
      <p:sp>
        <p:nvSpPr>
          <p:cNvPr id="713734" name="Text Box 6"/>
          <p:cNvSpPr txBox="1">
            <a:spLocks noChangeArrowheads="1"/>
          </p:cNvSpPr>
          <p:nvPr/>
        </p:nvSpPr>
        <p:spPr bwMode="auto">
          <a:xfrm>
            <a:off x="533400" y="1514910"/>
            <a:ext cx="4090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predicate, </a:t>
            </a:r>
          </a:p>
          <a:p>
            <a:pPr eaLnBrk="1" hangingPunct="1">
              <a:lnSpc>
                <a:spcPct val="120000"/>
              </a:lnSpc>
            </a:pPr>
            <a:r>
              <a:rPr lang="en-US" altLang="en-US" dirty="0"/>
              <a:t>to invoke the ORM Reading Editor </a:t>
            </a:r>
          </a:p>
        </p:txBody>
      </p:sp>
      <p:pic>
        <p:nvPicPr>
          <p:cNvPr id="10" name="Snagit_PPTCF2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933450"/>
            <a:ext cx="360218" cy="304800"/>
          </a:xfrm>
          <a:prstGeom prst="rect">
            <a:avLst/>
          </a:prstGeom>
        </p:spPr>
      </p:pic>
      <p:pic>
        <p:nvPicPr>
          <p:cNvPr id="3" name="Snagit_PPTA5B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754" y="381000"/>
            <a:ext cx="2005316" cy="685800"/>
          </a:xfrm>
          <a:prstGeom prst="rect">
            <a:avLst/>
          </a:prstGeom>
        </p:spPr>
      </p:pic>
      <p:pic>
        <p:nvPicPr>
          <p:cNvPr id="4" name="Snagit_PPTB9E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810" y="1375819"/>
            <a:ext cx="1881204" cy="834342"/>
          </a:xfrm>
          <a:prstGeom prst="rect">
            <a:avLst/>
          </a:prstGeom>
        </p:spPr>
      </p:pic>
      <p:pic>
        <p:nvPicPr>
          <p:cNvPr id="6" name="Snagit_PPTF3D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222" y="2686188"/>
            <a:ext cx="2677346" cy="895212"/>
          </a:xfrm>
          <a:prstGeom prst="rect">
            <a:avLst/>
          </a:prstGeom>
        </p:spPr>
      </p:pic>
      <p:pic>
        <p:nvPicPr>
          <p:cNvPr id="7" name="Snagit_PPTCE9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3771185"/>
            <a:ext cx="4080682" cy="1885959"/>
          </a:xfrm>
          <a:prstGeom prst="rect">
            <a:avLst/>
          </a:prstGeom>
        </p:spPr>
      </p:pic>
      <p:sp>
        <p:nvSpPr>
          <p:cNvPr id="8" name="TextBox 7"/>
          <p:cNvSpPr txBox="1"/>
          <p:nvPr/>
        </p:nvSpPr>
        <p:spPr>
          <a:xfrm>
            <a:off x="512340" y="2420761"/>
            <a:ext cx="4358309" cy="1160639"/>
          </a:xfrm>
          <a:prstGeom prst="rect">
            <a:avLst/>
          </a:prstGeom>
          <a:noFill/>
        </p:spPr>
        <p:txBody>
          <a:bodyPr wrap="none" rtlCol="0">
            <a:spAutoFit/>
          </a:bodyPr>
          <a:lstStyle/>
          <a:p>
            <a:pPr eaLnBrk="1" hangingPunct="1">
              <a:lnSpc>
                <a:spcPct val="120000"/>
              </a:lnSpc>
            </a:pPr>
            <a:r>
              <a:rPr lang="en-US" altLang="en-US" dirty="0"/>
              <a:t>then enter </a:t>
            </a:r>
            <a:r>
              <a:rPr lang="en-US" altLang="en-US" dirty="0">
                <a:solidFill>
                  <a:srgbClr val="A50021"/>
                </a:solidFill>
              </a:rPr>
              <a:t>forward predicate reading</a:t>
            </a:r>
          </a:p>
          <a:p>
            <a:pPr eaLnBrk="1" hangingPunct="1">
              <a:lnSpc>
                <a:spcPct val="120000"/>
              </a:lnSpc>
            </a:pPr>
            <a:r>
              <a:rPr lang="en-US" altLang="en-US" dirty="0"/>
              <a:t>“is allergic to” between</a:t>
            </a:r>
          </a:p>
          <a:p>
            <a:pPr eaLnBrk="1" hangingPunct="1">
              <a:lnSpc>
                <a:spcPct val="120000"/>
              </a:lnSpc>
            </a:pPr>
            <a:r>
              <a:rPr lang="en-US" altLang="en-US" dirty="0"/>
              <a:t>“Patient” and “Drug”.</a:t>
            </a:r>
          </a:p>
        </p:txBody>
      </p:sp>
      <p:sp>
        <p:nvSpPr>
          <p:cNvPr id="9" name="TextBox 8"/>
          <p:cNvSpPr txBox="1"/>
          <p:nvPr/>
        </p:nvSpPr>
        <p:spPr>
          <a:xfrm>
            <a:off x="512340" y="4133113"/>
            <a:ext cx="3059043" cy="791307"/>
          </a:xfrm>
          <a:prstGeom prst="rect">
            <a:avLst/>
          </a:prstGeom>
          <a:noFill/>
        </p:spPr>
        <p:txBody>
          <a:bodyPr wrap="none" rtlCol="0">
            <a:spAutoFit/>
          </a:bodyPr>
          <a:lstStyle/>
          <a:p>
            <a:pPr eaLnBrk="1" hangingPunct="1">
              <a:lnSpc>
                <a:spcPct val="120000"/>
              </a:lnSpc>
            </a:pPr>
            <a:r>
              <a:rPr lang="en-US" altLang="en-US" dirty="0"/>
              <a:t>The reading now displays</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3196" y="3890995"/>
            <a:ext cx="3939989" cy="791307"/>
          </a:xfrm>
          <a:prstGeom prst="rect">
            <a:avLst/>
          </a:prstGeom>
          <a:noFill/>
        </p:spPr>
        <p:txBody>
          <a:bodyPr wrap="none" rtlCol="0">
            <a:spAutoFit/>
          </a:bodyPr>
          <a:lstStyle/>
          <a:p>
            <a:pPr eaLnBrk="1" hangingPunct="1">
              <a:lnSpc>
                <a:spcPct val="120000"/>
              </a:lnSpc>
            </a:pPr>
            <a:r>
              <a:rPr lang="en-US" altLang="en-US" dirty="0"/>
              <a:t>Click the        button</a:t>
            </a:r>
          </a:p>
          <a:p>
            <a:pPr eaLnBrk="1" hangingPunct="1">
              <a:lnSpc>
                <a:spcPct val="120000"/>
              </a:lnSpc>
            </a:pPr>
            <a:r>
              <a:rPr lang="en-US" altLang="en-US" dirty="0"/>
              <a:t>to see the </a:t>
            </a:r>
            <a:r>
              <a:rPr lang="en-US" altLang="en-US" dirty="0">
                <a:solidFill>
                  <a:srgbClr val="A50021"/>
                </a:solidFill>
              </a:rPr>
              <a:t>negative verbalization</a:t>
            </a:r>
            <a:r>
              <a:rPr lang="en-US" altLang="en-US" dirty="0"/>
              <a:t>.</a:t>
            </a:r>
          </a:p>
        </p:txBody>
      </p:sp>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532D136-20B1-4C55-998A-C4A9E348A48C}" type="slidenum">
              <a:rPr lang="en-US" altLang="en-US" sz="1200"/>
              <a:pPr eaLnBrk="1" hangingPunct="1"/>
              <a:t>25</a:t>
            </a:fld>
            <a:endParaRPr lang="en-US" altLang="en-US" sz="1200"/>
          </a:p>
        </p:txBody>
      </p:sp>
      <p:sp>
        <p:nvSpPr>
          <p:cNvPr id="712707" name="Text Box 3"/>
          <p:cNvSpPr txBox="1">
            <a:spLocks noChangeArrowheads="1"/>
          </p:cNvSpPr>
          <p:nvPr/>
        </p:nvSpPr>
        <p:spPr bwMode="auto">
          <a:xfrm>
            <a:off x="448724" y="698190"/>
            <a:ext cx="43627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a:t>
            </a:r>
            <a:r>
              <a:rPr lang="en-US" altLang="en-US" dirty="0" err="1"/>
              <a:t>PatientName</a:t>
            </a:r>
            <a:r>
              <a:rPr lang="en-US" altLang="en-US" dirty="0"/>
              <a:t>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71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D2C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724" y="671671"/>
            <a:ext cx="3551222" cy="1371600"/>
          </a:xfrm>
          <a:prstGeom prst="rect">
            <a:avLst/>
          </a:prstGeom>
        </p:spPr>
      </p:pic>
      <p:pic>
        <p:nvPicPr>
          <p:cNvPr id="3" name="Snagit_PPT8B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826" y="1905000"/>
            <a:ext cx="3049202" cy="742952"/>
          </a:xfrm>
          <a:prstGeom prst="rect">
            <a:avLst/>
          </a:prstGeom>
        </p:spPr>
      </p:pic>
      <p:pic>
        <p:nvPicPr>
          <p:cNvPr id="4" name="Snagit_PPT25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689" y="2963230"/>
            <a:ext cx="3266245" cy="542471"/>
          </a:xfrm>
          <a:prstGeom prst="rect">
            <a:avLst/>
          </a:prstGeom>
        </p:spPr>
      </p:pic>
      <p:pic>
        <p:nvPicPr>
          <p:cNvPr id="5" name="Snagit_PPT7A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8756" y="4769304"/>
            <a:ext cx="2175341" cy="557500"/>
          </a:xfrm>
          <a:prstGeom prst="rect">
            <a:avLst/>
          </a:prstGeom>
        </p:spPr>
      </p:pic>
      <p:pic>
        <p:nvPicPr>
          <p:cNvPr id="7" name="Snagit_PPT71F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3185" y="3881281"/>
            <a:ext cx="4403984" cy="690719"/>
          </a:xfrm>
          <a:prstGeom prst="rect">
            <a:avLst/>
          </a:prstGeom>
        </p:spPr>
      </p:pic>
      <p:sp>
        <p:nvSpPr>
          <p:cNvPr id="8" name="TextBox 7"/>
          <p:cNvSpPr txBox="1"/>
          <p:nvPr/>
        </p:nvSpPr>
        <p:spPr>
          <a:xfrm>
            <a:off x="465685" y="4731896"/>
            <a:ext cx="4345836" cy="400110"/>
          </a:xfrm>
          <a:prstGeom prst="rect">
            <a:avLst/>
          </a:prstGeom>
          <a:noFill/>
        </p:spPr>
        <p:txBody>
          <a:bodyPr wrap="square" rtlCol="0">
            <a:spAutoFit/>
          </a:bodyPr>
          <a:lstStyle/>
          <a:p>
            <a:r>
              <a:rPr lang="en-AU" dirty="0"/>
              <a:t>Select the whole predicate.</a:t>
            </a:r>
          </a:p>
        </p:txBody>
      </p:sp>
      <p:sp>
        <p:nvSpPr>
          <p:cNvPr id="10" name="TextBox 9"/>
          <p:cNvSpPr txBox="1"/>
          <p:nvPr/>
        </p:nvSpPr>
        <p:spPr>
          <a:xfrm>
            <a:off x="440190" y="2183823"/>
            <a:ext cx="3817007" cy="400110"/>
          </a:xfrm>
          <a:prstGeom prst="rect">
            <a:avLst/>
          </a:prstGeom>
          <a:noFill/>
        </p:spPr>
        <p:txBody>
          <a:bodyPr wrap="none" rtlCol="0">
            <a:spAutoFit/>
          </a:bodyPr>
          <a:lstStyle/>
          <a:p>
            <a:r>
              <a:rPr lang="en-US" altLang="en-US" dirty="0"/>
              <a:t>The constraint is now displayed.</a:t>
            </a:r>
          </a:p>
        </p:txBody>
      </p:sp>
      <p:sp>
        <p:nvSpPr>
          <p:cNvPr id="11" name="TextBox 10"/>
          <p:cNvSpPr txBox="1"/>
          <p:nvPr/>
        </p:nvSpPr>
        <p:spPr>
          <a:xfrm>
            <a:off x="457200" y="2675802"/>
            <a:ext cx="4082784" cy="1160639"/>
          </a:xfrm>
          <a:prstGeom prst="rect">
            <a:avLst/>
          </a:prstGeom>
          <a:noFill/>
        </p:spPr>
        <p:txBody>
          <a:bodyPr wrap="none" rtlCol="0">
            <a:spAutoFit/>
          </a:bodyPr>
          <a:lstStyle/>
          <a:p>
            <a:pPr eaLnBrk="1" hangingPunct="1">
              <a:lnSpc>
                <a:spcPct val="120000"/>
              </a:lnSpc>
            </a:pPr>
            <a:r>
              <a:rPr lang="en-US" altLang="en-US" dirty="0"/>
              <a:t>Select the constraint, and click the</a:t>
            </a:r>
          </a:p>
          <a:p>
            <a:pPr eaLnBrk="1" hangingPunct="1">
              <a:lnSpc>
                <a:spcPct val="120000"/>
              </a:lnSpc>
            </a:pPr>
            <a:r>
              <a:rPr lang="en-US" altLang="en-US" dirty="0">
                <a:solidFill>
                  <a:srgbClr val="A50021"/>
                </a:solidFill>
              </a:rPr>
              <a:t>ORM Verbalization Browser</a:t>
            </a:r>
          </a:p>
          <a:p>
            <a:pPr eaLnBrk="1" hangingPunct="1">
              <a:lnSpc>
                <a:spcPct val="120000"/>
              </a:lnSpc>
            </a:pPr>
            <a:r>
              <a:rPr lang="en-US" altLang="en-US" dirty="0"/>
              <a:t>to see the </a:t>
            </a:r>
            <a:r>
              <a:rPr lang="en-US" altLang="en-US" dirty="0">
                <a:solidFill>
                  <a:srgbClr val="A50021"/>
                </a:solidFill>
              </a:rPr>
              <a:t>positive verbalization</a:t>
            </a:r>
            <a:r>
              <a:rPr lang="en-US" altLang="en-US" dirty="0"/>
              <a:t>.</a:t>
            </a:r>
          </a:p>
        </p:txBody>
      </p:sp>
      <p:sp>
        <p:nvSpPr>
          <p:cNvPr id="15" name="TextBox 14">
            <a:extLst>
              <a:ext uri="{FF2B5EF4-FFF2-40B4-BE49-F238E27FC236}">
                <a16:creationId xmlns:a16="http://schemas.microsoft.com/office/drawing/2014/main" id="{A47150D2-56EE-486E-AF71-B1A50930526F}"/>
              </a:ext>
            </a:extLst>
          </p:cNvPr>
          <p:cNvSpPr txBox="1"/>
          <p:nvPr/>
        </p:nvSpPr>
        <p:spPr>
          <a:xfrm>
            <a:off x="448724" y="0"/>
            <a:ext cx="6986977" cy="707886"/>
          </a:xfrm>
          <a:prstGeom prst="rect">
            <a:avLst/>
          </a:prstGeom>
          <a:noFill/>
        </p:spPr>
        <p:txBody>
          <a:bodyPr wrap="none" rtlCol="0">
            <a:spAutoFit/>
          </a:bodyPr>
          <a:lstStyle/>
          <a:p>
            <a:r>
              <a:rPr lang="en-AU" dirty="0"/>
              <a:t>While fact types are best entered textually in the Fact Editor</a:t>
            </a:r>
          </a:p>
          <a:p>
            <a:r>
              <a:rPr lang="en-AU" i="1" dirty="0">
                <a:solidFill>
                  <a:srgbClr val="A50021"/>
                </a:solidFill>
              </a:rPr>
              <a:t>constraints must be added graphically</a:t>
            </a:r>
            <a:r>
              <a:rPr lang="en-AU" i="1" dirty="0"/>
              <a:t>.</a:t>
            </a:r>
            <a:endParaRPr lang="en-AU" dirty="0"/>
          </a:p>
        </p:txBody>
      </p:sp>
      <p:sp>
        <p:nvSpPr>
          <p:cNvPr id="17" name="TextBox 16">
            <a:extLst>
              <a:ext uri="{FF2B5EF4-FFF2-40B4-BE49-F238E27FC236}">
                <a16:creationId xmlns:a16="http://schemas.microsoft.com/office/drawing/2014/main" id="{04EFE8CF-A914-DD5F-1F23-1C76212E4718}"/>
              </a:ext>
            </a:extLst>
          </p:cNvPr>
          <p:cNvSpPr txBox="1"/>
          <p:nvPr/>
        </p:nvSpPr>
        <p:spPr>
          <a:xfrm>
            <a:off x="457204" y="5105400"/>
            <a:ext cx="4345836" cy="1323439"/>
          </a:xfrm>
          <a:prstGeom prst="rect">
            <a:avLst/>
          </a:prstGeom>
          <a:noFill/>
        </p:spPr>
        <p:txBody>
          <a:bodyPr wrap="square" rtlCol="0">
            <a:spAutoFit/>
          </a:bodyPr>
          <a:lstStyle/>
          <a:p>
            <a:r>
              <a:rPr lang="en-AU" dirty="0"/>
              <a:t>Click the + button to</a:t>
            </a:r>
          </a:p>
          <a:p>
            <a:r>
              <a:rPr lang="en-AU" dirty="0"/>
              <a:t>verbalize the fact type</a:t>
            </a:r>
          </a:p>
          <a:p>
            <a:r>
              <a:rPr lang="en-AU" dirty="0"/>
              <a:t>and uniqueness </a:t>
            </a:r>
          </a:p>
          <a:p>
            <a:r>
              <a:rPr lang="en-AU" dirty="0"/>
              <a:t>constraint. </a:t>
            </a:r>
          </a:p>
        </p:txBody>
      </p:sp>
      <p:pic>
        <p:nvPicPr>
          <p:cNvPr id="19" name="Snagit_SNGOUT2058">
            <a:extLst>
              <a:ext uri="{FF2B5EF4-FFF2-40B4-BE49-F238E27FC236}">
                <a16:creationId xmlns:a16="http://schemas.microsoft.com/office/drawing/2014/main" id="{57A113E4-7270-0DDD-C4C8-6334837261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6600" y="5401757"/>
            <a:ext cx="5772196" cy="8075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2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939" y="7543800"/>
            <a:ext cx="2726516"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negative verbalization.</a:t>
            </a:r>
          </a:p>
        </p:txBody>
      </p:sp>
      <p:sp>
        <p:nvSpPr>
          <p:cNvPr id="7" name="TextBox 6"/>
          <p:cNvSpPr txBox="1"/>
          <p:nvPr/>
        </p:nvSpPr>
        <p:spPr>
          <a:xfrm>
            <a:off x="460793" y="3537438"/>
            <a:ext cx="2627642"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positive verbalization.</a:t>
            </a:r>
          </a:p>
        </p:txBody>
      </p:sp>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970222-72B6-4871-9809-569FF5486D41}" type="slidenum">
              <a:rPr lang="en-US" altLang="en-US" sz="1200"/>
              <a:pPr eaLnBrk="1" hangingPunct="1"/>
              <a:t>26</a:t>
            </a:fld>
            <a:endParaRPr lang="en-US" altLang="en-US" sz="1200"/>
          </a:p>
        </p:txBody>
      </p:sp>
      <p:sp>
        <p:nvSpPr>
          <p:cNvPr id="716805" name="Text Box 5"/>
          <p:cNvSpPr txBox="1">
            <a:spLocks noChangeArrowheads="1"/>
          </p:cNvSpPr>
          <p:nvPr/>
        </p:nvSpPr>
        <p:spPr bwMode="auto">
          <a:xfrm>
            <a:off x="457200" y="228600"/>
            <a:ext cx="41944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Is Mandatory</a:t>
            </a:r>
            <a:r>
              <a:rPr lang="en-US" altLang="en-US" dirty="0"/>
              <a:t>.</a:t>
            </a:r>
          </a:p>
        </p:txBody>
      </p:sp>
      <p:pic>
        <p:nvPicPr>
          <p:cNvPr id="7168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328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CE0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767" y="381000"/>
            <a:ext cx="3346823" cy="1143000"/>
          </a:xfrm>
          <a:prstGeom prst="rect">
            <a:avLst/>
          </a:prstGeom>
        </p:spPr>
      </p:pic>
      <p:pic>
        <p:nvPicPr>
          <p:cNvPr id="3" name="Snagit_PPTC2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7098" y="1958974"/>
            <a:ext cx="3373548" cy="860425"/>
          </a:xfrm>
          <a:prstGeom prst="rect">
            <a:avLst/>
          </a:prstGeom>
        </p:spPr>
      </p:pic>
      <p:pic>
        <p:nvPicPr>
          <p:cNvPr id="4" name="Snagit_PPT4E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8435" y="3429000"/>
            <a:ext cx="5741240" cy="935076"/>
          </a:xfrm>
          <a:prstGeom prst="rect">
            <a:avLst/>
          </a:prstGeom>
        </p:spPr>
      </p:pic>
      <p:pic>
        <p:nvPicPr>
          <p:cNvPr id="5" name="Snagit_PPT79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200" y="4724399"/>
            <a:ext cx="5814145" cy="1219200"/>
          </a:xfrm>
          <a:prstGeom prst="rect">
            <a:avLst/>
          </a:prstGeom>
        </p:spPr>
      </p:pic>
      <p:sp>
        <p:nvSpPr>
          <p:cNvPr id="6" name="TextBox 5"/>
          <p:cNvSpPr txBox="1"/>
          <p:nvPr/>
        </p:nvSpPr>
        <p:spPr>
          <a:xfrm>
            <a:off x="457200" y="1958974"/>
            <a:ext cx="3604641" cy="1160639"/>
          </a:xfrm>
          <a:prstGeom prst="rect">
            <a:avLst/>
          </a:prstGeom>
          <a:noFill/>
        </p:spPr>
        <p:txBody>
          <a:bodyPr wrap="none" rtlCol="0">
            <a:spAutoFit/>
          </a:bodyPr>
          <a:lstStyle/>
          <a:p>
            <a:pPr eaLnBrk="1" hangingPunct="1">
              <a:lnSpc>
                <a:spcPct val="120000"/>
              </a:lnSpc>
            </a:pPr>
            <a:r>
              <a:rPr lang="en-US" altLang="en-US" dirty="0"/>
              <a:t>The mandatory role constraint</a:t>
            </a:r>
          </a:p>
          <a:p>
            <a:pPr eaLnBrk="1" hangingPunct="1">
              <a:lnSpc>
                <a:spcPct val="120000"/>
              </a:lnSpc>
            </a:pPr>
            <a:r>
              <a:rPr lang="en-US" altLang="en-US" dirty="0"/>
              <a:t>is now displayed</a:t>
            </a:r>
          </a:p>
          <a:p>
            <a:pPr eaLnBrk="1" hangingPunct="1">
              <a:lnSpc>
                <a:spcPct val="120000"/>
              </a:lnSpc>
            </a:pPr>
            <a:r>
              <a:rPr lang="en-US" altLang="en-US" dirty="0"/>
              <a:t>and its verbalization is added.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76E48CF-DCE4-4F01-9DCE-355D3E85BBE9}" type="slidenum">
              <a:rPr lang="en-US" altLang="en-US" sz="1200"/>
              <a:pPr eaLnBrk="1" hangingPunct="1"/>
              <a:t>27</a:t>
            </a:fld>
            <a:endParaRPr lang="en-US" altLang="en-US" sz="1200"/>
          </a:p>
        </p:txBody>
      </p:sp>
      <p:sp>
        <p:nvSpPr>
          <p:cNvPr id="721923" name="Text Box 3"/>
          <p:cNvSpPr txBox="1">
            <a:spLocks noChangeArrowheads="1"/>
          </p:cNvSpPr>
          <p:nvPr/>
        </p:nvSpPr>
        <p:spPr bwMode="auto">
          <a:xfrm>
            <a:off x="384503" y="187765"/>
            <a:ext cx="449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one role of the drug fact type then hold the Shift key down and select the other role, 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2" name="Snagit_PPT164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372" y="359566"/>
            <a:ext cx="2917749" cy="1393034"/>
          </a:xfrm>
          <a:prstGeom prst="rect">
            <a:avLst/>
          </a:prstGeom>
        </p:spPr>
      </p:pic>
      <p:pic>
        <p:nvPicPr>
          <p:cNvPr id="3" name="Snagit_PPT13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06" y="2327550"/>
            <a:ext cx="3418213" cy="1584050"/>
          </a:xfrm>
          <a:prstGeom prst="rect">
            <a:avLst/>
          </a:prstGeom>
        </p:spPr>
      </p:pic>
      <p:pic>
        <p:nvPicPr>
          <p:cNvPr id="4" name="Snagit_PPT1F3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974985"/>
            <a:ext cx="8089541" cy="1101450"/>
          </a:xfrm>
          <a:prstGeom prst="rect">
            <a:avLst/>
          </a:prstGeom>
        </p:spPr>
      </p:pic>
      <p:pic>
        <p:nvPicPr>
          <p:cNvPr id="5" name="Snagit_PPTEE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69315"/>
            <a:ext cx="8534400" cy="718294"/>
          </a:xfrm>
          <a:prstGeom prst="rect">
            <a:avLst/>
          </a:prstGeom>
        </p:spPr>
      </p:pic>
      <p:sp>
        <p:nvSpPr>
          <p:cNvPr id="6" name="TextBox 5"/>
          <p:cNvSpPr txBox="1"/>
          <p:nvPr/>
        </p:nvSpPr>
        <p:spPr>
          <a:xfrm>
            <a:off x="384503" y="2327550"/>
            <a:ext cx="3817007" cy="400110"/>
          </a:xfrm>
          <a:prstGeom prst="rect">
            <a:avLst/>
          </a:prstGeom>
          <a:noFill/>
        </p:spPr>
        <p:txBody>
          <a:bodyPr wrap="none" rtlCol="0">
            <a:spAutoFit/>
          </a:bodyPr>
          <a:lstStyle/>
          <a:p>
            <a:r>
              <a:rPr lang="en-US" altLang="en-US" dirty="0"/>
              <a:t>The constraint is now displayed.</a:t>
            </a:r>
          </a:p>
        </p:txBody>
      </p:sp>
      <p:sp>
        <p:nvSpPr>
          <p:cNvPr id="7" name="TextBox 6"/>
          <p:cNvSpPr txBox="1"/>
          <p:nvPr/>
        </p:nvSpPr>
        <p:spPr>
          <a:xfrm>
            <a:off x="457200" y="3037238"/>
            <a:ext cx="4723986" cy="791307"/>
          </a:xfrm>
          <a:prstGeom prst="rect">
            <a:avLst/>
          </a:prstGeom>
          <a:noFill/>
        </p:spPr>
        <p:txBody>
          <a:bodyPr wrap="none" rtlCol="0">
            <a:spAutoFit/>
          </a:bodyPr>
          <a:lstStyle/>
          <a:p>
            <a:pPr eaLnBrk="1" hangingPunct="1">
              <a:lnSpc>
                <a:spcPct val="120000"/>
              </a:lnSpc>
            </a:pPr>
            <a:r>
              <a:rPr lang="en-US" altLang="en-US" dirty="0"/>
              <a:t>In the Verbalization Browser, view</a:t>
            </a:r>
          </a:p>
          <a:p>
            <a:pPr eaLnBrk="1" hangingPunct="1">
              <a:lnSpc>
                <a:spcPct val="120000"/>
              </a:lnSpc>
            </a:pPr>
            <a:r>
              <a:rPr lang="en-US" altLang="en-US" dirty="0"/>
              <a:t>the positive and negative verbalizations.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FFBB087-5660-4B3F-8268-A00469CB3C7C}" type="slidenum">
              <a:rPr lang="en-US" altLang="en-US" sz="1200"/>
              <a:pPr eaLnBrk="1" hangingPunct="1"/>
              <a:t>28</a:t>
            </a:fld>
            <a:endParaRPr lang="en-US" altLang="en-US" sz="1200"/>
          </a:p>
        </p:txBody>
      </p:sp>
      <p:sp>
        <p:nvSpPr>
          <p:cNvPr id="720898" name="Text Box 2"/>
          <p:cNvSpPr txBox="1">
            <a:spLocks noChangeArrowheads="1"/>
          </p:cNvSpPr>
          <p:nvPr/>
        </p:nvSpPr>
        <p:spPr bwMode="auto">
          <a:xfrm>
            <a:off x="381000" y="228600"/>
            <a:ext cx="5895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By default, NORMA places the mandatory role dot </a:t>
            </a:r>
          </a:p>
          <a:p>
            <a:pPr eaLnBrk="1" hangingPunct="1">
              <a:lnSpc>
                <a:spcPct val="120000"/>
              </a:lnSpc>
            </a:pPr>
            <a:r>
              <a:rPr lang="en-US" altLang="en-US" dirty="0"/>
              <a:t>at the role end</a:t>
            </a:r>
          </a:p>
          <a:p>
            <a:pPr eaLnBrk="1" hangingPunct="1"/>
            <a:endParaRPr lang="en-US" altLang="en-US" dirty="0"/>
          </a:p>
        </p:txBody>
      </p:sp>
      <p:pic>
        <p:nvPicPr>
          <p:cNvPr id="2" name="Snagit_PPT5C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29168"/>
            <a:ext cx="2743200" cy="661432"/>
          </a:xfrm>
          <a:prstGeom prst="rect">
            <a:avLst/>
          </a:prstGeom>
        </p:spPr>
      </p:pic>
      <p:pic>
        <p:nvPicPr>
          <p:cNvPr id="3" name="Snagit_PPT69B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946546"/>
            <a:ext cx="2804648" cy="697708"/>
          </a:xfrm>
          <a:prstGeom prst="rect">
            <a:avLst/>
          </a:prstGeom>
        </p:spPr>
      </p:pic>
      <p:pic>
        <p:nvPicPr>
          <p:cNvPr id="4" name="Snagit_PPT2FB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930" y="2971800"/>
            <a:ext cx="4731201" cy="947744"/>
          </a:xfrm>
          <a:prstGeom prst="rect">
            <a:avLst/>
          </a:prstGeom>
        </p:spPr>
      </p:pic>
      <p:pic>
        <p:nvPicPr>
          <p:cNvPr id="5" name="Snagit_PPT92E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4343400"/>
            <a:ext cx="5023258" cy="990600"/>
          </a:xfrm>
          <a:prstGeom prst="rect">
            <a:avLst/>
          </a:prstGeom>
        </p:spPr>
      </p:pic>
      <p:sp>
        <p:nvSpPr>
          <p:cNvPr id="6" name="TextBox 5"/>
          <p:cNvSpPr txBox="1"/>
          <p:nvPr/>
        </p:nvSpPr>
        <p:spPr>
          <a:xfrm>
            <a:off x="373292" y="961881"/>
            <a:ext cx="3542060" cy="400110"/>
          </a:xfrm>
          <a:prstGeom prst="rect">
            <a:avLst/>
          </a:prstGeom>
          <a:noFill/>
        </p:spPr>
        <p:txBody>
          <a:bodyPr wrap="none" rtlCol="0">
            <a:spAutoFit/>
          </a:bodyPr>
          <a:lstStyle/>
          <a:p>
            <a:r>
              <a:rPr lang="en-US" altLang="en-US" dirty="0"/>
              <a:t>instead of at the object type. </a:t>
            </a:r>
          </a:p>
        </p:txBody>
      </p:sp>
      <p:sp>
        <p:nvSpPr>
          <p:cNvPr id="7" name="TextBox 6"/>
          <p:cNvSpPr txBox="1"/>
          <p:nvPr/>
        </p:nvSpPr>
        <p:spPr>
          <a:xfrm>
            <a:off x="381000" y="1848850"/>
            <a:ext cx="5463227" cy="1529971"/>
          </a:xfrm>
          <a:prstGeom prst="rect">
            <a:avLst/>
          </a:prstGeom>
          <a:noFill/>
        </p:spPr>
        <p:txBody>
          <a:bodyPr wrap="none" rtlCol="0">
            <a:spAutoFit/>
          </a:bodyPr>
          <a:lstStyle/>
          <a:p>
            <a:pPr eaLnBrk="1" hangingPunct="1">
              <a:lnSpc>
                <a:spcPct val="120000"/>
              </a:lnSpc>
            </a:pPr>
            <a:r>
              <a:rPr lang="en-US" altLang="en-US" dirty="0"/>
              <a:t>This helps to disambiguate the constraint</a:t>
            </a:r>
          </a:p>
          <a:p>
            <a:pPr eaLnBrk="1" hangingPunct="1">
              <a:lnSpc>
                <a:spcPct val="120000"/>
              </a:lnSpc>
            </a:pPr>
            <a:r>
              <a:rPr lang="en-US" altLang="en-US" dirty="0"/>
              <a:t>when role attachments are very close together.</a:t>
            </a:r>
          </a:p>
          <a:p>
            <a:pPr eaLnBrk="1" hangingPunct="1">
              <a:lnSpc>
                <a:spcPct val="120000"/>
              </a:lnSpc>
            </a:pPr>
            <a:r>
              <a:rPr lang="en-US" altLang="en-US" dirty="0"/>
              <a:t>E.g. </a:t>
            </a:r>
          </a:p>
          <a:p>
            <a:pPr eaLnBrk="1" hangingPunct="1">
              <a:lnSpc>
                <a:spcPct val="120000"/>
              </a:lnSpc>
            </a:pPr>
            <a:r>
              <a:rPr lang="en-US" altLang="en-US" dirty="0"/>
              <a:t>    this diagram is ambiguous</a:t>
            </a:r>
          </a:p>
        </p:txBody>
      </p:sp>
      <p:sp>
        <p:nvSpPr>
          <p:cNvPr id="8" name="TextBox 7"/>
          <p:cNvSpPr txBox="1"/>
          <p:nvPr/>
        </p:nvSpPr>
        <p:spPr>
          <a:xfrm>
            <a:off x="533400" y="4311618"/>
            <a:ext cx="3122971" cy="400110"/>
          </a:xfrm>
          <a:prstGeom prst="rect">
            <a:avLst/>
          </a:prstGeom>
          <a:noFill/>
        </p:spPr>
        <p:txBody>
          <a:bodyPr wrap="none" rtlCol="0">
            <a:spAutoFit/>
          </a:bodyPr>
          <a:lstStyle/>
          <a:p>
            <a:r>
              <a:rPr lang="en-US" altLang="en-US" dirty="0"/>
              <a:t> but this is unambiguous. </a:t>
            </a:r>
            <a:endParaRPr lang="en-AU" dirty="0"/>
          </a:p>
        </p:txBody>
      </p:sp>
      <p:sp>
        <p:nvSpPr>
          <p:cNvPr id="9" name="TextBox 8">
            <a:extLst>
              <a:ext uri="{FF2B5EF4-FFF2-40B4-BE49-F238E27FC236}">
                <a16:creationId xmlns:a16="http://schemas.microsoft.com/office/drawing/2014/main" id="{0096055B-02BC-4A4F-873B-4F4BACAB8F58}"/>
              </a:ext>
            </a:extLst>
          </p:cNvPr>
          <p:cNvSpPr txBox="1"/>
          <p:nvPr/>
        </p:nvSpPr>
        <p:spPr>
          <a:xfrm>
            <a:off x="549812" y="5542176"/>
            <a:ext cx="8076170" cy="707886"/>
          </a:xfrm>
          <a:prstGeom prst="rect">
            <a:avLst/>
          </a:prstGeom>
          <a:noFill/>
        </p:spPr>
        <p:txBody>
          <a:bodyPr wrap="square" rtlCol="0">
            <a:spAutoFit/>
          </a:bodyPr>
          <a:lstStyle/>
          <a:p>
            <a:r>
              <a:rPr lang="en-AU" dirty="0"/>
              <a:t>For unambiguous cases, I prefer to display the mandatory dot at the object type end. Let’s see how to chose that 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470ED94-98CE-4D40-A0D4-7B34C8FD3B10}" type="slidenum">
              <a:rPr lang="en-US" altLang="en-US" sz="1200"/>
              <a:pPr eaLnBrk="1" hangingPunct="1"/>
              <a:t>29</a:t>
            </a:fld>
            <a:endParaRPr lang="en-US" altLang="en-US" sz="1200"/>
          </a:p>
        </p:txBody>
      </p:sp>
      <p:sp>
        <p:nvSpPr>
          <p:cNvPr id="718851" name="Text Box 3"/>
          <p:cNvSpPr txBox="1">
            <a:spLocks noChangeArrowheads="1"/>
          </p:cNvSpPr>
          <p:nvPr/>
        </p:nvSpPr>
        <p:spPr bwMode="auto">
          <a:xfrm>
            <a:off x="457200" y="107950"/>
            <a:ext cx="6823791" cy="7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change this default (as well as many other options)</a:t>
            </a:r>
          </a:p>
          <a:p>
            <a:pPr eaLnBrk="1" hangingPunct="1">
              <a:lnSpc>
                <a:spcPct val="120000"/>
              </a:lnSpc>
            </a:pPr>
            <a:r>
              <a:rPr lang="en-US" altLang="en-US" dirty="0"/>
              <a:t>open the </a:t>
            </a:r>
            <a:r>
              <a:rPr lang="en-US" altLang="en-US" dirty="0">
                <a:solidFill>
                  <a:srgbClr val="A50021"/>
                </a:solidFill>
              </a:rPr>
              <a:t>Options Window</a:t>
            </a:r>
            <a:r>
              <a:rPr lang="en-US" altLang="en-US" dirty="0"/>
              <a:t> (main menu: </a:t>
            </a:r>
            <a:r>
              <a:rPr lang="en-US" altLang="en-US" dirty="0">
                <a:solidFill>
                  <a:srgbClr val="C00000"/>
                </a:solidFill>
              </a:rPr>
              <a:t>Tools</a:t>
            </a:r>
            <a:r>
              <a:rPr lang="en-US" altLang="en-US" dirty="0"/>
              <a:t> &gt; </a:t>
            </a:r>
            <a:r>
              <a:rPr lang="en-US" altLang="en-US" dirty="0">
                <a:solidFill>
                  <a:srgbClr val="C00000"/>
                </a:solidFill>
              </a:rPr>
              <a:t>Options</a:t>
            </a:r>
            <a:r>
              <a:rPr lang="en-US" altLang="en-US" dirty="0"/>
              <a:t>…)</a:t>
            </a:r>
          </a:p>
        </p:txBody>
      </p:sp>
      <p:pic>
        <p:nvPicPr>
          <p:cNvPr id="3" name="Snagit_PPT78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899257"/>
            <a:ext cx="3200423" cy="4052917"/>
          </a:xfrm>
          <a:prstGeom prst="rect">
            <a:avLst/>
          </a:prstGeom>
        </p:spPr>
      </p:pic>
      <p:sp>
        <p:nvSpPr>
          <p:cNvPr id="6" name="TextBox 5"/>
          <p:cNvSpPr txBox="1"/>
          <p:nvPr/>
        </p:nvSpPr>
        <p:spPr>
          <a:xfrm>
            <a:off x="4343400" y="2209800"/>
            <a:ext cx="3295197" cy="1015663"/>
          </a:xfrm>
          <a:prstGeom prst="rect">
            <a:avLst/>
          </a:prstGeom>
          <a:noFill/>
        </p:spPr>
        <p:txBody>
          <a:bodyPr wrap="none" rtlCol="0">
            <a:spAutoFit/>
          </a:bodyPr>
          <a:lstStyle/>
          <a:p>
            <a:r>
              <a:rPr lang="en-US" altLang="en-US" dirty="0"/>
              <a:t>Then select </a:t>
            </a:r>
            <a:r>
              <a:rPr lang="en-US" altLang="en-US" dirty="0">
                <a:solidFill>
                  <a:srgbClr val="A50021"/>
                </a:solidFill>
              </a:rPr>
              <a:t>ORM Designer</a:t>
            </a:r>
            <a:r>
              <a:rPr lang="en-US" altLang="en-US" dirty="0"/>
              <a:t>, </a:t>
            </a:r>
          </a:p>
          <a:p>
            <a:r>
              <a:rPr lang="en-US" altLang="en-US" dirty="0"/>
              <a:t>and scroll to </a:t>
            </a:r>
          </a:p>
          <a:p>
            <a:r>
              <a:rPr lang="en-US" altLang="en-US" dirty="0">
                <a:solidFill>
                  <a:srgbClr val="C00000"/>
                </a:solidFill>
              </a:rPr>
              <a:t>Mandatory Dot Placement</a:t>
            </a:r>
            <a:r>
              <a:rPr lang="en-US" altLang="en-US" dirty="0"/>
              <a:t>.</a:t>
            </a:r>
            <a:endParaRPr lang="en-AU" dirty="0"/>
          </a:p>
        </p:txBody>
      </p:sp>
      <p:pic>
        <p:nvPicPr>
          <p:cNvPr id="8" name="Snagit_SNG845">
            <a:extLst>
              <a:ext uri="{FF2B5EF4-FFF2-40B4-BE49-F238E27FC236}">
                <a16:creationId xmlns:a16="http://schemas.microsoft.com/office/drawing/2014/main" id="{9FCDD730-029C-4E72-A28D-730A58619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352800"/>
            <a:ext cx="5896018" cy="2752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3</a:t>
            </a:fld>
            <a:endParaRPr lang="en-US" altLang="en-US" sz="120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NORMA 2017, 2019 or 2022</a:t>
            </a:r>
          </a:p>
        </p:txBody>
      </p:sp>
      <p:sp>
        <p:nvSpPr>
          <p:cNvPr id="3076" name="TextBox 3"/>
          <p:cNvSpPr txBox="1">
            <a:spLocks noChangeArrowheads="1"/>
          </p:cNvSpPr>
          <p:nvPr/>
        </p:nvSpPr>
        <p:spPr bwMode="auto">
          <a:xfrm>
            <a:off x="304800" y="929697"/>
            <a:ext cx="8686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Public builds of NORMA are available as a free plug-in to Visual Studio.</a:t>
            </a:r>
          </a:p>
          <a:p>
            <a:pPr eaLnBrk="1" hangingPunct="1"/>
            <a:r>
              <a:rPr lang="en-US" dirty="0">
                <a:effectLst/>
                <a:ea typeface="Tahoma" panose="020B0604030504040204" pitchFamily="34" charset="0"/>
                <a:cs typeface="Tahoma" panose="020B0604030504040204" pitchFamily="34" charset="0"/>
              </a:rPr>
              <a:t>The official version of NORMA from </a:t>
            </a:r>
            <a:r>
              <a:rPr lang="en-US" i="1" dirty="0">
                <a:solidFill>
                  <a:srgbClr val="A50021"/>
                </a:solidFill>
              </a:rPr>
              <a:t>ORM Solutions </a:t>
            </a:r>
            <a:r>
              <a:rPr lang="en-US" altLang="en-US" dirty="0"/>
              <a:t>(</a:t>
            </a:r>
            <a:r>
              <a:rPr lang="en-AU" dirty="0">
                <a:hlinkClick r:id="rId4"/>
              </a:rPr>
              <a:t>https://ormsolutions.com/</a:t>
            </a:r>
            <a:r>
              <a:rPr lang="en-US" altLang="en-US" dirty="0"/>
              <a:t>) </a:t>
            </a:r>
            <a:r>
              <a:rPr lang="en-US" dirty="0">
                <a:effectLst/>
                <a:ea typeface="Tahoma" panose="020B0604030504040204" pitchFamily="34" charset="0"/>
                <a:cs typeface="Tahoma" panose="020B0604030504040204" pitchFamily="34" charset="0"/>
              </a:rPr>
              <a:t>is compiled from open-source code at </a:t>
            </a:r>
            <a:r>
              <a:rPr lang="en-US" u="sng" dirty="0">
                <a:solidFill>
                  <a:srgbClr val="0563C1"/>
                </a:solidFill>
                <a:effectLst/>
                <a:ea typeface="Tahoma" panose="020B0604030504040204" pitchFamily="34" charset="0"/>
                <a:cs typeface="Tahoma" panose="020B0604030504040204" pitchFamily="34" charset="0"/>
                <a:hlinkClick r:id="rId5"/>
              </a:rPr>
              <a:t>https://github.com/ormsolutions/NORMA</a:t>
            </a:r>
            <a:r>
              <a:rPr lang="en-US" dirty="0">
                <a:effectLst/>
                <a:ea typeface="Tahoma" panose="020B0604030504040204" pitchFamily="34" charset="0"/>
                <a:cs typeface="Tahoma" panose="020B0604030504040204" pitchFamily="34" charset="0"/>
              </a:rPr>
              <a:t>. You can also enter discussion issues there, and this is the quickest way to get feedback on changes.</a:t>
            </a:r>
          </a:p>
        </p:txBody>
      </p:sp>
      <p:pic>
        <p:nvPicPr>
          <p:cNvPr id="3" name="Snagit_SNG814">
            <a:extLst>
              <a:ext uri="{FF2B5EF4-FFF2-40B4-BE49-F238E27FC236}">
                <a16:creationId xmlns:a16="http://schemas.microsoft.com/office/drawing/2014/main" id="{26C40253-FDAD-4B96-A01A-DB8F42E4E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3099215"/>
            <a:ext cx="4210081" cy="557217"/>
          </a:xfrm>
          <a:prstGeom prst="rect">
            <a:avLst/>
          </a:prstGeom>
        </p:spPr>
      </p:pic>
      <p:pic>
        <p:nvPicPr>
          <p:cNvPr id="5" name="Snagit_SNG833">
            <a:extLst>
              <a:ext uri="{FF2B5EF4-FFF2-40B4-BE49-F238E27FC236}">
                <a16:creationId xmlns:a16="http://schemas.microsoft.com/office/drawing/2014/main" id="{DEE24467-2BFD-4537-A3D2-84C9A75150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7524" y="3200400"/>
            <a:ext cx="1795476" cy="1195396"/>
          </a:xfrm>
          <a:prstGeom prst="rect">
            <a:avLst/>
          </a:prstGeom>
        </p:spPr>
      </p:pic>
      <p:pic>
        <p:nvPicPr>
          <p:cNvPr id="7" name="Snagit_SNG82C">
            <a:extLst>
              <a:ext uri="{FF2B5EF4-FFF2-40B4-BE49-F238E27FC236}">
                <a16:creationId xmlns:a16="http://schemas.microsoft.com/office/drawing/2014/main" id="{EC3B9DF3-7F23-4918-AF3D-F6BC08BFB0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123" y="4801410"/>
            <a:ext cx="7860362" cy="1782292"/>
          </a:xfrm>
          <a:prstGeom prst="rect">
            <a:avLst/>
          </a:prstGeom>
        </p:spPr>
      </p:pic>
      <p:sp>
        <p:nvSpPr>
          <p:cNvPr id="8" name="TextBox 7">
            <a:extLst>
              <a:ext uri="{FF2B5EF4-FFF2-40B4-BE49-F238E27FC236}">
                <a16:creationId xmlns:a16="http://schemas.microsoft.com/office/drawing/2014/main" id="{DF1E7D00-CD0F-4AE1-96C9-3DF7C8D3F4BA}"/>
              </a:ext>
            </a:extLst>
          </p:cNvPr>
          <p:cNvSpPr txBox="1"/>
          <p:nvPr/>
        </p:nvSpPr>
        <p:spPr>
          <a:xfrm>
            <a:off x="361013" y="4291952"/>
            <a:ext cx="8427820" cy="395045"/>
          </a:xfrm>
          <a:prstGeom prst="rect">
            <a:avLst/>
          </a:prstGeom>
          <a:noFill/>
        </p:spPr>
        <p:txBody>
          <a:bodyPr wrap="none" rtlCol="0">
            <a:spAutoFit/>
          </a:bodyPr>
          <a:lstStyle/>
          <a:p>
            <a:pPr marL="342900" indent="-342900" eaLnBrk="1" hangingPunct="1">
              <a:lnSpc>
                <a:spcPts val="2600"/>
              </a:lnSpc>
              <a:buFont typeface="Arial" panose="020B0604020202020204" pitchFamily="34" charset="0"/>
              <a:buChar char="•"/>
            </a:pPr>
            <a:r>
              <a:rPr lang="en-US" altLang="en-US" dirty="0"/>
              <a:t>Enter “NORMA” in the Search field and select Natural ORM Architect.</a:t>
            </a:r>
            <a:endParaRPr lang="en-AU" dirty="0"/>
          </a:p>
        </p:txBody>
      </p:sp>
      <p:sp>
        <p:nvSpPr>
          <p:cNvPr id="9" name="TextBox 8">
            <a:extLst>
              <a:ext uri="{FF2B5EF4-FFF2-40B4-BE49-F238E27FC236}">
                <a16:creationId xmlns:a16="http://schemas.microsoft.com/office/drawing/2014/main" id="{68A7E8B7-4D3B-444C-8EA6-6FB9BD265580}"/>
              </a:ext>
            </a:extLst>
          </p:cNvPr>
          <p:cNvSpPr txBox="1"/>
          <p:nvPr/>
        </p:nvSpPr>
        <p:spPr>
          <a:xfrm>
            <a:off x="304800" y="2546609"/>
            <a:ext cx="8442311" cy="1780039"/>
          </a:xfrm>
          <a:prstGeom prst="rect">
            <a:avLst/>
          </a:prstGeom>
          <a:noFill/>
        </p:spPr>
        <p:txBody>
          <a:bodyPr wrap="none" rtlCol="0">
            <a:spAutoFit/>
          </a:bodyPr>
          <a:lstStyle/>
          <a:p>
            <a:pPr eaLnBrk="1" hangingPunct="1"/>
            <a:r>
              <a:rPr lang="en-US" altLang="en-US" dirty="0"/>
              <a:t>To install NORMA 2017, 2019 or 2022 from </a:t>
            </a:r>
            <a:r>
              <a:rPr lang="en-US" altLang="en-US" i="1" dirty="0"/>
              <a:t>ORM Solutions</a:t>
            </a:r>
            <a:r>
              <a:rPr lang="en-US" altLang="en-US" dirty="0"/>
              <a:t>, proceed thus.</a:t>
            </a:r>
          </a:p>
          <a:p>
            <a:pPr eaLnBrk="1" hangingPunct="1"/>
            <a:endParaRPr lang="en-US" altLang="en-US" sz="500" dirty="0"/>
          </a:p>
          <a:p>
            <a:pPr eaLnBrk="1" hangingPunct="1">
              <a:lnSpc>
                <a:spcPts val="2600"/>
              </a:lnSpc>
              <a:buFont typeface="Arial" panose="020B0604020202020204" pitchFamily="34" charset="0"/>
              <a:buChar char="•"/>
            </a:pPr>
            <a:r>
              <a:rPr lang="en-US" altLang="en-US" dirty="0"/>
              <a:t> Open Visual Studio</a:t>
            </a:r>
          </a:p>
          <a:p>
            <a:pPr eaLnBrk="1" hangingPunct="1">
              <a:lnSpc>
                <a:spcPts val="2600"/>
              </a:lnSpc>
              <a:buFont typeface="Arial" panose="020B0604020202020204" pitchFamily="34" charset="0"/>
              <a:buChar char="•"/>
            </a:pPr>
            <a:r>
              <a:rPr lang="en-US" altLang="en-US" dirty="0"/>
              <a:t> Click Extensions &gt; </a:t>
            </a:r>
          </a:p>
          <a:p>
            <a:pPr eaLnBrk="1" hangingPunct="1">
              <a:lnSpc>
                <a:spcPts val="2600"/>
              </a:lnSpc>
            </a:pPr>
            <a:r>
              <a:rPr lang="en-US" altLang="en-US" dirty="0"/>
              <a:t>   &gt; Manage Extensions</a:t>
            </a:r>
          </a:p>
          <a:p>
            <a:pPr eaLnBrk="1" hangingPunct="1">
              <a:lnSpc>
                <a:spcPts val="2600"/>
              </a:lnSpc>
            </a:pPr>
            <a:r>
              <a:rPr lang="en-US" altLang="en-US" dirty="0"/>
              <a:t>      &gt; Online &gt; Visual Studio Marketplace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DF2315C-B152-4BC5-96B8-CB2F80E3CBE0}" type="slidenum">
              <a:rPr lang="en-US" altLang="en-US" sz="1200"/>
              <a:pPr eaLnBrk="1" hangingPunct="1"/>
              <a:t>30</a:t>
            </a:fld>
            <a:endParaRPr lang="en-US" altLang="en-US" sz="1200"/>
          </a:p>
        </p:txBody>
      </p:sp>
      <p:sp>
        <p:nvSpPr>
          <p:cNvPr id="25603" name="Text Box 3"/>
          <p:cNvSpPr txBox="1">
            <a:spLocks noChangeArrowheads="1"/>
          </p:cNvSpPr>
          <p:nvPr/>
        </p:nvSpPr>
        <p:spPr bwMode="auto">
          <a:xfrm>
            <a:off x="381000" y="2286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field entry for </a:t>
            </a:r>
            <a:r>
              <a:rPr lang="en-US" altLang="en-US" dirty="0">
                <a:solidFill>
                  <a:srgbClr val="A50021"/>
                </a:solidFill>
              </a:rPr>
              <a:t>Mandatory Dot Placement</a:t>
            </a:r>
          </a:p>
          <a:p>
            <a:pPr eaLnBrk="1" hangingPunct="1">
              <a:lnSpc>
                <a:spcPct val="120000"/>
              </a:lnSpc>
            </a:pPr>
            <a:r>
              <a:rPr lang="en-US" altLang="en-US" dirty="0"/>
              <a:t>to toggle its value (from </a:t>
            </a:r>
            <a:r>
              <a:rPr lang="en-US" altLang="en-US" dirty="0" err="1"/>
              <a:t>RoleBoxEnd</a:t>
            </a:r>
            <a:r>
              <a:rPr lang="en-US" altLang="en-US" dirty="0"/>
              <a:t> to </a:t>
            </a:r>
            <a:r>
              <a:rPr lang="en-US" altLang="en-US" dirty="0" err="1">
                <a:solidFill>
                  <a:srgbClr val="A50021"/>
                </a:solidFill>
              </a:rPr>
              <a:t>ObjectShapeEnd</a:t>
            </a:r>
            <a:r>
              <a:rPr lang="en-US" altLang="en-US" dirty="0"/>
              <a:t>).</a:t>
            </a:r>
          </a:p>
        </p:txBody>
      </p:sp>
      <p:sp>
        <p:nvSpPr>
          <p:cNvPr id="717829" name="Text Box 5"/>
          <p:cNvSpPr txBox="1">
            <a:spLocks noChangeArrowheads="1"/>
          </p:cNvSpPr>
          <p:nvPr/>
        </p:nvSpPr>
        <p:spPr bwMode="auto">
          <a:xfrm>
            <a:off x="381000" y="3098557"/>
            <a:ext cx="38236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activate this choice,</a:t>
            </a:r>
          </a:p>
          <a:p>
            <a:pPr eaLnBrk="1" hangingPunct="1">
              <a:lnSpc>
                <a:spcPct val="120000"/>
              </a:lnSpc>
            </a:pPr>
            <a:r>
              <a:rPr lang="en-US" altLang="en-US" dirty="0"/>
              <a:t>press OK</a:t>
            </a:r>
          </a:p>
          <a:p>
            <a:pPr eaLnBrk="1" hangingPunct="1">
              <a:lnSpc>
                <a:spcPct val="120000"/>
              </a:lnSpc>
            </a:pPr>
            <a:r>
              <a:rPr lang="en-US" altLang="en-US" dirty="0"/>
              <a:t>(this remains your default</a:t>
            </a:r>
          </a:p>
          <a:p>
            <a:pPr eaLnBrk="1" hangingPunct="1">
              <a:lnSpc>
                <a:spcPct val="120000"/>
              </a:lnSpc>
            </a:pPr>
            <a:r>
              <a:rPr lang="en-US" altLang="en-US" dirty="0"/>
              <a:t>preference until you change it). </a:t>
            </a:r>
          </a:p>
        </p:txBody>
      </p:sp>
      <p:pic>
        <p:nvPicPr>
          <p:cNvPr id="2" name="Snagit_PPT32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047" y="1235821"/>
            <a:ext cx="3856074" cy="304800"/>
          </a:xfrm>
          <a:prstGeom prst="rect">
            <a:avLst/>
          </a:prstGeom>
        </p:spPr>
      </p:pic>
      <p:pic>
        <p:nvPicPr>
          <p:cNvPr id="3" name="Snagit_PPT7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111" y="2052881"/>
            <a:ext cx="4586888" cy="601041"/>
          </a:xfrm>
          <a:prstGeom prst="rect">
            <a:avLst/>
          </a:prstGeom>
        </p:spPr>
      </p:pic>
      <p:pic>
        <p:nvPicPr>
          <p:cNvPr id="4" name="Snagit_PPT8E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824" y="3261858"/>
            <a:ext cx="4826892" cy="1233942"/>
          </a:xfrm>
          <a:prstGeom prst="rect">
            <a:avLst/>
          </a:prstGeom>
        </p:spPr>
      </p:pic>
      <p:pic>
        <p:nvPicPr>
          <p:cNvPr id="5" name="Snagit_PPT4BA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4875838"/>
            <a:ext cx="3537426" cy="1429891"/>
          </a:xfrm>
          <a:prstGeom prst="rect">
            <a:avLst/>
          </a:prstGeom>
        </p:spPr>
      </p:pic>
      <p:sp>
        <p:nvSpPr>
          <p:cNvPr id="6" name="TextBox 5"/>
          <p:cNvSpPr txBox="1"/>
          <p:nvPr/>
        </p:nvSpPr>
        <p:spPr>
          <a:xfrm>
            <a:off x="356763" y="1957747"/>
            <a:ext cx="3847848" cy="791307"/>
          </a:xfrm>
          <a:prstGeom prst="rect">
            <a:avLst/>
          </a:prstGeom>
          <a:noFill/>
        </p:spPr>
        <p:txBody>
          <a:bodyPr wrap="none" rtlCol="0">
            <a:spAutoFit/>
          </a:bodyPr>
          <a:lstStyle/>
          <a:p>
            <a:pPr eaLnBrk="1" hangingPunct="1">
              <a:lnSpc>
                <a:spcPct val="120000"/>
              </a:lnSpc>
            </a:pPr>
            <a:r>
              <a:rPr lang="en-US" altLang="en-US" dirty="0"/>
              <a:t>Alternatively, choose the desired</a:t>
            </a:r>
          </a:p>
          <a:p>
            <a:pPr eaLnBrk="1" hangingPunct="1">
              <a:lnSpc>
                <a:spcPct val="120000"/>
              </a:lnSpc>
            </a:pPr>
            <a:r>
              <a:rPr lang="en-US" altLang="en-US" dirty="0"/>
              <a:t>option from the drop-down list.</a:t>
            </a:r>
          </a:p>
        </p:txBody>
      </p:sp>
      <p:sp>
        <p:nvSpPr>
          <p:cNvPr id="7" name="TextBox 6"/>
          <p:cNvSpPr txBox="1"/>
          <p:nvPr/>
        </p:nvSpPr>
        <p:spPr>
          <a:xfrm>
            <a:off x="457200" y="4875838"/>
            <a:ext cx="3895810" cy="830997"/>
          </a:xfrm>
          <a:prstGeom prst="rect">
            <a:avLst/>
          </a:prstGeom>
          <a:noFill/>
        </p:spPr>
        <p:txBody>
          <a:bodyPr wrap="none" rtlCol="0">
            <a:spAutoFit/>
          </a:bodyPr>
          <a:lstStyle/>
          <a:p>
            <a:pPr eaLnBrk="1" hangingPunct="1">
              <a:lnSpc>
                <a:spcPct val="120000"/>
              </a:lnSpc>
            </a:pPr>
            <a:r>
              <a:rPr lang="en-US" altLang="en-US" dirty="0"/>
              <a:t>The mandatory role dot is now</a:t>
            </a:r>
          </a:p>
          <a:p>
            <a:pPr eaLnBrk="1" hangingPunct="1">
              <a:lnSpc>
                <a:spcPct val="120000"/>
              </a:lnSpc>
            </a:pPr>
            <a:r>
              <a:rPr lang="en-US" altLang="en-US" dirty="0"/>
              <a:t>displayed at the object type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06C9A0-5926-43C4-AC1F-7FEC11CDF082}" type="slidenum">
              <a:rPr lang="en-US" altLang="en-US" sz="1200"/>
              <a:pPr eaLnBrk="1" hangingPunct="1"/>
              <a:t>31</a:t>
            </a:fld>
            <a:endParaRPr lang="en-US" altLang="en-US" sz="1200"/>
          </a:p>
        </p:txBody>
      </p:sp>
      <p:sp>
        <p:nvSpPr>
          <p:cNvPr id="762885" name="Text Box 5"/>
          <p:cNvSpPr txBox="1">
            <a:spLocks noChangeArrowheads="1"/>
          </p:cNvSpPr>
          <p:nvPr/>
        </p:nvSpPr>
        <p:spPr bwMode="auto">
          <a:xfrm>
            <a:off x="457200" y="228600"/>
            <a:ext cx="572143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By default, NORMA sets data types</a:t>
            </a:r>
          </a:p>
          <a:p>
            <a:pPr eaLnBrk="1" hangingPunct="1"/>
            <a:r>
              <a:rPr lang="en-US" altLang="en-US" dirty="0"/>
              <a:t>to Unspecified</a:t>
            </a:r>
          </a:p>
          <a:p>
            <a:pPr eaLnBrk="1" hangingPunct="1"/>
            <a:r>
              <a:rPr lang="en-US" altLang="en-US" dirty="0"/>
              <a:t>until you assign a specific data type.</a:t>
            </a:r>
          </a:p>
          <a:p>
            <a:pPr eaLnBrk="1" hangingPunct="1"/>
            <a:endParaRPr lang="en-US" altLang="en-US" sz="1200" dirty="0"/>
          </a:p>
          <a:p>
            <a:pPr eaLnBrk="1" hangingPunct="1"/>
            <a:r>
              <a:rPr lang="en-US" altLang="en-US" dirty="0"/>
              <a:t>As ORM schemas often include many value types</a:t>
            </a:r>
          </a:p>
          <a:p>
            <a:pPr eaLnBrk="1" hangingPunct="1"/>
            <a:r>
              <a:rPr lang="en-US" altLang="en-US" dirty="0"/>
              <a:t>that are based on string data types, </a:t>
            </a:r>
          </a:p>
          <a:p>
            <a:pPr eaLnBrk="1" hangingPunct="1"/>
            <a:r>
              <a:rPr lang="en-US" altLang="en-US" dirty="0"/>
              <a:t>you can save yourself some work by setting the</a:t>
            </a:r>
          </a:p>
          <a:p>
            <a:pPr eaLnBrk="1" hangingPunct="1">
              <a:spcAft>
                <a:spcPts val="300"/>
              </a:spcAft>
            </a:pPr>
            <a:r>
              <a:rPr lang="en-US" altLang="en-US" dirty="0"/>
              <a:t>default data type to </a:t>
            </a:r>
            <a:r>
              <a:rPr lang="en-US" altLang="en-US" dirty="0" err="1"/>
              <a:t>TextVariableLength</a:t>
            </a:r>
            <a:r>
              <a:rPr lang="en-US" altLang="en-US" dirty="0"/>
              <a:t>.</a:t>
            </a:r>
          </a:p>
        </p:txBody>
      </p:sp>
      <p:pic>
        <p:nvPicPr>
          <p:cNvPr id="2" name="Snagit_PPT21D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923" y="5558196"/>
            <a:ext cx="4316129" cy="452440"/>
          </a:xfrm>
          <a:prstGeom prst="rect">
            <a:avLst/>
          </a:prstGeom>
        </p:spPr>
      </p:pic>
      <p:pic>
        <p:nvPicPr>
          <p:cNvPr id="3" name="Snagit_PPTFD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062" y="3672810"/>
            <a:ext cx="5334000" cy="1361873"/>
          </a:xfrm>
          <a:prstGeom prst="rect">
            <a:avLst/>
          </a:prstGeom>
        </p:spPr>
      </p:pic>
      <p:pic>
        <p:nvPicPr>
          <p:cNvPr id="4" name="Snagit_PPTF1B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609601"/>
            <a:ext cx="3945462" cy="486426"/>
          </a:xfrm>
          <a:prstGeom prst="rect">
            <a:avLst/>
          </a:prstGeom>
        </p:spPr>
      </p:pic>
      <p:sp>
        <p:nvSpPr>
          <p:cNvPr id="5" name="Arrow: Down 4"/>
          <p:cNvSpPr/>
          <p:nvPr/>
        </p:nvSpPr>
        <p:spPr>
          <a:xfrm>
            <a:off x="5715000" y="5181600"/>
            <a:ext cx="2286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74814" y="2846071"/>
            <a:ext cx="5369355" cy="1092607"/>
          </a:xfrm>
          <a:prstGeom prst="rect">
            <a:avLst/>
          </a:prstGeom>
          <a:noFill/>
        </p:spPr>
        <p:txBody>
          <a:bodyPr wrap="none" rtlCol="0">
            <a:spAutoFit/>
          </a:bodyPr>
          <a:lstStyle/>
          <a:p>
            <a:pPr eaLnBrk="1" hangingPunct="1">
              <a:spcAft>
                <a:spcPts val="300"/>
              </a:spcAft>
            </a:pPr>
            <a:r>
              <a:rPr lang="en-US" altLang="en-US" dirty="0"/>
              <a:t>To do this, use the Tools &gt; Options dialog to  </a:t>
            </a:r>
          </a:p>
          <a:p>
            <a:pPr eaLnBrk="1" hangingPunct="1">
              <a:spcAft>
                <a:spcPts val="300"/>
              </a:spcAft>
            </a:pPr>
            <a:r>
              <a:rPr lang="en-US" altLang="en-US" dirty="0"/>
              <a:t>set the </a:t>
            </a:r>
            <a:r>
              <a:rPr lang="en-US" altLang="en-US" dirty="0">
                <a:solidFill>
                  <a:srgbClr val="A50021"/>
                </a:solidFill>
              </a:rPr>
              <a:t>Initial </a:t>
            </a:r>
            <a:r>
              <a:rPr lang="en-US" altLang="en-US" dirty="0"/>
              <a:t>(default)</a:t>
            </a:r>
            <a:r>
              <a:rPr lang="en-US" altLang="en-US" dirty="0">
                <a:solidFill>
                  <a:srgbClr val="A50021"/>
                </a:solidFill>
              </a:rPr>
              <a:t> Data Type</a:t>
            </a:r>
          </a:p>
          <a:p>
            <a:pPr eaLnBrk="1" hangingPunct="1">
              <a:spcAft>
                <a:spcPts val="300"/>
              </a:spcAft>
            </a:pPr>
            <a:r>
              <a:rPr lang="en-US" altLang="en-US" dirty="0"/>
              <a:t>to </a:t>
            </a:r>
            <a:r>
              <a:rPr lang="en-US" altLang="en-US" dirty="0" err="1">
                <a:solidFill>
                  <a:srgbClr val="A50021"/>
                </a:solidFill>
              </a:rPr>
              <a:t>TextVariableLength</a:t>
            </a:r>
            <a:endParaRPr lang="en-US" altLang="en-US" dirty="0">
              <a:solidFill>
                <a:srgbClr val="A50021"/>
              </a:solidFill>
            </a:endParaRPr>
          </a:p>
        </p:txBody>
      </p:sp>
      <p:pic>
        <p:nvPicPr>
          <p:cNvPr id="8" name="Snagit_PPT3EA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5080284"/>
            <a:ext cx="962197" cy="477912"/>
          </a:xfrm>
          <a:prstGeom prst="rect">
            <a:avLst/>
          </a:prstGeom>
        </p:spPr>
      </p:pic>
      <p:sp>
        <p:nvSpPr>
          <p:cNvPr id="9" name="TextBox 8"/>
          <p:cNvSpPr txBox="1"/>
          <p:nvPr/>
        </p:nvSpPr>
        <p:spPr>
          <a:xfrm>
            <a:off x="533400" y="4572000"/>
            <a:ext cx="1855316" cy="400110"/>
          </a:xfrm>
          <a:prstGeom prst="rect">
            <a:avLst/>
          </a:prstGeom>
          <a:noFill/>
        </p:spPr>
        <p:txBody>
          <a:bodyPr wrap="none" rtlCol="0">
            <a:spAutoFit/>
          </a:bodyPr>
          <a:lstStyle/>
          <a:p>
            <a:r>
              <a:rPr lang="en-US" altLang="en-US" dirty="0"/>
              <a:t>then press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28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464601F-207E-4813-B6A1-B307EDA8DE44}" type="slidenum">
              <a:rPr lang="en-US" altLang="en-US" sz="1200"/>
              <a:pPr eaLnBrk="1" hangingPunct="1"/>
              <a:t>32</a:t>
            </a:fld>
            <a:endParaRPr lang="en-US" altLang="en-US" sz="1200"/>
          </a:p>
        </p:txBody>
      </p:sp>
      <p:sp>
        <p:nvSpPr>
          <p:cNvPr id="796677" name="Text Box 5"/>
          <p:cNvSpPr txBox="1">
            <a:spLocks noChangeArrowheads="1"/>
          </p:cNvSpPr>
          <p:nvPr/>
        </p:nvSpPr>
        <p:spPr bwMode="auto">
          <a:xfrm>
            <a:off x="381000" y="76200"/>
            <a:ext cx="486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Setting the default data type</a:t>
            </a:r>
          </a:p>
          <a:p>
            <a:pPr eaLnBrk="1" hangingPunct="1"/>
            <a:r>
              <a:rPr lang="en-US" altLang="en-US" dirty="0"/>
              <a:t>has no impact on the three object types, </a:t>
            </a:r>
          </a:p>
          <a:p>
            <a:pPr eaLnBrk="1" hangingPunct="1"/>
            <a:r>
              <a:rPr lang="en-US" altLang="en-US" dirty="0"/>
              <a:t>since you created them earlier. </a:t>
            </a:r>
          </a:p>
        </p:txBody>
      </p:sp>
      <p:sp>
        <p:nvSpPr>
          <p:cNvPr id="796682" name="Text Box 10"/>
          <p:cNvSpPr txBox="1">
            <a:spLocks noChangeArrowheads="1"/>
          </p:cNvSpPr>
          <p:nvPr/>
        </p:nvSpPr>
        <p:spPr bwMode="auto">
          <a:xfrm>
            <a:off x="457200" y="5349757"/>
            <a:ext cx="34756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red error fill disappears, </a:t>
            </a:r>
          </a:p>
          <a:p>
            <a:pPr eaLnBrk="1" hangingPunct="1"/>
            <a:r>
              <a:rPr lang="en-US" altLang="en-US" dirty="0"/>
              <a:t>since the data type is set.</a:t>
            </a:r>
          </a:p>
        </p:txBody>
      </p:sp>
      <p:pic>
        <p:nvPicPr>
          <p:cNvPr id="3" name="Snagit_PPT1F8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404" y="304800"/>
            <a:ext cx="2905942" cy="1266825"/>
          </a:xfrm>
          <a:prstGeom prst="rect">
            <a:avLst/>
          </a:prstGeom>
        </p:spPr>
      </p:pic>
      <p:pic>
        <p:nvPicPr>
          <p:cNvPr id="4" name="Snagit_PPTB8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581379"/>
            <a:ext cx="1263314" cy="457200"/>
          </a:xfrm>
          <a:prstGeom prst="rect">
            <a:avLst/>
          </a:prstGeom>
        </p:spPr>
      </p:pic>
      <p:pic>
        <p:nvPicPr>
          <p:cNvPr id="6" name="Snagit_PPTF9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2252851"/>
            <a:ext cx="3706885" cy="1966919"/>
          </a:xfrm>
          <a:prstGeom prst="rect">
            <a:avLst/>
          </a:prstGeom>
        </p:spPr>
      </p:pic>
      <p:pic>
        <p:nvPicPr>
          <p:cNvPr id="7" name="Snagit_PPTF3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945" y="4620266"/>
            <a:ext cx="4008580" cy="484629"/>
          </a:xfrm>
          <a:prstGeom prst="rect">
            <a:avLst/>
          </a:prstGeom>
        </p:spPr>
      </p:pic>
      <p:pic>
        <p:nvPicPr>
          <p:cNvPr id="8" name="Snagit_PPT6F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522240"/>
            <a:ext cx="1352220" cy="525064"/>
          </a:xfrm>
          <a:prstGeom prst="rect">
            <a:avLst/>
          </a:prstGeom>
        </p:spPr>
      </p:pic>
      <p:sp>
        <p:nvSpPr>
          <p:cNvPr id="9" name="TextBox 8"/>
          <p:cNvSpPr txBox="1"/>
          <p:nvPr/>
        </p:nvSpPr>
        <p:spPr>
          <a:xfrm>
            <a:off x="422186" y="2093755"/>
            <a:ext cx="3449662" cy="1631216"/>
          </a:xfrm>
          <a:prstGeom prst="rect">
            <a:avLst/>
          </a:prstGeom>
          <a:noFill/>
        </p:spPr>
        <p:txBody>
          <a:bodyPr wrap="none" rtlCol="0">
            <a:spAutoFit/>
          </a:bodyPr>
          <a:lstStyle/>
          <a:p>
            <a:pPr eaLnBrk="1" hangingPunct="1"/>
            <a:r>
              <a:rPr lang="en-US" altLang="en-US" dirty="0"/>
              <a:t>then in its Properties grid</a:t>
            </a:r>
          </a:p>
          <a:p>
            <a:pPr eaLnBrk="1" hangingPunct="1"/>
            <a:r>
              <a:rPr lang="en-US" altLang="en-US" dirty="0"/>
              <a:t>select the </a:t>
            </a:r>
            <a:r>
              <a:rPr lang="en-US" altLang="en-US" dirty="0" err="1"/>
              <a:t>DataType</a:t>
            </a:r>
            <a:r>
              <a:rPr lang="en-US" altLang="en-US" dirty="0"/>
              <a:t> property</a:t>
            </a:r>
          </a:p>
          <a:p>
            <a:pPr eaLnBrk="1" hangingPunct="1"/>
            <a:r>
              <a:rPr lang="en-US" altLang="en-US" dirty="0"/>
              <a:t>and choose</a:t>
            </a:r>
          </a:p>
          <a:p>
            <a:pPr eaLnBrk="1" hangingPunct="1"/>
            <a:r>
              <a:rPr lang="en-US" altLang="en-US" dirty="0">
                <a:solidFill>
                  <a:srgbClr val="A50021"/>
                </a:solidFill>
              </a:rPr>
              <a:t>Text: Variable Length</a:t>
            </a:r>
          </a:p>
          <a:p>
            <a:pPr eaLnBrk="1" hangingPunct="1"/>
            <a:r>
              <a:rPr lang="en-US" altLang="en-US" dirty="0"/>
              <a:t>from the drop-down list.</a:t>
            </a:r>
          </a:p>
        </p:txBody>
      </p:sp>
      <p:sp>
        <p:nvSpPr>
          <p:cNvPr id="11" name="TextBox 10"/>
          <p:cNvSpPr txBox="1"/>
          <p:nvPr/>
        </p:nvSpPr>
        <p:spPr>
          <a:xfrm>
            <a:off x="422186" y="3958546"/>
            <a:ext cx="3108095" cy="1323439"/>
          </a:xfrm>
          <a:prstGeom prst="rect">
            <a:avLst/>
          </a:prstGeom>
          <a:noFill/>
        </p:spPr>
        <p:txBody>
          <a:bodyPr wrap="none" rtlCol="0">
            <a:spAutoFit/>
          </a:bodyPr>
          <a:lstStyle/>
          <a:p>
            <a:pPr eaLnBrk="1" hangingPunct="1"/>
            <a:r>
              <a:rPr lang="en-US" altLang="en-US" dirty="0"/>
              <a:t>Then enter 30 in the</a:t>
            </a:r>
          </a:p>
          <a:p>
            <a:pPr eaLnBrk="1" hangingPunct="1"/>
            <a:r>
              <a:rPr lang="en-US" altLang="en-US" dirty="0" err="1">
                <a:solidFill>
                  <a:srgbClr val="A50021"/>
                </a:solidFill>
              </a:rPr>
              <a:t>DataTypeLength</a:t>
            </a:r>
            <a:r>
              <a:rPr lang="en-US" altLang="en-US" dirty="0"/>
              <a:t> property.</a:t>
            </a:r>
          </a:p>
          <a:p>
            <a:pPr eaLnBrk="1" hangingPunct="1"/>
            <a:r>
              <a:rPr lang="en-US" altLang="en-US" dirty="0"/>
              <a:t>This sets the data type</a:t>
            </a:r>
          </a:p>
          <a:p>
            <a:pPr eaLnBrk="1" hangingPunct="1"/>
            <a:r>
              <a:rPr lang="en-US" altLang="en-US" dirty="0"/>
              <a:t>to varchar(30).</a:t>
            </a:r>
          </a:p>
        </p:txBody>
      </p:sp>
      <p:sp>
        <p:nvSpPr>
          <p:cNvPr id="12" name="TextBox 11"/>
          <p:cNvSpPr txBox="1"/>
          <p:nvPr/>
        </p:nvSpPr>
        <p:spPr>
          <a:xfrm>
            <a:off x="409933" y="1169416"/>
            <a:ext cx="4435638" cy="707886"/>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set the data type for </a:t>
            </a:r>
            <a:r>
              <a:rPr lang="en-US" altLang="en-US" dirty="0" err="1">
                <a:solidFill>
                  <a:srgbClr val="A50021"/>
                </a:solidFill>
              </a:rPr>
              <a:t>PatientName</a:t>
            </a:r>
            <a:r>
              <a:rPr lang="en-US" altLang="en-US" dirty="0"/>
              <a:t>,</a:t>
            </a:r>
          </a:p>
          <a:p>
            <a:pPr eaLnBrk="1" hangingPunct="1"/>
            <a:r>
              <a:rPr lang="en-US" altLang="en-US" dirty="0"/>
              <a:t>select the </a:t>
            </a:r>
            <a:r>
              <a:rPr lang="en-US" altLang="en-US" dirty="0" err="1"/>
              <a:t>PatientName</a:t>
            </a:r>
            <a:r>
              <a:rPr lang="en-US" altLang="en-US" dirty="0"/>
              <a:t> 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6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82" grpId="0"/>
      <p:bldP spid="9"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9B7FBC4-7567-4016-B6A7-873AB6BCEF7F}" type="slidenum">
              <a:rPr lang="en-US" altLang="en-US" sz="1200"/>
              <a:pPr eaLnBrk="1" hangingPunct="1"/>
              <a:t>33</a:t>
            </a:fld>
            <a:endParaRPr lang="en-US" altLang="en-US" sz="1200"/>
          </a:p>
        </p:txBody>
      </p:sp>
      <p:sp>
        <p:nvSpPr>
          <p:cNvPr id="28675" name="Text Box 5"/>
          <p:cNvSpPr txBox="1">
            <a:spLocks noChangeArrowheads="1"/>
          </p:cNvSpPr>
          <p:nvPr/>
        </p:nvSpPr>
        <p:spPr bwMode="auto">
          <a:xfrm>
            <a:off x="381000" y="392849"/>
            <a:ext cx="35685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Select the Patient entity type</a:t>
            </a:r>
          </a:p>
          <a:p>
            <a:pPr eaLnBrk="1" hangingPunct="1"/>
            <a:r>
              <a:rPr lang="en-US" altLang="en-US" dirty="0"/>
              <a:t>and ensure its data type is to </a:t>
            </a:r>
          </a:p>
          <a:p>
            <a:pPr eaLnBrk="1" hangingPunct="1"/>
            <a:r>
              <a:rPr lang="en-US" altLang="en-US" dirty="0"/>
              <a:t>Numeric: Unsigned Integer.</a:t>
            </a:r>
          </a:p>
        </p:txBody>
      </p:sp>
      <p:sp>
        <p:nvSpPr>
          <p:cNvPr id="797703" name="Text Box 7"/>
          <p:cNvSpPr txBox="1">
            <a:spLocks noChangeArrowheads="1"/>
          </p:cNvSpPr>
          <p:nvPr/>
        </p:nvSpPr>
        <p:spPr bwMode="auto">
          <a:xfrm>
            <a:off x="381000" y="2971800"/>
            <a:ext cx="65845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“.Name” </a:t>
            </a:r>
            <a:r>
              <a:rPr lang="en-US" altLang="en-US" dirty="0" err="1"/>
              <a:t>RefMode</a:t>
            </a:r>
            <a:endParaRPr lang="en-US" altLang="en-US" dirty="0"/>
          </a:p>
          <a:p>
            <a:pPr eaLnBrk="1" hangingPunct="1"/>
            <a:r>
              <a:rPr lang="en-US" altLang="en-US" dirty="0"/>
              <a:t>for Drug from the drop-down list,</a:t>
            </a:r>
          </a:p>
          <a:p>
            <a:pPr eaLnBrk="1" hangingPunct="1"/>
            <a:r>
              <a:rPr lang="en-US" altLang="en-US" dirty="0"/>
              <a:t>its data type is already set to variable length text.</a:t>
            </a:r>
          </a:p>
          <a:p>
            <a:pPr eaLnBrk="1" hangingPunct="1"/>
            <a:r>
              <a:rPr lang="en-US" altLang="en-US" dirty="0"/>
              <a:t>If not, select Drug and change its data type to that now.</a:t>
            </a:r>
          </a:p>
          <a:p>
            <a:pPr eaLnBrk="1" hangingPunct="1"/>
            <a:r>
              <a:rPr lang="en-US" altLang="en-US" dirty="0"/>
              <a:t>Regardless, </a:t>
            </a:r>
          </a:p>
          <a:p>
            <a:pPr eaLnBrk="1" hangingPunct="1"/>
            <a:r>
              <a:rPr lang="en-US" altLang="en-US" dirty="0"/>
              <a:t>you still need to</a:t>
            </a:r>
          </a:p>
          <a:p>
            <a:pPr eaLnBrk="1" hangingPunct="1"/>
            <a:r>
              <a:rPr lang="en-US" altLang="en-US" dirty="0"/>
              <a:t>set the data type length</a:t>
            </a:r>
          </a:p>
          <a:p>
            <a:pPr eaLnBrk="1" hangingPunct="1"/>
            <a:r>
              <a:rPr lang="en-US" altLang="en-US" dirty="0"/>
              <a:t>(e.g. to </a:t>
            </a:r>
            <a:r>
              <a:rPr lang="en-US" altLang="en-US" dirty="0">
                <a:solidFill>
                  <a:srgbClr val="A50021"/>
                </a:solidFill>
              </a:rPr>
              <a:t>20</a:t>
            </a:r>
            <a:r>
              <a:rPr lang="en-US" altLang="en-US" dirty="0"/>
              <a:t>).</a:t>
            </a:r>
          </a:p>
        </p:txBody>
      </p:sp>
      <p:pic>
        <p:nvPicPr>
          <p:cNvPr id="3" name="Snagit_PPTA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948" y="260741"/>
            <a:ext cx="2643207" cy="1147771"/>
          </a:xfrm>
          <a:prstGeom prst="rect">
            <a:avLst/>
          </a:prstGeom>
        </p:spPr>
      </p:pic>
      <p:pic>
        <p:nvPicPr>
          <p:cNvPr id="5" name="Snagit_PPT4CD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279" y="1453058"/>
            <a:ext cx="4053838" cy="1337767"/>
          </a:xfrm>
          <a:prstGeom prst="rect">
            <a:avLst/>
          </a:prstGeom>
        </p:spPr>
      </p:pic>
      <p:pic>
        <p:nvPicPr>
          <p:cNvPr id="6" name="Snagit_PPT6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985" y="4419600"/>
            <a:ext cx="3809424"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ECCE5C-0346-485C-A275-39EF2D4BE41E}" type="slidenum">
              <a:rPr lang="en-US" altLang="en-US" sz="1200"/>
              <a:pPr eaLnBrk="1" hangingPunct="1"/>
              <a:t>34</a:t>
            </a:fld>
            <a:endParaRPr lang="en-US" altLang="en-US" sz="1200"/>
          </a:p>
        </p:txBody>
      </p:sp>
      <p:sp>
        <p:nvSpPr>
          <p:cNvPr id="32771" name="Text Box 3"/>
          <p:cNvSpPr txBox="1">
            <a:spLocks noChangeArrowheads="1"/>
          </p:cNvSpPr>
          <p:nvPr/>
        </p:nvSpPr>
        <p:spPr bwMode="auto">
          <a:xfrm>
            <a:off x="593725" y="311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en-US" altLang="en-US"/>
          </a:p>
        </p:txBody>
      </p:sp>
      <p:sp>
        <p:nvSpPr>
          <p:cNvPr id="724997" name="Text Box 5"/>
          <p:cNvSpPr txBox="1">
            <a:spLocks noChangeArrowheads="1"/>
          </p:cNvSpPr>
          <p:nvPr/>
        </p:nvSpPr>
        <p:spPr bwMode="auto">
          <a:xfrm>
            <a:off x="533400" y="76200"/>
            <a:ext cx="388433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Let’s add the role name “allergy”</a:t>
            </a:r>
          </a:p>
          <a:p>
            <a:pPr eaLnBrk="1" hangingPunct="1">
              <a:lnSpc>
                <a:spcPct val="120000"/>
              </a:lnSpc>
            </a:pPr>
            <a:r>
              <a:rPr lang="en-US" altLang="en-US" dirty="0"/>
              <a:t>to the role hosted here by Drug.</a:t>
            </a:r>
          </a:p>
          <a:p>
            <a:pPr eaLnBrk="1" hangingPunct="1">
              <a:lnSpc>
                <a:spcPct val="120000"/>
              </a:lnSpc>
            </a:pPr>
            <a:endParaRPr lang="en-US" altLang="en-US" sz="1600" dirty="0"/>
          </a:p>
          <a:p>
            <a:pPr eaLnBrk="1" hangingPunct="1">
              <a:lnSpc>
                <a:spcPct val="120000"/>
              </a:lnSpc>
            </a:pPr>
            <a:r>
              <a:rPr lang="en-US" altLang="en-US" dirty="0"/>
              <a:t>To do this, select the role</a:t>
            </a:r>
          </a:p>
          <a:p>
            <a:pPr eaLnBrk="1" hangingPunct="1">
              <a:lnSpc>
                <a:spcPct val="120000"/>
              </a:lnSpc>
            </a:pPr>
            <a:r>
              <a:rPr lang="en-US" altLang="en-US" dirty="0"/>
              <a:t>and then add the role name</a:t>
            </a:r>
          </a:p>
          <a:p>
            <a:pPr eaLnBrk="1" hangingPunct="1">
              <a:lnSpc>
                <a:spcPct val="120000"/>
              </a:lnSpc>
            </a:pPr>
            <a:r>
              <a:rPr lang="en-US" altLang="en-US" dirty="0"/>
              <a:t>“</a:t>
            </a:r>
            <a:r>
              <a:rPr lang="en-US" altLang="en-US" dirty="0">
                <a:solidFill>
                  <a:srgbClr val="A50021"/>
                </a:solidFill>
              </a:rPr>
              <a:t>allergy</a:t>
            </a:r>
            <a:r>
              <a:rPr lang="en-US" altLang="en-US" dirty="0"/>
              <a:t>” in the Name property</a:t>
            </a:r>
          </a:p>
          <a:p>
            <a:pPr eaLnBrk="1" hangingPunct="1">
              <a:lnSpc>
                <a:spcPct val="120000"/>
              </a:lnSpc>
            </a:pPr>
            <a:r>
              <a:rPr lang="en-US" altLang="en-US" dirty="0"/>
              <a:t>in the Properties window.</a:t>
            </a:r>
          </a:p>
        </p:txBody>
      </p:sp>
      <p:pic>
        <p:nvPicPr>
          <p:cNvPr id="2" name="Snagit_PPTB9D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81000"/>
            <a:ext cx="2166936" cy="857250"/>
          </a:xfrm>
          <a:prstGeom prst="rect">
            <a:avLst/>
          </a:prstGeom>
        </p:spPr>
      </p:pic>
      <p:pic>
        <p:nvPicPr>
          <p:cNvPr id="4" name="Snagit_PPT8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0"/>
            <a:ext cx="2362200" cy="1866082"/>
          </a:xfrm>
          <a:prstGeom prst="rect">
            <a:avLst/>
          </a:prstGeom>
        </p:spPr>
      </p:pic>
      <p:pic>
        <p:nvPicPr>
          <p:cNvPr id="5" name="Snagit_PPT6C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4038600"/>
            <a:ext cx="4038630" cy="1643075"/>
          </a:xfrm>
          <a:prstGeom prst="rect">
            <a:avLst/>
          </a:prstGeom>
        </p:spPr>
      </p:pic>
      <p:sp>
        <p:nvSpPr>
          <p:cNvPr id="6" name="TextBox 5"/>
          <p:cNvSpPr txBox="1"/>
          <p:nvPr/>
        </p:nvSpPr>
        <p:spPr>
          <a:xfrm>
            <a:off x="593725" y="3733800"/>
            <a:ext cx="3690113" cy="2268634"/>
          </a:xfrm>
          <a:prstGeom prst="rect">
            <a:avLst/>
          </a:prstGeom>
          <a:noFill/>
        </p:spPr>
        <p:txBody>
          <a:bodyPr wrap="none" rtlCol="0">
            <a:spAutoFit/>
          </a:bodyPr>
          <a:lstStyle/>
          <a:p>
            <a:pPr eaLnBrk="1" hangingPunct="1">
              <a:lnSpc>
                <a:spcPct val="120000"/>
              </a:lnSpc>
            </a:pPr>
            <a:r>
              <a:rPr lang="en-US" altLang="en-US" dirty="0"/>
              <a:t>The role name is displayed</a:t>
            </a:r>
          </a:p>
          <a:p>
            <a:pPr eaLnBrk="1" hangingPunct="1">
              <a:lnSpc>
                <a:spcPct val="120000"/>
              </a:lnSpc>
            </a:pPr>
            <a:r>
              <a:rPr lang="en-US" altLang="en-US" dirty="0"/>
              <a:t>in square brackets</a:t>
            </a:r>
          </a:p>
          <a:p>
            <a:pPr eaLnBrk="1" hangingPunct="1">
              <a:lnSpc>
                <a:spcPct val="120000"/>
              </a:lnSpc>
            </a:pPr>
            <a:r>
              <a:rPr lang="en-US" altLang="en-US" dirty="0"/>
              <a:t>on the diagram. </a:t>
            </a:r>
          </a:p>
          <a:p>
            <a:pPr eaLnBrk="1" hangingPunct="1">
              <a:lnSpc>
                <a:spcPct val="120000"/>
              </a:lnSpc>
            </a:pPr>
            <a:r>
              <a:rPr lang="en-US" altLang="en-US" dirty="0"/>
              <a:t>Select then drag the role name</a:t>
            </a:r>
          </a:p>
          <a:p>
            <a:pPr eaLnBrk="1" hangingPunct="1">
              <a:lnSpc>
                <a:spcPct val="120000"/>
              </a:lnSpc>
            </a:pPr>
            <a:r>
              <a:rPr lang="en-US" altLang="en-US" dirty="0"/>
              <a:t>to your preferred position</a:t>
            </a:r>
          </a:p>
          <a:p>
            <a:pPr eaLnBrk="1" hangingPunct="1">
              <a:lnSpc>
                <a:spcPct val="120000"/>
              </a:lnSpc>
            </a:pPr>
            <a:r>
              <a:rPr lang="en-US" altLang="en-US" dirty="0"/>
              <a:t>near the role box.</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7EA761-3CA2-4D7E-83F5-C5553FAB3C5F}" type="slidenum">
              <a:rPr lang="en-US" altLang="en-US" sz="1200"/>
              <a:pPr eaLnBrk="1" hangingPunct="1"/>
              <a:t>35</a:t>
            </a:fld>
            <a:endParaRPr lang="en-US" altLang="en-US" sz="1200" dirty="0"/>
          </a:p>
        </p:txBody>
      </p:sp>
      <p:sp>
        <p:nvSpPr>
          <p:cNvPr id="738308" name="Text Box 4"/>
          <p:cNvSpPr txBox="1">
            <a:spLocks noChangeArrowheads="1"/>
          </p:cNvSpPr>
          <p:nvPr/>
        </p:nvSpPr>
        <p:spPr bwMode="auto">
          <a:xfrm>
            <a:off x="457200" y="228600"/>
            <a:ext cx="4012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If desired, select the smokes role,</a:t>
            </a:r>
          </a:p>
          <a:p>
            <a:pPr eaLnBrk="1" hangingPunct="1">
              <a:lnSpc>
                <a:spcPct val="120000"/>
              </a:lnSpc>
            </a:pPr>
            <a:r>
              <a:rPr lang="en-US" altLang="en-US" dirty="0"/>
              <a:t>and add the role name </a:t>
            </a:r>
            <a:r>
              <a:rPr lang="en-US" altLang="en-US" dirty="0" err="1"/>
              <a:t>isSmoker</a:t>
            </a:r>
            <a:r>
              <a:rPr lang="en-US" altLang="en-US" dirty="0"/>
              <a:t>.</a:t>
            </a:r>
          </a:p>
        </p:txBody>
      </p:sp>
      <p:pic>
        <p:nvPicPr>
          <p:cNvPr id="2" name="Snagit_PPTECB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59563"/>
            <a:ext cx="1714513" cy="757243"/>
          </a:xfrm>
          <a:prstGeom prst="rect">
            <a:avLst/>
          </a:prstGeom>
        </p:spPr>
      </p:pic>
      <p:pic>
        <p:nvPicPr>
          <p:cNvPr id="3" name="Snagit_PPT13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57648"/>
            <a:ext cx="2052653" cy="1381135"/>
          </a:xfrm>
          <a:prstGeom prst="rect">
            <a:avLst/>
          </a:prstGeom>
        </p:spPr>
      </p:pic>
      <p:pic>
        <p:nvPicPr>
          <p:cNvPr id="4" name="Snagit_PPTDBB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873066"/>
            <a:ext cx="4100542" cy="1776425"/>
          </a:xfrm>
          <a:prstGeom prst="rect">
            <a:avLst/>
          </a:prstGeom>
        </p:spPr>
      </p:pic>
      <p:sp>
        <p:nvSpPr>
          <p:cNvPr id="6" name="TextBox 5"/>
          <p:cNvSpPr txBox="1"/>
          <p:nvPr/>
        </p:nvSpPr>
        <p:spPr>
          <a:xfrm>
            <a:off x="457200" y="1388820"/>
            <a:ext cx="3999043" cy="1569660"/>
          </a:xfrm>
          <a:prstGeom prst="rect">
            <a:avLst/>
          </a:prstGeom>
          <a:noFill/>
        </p:spPr>
        <p:txBody>
          <a:bodyPr wrap="none" rtlCol="0">
            <a:spAutoFit/>
          </a:bodyPr>
          <a:lstStyle/>
          <a:p>
            <a:pPr eaLnBrk="1" hangingPunct="1">
              <a:lnSpc>
                <a:spcPct val="120000"/>
              </a:lnSpc>
            </a:pPr>
            <a:r>
              <a:rPr lang="en-US" altLang="en-US" dirty="0"/>
              <a:t>This is purely to predetermine</a:t>
            </a:r>
          </a:p>
          <a:p>
            <a:pPr eaLnBrk="1" hangingPunct="1">
              <a:lnSpc>
                <a:spcPct val="120000"/>
              </a:lnSpc>
            </a:pPr>
            <a:r>
              <a:rPr lang="en-US" altLang="en-US" dirty="0"/>
              <a:t>a better choice of attribute name </a:t>
            </a:r>
          </a:p>
          <a:p>
            <a:pPr eaLnBrk="1" hangingPunct="1">
              <a:lnSpc>
                <a:spcPct val="120000"/>
              </a:lnSpc>
            </a:pPr>
            <a:r>
              <a:rPr lang="en-US" altLang="en-US" dirty="0"/>
              <a:t>for the relational schema</a:t>
            </a:r>
          </a:p>
          <a:p>
            <a:pPr eaLnBrk="1" hangingPunct="1">
              <a:lnSpc>
                <a:spcPct val="120000"/>
              </a:lnSpc>
            </a:pPr>
            <a:r>
              <a:rPr lang="en-US" altLang="en-US" dirty="0"/>
              <a:t>and code generation. </a:t>
            </a:r>
          </a:p>
        </p:txBody>
      </p:sp>
      <p:sp>
        <p:nvSpPr>
          <p:cNvPr id="7" name="TextBox 6"/>
          <p:cNvSpPr txBox="1"/>
          <p:nvPr/>
        </p:nvSpPr>
        <p:spPr>
          <a:xfrm>
            <a:off x="457200" y="3503648"/>
            <a:ext cx="5565127" cy="2268634"/>
          </a:xfrm>
          <a:prstGeom prst="rect">
            <a:avLst/>
          </a:prstGeom>
          <a:noFill/>
        </p:spPr>
        <p:txBody>
          <a:bodyPr wrap="square" rtlCol="0">
            <a:spAutoFit/>
          </a:bodyPr>
          <a:lstStyle/>
          <a:p>
            <a:pPr eaLnBrk="1" hangingPunct="1">
              <a:lnSpc>
                <a:spcPct val="120000"/>
              </a:lnSpc>
            </a:pPr>
            <a:r>
              <a:rPr lang="en-US" altLang="en-US" dirty="0"/>
              <a:t>If you wish to suppress display of role </a:t>
            </a:r>
          </a:p>
          <a:p>
            <a:pPr eaLnBrk="1" hangingPunct="1">
              <a:lnSpc>
                <a:spcPct val="120000"/>
              </a:lnSpc>
            </a:pPr>
            <a:r>
              <a:rPr lang="en-US" altLang="en-US" dirty="0"/>
              <a:t>names, expand </a:t>
            </a:r>
            <a:r>
              <a:rPr lang="en-US" altLang="en-US" dirty="0" err="1"/>
              <a:t>LocalDisplayOptions</a:t>
            </a:r>
            <a:r>
              <a:rPr lang="en-US" altLang="en-US" dirty="0"/>
              <a:t> in the </a:t>
            </a:r>
          </a:p>
          <a:p>
            <a:pPr eaLnBrk="1" hangingPunct="1">
              <a:lnSpc>
                <a:spcPct val="120000"/>
              </a:lnSpc>
            </a:pPr>
            <a:r>
              <a:rPr lang="en-US" altLang="en-US" dirty="0"/>
              <a:t>Properties window, and toggle the </a:t>
            </a:r>
          </a:p>
          <a:p>
            <a:pPr eaLnBrk="1" hangingPunct="1">
              <a:lnSpc>
                <a:spcPct val="120000"/>
              </a:lnSpc>
            </a:pPr>
            <a:r>
              <a:rPr lang="en-US" altLang="en-US" dirty="0" err="1"/>
              <a:t>RoleNames</a:t>
            </a:r>
            <a:r>
              <a:rPr lang="en-US" altLang="en-US" dirty="0"/>
              <a:t> option off. </a:t>
            </a:r>
          </a:p>
          <a:p>
            <a:pPr eaLnBrk="1" hangingPunct="1">
              <a:lnSpc>
                <a:spcPct val="120000"/>
              </a:lnSpc>
            </a:pPr>
            <a:r>
              <a:rPr lang="en-US" altLang="en-US" dirty="0"/>
              <a:t>To make this a global rather than local </a:t>
            </a:r>
          </a:p>
          <a:p>
            <a:pPr eaLnBrk="1" hangingPunct="1">
              <a:lnSpc>
                <a:spcPct val="120000"/>
              </a:lnSpc>
            </a:pPr>
            <a:r>
              <a:rPr lang="en-US" altLang="en-US" dirty="0"/>
              <a:t>setting use </a:t>
            </a:r>
            <a:r>
              <a:rPr lang="en-US" altLang="en-US" dirty="0" err="1"/>
              <a:t>GlobalDisplayOptions</a:t>
            </a:r>
            <a:r>
              <a:rPr lang="en-US" altLang="en-US" dirty="0"/>
              <a:t>.</a:t>
            </a:r>
          </a:p>
        </p:txBody>
      </p:sp>
      <p:pic>
        <p:nvPicPr>
          <p:cNvPr id="9" name="Snagit_SNGOUT2092">
            <a:extLst>
              <a:ext uri="{FF2B5EF4-FFF2-40B4-BE49-F238E27FC236}">
                <a16:creationId xmlns:a16="http://schemas.microsoft.com/office/drawing/2014/main" id="{136E37D8-D6E3-B0B6-C224-59F04DE4D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4922" y="3785229"/>
            <a:ext cx="3171848" cy="1828813"/>
          </a:xfrm>
          <a:prstGeom prst="rect">
            <a:avLst/>
          </a:prstGeom>
        </p:spPr>
      </p:pic>
      <p:sp>
        <p:nvSpPr>
          <p:cNvPr id="10" name="TextBox 9">
            <a:extLst>
              <a:ext uri="{FF2B5EF4-FFF2-40B4-BE49-F238E27FC236}">
                <a16:creationId xmlns:a16="http://schemas.microsoft.com/office/drawing/2014/main" id="{199AF25E-F148-E061-730B-48A8189D055D}"/>
              </a:ext>
            </a:extLst>
          </p:cNvPr>
          <p:cNvSpPr txBox="1"/>
          <p:nvPr/>
        </p:nvSpPr>
        <p:spPr>
          <a:xfrm>
            <a:off x="457200" y="5930521"/>
            <a:ext cx="8838895" cy="677108"/>
          </a:xfrm>
          <a:prstGeom prst="rect">
            <a:avLst/>
          </a:prstGeom>
          <a:noFill/>
        </p:spPr>
        <p:txBody>
          <a:bodyPr wrap="none" rtlCol="0">
            <a:spAutoFit/>
          </a:bodyPr>
          <a:lstStyle/>
          <a:p>
            <a:r>
              <a:rPr lang="en-AU" dirty="0"/>
              <a:t>For further display options and recent updates, see</a:t>
            </a:r>
          </a:p>
          <a:p>
            <a:r>
              <a:rPr lang="en-AU" sz="1800" u="sng" dirty="0">
                <a:solidFill>
                  <a:srgbClr val="0000FF"/>
                </a:solidFill>
                <a:effectLst/>
                <a:latin typeface="Calibri" panose="020F0502020204030204" pitchFamily="34" charset="0"/>
                <a:ea typeface="Calibri" panose="020F0502020204030204" pitchFamily="34" charset="0"/>
                <a:hlinkClick r:id="rId7"/>
              </a:rPr>
              <a:t>https://ormsolutions.com/norma/readme.htm#Diagram%20Display%20Options%202022-08</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36</a:t>
            </a:fld>
            <a:endParaRPr lang="en-US" altLang="en-US"/>
          </a:p>
        </p:txBody>
      </p:sp>
      <p:pic>
        <p:nvPicPr>
          <p:cNvPr id="3" name="Snagit_PPT4FC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348327" cy="3390925"/>
          </a:xfrm>
          <a:prstGeom prst="rect">
            <a:avLst/>
          </a:prstGeom>
        </p:spPr>
      </p:pic>
      <p:sp>
        <p:nvSpPr>
          <p:cNvPr id="4" name="TextBox 3"/>
          <p:cNvSpPr txBox="1"/>
          <p:nvPr/>
        </p:nvSpPr>
        <p:spPr>
          <a:xfrm>
            <a:off x="533400" y="228600"/>
            <a:ext cx="7442550" cy="1323439"/>
          </a:xfrm>
          <a:prstGeom prst="rect">
            <a:avLst/>
          </a:prstGeom>
          <a:noFill/>
        </p:spPr>
        <p:txBody>
          <a:bodyPr wrap="none" rtlCol="0">
            <a:spAutoFit/>
          </a:bodyPr>
          <a:lstStyle/>
          <a:p>
            <a:r>
              <a:rPr lang="en-AU" dirty="0"/>
              <a:t>Let’s now </a:t>
            </a:r>
            <a:r>
              <a:rPr lang="en-AU" dirty="0">
                <a:solidFill>
                  <a:srgbClr val="A50021"/>
                </a:solidFill>
              </a:rPr>
              <a:t>reposition the uniqueness constraint bar </a:t>
            </a:r>
            <a:r>
              <a:rPr lang="en-AU" dirty="0"/>
              <a:t>on the </a:t>
            </a:r>
          </a:p>
          <a:p>
            <a:r>
              <a:rPr lang="en-AU" dirty="0"/>
              <a:t>“Patient is allergic to Drug” fact type below the predicate shape.</a:t>
            </a:r>
          </a:p>
          <a:p>
            <a:r>
              <a:rPr lang="en-AU" dirty="0"/>
              <a:t>Right click the predicate, then choose </a:t>
            </a:r>
          </a:p>
          <a:p>
            <a:r>
              <a:rPr lang="en-AU" dirty="0">
                <a:solidFill>
                  <a:srgbClr val="A50021"/>
                </a:solidFill>
              </a:rPr>
              <a:t>Orientation &gt; Constraints on Bottom</a:t>
            </a:r>
            <a:r>
              <a:rPr lang="en-AU" dirty="0"/>
              <a:t>.  </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51" y="5105400"/>
            <a:ext cx="4201360" cy="1531919"/>
          </a:xfrm>
          <a:prstGeom prst="rect">
            <a:avLst/>
          </a:prstGeom>
        </p:spPr>
      </p:pic>
      <p:sp>
        <p:nvSpPr>
          <p:cNvPr id="6" name="TextBox 5"/>
          <p:cNvSpPr txBox="1"/>
          <p:nvPr/>
        </p:nvSpPr>
        <p:spPr>
          <a:xfrm>
            <a:off x="381000" y="5160966"/>
            <a:ext cx="2795573" cy="1015663"/>
          </a:xfrm>
          <a:prstGeom prst="rect">
            <a:avLst/>
          </a:prstGeom>
          <a:noFill/>
        </p:spPr>
        <p:txBody>
          <a:bodyPr wrap="none" rtlCol="0">
            <a:spAutoFit/>
          </a:bodyPr>
          <a:lstStyle/>
          <a:p>
            <a:r>
              <a:rPr lang="en-AU" dirty="0"/>
              <a:t>If you wish, nudge and</a:t>
            </a:r>
          </a:p>
          <a:p>
            <a:r>
              <a:rPr lang="en-AU" dirty="0"/>
              <a:t>realign the shapes to</a:t>
            </a:r>
          </a:p>
          <a:p>
            <a:r>
              <a:rPr lang="en-AU" dirty="0"/>
              <a:t>give a neater layout.</a:t>
            </a:r>
          </a:p>
        </p:txBody>
      </p:sp>
    </p:spTree>
    <p:extLst>
      <p:ext uri="{BB962C8B-B14F-4D97-AF65-F5344CB8AC3E}">
        <p14:creationId xmlns:p14="http://schemas.microsoft.com/office/powerpoint/2010/main" val="215063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2FDF63-0498-4927-97A6-FC56126DE3EE}" type="slidenum">
              <a:rPr lang="en-US" altLang="en-US" sz="1200"/>
              <a:pPr eaLnBrk="1" hangingPunct="1"/>
              <a:t>37</a:t>
            </a:fld>
            <a:endParaRPr lang="en-US" altLang="en-US" sz="1200"/>
          </a:p>
        </p:txBody>
      </p:sp>
      <p:sp>
        <p:nvSpPr>
          <p:cNvPr id="802821" name="Text Box 5"/>
          <p:cNvSpPr txBox="1">
            <a:spLocks noChangeArrowheads="1"/>
          </p:cNvSpPr>
          <p:nvPr/>
        </p:nvSpPr>
        <p:spPr bwMode="auto">
          <a:xfrm>
            <a:off x="533400" y="304800"/>
            <a:ext cx="46321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allergy fact type is </a:t>
            </a:r>
            <a:r>
              <a:rPr lang="en-US" altLang="en-US" i="1" dirty="0"/>
              <a:t>m:n</a:t>
            </a:r>
            <a:endParaRPr lang="en-US" altLang="en-US" dirty="0"/>
          </a:p>
          <a:p>
            <a:pPr eaLnBrk="1" hangingPunct="1"/>
            <a:r>
              <a:rPr lang="en-US" altLang="en-US" dirty="0"/>
              <a:t>(i.e. many-to-many) </a:t>
            </a:r>
          </a:p>
          <a:p>
            <a:pPr eaLnBrk="1" hangingPunct="1"/>
            <a:r>
              <a:rPr lang="en-US" altLang="en-US" dirty="0"/>
              <a:t>so will map to a table by itself</a:t>
            </a:r>
          </a:p>
          <a:p>
            <a:pPr eaLnBrk="1" hangingPunct="1"/>
            <a:r>
              <a:rPr lang="en-US" altLang="en-US" dirty="0"/>
              <a:t>when we generate a relational schema.</a:t>
            </a:r>
          </a:p>
          <a:p>
            <a:pPr eaLnBrk="1" hangingPunct="1"/>
            <a:endParaRPr lang="en-US" altLang="en-US" dirty="0"/>
          </a:p>
          <a:p>
            <a:pPr eaLnBrk="1" hangingPunct="1"/>
            <a:r>
              <a:rPr lang="en-US" altLang="en-US" dirty="0"/>
              <a:t>The table name will be the name of </a:t>
            </a:r>
          </a:p>
          <a:p>
            <a:pPr eaLnBrk="1" hangingPunct="1"/>
            <a:r>
              <a:rPr lang="en-US" altLang="en-US" dirty="0"/>
              <a:t>the fact type, which by default</a:t>
            </a:r>
          </a:p>
          <a:p>
            <a:pPr eaLnBrk="1" hangingPunct="1"/>
            <a:r>
              <a:rPr lang="en-US" altLang="en-US" dirty="0"/>
              <a:t>is the fact type’s primary reading</a:t>
            </a:r>
          </a:p>
          <a:p>
            <a:pPr eaLnBrk="1" hangingPunct="1"/>
            <a:r>
              <a:rPr lang="en-US" altLang="en-US" dirty="0"/>
              <a:t>“</a:t>
            </a:r>
            <a:r>
              <a:rPr lang="en-US" altLang="en-US" dirty="0" err="1"/>
              <a:t>PatientIsAllergicToDrug</a:t>
            </a:r>
            <a:r>
              <a:rPr lang="en-US" altLang="en-US" dirty="0"/>
              <a:t>”.</a:t>
            </a:r>
          </a:p>
          <a:p>
            <a:pPr eaLnBrk="1" hangingPunct="1"/>
            <a:r>
              <a:rPr lang="en-US" altLang="en-US" dirty="0"/>
              <a:t>Select the fact type, and look at its </a:t>
            </a:r>
          </a:p>
          <a:p>
            <a:pPr eaLnBrk="1" hangingPunct="1"/>
            <a:r>
              <a:rPr lang="en-US" altLang="en-US" dirty="0"/>
              <a:t>name in the Properties window.</a:t>
            </a:r>
          </a:p>
        </p:txBody>
      </p:sp>
      <p:pic>
        <p:nvPicPr>
          <p:cNvPr id="3" name="Snagit_PPTEBA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921" y="337174"/>
            <a:ext cx="2807780" cy="1121984"/>
          </a:xfrm>
          <a:prstGeom prst="rect">
            <a:avLst/>
          </a:prstGeom>
        </p:spPr>
      </p:pic>
      <p:pic>
        <p:nvPicPr>
          <p:cNvPr id="4" name="Snagit_PPTE5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066" y="1913195"/>
            <a:ext cx="3186134" cy="1913732"/>
          </a:xfrm>
          <a:prstGeom prst="rect">
            <a:avLst/>
          </a:prstGeom>
        </p:spPr>
      </p:pic>
      <p:pic>
        <p:nvPicPr>
          <p:cNvPr id="5" name="Snagit_PPTA14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104" y="4044169"/>
            <a:ext cx="2749896" cy="2128031"/>
          </a:xfrm>
          <a:prstGeom prst="rect">
            <a:avLst/>
          </a:prstGeom>
        </p:spPr>
      </p:pic>
      <p:sp>
        <p:nvSpPr>
          <p:cNvPr id="6" name="TextBox 5"/>
          <p:cNvSpPr txBox="1"/>
          <p:nvPr/>
        </p:nvSpPr>
        <p:spPr>
          <a:xfrm>
            <a:off x="609600" y="4040585"/>
            <a:ext cx="3473451" cy="1323439"/>
          </a:xfrm>
          <a:prstGeom prst="rect">
            <a:avLst/>
          </a:prstGeom>
          <a:noFill/>
        </p:spPr>
        <p:txBody>
          <a:bodyPr wrap="none" rtlCol="0">
            <a:spAutoFit/>
          </a:bodyPr>
          <a:lstStyle/>
          <a:p>
            <a:pPr eaLnBrk="1" hangingPunct="1"/>
            <a:r>
              <a:rPr lang="en-US" altLang="en-US" dirty="0">
                <a:solidFill>
                  <a:srgbClr val="A50021"/>
                </a:solidFill>
              </a:rPr>
              <a:t>Edit the Name </a:t>
            </a:r>
            <a:r>
              <a:rPr lang="en-US" altLang="en-US" dirty="0"/>
              <a:t>property</a:t>
            </a:r>
          </a:p>
          <a:p>
            <a:pPr eaLnBrk="1" hangingPunct="1"/>
            <a:r>
              <a:rPr lang="en-US" altLang="en-US" dirty="0"/>
              <a:t>to “</a:t>
            </a:r>
            <a:r>
              <a:rPr lang="en-US" altLang="en-US" dirty="0" err="1">
                <a:solidFill>
                  <a:srgbClr val="A50021"/>
                </a:solidFill>
              </a:rPr>
              <a:t>DrugAllergy</a:t>
            </a:r>
            <a:r>
              <a:rPr lang="en-US" altLang="en-US" dirty="0"/>
              <a:t>”.</a:t>
            </a:r>
          </a:p>
          <a:p>
            <a:pPr eaLnBrk="1" hangingPunct="1"/>
            <a:r>
              <a:rPr lang="en-US" altLang="en-US" dirty="0"/>
              <a:t>This will now be used as the </a:t>
            </a:r>
          </a:p>
          <a:p>
            <a:pPr eaLnBrk="1" hangingPunct="1"/>
            <a:r>
              <a:rPr lang="en-US" altLang="en-US" dirty="0"/>
              <a:t>generated table name.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C023D1B-8A5B-47C9-8C69-21D1AAEF3BEB}" type="slidenum">
              <a:rPr lang="en-US" altLang="en-US" sz="1200"/>
              <a:pPr eaLnBrk="1" hangingPunct="1"/>
              <a:t>38</a:t>
            </a:fld>
            <a:endParaRPr lang="en-US" altLang="en-US" sz="1200"/>
          </a:p>
        </p:txBody>
      </p:sp>
      <p:sp>
        <p:nvSpPr>
          <p:cNvPr id="729092" name="Text Box 4"/>
          <p:cNvSpPr txBox="1">
            <a:spLocks noChangeArrowheads="1"/>
          </p:cNvSpPr>
          <p:nvPr/>
        </p:nvSpPr>
        <p:spPr bwMode="auto">
          <a:xfrm>
            <a:off x="457200" y="304800"/>
            <a:ext cx="4680320" cy="32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Make any fine adjustments</a:t>
            </a:r>
          </a:p>
          <a:p>
            <a:pPr eaLnBrk="1" hangingPunct="1">
              <a:lnSpc>
                <a:spcPct val="120000"/>
              </a:lnSpc>
            </a:pPr>
            <a:r>
              <a:rPr lang="en-US" altLang="en-US" dirty="0"/>
              <a:t>you like to the figure</a:t>
            </a:r>
          </a:p>
          <a:p>
            <a:pPr eaLnBrk="1" hangingPunct="1">
              <a:lnSpc>
                <a:spcPct val="120000"/>
              </a:lnSpc>
            </a:pPr>
            <a:r>
              <a:rPr lang="en-US" altLang="en-US" dirty="0"/>
              <a:t>and then </a:t>
            </a:r>
            <a:r>
              <a:rPr lang="en-US" altLang="en-US" dirty="0">
                <a:solidFill>
                  <a:srgbClr val="A50021"/>
                </a:solidFill>
              </a:rPr>
              <a:t>save</a:t>
            </a:r>
            <a:r>
              <a:rPr lang="en-US" altLang="en-US" dirty="0"/>
              <a:t> </a:t>
            </a:r>
            <a:r>
              <a:rPr lang="en-US" altLang="en-US" dirty="0">
                <a:solidFill>
                  <a:srgbClr val="A50021"/>
                </a:solidFill>
              </a:rPr>
              <a:t>the file</a:t>
            </a:r>
          </a:p>
          <a:p>
            <a:pPr eaLnBrk="1" hangingPunct="1">
              <a:lnSpc>
                <a:spcPct val="120000"/>
              </a:lnSpc>
            </a:pPr>
            <a:r>
              <a:rPr lang="en-US" altLang="en-US" dirty="0"/>
              <a:t>either </a:t>
            </a:r>
          </a:p>
          <a:p>
            <a:pPr eaLnBrk="1" hangingPunct="1">
              <a:lnSpc>
                <a:spcPct val="120000"/>
              </a:lnSpc>
            </a:pPr>
            <a:r>
              <a:rPr lang="en-US" altLang="en-US" dirty="0"/>
              <a:t>    by pressing the </a:t>
            </a:r>
            <a:r>
              <a:rPr lang="en-US" altLang="en-US" dirty="0">
                <a:solidFill>
                  <a:srgbClr val="A50021"/>
                </a:solidFill>
              </a:rPr>
              <a:t>Save</a:t>
            </a:r>
            <a:r>
              <a:rPr lang="en-US" altLang="en-US" dirty="0"/>
              <a:t> icon       </a:t>
            </a:r>
          </a:p>
          <a:p>
            <a:pPr eaLnBrk="1" hangingPunct="1">
              <a:lnSpc>
                <a:spcPct val="120000"/>
              </a:lnSpc>
            </a:pPr>
            <a:r>
              <a:rPr lang="en-US" altLang="en-US" dirty="0"/>
              <a:t>    on the main menu</a:t>
            </a:r>
          </a:p>
          <a:p>
            <a:pPr eaLnBrk="1" hangingPunct="1">
              <a:lnSpc>
                <a:spcPct val="120000"/>
              </a:lnSpc>
            </a:pPr>
            <a:endParaRPr lang="en-US" altLang="en-US" sz="1200" dirty="0"/>
          </a:p>
          <a:p>
            <a:pPr eaLnBrk="1" hangingPunct="1">
              <a:lnSpc>
                <a:spcPct val="120000"/>
              </a:lnSpc>
            </a:pPr>
            <a:r>
              <a:rPr lang="en-US" altLang="en-US" dirty="0"/>
              <a:t>or by choosing the relevant Save option</a:t>
            </a:r>
          </a:p>
          <a:p>
            <a:pPr eaLnBrk="1" hangingPunct="1">
              <a:lnSpc>
                <a:spcPct val="120000"/>
              </a:lnSpc>
            </a:pPr>
            <a:r>
              <a:rPr lang="en-US" altLang="en-US" dirty="0"/>
              <a:t>    from the File menu.</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1905000"/>
            <a:ext cx="301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04800"/>
            <a:ext cx="3865005" cy="1409276"/>
          </a:xfrm>
          <a:prstGeom prst="rect">
            <a:avLst/>
          </a:prstGeom>
        </p:spPr>
      </p:pic>
      <p:pic>
        <p:nvPicPr>
          <p:cNvPr id="4" name="Snagit_SNG858">
            <a:extLst>
              <a:ext uri="{FF2B5EF4-FFF2-40B4-BE49-F238E27FC236}">
                <a16:creationId xmlns:a16="http://schemas.microsoft.com/office/drawing/2014/main" id="{D2EA54BE-31CF-4325-8BAF-1266D2EA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514" y="1857363"/>
            <a:ext cx="2876571" cy="3143273"/>
          </a:xfrm>
          <a:prstGeom prst="rect">
            <a:avLst/>
          </a:prstGeom>
        </p:spPr>
      </p:pic>
      <p:sp>
        <p:nvSpPr>
          <p:cNvPr id="5" name="TextBox 4">
            <a:extLst>
              <a:ext uri="{FF2B5EF4-FFF2-40B4-BE49-F238E27FC236}">
                <a16:creationId xmlns:a16="http://schemas.microsoft.com/office/drawing/2014/main" id="{EFB3036C-7180-4220-9822-A0C4C1094469}"/>
              </a:ext>
            </a:extLst>
          </p:cNvPr>
          <p:cNvSpPr txBox="1"/>
          <p:nvPr/>
        </p:nvSpPr>
        <p:spPr>
          <a:xfrm>
            <a:off x="348191" y="4313158"/>
            <a:ext cx="8606651" cy="1160639"/>
          </a:xfrm>
          <a:prstGeom prst="rect">
            <a:avLst/>
          </a:prstGeom>
          <a:noFill/>
        </p:spPr>
        <p:txBody>
          <a:bodyPr wrap="none" rtlCol="0">
            <a:spAutoFit/>
          </a:bodyPr>
          <a:lstStyle/>
          <a:p>
            <a:pPr eaLnBrk="1" hangingPunct="1">
              <a:lnSpc>
                <a:spcPct val="120000"/>
              </a:lnSpc>
            </a:pPr>
            <a:r>
              <a:rPr lang="en-US" altLang="en-US" dirty="0"/>
              <a:t>If desired, choose </a:t>
            </a:r>
            <a:r>
              <a:rPr lang="en-US" altLang="en-US" dirty="0" err="1">
                <a:solidFill>
                  <a:srgbClr val="A50021"/>
                </a:solidFill>
              </a:rPr>
              <a:t>SaveAs</a:t>
            </a:r>
            <a:r>
              <a:rPr lang="en-US" altLang="en-US" dirty="0"/>
              <a:t> </a:t>
            </a:r>
          </a:p>
          <a:p>
            <a:pPr eaLnBrk="1" hangingPunct="1">
              <a:lnSpc>
                <a:spcPct val="120000"/>
              </a:lnSpc>
            </a:pPr>
            <a:r>
              <a:rPr lang="en-US" altLang="en-US" dirty="0"/>
              <a:t>to save another copy of the model</a:t>
            </a:r>
          </a:p>
          <a:p>
            <a:pPr eaLnBrk="1" hangingPunct="1">
              <a:lnSpc>
                <a:spcPct val="120000"/>
              </a:lnSpc>
            </a:pPr>
            <a:r>
              <a:rPr lang="en-US" altLang="en-US" dirty="0"/>
              <a:t>(entering your desired filename (e.g. Patient1.orm) and folder destination).</a:t>
            </a:r>
          </a:p>
        </p:txBody>
      </p:sp>
      <p:sp>
        <p:nvSpPr>
          <p:cNvPr id="6" name="TextBox 5">
            <a:extLst>
              <a:ext uri="{FF2B5EF4-FFF2-40B4-BE49-F238E27FC236}">
                <a16:creationId xmlns:a16="http://schemas.microsoft.com/office/drawing/2014/main" id="{08228F94-791A-48B1-B602-0E195E25E739}"/>
              </a:ext>
            </a:extLst>
          </p:cNvPr>
          <p:cNvSpPr txBox="1"/>
          <p:nvPr/>
        </p:nvSpPr>
        <p:spPr>
          <a:xfrm>
            <a:off x="457200" y="5789437"/>
            <a:ext cx="6437660" cy="400110"/>
          </a:xfrm>
          <a:prstGeom prst="rect">
            <a:avLst/>
          </a:prstGeom>
          <a:noFill/>
        </p:spPr>
        <p:txBody>
          <a:bodyPr wrap="none" rtlCol="0">
            <a:spAutoFit/>
          </a:bodyPr>
          <a:lstStyle/>
          <a:p>
            <a:r>
              <a:rPr lang="en-US" altLang="en-US" dirty="0"/>
              <a:t>You may also choose </a:t>
            </a:r>
            <a:r>
              <a:rPr lang="en-US" altLang="en-US" dirty="0">
                <a:solidFill>
                  <a:srgbClr val="A50021"/>
                </a:solidFill>
              </a:rPr>
              <a:t>Save All</a:t>
            </a:r>
            <a:r>
              <a:rPr lang="en-US" altLang="en-US" dirty="0"/>
              <a:t> to save all the open files.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nagit_SNGOUT2084">
            <a:extLst>
              <a:ext uri="{FF2B5EF4-FFF2-40B4-BE49-F238E27FC236}">
                <a16:creationId xmlns:a16="http://schemas.microsoft.com/office/drawing/2014/main" id="{25947C63-E109-8587-03B3-DABC2243D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949347"/>
            <a:ext cx="5762667" cy="3681439"/>
          </a:xfrm>
          <a:prstGeom prst="rect">
            <a:avLst/>
          </a:prstGeom>
        </p:spPr>
      </p:pic>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F23542-23D8-4797-8346-6C6E0190417F}" type="slidenum">
              <a:rPr lang="en-US" altLang="en-US" sz="1200"/>
              <a:pPr eaLnBrk="1" hangingPunct="1"/>
              <a:t>39</a:t>
            </a:fld>
            <a:endParaRPr lang="en-US" altLang="en-US" sz="1200"/>
          </a:p>
        </p:txBody>
      </p:sp>
      <p:sp>
        <p:nvSpPr>
          <p:cNvPr id="736261" name="Text Box 5"/>
          <p:cNvSpPr txBox="1">
            <a:spLocks noChangeArrowheads="1"/>
          </p:cNvSpPr>
          <p:nvPr/>
        </p:nvSpPr>
        <p:spPr bwMode="auto">
          <a:xfrm>
            <a:off x="457200" y="76200"/>
            <a:ext cx="6613926"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For practice, </a:t>
            </a:r>
            <a:r>
              <a:rPr lang="en-US" altLang="en-US" dirty="0">
                <a:solidFill>
                  <a:srgbClr val="A50021"/>
                </a:solidFill>
              </a:rPr>
              <a:t>Exit</a:t>
            </a:r>
            <a:r>
              <a:rPr lang="en-US" altLang="en-US" dirty="0"/>
              <a:t> Visual Studio by clicking the </a:t>
            </a:r>
            <a:r>
              <a:rPr lang="en-US" altLang="en-US" dirty="0">
                <a:solidFill>
                  <a:srgbClr val="A50021"/>
                </a:solidFill>
              </a:rPr>
              <a:t>Close</a:t>
            </a:r>
            <a:r>
              <a:rPr lang="en-US" altLang="en-US" dirty="0"/>
              <a:t> icon.</a:t>
            </a:r>
          </a:p>
        </p:txBody>
      </p:sp>
      <p:sp>
        <p:nvSpPr>
          <p:cNvPr id="4" name="TextBox 3"/>
          <p:cNvSpPr txBox="1"/>
          <p:nvPr/>
        </p:nvSpPr>
        <p:spPr>
          <a:xfrm>
            <a:off x="488982" y="643914"/>
            <a:ext cx="8694431" cy="1160639"/>
          </a:xfrm>
          <a:prstGeom prst="rect">
            <a:avLst/>
          </a:prstGeom>
          <a:noFill/>
        </p:spPr>
        <p:txBody>
          <a:bodyPr wrap="none" rtlCol="0">
            <a:spAutoFit/>
          </a:bodyPr>
          <a:lstStyle/>
          <a:p>
            <a:pPr eaLnBrk="1" hangingPunct="1">
              <a:lnSpc>
                <a:spcPct val="120000"/>
              </a:lnSpc>
            </a:pPr>
            <a:r>
              <a:rPr lang="en-US" altLang="en-US" dirty="0"/>
              <a:t>Now open Visual Studio again (if needed, choose “continue without code”)</a:t>
            </a:r>
          </a:p>
          <a:p>
            <a:pPr eaLnBrk="1" hangingPunct="1">
              <a:lnSpc>
                <a:spcPct val="120000"/>
              </a:lnSpc>
            </a:pPr>
            <a:r>
              <a:rPr lang="en-US" altLang="en-US" dirty="0"/>
              <a:t> and </a:t>
            </a:r>
            <a:r>
              <a:rPr lang="en-US" altLang="en-US" dirty="0">
                <a:solidFill>
                  <a:srgbClr val="A50021"/>
                </a:solidFill>
              </a:rPr>
              <a:t>reopen</a:t>
            </a:r>
            <a:r>
              <a:rPr lang="en-US" altLang="en-US" dirty="0"/>
              <a:t> your saved file by choosing </a:t>
            </a:r>
            <a:r>
              <a:rPr lang="en-US" altLang="en-US" dirty="0">
                <a:solidFill>
                  <a:srgbClr val="A50021"/>
                </a:solidFill>
              </a:rPr>
              <a:t>File &gt;</a:t>
            </a:r>
            <a:r>
              <a:rPr lang="en-US" altLang="en-US" dirty="0"/>
              <a:t> </a:t>
            </a:r>
            <a:r>
              <a:rPr lang="en-US" altLang="en-US" dirty="0">
                <a:solidFill>
                  <a:srgbClr val="A50021"/>
                </a:solidFill>
              </a:rPr>
              <a:t>Recent Files </a:t>
            </a:r>
          </a:p>
          <a:p>
            <a:pPr eaLnBrk="1" hangingPunct="1">
              <a:lnSpc>
                <a:spcPct val="120000"/>
              </a:lnSpc>
            </a:pPr>
            <a:r>
              <a:rPr lang="en-US" altLang="en-US" dirty="0"/>
              <a:t>and selecting the file you wish to work with.</a:t>
            </a:r>
          </a:p>
        </p:txBody>
      </p:sp>
      <p:pic>
        <p:nvPicPr>
          <p:cNvPr id="6" name="Snagit_SNG85E">
            <a:extLst>
              <a:ext uri="{FF2B5EF4-FFF2-40B4-BE49-F238E27FC236}">
                <a16:creationId xmlns:a16="http://schemas.microsoft.com/office/drawing/2014/main" id="{A16B1F4F-9152-44B8-BA87-4D9E52B46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782" y="219566"/>
            <a:ext cx="476253" cy="557217"/>
          </a:xfrm>
          <a:prstGeom prst="rect">
            <a:avLst/>
          </a:prstGeom>
        </p:spPr>
      </p:pic>
      <p:sp>
        <p:nvSpPr>
          <p:cNvPr id="13" name="TextBox 12">
            <a:extLst>
              <a:ext uri="{FF2B5EF4-FFF2-40B4-BE49-F238E27FC236}">
                <a16:creationId xmlns:a16="http://schemas.microsoft.com/office/drawing/2014/main" id="{4D67301A-B00D-435B-90F4-1CF272A7DABF}"/>
              </a:ext>
            </a:extLst>
          </p:cNvPr>
          <p:cNvSpPr txBox="1"/>
          <p:nvPr/>
        </p:nvSpPr>
        <p:spPr>
          <a:xfrm>
            <a:off x="427892" y="6106180"/>
            <a:ext cx="7051995" cy="523220"/>
          </a:xfrm>
          <a:prstGeom prst="rect">
            <a:avLst/>
          </a:prstGeom>
          <a:noFill/>
        </p:spPr>
        <p:txBody>
          <a:bodyPr wrap="none" rtlCol="0">
            <a:spAutoFit/>
          </a:bodyPr>
          <a:lstStyle/>
          <a:p>
            <a:r>
              <a:rPr lang="en-AU" sz="1400" i="1" dirty="0"/>
              <a:t>Note: </a:t>
            </a:r>
            <a:r>
              <a:rPr lang="en-AU" sz="1400" dirty="0"/>
              <a:t>If you later rename a saved file in File Explorer, it won’t appear as a recent file, </a:t>
            </a:r>
          </a:p>
          <a:p>
            <a:r>
              <a:rPr lang="en-AU" sz="1400" dirty="0"/>
              <a:t>         so you need to open it using File &gt; Open or by double-clicking it in File Explorer.</a:t>
            </a:r>
          </a:p>
        </p:txBody>
      </p:sp>
      <p:pic>
        <p:nvPicPr>
          <p:cNvPr id="3" name="Snagit_SNG863">
            <a:extLst>
              <a:ext uri="{FF2B5EF4-FFF2-40B4-BE49-F238E27FC236}">
                <a16:creationId xmlns:a16="http://schemas.microsoft.com/office/drawing/2014/main" id="{847DA0A5-3CD1-40B0-98F9-D16502BF7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4378317"/>
            <a:ext cx="4086255" cy="1400185"/>
          </a:xfrm>
          <a:prstGeom prst="rect">
            <a:avLst/>
          </a:prstGeom>
        </p:spPr>
      </p:pic>
      <p:sp>
        <p:nvSpPr>
          <p:cNvPr id="5" name="TextBox 4">
            <a:extLst>
              <a:ext uri="{FF2B5EF4-FFF2-40B4-BE49-F238E27FC236}">
                <a16:creationId xmlns:a16="http://schemas.microsoft.com/office/drawing/2014/main" id="{7AA98DAA-5DE6-4460-8072-1826C3BEBD87}"/>
              </a:ext>
            </a:extLst>
          </p:cNvPr>
          <p:cNvSpPr txBox="1"/>
          <p:nvPr/>
        </p:nvSpPr>
        <p:spPr>
          <a:xfrm>
            <a:off x="3657600" y="3399436"/>
            <a:ext cx="5053333" cy="1323439"/>
          </a:xfrm>
          <a:prstGeom prst="rect">
            <a:avLst/>
          </a:prstGeom>
          <a:noFill/>
        </p:spPr>
        <p:txBody>
          <a:bodyPr wrap="square" rtlCol="0">
            <a:spAutoFit/>
          </a:bodyPr>
          <a:lstStyle/>
          <a:p>
            <a:r>
              <a:rPr lang="en-AU" dirty="0"/>
              <a:t>Alternatively, </a:t>
            </a:r>
          </a:p>
          <a:p>
            <a:r>
              <a:rPr lang="en-AU" dirty="0"/>
              <a:t>choose </a:t>
            </a:r>
            <a:r>
              <a:rPr lang="en-AU" dirty="0">
                <a:solidFill>
                  <a:srgbClr val="A50021"/>
                </a:solidFill>
              </a:rPr>
              <a:t>File</a:t>
            </a:r>
            <a:r>
              <a:rPr lang="en-AU" dirty="0"/>
              <a:t> &gt; </a:t>
            </a:r>
            <a:r>
              <a:rPr lang="en-AU" dirty="0">
                <a:solidFill>
                  <a:srgbClr val="A50021"/>
                </a:solidFill>
              </a:rPr>
              <a:t>Open</a:t>
            </a:r>
            <a:r>
              <a:rPr lang="en-AU" dirty="0"/>
              <a:t> &gt; </a:t>
            </a:r>
            <a:r>
              <a:rPr lang="en-AU" dirty="0">
                <a:solidFill>
                  <a:srgbClr val="A50021"/>
                </a:solidFill>
              </a:rPr>
              <a:t>File…</a:t>
            </a:r>
            <a:r>
              <a:rPr lang="en-AU" dirty="0"/>
              <a:t> </a:t>
            </a:r>
          </a:p>
          <a:p>
            <a:r>
              <a:rPr lang="en-AU" dirty="0"/>
              <a:t>then select the file in File Explorer</a:t>
            </a:r>
          </a:p>
          <a:p>
            <a:r>
              <a:rPr lang="en-AU" dirty="0"/>
              <a:t>and press </a:t>
            </a:r>
            <a:r>
              <a:rPr lang="en-AU" dirty="0">
                <a:solidFill>
                  <a:srgbClr val="A50021"/>
                </a:solidFill>
              </a:rPr>
              <a:t>Open.</a:t>
            </a:r>
          </a:p>
        </p:txBody>
      </p:sp>
      <p:cxnSp>
        <p:nvCxnSpPr>
          <p:cNvPr id="11" name="Straight Connector 10">
            <a:extLst>
              <a:ext uri="{FF2B5EF4-FFF2-40B4-BE49-F238E27FC236}">
                <a16:creationId xmlns:a16="http://schemas.microsoft.com/office/drawing/2014/main" id="{84E58079-7813-40B1-85D2-B0286ED79B7D}"/>
              </a:ext>
            </a:extLst>
          </p:cNvPr>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F6A02DF-1752-4BD7-846B-D5C5FD556F54}" type="slidenum">
              <a:rPr lang="en-US" altLang="en-US" sz="1200"/>
              <a:pPr eaLnBrk="1" hangingPunct="1"/>
              <a:t>4</a:t>
            </a:fld>
            <a:endParaRPr lang="en-US" altLang="en-US" sz="120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248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1987" name="Text Box 3"/>
          <p:cNvSpPr txBox="1">
            <a:spLocks noChangeArrowheads="1"/>
          </p:cNvSpPr>
          <p:nvPr/>
        </p:nvSpPr>
        <p:spPr bwMode="auto">
          <a:xfrm>
            <a:off x="457200" y="3519488"/>
            <a:ext cx="85629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solidFill>
                  <a:srgbClr val="001A66"/>
                </a:solidFill>
              </a:rPr>
              <a:t>     </a:t>
            </a:r>
            <a:r>
              <a:rPr lang="en-US" altLang="en-US" dirty="0">
                <a:solidFill>
                  <a:srgbClr val="A50021"/>
                </a:solidFill>
              </a:rPr>
              <a:t>Reference schemes:</a:t>
            </a:r>
            <a:r>
              <a:rPr lang="en-US" altLang="en-US" dirty="0">
                <a:solidFill>
                  <a:srgbClr val="001A66"/>
                </a:solidFill>
              </a:rPr>
              <a:t>	Patient(.</a:t>
            </a:r>
            <a:r>
              <a:rPr lang="en-US" altLang="en-US" dirty="0" err="1">
                <a:solidFill>
                  <a:srgbClr val="001A66"/>
                </a:solidFill>
              </a:rPr>
              <a:t>Nr</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 Drug(.Name)</a:t>
            </a:r>
          </a:p>
          <a:p>
            <a:pPr eaLnBrk="1" hangingPunct="1"/>
            <a:endParaRPr lang="en-US" altLang="en-US" sz="1000" dirty="0">
              <a:solidFill>
                <a:srgbClr val="001A66"/>
              </a:solidFill>
            </a:endParaRPr>
          </a:p>
          <a:p>
            <a:pPr eaLnBrk="1" hangingPunct="1"/>
            <a:r>
              <a:rPr lang="en-US" altLang="en-US" dirty="0">
                <a:solidFill>
                  <a:srgbClr val="001A66"/>
                </a:solidFill>
              </a:rPr>
              <a:t>	</a:t>
            </a:r>
            <a:r>
              <a:rPr lang="en-US" altLang="en-US" dirty="0">
                <a:solidFill>
                  <a:srgbClr val="A50021"/>
                </a:solidFill>
              </a:rPr>
              <a:t>Fact types:</a:t>
            </a:r>
            <a:r>
              <a:rPr lang="en-US" altLang="en-US" dirty="0">
                <a:solidFill>
                  <a:srgbClr val="001A66"/>
                </a:solidFill>
              </a:rPr>
              <a:t>	Patient has </a:t>
            </a:r>
            <a:r>
              <a:rPr lang="en-US" altLang="en-US" dirty="0" err="1">
                <a:solidFill>
                  <a:srgbClr val="001A66"/>
                </a:solidFill>
              </a:rPr>
              <a:t>PatientName</a:t>
            </a:r>
            <a:r>
              <a:rPr lang="en-US" altLang="en-US" dirty="0">
                <a:solidFill>
                  <a:srgbClr val="001A66"/>
                </a:solidFill>
              </a:rPr>
              <a:t>.</a:t>
            </a:r>
          </a:p>
          <a:p>
            <a:pPr eaLnBrk="1" hangingPunct="1"/>
            <a:r>
              <a:rPr lang="en-US" altLang="en-US" dirty="0">
                <a:solidFill>
                  <a:srgbClr val="001A66"/>
                </a:solidFill>
              </a:rPr>
              <a:t>			Patient smokes.</a:t>
            </a:r>
          </a:p>
          <a:p>
            <a:pPr eaLnBrk="1" hangingPunct="1"/>
            <a:r>
              <a:rPr lang="en-US" altLang="en-US" dirty="0">
                <a:solidFill>
                  <a:srgbClr val="001A66"/>
                </a:solidFill>
              </a:rPr>
              <a:t>			Patient is allergic to Drug [allergy].</a:t>
            </a:r>
          </a:p>
          <a:p>
            <a:pPr eaLnBrk="1" hangingPunct="1"/>
            <a:r>
              <a:rPr lang="en-US" altLang="en-US" dirty="0">
                <a:solidFill>
                  <a:srgbClr val="A50021"/>
                </a:solidFill>
              </a:rPr>
              <a:t>Constraints:</a:t>
            </a:r>
          </a:p>
          <a:p>
            <a:pPr eaLnBrk="1" hangingPunct="1"/>
            <a:endParaRPr lang="en-US" altLang="en-US" sz="800" dirty="0">
              <a:solidFill>
                <a:srgbClr val="A50021"/>
              </a:solidFill>
            </a:endParaRPr>
          </a:p>
          <a:p>
            <a:pPr eaLnBrk="1" hangingPunct="1"/>
            <a:r>
              <a:rPr lang="en-US" altLang="en-US" b="1" dirty="0">
                <a:solidFill>
                  <a:srgbClr val="001A66"/>
                </a:solidFill>
              </a:rPr>
              <a:t>Each</a:t>
            </a:r>
            <a:r>
              <a:rPr lang="en-US" altLang="en-US" dirty="0">
                <a:solidFill>
                  <a:srgbClr val="001A66"/>
                </a:solidFill>
              </a:rPr>
              <a:t> Patient has </a:t>
            </a:r>
            <a:r>
              <a:rPr lang="en-US" altLang="en-US" b="1" dirty="0">
                <a:solidFill>
                  <a:srgbClr val="001A66"/>
                </a:solidFill>
              </a:rPr>
              <a:t>exactly one</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a:t>
            </a:r>
          </a:p>
          <a:p>
            <a:pPr eaLnBrk="1" hangingPunct="1"/>
            <a:r>
              <a:rPr lang="en-US" altLang="en-US" b="1" dirty="0">
                <a:solidFill>
                  <a:srgbClr val="001A66"/>
                </a:solidFill>
              </a:rPr>
              <a:t>It is possible that the same</a:t>
            </a:r>
            <a:r>
              <a:rPr lang="en-US" altLang="en-US" dirty="0">
                <a:solidFill>
                  <a:srgbClr val="001A66"/>
                </a:solidFill>
              </a:rPr>
              <a:t> Patient is allergic to </a:t>
            </a:r>
            <a:r>
              <a:rPr lang="en-US" altLang="en-US" b="1" dirty="0">
                <a:solidFill>
                  <a:srgbClr val="001A66"/>
                </a:solidFill>
              </a:rPr>
              <a:t>more than one</a:t>
            </a:r>
            <a:r>
              <a:rPr lang="en-US" altLang="en-US" dirty="0">
                <a:solidFill>
                  <a:srgbClr val="001A66"/>
                </a:solidFill>
              </a:rPr>
              <a:t> Drug</a:t>
            </a:r>
          </a:p>
          <a:p>
            <a:pPr eaLnBrk="1" hangingPunct="1"/>
            <a:r>
              <a:rPr lang="en-US" altLang="en-US" b="1" dirty="0">
                <a:solidFill>
                  <a:srgbClr val="001A66"/>
                </a:solidFill>
              </a:rPr>
              <a:t>	   and that more than one</a:t>
            </a:r>
            <a:r>
              <a:rPr lang="en-US" altLang="en-US" dirty="0">
                <a:solidFill>
                  <a:srgbClr val="001A66"/>
                </a:solidFill>
              </a:rPr>
              <a:t> Patient is allergic to </a:t>
            </a:r>
            <a:r>
              <a:rPr lang="en-US" altLang="en-US" b="1" dirty="0">
                <a:solidFill>
                  <a:srgbClr val="001A66"/>
                </a:solidFill>
              </a:rPr>
              <a:t>the same</a:t>
            </a:r>
            <a:r>
              <a:rPr lang="en-US" altLang="en-US" dirty="0">
                <a:solidFill>
                  <a:srgbClr val="001A66"/>
                </a:solidFill>
              </a:rPr>
              <a:t> Drug.</a:t>
            </a:r>
          </a:p>
        </p:txBody>
      </p:sp>
      <p:sp>
        <p:nvSpPr>
          <p:cNvPr id="5" name="Rectangle 2" descr="Parchment"/>
          <p:cNvSpPr txBox="1">
            <a:spLocks noChangeArrowheads="1"/>
          </p:cNvSpPr>
          <p:nvPr/>
        </p:nvSpPr>
        <p:spPr>
          <a:xfrm>
            <a:off x="457200" y="152400"/>
            <a:ext cx="8610600" cy="533400"/>
          </a:xfrm>
          <a:prstGeom prst="rect">
            <a:avLst/>
          </a:prstGeom>
          <a:blipFill dpi="0" rotWithShape="1">
            <a:blip r:embed="rId4" cstate="print"/>
            <a:srcRect/>
            <a:tile tx="0" ty="0" sx="100000" sy="100000" flip="none" algn="tl"/>
          </a:blipFill>
          <a:ln cap="flat" algn="ctr">
            <a:solidFill>
              <a:srgbClr val="800080"/>
            </a:solidFill>
          </a:ln>
        </p:spPr>
        <p:txBody>
          <a:bodyPr/>
          <a:lstStyle/>
          <a:p>
            <a:pPr algn="ctr">
              <a:defRPr/>
            </a:pPr>
            <a:r>
              <a:rPr lang="en-US" sz="2800" kern="0" dirty="0">
                <a:solidFill>
                  <a:srgbClr val="A50021"/>
                </a:solidFill>
                <a:latin typeface="+mj-lt"/>
                <a:ea typeface="+mj-ea"/>
                <a:cs typeface="+mj-cs"/>
              </a:rPr>
              <a:t>Entering a simple ORM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19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19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DE40E86-2CDB-4B95-B62A-ED7D585168F3}" type="slidenum">
              <a:rPr lang="en-US" altLang="en-US" sz="1200"/>
              <a:pPr eaLnBrk="1" hangingPunct="1"/>
              <a:t>40</a:t>
            </a:fld>
            <a:endParaRPr lang="en-US" altLang="en-US" sz="1200"/>
          </a:p>
        </p:txBody>
      </p:sp>
      <p:sp>
        <p:nvSpPr>
          <p:cNvPr id="4" name="Rectangle 2"/>
          <p:cNvSpPr txBox="1">
            <a:spLocks noChangeArrowheads="1"/>
          </p:cNvSpPr>
          <p:nvPr/>
        </p:nvSpPr>
        <p:spPr bwMode="auto">
          <a:xfrm>
            <a:off x="381000" y="381000"/>
            <a:ext cx="8380413" cy="914400"/>
          </a:xfrm>
          <a:prstGeom prst="rect">
            <a:avLst/>
          </a:prstGeom>
          <a:noFill/>
          <a:ln w="9525">
            <a:noFill/>
            <a:miter lim="800000"/>
            <a:headEnd/>
            <a:tailEnd/>
          </a:ln>
        </p:spPr>
        <p:txBody>
          <a:bodyPr/>
          <a:lstStyle/>
          <a:p>
            <a:pPr marL="342900" indent="-342900">
              <a:spcBef>
                <a:spcPct val="30000"/>
              </a:spcBef>
              <a:buClr>
                <a:srgbClr val="001A66"/>
              </a:buClr>
              <a:defRPr/>
            </a:pPr>
            <a:r>
              <a:rPr lang="en-US" kern="0" dirty="0">
                <a:solidFill>
                  <a:srgbClr val="001A66"/>
                </a:solidFill>
                <a:latin typeface="+mn-lt"/>
              </a:rPr>
              <a:t>NORMA supports </a:t>
            </a:r>
            <a:r>
              <a:rPr lang="en-US" kern="0" dirty="0">
                <a:solidFill>
                  <a:srgbClr val="A50021"/>
                </a:solidFill>
                <a:latin typeface="+mj-lt"/>
              </a:rPr>
              <a:t>mappings</a:t>
            </a:r>
            <a:r>
              <a:rPr lang="en-US" kern="0" dirty="0">
                <a:solidFill>
                  <a:srgbClr val="001A66"/>
                </a:solidFill>
                <a:latin typeface="+mn-lt"/>
              </a:rPr>
              <a:t> to/from various implementation artifacts,</a:t>
            </a:r>
          </a:p>
          <a:p>
            <a:pPr marL="342900" indent="-342900">
              <a:spcBef>
                <a:spcPct val="30000"/>
              </a:spcBef>
              <a:buClr>
                <a:srgbClr val="001A66"/>
              </a:buClr>
              <a:defRPr/>
            </a:pPr>
            <a:r>
              <a:rPr lang="en-US" kern="0" dirty="0">
                <a:solidFill>
                  <a:srgbClr val="001A66"/>
                </a:solidFill>
                <a:latin typeface="+mn-lt"/>
              </a:rPr>
              <a:t>for example:</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6058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252BA6A-8A43-4048-8D6D-39C738C52D3E}" type="slidenum">
              <a:rPr lang="en-US" altLang="en-US" sz="1200"/>
              <a:pPr eaLnBrk="1" hangingPunct="1"/>
              <a:t>41</a:t>
            </a:fld>
            <a:endParaRPr lang="en-US" altLang="en-US" sz="1200"/>
          </a:p>
        </p:txBody>
      </p:sp>
      <p:sp>
        <p:nvSpPr>
          <p:cNvPr id="38915"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a Relational View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83CE46-B92E-48DF-AE25-6CABC69B3A5F}" type="slidenum">
              <a:rPr lang="en-US" altLang="en-US" sz="1200"/>
              <a:pPr eaLnBrk="1" hangingPunct="1"/>
              <a:t>42</a:t>
            </a:fld>
            <a:endParaRPr lang="en-US" altLang="en-US" sz="1200"/>
          </a:p>
        </p:txBody>
      </p:sp>
      <p:sp>
        <p:nvSpPr>
          <p:cNvPr id="39940" name="Text Box 5"/>
          <p:cNvSpPr txBox="1">
            <a:spLocks noChangeArrowheads="1"/>
          </p:cNvSpPr>
          <p:nvPr/>
        </p:nvSpPr>
        <p:spPr bwMode="auto">
          <a:xfrm>
            <a:off x="457200" y="381000"/>
            <a:ext cx="41513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a:t>To generate a relational view</a:t>
            </a:r>
          </a:p>
          <a:p>
            <a:pPr eaLnBrk="1" hangingPunct="1">
              <a:spcAft>
                <a:spcPts val="500"/>
              </a:spcAft>
            </a:pPr>
            <a:r>
              <a:rPr lang="en-US" altLang="en-US"/>
              <a:t>right-click in the document window</a:t>
            </a:r>
          </a:p>
          <a:p>
            <a:pPr eaLnBrk="1" hangingPunct="1">
              <a:spcAft>
                <a:spcPts val="500"/>
              </a:spcAft>
            </a:pPr>
            <a:r>
              <a:rPr lang="en-US" altLang="en-US"/>
              <a:t>and choose </a:t>
            </a:r>
            <a:r>
              <a:rPr lang="en-US" altLang="en-US">
                <a:solidFill>
                  <a:srgbClr val="A50021"/>
                </a:solidFill>
              </a:rPr>
              <a:t>Extension Manager</a:t>
            </a:r>
            <a:r>
              <a:rPr lang="en-US" altLang="en-US"/>
              <a:t> …</a:t>
            </a:r>
          </a:p>
        </p:txBody>
      </p:sp>
      <p:sp>
        <p:nvSpPr>
          <p:cNvPr id="804871" name="Text Box 7"/>
          <p:cNvSpPr txBox="1">
            <a:spLocks noChangeArrowheads="1"/>
          </p:cNvSpPr>
          <p:nvPr/>
        </p:nvSpPr>
        <p:spPr bwMode="auto">
          <a:xfrm>
            <a:off x="457200" y="1828800"/>
            <a:ext cx="3339569"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dirty="0"/>
              <a:t>In the Extension Manager</a:t>
            </a:r>
          </a:p>
          <a:p>
            <a:pPr eaLnBrk="1" hangingPunct="1">
              <a:spcAft>
                <a:spcPts val="500"/>
              </a:spcAft>
            </a:pPr>
            <a:r>
              <a:rPr lang="en-US" altLang="en-US" dirty="0"/>
              <a:t>dialog, select the </a:t>
            </a:r>
          </a:p>
          <a:p>
            <a:pPr eaLnBrk="1" hangingPunct="1">
              <a:spcAft>
                <a:spcPts val="500"/>
              </a:spcAft>
            </a:pPr>
            <a:r>
              <a:rPr lang="en-US" altLang="en-US" dirty="0"/>
              <a:t>“</a:t>
            </a:r>
            <a:r>
              <a:rPr lang="en-US" altLang="en-US" dirty="0">
                <a:solidFill>
                  <a:srgbClr val="A50021"/>
                </a:solidFill>
              </a:rPr>
              <a:t>Relational View</a:t>
            </a:r>
            <a:r>
              <a:rPr lang="en-US" altLang="en-US" dirty="0"/>
              <a:t>”</a:t>
            </a:r>
          </a:p>
          <a:p>
            <a:pPr eaLnBrk="1" hangingPunct="1">
              <a:spcAft>
                <a:spcPts val="500"/>
              </a:spcAft>
            </a:pPr>
            <a:r>
              <a:rPr lang="en-US" altLang="en-US" dirty="0"/>
              <a:t>check box as shown</a:t>
            </a:r>
          </a:p>
          <a:p>
            <a:pPr eaLnBrk="1" hangingPunct="1">
              <a:spcAft>
                <a:spcPts val="500"/>
              </a:spcAft>
            </a:pPr>
            <a:r>
              <a:rPr lang="en-US" altLang="en-US" dirty="0"/>
              <a:t>(this will automatically turn </a:t>
            </a:r>
          </a:p>
          <a:p>
            <a:pPr eaLnBrk="1" hangingPunct="1">
              <a:spcAft>
                <a:spcPts val="500"/>
              </a:spcAft>
            </a:pPr>
            <a:r>
              <a:rPr lang="en-US" altLang="en-US" dirty="0"/>
              <a:t> on the “Map to Abstraction</a:t>
            </a:r>
          </a:p>
          <a:p>
            <a:pPr eaLnBrk="1" hangingPunct="1">
              <a:spcAft>
                <a:spcPts val="500"/>
              </a:spcAft>
            </a:pPr>
            <a:r>
              <a:rPr lang="en-US" altLang="en-US" dirty="0"/>
              <a:t>Model” and “Map to</a:t>
            </a:r>
          </a:p>
          <a:p>
            <a:pPr eaLnBrk="1" hangingPunct="1">
              <a:spcAft>
                <a:spcPts val="500"/>
              </a:spcAft>
            </a:pPr>
            <a:r>
              <a:rPr lang="en-US" altLang="en-US" dirty="0"/>
              <a:t>Relational Model”</a:t>
            </a:r>
          </a:p>
          <a:p>
            <a:pPr eaLnBrk="1" hangingPunct="1">
              <a:spcAft>
                <a:spcPts val="500"/>
              </a:spcAft>
            </a:pPr>
            <a:r>
              <a:rPr lang="en-US" altLang="en-US" dirty="0"/>
              <a:t>check boxes)</a:t>
            </a:r>
            <a:endParaRPr lang="en-US" altLang="en-US" dirty="0">
              <a:solidFill>
                <a:srgbClr val="A50021"/>
              </a:solidFill>
            </a:endParaRPr>
          </a:p>
        </p:txBody>
      </p:sp>
      <p:pic>
        <p:nvPicPr>
          <p:cNvPr id="2" name="Snagit_PPT7D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513" y="300025"/>
            <a:ext cx="4129118" cy="1681175"/>
          </a:xfrm>
          <a:prstGeom prst="rect">
            <a:avLst/>
          </a:prstGeom>
        </p:spPr>
      </p:pic>
      <p:pic>
        <p:nvPicPr>
          <p:cNvPr id="3" name="Snagit_PPT17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431" y="2062175"/>
            <a:ext cx="5322019" cy="3513422"/>
          </a:xfrm>
          <a:prstGeom prst="rect">
            <a:avLst/>
          </a:prstGeom>
        </p:spPr>
      </p:pic>
      <p:pic>
        <p:nvPicPr>
          <p:cNvPr id="5" name="Snagit_PPT59A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715000"/>
            <a:ext cx="752481" cy="300040"/>
          </a:xfrm>
          <a:prstGeom prst="rect">
            <a:avLst/>
          </a:prstGeom>
        </p:spPr>
      </p:pic>
      <p:sp>
        <p:nvSpPr>
          <p:cNvPr id="6" name="TextBox 5"/>
          <p:cNvSpPr txBox="1"/>
          <p:nvPr/>
        </p:nvSpPr>
        <p:spPr>
          <a:xfrm>
            <a:off x="465550" y="5307240"/>
            <a:ext cx="2353850" cy="400110"/>
          </a:xfrm>
          <a:prstGeom prst="rect">
            <a:avLst/>
          </a:prstGeom>
          <a:noFill/>
        </p:spPr>
        <p:txBody>
          <a:bodyPr wrap="none" rtlCol="0">
            <a:spAutoFit/>
          </a:bodyPr>
          <a:lstStyle/>
          <a:p>
            <a:r>
              <a:rPr lang="en-US" altLang="en-US" dirty="0"/>
              <a:t>and then press </a:t>
            </a:r>
            <a:r>
              <a:rPr lang="en-US" altLang="en-US" dirty="0">
                <a:solidFill>
                  <a:srgbClr val="A50021"/>
                </a:solidFill>
              </a:rPr>
              <a:t>OK</a:t>
            </a:r>
            <a:r>
              <a:rPr lang="en-US" altLang="en-US" dirty="0"/>
              <a:t>.</a:t>
            </a:r>
          </a:p>
        </p:txBody>
      </p:sp>
      <p:cxnSp>
        <p:nvCxnSpPr>
          <p:cNvPr id="12" name="Straight Connector 11"/>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5550" y="6226078"/>
            <a:ext cx="8267520" cy="307777"/>
          </a:xfrm>
          <a:prstGeom prst="rect">
            <a:avLst/>
          </a:prstGeom>
          <a:noFill/>
        </p:spPr>
        <p:txBody>
          <a:bodyPr wrap="none" rtlCol="0">
            <a:spAutoFit/>
          </a:bodyPr>
          <a:lstStyle/>
          <a:p>
            <a:r>
              <a:rPr lang="en-AU" sz="1400" i="1" dirty="0"/>
              <a:t>Note:</a:t>
            </a:r>
            <a:r>
              <a:rPr lang="en-AU" sz="1400" dirty="0"/>
              <a:t> The Multiple Page Relational View option is available only in the Professional version of NORMA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0C279CE-14A3-4B73-8F33-EC584CC83409}" type="slidenum">
              <a:rPr lang="en-US" altLang="en-US" sz="1200"/>
              <a:pPr eaLnBrk="1" hangingPunct="1"/>
              <a:t>43</a:t>
            </a:fld>
            <a:endParaRPr lang="en-US" altLang="en-US" sz="1200"/>
          </a:p>
        </p:txBody>
      </p:sp>
      <p:sp>
        <p:nvSpPr>
          <p:cNvPr id="38915" name="Text Box 6"/>
          <p:cNvSpPr txBox="1">
            <a:spLocks noChangeArrowheads="1"/>
          </p:cNvSpPr>
          <p:nvPr/>
        </p:nvSpPr>
        <p:spPr bwMode="auto">
          <a:xfrm>
            <a:off x="329300" y="381000"/>
            <a:ext cx="4038600"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200"/>
              </a:spcAft>
            </a:pPr>
            <a:r>
              <a:rPr lang="en-US" altLang="en-US" dirty="0"/>
              <a:t>A Relational View tab now</a:t>
            </a:r>
          </a:p>
          <a:p>
            <a:pPr eaLnBrk="1" hangingPunct="1">
              <a:spcAft>
                <a:spcPts val="200"/>
              </a:spcAft>
            </a:pPr>
            <a:r>
              <a:rPr lang="en-US" altLang="en-US" dirty="0"/>
              <a:t>appears next to the ORM Model</a:t>
            </a:r>
          </a:p>
          <a:p>
            <a:pPr eaLnBrk="1" hangingPunct="1">
              <a:spcAft>
                <a:spcPts val="200"/>
              </a:spcAft>
            </a:pPr>
            <a:r>
              <a:rPr lang="en-US" altLang="en-US" dirty="0"/>
              <a:t>tab below the Document Window.</a:t>
            </a:r>
          </a:p>
          <a:p>
            <a:pPr eaLnBrk="1" hangingPunct="1">
              <a:spcAft>
                <a:spcPts val="200"/>
              </a:spcAft>
            </a:pPr>
            <a:r>
              <a:rPr lang="en-US" altLang="en-US" dirty="0"/>
              <a:t>Select this tab to see the </a:t>
            </a:r>
          </a:p>
          <a:p>
            <a:pPr eaLnBrk="1" hangingPunct="1">
              <a:spcAft>
                <a:spcPts val="200"/>
              </a:spcAft>
            </a:pPr>
            <a:r>
              <a:rPr lang="en-US" altLang="en-US" dirty="0">
                <a:solidFill>
                  <a:srgbClr val="C00000"/>
                </a:solidFill>
              </a:rPr>
              <a:t>relational diagram view</a:t>
            </a:r>
            <a:r>
              <a:rPr lang="en-US" altLang="en-US" dirty="0"/>
              <a:t>.</a:t>
            </a:r>
          </a:p>
        </p:txBody>
      </p:sp>
      <p:pic>
        <p:nvPicPr>
          <p:cNvPr id="2" name="Snagit_PPT694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23" y="304800"/>
            <a:ext cx="4586060" cy="3028116"/>
          </a:xfrm>
          <a:prstGeom prst="rect">
            <a:avLst/>
          </a:prstGeom>
        </p:spPr>
      </p:pic>
      <p:pic>
        <p:nvPicPr>
          <p:cNvPr id="5" name="Snagit_PPT20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397" y="4854498"/>
            <a:ext cx="2498053" cy="1241501"/>
          </a:xfrm>
          <a:prstGeom prst="rect">
            <a:avLst/>
          </a:prstGeom>
        </p:spPr>
      </p:pic>
      <p:sp>
        <p:nvSpPr>
          <p:cNvPr id="6" name="TextBox 5"/>
          <p:cNvSpPr txBox="1"/>
          <p:nvPr/>
        </p:nvSpPr>
        <p:spPr>
          <a:xfrm>
            <a:off x="457200" y="3663565"/>
            <a:ext cx="8259569" cy="1015663"/>
          </a:xfrm>
          <a:prstGeom prst="rect">
            <a:avLst/>
          </a:prstGeom>
          <a:noFill/>
        </p:spPr>
        <p:txBody>
          <a:bodyPr wrap="none" rtlCol="0">
            <a:spAutoFit/>
          </a:bodyPr>
          <a:lstStyle/>
          <a:p>
            <a:r>
              <a:rPr lang="en-AU" dirty="0">
                <a:solidFill>
                  <a:srgbClr val="A50021"/>
                </a:solidFill>
              </a:rPr>
              <a:t>Reorder the column display </a:t>
            </a:r>
            <a:r>
              <a:rPr lang="en-AU" dirty="0"/>
              <a:t>in the </a:t>
            </a:r>
            <a:r>
              <a:rPr lang="en-AU" dirty="0" err="1"/>
              <a:t>DrugAllergy</a:t>
            </a:r>
            <a:r>
              <a:rPr lang="en-AU" dirty="0"/>
              <a:t> table</a:t>
            </a:r>
          </a:p>
          <a:p>
            <a:r>
              <a:rPr lang="en-AU" dirty="0"/>
              <a:t>to show the </a:t>
            </a:r>
            <a:r>
              <a:rPr lang="en-AU" dirty="0" err="1"/>
              <a:t>patientNr</a:t>
            </a:r>
            <a:r>
              <a:rPr lang="en-AU" dirty="0"/>
              <a:t> attribute at the top.</a:t>
            </a:r>
          </a:p>
          <a:p>
            <a:r>
              <a:rPr lang="en-AU" dirty="0"/>
              <a:t>To do this, </a:t>
            </a:r>
            <a:r>
              <a:rPr lang="en-AU" dirty="0">
                <a:solidFill>
                  <a:srgbClr val="A50021"/>
                </a:solidFill>
              </a:rPr>
              <a:t>select the </a:t>
            </a:r>
            <a:r>
              <a:rPr lang="en-AU" dirty="0" err="1">
                <a:solidFill>
                  <a:srgbClr val="A50021"/>
                </a:solidFill>
              </a:rPr>
              <a:t>patientNr</a:t>
            </a:r>
            <a:r>
              <a:rPr lang="en-AU" dirty="0">
                <a:solidFill>
                  <a:srgbClr val="A50021"/>
                </a:solidFill>
              </a:rPr>
              <a:t> attribute and drag it to the top position</a:t>
            </a:r>
            <a:r>
              <a:rPr lang="en-AU" dirty="0"/>
              <a:t>.</a:t>
            </a:r>
          </a:p>
        </p:txBody>
      </p:sp>
      <p:pic>
        <p:nvPicPr>
          <p:cNvPr id="7" name="Snagit_PPT8B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238" y="4895006"/>
            <a:ext cx="2414562" cy="1200993"/>
          </a:xfrm>
          <a:prstGeom prst="rect">
            <a:avLst/>
          </a:prstGeom>
        </p:spPr>
      </p:pic>
      <p:sp>
        <p:nvSpPr>
          <p:cNvPr id="8" name="Arrow: Right 7"/>
          <p:cNvSpPr/>
          <p:nvPr/>
        </p:nvSpPr>
        <p:spPr>
          <a:xfrm>
            <a:off x="3962400" y="5486400"/>
            <a:ext cx="280123"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44</a:t>
            </a:fld>
            <a:endParaRPr lang="en-US" altLang="en-US"/>
          </a:p>
        </p:txBody>
      </p:sp>
      <p:sp>
        <p:nvSpPr>
          <p:cNvPr id="4" name="TextBox 3"/>
          <p:cNvSpPr txBox="1"/>
          <p:nvPr/>
        </p:nvSpPr>
        <p:spPr>
          <a:xfrm>
            <a:off x="838200" y="609600"/>
            <a:ext cx="5949514" cy="707886"/>
          </a:xfrm>
          <a:prstGeom prst="rect">
            <a:avLst/>
          </a:prstGeom>
          <a:noFill/>
        </p:spPr>
        <p:txBody>
          <a:bodyPr wrap="none" rtlCol="0">
            <a:spAutoFit/>
          </a:bodyPr>
          <a:lstStyle/>
          <a:p>
            <a:r>
              <a:rPr lang="en-AU" dirty="0"/>
              <a:t>Drag the Patient and/or </a:t>
            </a:r>
            <a:r>
              <a:rPr lang="en-AU" dirty="0" err="1"/>
              <a:t>DrugAllergy</a:t>
            </a:r>
            <a:r>
              <a:rPr lang="en-AU" dirty="0"/>
              <a:t> table shape(s)</a:t>
            </a:r>
          </a:p>
          <a:p>
            <a:r>
              <a:rPr lang="en-AU" dirty="0"/>
              <a:t>to improve the layout, as shown.</a:t>
            </a:r>
          </a:p>
        </p:txBody>
      </p:sp>
      <p:pic>
        <p:nvPicPr>
          <p:cNvPr id="5" name="Snagit_PPT55F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52600"/>
            <a:ext cx="6004171" cy="1600200"/>
          </a:xfrm>
          <a:prstGeom prst="rect">
            <a:avLst/>
          </a:prstGeom>
        </p:spPr>
      </p:pic>
    </p:spTree>
    <p:extLst>
      <p:ext uri="{BB962C8B-B14F-4D97-AF65-F5344CB8AC3E}">
        <p14:creationId xmlns:p14="http://schemas.microsoft.com/office/powerpoint/2010/main" val="219087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0D6C2-6DDB-4F7F-A4C3-5F037B1D1220}"/>
              </a:ext>
            </a:extLst>
          </p:cNvPr>
          <p:cNvSpPr>
            <a:spLocks noGrp="1"/>
          </p:cNvSpPr>
          <p:nvPr>
            <p:ph type="sldNum" sz="quarter" idx="10"/>
          </p:nvPr>
        </p:nvSpPr>
        <p:spPr/>
        <p:txBody>
          <a:bodyPr/>
          <a:lstStyle/>
          <a:p>
            <a:fld id="{D931A98D-DDC4-4069-95CD-AA9EAD07F2A6}" type="slidenum">
              <a:rPr lang="en-US" altLang="en-US" smtClean="0"/>
              <a:pPr/>
              <a:t>45</a:t>
            </a:fld>
            <a:endParaRPr lang="en-US" altLang="en-US"/>
          </a:p>
        </p:txBody>
      </p:sp>
      <p:sp>
        <p:nvSpPr>
          <p:cNvPr id="3" name="TextBox 2">
            <a:extLst>
              <a:ext uri="{FF2B5EF4-FFF2-40B4-BE49-F238E27FC236}">
                <a16:creationId xmlns:a16="http://schemas.microsoft.com/office/drawing/2014/main" id="{83006E42-B44C-4EE2-85A8-30F77EAD426A}"/>
              </a:ext>
            </a:extLst>
          </p:cNvPr>
          <p:cNvSpPr txBox="1"/>
          <p:nvPr/>
        </p:nvSpPr>
        <p:spPr>
          <a:xfrm>
            <a:off x="523007" y="381000"/>
            <a:ext cx="7855933" cy="707886"/>
          </a:xfrm>
          <a:prstGeom prst="rect">
            <a:avLst/>
          </a:prstGeom>
          <a:noFill/>
        </p:spPr>
        <p:txBody>
          <a:bodyPr wrap="none" rtlCol="0">
            <a:spAutoFit/>
          </a:bodyPr>
          <a:lstStyle/>
          <a:p>
            <a:r>
              <a:rPr lang="en-AU" dirty="0"/>
              <a:t>The Verbalization Browser also works with the Relational View,</a:t>
            </a:r>
          </a:p>
          <a:p>
            <a:r>
              <a:rPr lang="en-AU" dirty="0"/>
              <a:t>helping to clarify the underlying semantics of the relational schema.</a:t>
            </a:r>
          </a:p>
        </p:txBody>
      </p:sp>
      <p:pic>
        <p:nvPicPr>
          <p:cNvPr id="5" name="Snagit_SNG86F">
            <a:extLst>
              <a:ext uri="{FF2B5EF4-FFF2-40B4-BE49-F238E27FC236}">
                <a16:creationId xmlns:a16="http://schemas.microsoft.com/office/drawing/2014/main" id="{BC12DE4B-B0FF-47FB-96F4-90B3A42EE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45" y="2362200"/>
            <a:ext cx="8282048" cy="3119460"/>
          </a:xfrm>
          <a:prstGeom prst="rect">
            <a:avLst/>
          </a:prstGeom>
        </p:spPr>
      </p:pic>
      <p:sp>
        <p:nvSpPr>
          <p:cNvPr id="6" name="TextBox 5">
            <a:extLst>
              <a:ext uri="{FF2B5EF4-FFF2-40B4-BE49-F238E27FC236}">
                <a16:creationId xmlns:a16="http://schemas.microsoft.com/office/drawing/2014/main" id="{AA2BB017-73D1-4B84-AFAB-4CA3D2C89422}"/>
              </a:ext>
            </a:extLst>
          </p:cNvPr>
          <p:cNvSpPr txBox="1"/>
          <p:nvPr/>
        </p:nvSpPr>
        <p:spPr>
          <a:xfrm>
            <a:off x="549811" y="1408983"/>
            <a:ext cx="7576754" cy="707886"/>
          </a:xfrm>
          <a:prstGeom prst="rect">
            <a:avLst/>
          </a:prstGeom>
          <a:noFill/>
        </p:spPr>
        <p:txBody>
          <a:bodyPr wrap="none" rtlCol="0">
            <a:spAutoFit/>
          </a:bodyPr>
          <a:lstStyle/>
          <a:p>
            <a:r>
              <a:rPr lang="en-AU" dirty="0"/>
              <a:t>For example, selecting the </a:t>
            </a:r>
            <a:r>
              <a:rPr lang="en-AU" dirty="0" err="1"/>
              <a:t>patientNr</a:t>
            </a:r>
            <a:r>
              <a:rPr lang="en-AU" dirty="0"/>
              <a:t> attribute of the Patient table</a:t>
            </a:r>
          </a:p>
          <a:p>
            <a:r>
              <a:rPr lang="en-AU" dirty="0"/>
              <a:t>displays the verbalization shown below.</a:t>
            </a:r>
          </a:p>
        </p:txBody>
      </p:sp>
    </p:spTree>
    <p:extLst>
      <p:ext uri="{BB962C8B-B14F-4D97-AF65-F5344CB8AC3E}">
        <p14:creationId xmlns:p14="http://schemas.microsoft.com/office/powerpoint/2010/main" val="29244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B98BAB7-41AB-4921-B2C2-A9984E0CFE4E}" type="slidenum">
              <a:rPr lang="en-US" altLang="en-US" sz="1200"/>
              <a:pPr eaLnBrk="1" hangingPunct="1"/>
              <a:t>46</a:t>
            </a:fld>
            <a:endParaRPr lang="en-US" altLang="en-US" sz="1200"/>
          </a:p>
        </p:txBody>
      </p:sp>
      <p:sp>
        <p:nvSpPr>
          <p:cNvPr id="37892" name="TextBox 3"/>
          <p:cNvSpPr txBox="1">
            <a:spLocks noChangeArrowheads="1"/>
          </p:cNvSpPr>
          <p:nvPr/>
        </p:nvSpPr>
        <p:spPr bwMode="auto">
          <a:xfrm>
            <a:off x="609600" y="152400"/>
            <a:ext cx="5297732"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ORM Model Browser</a:t>
            </a:r>
          </a:p>
          <a:p>
            <a:pPr eaLnBrk="1" hangingPunct="1"/>
            <a:r>
              <a:rPr lang="en-US" altLang="en-US" dirty="0"/>
              <a:t>now includes a Relational Schema</a:t>
            </a:r>
          </a:p>
          <a:p>
            <a:pPr eaLnBrk="1" hangingPunct="1"/>
            <a:r>
              <a:rPr lang="en-US" altLang="en-US" dirty="0"/>
              <a:t>node.</a:t>
            </a:r>
          </a:p>
          <a:p>
            <a:pPr eaLnBrk="1" hangingPunct="1"/>
            <a:endParaRPr lang="en-US" altLang="en-US" sz="1200" dirty="0"/>
          </a:p>
          <a:p>
            <a:pPr eaLnBrk="1" hangingPunct="1"/>
            <a:r>
              <a:rPr lang="en-US" altLang="en-US" dirty="0"/>
              <a:t>Expand the tree by toggling the</a:t>
            </a:r>
          </a:p>
          <a:p>
            <a:pPr eaLnBrk="1" hangingPunct="1"/>
            <a:r>
              <a:rPr lang="en-US" altLang="en-US" dirty="0"/>
              <a:t>“  ” expand buttons to see the </a:t>
            </a:r>
          </a:p>
          <a:p>
            <a:pPr eaLnBrk="1" hangingPunct="1"/>
            <a:r>
              <a:rPr lang="en-US" altLang="en-US" dirty="0"/>
              <a:t>relational schema details, as shown.</a:t>
            </a:r>
          </a:p>
          <a:p>
            <a:pPr eaLnBrk="1" hangingPunct="1"/>
            <a:endParaRPr lang="en-US" altLang="en-US" dirty="0"/>
          </a:p>
          <a:p>
            <a:pPr eaLnBrk="1" hangingPunct="1"/>
            <a:r>
              <a:rPr lang="en-US" altLang="en-US" dirty="0"/>
              <a:t>Mandatory columns are displayed in bold.</a:t>
            </a:r>
          </a:p>
          <a:p>
            <a:pPr eaLnBrk="1" hangingPunct="1"/>
            <a:endParaRPr lang="en-US" altLang="en-US" sz="1500" dirty="0"/>
          </a:p>
          <a:p>
            <a:pPr eaLnBrk="1" hangingPunct="1"/>
            <a:r>
              <a:rPr lang="en-US" altLang="en-US" dirty="0"/>
              <a:t>The relational schema is implemented</a:t>
            </a:r>
          </a:p>
          <a:p>
            <a:pPr eaLnBrk="1" hangingPunct="1"/>
            <a:r>
              <a:rPr lang="en-US" altLang="en-US" dirty="0"/>
              <a:t>as a view of the ORM schema, so changes</a:t>
            </a:r>
          </a:p>
          <a:p>
            <a:pPr eaLnBrk="1" hangingPunct="1"/>
            <a:r>
              <a:rPr lang="en-US" altLang="en-US" dirty="0"/>
              <a:t>in the ORM schema are reflected in the</a:t>
            </a:r>
          </a:p>
          <a:p>
            <a:pPr eaLnBrk="1" hangingPunct="1"/>
            <a:r>
              <a:rPr lang="en-US" altLang="en-US" dirty="0"/>
              <a:t>relational schema. </a:t>
            </a:r>
          </a:p>
          <a:p>
            <a:pPr eaLnBrk="1" hangingPunct="1"/>
            <a:r>
              <a:rPr lang="en-US" altLang="en-US" dirty="0"/>
              <a:t>Changing names and mandatory role</a:t>
            </a:r>
          </a:p>
          <a:p>
            <a:pPr eaLnBrk="1" hangingPunct="1"/>
            <a:r>
              <a:rPr lang="en-US" altLang="en-US" dirty="0"/>
              <a:t>settings in the ORM schema are reflected</a:t>
            </a:r>
          </a:p>
          <a:p>
            <a:pPr eaLnBrk="1" hangingPunct="1"/>
            <a:r>
              <a:rPr lang="en-US" altLang="en-US" dirty="0"/>
              <a:t>immediately. Other changes currently cause</a:t>
            </a:r>
          </a:p>
          <a:p>
            <a:pPr eaLnBrk="1" hangingPunct="1"/>
            <a:r>
              <a:rPr lang="en-US" altLang="en-US" dirty="0"/>
              <a:t>the tree to contract, so to see those</a:t>
            </a:r>
          </a:p>
          <a:p>
            <a:pPr eaLnBrk="1" hangingPunct="1"/>
            <a:r>
              <a:rPr lang="en-US" altLang="en-US" dirty="0"/>
              <a:t>changes you need to re-expand the tree.</a:t>
            </a:r>
          </a:p>
          <a:p>
            <a:pPr eaLnBrk="1" hangingPunct="1"/>
            <a:endParaRPr lang="en-US" altLang="en-US" sz="1200" dirty="0"/>
          </a:p>
          <a:p>
            <a:pPr eaLnBrk="1" hangingPunct="1"/>
            <a:r>
              <a:rPr lang="en-US" altLang="en-US" dirty="0"/>
              <a:t>Now save your work.</a:t>
            </a:r>
          </a:p>
        </p:txBody>
      </p:sp>
      <p:pic>
        <p:nvPicPr>
          <p:cNvPr id="2" name="Snagit_PPTC9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28" y="135242"/>
            <a:ext cx="2766226" cy="5217731"/>
          </a:xfrm>
          <a:prstGeom prst="rect">
            <a:avLst/>
          </a:prstGeom>
        </p:spPr>
      </p:pic>
      <p:pic>
        <p:nvPicPr>
          <p:cNvPr id="3" name="Snagit_PPTDA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76400"/>
            <a:ext cx="228600" cy="217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2">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D9EAE4-17D5-40A1-9547-EA0878DCB7CB}" type="slidenum">
              <a:rPr lang="en-US" altLang="en-US" sz="1200"/>
              <a:pPr eaLnBrk="1" hangingPunct="1"/>
              <a:t>47</a:t>
            </a:fld>
            <a:endParaRPr lang="en-US" altLang="en-US" sz="1200"/>
          </a:p>
        </p:txBody>
      </p:sp>
      <p:sp>
        <p:nvSpPr>
          <p:cNvPr id="43011"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DDL code</a:t>
            </a:r>
          </a:p>
        </p:txBody>
      </p:sp>
      <p:pic>
        <p:nvPicPr>
          <p:cNvPr id="3" name="Snagit_SNGOUT2108">
            <a:extLst>
              <a:ext uri="{FF2B5EF4-FFF2-40B4-BE49-F238E27FC236}">
                <a16:creationId xmlns:a16="http://schemas.microsoft.com/office/drawing/2014/main" id="{BF64BFED-9D16-E342-9018-B184B6EF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828800"/>
            <a:ext cx="8329673" cy="4967324"/>
          </a:xfrm>
          <a:prstGeom prst="rect">
            <a:avLst/>
          </a:prstGeom>
        </p:spPr>
      </p:pic>
      <p:sp>
        <p:nvSpPr>
          <p:cNvPr id="4" name="Text Box 2">
            <a:extLst>
              <a:ext uri="{FF2B5EF4-FFF2-40B4-BE49-F238E27FC236}">
                <a16:creationId xmlns:a16="http://schemas.microsoft.com/office/drawing/2014/main" id="{452FE8FE-C89E-A7F4-3072-7EB6325A79EE}"/>
              </a:ext>
            </a:extLst>
          </p:cNvPr>
          <p:cNvSpPr txBox="1">
            <a:spLocks noChangeArrowheads="1"/>
          </p:cNvSpPr>
          <p:nvPr/>
        </p:nvSpPr>
        <p:spPr bwMode="auto">
          <a:xfrm>
            <a:off x="664029" y="1127125"/>
            <a:ext cx="670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code from an ORM schema,</a:t>
            </a:r>
          </a:p>
          <a:p>
            <a:pPr eaLnBrk="1" hangingPunct="1"/>
            <a:r>
              <a:rPr lang="en-US" altLang="en-US" dirty="0"/>
              <a:t>Open Visual Studio and select </a:t>
            </a:r>
            <a:r>
              <a:rPr lang="en-US" altLang="en-US" dirty="0">
                <a:solidFill>
                  <a:srgbClr val="A50021"/>
                </a:solidFill>
                <a:latin typeface="Verdana" panose="020B0604030504040204" pitchFamily="34" charset="0"/>
              </a:rPr>
              <a:t>create a new project</a:t>
            </a:r>
            <a:r>
              <a:rPr lang="en-US"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406770C-1970-4E81-8653-61254EE91686}" type="slidenum">
              <a:rPr lang="en-US" altLang="en-US" sz="1200"/>
              <a:pPr eaLnBrk="1" hangingPunct="1"/>
              <a:t>48</a:t>
            </a:fld>
            <a:endParaRPr lang="en-US" altLang="en-US" sz="1200"/>
          </a:p>
        </p:txBody>
      </p:sp>
      <p:sp>
        <p:nvSpPr>
          <p:cNvPr id="44035" name="Text Box 2"/>
          <p:cNvSpPr txBox="1">
            <a:spLocks noChangeArrowheads="1"/>
          </p:cNvSpPr>
          <p:nvPr/>
        </p:nvSpPr>
        <p:spPr bwMode="auto">
          <a:xfrm>
            <a:off x="457200" y="200479"/>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Alternatively, click “continue without code” then from the main menu choose </a:t>
            </a:r>
            <a:r>
              <a:rPr lang="en-US" altLang="en-US" dirty="0">
                <a:solidFill>
                  <a:srgbClr val="A50021"/>
                </a:solidFill>
              </a:rPr>
              <a:t>File &gt; New &gt; Project</a:t>
            </a:r>
            <a:r>
              <a:rPr lang="en-US" altLang="en-US" dirty="0"/>
              <a:t>.</a:t>
            </a:r>
          </a:p>
        </p:txBody>
      </p:sp>
      <p:sp>
        <p:nvSpPr>
          <p:cNvPr id="785416" name="Text Box 8"/>
          <p:cNvSpPr txBox="1">
            <a:spLocks noChangeArrowheads="1"/>
          </p:cNvSpPr>
          <p:nvPr/>
        </p:nvSpPr>
        <p:spPr bwMode="auto">
          <a:xfrm>
            <a:off x="467618" y="1805533"/>
            <a:ext cx="4811382"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Create Project window, select the </a:t>
            </a:r>
          </a:p>
          <a:p>
            <a:pPr eaLnBrk="1" hangingPunct="1">
              <a:lnSpc>
                <a:spcPct val="120000"/>
              </a:lnSpc>
            </a:pPr>
            <a:r>
              <a:rPr lang="en-US" altLang="en-US" dirty="0"/>
              <a:t>target </a:t>
            </a:r>
            <a:r>
              <a:rPr lang="en-US" altLang="en-US" dirty="0">
                <a:solidFill>
                  <a:srgbClr val="A50021"/>
                </a:solidFill>
              </a:rPr>
              <a:t>Language</a:t>
            </a:r>
            <a:r>
              <a:rPr lang="en-US" altLang="en-US" dirty="0"/>
              <a:t> (e.g. C#),</a:t>
            </a:r>
          </a:p>
          <a:p>
            <a:pPr eaLnBrk="1" hangingPunct="1">
              <a:lnSpc>
                <a:spcPct val="120000"/>
              </a:lnSpc>
            </a:pPr>
            <a:r>
              <a:rPr lang="en-US" altLang="en-US" dirty="0">
                <a:solidFill>
                  <a:srgbClr val="A50021"/>
                </a:solidFill>
              </a:rPr>
              <a:t>Platform</a:t>
            </a:r>
            <a:r>
              <a:rPr lang="en-US" altLang="en-US" dirty="0"/>
              <a:t> (e.g. Windows), </a:t>
            </a:r>
          </a:p>
          <a:p>
            <a:pPr eaLnBrk="1" hangingPunct="1">
              <a:lnSpc>
                <a:spcPct val="120000"/>
              </a:lnSpc>
            </a:pPr>
            <a:r>
              <a:rPr lang="en-US" altLang="en-US" dirty="0"/>
              <a:t>and </a:t>
            </a:r>
            <a:r>
              <a:rPr lang="en-US" altLang="en-US" dirty="0">
                <a:solidFill>
                  <a:srgbClr val="A50021"/>
                </a:solidFill>
              </a:rPr>
              <a:t>Project Type </a:t>
            </a:r>
            <a:r>
              <a:rPr lang="en-US" altLang="en-US" dirty="0"/>
              <a:t>(e.g. Console)</a:t>
            </a:r>
          </a:p>
        </p:txBody>
      </p:sp>
      <p:pic>
        <p:nvPicPr>
          <p:cNvPr id="2" name="Snagit_PPT145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828" y="451722"/>
            <a:ext cx="3771928" cy="790581"/>
          </a:xfrm>
          <a:prstGeom prst="rect">
            <a:avLst/>
          </a:prstGeom>
        </p:spPr>
      </p:pic>
      <p:pic>
        <p:nvPicPr>
          <p:cNvPr id="11" name="Snagit_SNG813">
            <a:extLst>
              <a:ext uri="{FF2B5EF4-FFF2-40B4-BE49-F238E27FC236}">
                <a16:creationId xmlns:a16="http://schemas.microsoft.com/office/drawing/2014/main" id="{85D8A3AA-F60F-4E3D-9AC9-91955379A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780" y="1922426"/>
            <a:ext cx="909644" cy="2128853"/>
          </a:xfrm>
          <a:prstGeom prst="rect">
            <a:avLst/>
          </a:prstGeom>
        </p:spPr>
      </p:pic>
      <p:pic>
        <p:nvPicPr>
          <p:cNvPr id="13" name="Snagit_SNG82C">
            <a:extLst>
              <a:ext uri="{FF2B5EF4-FFF2-40B4-BE49-F238E27FC236}">
                <a16:creationId xmlns:a16="http://schemas.microsoft.com/office/drawing/2014/main" id="{433DDC91-755E-40AA-AF1B-C0F3AFC01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5424" y="1826183"/>
            <a:ext cx="1090620" cy="3429025"/>
          </a:xfrm>
          <a:prstGeom prst="rect">
            <a:avLst/>
          </a:prstGeom>
        </p:spPr>
      </p:pic>
      <p:pic>
        <p:nvPicPr>
          <p:cNvPr id="18" name="Snagit_SNG826">
            <a:extLst>
              <a:ext uri="{FF2B5EF4-FFF2-40B4-BE49-F238E27FC236}">
                <a16:creationId xmlns:a16="http://schemas.microsoft.com/office/drawing/2014/main" id="{F815FAB0-D74C-4089-BC2E-44C03D6AF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0512" y="1882094"/>
            <a:ext cx="1047758" cy="2281254"/>
          </a:xfrm>
          <a:prstGeom prst="rect">
            <a:avLst/>
          </a:prstGeom>
        </p:spPr>
      </p:pic>
      <p:pic>
        <p:nvPicPr>
          <p:cNvPr id="5" name="Snagit_SNG844">
            <a:extLst>
              <a:ext uri="{FF2B5EF4-FFF2-40B4-BE49-F238E27FC236}">
                <a16:creationId xmlns:a16="http://schemas.microsoft.com/office/drawing/2014/main" id="{CD006535-DBDE-4FC0-B250-D175B58FF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896347"/>
            <a:ext cx="7391400" cy="2435433"/>
          </a:xfrm>
          <a:prstGeom prst="rect">
            <a:avLst/>
          </a:prstGeom>
        </p:spPr>
      </p:pic>
      <p:pic>
        <p:nvPicPr>
          <p:cNvPr id="12" name="Snagit_SNG848">
            <a:extLst>
              <a:ext uri="{FF2B5EF4-FFF2-40B4-BE49-F238E27FC236}">
                <a16:creationId xmlns:a16="http://schemas.microsoft.com/office/drawing/2014/main" id="{A1709C05-8510-44F0-8B1D-34E79E81B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1618" y="6057848"/>
            <a:ext cx="822090" cy="309864"/>
          </a:xfrm>
          <a:prstGeom prst="rect">
            <a:avLst/>
          </a:prstGeom>
        </p:spPr>
      </p:pic>
      <p:sp>
        <p:nvSpPr>
          <p:cNvPr id="7" name="TextBox 6">
            <a:extLst>
              <a:ext uri="{FF2B5EF4-FFF2-40B4-BE49-F238E27FC236}">
                <a16:creationId xmlns:a16="http://schemas.microsoft.com/office/drawing/2014/main" id="{BA992CFE-ED89-4EE5-9CEE-B003EBA0303C}"/>
              </a:ext>
            </a:extLst>
          </p:cNvPr>
          <p:cNvSpPr txBox="1"/>
          <p:nvPr/>
        </p:nvSpPr>
        <p:spPr>
          <a:xfrm>
            <a:off x="457200" y="3478511"/>
            <a:ext cx="3836628" cy="400110"/>
          </a:xfrm>
          <a:prstGeom prst="rect">
            <a:avLst/>
          </a:prstGeom>
          <a:noFill/>
        </p:spPr>
        <p:txBody>
          <a:bodyPr wrap="none" rtlCol="0">
            <a:spAutoFit/>
          </a:bodyPr>
          <a:lstStyle/>
          <a:p>
            <a:r>
              <a:rPr lang="en-AU" dirty="0"/>
              <a:t>Select the </a:t>
            </a:r>
            <a:r>
              <a:rPr lang="en-AU" dirty="0">
                <a:solidFill>
                  <a:srgbClr val="A50021"/>
                </a:solidFill>
              </a:rPr>
              <a:t>.NET Framework </a:t>
            </a:r>
            <a:r>
              <a:rPr lang="en-AU" dirty="0"/>
              <a:t>app.</a:t>
            </a:r>
          </a:p>
        </p:txBody>
      </p:sp>
      <p:sp>
        <p:nvSpPr>
          <p:cNvPr id="9" name="TextBox 8">
            <a:extLst>
              <a:ext uri="{FF2B5EF4-FFF2-40B4-BE49-F238E27FC236}">
                <a16:creationId xmlns:a16="http://schemas.microsoft.com/office/drawing/2014/main" id="{255CFB32-2A7B-4EA7-BCF7-0C54D5870686}"/>
              </a:ext>
            </a:extLst>
          </p:cNvPr>
          <p:cNvSpPr txBox="1"/>
          <p:nvPr/>
        </p:nvSpPr>
        <p:spPr>
          <a:xfrm>
            <a:off x="536453" y="6003534"/>
            <a:ext cx="1456168" cy="400110"/>
          </a:xfrm>
          <a:prstGeom prst="rect">
            <a:avLst/>
          </a:prstGeom>
          <a:noFill/>
        </p:spPr>
        <p:txBody>
          <a:bodyPr wrap="none" rtlCol="0">
            <a:spAutoFit/>
          </a:bodyPr>
          <a:lstStyle/>
          <a:p>
            <a:r>
              <a:rPr lang="en-AU" dirty="0"/>
              <a:t>Press </a:t>
            </a:r>
            <a:r>
              <a:rPr lang="en-AU" dirty="0">
                <a:solidFill>
                  <a:srgbClr val="A50021"/>
                </a:solidFill>
              </a:rPr>
              <a:t>Next</a:t>
            </a:r>
            <a:r>
              <a:rPr lang="en-AU"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37DD73-6EFE-455B-8FF2-CCCF14E34703}"/>
              </a:ext>
            </a:extLst>
          </p:cNvPr>
          <p:cNvSpPr>
            <a:spLocks noGrp="1"/>
          </p:cNvSpPr>
          <p:nvPr>
            <p:ph type="sldNum" sz="quarter" idx="10"/>
          </p:nvPr>
        </p:nvSpPr>
        <p:spPr/>
        <p:txBody>
          <a:bodyPr/>
          <a:lstStyle/>
          <a:p>
            <a:fld id="{79D01CBF-7E9E-42A7-9F14-C371348F299A}" type="slidenum">
              <a:rPr lang="en-US" altLang="en-US" smtClean="0"/>
              <a:pPr/>
              <a:t>49</a:t>
            </a:fld>
            <a:endParaRPr lang="en-US" altLang="en-US"/>
          </a:p>
        </p:txBody>
      </p:sp>
      <p:sp>
        <p:nvSpPr>
          <p:cNvPr id="7" name="TextBox 6">
            <a:extLst>
              <a:ext uri="{FF2B5EF4-FFF2-40B4-BE49-F238E27FC236}">
                <a16:creationId xmlns:a16="http://schemas.microsoft.com/office/drawing/2014/main" id="{84C13048-47B9-401C-889A-0F2E7C8F2FF6}"/>
              </a:ext>
            </a:extLst>
          </p:cNvPr>
          <p:cNvSpPr txBox="1"/>
          <p:nvPr/>
        </p:nvSpPr>
        <p:spPr>
          <a:xfrm>
            <a:off x="6546666" y="3425373"/>
            <a:ext cx="2302105" cy="1323439"/>
          </a:xfrm>
          <a:prstGeom prst="rect">
            <a:avLst/>
          </a:prstGeom>
          <a:noFill/>
        </p:spPr>
        <p:txBody>
          <a:bodyPr wrap="none" rtlCol="0">
            <a:spAutoFit/>
          </a:bodyPr>
          <a:lstStyle/>
          <a:p>
            <a:r>
              <a:rPr lang="en-AU" dirty="0"/>
              <a:t>Click the </a:t>
            </a:r>
            <a:r>
              <a:rPr lang="en-AU" b="1" dirty="0"/>
              <a:t>…</a:t>
            </a:r>
            <a:r>
              <a:rPr lang="en-AU" dirty="0"/>
              <a:t> button</a:t>
            </a:r>
          </a:p>
          <a:p>
            <a:r>
              <a:rPr lang="en-AU" dirty="0"/>
              <a:t>to browse to</a:t>
            </a:r>
          </a:p>
          <a:p>
            <a:r>
              <a:rPr lang="en-AU" dirty="0"/>
              <a:t>the folder for</a:t>
            </a:r>
          </a:p>
          <a:p>
            <a:r>
              <a:rPr lang="en-AU" dirty="0"/>
              <a:t>your project</a:t>
            </a:r>
          </a:p>
        </p:txBody>
      </p:sp>
      <p:pic>
        <p:nvPicPr>
          <p:cNvPr id="3" name="Snagit_SNGOUT2136">
            <a:extLst>
              <a:ext uri="{FF2B5EF4-FFF2-40B4-BE49-F238E27FC236}">
                <a16:creationId xmlns:a16="http://schemas.microsoft.com/office/drawing/2014/main" id="{D98C17BD-D2E2-B033-6920-344096AF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70" y="990600"/>
            <a:ext cx="5843630" cy="3595714"/>
          </a:xfrm>
          <a:prstGeom prst="rect">
            <a:avLst/>
          </a:prstGeom>
        </p:spPr>
      </p:pic>
      <p:cxnSp>
        <p:nvCxnSpPr>
          <p:cNvPr id="6" name="Straight Arrow Connector 5">
            <a:extLst>
              <a:ext uri="{FF2B5EF4-FFF2-40B4-BE49-F238E27FC236}">
                <a16:creationId xmlns:a16="http://schemas.microsoft.com/office/drawing/2014/main" id="{91F35326-3D8D-4EF3-80E1-7703A2567EFC}"/>
              </a:ext>
            </a:extLst>
          </p:cNvPr>
          <p:cNvCxnSpPr/>
          <p:nvPr/>
        </p:nvCxnSpPr>
        <p:spPr>
          <a:xfrm flipH="1" flipV="1">
            <a:off x="6546666" y="2924428"/>
            <a:ext cx="756000" cy="432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539ADF-4230-48FB-AC0A-6F0DA5D49621}" type="slidenum">
              <a:rPr lang="en-US" altLang="en-US" sz="1200"/>
              <a:pPr eaLnBrk="1" hangingPunct="1"/>
              <a:t>5</a:t>
            </a:fld>
            <a:endParaRPr lang="en-US" altLang="en-US" sz="1200"/>
          </a:p>
        </p:txBody>
      </p:sp>
      <p:sp>
        <p:nvSpPr>
          <p:cNvPr id="5123" name="Text Box 5"/>
          <p:cNvSpPr txBox="1">
            <a:spLocks noChangeArrowheads="1"/>
          </p:cNvSpPr>
          <p:nvPr/>
        </p:nvSpPr>
        <p:spPr bwMode="auto">
          <a:xfrm>
            <a:off x="838200" y="3276600"/>
            <a:ext cx="707405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now enter it into NORMA</a:t>
            </a:r>
          </a:p>
          <a:p>
            <a:pPr eaLnBrk="1" hangingPunct="1">
              <a:lnSpc>
                <a:spcPct val="120000"/>
              </a:lnSpc>
            </a:pPr>
            <a:r>
              <a:rPr lang="en-US" altLang="en-US" dirty="0"/>
              <a:t>and then generate a database schema from it.</a:t>
            </a:r>
          </a:p>
          <a:p>
            <a:pPr eaLnBrk="1" hangingPunct="1">
              <a:lnSpc>
                <a:spcPct val="120000"/>
              </a:lnSpc>
            </a:pPr>
            <a:endParaRPr lang="en-US" altLang="en-US" dirty="0"/>
          </a:p>
          <a:p>
            <a:pPr eaLnBrk="1" hangingPunct="1"/>
            <a:r>
              <a:rPr lang="en-US" altLang="en-US" dirty="0"/>
              <a:t>We will begin by creating the ORM file, </a:t>
            </a:r>
          </a:p>
          <a:p>
            <a:pPr eaLnBrk="1" hangingPunct="1"/>
            <a:r>
              <a:rPr lang="en-US" altLang="en-US" dirty="0"/>
              <a:t>and later adding it a project (needed to generate DDL code).</a:t>
            </a:r>
          </a:p>
        </p:txBody>
      </p:sp>
      <p:sp>
        <p:nvSpPr>
          <p:cNvPr id="6148" name="Text Box 6"/>
          <p:cNvSpPr txBox="1">
            <a:spLocks noChangeArrowheads="1"/>
          </p:cNvSpPr>
          <p:nvPr/>
        </p:nvSpPr>
        <p:spPr bwMode="auto">
          <a:xfrm>
            <a:off x="762000" y="228600"/>
            <a:ext cx="2980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ORM schema</a:t>
            </a:r>
            <a:r>
              <a:rPr lang="en-US" altLang="en-US" dirty="0"/>
              <a:t>.</a:t>
            </a:r>
          </a:p>
        </p:txBody>
      </p:sp>
      <p:pic>
        <p:nvPicPr>
          <p:cNvPr id="6"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391" y="990600"/>
            <a:ext cx="4597605" cy="167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E3866-D856-4EFF-9935-137B87AD3A03}"/>
              </a:ext>
            </a:extLst>
          </p:cNvPr>
          <p:cNvSpPr>
            <a:spLocks noGrp="1"/>
          </p:cNvSpPr>
          <p:nvPr>
            <p:ph type="sldNum" sz="quarter" idx="10"/>
          </p:nvPr>
        </p:nvSpPr>
        <p:spPr/>
        <p:txBody>
          <a:bodyPr/>
          <a:lstStyle/>
          <a:p>
            <a:fld id="{79D01CBF-7E9E-42A7-9F14-C371348F299A}" type="slidenum">
              <a:rPr lang="en-US" altLang="en-US" smtClean="0"/>
              <a:pPr/>
              <a:t>50</a:t>
            </a:fld>
            <a:endParaRPr lang="en-US" altLang="en-US"/>
          </a:p>
        </p:txBody>
      </p:sp>
      <p:sp>
        <p:nvSpPr>
          <p:cNvPr id="6" name="TextBox 5">
            <a:extLst>
              <a:ext uri="{FF2B5EF4-FFF2-40B4-BE49-F238E27FC236}">
                <a16:creationId xmlns:a16="http://schemas.microsoft.com/office/drawing/2014/main" id="{950E7CD0-0C76-4C12-8D6B-F2A7CAC74B83}"/>
              </a:ext>
            </a:extLst>
          </p:cNvPr>
          <p:cNvSpPr txBox="1"/>
          <p:nvPr/>
        </p:nvSpPr>
        <p:spPr>
          <a:xfrm>
            <a:off x="838200" y="420890"/>
            <a:ext cx="6271653" cy="400110"/>
          </a:xfrm>
          <a:prstGeom prst="rect">
            <a:avLst/>
          </a:prstGeom>
          <a:noFill/>
        </p:spPr>
        <p:txBody>
          <a:bodyPr wrap="none" rtlCol="0">
            <a:spAutoFit/>
          </a:bodyPr>
          <a:lstStyle/>
          <a:p>
            <a:r>
              <a:rPr lang="en-AU" dirty="0"/>
              <a:t>Browse to your project folder and press </a:t>
            </a:r>
            <a:r>
              <a:rPr lang="en-AU" dirty="0">
                <a:solidFill>
                  <a:srgbClr val="A50021"/>
                </a:solidFill>
              </a:rPr>
              <a:t>Select Folder</a:t>
            </a:r>
            <a:r>
              <a:rPr lang="en-AU" dirty="0"/>
              <a:t>. </a:t>
            </a:r>
          </a:p>
        </p:txBody>
      </p:sp>
      <p:pic>
        <p:nvPicPr>
          <p:cNvPr id="3" name="Snagit_SNGOUT2148">
            <a:extLst>
              <a:ext uri="{FF2B5EF4-FFF2-40B4-BE49-F238E27FC236}">
                <a16:creationId xmlns:a16="http://schemas.microsoft.com/office/drawing/2014/main" id="{2FAA6761-E35D-7011-F687-7CF0F46F3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756" y="821000"/>
            <a:ext cx="6658456" cy="5782229"/>
          </a:xfrm>
          <a:prstGeom prst="rect">
            <a:avLst/>
          </a:prstGeom>
        </p:spPr>
      </p:pic>
    </p:spTree>
    <p:extLst>
      <p:ext uri="{BB962C8B-B14F-4D97-AF65-F5344CB8AC3E}">
        <p14:creationId xmlns:p14="http://schemas.microsoft.com/office/powerpoint/2010/main" val="2920337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42FE2D-2D13-48EE-B74E-DF63C6240750}"/>
              </a:ext>
            </a:extLst>
          </p:cNvPr>
          <p:cNvSpPr>
            <a:spLocks noGrp="1"/>
          </p:cNvSpPr>
          <p:nvPr>
            <p:ph type="sldNum" sz="quarter" idx="10"/>
          </p:nvPr>
        </p:nvSpPr>
        <p:spPr/>
        <p:txBody>
          <a:bodyPr/>
          <a:lstStyle/>
          <a:p>
            <a:fld id="{79D01CBF-7E9E-42A7-9F14-C371348F299A}" type="slidenum">
              <a:rPr lang="en-US" altLang="en-US" smtClean="0"/>
              <a:pPr/>
              <a:t>51</a:t>
            </a:fld>
            <a:endParaRPr lang="en-US" altLang="en-US"/>
          </a:p>
        </p:txBody>
      </p:sp>
      <p:sp>
        <p:nvSpPr>
          <p:cNvPr id="6" name="TextBox 5">
            <a:extLst>
              <a:ext uri="{FF2B5EF4-FFF2-40B4-BE49-F238E27FC236}">
                <a16:creationId xmlns:a16="http://schemas.microsoft.com/office/drawing/2014/main" id="{53A82C9B-813D-4ADE-9CDF-FF992CA16911}"/>
              </a:ext>
            </a:extLst>
          </p:cNvPr>
          <p:cNvSpPr txBox="1"/>
          <p:nvPr/>
        </p:nvSpPr>
        <p:spPr>
          <a:xfrm>
            <a:off x="490894" y="156726"/>
            <a:ext cx="4754122" cy="400110"/>
          </a:xfrm>
          <a:prstGeom prst="rect">
            <a:avLst/>
          </a:prstGeom>
          <a:noFill/>
        </p:spPr>
        <p:txBody>
          <a:bodyPr wrap="none" rtlCol="0">
            <a:spAutoFit/>
          </a:bodyPr>
          <a:lstStyle/>
          <a:p>
            <a:r>
              <a:rPr lang="en-AU" dirty="0"/>
              <a:t>Press </a:t>
            </a:r>
            <a:r>
              <a:rPr lang="en-AU" dirty="0">
                <a:solidFill>
                  <a:srgbClr val="A50021"/>
                </a:solidFill>
              </a:rPr>
              <a:t>Create</a:t>
            </a:r>
            <a:r>
              <a:rPr lang="en-AU" dirty="0"/>
              <a:t> to create your new project.</a:t>
            </a:r>
          </a:p>
        </p:txBody>
      </p:sp>
      <p:pic>
        <p:nvPicPr>
          <p:cNvPr id="9" name="Snagit_SNGOUT2069">
            <a:extLst>
              <a:ext uri="{FF2B5EF4-FFF2-40B4-BE49-F238E27FC236}">
                <a16:creationId xmlns:a16="http://schemas.microsoft.com/office/drawing/2014/main" id="{19854EE5-F708-F0DE-D55B-2C9EE5DB8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57200"/>
            <a:ext cx="7186835" cy="5064929"/>
          </a:xfrm>
          <a:prstGeom prst="rect">
            <a:avLst/>
          </a:prstGeom>
        </p:spPr>
      </p:pic>
      <p:pic>
        <p:nvPicPr>
          <p:cNvPr id="10" name="Snagit_SNG871">
            <a:extLst>
              <a:ext uri="{FF2B5EF4-FFF2-40B4-BE49-F238E27FC236}">
                <a16:creationId xmlns:a16="http://schemas.microsoft.com/office/drawing/2014/main" id="{637E94AB-C5D9-4068-9094-712B40920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4503057"/>
            <a:ext cx="1847866" cy="1479928"/>
          </a:xfrm>
          <a:prstGeom prst="rect">
            <a:avLst/>
          </a:prstGeom>
        </p:spPr>
      </p:pic>
      <p:sp>
        <p:nvSpPr>
          <p:cNvPr id="7" name="TextBox 6">
            <a:extLst>
              <a:ext uri="{FF2B5EF4-FFF2-40B4-BE49-F238E27FC236}">
                <a16:creationId xmlns:a16="http://schemas.microsoft.com/office/drawing/2014/main" id="{B71A26BF-774D-45E8-BF52-4889309505E8}"/>
              </a:ext>
            </a:extLst>
          </p:cNvPr>
          <p:cNvSpPr txBox="1"/>
          <p:nvPr/>
        </p:nvSpPr>
        <p:spPr>
          <a:xfrm>
            <a:off x="507077" y="4495800"/>
            <a:ext cx="3424271" cy="707886"/>
          </a:xfrm>
          <a:prstGeom prst="rect">
            <a:avLst/>
          </a:prstGeom>
          <a:noFill/>
        </p:spPr>
        <p:txBody>
          <a:bodyPr wrap="none" rtlCol="0">
            <a:spAutoFit/>
          </a:bodyPr>
          <a:lstStyle/>
          <a:p>
            <a:r>
              <a:rPr lang="en-AU" dirty="0"/>
              <a:t>The project now </a:t>
            </a:r>
          </a:p>
          <a:p>
            <a:r>
              <a:rPr lang="en-AU" dirty="0"/>
              <a:t>appears in Solution Explorer.</a:t>
            </a:r>
          </a:p>
        </p:txBody>
      </p:sp>
    </p:spTree>
    <p:extLst>
      <p:ext uri="{BB962C8B-B14F-4D97-AF65-F5344CB8AC3E}">
        <p14:creationId xmlns:p14="http://schemas.microsoft.com/office/powerpoint/2010/main" val="23542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0640ED-F42E-4700-AB92-12C859DED524}" type="slidenum">
              <a:rPr lang="en-US" altLang="en-US" sz="1200"/>
              <a:pPr eaLnBrk="1" hangingPunct="1"/>
              <a:t>52</a:t>
            </a:fld>
            <a:endParaRPr lang="en-US" altLang="en-US" sz="1200"/>
          </a:p>
        </p:txBody>
      </p:sp>
      <p:sp>
        <p:nvSpPr>
          <p:cNvPr id="41987" name="Text Box 3"/>
          <p:cNvSpPr txBox="1">
            <a:spLocks noChangeArrowheads="1"/>
          </p:cNvSpPr>
          <p:nvPr/>
        </p:nvSpPr>
        <p:spPr bwMode="auto">
          <a:xfrm>
            <a:off x="228600" y="1506290"/>
            <a:ext cx="3810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In the Add Existing Item dialog, </a:t>
            </a:r>
          </a:p>
          <a:p>
            <a:pPr eaLnBrk="1" hangingPunct="1"/>
            <a:r>
              <a:rPr lang="en-US" altLang="en-US" dirty="0"/>
              <a:t>browse to your ORM file folder,</a:t>
            </a:r>
          </a:p>
          <a:p>
            <a:pPr eaLnBrk="1" hangingPunct="1"/>
            <a:r>
              <a:rPr lang="en-US" altLang="en-US" dirty="0"/>
              <a:t>set “Files of type:” to</a:t>
            </a:r>
          </a:p>
          <a:p>
            <a:pPr eaLnBrk="1" hangingPunct="1"/>
            <a:r>
              <a:rPr lang="en-US" altLang="en-US" dirty="0">
                <a:solidFill>
                  <a:srgbClr val="A50021"/>
                </a:solidFill>
              </a:rPr>
              <a:t>All Files (*.*) </a:t>
            </a:r>
            <a:r>
              <a:rPr lang="en-US" altLang="en-US" dirty="0"/>
              <a:t>to include .</a:t>
            </a:r>
            <a:r>
              <a:rPr lang="en-US" altLang="en-US" dirty="0" err="1"/>
              <a:t>orm</a:t>
            </a:r>
            <a:r>
              <a:rPr lang="en-US" altLang="en-US" dirty="0"/>
              <a:t> files, then select your ORM </a:t>
            </a:r>
          </a:p>
          <a:p>
            <a:pPr eaLnBrk="1" hangingPunct="1"/>
            <a:r>
              <a:rPr lang="en-US" altLang="en-US" dirty="0"/>
              <a:t>File (e.g. </a:t>
            </a:r>
            <a:r>
              <a:rPr lang="en-US" altLang="en-US" dirty="0" err="1"/>
              <a:t>Patient.orm</a:t>
            </a:r>
            <a:r>
              <a:rPr lang="en-US" altLang="en-US" dirty="0"/>
              <a:t>)</a:t>
            </a:r>
          </a:p>
          <a:p>
            <a:pPr eaLnBrk="1" hangingPunct="1"/>
            <a:r>
              <a:rPr lang="en-US" altLang="en-US" dirty="0"/>
              <a:t>and press </a:t>
            </a:r>
            <a:r>
              <a:rPr lang="en-US" altLang="en-US" dirty="0">
                <a:solidFill>
                  <a:srgbClr val="A50021"/>
                </a:solidFill>
              </a:rPr>
              <a:t>Add</a:t>
            </a:r>
            <a:r>
              <a:rPr lang="en-US" altLang="en-US" dirty="0"/>
              <a:t> to add</a:t>
            </a:r>
          </a:p>
          <a:p>
            <a:pPr eaLnBrk="1" hangingPunct="1"/>
            <a:r>
              <a:rPr lang="en-US" altLang="en-US" dirty="0"/>
              <a:t>a copy of your ORM file</a:t>
            </a:r>
          </a:p>
          <a:p>
            <a:pPr eaLnBrk="1" hangingPunct="1"/>
            <a:r>
              <a:rPr lang="en-US" altLang="en-US" dirty="0"/>
              <a:t>to the project.</a:t>
            </a:r>
          </a:p>
        </p:txBody>
      </p:sp>
      <p:sp>
        <p:nvSpPr>
          <p:cNvPr id="4" name="TextBox 3"/>
          <p:cNvSpPr txBox="1"/>
          <p:nvPr/>
        </p:nvSpPr>
        <p:spPr>
          <a:xfrm>
            <a:off x="228600" y="165693"/>
            <a:ext cx="3360728" cy="1323439"/>
          </a:xfrm>
          <a:prstGeom prst="rect">
            <a:avLst/>
          </a:prstGeom>
          <a:noFill/>
        </p:spPr>
        <p:txBody>
          <a:bodyPr wrap="none" rtlCol="0">
            <a:spAutoFit/>
          </a:bodyPr>
          <a:lstStyle/>
          <a:p>
            <a:pPr eaLnBrk="1" hangingPunct="1"/>
            <a:r>
              <a:rPr lang="en-US" altLang="en-US" dirty="0"/>
              <a:t>Right-click the Project name</a:t>
            </a:r>
          </a:p>
          <a:p>
            <a:pPr eaLnBrk="1" hangingPunct="1"/>
            <a:r>
              <a:rPr lang="en-US" altLang="en-US" dirty="0"/>
              <a:t>in the Solution Explorer,</a:t>
            </a:r>
          </a:p>
          <a:p>
            <a:pPr eaLnBrk="1" hangingPunct="1"/>
            <a:r>
              <a:rPr lang="en-US" altLang="en-US" dirty="0"/>
              <a:t>then choose</a:t>
            </a:r>
          </a:p>
          <a:p>
            <a:pPr eaLnBrk="1" hangingPunct="1"/>
            <a:r>
              <a:rPr lang="en-US" altLang="en-US" dirty="0">
                <a:solidFill>
                  <a:srgbClr val="A50021"/>
                </a:solidFill>
              </a:rPr>
              <a:t>Add &gt; Existing Item….</a:t>
            </a:r>
          </a:p>
        </p:txBody>
      </p:sp>
      <p:sp>
        <p:nvSpPr>
          <p:cNvPr id="13" name="TextBox 12">
            <a:extLst>
              <a:ext uri="{FF2B5EF4-FFF2-40B4-BE49-F238E27FC236}">
                <a16:creationId xmlns:a16="http://schemas.microsoft.com/office/drawing/2014/main" id="{D3D775F8-ECAD-45E4-89A7-4389D0D0BD18}"/>
              </a:ext>
            </a:extLst>
          </p:cNvPr>
          <p:cNvSpPr txBox="1"/>
          <p:nvPr/>
        </p:nvSpPr>
        <p:spPr>
          <a:xfrm>
            <a:off x="247011" y="4650220"/>
            <a:ext cx="2535631" cy="1631216"/>
          </a:xfrm>
          <a:prstGeom prst="rect">
            <a:avLst/>
          </a:prstGeom>
          <a:noFill/>
        </p:spPr>
        <p:txBody>
          <a:bodyPr wrap="none" rtlCol="0">
            <a:spAutoFit/>
          </a:bodyPr>
          <a:lstStyle/>
          <a:p>
            <a:pPr eaLnBrk="1" hangingPunct="1"/>
            <a:r>
              <a:rPr lang="en-US" altLang="en-US" dirty="0"/>
              <a:t>If you later want to</a:t>
            </a:r>
          </a:p>
          <a:p>
            <a:pPr eaLnBrk="1" hangingPunct="1"/>
            <a:r>
              <a:rPr lang="en-US" altLang="en-US" dirty="0"/>
              <a:t>Make changes to the</a:t>
            </a:r>
          </a:p>
          <a:p>
            <a:pPr eaLnBrk="1" hangingPunct="1"/>
            <a:r>
              <a:rPr lang="en-US" altLang="en-US" dirty="0"/>
              <a:t>ORM File inside the</a:t>
            </a:r>
          </a:p>
          <a:p>
            <a:pPr eaLnBrk="1" hangingPunct="1"/>
            <a:r>
              <a:rPr lang="en-US" altLang="en-US" dirty="0"/>
              <a:t>project, do it to that</a:t>
            </a:r>
          </a:p>
          <a:p>
            <a:pPr eaLnBrk="1" hangingPunct="1"/>
            <a:r>
              <a:rPr lang="en-US" altLang="en-US" dirty="0"/>
              <a:t>copy.</a:t>
            </a:r>
          </a:p>
        </p:txBody>
      </p:sp>
      <p:pic>
        <p:nvPicPr>
          <p:cNvPr id="3" name="Snagit_SNG86D">
            <a:extLst>
              <a:ext uri="{FF2B5EF4-FFF2-40B4-BE49-F238E27FC236}">
                <a16:creationId xmlns:a16="http://schemas.microsoft.com/office/drawing/2014/main" id="{F8C8AF8B-CDE2-4F35-866A-02209D2A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42153"/>
            <a:ext cx="4638709" cy="3248049"/>
          </a:xfrm>
          <a:prstGeom prst="rect">
            <a:avLst/>
          </a:prstGeom>
        </p:spPr>
      </p:pic>
      <p:pic>
        <p:nvPicPr>
          <p:cNvPr id="5" name="Snagit_SNGOUT2083">
            <a:extLst>
              <a:ext uri="{FF2B5EF4-FFF2-40B4-BE49-F238E27FC236}">
                <a16:creationId xmlns:a16="http://schemas.microsoft.com/office/drawing/2014/main" id="{EE27D23F-8E09-85F3-8AA7-207A9309AC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607360"/>
            <a:ext cx="4291044" cy="1909776"/>
          </a:xfrm>
          <a:prstGeom prst="rect">
            <a:avLst/>
          </a:prstGeom>
        </p:spPr>
      </p:pic>
      <p:pic>
        <p:nvPicPr>
          <p:cNvPr id="8" name="Snagit_SNGOUT2105">
            <a:extLst>
              <a:ext uri="{FF2B5EF4-FFF2-40B4-BE49-F238E27FC236}">
                <a16:creationId xmlns:a16="http://schemas.microsoft.com/office/drawing/2014/main" id="{D6506390-A4B8-6F6D-7E87-31941549B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642" y="5720954"/>
            <a:ext cx="5262601" cy="6238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0683580-C536-4038-9F80-A7D99967749D}" type="slidenum">
              <a:rPr lang="en-US" altLang="en-US" sz="1200"/>
              <a:pPr eaLnBrk="1" hangingPunct="1"/>
              <a:t>53</a:t>
            </a:fld>
            <a:endParaRPr lang="en-US" altLang="en-US" sz="1200"/>
          </a:p>
        </p:txBody>
      </p:sp>
      <p:sp>
        <p:nvSpPr>
          <p:cNvPr id="46084" name="Text Box 7"/>
          <p:cNvSpPr txBox="1">
            <a:spLocks noChangeArrowheads="1"/>
          </p:cNvSpPr>
          <p:nvPr/>
        </p:nvSpPr>
        <p:spPr bwMode="auto">
          <a:xfrm>
            <a:off x="608435" y="1163751"/>
            <a:ext cx="4448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Recall that the ORM schema maps to </a:t>
            </a:r>
          </a:p>
          <a:p>
            <a:pPr eaLnBrk="1" hangingPunct="1"/>
            <a:r>
              <a:rPr lang="en-US" altLang="en-US" dirty="0"/>
              <a:t>the 2 table relational schema shown.</a:t>
            </a:r>
          </a:p>
        </p:txBody>
      </p:sp>
      <p:sp>
        <p:nvSpPr>
          <p:cNvPr id="43015" name="Text Box 8"/>
          <p:cNvSpPr txBox="1">
            <a:spLocks noChangeArrowheads="1"/>
          </p:cNvSpPr>
          <p:nvPr/>
        </p:nvSpPr>
        <p:spPr bwMode="auto">
          <a:xfrm>
            <a:off x="762000" y="5295602"/>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the DDL code to create the relational schema,</a:t>
            </a:r>
          </a:p>
          <a:p>
            <a:pPr eaLnBrk="1" hangingPunct="1"/>
            <a:r>
              <a:rPr lang="en-US" altLang="en-US" dirty="0"/>
              <a:t>proceed as follows.</a:t>
            </a:r>
          </a:p>
        </p:txBody>
      </p:sp>
      <p:pic>
        <p:nvPicPr>
          <p:cNvPr id="9" name="Snagit_PPT55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27092"/>
            <a:ext cx="4572000" cy="1218505"/>
          </a:xfrm>
          <a:prstGeom prst="rect">
            <a:avLst/>
          </a:prstGeom>
        </p:spPr>
      </p:pic>
      <p:sp>
        <p:nvSpPr>
          <p:cNvPr id="2" name="Arrow: Down 1"/>
          <p:cNvSpPr/>
          <p:nvPr/>
        </p:nvSpPr>
        <p:spPr>
          <a:xfrm>
            <a:off x="2845381" y="3380903"/>
            <a:ext cx="152400"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921632"/>
            <a:ext cx="3865005" cy="1409276"/>
          </a:xfrm>
          <a:prstGeom prst="rect">
            <a:avLst/>
          </a:prstGeom>
        </p:spPr>
      </p:pic>
      <p:sp>
        <p:nvSpPr>
          <p:cNvPr id="5" name="TextBox 4">
            <a:extLst>
              <a:ext uri="{FF2B5EF4-FFF2-40B4-BE49-F238E27FC236}">
                <a16:creationId xmlns:a16="http://schemas.microsoft.com/office/drawing/2014/main" id="{13A2CF54-BF5D-40A8-A2CD-000CFCFF4AEA}"/>
              </a:ext>
            </a:extLst>
          </p:cNvPr>
          <p:cNvSpPr txBox="1"/>
          <p:nvPr/>
        </p:nvSpPr>
        <p:spPr>
          <a:xfrm>
            <a:off x="608435" y="505031"/>
            <a:ext cx="3612784" cy="707886"/>
          </a:xfrm>
          <a:prstGeom prst="rect">
            <a:avLst/>
          </a:prstGeom>
          <a:noFill/>
        </p:spPr>
        <p:txBody>
          <a:bodyPr wrap="none" rtlCol="0">
            <a:spAutoFit/>
          </a:bodyPr>
          <a:lstStyle/>
          <a:p>
            <a:r>
              <a:rPr lang="en-AU" dirty="0"/>
              <a:t>Your ORM file now appears in </a:t>
            </a:r>
          </a:p>
          <a:p>
            <a:r>
              <a:rPr lang="en-AU" dirty="0"/>
              <a:t>Solution Explorer. </a:t>
            </a:r>
          </a:p>
        </p:txBody>
      </p:sp>
      <p:pic>
        <p:nvPicPr>
          <p:cNvPr id="4" name="Snagit_SNGOUT2081">
            <a:extLst>
              <a:ext uri="{FF2B5EF4-FFF2-40B4-BE49-F238E27FC236}">
                <a16:creationId xmlns:a16="http://schemas.microsoft.com/office/drawing/2014/main" id="{C8C53C9F-28A0-0DC9-42CA-196071B7B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694549"/>
            <a:ext cx="2719407" cy="20050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3015"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EF48B-868A-4166-85CD-19A2B6F187CC}" type="slidenum">
              <a:rPr lang="en-US" altLang="en-US" sz="1200"/>
              <a:pPr eaLnBrk="1" hangingPunct="1"/>
              <a:t>54</a:t>
            </a:fld>
            <a:endParaRPr lang="en-US" altLang="en-US" sz="1200"/>
          </a:p>
        </p:txBody>
      </p:sp>
      <p:sp>
        <p:nvSpPr>
          <p:cNvPr id="737285" name="Text Box 5"/>
          <p:cNvSpPr txBox="1">
            <a:spLocks noChangeArrowheads="1"/>
          </p:cNvSpPr>
          <p:nvPr/>
        </p:nvSpPr>
        <p:spPr bwMode="auto">
          <a:xfrm>
            <a:off x="322943" y="1371600"/>
            <a:ext cx="5638800" cy="47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Properties window,</a:t>
            </a:r>
          </a:p>
          <a:p>
            <a:pPr eaLnBrk="1" hangingPunct="1">
              <a:lnSpc>
                <a:spcPct val="120000"/>
              </a:lnSpc>
            </a:pPr>
            <a:r>
              <a:rPr lang="en-US" altLang="en-US" dirty="0"/>
              <a:t>check that “</a:t>
            </a:r>
            <a:r>
              <a:rPr lang="en-US" altLang="en-US" dirty="0" err="1"/>
              <a:t>ORMCustomTool</a:t>
            </a:r>
            <a:r>
              <a:rPr lang="en-US" altLang="en-US" dirty="0"/>
              <a:t>”</a:t>
            </a:r>
          </a:p>
          <a:p>
            <a:pPr eaLnBrk="1" hangingPunct="1">
              <a:lnSpc>
                <a:spcPct val="120000"/>
              </a:lnSpc>
            </a:pPr>
            <a:r>
              <a:rPr lang="en-US" altLang="en-US" dirty="0"/>
              <a:t>is the value for the </a:t>
            </a:r>
            <a:r>
              <a:rPr lang="en-US" altLang="en-US" dirty="0" err="1"/>
              <a:t>CustomTool</a:t>
            </a:r>
            <a:r>
              <a:rPr lang="en-US" altLang="en-US" dirty="0"/>
              <a:t> property.</a:t>
            </a:r>
          </a:p>
          <a:p>
            <a:pPr eaLnBrk="1" hangingPunct="1">
              <a:lnSpc>
                <a:spcPct val="120000"/>
              </a:lnSpc>
            </a:pPr>
            <a:r>
              <a:rPr lang="en-US" altLang="en-US" dirty="0"/>
              <a:t>(This should be there by default)</a:t>
            </a:r>
          </a:p>
          <a:p>
            <a:pPr eaLnBrk="1" hangingPunct="1">
              <a:lnSpc>
                <a:spcPct val="120000"/>
              </a:lnSpc>
            </a:pPr>
            <a:endParaRPr lang="en-US" altLang="en-US" sz="1200" dirty="0"/>
          </a:p>
          <a:p>
            <a:pPr eaLnBrk="1" hangingPunct="1">
              <a:lnSpc>
                <a:spcPct val="120000"/>
              </a:lnSpc>
            </a:pPr>
            <a:r>
              <a:rPr lang="en-US" altLang="en-US" dirty="0"/>
              <a:t>The </a:t>
            </a:r>
            <a:r>
              <a:rPr lang="en-US" altLang="en-US" dirty="0" err="1"/>
              <a:t>ORMGeneratorSettings</a:t>
            </a:r>
            <a:r>
              <a:rPr lang="en-US" altLang="en-US" dirty="0"/>
              <a:t> </a:t>
            </a:r>
          </a:p>
          <a:p>
            <a:pPr eaLnBrk="1" hangingPunct="1">
              <a:lnSpc>
                <a:spcPct val="120000"/>
              </a:lnSpc>
            </a:pPr>
            <a:r>
              <a:rPr lang="en-US" altLang="en-US" dirty="0"/>
              <a:t>property should be visible in </a:t>
            </a:r>
          </a:p>
          <a:p>
            <a:pPr eaLnBrk="1" hangingPunct="1">
              <a:lnSpc>
                <a:spcPct val="120000"/>
              </a:lnSpc>
            </a:pPr>
            <a:r>
              <a:rPr lang="en-US" altLang="en-US" dirty="0"/>
              <a:t>the dialog</a:t>
            </a:r>
          </a:p>
          <a:p>
            <a:pPr eaLnBrk="1" hangingPunct="1">
              <a:lnSpc>
                <a:spcPct val="120000"/>
              </a:lnSpc>
            </a:pPr>
            <a:r>
              <a:rPr lang="en-US" altLang="en-US" dirty="0"/>
              <a:t>(if not, click a different item</a:t>
            </a:r>
          </a:p>
          <a:p>
            <a:pPr eaLnBrk="1" hangingPunct="1">
              <a:lnSpc>
                <a:spcPct val="120000"/>
              </a:lnSpc>
            </a:pPr>
            <a:r>
              <a:rPr lang="en-US" altLang="en-US" dirty="0"/>
              <a:t>In Solution Explorer and</a:t>
            </a:r>
          </a:p>
          <a:p>
            <a:pPr eaLnBrk="1" hangingPunct="1">
              <a:lnSpc>
                <a:spcPct val="120000"/>
              </a:lnSpc>
            </a:pPr>
            <a:r>
              <a:rPr lang="en-US" altLang="en-US" dirty="0"/>
              <a:t>reselect your ORM file).</a:t>
            </a:r>
          </a:p>
          <a:p>
            <a:pPr eaLnBrk="1" hangingPunct="1">
              <a:lnSpc>
                <a:spcPct val="120000"/>
              </a:lnSpc>
            </a:pPr>
            <a:endParaRPr lang="en-US" altLang="en-US" dirty="0"/>
          </a:p>
          <a:p>
            <a:pPr eaLnBrk="1" hangingPunct="1">
              <a:lnSpc>
                <a:spcPct val="120000"/>
              </a:lnSpc>
            </a:pPr>
            <a:r>
              <a:rPr lang="en-US" altLang="en-US" dirty="0"/>
              <a:t>Now click the      button at the right.</a:t>
            </a:r>
          </a:p>
        </p:txBody>
      </p:sp>
      <p:pic>
        <p:nvPicPr>
          <p:cNvPr id="737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732462"/>
            <a:ext cx="304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04800" y="438306"/>
            <a:ext cx="5210272" cy="791307"/>
          </a:xfrm>
          <a:prstGeom prst="rect">
            <a:avLst/>
          </a:prstGeom>
          <a:noFill/>
        </p:spPr>
        <p:txBody>
          <a:bodyPr wrap="none" rtlCol="0">
            <a:spAutoFit/>
          </a:bodyPr>
          <a:lstStyle/>
          <a:p>
            <a:pPr eaLnBrk="1" hangingPunct="1">
              <a:lnSpc>
                <a:spcPct val="120000"/>
              </a:lnSpc>
            </a:pPr>
            <a:r>
              <a:rPr lang="en-US" altLang="en-US" dirty="0"/>
              <a:t>To </a:t>
            </a:r>
            <a:r>
              <a:rPr lang="en-US" altLang="en-US" dirty="0">
                <a:solidFill>
                  <a:srgbClr val="A50021"/>
                </a:solidFill>
                <a:latin typeface="Verdana" panose="020B0604030504040204" pitchFamily="34" charset="0"/>
              </a:rPr>
              <a:t>generate code</a:t>
            </a:r>
            <a:r>
              <a:rPr lang="en-US" altLang="en-US" dirty="0"/>
              <a:t> from the ORM model,</a:t>
            </a:r>
          </a:p>
          <a:p>
            <a:pPr eaLnBrk="1" hangingPunct="1">
              <a:lnSpc>
                <a:spcPct val="120000"/>
              </a:lnSpc>
            </a:pPr>
            <a:r>
              <a:rPr lang="en-US" altLang="en-US" dirty="0"/>
              <a:t>first select the ORM file in Solution Explorer.</a:t>
            </a:r>
          </a:p>
        </p:txBody>
      </p:sp>
      <p:pic>
        <p:nvPicPr>
          <p:cNvPr id="5" name="Snagit_SNGOUT2077">
            <a:extLst>
              <a:ext uri="{FF2B5EF4-FFF2-40B4-BE49-F238E27FC236}">
                <a16:creationId xmlns:a16="http://schemas.microsoft.com/office/drawing/2014/main" id="{FDA24976-929A-709B-B590-FFD225ED8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072" y="530820"/>
            <a:ext cx="2609869" cy="1966927"/>
          </a:xfrm>
          <a:prstGeom prst="rect">
            <a:avLst/>
          </a:prstGeom>
        </p:spPr>
      </p:pic>
      <p:pic>
        <p:nvPicPr>
          <p:cNvPr id="8" name="Snagit_SNGOUT2087">
            <a:extLst>
              <a:ext uri="{FF2B5EF4-FFF2-40B4-BE49-F238E27FC236}">
                <a16:creationId xmlns:a16="http://schemas.microsoft.com/office/drawing/2014/main" id="{203B8DE4-4119-8EAE-39C1-C61BEAF10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7130" y="3094474"/>
            <a:ext cx="5210213" cy="2395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2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843FFC-96CA-455D-9ED8-6046C2072056}" type="slidenum">
              <a:rPr lang="en-US" altLang="en-US" sz="1200"/>
              <a:pPr eaLnBrk="1" hangingPunct="1"/>
              <a:t>55</a:t>
            </a:fld>
            <a:endParaRPr lang="en-US" altLang="en-US" sz="1200"/>
          </a:p>
        </p:txBody>
      </p:sp>
      <p:sp>
        <p:nvSpPr>
          <p:cNvPr id="743428" name="Text Box 4"/>
          <p:cNvSpPr txBox="1">
            <a:spLocks noChangeArrowheads="1"/>
          </p:cNvSpPr>
          <p:nvPr/>
        </p:nvSpPr>
        <p:spPr bwMode="auto">
          <a:xfrm>
            <a:off x="381000" y="228600"/>
            <a:ext cx="4047262" cy="3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ORM Generator</a:t>
            </a:r>
          </a:p>
          <a:p>
            <a:pPr eaLnBrk="1" hangingPunct="1">
              <a:lnSpc>
                <a:spcPct val="120000"/>
              </a:lnSpc>
            </a:pPr>
            <a:r>
              <a:rPr lang="en-US" altLang="en-US" dirty="0"/>
              <a:t>Selection dialog</a:t>
            </a:r>
          </a:p>
          <a:p>
            <a:pPr eaLnBrk="1" hangingPunct="1">
              <a:lnSpc>
                <a:spcPct val="120000"/>
              </a:lnSpc>
            </a:pPr>
            <a:r>
              <a:rPr lang="en-US" altLang="en-US" dirty="0"/>
              <a:t>now appears in Solution Explorer.</a:t>
            </a:r>
          </a:p>
          <a:p>
            <a:pPr eaLnBrk="1" hangingPunct="1">
              <a:lnSpc>
                <a:spcPct val="120000"/>
              </a:lnSpc>
            </a:pPr>
            <a:endParaRPr lang="en-US" altLang="en-US" dirty="0"/>
          </a:p>
          <a:p>
            <a:pPr eaLnBrk="1" hangingPunct="1">
              <a:lnSpc>
                <a:spcPct val="120000"/>
              </a:lnSpc>
            </a:pPr>
            <a:r>
              <a:rPr lang="en-US" altLang="en-US" dirty="0"/>
              <a:t>Now select</a:t>
            </a:r>
          </a:p>
          <a:p>
            <a:pPr eaLnBrk="1" hangingPunct="1">
              <a:lnSpc>
                <a:spcPct val="120000"/>
              </a:lnSpc>
            </a:pPr>
            <a:r>
              <a:rPr lang="en-US" altLang="en-US" dirty="0"/>
              <a:t>the target(s)</a:t>
            </a:r>
          </a:p>
          <a:p>
            <a:pPr eaLnBrk="1" hangingPunct="1">
              <a:lnSpc>
                <a:spcPct val="120000"/>
              </a:lnSpc>
            </a:pPr>
            <a:r>
              <a:rPr lang="en-US" altLang="en-US" dirty="0"/>
              <a:t>for code generation.</a:t>
            </a:r>
          </a:p>
          <a:p>
            <a:pPr eaLnBrk="1" hangingPunct="1">
              <a:lnSpc>
                <a:spcPct val="120000"/>
              </a:lnSpc>
            </a:pPr>
            <a:endParaRPr lang="en-US" altLang="en-US" sz="800" dirty="0"/>
          </a:p>
          <a:p>
            <a:pPr eaLnBrk="1" hangingPunct="1">
              <a:lnSpc>
                <a:spcPct val="120000"/>
              </a:lnSpc>
            </a:pPr>
            <a:r>
              <a:rPr lang="en-US" altLang="en-US" dirty="0"/>
              <a:t>For this example,</a:t>
            </a:r>
          </a:p>
          <a:p>
            <a:pPr eaLnBrk="1" hangingPunct="1">
              <a:lnSpc>
                <a:spcPct val="120000"/>
              </a:lnSpc>
            </a:pPr>
            <a:r>
              <a:rPr lang="en-US" altLang="en-US" dirty="0"/>
              <a:t>let’s choose</a:t>
            </a:r>
          </a:p>
          <a:p>
            <a:pPr eaLnBrk="1" hangingPunct="1">
              <a:lnSpc>
                <a:spcPct val="120000"/>
              </a:lnSpc>
            </a:pPr>
            <a:r>
              <a:rPr lang="en-US" altLang="en-US" dirty="0">
                <a:solidFill>
                  <a:srgbClr val="A50021"/>
                </a:solidFill>
              </a:rPr>
              <a:t>SQL Serve &gt; DDIL to SQL Server</a:t>
            </a:r>
            <a:r>
              <a:rPr lang="en-US" altLang="en-US" dirty="0"/>
              <a:t>.</a:t>
            </a:r>
          </a:p>
        </p:txBody>
      </p:sp>
      <p:sp>
        <p:nvSpPr>
          <p:cNvPr id="743433" name="Text Box 9"/>
          <p:cNvSpPr txBox="1">
            <a:spLocks noChangeArrowheads="1"/>
          </p:cNvSpPr>
          <p:nvPr/>
        </p:nvSpPr>
        <p:spPr bwMode="auto">
          <a:xfrm>
            <a:off x="381000" y="5164137"/>
            <a:ext cx="7248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After clicking Save Changes, the generation takes a little while.</a:t>
            </a:r>
          </a:p>
          <a:p>
            <a:pPr eaLnBrk="1" hangingPunct="1"/>
            <a:r>
              <a:rPr lang="en-US" altLang="en-US" dirty="0"/>
              <a:t>When generation is complete, the dialog closes.</a:t>
            </a:r>
          </a:p>
        </p:txBody>
      </p:sp>
      <p:sp>
        <p:nvSpPr>
          <p:cNvPr id="5" name="TextBox 4"/>
          <p:cNvSpPr txBox="1"/>
          <p:nvPr/>
        </p:nvSpPr>
        <p:spPr>
          <a:xfrm>
            <a:off x="381000" y="4315244"/>
            <a:ext cx="2516843" cy="400110"/>
          </a:xfrm>
          <a:prstGeom prst="rect">
            <a:avLst/>
          </a:prstGeom>
          <a:noFill/>
        </p:spPr>
        <p:txBody>
          <a:bodyPr wrap="none" rtlCol="0">
            <a:spAutoFit/>
          </a:bodyPr>
          <a:lstStyle/>
          <a:p>
            <a:r>
              <a:rPr lang="en-US" altLang="en-US" dirty="0"/>
              <a:t>Press </a:t>
            </a:r>
            <a:r>
              <a:rPr lang="en-US" altLang="en-US" dirty="0">
                <a:solidFill>
                  <a:srgbClr val="A50021"/>
                </a:solidFill>
              </a:rPr>
              <a:t>Save Changes</a:t>
            </a:r>
            <a:r>
              <a:rPr lang="en-US" altLang="en-US" dirty="0"/>
              <a:t>.</a:t>
            </a:r>
          </a:p>
        </p:txBody>
      </p:sp>
      <p:pic>
        <p:nvPicPr>
          <p:cNvPr id="3" name="Snagit_SNGOUT2086">
            <a:extLst>
              <a:ext uri="{FF2B5EF4-FFF2-40B4-BE49-F238E27FC236}">
                <a16:creationId xmlns:a16="http://schemas.microsoft.com/office/drawing/2014/main" id="{0D66F296-AA88-1343-495D-E3052C7F5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41814"/>
            <a:ext cx="3541486" cy="4822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85B6FA-0CF7-4516-8727-E87A079746C9}" type="slidenum">
              <a:rPr lang="en-US" altLang="en-US" sz="1200"/>
              <a:pPr eaLnBrk="1" hangingPunct="1"/>
              <a:t>56</a:t>
            </a:fld>
            <a:endParaRPr lang="en-US" altLang="en-US" sz="1200"/>
          </a:p>
        </p:txBody>
      </p:sp>
      <p:sp>
        <p:nvSpPr>
          <p:cNvPr id="742403" name="Text Box 3"/>
          <p:cNvSpPr txBox="1">
            <a:spLocks noChangeArrowheads="1"/>
          </p:cNvSpPr>
          <p:nvPr/>
        </p:nvSpPr>
        <p:spPr bwMode="auto">
          <a:xfrm>
            <a:off x="533400" y="228600"/>
            <a:ext cx="30259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Solution Explorer</a:t>
            </a:r>
          </a:p>
          <a:p>
            <a:pPr eaLnBrk="1" hangingPunct="1">
              <a:lnSpc>
                <a:spcPct val="120000"/>
              </a:lnSpc>
            </a:pPr>
            <a:r>
              <a:rPr lang="en-US" altLang="en-US" dirty="0"/>
              <a:t>press the expand button </a:t>
            </a:r>
          </a:p>
          <a:p>
            <a:pPr eaLnBrk="1" hangingPunct="1">
              <a:lnSpc>
                <a:spcPct val="120000"/>
              </a:lnSpc>
            </a:pPr>
            <a:r>
              <a:rPr lang="en-US" altLang="en-US" dirty="0"/>
              <a:t>for the ORM file</a:t>
            </a:r>
          </a:p>
          <a:p>
            <a:pPr eaLnBrk="1" hangingPunct="1">
              <a:lnSpc>
                <a:spcPct val="120000"/>
              </a:lnSpc>
            </a:pPr>
            <a:r>
              <a:rPr lang="en-US" altLang="en-US" dirty="0"/>
              <a:t>to view the files below it.</a:t>
            </a:r>
          </a:p>
        </p:txBody>
      </p:sp>
      <p:sp>
        <p:nvSpPr>
          <p:cNvPr id="3" name="TextBox 2"/>
          <p:cNvSpPr txBox="1"/>
          <p:nvPr/>
        </p:nvSpPr>
        <p:spPr>
          <a:xfrm>
            <a:off x="524392" y="3318808"/>
            <a:ext cx="3916906" cy="2268634"/>
          </a:xfrm>
          <a:prstGeom prst="rect">
            <a:avLst/>
          </a:prstGeom>
          <a:noFill/>
        </p:spPr>
        <p:txBody>
          <a:bodyPr wrap="none" rtlCol="0">
            <a:spAutoFit/>
          </a:bodyPr>
          <a:lstStyle/>
          <a:p>
            <a:pPr eaLnBrk="1" hangingPunct="1">
              <a:lnSpc>
                <a:spcPct val="120000"/>
              </a:lnSpc>
            </a:pPr>
            <a:r>
              <a:rPr lang="en-US" altLang="en-US" dirty="0"/>
              <a:t>Now select the relevant code file</a:t>
            </a:r>
          </a:p>
          <a:p>
            <a:pPr eaLnBrk="1" hangingPunct="1">
              <a:lnSpc>
                <a:spcPct val="120000"/>
              </a:lnSpc>
            </a:pPr>
            <a:r>
              <a:rPr lang="en-US" altLang="en-US" dirty="0"/>
              <a:t>(e.g. </a:t>
            </a:r>
            <a:r>
              <a:rPr lang="en-US" altLang="en-US" dirty="0" err="1"/>
              <a:t>Patient.SQLServer.sql</a:t>
            </a:r>
            <a:r>
              <a:rPr lang="en-US" altLang="en-US" dirty="0"/>
              <a:t>).</a:t>
            </a:r>
          </a:p>
          <a:p>
            <a:pPr eaLnBrk="1" hangingPunct="1">
              <a:lnSpc>
                <a:spcPct val="120000"/>
              </a:lnSpc>
            </a:pPr>
            <a:r>
              <a:rPr lang="en-US" altLang="en-US" dirty="0"/>
              <a:t>To view the code generated</a:t>
            </a:r>
          </a:p>
          <a:p>
            <a:pPr eaLnBrk="1" hangingPunct="1">
              <a:lnSpc>
                <a:spcPct val="120000"/>
              </a:lnSpc>
            </a:pPr>
            <a:r>
              <a:rPr lang="en-US" altLang="en-US" dirty="0"/>
              <a:t>double-click the file</a:t>
            </a:r>
          </a:p>
          <a:p>
            <a:pPr eaLnBrk="1" hangingPunct="1">
              <a:lnSpc>
                <a:spcPct val="120000"/>
              </a:lnSpc>
            </a:pPr>
            <a:r>
              <a:rPr lang="en-US" altLang="en-US" dirty="0"/>
              <a:t>(or right-click the file and choose</a:t>
            </a:r>
          </a:p>
          <a:p>
            <a:pPr eaLnBrk="1" hangingPunct="1">
              <a:lnSpc>
                <a:spcPct val="120000"/>
              </a:lnSpc>
            </a:pPr>
            <a:r>
              <a:rPr lang="en-US" altLang="en-US" dirty="0"/>
              <a:t>Open from its context menu).</a:t>
            </a:r>
          </a:p>
        </p:txBody>
      </p:sp>
      <p:pic>
        <p:nvPicPr>
          <p:cNvPr id="4" name="Snagit_SNGOUT2089">
            <a:extLst>
              <a:ext uri="{FF2B5EF4-FFF2-40B4-BE49-F238E27FC236}">
                <a16:creationId xmlns:a16="http://schemas.microsoft.com/office/drawing/2014/main" id="{24288F5D-9B41-4595-FC0D-421EE3B9D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28600"/>
            <a:ext cx="2690832" cy="2814658"/>
          </a:xfrm>
          <a:prstGeom prst="rect">
            <a:avLst/>
          </a:prstGeom>
        </p:spPr>
      </p:pic>
      <p:pic>
        <p:nvPicPr>
          <p:cNvPr id="7" name="Snagit_SNGOUT2119">
            <a:extLst>
              <a:ext uri="{FF2B5EF4-FFF2-40B4-BE49-F238E27FC236}">
                <a16:creationId xmlns:a16="http://schemas.microsoft.com/office/drawing/2014/main" id="{594A2F53-104F-F7AD-B2E4-8979385BC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657" y="3352800"/>
            <a:ext cx="2690832" cy="28561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F2511-9337-A4F9-2785-852F499F847A}"/>
              </a:ext>
            </a:extLst>
          </p:cNvPr>
          <p:cNvSpPr>
            <a:spLocks noGrp="1"/>
          </p:cNvSpPr>
          <p:nvPr>
            <p:ph type="sldNum" sz="quarter" idx="10"/>
          </p:nvPr>
        </p:nvSpPr>
        <p:spPr/>
        <p:txBody>
          <a:bodyPr/>
          <a:lstStyle/>
          <a:p>
            <a:fld id="{D931A98D-DDC4-4069-95CD-AA9EAD07F2A6}" type="slidenum">
              <a:rPr lang="en-US" altLang="en-US" smtClean="0"/>
              <a:pPr/>
              <a:t>57</a:t>
            </a:fld>
            <a:endParaRPr lang="en-US" altLang="en-US"/>
          </a:p>
        </p:txBody>
      </p:sp>
      <p:pic>
        <p:nvPicPr>
          <p:cNvPr id="3" name="Snagit_SNGOUT2111">
            <a:extLst>
              <a:ext uri="{FF2B5EF4-FFF2-40B4-BE49-F238E27FC236}">
                <a16:creationId xmlns:a16="http://schemas.microsoft.com/office/drawing/2014/main" id="{3F37645F-BDB2-1B33-419D-437EC7F1A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52471"/>
            <a:ext cx="7520042" cy="5643604"/>
          </a:xfrm>
          <a:prstGeom prst="rect">
            <a:avLst/>
          </a:prstGeom>
        </p:spPr>
      </p:pic>
      <p:sp>
        <p:nvSpPr>
          <p:cNvPr id="4" name="TextBox 3">
            <a:extLst>
              <a:ext uri="{FF2B5EF4-FFF2-40B4-BE49-F238E27FC236}">
                <a16:creationId xmlns:a16="http://schemas.microsoft.com/office/drawing/2014/main" id="{787A5E2D-3AD1-0036-7D73-BC7C7410655E}"/>
              </a:ext>
            </a:extLst>
          </p:cNvPr>
          <p:cNvSpPr txBox="1"/>
          <p:nvPr/>
        </p:nvSpPr>
        <p:spPr>
          <a:xfrm>
            <a:off x="609600" y="533400"/>
            <a:ext cx="4578946" cy="400110"/>
          </a:xfrm>
          <a:prstGeom prst="rect">
            <a:avLst/>
          </a:prstGeom>
          <a:noFill/>
        </p:spPr>
        <p:txBody>
          <a:bodyPr wrap="none" rtlCol="0">
            <a:spAutoFit/>
          </a:bodyPr>
          <a:lstStyle/>
          <a:p>
            <a:r>
              <a:rPr lang="en-AU" dirty="0"/>
              <a:t>The SQL code generated now appears.</a:t>
            </a:r>
          </a:p>
        </p:txBody>
      </p:sp>
    </p:spTree>
    <p:extLst>
      <p:ext uri="{BB962C8B-B14F-4D97-AF65-F5344CB8AC3E}">
        <p14:creationId xmlns:p14="http://schemas.microsoft.com/office/powerpoint/2010/main" val="1199023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9A1A9-2922-4A8B-9A15-43C0C6678814}" type="slidenum">
              <a:rPr lang="en-US" altLang="en-US" sz="1200"/>
              <a:pPr eaLnBrk="1" hangingPunct="1"/>
              <a:t>58</a:t>
            </a:fld>
            <a:endParaRPr lang="en-US" altLang="en-US" sz="1200"/>
          </a:p>
        </p:txBody>
      </p:sp>
      <p:sp>
        <p:nvSpPr>
          <p:cNvPr id="51205" name="Text Box 6"/>
          <p:cNvSpPr txBox="1">
            <a:spLocks noChangeArrowheads="1"/>
          </p:cNvSpPr>
          <p:nvPr/>
        </p:nvSpPr>
        <p:spPr bwMode="auto">
          <a:xfrm>
            <a:off x="365303" y="381000"/>
            <a:ext cx="84133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the SQL code is not </a:t>
            </a:r>
            <a:r>
              <a:rPr lang="en-US" altLang="en-US" dirty="0">
                <a:solidFill>
                  <a:srgbClr val="A50021"/>
                </a:solidFill>
              </a:rPr>
              <a:t>word-wrapped</a:t>
            </a:r>
            <a:r>
              <a:rPr lang="en-US" altLang="en-US" dirty="0"/>
              <a:t>, you can arrange this</a:t>
            </a:r>
          </a:p>
          <a:p>
            <a:pPr eaLnBrk="1" hangingPunct="1"/>
            <a:r>
              <a:rPr lang="en-US" altLang="en-US" dirty="0"/>
              <a:t>by pressing </a:t>
            </a:r>
            <a:r>
              <a:rPr lang="en-US" altLang="en-US" dirty="0">
                <a:solidFill>
                  <a:srgbClr val="A50021"/>
                </a:solidFill>
              </a:rPr>
              <a:t>Ctrl-EW</a:t>
            </a:r>
            <a:r>
              <a:rPr lang="en-US" altLang="en-US" dirty="0"/>
              <a:t> (hold the Control key down as you press E then W),</a:t>
            </a:r>
          </a:p>
          <a:p>
            <a:pPr eaLnBrk="1" hangingPunct="1"/>
            <a:r>
              <a:rPr lang="en-US" altLang="en-US" dirty="0"/>
              <a:t>which toggles word-wrap between ON and OFF.</a:t>
            </a:r>
          </a:p>
        </p:txBody>
      </p:sp>
      <p:sp>
        <p:nvSpPr>
          <p:cNvPr id="2" name="Text Box 6">
            <a:extLst>
              <a:ext uri="{FF2B5EF4-FFF2-40B4-BE49-F238E27FC236}">
                <a16:creationId xmlns:a16="http://schemas.microsoft.com/office/drawing/2014/main" id="{C74AFFCD-74FE-D6E3-108F-354702CABCBD}"/>
              </a:ext>
            </a:extLst>
          </p:cNvPr>
          <p:cNvSpPr txBox="1">
            <a:spLocks noChangeArrowheads="1"/>
          </p:cNvSpPr>
          <p:nvPr/>
        </p:nvSpPr>
        <p:spPr bwMode="auto">
          <a:xfrm>
            <a:off x="394332" y="1718637"/>
            <a:ext cx="74560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For long lines of code, you can usually improve the layout by</a:t>
            </a:r>
          </a:p>
          <a:p>
            <a:pPr eaLnBrk="1" hangingPunct="1"/>
            <a:r>
              <a:rPr lang="en-US" altLang="en-US" dirty="0"/>
              <a:t>manually inserting control-breaks and spaces at various points,</a:t>
            </a:r>
          </a:p>
          <a:p>
            <a:pPr eaLnBrk="1" hangingPunct="1"/>
            <a:r>
              <a:rPr lang="en-US" altLang="en-US" dirty="0"/>
              <a:t>e.g. the code for the patient allergy table looks neater thus:</a:t>
            </a:r>
          </a:p>
        </p:txBody>
      </p:sp>
      <p:pic>
        <p:nvPicPr>
          <p:cNvPr id="5" name="Snagit_SNGOUT2068">
            <a:extLst>
              <a:ext uri="{FF2B5EF4-FFF2-40B4-BE49-F238E27FC236}">
                <a16:creationId xmlns:a16="http://schemas.microsoft.com/office/drawing/2014/main" id="{210DA573-97A9-5924-9017-C6449AA3A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09" y="3056274"/>
            <a:ext cx="8263591" cy="11865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BD2D577-A423-4358-8B57-F0EBA1F081D3}" type="slidenum">
              <a:rPr lang="en-US" altLang="en-US" sz="1200"/>
              <a:pPr eaLnBrk="1" hangingPunct="1"/>
              <a:t>59</a:t>
            </a:fld>
            <a:endParaRPr lang="en-US" altLang="en-US" sz="1200"/>
          </a:p>
        </p:txBody>
      </p:sp>
      <p:sp>
        <p:nvSpPr>
          <p:cNvPr id="52227"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other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727FDDC-3512-4749-8E40-9508429F38DC}" type="slidenum">
              <a:rPr lang="en-US" altLang="en-US" sz="1200"/>
              <a:pPr eaLnBrk="1" hangingPunct="1"/>
              <a:t>6</a:t>
            </a:fld>
            <a:endParaRPr lang="en-US" altLang="en-US" sz="1200"/>
          </a:p>
        </p:txBody>
      </p:sp>
      <p:sp>
        <p:nvSpPr>
          <p:cNvPr id="6147" name="Text Box 5"/>
          <p:cNvSpPr txBox="1">
            <a:spLocks noChangeArrowheads="1"/>
          </p:cNvSpPr>
          <p:nvPr/>
        </p:nvSpPr>
        <p:spPr bwMode="auto">
          <a:xfrm>
            <a:off x="519232" y="522463"/>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Launch Visual Studio.</a:t>
            </a:r>
          </a:p>
        </p:txBody>
      </p:sp>
      <p:sp>
        <p:nvSpPr>
          <p:cNvPr id="6" name="TextBox 5"/>
          <p:cNvSpPr txBox="1"/>
          <p:nvPr/>
        </p:nvSpPr>
        <p:spPr>
          <a:xfrm>
            <a:off x="491279" y="1860617"/>
            <a:ext cx="3479479" cy="861774"/>
          </a:xfrm>
          <a:prstGeom prst="rect">
            <a:avLst/>
          </a:prstGeom>
          <a:noFill/>
        </p:spPr>
        <p:txBody>
          <a:bodyPr wrap="none" rtlCol="0">
            <a:spAutoFit/>
          </a:bodyPr>
          <a:lstStyle/>
          <a:p>
            <a:pPr eaLnBrk="1" hangingPunct="1">
              <a:spcBef>
                <a:spcPct val="50000"/>
              </a:spcBef>
            </a:pPr>
            <a:r>
              <a:rPr lang="en-US" altLang="en-US" dirty="0"/>
              <a:t>Select </a:t>
            </a:r>
            <a:r>
              <a:rPr lang="en-US" altLang="en-US" dirty="0">
                <a:solidFill>
                  <a:srgbClr val="A50021"/>
                </a:solidFill>
              </a:rPr>
              <a:t>General</a:t>
            </a:r>
            <a:r>
              <a:rPr lang="en-US" altLang="en-US" dirty="0"/>
              <a:t> </a:t>
            </a:r>
          </a:p>
          <a:p>
            <a:pPr eaLnBrk="1" hangingPunct="1">
              <a:spcBef>
                <a:spcPct val="50000"/>
              </a:spcBef>
            </a:pPr>
            <a:r>
              <a:rPr lang="en-US" altLang="en-US" dirty="0"/>
              <a:t> &gt; </a:t>
            </a:r>
            <a:r>
              <a:rPr lang="en-US" altLang="en-US" dirty="0">
                <a:solidFill>
                  <a:srgbClr val="A50021"/>
                </a:solidFill>
              </a:rPr>
              <a:t>Object-Role Modeling File</a:t>
            </a:r>
            <a:r>
              <a:rPr lang="en-US" altLang="en-US" dirty="0"/>
              <a:t>.</a:t>
            </a:r>
          </a:p>
        </p:txBody>
      </p:sp>
      <p:sp>
        <p:nvSpPr>
          <p:cNvPr id="7" name="TextBox 6"/>
          <p:cNvSpPr txBox="1"/>
          <p:nvPr/>
        </p:nvSpPr>
        <p:spPr>
          <a:xfrm>
            <a:off x="515786" y="977702"/>
            <a:ext cx="2981329" cy="400110"/>
          </a:xfrm>
          <a:prstGeom prst="rect">
            <a:avLst/>
          </a:prstGeom>
          <a:noFill/>
        </p:spPr>
        <p:txBody>
          <a:bodyPr wrap="none" rtlCol="0">
            <a:spAutoFit/>
          </a:bodyPr>
          <a:lstStyle/>
          <a:p>
            <a:r>
              <a:rPr lang="en-US" altLang="en-US" dirty="0"/>
              <a:t>Select </a:t>
            </a:r>
            <a:r>
              <a:rPr lang="en-US" altLang="en-US" dirty="0">
                <a:solidFill>
                  <a:srgbClr val="A50021"/>
                </a:solidFill>
              </a:rPr>
              <a:t>File</a:t>
            </a:r>
            <a:r>
              <a:rPr lang="en-US" altLang="en-US" dirty="0"/>
              <a:t> &gt; </a:t>
            </a:r>
            <a:r>
              <a:rPr lang="en-US" altLang="en-US" dirty="0">
                <a:solidFill>
                  <a:srgbClr val="A50021"/>
                </a:solidFill>
              </a:rPr>
              <a:t>New</a:t>
            </a:r>
            <a:r>
              <a:rPr lang="en-US" altLang="en-US" dirty="0"/>
              <a:t> &gt; </a:t>
            </a:r>
            <a:r>
              <a:rPr lang="en-US" altLang="en-US" dirty="0">
                <a:solidFill>
                  <a:srgbClr val="A50021"/>
                </a:solidFill>
              </a:rPr>
              <a:t>File</a:t>
            </a:r>
            <a:r>
              <a:rPr lang="en-US" altLang="en-US" dirty="0"/>
              <a:t>.</a:t>
            </a:r>
          </a:p>
        </p:txBody>
      </p:sp>
      <p:sp>
        <p:nvSpPr>
          <p:cNvPr id="12" name="TextBox 11"/>
          <p:cNvSpPr txBox="1"/>
          <p:nvPr/>
        </p:nvSpPr>
        <p:spPr>
          <a:xfrm>
            <a:off x="537995" y="5257800"/>
            <a:ext cx="2074863" cy="400110"/>
          </a:xfrm>
          <a:prstGeom prst="rect">
            <a:avLst/>
          </a:prstGeom>
          <a:noFill/>
        </p:spPr>
        <p:txBody>
          <a:bodyPr wrap="none" rtlCol="0">
            <a:spAutoFit/>
          </a:bodyPr>
          <a:lstStyle/>
          <a:p>
            <a:pPr eaLnBrk="1" hangingPunct="1">
              <a:spcBef>
                <a:spcPct val="50000"/>
              </a:spcBef>
            </a:pPr>
            <a:r>
              <a:rPr lang="en-US" altLang="en-US" dirty="0"/>
              <a:t>Then click </a:t>
            </a:r>
            <a:r>
              <a:rPr lang="en-US" altLang="en-US" dirty="0">
                <a:solidFill>
                  <a:srgbClr val="A50021"/>
                </a:solidFill>
              </a:rPr>
              <a:t>Open</a:t>
            </a:r>
            <a:r>
              <a:rPr lang="en-US" altLang="en-US" dirty="0"/>
              <a:t>.</a:t>
            </a:r>
          </a:p>
        </p:txBody>
      </p:sp>
      <p:pic>
        <p:nvPicPr>
          <p:cNvPr id="9" name="Snagit_SNG833">
            <a:extLst>
              <a:ext uri="{FF2B5EF4-FFF2-40B4-BE49-F238E27FC236}">
                <a16:creationId xmlns:a16="http://schemas.microsoft.com/office/drawing/2014/main" id="{322E85FD-48DF-4E71-AAC7-7E1F0F932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12" y="318217"/>
            <a:ext cx="745917" cy="735159"/>
          </a:xfrm>
          <a:prstGeom prst="rect">
            <a:avLst/>
          </a:prstGeom>
        </p:spPr>
      </p:pic>
      <p:pic>
        <p:nvPicPr>
          <p:cNvPr id="11" name="Snagit_SNG825">
            <a:extLst>
              <a:ext uri="{FF2B5EF4-FFF2-40B4-BE49-F238E27FC236}">
                <a16:creationId xmlns:a16="http://schemas.microsoft.com/office/drawing/2014/main" id="{E8143DA5-C717-4270-B29A-91C794970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522463"/>
            <a:ext cx="4105305" cy="762006"/>
          </a:xfrm>
          <a:prstGeom prst="rect">
            <a:avLst/>
          </a:prstGeom>
        </p:spPr>
      </p:pic>
      <p:pic>
        <p:nvPicPr>
          <p:cNvPr id="14" name="Snagit_SNG850">
            <a:extLst>
              <a:ext uri="{FF2B5EF4-FFF2-40B4-BE49-F238E27FC236}">
                <a16:creationId xmlns:a16="http://schemas.microsoft.com/office/drawing/2014/main" id="{32C1A7EF-1336-40E6-84C0-4C54F9E37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841" y="1398954"/>
            <a:ext cx="4319621" cy="5020711"/>
          </a:xfrm>
          <a:prstGeom prst="rect">
            <a:avLst/>
          </a:prstGeom>
        </p:spPr>
      </p:pic>
      <p:pic>
        <p:nvPicPr>
          <p:cNvPr id="16" name="Snagit_SNG82C">
            <a:extLst>
              <a:ext uri="{FF2B5EF4-FFF2-40B4-BE49-F238E27FC236}">
                <a16:creationId xmlns:a16="http://schemas.microsoft.com/office/drawing/2014/main" id="{3C93D3E8-4A1C-43B6-B59A-59842CD9B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5715000"/>
            <a:ext cx="842969" cy="333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C6FFC9C-0198-4A0B-9945-00E2D1EFD703}" type="slidenum">
              <a:rPr lang="en-US" altLang="en-US" sz="1200"/>
              <a:pPr eaLnBrk="1" hangingPunct="1"/>
              <a:t>60</a:t>
            </a:fld>
            <a:endParaRPr lang="en-US" altLang="en-US" sz="1200"/>
          </a:p>
        </p:txBody>
      </p:sp>
      <p:sp>
        <p:nvSpPr>
          <p:cNvPr id="53251" name="Text Box 2"/>
          <p:cNvSpPr txBox="1">
            <a:spLocks noChangeArrowheads="1"/>
          </p:cNvSpPr>
          <p:nvPr/>
        </p:nvSpPr>
        <p:spPr bwMode="auto">
          <a:xfrm>
            <a:off x="381000" y="357170"/>
            <a:ext cx="3352800" cy="337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see code generation for</a:t>
            </a:r>
          </a:p>
          <a:p>
            <a:pPr eaLnBrk="1" hangingPunct="1">
              <a:lnSpc>
                <a:spcPct val="120000"/>
              </a:lnSpc>
            </a:pPr>
            <a:r>
              <a:rPr lang="en-US" altLang="en-US" dirty="0"/>
              <a:t>other targets, repeat the procedure for ORM Generator Settings</a:t>
            </a:r>
          </a:p>
          <a:p>
            <a:pPr eaLnBrk="1" hangingPunct="1">
              <a:lnSpc>
                <a:spcPct val="120000"/>
              </a:lnSpc>
            </a:pPr>
            <a:r>
              <a:rPr lang="en-US" altLang="en-US" dirty="0"/>
              <a:t>(press     button),</a:t>
            </a:r>
          </a:p>
          <a:p>
            <a:pPr eaLnBrk="1" hangingPunct="1">
              <a:lnSpc>
                <a:spcPct val="120000"/>
              </a:lnSpc>
            </a:pPr>
            <a:r>
              <a:rPr lang="en-US" altLang="en-US" dirty="0">
                <a:solidFill>
                  <a:srgbClr val="A50021"/>
                </a:solidFill>
              </a:rPr>
              <a:t>select desired options</a:t>
            </a:r>
            <a:r>
              <a:rPr lang="en-US" altLang="en-US" dirty="0"/>
              <a:t>,</a:t>
            </a:r>
          </a:p>
          <a:p>
            <a:pPr eaLnBrk="1" hangingPunct="1">
              <a:lnSpc>
                <a:spcPct val="120000"/>
              </a:lnSpc>
            </a:pPr>
            <a:r>
              <a:rPr lang="en-US" altLang="en-US" dirty="0"/>
              <a:t>press </a:t>
            </a:r>
            <a:r>
              <a:rPr lang="en-US" altLang="en-US" dirty="0">
                <a:solidFill>
                  <a:srgbClr val="A50021"/>
                </a:solidFill>
              </a:rPr>
              <a:t>Save Changes</a:t>
            </a:r>
            <a:endParaRPr lang="en-US" altLang="en-US" baseline="30000" dirty="0"/>
          </a:p>
          <a:p>
            <a:pPr eaLnBrk="1" hangingPunct="1">
              <a:lnSpc>
                <a:spcPct val="120000"/>
              </a:lnSpc>
            </a:pPr>
            <a:r>
              <a:rPr lang="en-US" altLang="en-US" dirty="0"/>
              <a:t>and open the relevant files to see the code generated.</a:t>
            </a:r>
          </a:p>
        </p:txBody>
      </p:sp>
      <p:pic>
        <p:nvPicPr>
          <p:cNvPr id="532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304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10"/>
          <p:cNvSpPr txBox="1">
            <a:spLocks noChangeArrowheads="1"/>
          </p:cNvSpPr>
          <p:nvPr/>
        </p:nvSpPr>
        <p:spPr bwMode="auto">
          <a:xfrm>
            <a:off x="115824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en-US" sz="1200">
                <a:solidFill>
                  <a:srgbClr val="A50021"/>
                </a:solidFill>
              </a:rPr>
              <a:t>*** Generation options may change between versions.***</a:t>
            </a:r>
            <a:endParaRPr lang="en-US" altLang="en-US"/>
          </a:p>
        </p:txBody>
      </p:sp>
      <p:sp>
        <p:nvSpPr>
          <p:cNvPr id="5" name="TextBox 4">
            <a:extLst>
              <a:ext uri="{FF2B5EF4-FFF2-40B4-BE49-F238E27FC236}">
                <a16:creationId xmlns:a16="http://schemas.microsoft.com/office/drawing/2014/main" id="{78A5C0EF-562D-4F34-90F2-B19BF1DD2473}"/>
              </a:ext>
            </a:extLst>
          </p:cNvPr>
          <p:cNvSpPr txBox="1"/>
          <p:nvPr/>
        </p:nvSpPr>
        <p:spPr>
          <a:xfrm>
            <a:off x="381000" y="4003728"/>
            <a:ext cx="3533660" cy="707886"/>
          </a:xfrm>
          <a:prstGeom prst="rect">
            <a:avLst/>
          </a:prstGeom>
          <a:noFill/>
        </p:spPr>
        <p:txBody>
          <a:bodyPr wrap="none" rtlCol="0">
            <a:spAutoFit/>
          </a:bodyPr>
          <a:lstStyle/>
          <a:p>
            <a:r>
              <a:rPr lang="en-US" altLang="en-US" dirty="0"/>
              <a:t>To generate C# code.</a:t>
            </a:r>
          </a:p>
          <a:p>
            <a:pPr eaLnBrk="1" hangingPunct="1"/>
            <a:r>
              <a:rPr lang="en-US" altLang="en-US" dirty="0"/>
              <a:t>choose </a:t>
            </a:r>
            <a:r>
              <a:rPr lang="en-US" altLang="en-US" dirty="0" err="1">
                <a:solidFill>
                  <a:srgbClr val="A50021"/>
                </a:solidFill>
              </a:rPr>
              <a:t>PLiX_Implementation</a:t>
            </a:r>
            <a:r>
              <a:rPr lang="en-AU" dirty="0"/>
              <a:t>.</a:t>
            </a:r>
          </a:p>
        </p:txBody>
      </p:sp>
      <p:pic>
        <p:nvPicPr>
          <p:cNvPr id="3" name="Snagit_SNGOUT2078">
            <a:extLst>
              <a:ext uri="{FF2B5EF4-FFF2-40B4-BE49-F238E27FC236}">
                <a16:creationId xmlns:a16="http://schemas.microsoft.com/office/drawing/2014/main" id="{8F524457-85C2-9CF9-430D-430662345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86199"/>
            <a:ext cx="4543458" cy="536261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258BC56-5728-46EA-9D73-97022C90F4AC}" type="slidenum">
              <a:rPr lang="en-US" altLang="en-US" sz="1200"/>
              <a:pPr eaLnBrk="1" hangingPunct="1"/>
              <a:t>61</a:t>
            </a:fld>
            <a:endParaRPr lang="en-US" altLang="en-US" sz="1200"/>
          </a:p>
        </p:txBody>
      </p:sp>
      <p:sp>
        <p:nvSpPr>
          <p:cNvPr id="821253" name="Text Box 5"/>
          <p:cNvSpPr txBox="1">
            <a:spLocks noChangeArrowheads="1"/>
          </p:cNvSpPr>
          <p:nvPr/>
        </p:nvSpPr>
        <p:spPr bwMode="auto">
          <a:xfrm>
            <a:off x="533400" y="152400"/>
            <a:ext cx="55285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see the C# generated, select the ORM </a:t>
            </a:r>
          </a:p>
          <a:p>
            <a:pPr eaLnBrk="1" hangingPunct="1"/>
            <a:r>
              <a:rPr lang="en-US" altLang="en-US" dirty="0"/>
              <a:t>file in Solution Explorer, expand the abstract</a:t>
            </a:r>
          </a:p>
          <a:p>
            <a:pPr eaLnBrk="1" hangingPunct="1"/>
            <a:r>
              <a:rPr lang="en-US" altLang="en-US" dirty="0" err="1"/>
              <a:t>PLiX</a:t>
            </a:r>
            <a:r>
              <a:rPr lang="en-US" altLang="en-US" dirty="0"/>
              <a:t> entry and double-click the .cs file under it.</a:t>
            </a:r>
          </a:p>
        </p:txBody>
      </p:sp>
      <p:pic>
        <p:nvPicPr>
          <p:cNvPr id="5" name="Snagit_SNG84B">
            <a:extLst>
              <a:ext uri="{FF2B5EF4-FFF2-40B4-BE49-F238E27FC236}">
                <a16:creationId xmlns:a16="http://schemas.microsoft.com/office/drawing/2014/main" id="{594D00B9-3A22-4EAE-8685-0DC5F0475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04800"/>
            <a:ext cx="2528906" cy="2576531"/>
          </a:xfrm>
          <a:prstGeom prst="rect">
            <a:avLst/>
          </a:prstGeom>
        </p:spPr>
      </p:pic>
      <p:pic>
        <p:nvPicPr>
          <p:cNvPr id="7" name="Snagit_SNG848">
            <a:extLst>
              <a:ext uri="{FF2B5EF4-FFF2-40B4-BE49-F238E27FC236}">
                <a16:creationId xmlns:a16="http://schemas.microsoft.com/office/drawing/2014/main" id="{84714E8F-C43B-484E-AAAA-6153246F9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94" y="1773372"/>
            <a:ext cx="4433906" cy="5065578"/>
          </a:xfrm>
          <a:prstGeom prst="rect">
            <a:avLst/>
          </a:prstGeom>
        </p:spPr>
      </p:pic>
      <p:sp>
        <p:nvSpPr>
          <p:cNvPr id="8" name="TextBox 7">
            <a:extLst>
              <a:ext uri="{FF2B5EF4-FFF2-40B4-BE49-F238E27FC236}">
                <a16:creationId xmlns:a16="http://schemas.microsoft.com/office/drawing/2014/main" id="{63EDABA7-42A4-4AE6-8004-7EFF19062512}"/>
              </a:ext>
            </a:extLst>
          </p:cNvPr>
          <p:cNvSpPr txBox="1"/>
          <p:nvPr/>
        </p:nvSpPr>
        <p:spPr>
          <a:xfrm>
            <a:off x="5486400" y="3712695"/>
            <a:ext cx="2484591" cy="1015663"/>
          </a:xfrm>
          <a:prstGeom prst="rect">
            <a:avLst/>
          </a:prstGeom>
          <a:noFill/>
        </p:spPr>
        <p:txBody>
          <a:bodyPr wrap="none" rtlCol="0">
            <a:spAutoFit/>
          </a:bodyPr>
          <a:lstStyle/>
          <a:p>
            <a:r>
              <a:rPr lang="en-AU" dirty="0"/>
              <a:t>To see more code, </a:t>
            </a:r>
          </a:p>
          <a:p>
            <a:r>
              <a:rPr lang="en-AU" dirty="0"/>
              <a:t>click the relevant</a:t>
            </a:r>
          </a:p>
          <a:p>
            <a:r>
              <a:rPr lang="en-AU" dirty="0"/>
              <a:t>expand “+” buttons.</a:t>
            </a:r>
          </a:p>
        </p:txBody>
      </p:sp>
      <p:pic>
        <p:nvPicPr>
          <p:cNvPr id="10" name="Snagit_SNG842">
            <a:extLst>
              <a:ext uri="{FF2B5EF4-FFF2-40B4-BE49-F238E27FC236}">
                <a16:creationId xmlns:a16="http://schemas.microsoft.com/office/drawing/2014/main" id="{FF1D0BFE-2EA0-423A-8AA7-CB6D55A0A3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4787319"/>
            <a:ext cx="3317096" cy="734877"/>
          </a:xfrm>
          <a:prstGeom prst="rect">
            <a:avLst/>
          </a:prstGeom>
        </p:spPr>
      </p:pic>
      <p:sp>
        <p:nvSpPr>
          <p:cNvPr id="11" name="TextBox 10">
            <a:extLst>
              <a:ext uri="{FF2B5EF4-FFF2-40B4-BE49-F238E27FC236}">
                <a16:creationId xmlns:a16="http://schemas.microsoft.com/office/drawing/2014/main" id="{8244E5B8-CAE5-4886-87FD-97970FE00B75}"/>
              </a:ext>
            </a:extLst>
          </p:cNvPr>
          <p:cNvSpPr txBox="1"/>
          <p:nvPr/>
        </p:nvSpPr>
        <p:spPr>
          <a:xfrm>
            <a:off x="595294" y="1151981"/>
            <a:ext cx="4678140" cy="400110"/>
          </a:xfrm>
          <a:prstGeom prst="rect">
            <a:avLst/>
          </a:prstGeom>
          <a:noFill/>
        </p:spPr>
        <p:txBody>
          <a:bodyPr wrap="none" rtlCol="0">
            <a:spAutoFit/>
          </a:bodyPr>
          <a:lstStyle/>
          <a:p>
            <a:r>
              <a:rPr lang="en-US" altLang="en-US" dirty="0"/>
              <a:t>A fragment of the code is shown below.</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36E55-9939-4128-B788-8686DC168491}" type="slidenum">
              <a:rPr lang="en-US" altLang="en-US" sz="1200"/>
              <a:pPr eaLnBrk="1" hangingPunct="1"/>
              <a:t>62</a:t>
            </a:fld>
            <a:endParaRPr lang="en-US" altLang="en-US" sz="1200"/>
          </a:p>
        </p:txBody>
      </p:sp>
      <p:sp>
        <p:nvSpPr>
          <p:cNvPr id="52227" name="Text Box 4"/>
          <p:cNvSpPr txBox="1">
            <a:spLocks noChangeArrowheads="1"/>
          </p:cNvSpPr>
          <p:nvPr/>
        </p:nvSpPr>
        <p:spPr bwMode="auto">
          <a:xfrm>
            <a:off x="609600" y="381000"/>
            <a:ext cx="6138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C# was generated because</a:t>
            </a:r>
          </a:p>
          <a:p>
            <a:pPr eaLnBrk="1" hangingPunct="1">
              <a:lnSpc>
                <a:spcPct val="120000"/>
              </a:lnSpc>
            </a:pPr>
            <a:r>
              <a:rPr lang="en-US" altLang="en-US"/>
              <a:t>we initially set up our project as a C# project.</a:t>
            </a:r>
          </a:p>
          <a:p>
            <a:pPr eaLnBrk="1" hangingPunct="1">
              <a:lnSpc>
                <a:spcPct val="120000"/>
              </a:lnSpc>
            </a:pPr>
            <a:endParaRPr lang="en-US" altLang="en-US"/>
          </a:p>
          <a:p>
            <a:pPr eaLnBrk="1" hangingPunct="1">
              <a:lnSpc>
                <a:spcPct val="120000"/>
              </a:lnSpc>
            </a:pPr>
            <a:r>
              <a:rPr lang="en-US" altLang="en-US"/>
              <a:t>If we had instead created a Visual Basic project, </a:t>
            </a:r>
          </a:p>
          <a:p>
            <a:pPr eaLnBrk="1" hangingPunct="1">
              <a:lnSpc>
                <a:spcPct val="120000"/>
              </a:lnSpc>
            </a:pPr>
            <a:r>
              <a:rPr lang="en-US" altLang="en-US"/>
              <a:t>then VB code would have been generated</a:t>
            </a:r>
          </a:p>
          <a:p>
            <a:pPr eaLnBrk="1" hangingPunct="1">
              <a:lnSpc>
                <a:spcPct val="120000"/>
              </a:lnSpc>
            </a:pPr>
            <a:r>
              <a:rPr lang="en-US" altLang="en-US"/>
              <a:t>(with code file suffix .vb).</a:t>
            </a:r>
          </a:p>
          <a:p>
            <a:pPr eaLnBrk="1" hangingPunct="1">
              <a:lnSpc>
                <a:spcPct val="120000"/>
              </a:lnSpc>
            </a:pPr>
            <a:r>
              <a:rPr lang="en-US" altLang="en-US">
                <a:solidFill>
                  <a:srgbClr val="001A66"/>
                </a:solidFill>
              </a:rPr>
              <a:t>In a VB project, ‘Show All Files’ </a:t>
            </a:r>
          </a:p>
          <a:p>
            <a:pPr eaLnBrk="1" hangingPunct="1">
              <a:lnSpc>
                <a:spcPct val="120000"/>
              </a:lnSpc>
            </a:pPr>
            <a:r>
              <a:rPr lang="en-US" altLang="en-US">
                <a:solidFill>
                  <a:srgbClr val="001A66"/>
                </a:solidFill>
              </a:rPr>
              <a:t>needs to be selected in the Solution Explorer toolbar.</a:t>
            </a:r>
            <a:endParaRPr lang="en-US" altLang="en-US"/>
          </a:p>
        </p:txBody>
      </p:sp>
      <p:sp>
        <p:nvSpPr>
          <p:cNvPr id="822277" name="Text Box 5"/>
          <p:cNvSpPr txBox="1">
            <a:spLocks noChangeArrowheads="1"/>
          </p:cNvSpPr>
          <p:nvPr/>
        </p:nvSpPr>
        <p:spPr bwMode="auto">
          <a:xfrm>
            <a:off x="609600" y="3657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solidFill>
                  <a:srgbClr val="A50021"/>
                </a:solidFill>
              </a:rPr>
              <a:t>DO NOT</a:t>
            </a:r>
            <a:r>
              <a:rPr lang="en-US" altLang="en-US"/>
              <a:t> delete generated files from Solution Explorer.</a:t>
            </a:r>
          </a:p>
          <a:p>
            <a:pPr eaLnBrk="1" hangingPunct="1">
              <a:lnSpc>
                <a:spcPct val="120000"/>
              </a:lnSpc>
            </a:pPr>
            <a:r>
              <a:rPr lang="en-US" altLang="en-US">
                <a:solidFill>
                  <a:srgbClr val="001A66"/>
                </a:solidFill>
              </a:rPr>
              <a:t>To remove generated files, open the </a:t>
            </a:r>
            <a:r>
              <a:rPr lang="en-US" altLang="en-US">
                <a:solidFill>
                  <a:srgbClr val="A50021"/>
                </a:solidFill>
              </a:rPr>
              <a:t>ORM Generator</a:t>
            </a:r>
            <a:r>
              <a:rPr lang="en-US" altLang="en-US">
                <a:solidFill>
                  <a:srgbClr val="001A66"/>
                </a:solidFill>
              </a:rPr>
              <a:t> Settings dialog from the properties window of the </a:t>
            </a:r>
            <a:r>
              <a:rPr lang="en-US" altLang="en-US"/>
              <a:t>ORM</a:t>
            </a:r>
            <a:r>
              <a:rPr lang="en-US" altLang="en-US">
                <a:solidFill>
                  <a:srgbClr val="001A66"/>
                </a:solidFill>
              </a:rPr>
              <a:t> file. Deselect the generator types that you do not want, and then click Save Changes. The unwanted generated files will then be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F9E75A-0AE5-413C-8A83-45ABEAF1CBA8}" type="slidenum">
              <a:rPr lang="en-US" altLang="en-US" sz="1200"/>
              <a:pPr eaLnBrk="1" hangingPunct="1"/>
              <a:t>63</a:t>
            </a:fld>
            <a:endParaRPr lang="en-US" altLang="en-US" sz="1200"/>
          </a:p>
        </p:txBody>
      </p:sp>
      <p:sp>
        <p:nvSpPr>
          <p:cNvPr id="56323" name="TextBox 2"/>
          <p:cNvSpPr txBox="1">
            <a:spLocks noChangeArrowheads="1"/>
          </p:cNvSpPr>
          <p:nvPr/>
        </p:nvSpPr>
        <p:spPr bwMode="auto">
          <a:xfrm>
            <a:off x="1066800" y="457200"/>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That concludes laboratory session 1. </a:t>
            </a:r>
          </a:p>
          <a:p>
            <a:pPr eaLnBrk="1" hangingPunct="1"/>
            <a:r>
              <a:rPr lang="en-US" altLang="en-US" dirty="0"/>
              <a:t>Lab 2 introduces ternary associations, external constraints, value constraints, and derived fact types.</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927814"/>
            <a:ext cx="4953000" cy="18059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7</a:t>
            </a:fld>
            <a:endParaRPr lang="en-US" altLang="en-US"/>
          </a:p>
        </p:txBody>
      </p:sp>
      <p:pic>
        <p:nvPicPr>
          <p:cNvPr id="6" name="Snagit_SNG840">
            <a:extLst>
              <a:ext uri="{FF2B5EF4-FFF2-40B4-BE49-F238E27FC236}">
                <a16:creationId xmlns:a16="http://schemas.microsoft.com/office/drawing/2014/main" id="{F1C43B3D-EFBE-4D91-A2AC-7A7F7FAB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13" y="838200"/>
            <a:ext cx="8620249" cy="5499898"/>
          </a:xfrm>
          <a:prstGeom prst="rect">
            <a:avLst/>
          </a:prstGeom>
        </p:spPr>
      </p:pic>
      <p:sp>
        <p:nvSpPr>
          <p:cNvPr id="4" name="Text Box 6"/>
          <p:cNvSpPr txBox="1">
            <a:spLocks noChangeArrowheads="1"/>
          </p:cNvSpPr>
          <p:nvPr/>
        </p:nvSpPr>
        <p:spPr bwMode="auto">
          <a:xfrm>
            <a:off x="2632075" y="1981200"/>
            <a:ext cx="3879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Document Window</a:t>
            </a:r>
          </a:p>
          <a:p>
            <a:pPr eaLnBrk="1" hangingPunct="1"/>
            <a:r>
              <a:rPr lang="en-US" altLang="en-US" dirty="0"/>
              <a:t>for displaying the ORM diagram. </a:t>
            </a:r>
          </a:p>
        </p:txBody>
      </p:sp>
      <p:sp>
        <p:nvSpPr>
          <p:cNvPr id="7" name="Text Box 6">
            <a:extLst>
              <a:ext uri="{FF2B5EF4-FFF2-40B4-BE49-F238E27FC236}">
                <a16:creationId xmlns:a16="http://schemas.microsoft.com/office/drawing/2014/main" id="{00B46457-5658-40F6-8E6E-31875BFAF0CC}"/>
              </a:ext>
            </a:extLst>
          </p:cNvPr>
          <p:cNvSpPr txBox="1">
            <a:spLocks noChangeArrowheads="1"/>
          </p:cNvSpPr>
          <p:nvPr/>
        </p:nvSpPr>
        <p:spPr bwMode="auto">
          <a:xfrm>
            <a:off x="304800" y="128101"/>
            <a:ext cx="79267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displays the ORM </a:t>
            </a:r>
            <a:r>
              <a:rPr lang="en-US" altLang="en-US" dirty="0">
                <a:solidFill>
                  <a:srgbClr val="A50021"/>
                </a:solidFill>
              </a:rPr>
              <a:t>Document Window</a:t>
            </a:r>
            <a:r>
              <a:rPr lang="en-US" altLang="en-US" dirty="0"/>
              <a:t>,</a:t>
            </a:r>
          </a:p>
          <a:p>
            <a:pPr eaLnBrk="1" hangingPunct="1"/>
            <a:r>
              <a:rPr lang="en-US" altLang="en-US" dirty="0"/>
              <a:t>and possibly the ORM Toolbox and other windows if used previously.</a:t>
            </a:r>
          </a:p>
        </p:txBody>
      </p:sp>
    </p:spTree>
    <p:extLst>
      <p:ext uri="{BB962C8B-B14F-4D97-AF65-F5344CB8AC3E}">
        <p14:creationId xmlns:p14="http://schemas.microsoft.com/office/powerpoint/2010/main" val="275992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8</a:t>
            </a:fld>
            <a:endParaRPr lang="en-US" altLang="en-US"/>
          </a:p>
        </p:txBody>
      </p:sp>
      <p:sp>
        <p:nvSpPr>
          <p:cNvPr id="6" name="TextBox 5"/>
          <p:cNvSpPr txBox="1"/>
          <p:nvPr/>
        </p:nvSpPr>
        <p:spPr>
          <a:xfrm>
            <a:off x="533400" y="472619"/>
            <a:ext cx="6819431" cy="1631216"/>
          </a:xfrm>
          <a:prstGeom prst="rect">
            <a:avLst/>
          </a:prstGeom>
          <a:noFill/>
        </p:spPr>
        <p:txBody>
          <a:bodyPr wrap="none" rtlCol="0">
            <a:spAutoFit/>
          </a:bodyPr>
          <a:lstStyle/>
          <a:p>
            <a:pPr eaLnBrk="1" hangingPunct="1"/>
            <a:r>
              <a:rPr lang="en-US" altLang="en-US" dirty="0"/>
              <a:t>The first time you open NORMA, </a:t>
            </a:r>
          </a:p>
          <a:p>
            <a:pPr eaLnBrk="1" hangingPunct="1"/>
            <a:r>
              <a:rPr lang="en-US" altLang="en-US" dirty="0"/>
              <a:t>you won’t see the Toolbox and some additional windows.</a:t>
            </a:r>
          </a:p>
          <a:p>
            <a:pPr eaLnBrk="1" hangingPunct="1"/>
            <a:endParaRPr lang="en-US" altLang="en-US" dirty="0"/>
          </a:p>
          <a:p>
            <a:pPr eaLnBrk="1" hangingPunct="1"/>
            <a:r>
              <a:rPr lang="en-US" altLang="en-US" dirty="0"/>
              <a:t>To open the ORM Toolbox, go to the main menu at the top</a:t>
            </a:r>
          </a:p>
          <a:p>
            <a:pPr eaLnBrk="1" hangingPunct="1"/>
            <a:r>
              <a:rPr lang="en-US" altLang="en-US" dirty="0"/>
              <a:t>and select </a:t>
            </a:r>
            <a:r>
              <a:rPr lang="en-US" altLang="en-US" dirty="0">
                <a:solidFill>
                  <a:srgbClr val="A50021"/>
                </a:solidFill>
              </a:rPr>
              <a:t>View</a:t>
            </a:r>
            <a:r>
              <a:rPr lang="en-US" altLang="en-US" dirty="0"/>
              <a:t> &gt; </a:t>
            </a:r>
            <a:r>
              <a:rPr lang="en-US" altLang="en-US" dirty="0">
                <a:solidFill>
                  <a:srgbClr val="A50021"/>
                </a:solidFill>
              </a:rPr>
              <a:t>Toolbox</a:t>
            </a:r>
            <a:r>
              <a:rPr lang="en-US" altLang="en-US" dirty="0"/>
              <a:t>.</a:t>
            </a:r>
          </a:p>
        </p:txBody>
      </p:sp>
      <p:pic>
        <p:nvPicPr>
          <p:cNvPr id="4" name="Snagit_SNG830">
            <a:extLst>
              <a:ext uri="{FF2B5EF4-FFF2-40B4-BE49-F238E27FC236}">
                <a16:creationId xmlns:a16="http://schemas.microsoft.com/office/drawing/2014/main" id="{DD68D0D7-8D2E-4F94-86CC-0BFBF33A5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411" y="2286000"/>
            <a:ext cx="2719407" cy="3467125"/>
          </a:xfrm>
          <a:prstGeom prst="rect">
            <a:avLst/>
          </a:prstGeom>
        </p:spPr>
      </p:pic>
    </p:spTree>
    <p:extLst>
      <p:ext uri="{BB962C8B-B14F-4D97-AF65-F5344CB8AC3E}">
        <p14:creationId xmlns:p14="http://schemas.microsoft.com/office/powerpoint/2010/main" val="370839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9</a:t>
            </a:fld>
            <a:endParaRPr lang="en-US" altLang="en-US"/>
          </a:p>
        </p:txBody>
      </p:sp>
      <p:sp>
        <p:nvSpPr>
          <p:cNvPr id="6" name="TextBox 5"/>
          <p:cNvSpPr txBox="1"/>
          <p:nvPr/>
        </p:nvSpPr>
        <p:spPr>
          <a:xfrm>
            <a:off x="609600" y="302886"/>
            <a:ext cx="7162800" cy="1015663"/>
          </a:xfrm>
          <a:prstGeom prst="rect">
            <a:avLst/>
          </a:prstGeom>
          <a:noFill/>
        </p:spPr>
        <p:txBody>
          <a:bodyPr wrap="square" rtlCol="0">
            <a:spAutoFit/>
          </a:bodyPr>
          <a:lstStyle/>
          <a:p>
            <a:pPr eaLnBrk="1" hangingPunct="1"/>
            <a:r>
              <a:rPr lang="en-US" altLang="en-US" dirty="0"/>
              <a:t>To see all available windows, right-click an empty space in the document window.</a:t>
            </a:r>
          </a:p>
          <a:p>
            <a:pPr eaLnBrk="1" hangingPunct="1"/>
            <a:r>
              <a:rPr lang="en-US" altLang="en-US" dirty="0"/>
              <a:t>This </a:t>
            </a:r>
            <a:r>
              <a:rPr lang="en-US" altLang="en-US" dirty="0">
                <a:solidFill>
                  <a:srgbClr val="A50021"/>
                </a:solidFill>
              </a:rPr>
              <a:t>context menu </a:t>
            </a:r>
            <a:r>
              <a:rPr lang="en-US" altLang="en-US" dirty="0"/>
              <a:t>appears. </a:t>
            </a:r>
          </a:p>
        </p:txBody>
      </p:sp>
      <p:pic>
        <p:nvPicPr>
          <p:cNvPr id="4" name="Snagit_SNG829">
            <a:extLst>
              <a:ext uri="{FF2B5EF4-FFF2-40B4-BE49-F238E27FC236}">
                <a16:creationId xmlns:a16="http://schemas.microsoft.com/office/drawing/2014/main" id="{9FD38810-A6FE-4A3F-BB6F-7724140AF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03775"/>
            <a:ext cx="5672179" cy="2452705"/>
          </a:xfrm>
          <a:prstGeom prst="rect">
            <a:avLst/>
          </a:prstGeom>
        </p:spPr>
      </p:pic>
      <p:sp>
        <p:nvSpPr>
          <p:cNvPr id="7" name="TextBox 6">
            <a:extLst>
              <a:ext uri="{FF2B5EF4-FFF2-40B4-BE49-F238E27FC236}">
                <a16:creationId xmlns:a16="http://schemas.microsoft.com/office/drawing/2014/main" id="{91411D22-9651-41C6-9284-6717D2785CE3}"/>
              </a:ext>
            </a:extLst>
          </p:cNvPr>
          <p:cNvSpPr txBox="1"/>
          <p:nvPr/>
        </p:nvSpPr>
        <p:spPr>
          <a:xfrm>
            <a:off x="565959" y="3873388"/>
            <a:ext cx="8345229" cy="1015663"/>
          </a:xfrm>
          <a:prstGeom prst="rect">
            <a:avLst/>
          </a:prstGeom>
          <a:noFill/>
        </p:spPr>
        <p:txBody>
          <a:bodyPr wrap="square" rtlCol="0">
            <a:spAutoFit/>
          </a:bodyPr>
          <a:lstStyle/>
          <a:p>
            <a:pPr eaLnBrk="1" hangingPunct="1"/>
            <a:r>
              <a:rPr lang="en-US" altLang="en-US" dirty="0"/>
              <a:t>If the </a:t>
            </a:r>
            <a:r>
              <a:rPr lang="en-US" altLang="en-US" dirty="0">
                <a:solidFill>
                  <a:srgbClr val="C00000"/>
                </a:solidFill>
              </a:rPr>
              <a:t>ORM Model Browser</a:t>
            </a:r>
            <a:r>
              <a:rPr lang="en-US" altLang="en-US" dirty="0"/>
              <a:t>, </a:t>
            </a:r>
            <a:r>
              <a:rPr lang="en-US" altLang="en-US" dirty="0">
                <a:solidFill>
                  <a:srgbClr val="C00000"/>
                </a:solidFill>
              </a:rPr>
              <a:t>Fact Editor</a:t>
            </a:r>
            <a:r>
              <a:rPr lang="en-US" altLang="en-US" dirty="0"/>
              <a:t>, </a:t>
            </a:r>
            <a:r>
              <a:rPr lang="en-US" altLang="en-US" dirty="0">
                <a:solidFill>
                  <a:srgbClr val="C00000"/>
                </a:solidFill>
              </a:rPr>
              <a:t>Verbalization Browser </a:t>
            </a:r>
            <a:r>
              <a:rPr lang="en-US" altLang="en-US" dirty="0"/>
              <a:t>and </a:t>
            </a:r>
            <a:r>
              <a:rPr lang="en-US" altLang="en-US" dirty="0">
                <a:solidFill>
                  <a:srgbClr val="C00000"/>
                </a:solidFill>
              </a:rPr>
              <a:t>Properties Window </a:t>
            </a:r>
            <a:r>
              <a:rPr lang="en-US" altLang="en-US" dirty="0"/>
              <a:t>don’t already appear, select them now to display them.</a:t>
            </a:r>
          </a:p>
        </p:txBody>
      </p:sp>
      <p:pic>
        <p:nvPicPr>
          <p:cNvPr id="9" name="Snagit_SNG818">
            <a:extLst>
              <a:ext uri="{FF2B5EF4-FFF2-40B4-BE49-F238E27FC236}">
                <a16:creationId xmlns:a16="http://schemas.microsoft.com/office/drawing/2014/main" id="{9610684A-5E40-49DB-915E-B413EB00D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502" y="4813925"/>
            <a:ext cx="3309962" cy="333377"/>
          </a:xfrm>
          <a:prstGeom prst="rect">
            <a:avLst/>
          </a:prstGeom>
        </p:spPr>
      </p:pic>
      <p:pic>
        <p:nvPicPr>
          <p:cNvPr id="11" name="Snagit_SNG83B">
            <a:extLst>
              <a:ext uri="{FF2B5EF4-FFF2-40B4-BE49-F238E27FC236}">
                <a16:creationId xmlns:a16="http://schemas.microsoft.com/office/drawing/2014/main" id="{0EB985F4-3310-42E1-B9B2-EE656408E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085" y="6143912"/>
            <a:ext cx="2628919" cy="323852"/>
          </a:xfrm>
          <a:prstGeom prst="rect">
            <a:avLst/>
          </a:prstGeom>
        </p:spPr>
      </p:pic>
      <p:pic>
        <p:nvPicPr>
          <p:cNvPr id="5" name="Snagit_SNG871">
            <a:extLst>
              <a:ext uri="{FF2B5EF4-FFF2-40B4-BE49-F238E27FC236}">
                <a16:creationId xmlns:a16="http://schemas.microsoft.com/office/drawing/2014/main" id="{3001E170-60A8-4493-9E9E-59A84A088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095" y="5756136"/>
            <a:ext cx="3190898" cy="190501"/>
          </a:xfrm>
          <a:prstGeom prst="rect">
            <a:avLst/>
          </a:prstGeom>
        </p:spPr>
      </p:pic>
      <p:pic>
        <p:nvPicPr>
          <p:cNvPr id="10" name="Snagit_SNG84D">
            <a:extLst>
              <a:ext uri="{FF2B5EF4-FFF2-40B4-BE49-F238E27FC236}">
                <a16:creationId xmlns:a16="http://schemas.microsoft.com/office/drawing/2014/main" id="{D9D9B14D-134B-4CD8-8907-2DACD853C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5306069"/>
            <a:ext cx="3138510" cy="261939"/>
          </a:xfrm>
          <a:prstGeom prst="rect">
            <a:avLst/>
          </a:prstGeom>
        </p:spPr>
      </p:pic>
    </p:spTree>
    <p:extLst>
      <p:ext uri="{BB962C8B-B14F-4D97-AF65-F5344CB8AC3E}">
        <p14:creationId xmlns:p14="http://schemas.microsoft.com/office/powerpoint/2010/main" val="30630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20Generalization">
  <a:themeElements>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fontScheme name="20Generalization">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Generaliz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Generaliz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Generaliz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Generaliz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General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General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General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20Generalization</Template>
  <TotalTime>9930</TotalTime>
  <Words>4645</Words>
  <Application>Microsoft Office PowerPoint</Application>
  <PresentationFormat>On-screen Show (4:3)</PresentationFormat>
  <Paragraphs>718</Paragraphs>
  <Slides>63</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Tahoma</vt:lpstr>
      <vt:lpstr>Verdana</vt:lpstr>
      <vt:lpstr>20Generalization</vt:lpstr>
      <vt:lpstr>NORMA Lab. 1 (new)</vt:lpstr>
      <vt:lpstr>Installing Visual Studio 2017, 2019 or 2022</vt:lpstr>
      <vt:lpstr>Installing NORMA 2017, 2019 or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a Relational View</vt:lpstr>
      <vt:lpstr>PowerPoint Presentation</vt:lpstr>
      <vt:lpstr>PowerPoint Presentation</vt:lpstr>
      <vt:lpstr>PowerPoint Presentation</vt:lpstr>
      <vt:lpstr>PowerPoint Presentation</vt:lpstr>
      <vt:lpstr>PowerPoint Presentation</vt:lpstr>
      <vt:lpstr>Generating DDL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other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Lab 1</dc:title>
  <dc:creator>Terry Halpin</dc:creator>
  <cp:lastModifiedBy>Terry Halpin</cp:lastModifiedBy>
  <cp:revision>554</cp:revision>
  <cp:lastPrinted>2022-11-10T05:32:01Z</cp:lastPrinted>
  <dcterms:created xsi:type="dcterms:W3CDTF">2003-07-11T04:57:38Z</dcterms:created>
  <dcterms:modified xsi:type="dcterms:W3CDTF">2025-07-24T01:49:34Z</dcterms:modified>
</cp:coreProperties>
</file>