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Nunito"/>
      <p:regular r:id="rId24"/>
      <p:bold r:id="rId25"/>
      <p:italic r:id="rId26"/>
      <p:boldItalic r:id="rId27"/>
    </p:embeddedFont>
    <p:embeddedFont>
      <p:font typeface="Maven Pro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Nunit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8" Type="http://schemas.openxmlformats.org/officeDocument/2006/relationships/font" Target="fonts/MavenPro-regular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700b43a87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700b43a87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ff3a410046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ff3a410046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700b43a8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700b43a8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c9370ef12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c9370ef12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d1bdf27426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d1bdf27426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c83faa44d8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c83faa44d8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c83faa44d8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c83faa44d8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c8f7dcfd2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c8f7dcfd2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ff3a410046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ff3a410046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ff3a410046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ff3a410046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d188097a86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d188097a86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ff3a410046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ff3a410046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d189244e6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d189244e6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Times New Roman"/>
              <a:buChar char="●"/>
            </a:pPr>
            <a:r>
              <a:rPr b="1" lang="zh-CN" sz="23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Title: "Analyzing NYC Airbnb Open Data"</a:t>
            </a:r>
            <a:endParaRPr b="1" sz="23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D0D0D"/>
                </a:solidFill>
                <a:highlight>
                  <a:schemeClr val="accent3"/>
                </a:highlight>
                <a:latin typeface="Roboto"/>
                <a:ea typeface="Roboto"/>
                <a:cs typeface="Roboto"/>
                <a:sym typeface="Roboto"/>
              </a:rPr>
              <a:t>Team Members: Abinanthan Myilsamy Kathiresan, Baoduo Lv,  Jasmine He,  Terry Lu, Haoxuan Wang</a:t>
            </a:r>
            <a:endParaRPr sz="1200">
              <a:solidFill>
                <a:srgbClr val="0D0D0D"/>
              </a:solidFill>
              <a:highlight>
                <a:schemeClr val="accent3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070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33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2"/>
          <p:cNvSpPr txBox="1"/>
          <p:nvPr>
            <p:ph type="title"/>
          </p:nvPr>
        </p:nvSpPr>
        <p:spPr>
          <a:xfrm>
            <a:off x="1303800" y="4685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Performance</a:t>
            </a:r>
            <a:endParaRPr/>
          </a:p>
        </p:txBody>
      </p:sp>
      <p:pic>
        <p:nvPicPr>
          <p:cNvPr id="343" name="Google Shape;3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219000"/>
            <a:ext cx="5751626" cy="3662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Outcome Analysis</a:t>
            </a:r>
            <a:endParaRPr/>
          </a:p>
        </p:txBody>
      </p:sp>
      <p:pic>
        <p:nvPicPr>
          <p:cNvPr id="349" name="Google Shape;3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326175"/>
            <a:ext cx="5868298" cy="33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Comparison</a:t>
            </a:r>
            <a:r>
              <a:rPr lang="zh-CN"/>
              <a:t> of Two Models</a:t>
            </a:r>
            <a:endParaRPr/>
          </a:p>
        </p:txBody>
      </p:sp>
      <p:sp>
        <p:nvSpPr>
          <p:cNvPr id="355" name="Google Shape;355;p24"/>
          <p:cNvSpPr txBox="1"/>
          <p:nvPr/>
        </p:nvSpPr>
        <p:spPr>
          <a:xfrm>
            <a:off x="418150" y="1841475"/>
            <a:ext cx="28341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Linear Lasso Model:</a:t>
            </a:r>
            <a:endParaRPr sz="13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56" name="Google Shape;3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2775" y="3330800"/>
            <a:ext cx="4248150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24"/>
          <p:cNvSpPr txBox="1"/>
          <p:nvPr/>
        </p:nvSpPr>
        <p:spPr>
          <a:xfrm>
            <a:off x="418150" y="3602600"/>
            <a:ext cx="2530800" cy="2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Neural Network:</a:t>
            </a:r>
            <a:endParaRPr sz="13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58" name="Google Shape;35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2775" y="1674925"/>
            <a:ext cx="4225253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Results</a:t>
            </a:r>
            <a:endParaRPr sz="1800"/>
          </a:p>
        </p:txBody>
      </p:sp>
      <p:sp>
        <p:nvSpPr>
          <p:cNvPr id="364" name="Google Shape;364;p25"/>
          <p:cNvSpPr txBox="1"/>
          <p:nvPr>
            <p:ph idx="1" type="body"/>
          </p:nvPr>
        </p:nvSpPr>
        <p:spPr>
          <a:xfrm>
            <a:off x="964650" y="1561925"/>
            <a:ext cx="7708800" cy="19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Arial"/>
              <a:buChar char="●"/>
            </a:pPr>
            <a:r>
              <a:rPr lang="zh-CN" sz="14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Through the outcome analysis, the room type is the most critical parameter in determining the price. </a:t>
            </a:r>
            <a:endParaRPr sz="14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Arial"/>
              <a:buChar char="●"/>
            </a:pPr>
            <a:r>
              <a:rPr lang="zh-CN" sz="14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Neighborhood group, neighborhood, availability 365 has positive effects on price</a:t>
            </a:r>
            <a:endParaRPr sz="14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Arial"/>
              <a:buChar char="●"/>
            </a:pPr>
            <a:r>
              <a:rPr lang="zh-CN" sz="1400">
                <a:solidFill>
                  <a:srgbClr val="0D0D0D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Minimum nights, number of reviews, reviews per month has negative effects on the price</a:t>
            </a:r>
            <a:endParaRPr sz="1400">
              <a:solidFill>
                <a:srgbClr val="0D0D0D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Arial"/>
              <a:buChar char="●"/>
            </a:pPr>
            <a:r>
              <a:rPr lang="zh-CN" sz="14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The Neutral Network Model shows the least number of mean squared error with best prediction. Lasso model is also good in prediction with a slightly lower R^2 value.</a:t>
            </a:r>
            <a:endParaRPr sz="14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6"/>
          <p:cNvSpPr txBox="1"/>
          <p:nvPr>
            <p:ph type="title"/>
          </p:nvPr>
        </p:nvSpPr>
        <p:spPr>
          <a:xfrm>
            <a:off x="1056750" y="22518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3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 for watching</a:t>
            </a:r>
            <a:endParaRPr sz="23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0" y="-38250"/>
            <a:ext cx="7030500" cy="8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Introduction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0" y="347325"/>
            <a:ext cx="9099900" cy="48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Times New Roman"/>
              <a:buAutoNum type="arabicPeriod"/>
            </a:pPr>
            <a:r>
              <a:rPr lang="zh-CN" sz="1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objectives: </a:t>
            </a:r>
            <a:endParaRPr sz="15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 NYC airbnb rental Price based on various features, </a:t>
            </a:r>
            <a:r>
              <a:rPr lang="zh-C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conduct a comprehensive analysis of the NYC Airbnb dataset and derive actionable insights for hosts and potential renters.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 the significance of the NYC Airbnb dataset</a:t>
            </a:r>
            <a:endParaRPr sz="15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</a:t>
            </a:r>
            <a:r>
              <a:rPr lang="zh-CN" sz="1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Overview:  </a:t>
            </a:r>
            <a:r>
              <a:rPr lang="zh-CN" sz="1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zh-CN" sz="1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arameters in the dataset that we are using to analyze the Data</a:t>
            </a:r>
            <a:endParaRPr sz="12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9144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Char char="●"/>
            </a:pPr>
            <a:r>
              <a:rPr lang="zh-C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listing ID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Char char="●"/>
            </a:pPr>
            <a:r>
              <a:rPr lang="zh-C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name of the listing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Char char="●"/>
            </a:pPr>
            <a:r>
              <a:rPr lang="zh-C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Host ID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Char char="●"/>
            </a:pPr>
            <a:r>
              <a:rPr lang="zh-C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name of the host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………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Data preprocessing</a:t>
            </a:r>
            <a:r>
              <a:rPr lang="zh-C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zh-C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find null value &amp; get rid of them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8675" y="1080475"/>
            <a:ext cx="3704399" cy="2252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308" y="3114401"/>
            <a:ext cx="7771469" cy="179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352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71739"/>
              <a:buFont typeface="Arial"/>
              <a:buNone/>
            </a:pPr>
            <a:r>
              <a:rPr b="0" lang="zh-CN" sz="1533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Exploratory Data Analysis (EDA)</a:t>
            </a:r>
            <a:endParaRPr b="0" sz="1533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5075" y="0"/>
            <a:ext cx="3470199" cy="125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5"/>
          <p:cNvSpPr txBox="1"/>
          <p:nvPr/>
        </p:nvSpPr>
        <p:spPr>
          <a:xfrm>
            <a:off x="309950" y="157625"/>
            <a:ext cx="3908400" cy="55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2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Understanding the distribution of Airbnbs across boroughs is insightful. To visualize this, we created a histogram detailing the count of Airbnbs in each borough.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Distribution of Airbnb Host</a:t>
            </a:r>
            <a:endParaRPr b="1"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D0D0D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Manhattan has the highest number of Airbnbs -&gt; the most popular borough. </a:t>
            </a:r>
            <a:endParaRPr sz="1200">
              <a:solidFill>
                <a:srgbClr val="0D0D0D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D0D0D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Conversely, Staten Island has the fewest Airbnbs -&gt;  the least popular.</a:t>
            </a:r>
            <a:endParaRPr sz="1200">
              <a:solidFill>
                <a:srgbClr val="0D0D0D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Price vs. different room types in different areas </a:t>
            </a:r>
            <a:endParaRPr b="1"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used the  groupby and mean() method on our dataframe to calculate each </a:t>
            </a:r>
            <a:r>
              <a:rPr b="1" lang="zh-C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price</a:t>
            </a:r>
            <a:r>
              <a:rPr lang="zh-C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AutoNum type="arabicPeriod"/>
            </a:pPr>
            <a:r>
              <a:rPr lang="zh-C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a ceratin room type 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(Entire apartment / Private Room / Shared Room)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AutoNum type="arabicPeriod"/>
            </a:pPr>
            <a:r>
              <a:rPr lang="zh-C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 ceratin area 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(Bronx / Brooklyn / Manhattan / Queens / Staten Island)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4" name="Google Shape;29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2450" y="1940100"/>
            <a:ext cx="2788824" cy="18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09475" y="1849900"/>
            <a:ext cx="3718150" cy="27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"/>
          <p:cNvSpPr txBox="1"/>
          <p:nvPr>
            <p:ph type="title"/>
          </p:nvPr>
        </p:nvSpPr>
        <p:spPr>
          <a:xfrm>
            <a:off x="1202675" y="3818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CN" sz="1820"/>
              <a:t>Visualization </a:t>
            </a:r>
            <a:endParaRPr sz="1820"/>
          </a:p>
        </p:txBody>
      </p:sp>
      <p:pic>
        <p:nvPicPr>
          <p:cNvPr id="301" name="Google Shape;3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250" y="923200"/>
            <a:ext cx="6930574" cy="413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Linear and Lasso Model</a:t>
            </a:r>
            <a:endParaRPr/>
          </a:p>
        </p:txBody>
      </p:sp>
      <p:sp>
        <p:nvSpPr>
          <p:cNvPr id="307" name="Google Shape;307;p17"/>
          <p:cNvSpPr txBox="1"/>
          <p:nvPr>
            <p:ph idx="1" type="body"/>
          </p:nvPr>
        </p:nvSpPr>
        <p:spPr>
          <a:xfrm>
            <a:off x="1234250" y="1221775"/>
            <a:ext cx="3225000" cy="3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35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Linear Regression</a:t>
            </a:r>
            <a:r>
              <a:rPr lang="zh-CN" sz="1435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435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416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is a statistical method that models the relationship between a dependent variable and one or more independent variables using a linear equation.</a:t>
            </a:r>
            <a:endParaRPr sz="1416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CN" sz="1435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Equation</a:t>
            </a:r>
            <a:endParaRPr b="1" sz="1435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425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where</a:t>
            </a:r>
            <a:r>
              <a:rPr lang="zh-CN" sz="1425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beta(i) is the coefficient and xi is the independent variable.</a:t>
            </a:r>
            <a:endParaRPr sz="1425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8" name="Google Shape;3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6863" y="3012200"/>
            <a:ext cx="3019777" cy="30697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17"/>
          <p:cNvSpPr txBox="1"/>
          <p:nvPr/>
        </p:nvSpPr>
        <p:spPr>
          <a:xfrm>
            <a:off x="4959375" y="1255375"/>
            <a:ext cx="3613200" cy="3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LASSO regression</a:t>
            </a:r>
            <a:endParaRPr b="1"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LASSO (Least Absolute Shrinkage and Selection Operator) is a type of linear regression that includes a penalty term (</a:t>
            </a:r>
            <a:r>
              <a:rPr b="1" lang="zh-C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regularzation term</a:t>
            </a:r>
            <a:r>
              <a:rPr lang="zh-C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 to shrink some coefficients to zero.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C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Equation</a:t>
            </a:r>
            <a:endParaRPr b="1"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 minimize the loss function: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zh-CN" sz="145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λ</a:t>
            </a:r>
            <a:r>
              <a:rPr lang="zh-C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controls the penalty strength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C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Purpose: </a:t>
            </a:r>
            <a:r>
              <a:rPr lang="zh-C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Solve the issue of overfitting.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0" name="Google Shape;31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1950" y="3281850"/>
            <a:ext cx="2177316" cy="29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"/>
          <p:cNvSpPr txBox="1"/>
          <p:nvPr>
            <p:ph type="title"/>
          </p:nvPr>
        </p:nvSpPr>
        <p:spPr>
          <a:xfrm>
            <a:off x="1303800" y="3965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latin typeface="Nunito"/>
                <a:ea typeface="Nunito"/>
                <a:cs typeface="Nunito"/>
                <a:sym typeface="Nunito"/>
              </a:rPr>
              <a:t>Apply Linear and Lasso Model</a:t>
            </a:r>
            <a:r>
              <a:rPr b="0" lang="zh-CN" sz="1300">
                <a:latin typeface="Nunito"/>
                <a:ea typeface="Nunito"/>
                <a:cs typeface="Nunito"/>
                <a:sym typeface="Nunito"/>
              </a:rPr>
              <a:t> </a:t>
            </a:r>
            <a:endParaRPr/>
          </a:p>
        </p:txBody>
      </p:sp>
      <p:pic>
        <p:nvPicPr>
          <p:cNvPr id="316" name="Google Shape;3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839250"/>
            <a:ext cx="7790676" cy="358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/>
              <a:t>LASSO Model</a:t>
            </a:r>
            <a:endParaRPr sz="2100"/>
          </a:p>
        </p:txBody>
      </p:sp>
      <p:pic>
        <p:nvPicPr>
          <p:cNvPr id="322" name="Google Shape;3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793" y="1090251"/>
            <a:ext cx="5972758" cy="349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0"/>
          <p:cNvSpPr txBox="1"/>
          <p:nvPr>
            <p:ph type="title"/>
          </p:nvPr>
        </p:nvSpPr>
        <p:spPr>
          <a:xfrm>
            <a:off x="1152175" y="4470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N</a:t>
            </a:r>
            <a:r>
              <a:rPr lang="zh-CN"/>
              <a:t>eural Network</a:t>
            </a:r>
            <a:endParaRPr/>
          </a:p>
        </p:txBody>
      </p:sp>
      <p:sp>
        <p:nvSpPr>
          <p:cNvPr id="328" name="Google Shape;328;p20"/>
          <p:cNvSpPr txBox="1"/>
          <p:nvPr>
            <p:ph idx="1" type="body"/>
          </p:nvPr>
        </p:nvSpPr>
        <p:spPr>
          <a:xfrm>
            <a:off x="3313400" y="3535025"/>
            <a:ext cx="49248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Given the complexity of the dataset and the </a:t>
            </a:r>
            <a:r>
              <a:rPr lang="zh-CN" sz="14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variety</a:t>
            </a:r>
            <a:r>
              <a:rPr lang="zh-CN" sz="14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 of parameters, neural network may be a better alternative to predict the rental price.</a:t>
            </a:r>
            <a:endParaRPr sz="1400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9" name="Google Shape;3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090" y="3313375"/>
            <a:ext cx="1878186" cy="1920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150" y="1093300"/>
            <a:ext cx="8430551" cy="222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1"/>
          <p:cNvSpPr txBox="1"/>
          <p:nvPr>
            <p:ph type="title"/>
          </p:nvPr>
        </p:nvSpPr>
        <p:spPr>
          <a:xfrm>
            <a:off x="1303800" y="3653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Neural Network</a:t>
            </a:r>
            <a:endParaRPr/>
          </a:p>
        </p:txBody>
      </p:sp>
      <p:sp>
        <p:nvSpPr>
          <p:cNvPr id="336" name="Google Shape;336;p21"/>
          <p:cNvSpPr txBox="1"/>
          <p:nvPr>
            <p:ph idx="1" type="body"/>
          </p:nvPr>
        </p:nvSpPr>
        <p:spPr>
          <a:xfrm>
            <a:off x="1117175" y="23866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CN" sz="1500">
                <a:latin typeface="Roboto"/>
                <a:ea typeface="Roboto"/>
                <a:cs typeface="Roboto"/>
                <a:sym typeface="Roboto"/>
              </a:rPr>
              <a:t>3 Layers: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zh-CN" sz="1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first layer is a fully connected (Dense) layer with 128 neurons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 sz="1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second fully connected layer with 64 neurons. It further processes the information transformed by the first layer.</a:t>
            </a:r>
            <a:endParaRPr sz="1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Roboto"/>
              <a:buChar char="-"/>
            </a:pPr>
            <a:r>
              <a:rPr lang="zh-CN" sz="1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output layer has a single neuron. In a regression problem, this neuron will output the numeric value that corresponds to the model’s prediction.</a:t>
            </a:r>
            <a:endParaRPr sz="1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7" name="Google Shape;3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675" y="1141850"/>
            <a:ext cx="672465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