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5a97df9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5a97df9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5a97df9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5a97df9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e5a97df94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e5a97df94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5a97df94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5a97df9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52faef0e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52faef0e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52faef0e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52faef0e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5a97df940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5a97df94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5a97df940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5a97df940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5a97df94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5a97df94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5a97df940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5a97df940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5a97df940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5a97df940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5a97df940_0_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5a97df940_0_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5a97df940_0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5a97df940_0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5a97df940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5a97df940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36875" y="6621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155CC"/>
                </a:solidFill>
              </a:rPr>
              <a:t>NYC IGO Convention 2023 Borough Recommendation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t/>
            </a:r>
            <a:endParaRPr b="1">
              <a:solidFill>
                <a:srgbClr val="1155CC"/>
              </a:solidFill>
            </a:endParaRPr>
          </a:p>
          <a:p>
            <a:pPr indent="0" lvl="0" marL="0" rtl="0" algn="l">
              <a:spcBef>
                <a:spcPts val="0"/>
              </a:spcBef>
              <a:spcAft>
                <a:spcPts val="0"/>
              </a:spcAft>
              <a:buNone/>
            </a:pPr>
            <a:r>
              <a:rPr b="1" lang="en" sz="2000">
                <a:solidFill>
                  <a:srgbClr val="1155CC"/>
                </a:solidFill>
              </a:rPr>
              <a:t>                  </a:t>
            </a:r>
            <a:endParaRPr b="1" sz="2000">
              <a:solidFill>
                <a:srgbClr val="1155CC"/>
              </a:solidFill>
            </a:endParaRPr>
          </a:p>
          <a:p>
            <a:pPr indent="0" lvl="0" marL="0" rtl="0" algn="l">
              <a:spcBef>
                <a:spcPts val="0"/>
              </a:spcBef>
              <a:spcAft>
                <a:spcPts val="0"/>
              </a:spcAft>
              <a:buNone/>
            </a:pPr>
            <a:r>
              <a:rPr b="1" lang="en" sz="2000">
                <a:solidFill>
                  <a:srgbClr val="1155CC"/>
                </a:solidFill>
              </a:rPr>
              <a:t>                 </a:t>
            </a:r>
            <a:r>
              <a:rPr b="1" lang="en" sz="2000">
                <a:solidFill>
                  <a:srgbClr val="1155CC"/>
                </a:solidFill>
              </a:rPr>
              <a:t>Terry Barnett &amp; David Gamarra</a:t>
            </a:r>
            <a:endParaRPr b="1" sz="2000">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flipH="1" rot="10800000">
            <a:off x="3475375" y="1766075"/>
            <a:ext cx="2313000" cy="69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4" name="Google Shape;194;p22"/>
          <p:cNvSpPr txBox="1"/>
          <p:nvPr>
            <p:ph idx="1" type="body"/>
          </p:nvPr>
        </p:nvSpPr>
        <p:spPr>
          <a:xfrm>
            <a:off x="4572000" y="2419050"/>
            <a:ext cx="15630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2"/>
          <p:cNvPicPr preferRelativeResize="0"/>
          <p:nvPr/>
        </p:nvPicPr>
        <p:blipFill>
          <a:blip r:embed="rId3">
            <a:alphaModFix/>
          </a:blip>
          <a:stretch>
            <a:fillRect/>
          </a:stretch>
        </p:blipFill>
        <p:spPr>
          <a:xfrm>
            <a:off x="1465774" y="316736"/>
            <a:ext cx="6332201" cy="4510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idx="1" type="body"/>
          </p:nvPr>
        </p:nvSpPr>
        <p:spPr>
          <a:xfrm>
            <a:off x="201575" y="1386925"/>
            <a:ext cx="8652300" cy="341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t>Manhattan is the borough with the most combined counts (1179) for EVCS, lounges, and groceries</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845950" y="2040050"/>
            <a:ext cx="7038900" cy="8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4"/>
          <p:cNvPicPr preferRelativeResize="0"/>
          <p:nvPr/>
        </p:nvPicPr>
        <p:blipFill>
          <a:blip r:embed="rId3">
            <a:alphaModFix/>
          </a:blip>
          <a:stretch>
            <a:fillRect/>
          </a:stretch>
        </p:blipFill>
        <p:spPr>
          <a:xfrm>
            <a:off x="885777" y="1079488"/>
            <a:ext cx="8035524" cy="371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161475" y="328975"/>
            <a:ext cx="73764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100">
                <a:latin typeface="Lato"/>
                <a:ea typeface="Lato"/>
                <a:cs typeface="Lato"/>
                <a:sym typeface="Lato"/>
              </a:rPr>
              <a:t>Limitations and Recommendations for Further Investigation</a:t>
            </a:r>
            <a:endParaRPr b="1" sz="2100"/>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CCCCCC"/>
                </a:solidFill>
                <a:highlight>
                  <a:srgbClr val="1F1F1F"/>
                </a:highlight>
                <a:latin typeface="Courier New"/>
                <a:ea typeface="Courier New"/>
                <a:cs typeface="Courier New"/>
                <a:sym typeface="Courier New"/>
              </a:rPr>
              <a:t>EVCS</a:t>
            </a:r>
            <a:endParaRPr b="1" sz="1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600">
                <a:solidFill>
                  <a:srgbClr val="CCCCCC"/>
                </a:solidFill>
                <a:highlight>
                  <a:srgbClr val="1F1F1F"/>
                </a:highlight>
                <a:latin typeface="Courier New"/>
                <a:ea typeface="Courier New"/>
                <a:cs typeface="Courier New"/>
                <a:sym typeface="Courier New"/>
              </a:rPr>
              <a:t>Check to see the exact locations of EV charging stations to see if another borough is equally or more convenient that Manhattan to access the amenity.</a:t>
            </a:r>
            <a:endParaRPr b="1" sz="1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600">
                <a:solidFill>
                  <a:srgbClr val="CCCCCC"/>
                </a:solidFill>
                <a:highlight>
                  <a:srgbClr val="1F1F1F"/>
                </a:highlight>
                <a:latin typeface="Courier New"/>
                <a:ea typeface="Courier New"/>
                <a:cs typeface="Courier New"/>
                <a:sym typeface="Courier New"/>
              </a:rPr>
              <a:t>LOUNGES</a:t>
            </a:r>
            <a:endParaRPr b="1" sz="16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 sz="1600">
                <a:solidFill>
                  <a:srgbClr val="CCCCCC"/>
                </a:solidFill>
                <a:highlight>
                  <a:srgbClr val="1F1F1F"/>
                </a:highlight>
                <a:latin typeface="Courier New"/>
                <a:ea typeface="Courier New"/>
                <a:cs typeface="Courier New"/>
                <a:sym typeface="Courier New"/>
              </a:rPr>
              <a:t>Check the NYC Dept of Building pax limits for lounges, as well as each establishment's size and policy on large group meet-ups.</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6"/>
          <p:cNvPicPr preferRelativeResize="0"/>
          <p:nvPr/>
        </p:nvPicPr>
        <p:blipFill>
          <a:blip r:embed="rId3">
            <a:alphaModFix/>
          </a:blip>
          <a:stretch>
            <a:fillRect/>
          </a:stretch>
        </p:blipFill>
        <p:spPr>
          <a:xfrm>
            <a:off x="152400" y="2191313"/>
            <a:ext cx="8839199" cy="7608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idx="1" type="body"/>
          </p:nvPr>
        </p:nvSpPr>
        <p:spPr>
          <a:xfrm>
            <a:off x="2319300" y="1901950"/>
            <a:ext cx="4505400" cy="154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7200"/>
              <a:t>Thank You</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t>Introduction</a:t>
            </a:r>
            <a:endParaRPr b="1" sz="3600"/>
          </a:p>
        </p:txBody>
      </p:sp>
      <p:sp>
        <p:nvSpPr>
          <p:cNvPr id="140" name="Google Shape;140;p14"/>
          <p:cNvSpPr txBox="1"/>
          <p:nvPr>
            <p:ph idx="1" type="body"/>
          </p:nvPr>
        </p:nvSpPr>
        <p:spPr>
          <a:xfrm>
            <a:off x="653150" y="1080500"/>
            <a:ext cx="7902300" cy="3459300"/>
          </a:xfrm>
          <a:prstGeom prst="rect">
            <a:avLst/>
          </a:prstGeom>
        </p:spPr>
        <p:txBody>
          <a:bodyPr anchorCtr="0" anchor="t" bIns="91425" lIns="91425" spcFirstLastPara="1" rIns="91425" wrap="square" tIns="91425">
            <a:normAutofit fontScale="25000" lnSpcReduction="10000"/>
          </a:bodyPr>
          <a:lstStyle/>
          <a:p>
            <a:pPr indent="0" lvl="0" marL="0" rtl="0" algn="l">
              <a:lnSpc>
                <a:spcPct val="150000"/>
              </a:lnSpc>
              <a:spcBef>
                <a:spcPts val="0"/>
              </a:spcBef>
              <a:spcAft>
                <a:spcPts val="0"/>
              </a:spcAft>
              <a:buNone/>
            </a:pPr>
            <a:r>
              <a:t/>
            </a:r>
            <a:endParaRPr sz="2550"/>
          </a:p>
          <a:p>
            <a:pPr indent="0" lvl="0" marL="0" rtl="0" algn="l">
              <a:lnSpc>
                <a:spcPct val="150000"/>
              </a:lnSpc>
              <a:spcBef>
                <a:spcPts val="0"/>
              </a:spcBef>
              <a:spcAft>
                <a:spcPts val="0"/>
              </a:spcAft>
              <a:buNone/>
            </a:pPr>
            <a:r>
              <a:rPr b="1" lang="en" sz="5600">
                <a:solidFill>
                  <a:srgbClr val="CCCCCC"/>
                </a:solidFill>
                <a:highlight>
                  <a:srgbClr val="1F1F1F"/>
                </a:highlight>
                <a:latin typeface="Courier New"/>
                <a:ea typeface="Courier New"/>
                <a:cs typeface="Courier New"/>
                <a:sym typeface="Courier New"/>
              </a:rPr>
              <a:t>This project explored three preferences for a group of 500 international delegates who would be working on a 2-year project in New York City. The group </a:t>
            </a:r>
            <a:r>
              <a:rPr b="1" lang="en" sz="5600">
                <a:solidFill>
                  <a:srgbClr val="CCCCCC"/>
                </a:solidFill>
                <a:highlight>
                  <a:srgbClr val="1F1F1F"/>
                </a:highlight>
                <a:latin typeface="Courier New"/>
                <a:ea typeface="Courier New"/>
                <a:cs typeface="Courier New"/>
                <a:sym typeface="Courier New"/>
              </a:rPr>
              <a:t>prioritized</a:t>
            </a:r>
            <a:r>
              <a:rPr b="1" lang="en" sz="5600">
                <a:solidFill>
                  <a:srgbClr val="CCCCCC"/>
                </a:solidFill>
                <a:highlight>
                  <a:srgbClr val="1F1F1F"/>
                </a:highlight>
                <a:latin typeface="Courier New"/>
                <a:ea typeface="Courier New"/>
                <a:cs typeface="Courier New"/>
                <a:sym typeface="Courier New"/>
              </a:rPr>
              <a:t> amenities of equal  importance: entertainment lounges, electric vehicle (EV) charging stations, and the top 10 chain grocery stores. The group also named Manhattan, Queens and Brooklyn as the boroughs that they prefer to live in for the duration of the project. We used grocery and lounge data from Yelp API calls as well as EV data from a New York State government website. This analysis seeks to gain preliminary insights about which NYC borough has the most offerings of amenities for the delegation.</a:t>
            </a:r>
            <a:endParaRPr b="1" sz="560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12800" y="1628825"/>
            <a:ext cx="9031200" cy="978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2400"/>
              <a:t>The CSV files were read by pandas to create and wrangle three separate dataframes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EVCS Dataframe </a:t>
            </a:r>
            <a:endParaRPr b="1"/>
          </a:p>
        </p:txBody>
      </p:sp>
      <p:sp>
        <p:nvSpPr>
          <p:cNvPr id="151" name="Google Shape;151;p16"/>
          <p:cNvSpPr txBox="1"/>
          <p:nvPr>
            <p:ph idx="1" type="body"/>
          </p:nvPr>
        </p:nvSpPr>
        <p:spPr>
          <a:xfrm>
            <a:off x="1048250" y="2749650"/>
            <a:ext cx="7071600" cy="172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16"/>
          <p:cNvPicPr preferRelativeResize="0"/>
          <p:nvPr/>
        </p:nvPicPr>
        <p:blipFill>
          <a:blip r:embed="rId3">
            <a:alphaModFix/>
          </a:blip>
          <a:stretch>
            <a:fillRect/>
          </a:stretch>
        </p:blipFill>
        <p:spPr>
          <a:xfrm>
            <a:off x="79063" y="2114375"/>
            <a:ext cx="8985875" cy="259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Lounge</a:t>
            </a:r>
            <a:r>
              <a:rPr b="1" lang="en"/>
              <a:t> Dataframe </a:t>
            </a:r>
            <a:endParaRPr b="1"/>
          </a:p>
        </p:txBody>
      </p:sp>
      <p:sp>
        <p:nvSpPr>
          <p:cNvPr id="158" name="Google Shape;158;p17"/>
          <p:cNvSpPr txBox="1"/>
          <p:nvPr>
            <p:ph idx="1" type="body"/>
          </p:nvPr>
        </p:nvSpPr>
        <p:spPr>
          <a:xfrm>
            <a:off x="1048250" y="2749650"/>
            <a:ext cx="7071600" cy="172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17"/>
          <p:cNvPicPr preferRelativeResize="0"/>
          <p:nvPr/>
        </p:nvPicPr>
        <p:blipFill rotWithShape="1">
          <a:blip r:embed="rId3">
            <a:alphaModFix/>
          </a:blip>
          <a:srcRect b="416" l="0" r="0" t="426"/>
          <a:stretch/>
        </p:blipFill>
        <p:spPr>
          <a:xfrm>
            <a:off x="91113" y="2090175"/>
            <a:ext cx="8985876" cy="259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Grocery</a:t>
            </a:r>
            <a:r>
              <a:rPr b="1" lang="en"/>
              <a:t> Dataframe </a:t>
            </a:r>
            <a:endParaRPr b="1"/>
          </a:p>
        </p:txBody>
      </p:sp>
      <p:sp>
        <p:nvSpPr>
          <p:cNvPr id="165" name="Google Shape;165;p18"/>
          <p:cNvSpPr txBox="1"/>
          <p:nvPr>
            <p:ph idx="1" type="body"/>
          </p:nvPr>
        </p:nvSpPr>
        <p:spPr>
          <a:xfrm>
            <a:off x="1048250" y="2749650"/>
            <a:ext cx="7071600" cy="172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rotWithShape="1">
          <a:blip r:embed="rId3">
            <a:alphaModFix/>
          </a:blip>
          <a:srcRect b="1987" l="0" r="0" t="1978"/>
          <a:stretch/>
        </p:blipFill>
        <p:spPr>
          <a:xfrm>
            <a:off x="91113" y="2090175"/>
            <a:ext cx="8985876" cy="259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 Stacked</a:t>
            </a:r>
            <a:r>
              <a:rPr b="1" lang="en"/>
              <a:t> Dataframe using concat, dropna &amp; dropduplicates then get info &amp; check length</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72" name="Google Shape;172;p19"/>
          <p:cNvSpPr txBox="1"/>
          <p:nvPr>
            <p:ph idx="1" type="body"/>
          </p:nvPr>
        </p:nvSpPr>
        <p:spPr>
          <a:xfrm>
            <a:off x="2918975" y="2252421"/>
            <a:ext cx="910200" cy="47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5687761" y="1323085"/>
            <a:ext cx="2544639" cy="914100"/>
          </a:xfrm>
          <a:prstGeom prst="rect">
            <a:avLst/>
          </a:prstGeom>
          <a:noFill/>
          <a:ln>
            <a:noFill/>
          </a:ln>
        </p:spPr>
      </p:pic>
      <p:pic>
        <p:nvPicPr>
          <p:cNvPr id="174" name="Google Shape;174;p19"/>
          <p:cNvPicPr preferRelativeResize="0"/>
          <p:nvPr/>
        </p:nvPicPr>
        <p:blipFill>
          <a:blip r:embed="rId4">
            <a:alphaModFix/>
          </a:blip>
          <a:stretch>
            <a:fillRect/>
          </a:stretch>
        </p:blipFill>
        <p:spPr>
          <a:xfrm>
            <a:off x="1089727" y="1263225"/>
            <a:ext cx="4598025" cy="318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flipH="1" rot="10800000">
            <a:off x="2233600" y="1839975"/>
            <a:ext cx="4248300" cy="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2757000" y="1519175"/>
            <a:ext cx="5370900" cy="173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389112" y="197100"/>
            <a:ext cx="6767426" cy="480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flipH="1" rot="10800000">
            <a:off x="2902850" y="2331975"/>
            <a:ext cx="2635500" cy="167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1"/>
          <p:cNvSpPr txBox="1"/>
          <p:nvPr>
            <p:ph idx="1" type="body"/>
          </p:nvPr>
        </p:nvSpPr>
        <p:spPr>
          <a:xfrm>
            <a:off x="2523150" y="2660950"/>
            <a:ext cx="3960000" cy="114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1"/>
          <p:cNvPicPr preferRelativeResize="0"/>
          <p:nvPr/>
        </p:nvPicPr>
        <p:blipFill>
          <a:blip r:embed="rId3">
            <a:alphaModFix/>
          </a:blip>
          <a:stretch>
            <a:fillRect/>
          </a:stretch>
        </p:blipFill>
        <p:spPr>
          <a:xfrm>
            <a:off x="1373975" y="205975"/>
            <a:ext cx="6396049" cy="4524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