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59" r:id="rId4"/>
    <p:sldId id="260" r:id="rId5"/>
    <p:sldId id="261" r:id="rId6"/>
    <p:sldId id="263" r:id="rId7"/>
    <p:sldId id="264" r:id="rId8"/>
    <p:sldId id="265" r:id="rId9"/>
    <p:sldId id="268" r:id="rId10"/>
    <p:sldId id="272" r:id="rId11"/>
    <p:sldId id="274" r:id="rId12"/>
    <p:sldId id="279" r:id="rId13"/>
    <p:sldId id="280" r:id="rId14"/>
    <p:sldId id="281" r:id="rId15"/>
    <p:sldId id="28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2f88df20-daf3-4a5a-a80d-b8f9622b977c" providerId="ADAL" clId="{8FE65FD0-BA33-4CC5-BC8E-739A59B089C2}"/>
    <pc:docChg chg="delSld">
      <pc:chgData name=" " userId="2f88df20-daf3-4a5a-a80d-b8f9622b977c" providerId="ADAL" clId="{8FE65FD0-BA33-4CC5-BC8E-739A59B089C2}" dt="2023-11-15T22:02:48.050" v="0" actId="2696"/>
      <pc:docMkLst>
        <pc:docMk/>
      </pc:docMkLst>
      <pc:sldChg chg="del">
        <pc:chgData name=" " userId="2f88df20-daf3-4a5a-a80d-b8f9622b977c" providerId="ADAL" clId="{8FE65FD0-BA33-4CC5-BC8E-739A59B089C2}" dt="2023-11-15T22:02:48.050" v="0" actId="2696"/>
        <pc:sldMkLst>
          <pc:docMk/>
          <pc:sldMk cId="3612769557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452A-C9A7-41D6-BEED-59380444FF10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F77B3-1844-40AC-8917-40EE176F841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22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452A-C9A7-41D6-BEED-59380444FF10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F77B3-1844-40AC-8917-40EE176F84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86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452A-C9A7-41D6-BEED-59380444FF10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F77B3-1844-40AC-8917-40EE176F84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87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452A-C9A7-41D6-BEED-59380444FF10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F77B3-1844-40AC-8917-40EE176F84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94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452A-C9A7-41D6-BEED-59380444FF10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F77B3-1844-40AC-8917-40EE176F841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61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452A-C9A7-41D6-BEED-59380444FF10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F77B3-1844-40AC-8917-40EE176F84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19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452A-C9A7-41D6-BEED-59380444FF10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F77B3-1844-40AC-8917-40EE176F84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96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452A-C9A7-41D6-BEED-59380444FF10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F77B3-1844-40AC-8917-40EE176F84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12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452A-C9A7-41D6-BEED-59380444FF10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F77B3-1844-40AC-8917-40EE176F84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4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86452A-C9A7-41D6-BEED-59380444FF10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BF77B3-1844-40AC-8917-40EE176F84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96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452A-C9A7-41D6-BEED-59380444FF10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F77B3-1844-40AC-8917-40EE176F84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29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C86452A-C9A7-41D6-BEED-59380444FF10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CBF77B3-1844-40AC-8917-40EE176F841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65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ocs.xilinx.com/viewer/book-attachment/mxcNFn1EFZjLI1eShoEn5w/pnoMLQXFIWQ6Jhoj0BUsTQ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B16592-825C-8E28-41B9-E78308620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3552" y="1057397"/>
            <a:ext cx="6884895" cy="1496649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系統晶片設計實習</a:t>
            </a:r>
            <a:br>
              <a:rPr lang="en-US" altLang="zh-TW" sz="4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48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HW3</a:t>
            </a:r>
            <a:endParaRPr lang="zh-TW" altLang="en-US" sz="4800" b="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A1698B2-C781-C016-B171-9AB0544DB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999" y="3429000"/>
            <a:ext cx="6096000" cy="1974573"/>
          </a:xfrm>
        </p:spPr>
        <p:txBody>
          <a:bodyPr anchor="t"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電子碩一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F112112121</a:t>
            </a:r>
          </a:p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田沛鑫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2723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1A0B8-CF48-463C-AA2E-9C3041D82527}"/>
              </a:ext>
            </a:extLst>
          </p:cNvPr>
          <p:cNvSpPr txBox="1">
            <a:spLocks/>
          </p:cNvSpPr>
          <p:nvPr/>
        </p:nvSpPr>
        <p:spPr>
          <a:xfrm>
            <a:off x="0" y="45717"/>
            <a:ext cx="12192000" cy="10051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中斷相關暫存器</a:t>
            </a:r>
            <a:r>
              <a:rPr lang="en-US" altLang="zh-TW" b="1" dirty="0"/>
              <a:t>Interrupt Controller CPU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283163F-3A4E-4B70-86F0-10D1652BC257}"/>
              </a:ext>
            </a:extLst>
          </p:cNvPr>
          <p:cNvSpPr txBox="1"/>
          <p:nvPr/>
        </p:nvSpPr>
        <p:spPr>
          <a:xfrm>
            <a:off x="-32922" y="6442951"/>
            <a:ext cx="1136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highlight>
                  <a:srgbClr val="FFFF00"/>
                </a:highlight>
              </a:rPr>
              <a:t>名稱</a:t>
            </a:r>
            <a:r>
              <a:rPr lang="en-US" altLang="zh-TW" b="1" dirty="0">
                <a:highlight>
                  <a:srgbClr val="FFFF00"/>
                </a:highlight>
              </a:rPr>
              <a:t>:ICCRPR</a:t>
            </a:r>
            <a:r>
              <a:rPr lang="zh-TW" altLang="en-US" b="1" dirty="0">
                <a:highlight>
                  <a:srgbClr val="FFFF00"/>
                </a:highlight>
              </a:rPr>
              <a:t>、位址</a:t>
            </a:r>
            <a:r>
              <a:rPr lang="en-US" altLang="zh-TW" b="1" dirty="0">
                <a:highlight>
                  <a:srgbClr val="FFFF00"/>
                </a:highlight>
              </a:rPr>
              <a:t>:0x000114~0xF8F00114</a:t>
            </a:r>
            <a:r>
              <a:rPr lang="zh-TW" altLang="en-US" b="1" dirty="0">
                <a:highlight>
                  <a:srgbClr val="FFFF00"/>
                </a:highlight>
              </a:rPr>
              <a:t>、手冊名稱</a:t>
            </a:r>
            <a:r>
              <a:rPr lang="en-US" altLang="zh-TW" b="1" dirty="0">
                <a:highlight>
                  <a:srgbClr val="FFFF00"/>
                </a:highlight>
              </a:rPr>
              <a:t>:Zynq-7000 SoC Technical Reference Manual</a:t>
            </a:r>
            <a:r>
              <a:rPr lang="zh-TW" altLang="en-US" b="1" dirty="0">
                <a:highlight>
                  <a:srgbClr val="FFFF00"/>
                </a:highlight>
              </a:rPr>
              <a:t>、頁碼</a:t>
            </a:r>
            <a:r>
              <a:rPr lang="en-US" altLang="zh-TW" b="1" dirty="0">
                <a:highlight>
                  <a:srgbClr val="FFFF00"/>
                </a:highlight>
              </a:rPr>
              <a:t>:1446</a:t>
            </a:r>
            <a:endParaRPr lang="zh-TW" altLang="en-US" b="1" dirty="0">
              <a:highlight>
                <a:srgbClr val="FFFF00"/>
              </a:highlight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98E9707-302B-4E1A-A7A0-C195A3C5F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205" y="1242707"/>
            <a:ext cx="7811590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3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1A0B8-CF48-463C-AA2E-9C3041D82527}"/>
              </a:ext>
            </a:extLst>
          </p:cNvPr>
          <p:cNvSpPr txBox="1">
            <a:spLocks/>
          </p:cNvSpPr>
          <p:nvPr/>
        </p:nvSpPr>
        <p:spPr>
          <a:xfrm>
            <a:off x="0" y="45717"/>
            <a:ext cx="12192000" cy="10051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中斷相關暫存器</a:t>
            </a:r>
            <a:r>
              <a:rPr lang="en-US" altLang="zh-TW" b="1" dirty="0"/>
              <a:t>Interrupt Controller CPU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283163F-3A4E-4B70-86F0-10D1652BC257}"/>
              </a:ext>
            </a:extLst>
          </p:cNvPr>
          <p:cNvSpPr txBox="1"/>
          <p:nvPr/>
        </p:nvSpPr>
        <p:spPr>
          <a:xfrm>
            <a:off x="-32922" y="6442951"/>
            <a:ext cx="1184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highlight>
                  <a:srgbClr val="FFFF00"/>
                </a:highlight>
              </a:rPr>
              <a:t>名稱</a:t>
            </a:r>
            <a:r>
              <a:rPr lang="en-US" altLang="zh-TW" b="1" dirty="0">
                <a:highlight>
                  <a:srgbClr val="FFFF00"/>
                </a:highlight>
              </a:rPr>
              <a:t>:ICCABPR</a:t>
            </a:r>
            <a:r>
              <a:rPr lang="zh-TW" altLang="en-US" b="1" dirty="0">
                <a:highlight>
                  <a:srgbClr val="FFFF00"/>
                </a:highlight>
              </a:rPr>
              <a:t>、位址</a:t>
            </a:r>
            <a:r>
              <a:rPr lang="en-US" altLang="zh-TW" b="1" dirty="0">
                <a:highlight>
                  <a:srgbClr val="FFFF00"/>
                </a:highlight>
              </a:rPr>
              <a:t>:0x0000011C~0xF8F0011C</a:t>
            </a:r>
            <a:r>
              <a:rPr lang="zh-TW" altLang="en-US" b="1" dirty="0">
                <a:highlight>
                  <a:srgbClr val="FFFF00"/>
                </a:highlight>
              </a:rPr>
              <a:t>、手冊名稱</a:t>
            </a:r>
            <a:r>
              <a:rPr lang="en-US" altLang="zh-TW" b="1" dirty="0">
                <a:highlight>
                  <a:srgbClr val="FFFF00"/>
                </a:highlight>
              </a:rPr>
              <a:t>:Zynq-7000 SoC Technical Reference Manual</a:t>
            </a:r>
            <a:r>
              <a:rPr lang="zh-TW" altLang="en-US" b="1" dirty="0">
                <a:highlight>
                  <a:srgbClr val="FFFF00"/>
                </a:highlight>
              </a:rPr>
              <a:t>、頁碼</a:t>
            </a:r>
            <a:r>
              <a:rPr lang="en-US" altLang="zh-TW" b="1" dirty="0">
                <a:highlight>
                  <a:srgbClr val="FFFF00"/>
                </a:highlight>
              </a:rPr>
              <a:t>:1447</a:t>
            </a:r>
            <a:endParaRPr lang="zh-TW" altLang="en-US" b="1" dirty="0">
              <a:highlight>
                <a:srgbClr val="FFFF00"/>
              </a:highlight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97694DF-6C7B-404B-82D0-8AC7A723C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915" y="1333207"/>
            <a:ext cx="7840169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40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1A0B8-CF48-463C-AA2E-9C3041D82527}"/>
              </a:ext>
            </a:extLst>
          </p:cNvPr>
          <p:cNvSpPr txBox="1">
            <a:spLocks/>
          </p:cNvSpPr>
          <p:nvPr/>
        </p:nvSpPr>
        <p:spPr>
          <a:xfrm>
            <a:off x="0" y="45717"/>
            <a:ext cx="12192000" cy="10051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000" dirty="0"/>
              <a:t>中斷相關暫存器</a:t>
            </a:r>
            <a:r>
              <a:rPr lang="en-US" altLang="zh-TW" sz="4000" b="1" dirty="0"/>
              <a:t>Interrupt Controller Distributor (ICD)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283163F-3A4E-4B70-86F0-10D1652BC257}"/>
              </a:ext>
            </a:extLst>
          </p:cNvPr>
          <p:cNvSpPr txBox="1"/>
          <p:nvPr/>
        </p:nvSpPr>
        <p:spPr>
          <a:xfrm>
            <a:off x="-32922" y="6442951"/>
            <a:ext cx="1175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highlight>
                  <a:srgbClr val="FFFF00"/>
                </a:highlight>
              </a:rPr>
              <a:t>名稱</a:t>
            </a:r>
            <a:r>
              <a:rPr lang="en-US" altLang="zh-TW" b="1" dirty="0">
                <a:highlight>
                  <a:srgbClr val="FFFF00"/>
                </a:highlight>
              </a:rPr>
              <a:t>:ICDDCR</a:t>
            </a:r>
            <a:r>
              <a:rPr lang="zh-TW" altLang="en-US" b="1" dirty="0">
                <a:highlight>
                  <a:srgbClr val="FFFF00"/>
                </a:highlight>
              </a:rPr>
              <a:t>、位址</a:t>
            </a:r>
            <a:r>
              <a:rPr lang="en-US" altLang="zh-TW" b="1" dirty="0">
                <a:highlight>
                  <a:srgbClr val="FFFF00"/>
                </a:highlight>
              </a:rPr>
              <a:t>:0x00001000~0xF8F01000</a:t>
            </a:r>
            <a:r>
              <a:rPr lang="zh-TW" altLang="en-US" b="1" dirty="0">
                <a:highlight>
                  <a:srgbClr val="FFFF00"/>
                </a:highlight>
              </a:rPr>
              <a:t>、手冊名稱</a:t>
            </a:r>
            <a:r>
              <a:rPr lang="en-US" altLang="zh-TW" b="1" dirty="0">
                <a:highlight>
                  <a:srgbClr val="FFFF00"/>
                </a:highlight>
              </a:rPr>
              <a:t>:Zynq-7000 SoC Technical Reference Manual</a:t>
            </a:r>
            <a:r>
              <a:rPr lang="zh-TW" altLang="en-US" b="1" dirty="0">
                <a:highlight>
                  <a:srgbClr val="FFFF00"/>
                </a:highlight>
              </a:rPr>
              <a:t>、頁碼</a:t>
            </a:r>
            <a:r>
              <a:rPr lang="en-US" altLang="zh-TW" b="1" dirty="0">
                <a:highlight>
                  <a:srgbClr val="FFFF00"/>
                </a:highlight>
              </a:rPr>
              <a:t>:1462</a:t>
            </a:r>
            <a:endParaRPr lang="zh-TW" altLang="en-US" b="1" dirty="0">
              <a:highlight>
                <a:srgbClr val="FFFF00"/>
              </a:highligh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36DE9F0-CB7F-483E-B349-E750D314F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442" y="1376076"/>
            <a:ext cx="7821116" cy="410584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2EAB566-78CB-46B0-8962-497FEA3D7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786" y="584009"/>
            <a:ext cx="4872134" cy="390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67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1A0B8-CF48-463C-AA2E-9C3041D82527}"/>
              </a:ext>
            </a:extLst>
          </p:cNvPr>
          <p:cNvSpPr txBox="1">
            <a:spLocks/>
          </p:cNvSpPr>
          <p:nvPr/>
        </p:nvSpPr>
        <p:spPr>
          <a:xfrm>
            <a:off x="0" y="45717"/>
            <a:ext cx="12192000" cy="10051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000" dirty="0"/>
              <a:t>中斷相關暫存器</a:t>
            </a:r>
            <a:r>
              <a:rPr lang="en-US" altLang="zh-TW" sz="4000" b="1" dirty="0"/>
              <a:t>Interrupt Controller Distributor (ICD)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283163F-3A4E-4B70-86F0-10D1652BC257}"/>
              </a:ext>
            </a:extLst>
          </p:cNvPr>
          <p:cNvSpPr txBox="1"/>
          <p:nvPr/>
        </p:nvSpPr>
        <p:spPr>
          <a:xfrm>
            <a:off x="-32922" y="6442951"/>
            <a:ext cx="11765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highlight>
                  <a:srgbClr val="FFFF00"/>
                </a:highlight>
              </a:rPr>
              <a:t>名稱</a:t>
            </a:r>
            <a:r>
              <a:rPr lang="en-US" altLang="zh-TW" b="1" dirty="0">
                <a:highlight>
                  <a:srgbClr val="FFFF00"/>
                </a:highlight>
              </a:rPr>
              <a:t>:ICDIIDR</a:t>
            </a:r>
            <a:r>
              <a:rPr lang="zh-TW" altLang="en-US" b="1" dirty="0">
                <a:highlight>
                  <a:srgbClr val="FFFF00"/>
                </a:highlight>
              </a:rPr>
              <a:t>、位址</a:t>
            </a:r>
            <a:r>
              <a:rPr lang="en-US" altLang="zh-TW" b="1" dirty="0">
                <a:highlight>
                  <a:srgbClr val="FFFF00"/>
                </a:highlight>
              </a:rPr>
              <a:t>:0x00001008~0xF8F01008</a:t>
            </a:r>
            <a:r>
              <a:rPr lang="zh-TW" altLang="en-US" b="1" dirty="0">
                <a:highlight>
                  <a:srgbClr val="FFFF00"/>
                </a:highlight>
              </a:rPr>
              <a:t>、手冊名稱</a:t>
            </a:r>
            <a:r>
              <a:rPr lang="en-US" altLang="zh-TW" b="1" dirty="0">
                <a:highlight>
                  <a:srgbClr val="FFFF00"/>
                </a:highlight>
              </a:rPr>
              <a:t>:Zynq-7000 SoC Technical Reference Manual</a:t>
            </a:r>
            <a:r>
              <a:rPr lang="zh-TW" altLang="en-US" b="1" dirty="0">
                <a:highlight>
                  <a:srgbClr val="FFFF00"/>
                </a:highlight>
              </a:rPr>
              <a:t>、頁碼</a:t>
            </a:r>
            <a:r>
              <a:rPr lang="en-US" altLang="zh-TW" b="1" dirty="0">
                <a:highlight>
                  <a:srgbClr val="FFFF00"/>
                </a:highlight>
              </a:rPr>
              <a:t>:1464</a:t>
            </a:r>
            <a:endParaRPr lang="zh-TW" altLang="en-US" b="1" dirty="0">
              <a:highlight>
                <a:srgbClr val="FFFF00"/>
              </a:highligh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426E55-E955-4DFE-9F21-3E85B87E7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16" y="1237399"/>
            <a:ext cx="7460767" cy="438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89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1A0B8-CF48-463C-AA2E-9C3041D82527}"/>
              </a:ext>
            </a:extLst>
          </p:cNvPr>
          <p:cNvSpPr txBox="1">
            <a:spLocks/>
          </p:cNvSpPr>
          <p:nvPr/>
        </p:nvSpPr>
        <p:spPr>
          <a:xfrm>
            <a:off x="0" y="45717"/>
            <a:ext cx="12192000" cy="10051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000" dirty="0"/>
              <a:t>中斷相關暫存器</a:t>
            </a:r>
            <a:r>
              <a:rPr lang="en-US" altLang="zh-TW" sz="4000" b="1" dirty="0"/>
              <a:t>Interrupt Controller Distributor (ICD)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283163F-3A4E-4B70-86F0-10D1652BC257}"/>
              </a:ext>
            </a:extLst>
          </p:cNvPr>
          <p:cNvSpPr txBox="1"/>
          <p:nvPr/>
        </p:nvSpPr>
        <p:spPr>
          <a:xfrm>
            <a:off x="-32922" y="6442951"/>
            <a:ext cx="1175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highlight>
                  <a:srgbClr val="FFFF00"/>
                </a:highlight>
              </a:rPr>
              <a:t>名稱</a:t>
            </a:r>
            <a:r>
              <a:rPr lang="en-US" altLang="zh-TW" b="1" dirty="0">
                <a:highlight>
                  <a:srgbClr val="FFFF00"/>
                </a:highlight>
              </a:rPr>
              <a:t>:ICDISR0</a:t>
            </a:r>
            <a:r>
              <a:rPr lang="zh-TW" altLang="en-US" b="1" dirty="0">
                <a:highlight>
                  <a:srgbClr val="FFFF00"/>
                </a:highlight>
              </a:rPr>
              <a:t>、位址</a:t>
            </a:r>
            <a:r>
              <a:rPr lang="en-US" altLang="zh-TW" b="1" dirty="0">
                <a:highlight>
                  <a:srgbClr val="FFFF00"/>
                </a:highlight>
              </a:rPr>
              <a:t>:0x00001080~0xF8F01080</a:t>
            </a:r>
            <a:r>
              <a:rPr lang="zh-TW" altLang="en-US" b="1" dirty="0">
                <a:highlight>
                  <a:srgbClr val="FFFF00"/>
                </a:highlight>
              </a:rPr>
              <a:t>、手冊名稱</a:t>
            </a:r>
            <a:r>
              <a:rPr lang="en-US" altLang="zh-TW" b="1" dirty="0">
                <a:highlight>
                  <a:srgbClr val="FFFF00"/>
                </a:highlight>
              </a:rPr>
              <a:t>:Zynq-7000 SoC Technical Reference Manual</a:t>
            </a:r>
            <a:r>
              <a:rPr lang="zh-TW" altLang="en-US" b="1" dirty="0">
                <a:highlight>
                  <a:srgbClr val="FFFF00"/>
                </a:highlight>
              </a:rPr>
              <a:t>、頁碼</a:t>
            </a:r>
            <a:r>
              <a:rPr lang="en-US" altLang="zh-TW" b="1" dirty="0">
                <a:highlight>
                  <a:srgbClr val="FFFF00"/>
                </a:highlight>
              </a:rPr>
              <a:t>:1464</a:t>
            </a:r>
            <a:endParaRPr lang="zh-TW" altLang="en-US" b="1" dirty="0">
              <a:highlight>
                <a:srgbClr val="FFFF00"/>
              </a:highlight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47B5578-5D75-4711-B498-2D359D111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842" y="1291633"/>
            <a:ext cx="7724316" cy="427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09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1A0B8-CF48-463C-AA2E-9C3041D82527}"/>
              </a:ext>
            </a:extLst>
          </p:cNvPr>
          <p:cNvSpPr txBox="1">
            <a:spLocks/>
          </p:cNvSpPr>
          <p:nvPr/>
        </p:nvSpPr>
        <p:spPr>
          <a:xfrm>
            <a:off x="3614056" y="2423839"/>
            <a:ext cx="8323944" cy="31387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5400" dirty="0"/>
              <a:t>中斷相關暫存器</a:t>
            </a:r>
            <a:br>
              <a:rPr lang="en-US" altLang="zh-TW" sz="5400" dirty="0"/>
            </a:br>
            <a:r>
              <a:rPr lang="zh-TW" altLang="en-US" sz="5400" dirty="0"/>
              <a:t>更多都在附錄</a:t>
            </a:r>
            <a:r>
              <a:rPr lang="en-US" altLang="zh-TW" sz="5400" dirty="0"/>
              <a:t>B</a:t>
            </a:r>
            <a:r>
              <a:rPr lang="zh-TW" altLang="en-US" sz="5400" dirty="0"/>
              <a:t>上</a:t>
            </a:r>
            <a:br>
              <a:rPr lang="en-US" altLang="zh-TW" sz="5400" dirty="0"/>
            </a:br>
            <a:r>
              <a:rPr lang="en-US" altLang="zh-TW" sz="1800" dirty="0">
                <a:hlinkClick r:id="rId2"/>
              </a:rPr>
              <a:t>ug585-zynq-7000-trm.pdf • Viewer • AMD Adaptive Computing Documentation Portal (xilinx.com)</a:t>
            </a:r>
            <a:br>
              <a:rPr lang="en-US" altLang="zh-TW" sz="1800" dirty="0"/>
            </a:br>
            <a:endParaRPr lang="zh-TW" altLang="en-US" sz="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27EBB17-7365-4481-884D-5E3355931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47" y="-1750885"/>
            <a:ext cx="3449909" cy="8563168"/>
          </a:xfrm>
          <a:prstGeom prst="rect">
            <a:avLst/>
          </a:prstGeom>
        </p:spPr>
      </p:pic>
      <p:sp>
        <p:nvSpPr>
          <p:cNvPr id="5" name="語音泡泡: 橢圓形 4">
            <a:extLst>
              <a:ext uri="{FF2B5EF4-FFF2-40B4-BE49-F238E27FC236}">
                <a16:creationId xmlns:a16="http://schemas.microsoft.com/office/drawing/2014/main" id="{2268928B-7997-4878-B925-30A474123269}"/>
              </a:ext>
            </a:extLst>
          </p:cNvPr>
          <p:cNvSpPr/>
          <p:nvPr/>
        </p:nvSpPr>
        <p:spPr>
          <a:xfrm>
            <a:off x="736600" y="6197600"/>
            <a:ext cx="4203700" cy="614683"/>
          </a:xfrm>
          <a:prstGeom prst="wedgeEllipseCallou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57150"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70250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1A0B8-CF48-463C-AA2E-9C3041D82527}"/>
              </a:ext>
            </a:extLst>
          </p:cNvPr>
          <p:cNvSpPr txBox="1">
            <a:spLocks/>
          </p:cNvSpPr>
          <p:nvPr/>
        </p:nvSpPr>
        <p:spPr>
          <a:xfrm>
            <a:off x="1066800" y="0"/>
            <a:ext cx="10058400" cy="5531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5466608-A1E1-4B3C-A608-5414AC855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506748"/>
              </p:ext>
            </p:extLst>
          </p:nvPr>
        </p:nvGraphicFramePr>
        <p:xfrm>
          <a:off x="2032000" y="268732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678">
                  <a:extLst>
                    <a:ext uri="{9D8B030D-6E8A-4147-A177-3AD203B41FA5}">
                      <a16:colId xmlns:a16="http://schemas.microsoft.com/office/drawing/2014/main" val="1511905372"/>
                    </a:ext>
                  </a:extLst>
                </a:gridCol>
                <a:gridCol w="7549322">
                  <a:extLst>
                    <a:ext uri="{9D8B030D-6E8A-4147-A177-3AD203B41FA5}">
                      <a16:colId xmlns:a16="http://schemas.microsoft.com/office/drawing/2014/main" val="1226660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ISR 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與主程式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40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inherit"/>
                        </a:rPr>
                        <a:t>IRQ</a:t>
                      </a:r>
                      <a:r>
                        <a:rPr lang="zh-TW" altLang="en-US" dirty="0">
                          <a:latin typeface="inherit"/>
                        </a:rPr>
                        <a:t>編號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188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三、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inherit"/>
                        </a:rPr>
                        <a:t>中斷相關暫存器名稱、位址、手冊名稱與頁碼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920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74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1A0B8-CF48-463C-AA2E-9C3041D82527}"/>
              </a:ext>
            </a:extLst>
          </p:cNvPr>
          <p:cNvSpPr txBox="1">
            <a:spLocks/>
          </p:cNvSpPr>
          <p:nvPr/>
        </p:nvSpPr>
        <p:spPr>
          <a:xfrm>
            <a:off x="1066800" y="0"/>
            <a:ext cx="10058400" cy="5531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內容版面配置區 3">
            <a:extLst>
              <a:ext uri="{FF2B5EF4-FFF2-40B4-BE49-F238E27FC236}">
                <a16:creationId xmlns:a16="http://schemas.microsoft.com/office/drawing/2014/main" id="{CB10DEE4-8A42-4222-A5B9-7D476293F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661" y="706278"/>
            <a:ext cx="4896678" cy="544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7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1A0B8-CF48-463C-AA2E-9C3041D82527}"/>
              </a:ext>
            </a:extLst>
          </p:cNvPr>
          <p:cNvSpPr txBox="1">
            <a:spLocks/>
          </p:cNvSpPr>
          <p:nvPr/>
        </p:nvSpPr>
        <p:spPr>
          <a:xfrm>
            <a:off x="1066800" y="0"/>
            <a:ext cx="10058400" cy="5531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32EB627-E32B-4196-8E3F-14CD47631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126" y="697832"/>
            <a:ext cx="3981748" cy="616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60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1A0B8-CF48-463C-AA2E-9C3041D82527}"/>
              </a:ext>
            </a:extLst>
          </p:cNvPr>
          <p:cNvSpPr txBox="1">
            <a:spLocks/>
          </p:cNvSpPr>
          <p:nvPr/>
        </p:nvSpPr>
        <p:spPr>
          <a:xfrm>
            <a:off x="1066800" y="0"/>
            <a:ext cx="10058400" cy="5531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B649464-ABB8-443B-AD7D-AFAAA55E9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24" y="823549"/>
            <a:ext cx="10221751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2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1A0B8-CF48-463C-AA2E-9C3041D82527}"/>
              </a:ext>
            </a:extLst>
          </p:cNvPr>
          <p:cNvSpPr txBox="1">
            <a:spLocks/>
          </p:cNvSpPr>
          <p:nvPr/>
        </p:nvSpPr>
        <p:spPr>
          <a:xfrm>
            <a:off x="1066800" y="0"/>
            <a:ext cx="10058400" cy="5531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主程式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E12E98E-DAEE-4B3F-B939-6BF9FD5BB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911" y="648173"/>
            <a:ext cx="5378177" cy="556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09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1A0B8-CF48-463C-AA2E-9C3041D82527}"/>
              </a:ext>
            </a:extLst>
          </p:cNvPr>
          <p:cNvSpPr txBox="1">
            <a:spLocks/>
          </p:cNvSpPr>
          <p:nvPr/>
        </p:nvSpPr>
        <p:spPr>
          <a:xfrm>
            <a:off x="1066800" y="0"/>
            <a:ext cx="10058400" cy="5531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IRQ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編號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0CBC080-134D-4F16-9468-7CD4811E0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8" y="1058450"/>
            <a:ext cx="12095443" cy="82352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784684D2-DBB8-4FF4-A5C0-CE5B5AD8C432}"/>
              </a:ext>
            </a:extLst>
          </p:cNvPr>
          <p:cNvSpPr txBox="1"/>
          <p:nvPr/>
        </p:nvSpPr>
        <p:spPr>
          <a:xfrm>
            <a:off x="8427135" y="2387320"/>
            <a:ext cx="194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IRQ</a:t>
            </a:r>
            <a:r>
              <a:rPr lang="zh-TW" altLang="en-US" sz="2400" dirty="0"/>
              <a:t>編號→</a:t>
            </a:r>
            <a:r>
              <a:rPr lang="en-US" altLang="zh-TW" sz="2400" dirty="0"/>
              <a:t>61</a:t>
            </a:r>
            <a:endParaRPr lang="zh-TW" altLang="en-US" sz="2400" dirty="0"/>
          </a:p>
        </p:txBody>
      </p:sp>
      <p:sp>
        <p:nvSpPr>
          <p:cNvPr id="13" name="圖說文字: 向下箭號 12">
            <a:extLst>
              <a:ext uri="{FF2B5EF4-FFF2-40B4-BE49-F238E27FC236}">
                <a16:creationId xmlns:a16="http://schemas.microsoft.com/office/drawing/2014/main" id="{15A6887A-1201-46C6-8871-78ED556A7639}"/>
              </a:ext>
            </a:extLst>
          </p:cNvPr>
          <p:cNvSpPr/>
          <p:nvPr/>
        </p:nvSpPr>
        <p:spPr>
          <a:xfrm>
            <a:off x="8871045" y="1470210"/>
            <a:ext cx="928048" cy="823521"/>
          </a:xfrm>
          <a:prstGeom prst="downArrowCallou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39896CA-B022-433B-BC2A-D62894CE2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28" y="2978862"/>
            <a:ext cx="10224343" cy="115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2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1A0B8-CF48-463C-AA2E-9C3041D82527}"/>
              </a:ext>
            </a:extLst>
          </p:cNvPr>
          <p:cNvSpPr txBox="1">
            <a:spLocks/>
          </p:cNvSpPr>
          <p:nvPr/>
        </p:nvSpPr>
        <p:spPr>
          <a:xfrm>
            <a:off x="0" y="45717"/>
            <a:ext cx="12192000" cy="10051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中斷相關暫存器總覽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852B6F8-92D1-46EA-A7AA-89DBCF74B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0" y="799777"/>
            <a:ext cx="7711759" cy="600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67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1A0B8-CF48-463C-AA2E-9C3041D82527}"/>
              </a:ext>
            </a:extLst>
          </p:cNvPr>
          <p:cNvSpPr txBox="1">
            <a:spLocks/>
          </p:cNvSpPr>
          <p:nvPr/>
        </p:nvSpPr>
        <p:spPr>
          <a:xfrm>
            <a:off x="0" y="45717"/>
            <a:ext cx="12192000" cy="10051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中斷相關暫存器</a:t>
            </a:r>
            <a:r>
              <a:rPr lang="en-US" altLang="zh-TW" b="1" dirty="0"/>
              <a:t>Interrupt Controller CPU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283163F-3A4E-4B70-86F0-10D1652BC257}"/>
              </a:ext>
            </a:extLst>
          </p:cNvPr>
          <p:cNvSpPr txBox="1"/>
          <p:nvPr/>
        </p:nvSpPr>
        <p:spPr>
          <a:xfrm>
            <a:off x="-32922" y="6442951"/>
            <a:ext cx="11778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highlight>
                  <a:srgbClr val="FFFF00"/>
                </a:highlight>
              </a:rPr>
              <a:t>名稱</a:t>
            </a:r>
            <a:r>
              <a:rPr lang="en-US" altLang="zh-TW" b="1" dirty="0">
                <a:highlight>
                  <a:srgbClr val="FFFF00"/>
                </a:highlight>
              </a:rPr>
              <a:t>:ICCPMR</a:t>
            </a:r>
            <a:r>
              <a:rPr lang="zh-TW" altLang="en-US" b="1" dirty="0">
                <a:highlight>
                  <a:srgbClr val="FFFF00"/>
                </a:highlight>
              </a:rPr>
              <a:t>、位址</a:t>
            </a:r>
            <a:r>
              <a:rPr lang="en-US" altLang="zh-TW" b="1" dirty="0">
                <a:highlight>
                  <a:srgbClr val="FFFF00"/>
                </a:highlight>
              </a:rPr>
              <a:t>:0x00000104~0xF8F00104</a:t>
            </a:r>
            <a:r>
              <a:rPr lang="zh-TW" altLang="en-US" b="1" dirty="0">
                <a:highlight>
                  <a:srgbClr val="FFFF00"/>
                </a:highlight>
              </a:rPr>
              <a:t>、手冊名稱</a:t>
            </a:r>
            <a:r>
              <a:rPr lang="en-US" altLang="zh-TW" b="1" dirty="0">
                <a:highlight>
                  <a:srgbClr val="FFFF00"/>
                </a:highlight>
              </a:rPr>
              <a:t>:Zynq-7000 SoC Technical Reference Manual</a:t>
            </a:r>
            <a:r>
              <a:rPr lang="zh-TW" altLang="en-US" b="1" dirty="0">
                <a:highlight>
                  <a:srgbClr val="FFFF00"/>
                </a:highlight>
              </a:rPr>
              <a:t>、頁碼</a:t>
            </a:r>
            <a:r>
              <a:rPr lang="en-US" altLang="zh-TW" b="1" dirty="0">
                <a:highlight>
                  <a:srgbClr val="FFFF00"/>
                </a:highlight>
              </a:rPr>
              <a:t>:1444</a:t>
            </a:r>
            <a:endParaRPr lang="zh-TW" altLang="en-US" b="1" dirty="0">
              <a:highlight>
                <a:srgbClr val="FFFF00"/>
              </a:highligh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1BB92BA-5016-43AF-8FC8-2CB3751F9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205" y="1075996"/>
            <a:ext cx="7811590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9961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3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949</TotalTime>
  <Words>254</Words>
  <Application>Microsoft Office PowerPoint</Application>
  <PresentationFormat>寬螢幕</PresentationFormat>
  <Paragraphs>31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inherit</vt:lpstr>
      <vt:lpstr>標楷體</vt:lpstr>
      <vt:lpstr>Calibri</vt:lpstr>
      <vt:lpstr>Times New Roman</vt:lpstr>
      <vt:lpstr>回顧</vt:lpstr>
      <vt:lpstr>系統晶片設計實習 HW3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系統晶片設計實習 HW3</dc:title>
  <dc:creator>田沛鑫</dc:creator>
  <cp:lastModifiedBy>田沛鑫</cp:lastModifiedBy>
  <cp:revision>22</cp:revision>
  <dcterms:created xsi:type="dcterms:W3CDTF">2023-11-10T10:22:41Z</dcterms:created>
  <dcterms:modified xsi:type="dcterms:W3CDTF">2023-11-15T22:02:49Z</dcterms:modified>
</cp:coreProperties>
</file>