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95" r:id="rId17"/>
    <p:sldId id="296"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750" autoAdjust="0"/>
  </p:normalViewPr>
  <p:slideViewPr>
    <p:cSldViewPr>
      <p:cViewPr>
        <p:scale>
          <a:sx n="100" d="100"/>
          <a:sy n="100" d="100"/>
        </p:scale>
        <p:origin x="108" y="258"/>
      </p:cViewPr>
      <p:guideLst>
        <p:guide orient="horz" pos="2160"/>
        <p:guide pos="2880"/>
      </p:guideLst>
    </p:cSldViewPr>
  </p:slideViewPr>
  <p:outlineViewPr>
    <p:cViewPr>
      <p:scale>
        <a:sx n="33" d="100"/>
        <a:sy n="33" d="100"/>
      </p:scale>
      <p:origin x="0" y="649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EBCA03-EEF2-415F-B6CC-87992EA3EA45}" type="datetimeFigureOut">
              <a:rPr lang="en-US" smtClean="0"/>
              <a:pPr/>
              <a:t>6/24/2015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13B637-5B9B-4C6D-9055-F1CE1B3CE97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13B637-5B9B-4C6D-9055-F1CE1B3CE97C}"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764059F-E54A-416F-9B79-2EB433B5BE84}" type="datetimeFigureOut">
              <a:rPr lang="en-US" smtClean="0"/>
              <a:pPr/>
              <a:t>6/24/2015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377AAE2-D447-4A99-8546-5CDB70243AA1}"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64059F-E54A-416F-9B79-2EB433B5BE84}"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77AAE2-D447-4A99-8546-5CDB70243AA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377AAE2-D447-4A99-8546-5CDB70243AA1}"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64059F-E54A-416F-9B79-2EB433B5BE84}"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764059F-E54A-416F-9B79-2EB433B5BE84}" type="datetimeFigureOut">
              <a:rPr lang="en-US" smtClean="0"/>
              <a:pPr/>
              <a:t>6/24/2015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377AAE2-D447-4A99-8546-5CDB70243AA1}"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764059F-E54A-416F-9B79-2EB433B5BE84}" type="datetimeFigureOut">
              <a:rPr lang="en-US" smtClean="0"/>
              <a:pPr/>
              <a:t>6/24/2015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377AAE2-D447-4A99-8546-5CDB70243AA1}"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764059F-E54A-416F-9B79-2EB433B5BE84}" type="datetimeFigureOut">
              <a:rPr lang="en-US" smtClean="0"/>
              <a:pPr/>
              <a:t>6/24/2015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77AAE2-D447-4A99-8546-5CDB70243AA1}"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764059F-E54A-416F-9B79-2EB433B5BE84}" type="datetimeFigureOut">
              <a:rPr lang="en-US" smtClean="0"/>
              <a:pPr/>
              <a:t>6/24/2015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377AAE2-D447-4A99-8546-5CDB70243AA1}"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64059F-E54A-416F-9B79-2EB433B5BE84}" type="datetimeFigureOut">
              <a:rPr lang="en-US" smtClean="0"/>
              <a:pPr/>
              <a:t>6/24/2015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377AAE2-D447-4A99-8546-5CDB70243A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764059F-E54A-416F-9B79-2EB433B5BE84}" type="datetimeFigureOut">
              <a:rPr lang="en-US" smtClean="0"/>
              <a:pPr/>
              <a:t>6/24/2015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377AAE2-D447-4A99-8546-5CDB70243A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377AAE2-D447-4A99-8546-5CDB70243AA1}"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764059F-E54A-416F-9B79-2EB433B5BE84}" type="datetimeFigureOut">
              <a:rPr lang="en-US" smtClean="0"/>
              <a:pPr/>
              <a:t>6/24/2015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377AAE2-D447-4A99-8546-5CDB70243AA1}"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764059F-E54A-416F-9B79-2EB433B5BE84}" type="datetimeFigureOut">
              <a:rPr lang="en-US" smtClean="0"/>
              <a:pPr/>
              <a:t>6/24/2015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764059F-E54A-416F-9B79-2EB433B5BE84}" type="datetimeFigureOut">
              <a:rPr lang="en-US" smtClean="0"/>
              <a:pPr/>
              <a:t>6/24/2015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377AAE2-D447-4A99-8546-5CDB70243AA1}"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590800"/>
            <a:ext cx="8382000" cy="3657600"/>
          </a:xfrm>
        </p:spPr>
        <p:txBody>
          <a:bodyPr>
            <a:normAutofit/>
          </a:bodyPr>
          <a:lstStyle/>
          <a:p>
            <a:r>
              <a:rPr lang="en-US" sz="2800" dirty="0" smtClean="0"/>
              <a:t>Dr (</a:t>
            </a:r>
            <a:r>
              <a:rPr lang="en-US" sz="2800" dirty="0" err="1" smtClean="0"/>
              <a:t>mrs</a:t>
            </a:r>
            <a:r>
              <a:rPr lang="en-US" sz="2800" dirty="0" smtClean="0"/>
              <a:t>) </a:t>
            </a:r>
            <a:r>
              <a:rPr lang="en-US" sz="2800" dirty="0" err="1" smtClean="0"/>
              <a:t>Okesola</a:t>
            </a:r>
            <a:r>
              <a:rPr lang="en-US" sz="2800" dirty="0" smtClean="0"/>
              <a:t>,</a:t>
            </a:r>
          </a:p>
          <a:p>
            <a:r>
              <a:rPr lang="en-US" sz="2800" dirty="0" smtClean="0"/>
              <a:t>CONSULTANT CLINICAL </a:t>
            </a:r>
            <a:r>
              <a:rPr lang="en-US" sz="2800" dirty="0" err="1" smtClean="0"/>
              <a:t>MicrobiologIST</a:t>
            </a:r>
            <a:r>
              <a:rPr lang="en-US" sz="2800" dirty="0" smtClean="0"/>
              <a:t>,</a:t>
            </a:r>
          </a:p>
          <a:p>
            <a:r>
              <a:rPr lang="en-US" sz="2800" dirty="0" smtClean="0"/>
              <a:t>COLLEGE OF MEDICINE,</a:t>
            </a:r>
          </a:p>
          <a:p>
            <a:r>
              <a:rPr lang="en-US" sz="2800" dirty="0" smtClean="0"/>
              <a:t>UNIVERSITY COLLEGE HOSPITAL,</a:t>
            </a:r>
          </a:p>
          <a:p>
            <a:r>
              <a:rPr lang="en-US" sz="2800" dirty="0" smtClean="0"/>
              <a:t>IBADAN.</a:t>
            </a:r>
            <a:endParaRPr lang="en-US" sz="2800" dirty="0"/>
          </a:p>
        </p:txBody>
      </p:sp>
      <p:sp>
        <p:nvSpPr>
          <p:cNvPr id="2" name="Title 1"/>
          <p:cNvSpPr>
            <a:spLocks noGrp="1"/>
          </p:cNvSpPr>
          <p:nvPr>
            <p:ph type="ctrTitle"/>
          </p:nvPr>
        </p:nvSpPr>
        <p:spPr>
          <a:xfrm>
            <a:off x="152400" y="152400"/>
            <a:ext cx="8991600" cy="1981200"/>
          </a:xfrm>
        </p:spPr>
        <p:txBody>
          <a:bodyPr>
            <a:normAutofit/>
          </a:bodyPr>
          <a:lstStyle/>
          <a:p>
            <a:r>
              <a:rPr lang="en-US" smtClean="0"/>
              <a:t>BASIC PRINCIPLES OF ANTIMICROBIAL THERAPY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Autofit/>
          </a:bodyPr>
          <a:lstStyle/>
          <a:p>
            <a:r>
              <a:rPr lang="en-US" sz="3600" dirty="0"/>
              <a:t>Narrow Spectrum</a:t>
            </a:r>
          </a:p>
        </p:txBody>
      </p:sp>
      <p:sp>
        <p:nvSpPr>
          <p:cNvPr id="5" name="Text Placeholder 4"/>
          <p:cNvSpPr>
            <a:spLocks noGrp="1"/>
          </p:cNvSpPr>
          <p:nvPr>
            <p:ph type="body" sz="half" idx="3"/>
          </p:nvPr>
        </p:nvSpPr>
        <p:spPr/>
        <p:txBody>
          <a:bodyPr>
            <a:noAutofit/>
          </a:bodyPr>
          <a:lstStyle/>
          <a:p>
            <a:r>
              <a:rPr lang="en-US" sz="3600" dirty="0"/>
              <a:t>Broad Spectrum</a:t>
            </a:r>
          </a:p>
        </p:txBody>
      </p:sp>
      <p:sp>
        <p:nvSpPr>
          <p:cNvPr id="4" name="Content Placeholder 3"/>
          <p:cNvSpPr>
            <a:spLocks noGrp="1"/>
          </p:cNvSpPr>
          <p:nvPr>
            <p:ph sz="quarter" idx="2"/>
          </p:nvPr>
        </p:nvSpPr>
        <p:spPr/>
        <p:txBody>
          <a:bodyPr/>
          <a:lstStyle/>
          <a:p>
            <a:r>
              <a:rPr lang="en-US" sz="3600" dirty="0" err="1" smtClean="0"/>
              <a:t>Penicillins</a:t>
            </a:r>
            <a:endParaRPr lang="en-US" sz="3600" dirty="0" smtClean="0"/>
          </a:p>
          <a:p>
            <a:r>
              <a:rPr lang="en-US" sz="3600" dirty="0" smtClean="0"/>
              <a:t>Erythromycin</a:t>
            </a:r>
          </a:p>
          <a:p>
            <a:r>
              <a:rPr lang="en-US" sz="3600" dirty="0" err="1"/>
              <a:t>Polymyxin</a:t>
            </a:r>
            <a:r>
              <a:rPr lang="en-US" sz="3600" dirty="0"/>
              <a:t>	</a:t>
            </a:r>
            <a:endParaRPr lang="en-US" sz="3300" dirty="0" smtClean="0"/>
          </a:p>
        </p:txBody>
      </p:sp>
      <p:sp>
        <p:nvSpPr>
          <p:cNvPr id="6" name="Content Placeholder 5"/>
          <p:cNvSpPr>
            <a:spLocks noGrp="1"/>
          </p:cNvSpPr>
          <p:nvPr>
            <p:ph sz="quarter" idx="4"/>
          </p:nvPr>
        </p:nvSpPr>
        <p:spPr/>
        <p:txBody>
          <a:bodyPr/>
          <a:lstStyle/>
          <a:p>
            <a:r>
              <a:rPr lang="en-US" sz="3600" dirty="0" err="1" smtClean="0"/>
              <a:t>Ampicillin</a:t>
            </a:r>
            <a:endParaRPr lang="en-US" sz="3600" dirty="0" smtClean="0"/>
          </a:p>
          <a:p>
            <a:r>
              <a:rPr lang="en-US" sz="3600" dirty="0"/>
              <a:t>Tetracycline</a:t>
            </a:r>
          </a:p>
          <a:p>
            <a:r>
              <a:rPr lang="en-US" sz="3600" dirty="0" err="1"/>
              <a:t>Chloramphenicol</a:t>
            </a:r>
            <a:endParaRPr lang="en-US" sz="3600" dirty="0">
              <a:latin typeface="Bookman Old Style"/>
              <a:cs typeface="Times New Roman"/>
            </a:endParaRPr>
          </a:p>
        </p:txBody>
      </p:sp>
      <p:sp>
        <p:nvSpPr>
          <p:cNvPr id="2" name="Title 1"/>
          <p:cNvSpPr>
            <a:spLocks noGrp="1"/>
          </p:cNvSpPr>
          <p:nvPr>
            <p:ph type="title"/>
          </p:nvPr>
        </p:nvSpPr>
        <p:spPr/>
        <p:txBody>
          <a:bodyPr/>
          <a:lstStyle/>
          <a:p>
            <a:r>
              <a:rPr lang="en-US" dirty="0" smtClean="0"/>
              <a:t>EXAMPLES: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
          </p:nvPr>
        </p:nvSpPr>
        <p:spPr/>
        <p:txBody>
          <a:bodyPr>
            <a:normAutofit/>
          </a:bodyPr>
          <a:lstStyle/>
          <a:p>
            <a:pPr>
              <a:buNone/>
            </a:pPr>
            <a:r>
              <a:rPr lang="en-US" sz="5400" dirty="0" smtClean="0"/>
              <a:t>2.Antibacterial effect at achievable in vivo concentration i.e. </a:t>
            </a:r>
            <a:r>
              <a:rPr lang="en-US" sz="5400" dirty="0" err="1" smtClean="0"/>
              <a:t>bacteriostatic</a:t>
            </a:r>
            <a:r>
              <a:rPr lang="en-US" sz="5400" dirty="0" smtClean="0"/>
              <a:t> or bactericidal. </a:t>
            </a:r>
          </a:p>
          <a:p>
            <a:endParaRPr lang="en-US" sz="3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Autofit/>
          </a:bodyPr>
          <a:lstStyle/>
          <a:p>
            <a:r>
              <a:rPr lang="en-US" sz="3600" dirty="0" err="1"/>
              <a:t>Bacteriostatic</a:t>
            </a:r>
            <a:endParaRPr lang="en-US" sz="3600" dirty="0"/>
          </a:p>
        </p:txBody>
      </p:sp>
      <p:sp>
        <p:nvSpPr>
          <p:cNvPr id="5" name="Text Placeholder 4"/>
          <p:cNvSpPr>
            <a:spLocks noGrp="1"/>
          </p:cNvSpPr>
          <p:nvPr>
            <p:ph type="body" sz="half" idx="3"/>
          </p:nvPr>
        </p:nvSpPr>
        <p:spPr/>
        <p:txBody>
          <a:bodyPr>
            <a:noAutofit/>
          </a:bodyPr>
          <a:lstStyle/>
          <a:p>
            <a:r>
              <a:rPr lang="en-US" sz="3600" dirty="0"/>
              <a:t>Bactericidal</a:t>
            </a:r>
          </a:p>
        </p:txBody>
      </p:sp>
      <p:sp>
        <p:nvSpPr>
          <p:cNvPr id="4" name="Content Placeholder 3"/>
          <p:cNvSpPr>
            <a:spLocks noGrp="1"/>
          </p:cNvSpPr>
          <p:nvPr>
            <p:ph sz="quarter" idx="2"/>
          </p:nvPr>
        </p:nvSpPr>
        <p:spPr/>
        <p:txBody>
          <a:bodyPr>
            <a:normAutofit/>
          </a:bodyPr>
          <a:lstStyle/>
          <a:p>
            <a:r>
              <a:rPr lang="en-US" sz="3400" dirty="0" err="1" smtClean="0"/>
              <a:t>Sulphonamides</a:t>
            </a:r>
            <a:endParaRPr lang="en-US" sz="3400" dirty="0" smtClean="0"/>
          </a:p>
          <a:p>
            <a:r>
              <a:rPr lang="en-US" sz="3600" dirty="0" smtClean="0"/>
              <a:t>Tetracycline</a:t>
            </a:r>
          </a:p>
          <a:p>
            <a:r>
              <a:rPr lang="en-US" sz="3600" dirty="0" err="1" smtClean="0"/>
              <a:t>Chloramphenicol</a:t>
            </a:r>
            <a:endParaRPr lang="en-US" sz="3600" dirty="0"/>
          </a:p>
          <a:p>
            <a:r>
              <a:rPr lang="en-US" sz="3600" dirty="0" smtClean="0"/>
              <a:t>Erythromycin</a:t>
            </a:r>
          </a:p>
          <a:p>
            <a:r>
              <a:rPr lang="en-US" sz="3600" dirty="0" err="1"/>
              <a:t>Spectinomycin</a:t>
            </a:r>
            <a:r>
              <a:rPr lang="en-US" sz="3600" dirty="0"/>
              <a:t> 	</a:t>
            </a:r>
            <a:endParaRPr lang="en-US" sz="3400" dirty="0"/>
          </a:p>
        </p:txBody>
      </p:sp>
      <p:sp>
        <p:nvSpPr>
          <p:cNvPr id="6" name="Content Placeholder 5"/>
          <p:cNvSpPr>
            <a:spLocks noGrp="1"/>
          </p:cNvSpPr>
          <p:nvPr>
            <p:ph sz="quarter" idx="4"/>
          </p:nvPr>
        </p:nvSpPr>
        <p:spPr/>
        <p:txBody>
          <a:bodyPr>
            <a:normAutofit/>
          </a:bodyPr>
          <a:lstStyle/>
          <a:p>
            <a:r>
              <a:rPr lang="en-US" sz="3400" dirty="0" err="1" smtClean="0"/>
              <a:t>Cephalosporins</a:t>
            </a:r>
            <a:endParaRPr lang="en-US" sz="3400" dirty="0" smtClean="0"/>
          </a:p>
          <a:p>
            <a:r>
              <a:rPr lang="en-US" sz="3600" dirty="0" smtClean="0"/>
              <a:t>Penicillin</a:t>
            </a:r>
          </a:p>
          <a:p>
            <a:r>
              <a:rPr lang="en-US" sz="3600" dirty="0" err="1" smtClean="0"/>
              <a:t>Aminoglycosides</a:t>
            </a:r>
            <a:endParaRPr lang="en-US" sz="3600" dirty="0" smtClean="0"/>
          </a:p>
          <a:p>
            <a:r>
              <a:rPr lang="en-US" sz="3600" dirty="0" err="1"/>
              <a:t>Bacitracin</a:t>
            </a:r>
            <a:endParaRPr lang="en-US" sz="3600" dirty="0" smtClean="0"/>
          </a:p>
          <a:p>
            <a:endParaRPr lang="en-US" sz="3400" dirty="0"/>
          </a:p>
        </p:txBody>
      </p:sp>
      <p:sp>
        <p:nvSpPr>
          <p:cNvPr id="2" name="Title 1"/>
          <p:cNvSpPr>
            <a:spLocks noGrp="1"/>
          </p:cNvSpPr>
          <p:nvPr>
            <p:ph type="title"/>
          </p:nvPr>
        </p:nvSpPr>
        <p:spPr/>
        <p:txBody>
          <a:bodyPr/>
          <a:lstStyle/>
          <a:p>
            <a:r>
              <a:rPr lang="en-US" dirty="0" smtClean="0"/>
              <a:t>EXAMPLES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295400"/>
          </a:xfrm>
        </p:spPr>
        <p:txBody>
          <a:bodyPr>
            <a:normAutofit/>
          </a:bodyPr>
          <a:lstStyle/>
          <a:p>
            <a:r>
              <a:rPr lang="en-US" sz="4000" b="1" dirty="0" smtClean="0"/>
              <a:t>CLASSIFICATION</a:t>
            </a:r>
            <a:endParaRPr lang="en-US" sz="4000" b="1" dirty="0"/>
          </a:p>
        </p:txBody>
      </p:sp>
      <p:sp>
        <p:nvSpPr>
          <p:cNvPr id="3" name="Content Placeholder 2"/>
          <p:cNvSpPr>
            <a:spLocks noGrp="1"/>
          </p:cNvSpPr>
          <p:nvPr>
            <p:ph sz="quarter" idx="1"/>
          </p:nvPr>
        </p:nvSpPr>
        <p:spPr/>
        <p:txBody>
          <a:bodyPr>
            <a:normAutofit/>
          </a:bodyPr>
          <a:lstStyle/>
          <a:p>
            <a:pPr lvl="0"/>
            <a:r>
              <a:rPr lang="en-US" sz="5400" dirty="0" err="1"/>
              <a:t>Aminoglycosides</a:t>
            </a:r>
            <a:r>
              <a:rPr lang="en-US" sz="5400" dirty="0"/>
              <a:t> include; </a:t>
            </a:r>
            <a:r>
              <a:rPr lang="en-US" sz="5400" dirty="0" err="1"/>
              <a:t>gentamycin</a:t>
            </a:r>
            <a:r>
              <a:rPr lang="en-US" sz="5400" dirty="0"/>
              <a:t>, </a:t>
            </a:r>
            <a:r>
              <a:rPr lang="en-US" sz="5400" dirty="0" err="1"/>
              <a:t>amikacin</a:t>
            </a:r>
            <a:r>
              <a:rPr lang="en-US" sz="5400" dirty="0"/>
              <a:t>, </a:t>
            </a:r>
            <a:r>
              <a:rPr lang="en-US" sz="5400" dirty="0" err="1"/>
              <a:t>k</a:t>
            </a:r>
            <a:r>
              <a:rPr lang="en-US" sz="5400" dirty="0" err="1" smtClean="0"/>
              <a:t>anamycin</a:t>
            </a:r>
            <a:r>
              <a:rPr lang="en-US" sz="5400" dirty="0"/>
              <a:t>, </a:t>
            </a:r>
            <a:r>
              <a:rPr lang="en-US" sz="5400" dirty="0" smtClean="0"/>
              <a:t>neomycin</a:t>
            </a:r>
            <a:r>
              <a:rPr lang="en-US" sz="5400" dirty="0"/>
              <a:t>, streptomycin, </a:t>
            </a:r>
            <a:r>
              <a:rPr lang="en-US" sz="5400" dirty="0" err="1"/>
              <a:t>tobramycin</a:t>
            </a:r>
            <a:r>
              <a:rPr lang="en-US" sz="5400" dirty="0"/>
              <a:t>, etc.</a:t>
            </a:r>
          </a:p>
          <a:p>
            <a:endParaRPr lang="en-US" sz="5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sz="4000" b="1" dirty="0" smtClean="0"/>
              <a:t>3.By site or mode of action.</a:t>
            </a:r>
          </a:p>
          <a:p>
            <a:pPr>
              <a:buNone/>
            </a:pPr>
            <a:r>
              <a:rPr lang="en-US" sz="4000" dirty="0"/>
              <a:t>Mode of action of antibiotics </a:t>
            </a:r>
            <a:r>
              <a:rPr lang="en-US" sz="4000" dirty="0" smtClean="0"/>
              <a:t>include:</a:t>
            </a:r>
          </a:p>
          <a:p>
            <a:r>
              <a:rPr lang="en-US" sz="4000" dirty="0" smtClean="0"/>
              <a:t>Inhibition </a:t>
            </a:r>
            <a:r>
              <a:rPr lang="en-US" sz="4000" dirty="0"/>
              <a:t>of cell wall synthesis </a:t>
            </a:r>
            <a:r>
              <a:rPr lang="en-US" sz="4000" dirty="0" smtClean="0"/>
              <a:t>e.g.</a:t>
            </a:r>
          </a:p>
          <a:p>
            <a:pPr>
              <a:buNone/>
            </a:pPr>
            <a:r>
              <a:rPr lang="en-US" sz="4000" dirty="0" smtClean="0"/>
              <a:t>-inhibition of </a:t>
            </a:r>
            <a:r>
              <a:rPr lang="en-US" sz="4000" dirty="0" err="1" smtClean="0"/>
              <a:t>peptidoglycan</a:t>
            </a:r>
            <a:r>
              <a:rPr lang="en-US" sz="4000" dirty="0" smtClean="0"/>
              <a:t> formation (</a:t>
            </a:r>
            <a:r>
              <a:rPr lang="en-US" sz="4000" dirty="0" err="1" smtClean="0"/>
              <a:t>Vancomycin</a:t>
            </a:r>
            <a:r>
              <a:rPr lang="en-US" sz="4000" dirty="0" smtClean="0"/>
              <a:t> &amp; </a:t>
            </a:r>
            <a:r>
              <a:rPr lang="en-US" sz="4000" dirty="0" err="1" smtClean="0"/>
              <a:t>Bacitracin</a:t>
            </a:r>
            <a:r>
              <a:rPr lang="en-US" sz="4000" dirty="0" smtClean="0"/>
              <a:t>)</a:t>
            </a:r>
          </a:p>
          <a:p>
            <a:pPr>
              <a:buNone/>
            </a:pPr>
            <a:r>
              <a:rPr lang="en-US" sz="4000" dirty="0" smtClean="0"/>
              <a:t> -interference with cross-linkages of </a:t>
            </a:r>
            <a:r>
              <a:rPr lang="en-US" sz="4000" dirty="0" err="1" smtClean="0"/>
              <a:t>peptidoglycan</a:t>
            </a:r>
            <a:r>
              <a:rPr lang="en-US" sz="4000" dirty="0" smtClean="0"/>
              <a:t>(</a:t>
            </a:r>
            <a:r>
              <a:rPr lang="en-US" sz="4000" dirty="0" err="1" smtClean="0"/>
              <a:t>cephalosporins,penicillin</a:t>
            </a:r>
            <a:r>
              <a:rPr lang="en-US" sz="4000" dirty="0" smtClean="0"/>
              <a:t> etc.) 	 </a:t>
            </a:r>
          </a:p>
          <a:p>
            <a:r>
              <a:rPr lang="en-US" sz="4000" dirty="0" smtClean="0"/>
              <a:t> Impairment of cell membrane permeability e.g. </a:t>
            </a:r>
            <a:r>
              <a:rPr lang="en-US" sz="4000" dirty="0" err="1" smtClean="0"/>
              <a:t>polymyxins</a:t>
            </a:r>
            <a:r>
              <a:rPr lang="en-US" sz="4000" dirty="0" smtClean="0"/>
              <a:t>, </a:t>
            </a:r>
            <a:r>
              <a:rPr lang="en-US" sz="4000" dirty="0" err="1" smtClean="0"/>
              <a:t>amphotericinB</a:t>
            </a:r>
            <a:r>
              <a:rPr lang="en-US" sz="4000" dirty="0" smtClean="0"/>
              <a:t> &amp; </a:t>
            </a:r>
            <a:r>
              <a:rPr lang="en-US" sz="4000" dirty="0" err="1" smtClean="0"/>
              <a:t>nystatin</a:t>
            </a:r>
            <a:r>
              <a:rPr lang="en-US" sz="4000" dirty="0" smtClean="0"/>
              <a:t> </a:t>
            </a:r>
            <a:endParaRPr lang="en-US" sz="4000" dirty="0"/>
          </a:p>
          <a:p>
            <a:endParaRPr lang="en-US" sz="4000" dirty="0" smtClean="0"/>
          </a:p>
          <a:p>
            <a:pPr>
              <a:buNone/>
            </a:pPr>
            <a:endParaRPr lang="en-US" sz="4000" b="1" dirty="0" smtClean="0"/>
          </a:p>
          <a:p>
            <a:endParaRPr lang="en-US" sz="4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
          </p:nvPr>
        </p:nvSpPr>
        <p:spPr>
          <a:xfrm>
            <a:off x="301752" y="1527048"/>
            <a:ext cx="8503920" cy="4873752"/>
          </a:xfrm>
        </p:spPr>
        <p:txBody>
          <a:bodyPr>
            <a:normAutofit/>
          </a:bodyPr>
          <a:lstStyle/>
          <a:p>
            <a:pPr lvl="0"/>
            <a:r>
              <a:rPr lang="en-US" sz="4400" dirty="0"/>
              <a:t>Inhibition of </a:t>
            </a:r>
            <a:r>
              <a:rPr lang="en-US" sz="4400" dirty="0" smtClean="0"/>
              <a:t>bacterial protein synthesis by alteration of </a:t>
            </a:r>
            <a:r>
              <a:rPr lang="en-US" sz="4400" dirty="0" err="1" smtClean="0"/>
              <a:t>ribosomes</a:t>
            </a:r>
            <a:r>
              <a:rPr lang="en-US" sz="4400" dirty="0" smtClean="0"/>
              <a:t> e.g. </a:t>
            </a:r>
            <a:r>
              <a:rPr lang="en-US" sz="4400" dirty="0" err="1" smtClean="0"/>
              <a:t>chloramphenicol</a:t>
            </a:r>
            <a:r>
              <a:rPr lang="en-US" sz="4400" dirty="0" smtClean="0"/>
              <a:t>,   </a:t>
            </a:r>
            <a:r>
              <a:rPr lang="en-US" sz="4400" dirty="0" err="1" smtClean="0"/>
              <a:t>aminoglycosides</a:t>
            </a:r>
            <a:r>
              <a:rPr lang="en-US" sz="4400" dirty="0"/>
              <a:t>, </a:t>
            </a:r>
            <a:r>
              <a:rPr lang="en-US" sz="4400" dirty="0" err="1" smtClean="0"/>
              <a:t>tetracylines</a:t>
            </a:r>
            <a:r>
              <a:rPr lang="en-US" sz="4400" dirty="0" smtClean="0"/>
              <a:t>, </a:t>
            </a:r>
            <a:r>
              <a:rPr lang="en-US" sz="4400" dirty="0" err="1" smtClean="0"/>
              <a:t>erythromycin,lincomycin</a:t>
            </a:r>
            <a:r>
              <a:rPr lang="en-US" sz="4400" dirty="0" smtClean="0"/>
              <a:t>.</a:t>
            </a:r>
            <a:endParaRPr lang="en-US" sz="4400" dirty="0"/>
          </a:p>
          <a:p>
            <a:pPr>
              <a:buNone/>
            </a:pPr>
            <a:endParaRPr lang="en-US" sz="4400" dirty="0"/>
          </a:p>
          <a:p>
            <a:pPr>
              <a:buNone/>
            </a:pPr>
            <a:endParaRPr 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sz="quarter" idx="1"/>
          </p:nvPr>
        </p:nvSpPr>
        <p:spPr/>
        <p:txBody>
          <a:bodyPr>
            <a:normAutofit fontScale="92500" lnSpcReduction="20000"/>
          </a:bodyPr>
          <a:lstStyle/>
          <a:p>
            <a:pPr lvl="0"/>
            <a:r>
              <a:rPr lang="en-US" sz="3600" dirty="0" smtClean="0"/>
              <a:t>Inhibition of bacterial nucleic acid synthesis </a:t>
            </a:r>
            <a:r>
              <a:rPr lang="en-US" sz="3600" dirty="0" err="1" smtClean="0"/>
              <a:t>e.g.novobiocin,pyrimethamine,rifampicin</a:t>
            </a:r>
            <a:r>
              <a:rPr lang="en-US" sz="3600" dirty="0" smtClean="0"/>
              <a:t>.</a:t>
            </a:r>
          </a:p>
          <a:p>
            <a:pPr lvl="0">
              <a:buFontTx/>
              <a:buChar char="-"/>
            </a:pPr>
            <a:r>
              <a:rPr lang="en-US" sz="3600" dirty="0" smtClean="0"/>
              <a:t>Inhibition of DNA </a:t>
            </a:r>
            <a:r>
              <a:rPr lang="en-US" sz="3600" dirty="0" err="1" smtClean="0"/>
              <a:t>gyrase</a:t>
            </a:r>
            <a:r>
              <a:rPr lang="en-US" sz="3600" dirty="0" smtClean="0"/>
              <a:t> enzyme e.g. </a:t>
            </a:r>
            <a:r>
              <a:rPr lang="en-US" sz="3600" dirty="0" err="1" smtClean="0"/>
              <a:t>quinolones,nalidixic</a:t>
            </a:r>
            <a:r>
              <a:rPr lang="en-US" sz="3600" dirty="0" smtClean="0"/>
              <a:t> acid.  </a:t>
            </a:r>
          </a:p>
          <a:p>
            <a:pPr lvl="0">
              <a:buFontTx/>
              <a:buChar char="-"/>
            </a:pPr>
            <a:r>
              <a:rPr lang="en-US" sz="3600" dirty="0" smtClean="0"/>
              <a:t> </a:t>
            </a:r>
            <a:r>
              <a:rPr lang="en-US" sz="3600" dirty="0" err="1" smtClean="0"/>
              <a:t>sulphonamide</a:t>
            </a:r>
            <a:r>
              <a:rPr lang="en-US" sz="3600" dirty="0" smtClean="0"/>
              <a:t> competes with PABA</a:t>
            </a:r>
          </a:p>
          <a:p>
            <a:pPr lvl="0">
              <a:buFontTx/>
              <a:buChar char="-"/>
            </a:pPr>
            <a:r>
              <a:rPr lang="en-US" sz="3600" dirty="0" smtClean="0"/>
              <a:t> </a:t>
            </a:r>
            <a:r>
              <a:rPr lang="en-US" sz="3600" dirty="0" err="1" smtClean="0"/>
              <a:t>trimethoprim</a:t>
            </a:r>
            <a:r>
              <a:rPr lang="en-US" sz="3600" dirty="0" smtClean="0"/>
              <a:t> inhibits the enzyme, </a:t>
            </a:r>
            <a:r>
              <a:rPr lang="en-US" sz="3600" dirty="0" err="1" smtClean="0"/>
              <a:t>dihydrofolate</a:t>
            </a:r>
            <a:r>
              <a:rPr lang="en-US" sz="3600" dirty="0" smtClean="0"/>
              <a:t> </a:t>
            </a:r>
            <a:r>
              <a:rPr lang="en-US" sz="3600" dirty="0" err="1" smtClean="0"/>
              <a:t>reductase</a:t>
            </a:r>
            <a:r>
              <a:rPr lang="en-US" sz="3600" dirty="0" smtClean="0"/>
              <a:t>, thus blocking the formation of </a:t>
            </a:r>
            <a:r>
              <a:rPr lang="en-US" sz="3600" dirty="0" err="1" smtClean="0"/>
              <a:t>tetrahydrofolic</a:t>
            </a:r>
            <a:r>
              <a:rPr lang="en-US" sz="3600" dirty="0" smtClean="0"/>
              <a:t> acid necessary for nucleic acid synthesis.</a:t>
            </a:r>
          </a:p>
          <a:p>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Others are: Antiviral agents e.g.</a:t>
            </a:r>
          </a:p>
          <a:p>
            <a:pPr>
              <a:buNone/>
            </a:pPr>
            <a:r>
              <a:rPr lang="en-US" dirty="0" smtClean="0"/>
              <a:t>- inhibition of enzyme, reverse transcriptase e.g. </a:t>
            </a:r>
            <a:r>
              <a:rPr lang="en-US" dirty="0" err="1" smtClean="0"/>
              <a:t>Zidovudine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2954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r>
              <a:rPr lang="en-US" dirty="0"/>
              <a:t/>
            </a:r>
            <a:br>
              <a:rPr lang="en-US" dirty="0"/>
            </a:br>
            <a:r>
              <a:rPr lang="en-US" b="1" dirty="0" smtClean="0"/>
              <a:t>PRINCIPLES OF ANTIBIOTIC ADMINISTRATION</a:t>
            </a:r>
            <a:endParaRPr lang="en-US" b="1" dirty="0"/>
          </a:p>
        </p:txBody>
      </p:sp>
      <p:sp>
        <p:nvSpPr>
          <p:cNvPr id="3" name="Content Placeholder 2"/>
          <p:cNvSpPr>
            <a:spLocks noGrp="1"/>
          </p:cNvSpPr>
          <p:nvPr>
            <p:ph sz="quarter" idx="1"/>
          </p:nvPr>
        </p:nvSpPr>
        <p:spPr>
          <a:xfrm>
            <a:off x="301752" y="1527048"/>
            <a:ext cx="8503920" cy="4797552"/>
          </a:xfrm>
        </p:spPr>
        <p:txBody>
          <a:bodyPr>
            <a:normAutofit fontScale="92500"/>
          </a:bodyPr>
          <a:lstStyle/>
          <a:p>
            <a:pPr lvl="0"/>
            <a:r>
              <a:rPr lang="en-US" sz="4000" dirty="0"/>
              <a:t>The first principle is to confine  antibiotic treatment to patients seriously needing it, in the interest of the hospital community as a whole, since economy in use has the added advantage of preserving a low level of bacterial </a:t>
            </a:r>
            <a:r>
              <a:rPr lang="en-US" sz="4000" dirty="0" err="1" smtClean="0"/>
              <a:t>esistance.Therefore,infection</a:t>
            </a:r>
            <a:r>
              <a:rPr lang="en-US" sz="4000" dirty="0" smtClean="0"/>
              <a:t> must be established.</a:t>
            </a:r>
            <a:endParaRPr lang="en-US" sz="4000" dirty="0"/>
          </a:p>
          <a:p>
            <a:endParaRPr lang="en-US" sz="4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fontScale="90000"/>
          </a:bodyPr>
          <a:lstStyle/>
          <a:p>
            <a:r>
              <a:rPr lang="en-US" dirty="0" smtClean="0"/>
              <a:t/>
            </a:r>
            <a:br>
              <a:rPr lang="en-US" dirty="0" smtClean="0"/>
            </a:br>
            <a:r>
              <a:rPr lang="en-US" b="1" dirty="0" smtClean="0"/>
              <a:t>PRINCIPLES OF ANTIBIOTIC ADMINISTRATION</a:t>
            </a:r>
            <a:endParaRPr lang="en-US" b="1" dirty="0"/>
          </a:p>
        </p:txBody>
      </p:sp>
      <p:sp>
        <p:nvSpPr>
          <p:cNvPr id="3" name="Content Placeholder 2"/>
          <p:cNvSpPr>
            <a:spLocks noGrp="1"/>
          </p:cNvSpPr>
          <p:nvPr>
            <p:ph sz="quarter" idx="1"/>
          </p:nvPr>
        </p:nvSpPr>
        <p:spPr/>
        <p:txBody>
          <a:bodyPr>
            <a:normAutofit/>
          </a:bodyPr>
          <a:lstStyle/>
          <a:p>
            <a:pPr lvl="0"/>
            <a:r>
              <a:rPr lang="en-US" sz="4400" dirty="0"/>
              <a:t>An equally important principle is not to rely on an antibiotic </a:t>
            </a:r>
            <a:r>
              <a:rPr lang="en-US" sz="4400" dirty="0" err="1"/>
              <a:t>alone,when</a:t>
            </a:r>
            <a:r>
              <a:rPr lang="en-US" sz="4400" dirty="0"/>
              <a:t> other forms of treatment, particularly surgical, are necessary to ensure its success. </a:t>
            </a:r>
          </a:p>
          <a:p>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295400"/>
          </a:xfrm>
        </p:spPr>
        <p:txBody>
          <a:bodyPr>
            <a:normAutofit fontScale="90000"/>
          </a:bodyPr>
          <a:lstStyle/>
          <a:p>
            <a:r>
              <a:rPr lang="en-US" dirty="0"/>
              <a:t/>
            </a:r>
            <a:br>
              <a:rPr lang="en-US" dirty="0"/>
            </a:br>
            <a:r>
              <a:rPr lang="en-US" dirty="0" smtClean="0"/>
              <a:t/>
            </a:r>
            <a:br>
              <a:rPr lang="en-US" dirty="0" smtClean="0"/>
            </a:br>
            <a:r>
              <a:rPr lang="en-US" b="1" dirty="0" smtClean="0"/>
              <a:t>INTRODUCTION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a:bodyPr>
          <a:lstStyle/>
          <a:p>
            <a:pPr lvl="0"/>
            <a:r>
              <a:rPr lang="en-US" sz="3400" dirty="0"/>
              <a:t>An antimicrobial agent is any chemical substance extracted from a microorganism, which is able to kill other microorganisms. </a:t>
            </a:r>
          </a:p>
          <a:p>
            <a:pPr lvl="0"/>
            <a:r>
              <a:rPr lang="en-US" sz="3400" dirty="0"/>
              <a:t>Ian Fleming in 1929, observed that a fungus </a:t>
            </a:r>
            <a:r>
              <a:rPr lang="en-US" sz="3400" dirty="0" err="1"/>
              <a:t>Penicillium</a:t>
            </a:r>
            <a:r>
              <a:rPr lang="en-US" sz="3400" dirty="0"/>
              <a:t>, produced a chemical, penicillin which was able to kill another microorganism, </a:t>
            </a:r>
            <a:r>
              <a:rPr lang="en-US" sz="3400" i="1" dirty="0"/>
              <a:t>Staph </a:t>
            </a:r>
            <a:r>
              <a:rPr lang="en-US" sz="3400" i="1" dirty="0" err="1"/>
              <a:t>aureus</a:t>
            </a:r>
            <a:r>
              <a:rPr lang="en-US" sz="3400" i="1" dirty="0"/>
              <a:t>. </a:t>
            </a:r>
            <a:r>
              <a:rPr lang="en-US" sz="3400" dirty="0"/>
              <a:t>Another antibiotic streptomycin was extracted from</a:t>
            </a:r>
            <a:r>
              <a:rPr lang="en-US" sz="3400" i="1" dirty="0"/>
              <a:t> </a:t>
            </a:r>
            <a:r>
              <a:rPr lang="en-US" sz="3400" i="1" dirty="0" err="1"/>
              <a:t>Streptomyces</a:t>
            </a:r>
            <a:r>
              <a:rPr lang="en-US" sz="3400" i="1" dirty="0"/>
              <a:t> </a:t>
            </a:r>
            <a:r>
              <a:rPr lang="en-US" sz="3400" i="1" dirty="0" err="1" smtClean="0"/>
              <a:t>griseus</a:t>
            </a:r>
            <a:r>
              <a:rPr lang="en-US" sz="3400" i="1" dirty="0" smtClean="0"/>
              <a:t>, </a:t>
            </a:r>
            <a:r>
              <a:rPr lang="en-US" sz="3400" dirty="0"/>
              <a:t>a fungus.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295400"/>
          </a:xfrm>
        </p:spPr>
        <p:txBody>
          <a:bodyPr>
            <a:normAutofit fontScale="90000"/>
          </a:bodyPr>
          <a:lstStyle/>
          <a:p>
            <a:r>
              <a:rPr lang="en-US" dirty="0" smtClean="0"/>
              <a:t/>
            </a:r>
            <a:br>
              <a:rPr lang="en-US" dirty="0" smtClean="0"/>
            </a:br>
            <a:r>
              <a:rPr lang="en-US" b="1" dirty="0" smtClean="0"/>
              <a:t>PRINCIPLES OF ANTIBIOTIC ADMINISTRATION</a:t>
            </a:r>
            <a:endParaRPr lang="en-US" b="1" dirty="0"/>
          </a:p>
        </p:txBody>
      </p:sp>
      <p:sp>
        <p:nvSpPr>
          <p:cNvPr id="3" name="Content Placeholder 2"/>
          <p:cNvSpPr>
            <a:spLocks noGrp="1"/>
          </p:cNvSpPr>
          <p:nvPr>
            <p:ph sz="quarter" idx="1"/>
          </p:nvPr>
        </p:nvSpPr>
        <p:spPr>
          <a:xfrm>
            <a:off x="301752" y="1219200"/>
            <a:ext cx="8503920" cy="5257800"/>
          </a:xfrm>
        </p:spPr>
        <p:txBody>
          <a:bodyPr>
            <a:normAutofit/>
          </a:bodyPr>
          <a:lstStyle/>
          <a:p>
            <a:pPr lvl="0"/>
            <a:r>
              <a:rPr lang="en-US" sz="3600" dirty="0"/>
              <a:t>This is in closed foci of suppuration, or area of necrosis as in bone in </a:t>
            </a:r>
            <a:r>
              <a:rPr lang="en-US" sz="3600" dirty="0" err="1"/>
              <a:t>osteomyelitis</a:t>
            </a:r>
            <a:r>
              <a:rPr lang="en-US" sz="3600" dirty="0"/>
              <a:t>, which chemotherapy alone cannot be expected </a:t>
            </a:r>
            <a:r>
              <a:rPr lang="en-US" sz="3600" dirty="0" err="1" smtClean="0"/>
              <a:t>tosterilize,and,bacterial</a:t>
            </a:r>
            <a:r>
              <a:rPr lang="en-US" sz="3600" dirty="0" smtClean="0"/>
              <a:t> </a:t>
            </a:r>
            <a:r>
              <a:rPr lang="en-US" sz="3600" dirty="0"/>
              <a:t>resistance is most likely to develop, thus defeating the immediate purpose and at the same time perhaps creating a further problem for the future.</a:t>
            </a:r>
          </a:p>
          <a:p>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219200"/>
            <a:ext cx="8503920" cy="5410200"/>
          </a:xfrm>
        </p:spPr>
        <p:txBody>
          <a:bodyPr>
            <a:normAutofit fontScale="92500" lnSpcReduction="10000"/>
          </a:bodyPr>
          <a:lstStyle/>
          <a:p>
            <a:r>
              <a:rPr lang="en-US" sz="3600" dirty="0" smtClean="0"/>
              <a:t>In such cases, </a:t>
            </a:r>
            <a:r>
              <a:rPr lang="en-US" sz="3600" dirty="0" err="1" smtClean="0"/>
              <a:t>debridment</a:t>
            </a:r>
            <a:r>
              <a:rPr lang="en-US" sz="3600" dirty="0" smtClean="0"/>
              <a:t> or drainage of pus or abscess is crucial to </a:t>
            </a:r>
            <a:r>
              <a:rPr lang="en-US" sz="3600" dirty="0" err="1" smtClean="0"/>
              <a:t>Mx</a:t>
            </a:r>
            <a:r>
              <a:rPr lang="en-US" sz="3600" dirty="0" smtClean="0"/>
              <a:t> to allow for effectiveness of the </a:t>
            </a:r>
            <a:r>
              <a:rPr lang="en-US" sz="3600" dirty="0" err="1" smtClean="0"/>
              <a:t>antibiotics.e.g</a:t>
            </a:r>
            <a:r>
              <a:rPr lang="en-US" sz="3600" dirty="0" smtClean="0"/>
              <a:t> in </a:t>
            </a:r>
            <a:r>
              <a:rPr lang="en-US" sz="3600" dirty="0" err="1" smtClean="0"/>
              <a:t>tetanus,lung</a:t>
            </a:r>
            <a:r>
              <a:rPr lang="en-US" sz="3600" dirty="0" smtClean="0"/>
              <a:t> or brain abscess.</a:t>
            </a:r>
          </a:p>
          <a:p>
            <a:r>
              <a:rPr lang="en-US" sz="3600" dirty="0" smtClean="0"/>
              <a:t>Treatment </a:t>
            </a:r>
            <a:r>
              <a:rPr lang="en-US" sz="3600" dirty="0"/>
              <a:t>must be with an appropriate antibiotic. What this </a:t>
            </a:r>
            <a:r>
              <a:rPr lang="en-US" sz="3600" dirty="0" smtClean="0"/>
              <a:t>is, </a:t>
            </a:r>
            <a:r>
              <a:rPr lang="en-US" sz="3600" dirty="0"/>
              <a:t>cannot often be self-evident, and the laboratory must be called upon, both to make a bacteriological diagnosis and, if </a:t>
            </a:r>
            <a:r>
              <a:rPr lang="en-US" sz="3600" dirty="0" err="1"/>
              <a:t>necessary,to</a:t>
            </a:r>
            <a:r>
              <a:rPr lang="en-US" sz="3600" dirty="0"/>
              <a:t> verify the sensitivity of the organism to the antibiotic that is proposed to use.</a:t>
            </a:r>
          </a:p>
        </p:txBody>
      </p:sp>
      <p:sp>
        <p:nvSpPr>
          <p:cNvPr id="4" name="Title 3"/>
          <p:cNvSpPr>
            <a:spLocks noGrp="1"/>
          </p:cNvSpPr>
          <p:nvPr>
            <p:ph type="title"/>
          </p:nvPr>
        </p:nvSpPr>
        <p:spPr/>
        <p:txBody>
          <a:bodyPr>
            <a:normAutofit fontScale="90000"/>
          </a:bodyPr>
          <a:lstStyle/>
          <a:p>
            <a:r>
              <a:rPr lang="en-US" b="1" dirty="0" smtClean="0"/>
              <a:t>PRINCIPLES OF ANTIBIOTIC ADMINISTRATION</a:t>
            </a: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lvl="0"/>
            <a:r>
              <a:rPr lang="en-US" sz="3600" dirty="0"/>
              <a:t>For this purpose a rapid method is highly desirable, and the direct sensitivity method e.g. in urinary tract infections, will usually provide an answer overnight which is both sufficiently accurate for most clinical purposes and dependable in experienced hands. </a:t>
            </a:r>
          </a:p>
          <a:p>
            <a:endParaRPr lang="en-US" sz="3600" dirty="0"/>
          </a:p>
        </p:txBody>
      </p:sp>
      <p:sp>
        <p:nvSpPr>
          <p:cNvPr id="4" name="Title 3"/>
          <p:cNvSpPr>
            <a:spLocks noGrp="1"/>
          </p:cNvSpPr>
          <p:nvPr>
            <p:ph type="title"/>
          </p:nvPr>
        </p:nvSpPr>
        <p:spPr/>
        <p:txBody>
          <a:bodyPr>
            <a:normAutofit fontScale="90000"/>
          </a:bodyPr>
          <a:lstStyle/>
          <a:p>
            <a:r>
              <a:rPr lang="en-US" b="1" dirty="0" smtClean="0"/>
              <a:t>PRINCIPLES OF ANTIBIOTIC ADMINISTRATION</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4400" cy="1063752"/>
          </a:xfrm>
        </p:spPr>
        <p:txBody>
          <a:bodyPr>
            <a:normAutofit fontScale="90000"/>
          </a:bodyPr>
          <a:lstStyle/>
          <a:p>
            <a:r>
              <a:rPr lang="en-US" dirty="0" smtClean="0"/>
              <a:t/>
            </a:r>
            <a:br>
              <a:rPr lang="en-US" dirty="0" smtClean="0"/>
            </a:br>
            <a:r>
              <a:rPr lang="en-US" b="1" dirty="0" smtClean="0"/>
              <a:t>PRINCIPLES  OF ANTIBIOTICS ADMINISTRATION</a:t>
            </a:r>
            <a:endParaRPr lang="en-US" b="1" dirty="0"/>
          </a:p>
        </p:txBody>
      </p:sp>
      <p:sp>
        <p:nvSpPr>
          <p:cNvPr id="3" name="Content Placeholder 2"/>
          <p:cNvSpPr>
            <a:spLocks noGrp="1"/>
          </p:cNvSpPr>
          <p:nvPr>
            <p:ph sz="quarter" idx="1"/>
          </p:nvPr>
        </p:nvSpPr>
        <p:spPr/>
        <p:txBody>
          <a:bodyPr>
            <a:normAutofit/>
          </a:bodyPr>
          <a:lstStyle/>
          <a:p>
            <a:pPr lvl="0"/>
            <a:r>
              <a:rPr lang="en-US" sz="3600" dirty="0"/>
              <a:t>If the infection is strongly suspected of being due to an epidemic strain </a:t>
            </a:r>
            <a:r>
              <a:rPr lang="en-US" sz="3600" dirty="0" smtClean="0"/>
              <a:t>of an </a:t>
            </a:r>
            <a:r>
              <a:rPr lang="en-US" sz="3600" dirty="0"/>
              <a:t>organism, the antibiotic resistance pattern of this should already be known, and treatment may justifiably be started forthwith on that basis.</a:t>
            </a:r>
          </a:p>
          <a:p>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1219200"/>
            <a:ext cx="8503920" cy="5105400"/>
          </a:xfrm>
        </p:spPr>
        <p:txBody>
          <a:bodyPr>
            <a:normAutofit fontScale="85000" lnSpcReduction="10000"/>
          </a:bodyPr>
          <a:lstStyle/>
          <a:p>
            <a:pPr lvl="0"/>
            <a:r>
              <a:rPr lang="en-US" sz="3600" dirty="0"/>
              <a:t>Dosage should be adequate from the onset. It is generally believed and not without reason that sub-effective concentration encourage the development of bacterial resistance. </a:t>
            </a:r>
            <a:endParaRPr lang="en-US" sz="3600" dirty="0" smtClean="0"/>
          </a:p>
          <a:p>
            <a:pPr lvl="0"/>
            <a:r>
              <a:rPr lang="en-US" sz="3600" dirty="0" smtClean="0"/>
              <a:t>If </a:t>
            </a:r>
            <a:r>
              <a:rPr lang="en-US" sz="3600" dirty="0"/>
              <a:t>an antibiotic is worth giving at all the aim should be to strike hard in order to achieve immediate success. </a:t>
            </a:r>
            <a:endParaRPr lang="en-US" sz="3600" dirty="0" smtClean="0"/>
          </a:p>
          <a:p>
            <a:pPr lvl="0"/>
            <a:r>
              <a:rPr lang="en-US" sz="3600" dirty="0" smtClean="0"/>
              <a:t>It </a:t>
            </a:r>
            <a:r>
              <a:rPr lang="en-US" sz="3600" dirty="0"/>
              <a:t>is a corollary to this that if treatment has not succeeded within a period of about 7 days, it probably never will and should therefore be changed.</a:t>
            </a:r>
          </a:p>
          <a:p>
            <a:endParaRPr lang="en-US" sz="3600" dirty="0"/>
          </a:p>
        </p:txBody>
      </p:sp>
      <p:sp>
        <p:nvSpPr>
          <p:cNvPr id="4" name="Title 3"/>
          <p:cNvSpPr>
            <a:spLocks noGrp="1"/>
          </p:cNvSpPr>
          <p:nvPr>
            <p:ph type="title"/>
          </p:nvPr>
        </p:nvSpPr>
        <p:spPr/>
        <p:txBody>
          <a:bodyPr>
            <a:normAutofit fontScale="90000"/>
          </a:bodyPr>
          <a:lstStyle/>
          <a:p>
            <a:r>
              <a:rPr lang="en-US" b="1" dirty="0" smtClean="0"/>
              <a:t>PRINCIPLES OF ANTIBIOTICS ADMINISTRATION</a:t>
            </a:r>
            <a:endParaRPr 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PRINCIPLES OF ANTIBIOTICS ADMINISTRATION</a:t>
            </a:r>
            <a:endParaRPr lang="en-US" b="1" dirty="0"/>
          </a:p>
        </p:txBody>
      </p:sp>
      <p:sp>
        <p:nvSpPr>
          <p:cNvPr id="3" name="Content Placeholder 2"/>
          <p:cNvSpPr>
            <a:spLocks noGrp="1"/>
          </p:cNvSpPr>
          <p:nvPr>
            <p:ph sz="quarter" idx="1"/>
          </p:nvPr>
        </p:nvSpPr>
        <p:spPr>
          <a:xfrm>
            <a:off x="301752" y="1371600"/>
            <a:ext cx="8503920" cy="5334000"/>
          </a:xfrm>
        </p:spPr>
        <p:txBody>
          <a:bodyPr>
            <a:normAutofit/>
          </a:bodyPr>
          <a:lstStyle/>
          <a:p>
            <a:pPr lvl="0"/>
            <a:r>
              <a:rPr lang="en-US" sz="3600" dirty="0"/>
              <a:t>Relevant specimens must be collected before treatment. </a:t>
            </a:r>
            <a:endParaRPr lang="en-US" sz="3600" dirty="0" smtClean="0"/>
          </a:p>
          <a:p>
            <a:pPr lvl="0"/>
            <a:r>
              <a:rPr lang="en-US" sz="3600" dirty="0" smtClean="0"/>
              <a:t>In </a:t>
            </a:r>
            <a:r>
              <a:rPr lang="en-US" sz="3600" dirty="0"/>
              <a:t>patients with life–threatening infection in hospital, antimicrobial treatment is indicated as soon as the specimen has been collected</a:t>
            </a:r>
            <a:r>
              <a:rPr lang="en-US" sz="3600" dirty="0" smtClean="0"/>
              <a:t>.</a:t>
            </a:r>
          </a:p>
          <a:p>
            <a:pPr lvl="0"/>
            <a:r>
              <a:rPr lang="en-US" sz="3600" dirty="0" smtClean="0"/>
              <a:t> </a:t>
            </a:r>
            <a:r>
              <a:rPr lang="en-US" sz="3600" dirty="0"/>
              <a:t>Useful guide is the microscopy of the Gram-stained specimen within the first 24 hours.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fontScale="90000"/>
          </a:bodyPr>
          <a:lstStyle/>
          <a:p>
            <a:r>
              <a:rPr lang="en-US" dirty="0" smtClean="0"/>
              <a:t/>
            </a:r>
            <a:br>
              <a:rPr lang="en-US" dirty="0" smtClean="0"/>
            </a:br>
            <a:r>
              <a:rPr lang="en-US" b="1" dirty="0" smtClean="0"/>
              <a:t>PRINCIPLES OF ANTIBIOTICS ADMINISTRATION</a:t>
            </a:r>
            <a:endParaRPr lang="en-US" b="1" dirty="0"/>
          </a:p>
        </p:txBody>
      </p:sp>
      <p:sp>
        <p:nvSpPr>
          <p:cNvPr id="3" name="Content Placeholder 2"/>
          <p:cNvSpPr>
            <a:spLocks noGrp="1"/>
          </p:cNvSpPr>
          <p:nvPr>
            <p:ph sz="quarter" idx="1"/>
          </p:nvPr>
        </p:nvSpPr>
        <p:spPr>
          <a:xfrm>
            <a:off x="301752" y="1295400"/>
            <a:ext cx="8503920" cy="5029200"/>
          </a:xfrm>
        </p:spPr>
        <p:txBody>
          <a:bodyPr>
            <a:normAutofit lnSpcReduction="10000"/>
          </a:bodyPr>
          <a:lstStyle/>
          <a:p>
            <a:r>
              <a:rPr lang="en-US" sz="3600" dirty="0"/>
              <a:t>Ideally, narrow spectrum antibiotics should be selected for treating specific infections rather than broad-spectrum </a:t>
            </a:r>
            <a:r>
              <a:rPr lang="en-US" sz="3600" dirty="0" smtClean="0"/>
              <a:t>antibiotics. </a:t>
            </a:r>
          </a:p>
          <a:p>
            <a:r>
              <a:rPr lang="en-US" sz="3600" dirty="0" smtClean="0"/>
              <a:t>Narrow </a:t>
            </a:r>
            <a:r>
              <a:rPr lang="en-US" sz="3600" dirty="0"/>
              <a:t>spectrum </a:t>
            </a:r>
            <a:r>
              <a:rPr lang="en-US" sz="3600" dirty="0" smtClean="0"/>
              <a:t>antibiotics </a:t>
            </a:r>
            <a:r>
              <a:rPr lang="en-US" sz="3600" dirty="0"/>
              <a:t>are less likely to disturb the patients normal flora and cause super infections or spread of antibiotic resistant </a:t>
            </a:r>
            <a:r>
              <a:rPr lang="en-US" sz="3600" dirty="0" smtClean="0"/>
              <a:t>strains e.g.</a:t>
            </a:r>
            <a:endParaRPr lang="en-US" sz="3600" dirty="0"/>
          </a:p>
          <a:p>
            <a:pPr lvl="0"/>
            <a:endParaRPr lang="en-US"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371600"/>
          </a:xfrm>
        </p:spPr>
        <p:txBody>
          <a:bodyPr>
            <a:normAutofit fontScale="90000"/>
          </a:bodyPr>
          <a:lstStyle/>
          <a:p>
            <a:r>
              <a:rPr lang="en-US" dirty="0" smtClean="0"/>
              <a:t/>
            </a:r>
            <a:br>
              <a:rPr lang="en-US" dirty="0" smtClean="0"/>
            </a:br>
            <a:r>
              <a:rPr lang="en-US" b="1" dirty="0" smtClean="0"/>
              <a:t>PRINCIPLES OF ANTIBIOTICS ADMINISTRATION</a:t>
            </a:r>
            <a:endParaRPr lang="en-US" b="1" dirty="0"/>
          </a:p>
        </p:txBody>
      </p:sp>
      <p:sp>
        <p:nvSpPr>
          <p:cNvPr id="3" name="Content Placeholder 2"/>
          <p:cNvSpPr>
            <a:spLocks noGrp="1"/>
          </p:cNvSpPr>
          <p:nvPr>
            <p:ph sz="quarter" idx="1"/>
          </p:nvPr>
        </p:nvSpPr>
        <p:spPr>
          <a:xfrm>
            <a:off x="457200" y="2057400"/>
            <a:ext cx="8503920" cy="4572000"/>
          </a:xfrm>
        </p:spPr>
        <p:txBody>
          <a:bodyPr>
            <a:normAutofit/>
          </a:bodyPr>
          <a:lstStyle/>
          <a:p>
            <a:pPr>
              <a:buNone/>
            </a:pPr>
            <a:r>
              <a:rPr lang="en-US" sz="3600" dirty="0" smtClean="0"/>
              <a:t>Streptococcal </a:t>
            </a:r>
            <a:r>
              <a:rPr lang="en-US" sz="3600" dirty="0" err="1"/>
              <a:t>cellulitis</a:t>
            </a:r>
            <a:r>
              <a:rPr lang="en-US" sz="3600" dirty="0"/>
              <a:t>,         </a:t>
            </a:r>
            <a:r>
              <a:rPr lang="en-US" sz="3600" dirty="0" smtClean="0"/>
              <a:t>}</a:t>
            </a:r>
            <a:endParaRPr lang="en-US" sz="3600" dirty="0"/>
          </a:p>
          <a:p>
            <a:pPr>
              <a:buNone/>
            </a:pPr>
            <a:r>
              <a:rPr lang="en-US" sz="3600" dirty="0" smtClean="0"/>
              <a:t>Pneumococcal </a:t>
            </a:r>
            <a:r>
              <a:rPr lang="en-US" sz="3600" dirty="0" err="1"/>
              <a:t>pneumoniae</a:t>
            </a:r>
            <a:r>
              <a:rPr lang="en-US" sz="3600" dirty="0"/>
              <a:t> </a:t>
            </a:r>
            <a:r>
              <a:rPr lang="en-US" sz="3600" dirty="0" smtClean="0"/>
              <a:t>}Penicillin </a:t>
            </a:r>
          </a:p>
          <a:p>
            <a:pPr>
              <a:buNone/>
            </a:pPr>
            <a:r>
              <a:rPr lang="en-US" sz="3600" dirty="0" smtClean="0"/>
              <a:t>-Staphylococcal </a:t>
            </a:r>
            <a:r>
              <a:rPr lang="en-US" sz="3600" dirty="0"/>
              <a:t>wound infection –     </a:t>
            </a:r>
            <a:r>
              <a:rPr lang="en-US" sz="3600" dirty="0" err="1"/>
              <a:t>cloxacillin</a:t>
            </a:r>
            <a:endParaRPr lang="en-US" sz="3600" dirty="0"/>
          </a:p>
          <a:p>
            <a:pPr>
              <a:buNone/>
            </a:pPr>
            <a:r>
              <a:rPr lang="en-US" sz="3600" dirty="0" smtClean="0"/>
              <a:t>-Skin </a:t>
            </a:r>
            <a:r>
              <a:rPr lang="en-US" sz="3600" dirty="0"/>
              <a:t>infection with Staph and </a:t>
            </a:r>
            <a:r>
              <a:rPr lang="en-US" sz="3600" i="1" dirty="0" err="1"/>
              <a:t>Strept</a:t>
            </a:r>
            <a:r>
              <a:rPr lang="en-US" sz="3600" i="1" dirty="0"/>
              <a:t> </a:t>
            </a:r>
            <a:r>
              <a:rPr lang="en-US" sz="3600" i="1" dirty="0" err="1"/>
              <a:t>pyogenes</a:t>
            </a:r>
            <a:r>
              <a:rPr lang="en-US" sz="3600" dirty="0"/>
              <a:t> – erythromycin.</a:t>
            </a:r>
          </a:p>
          <a:p>
            <a:pPr lvl="0"/>
            <a:endParaRPr lang="en-US" sz="3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295400"/>
          </a:xfrm>
        </p:spPr>
        <p:txBody>
          <a:bodyPr>
            <a:normAutofit fontScale="90000"/>
          </a:bodyPr>
          <a:lstStyle/>
          <a:p>
            <a:r>
              <a:rPr lang="en-US" dirty="0" smtClean="0"/>
              <a:t/>
            </a:r>
            <a:br>
              <a:rPr lang="en-US" dirty="0" smtClean="0"/>
            </a:br>
            <a:r>
              <a:rPr lang="en-US" b="1" dirty="0" smtClean="0"/>
              <a:t>PRINCIPLES OF ANTIBIOTIC ADMINISTRATION</a:t>
            </a:r>
            <a:endParaRPr lang="en-US" b="1" dirty="0"/>
          </a:p>
        </p:txBody>
      </p:sp>
      <p:sp>
        <p:nvSpPr>
          <p:cNvPr id="3" name="Content Placeholder 2"/>
          <p:cNvSpPr>
            <a:spLocks noGrp="1"/>
          </p:cNvSpPr>
          <p:nvPr>
            <p:ph sz="quarter" idx="1"/>
          </p:nvPr>
        </p:nvSpPr>
        <p:spPr/>
        <p:txBody>
          <a:bodyPr>
            <a:normAutofit fontScale="92500" lnSpcReduction="20000"/>
          </a:bodyPr>
          <a:lstStyle/>
          <a:p>
            <a:pPr lvl="0"/>
            <a:r>
              <a:rPr lang="en-US" sz="3600" dirty="0"/>
              <a:t>However, narrow spectrum drugs for infections due to </a:t>
            </a:r>
            <a:r>
              <a:rPr lang="en-US" sz="3600" dirty="0" err="1"/>
              <a:t>coliforms</a:t>
            </a:r>
            <a:r>
              <a:rPr lang="en-US" sz="3600" dirty="0"/>
              <a:t> are not feasible because a number of the </a:t>
            </a:r>
            <a:r>
              <a:rPr lang="en-US" sz="3600" dirty="0" err="1"/>
              <a:t>aminoglycosides</a:t>
            </a:r>
            <a:r>
              <a:rPr lang="en-US" sz="3600" dirty="0"/>
              <a:t> or the </a:t>
            </a:r>
            <a:r>
              <a:rPr lang="en-US" sz="3600" dirty="0" err="1"/>
              <a:t>polymyxin</a:t>
            </a:r>
            <a:r>
              <a:rPr lang="en-US" sz="3600" dirty="0"/>
              <a:t> (the narrow spectrum) are too toxic and hence restricted for treatment of specific </a:t>
            </a:r>
            <a:r>
              <a:rPr lang="en-US" sz="3600" dirty="0" smtClean="0"/>
              <a:t>infections.</a:t>
            </a:r>
            <a:endParaRPr lang="en-US" sz="3600" dirty="0"/>
          </a:p>
          <a:p>
            <a:pPr lvl="0"/>
            <a:r>
              <a:rPr lang="en-US" sz="3600" dirty="0"/>
              <a:t>In practice, broad-spectrum antibiotics such as </a:t>
            </a:r>
            <a:r>
              <a:rPr lang="en-US" sz="3600" dirty="0" err="1"/>
              <a:t>ampicillin</a:t>
            </a:r>
            <a:r>
              <a:rPr lang="en-US" sz="3600" dirty="0"/>
              <a:t>, </a:t>
            </a:r>
            <a:r>
              <a:rPr lang="en-US" sz="3600" dirty="0" err="1"/>
              <a:t>cotrimoxazole</a:t>
            </a:r>
            <a:r>
              <a:rPr lang="en-US" sz="3600" dirty="0"/>
              <a:t> or </a:t>
            </a:r>
            <a:r>
              <a:rPr lang="en-US" sz="3600" dirty="0" err="1"/>
              <a:t>cephalosporins</a:t>
            </a:r>
            <a:r>
              <a:rPr lang="en-US" sz="3600" dirty="0"/>
              <a:t> are used to treat many infections due to Gram -negative bacilli. </a:t>
            </a:r>
          </a:p>
          <a:p>
            <a:pPr lvl="0"/>
            <a:endParaRPr 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34400" cy="1371600"/>
          </a:xfrm>
        </p:spPr>
        <p:txBody>
          <a:bodyPr>
            <a:normAutofit fontScale="90000"/>
          </a:bodyPr>
          <a:lstStyle/>
          <a:p>
            <a:r>
              <a:rPr lang="en-US" b="1" dirty="0" smtClean="0"/>
              <a:t>PRINCIPLES OF ANTIBIOTIC ADMINISTRATION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a:bodyPr>
          <a:lstStyle/>
          <a:p>
            <a:r>
              <a:rPr lang="en-US" sz="3600" dirty="0"/>
              <a:t>Site of infection: The </a:t>
            </a:r>
            <a:r>
              <a:rPr lang="en-US" sz="3600" dirty="0" err="1"/>
              <a:t>pharmacodynamic</a:t>
            </a:r>
            <a:r>
              <a:rPr lang="en-US" sz="3600" dirty="0"/>
              <a:t> characteristics of antimicrobial drugs are important in the selection of </a:t>
            </a:r>
            <a:r>
              <a:rPr lang="en-US" sz="3600" dirty="0" smtClean="0"/>
              <a:t>agents.</a:t>
            </a:r>
          </a:p>
          <a:p>
            <a:pPr>
              <a:buNone/>
            </a:pPr>
            <a:r>
              <a:rPr lang="en-US" sz="3600" dirty="0" smtClean="0"/>
              <a:t>-</a:t>
            </a:r>
            <a:r>
              <a:rPr lang="en-US" sz="3600" dirty="0" err="1" smtClean="0"/>
              <a:t>Chloramphenicol</a:t>
            </a:r>
            <a:r>
              <a:rPr lang="en-US" sz="3600" dirty="0" smtClean="0"/>
              <a:t> </a:t>
            </a:r>
            <a:r>
              <a:rPr lang="en-US" sz="3600" dirty="0"/>
              <a:t>penetrates the blood brain barrier and hence good for central nervous system </a:t>
            </a:r>
            <a:r>
              <a:rPr lang="en-US" sz="3600" dirty="0" smtClean="0"/>
              <a:t>infections.</a:t>
            </a:r>
          </a:p>
          <a:p>
            <a:pPr>
              <a:buNone/>
            </a:pPr>
            <a:r>
              <a:rPr lang="en-US" sz="3600" dirty="0" smtClean="0"/>
              <a:t>-</a:t>
            </a:r>
            <a:r>
              <a:rPr lang="en-US" sz="3600" dirty="0" err="1" smtClean="0"/>
              <a:t>Rifampicin</a:t>
            </a:r>
            <a:r>
              <a:rPr lang="en-US" sz="3600" dirty="0" smtClean="0"/>
              <a:t> </a:t>
            </a:r>
            <a:r>
              <a:rPr lang="en-US" sz="3600" dirty="0"/>
              <a:t>and </a:t>
            </a:r>
            <a:r>
              <a:rPr lang="en-US" sz="3600" dirty="0" err="1" smtClean="0"/>
              <a:t>leucomycin</a:t>
            </a:r>
            <a:r>
              <a:rPr lang="en-US" sz="3600" dirty="0" smtClean="0"/>
              <a:t> are suitable </a:t>
            </a:r>
            <a:r>
              <a:rPr lang="en-US" sz="3600" dirty="0"/>
              <a:t>for </a:t>
            </a:r>
            <a:r>
              <a:rPr lang="en-US" sz="3600" dirty="0" err="1"/>
              <a:t>osteomyelitis</a:t>
            </a:r>
            <a:r>
              <a:rPr lang="en-US" sz="3600" dirty="0"/>
              <a:t>.</a:t>
            </a:r>
          </a:p>
          <a:p>
            <a:pPr lvl="0"/>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r>
              <a:rPr lang="en-US" dirty="0" smtClean="0"/>
              <a:t/>
            </a:r>
            <a:br>
              <a:rPr lang="en-US" dirty="0" smtClean="0"/>
            </a:br>
            <a:endParaRPr lang="en-US" dirty="0"/>
          </a:p>
        </p:txBody>
      </p:sp>
      <p:sp>
        <p:nvSpPr>
          <p:cNvPr id="3" name="Content Placeholder 2"/>
          <p:cNvSpPr>
            <a:spLocks noGrp="1"/>
          </p:cNvSpPr>
          <p:nvPr>
            <p:ph sz="quarter" idx="1"/>
          </p:nvPr>
        </p:nvSpPr>
        <p:spPr>
          <a:xfrm>
            <a:off x="301752" y="1527048"/>
            <a:ext cx="8503920" cy="4949952"/>
          </a:xfrm>
        </p:spPr>
        <p:txBody>
          <a:bodyPr>
            <a:noAutofit/>
          </a:bodyPr>
          <a:lstStyle/>
          <a:p>
            <a:pPr lvl="0"/>
            <a:r>
              <a:rPr lang="en-US" sz="3600" dirty="0"/>
              <a:t>Antimicrobial agents include antibiotics, antiviral drugs, anti fungal agents, and </a:t>
            </a:r>
            <a:r>
              <a:rPr lang="en-US" sz="3600" dirty="0" err="1"/>
              <a:t>antiprotozoal</a:t>
            </a:r>
            <a:r>
              <a:rPr lang="en-US" sz="3600" dirty="0"/>
              <a:t> drugs.</a:t>
            </a:r>
          </a:p>
          <a:p>
            <a:pPr lvl="0"/>
            <a:r>
              <a:rPr lang="en-US" sz="3600" dirty="0"/>
              <a:t>They demonstrate selective toxicity i.e. the drugs can be administered to man with reasonable safety while having marked toxic effects on certain microbes.</a:t>
            </a:r>
          </a:p>
          <a:p>
            <a:endParaRPr 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295400"/>
          </a:xfrm>
        </p:spPr>
        <p:txBody>
          <a:bodyPr>
            <a:normAutofit fontScale="90000"/>
          </a:bodyPr>
          <a:lstStyle/>
          <a:p>
            <a:r>
              <a:rPr lang="en-US" dirty="0" smtClean="0"/>
              <a:t/>
            </a:r>
            <a:br>
              <a:rPr lang="en-US" dirty="0" smtClean="0"/>
            </a:br>
            <a:r>
              <a:rPr lang="en-US" b="1" dirty="0" smtClean="0"/>
              <a:t>PRINCIPLES OF ANTIBIOTIC ADMINISTRATION</a:t>
            </a:r>
            <a:endParaRPr lang="en-US" b="1" dirty="0"/>
          </a:p>
        </p:txBody>
      </p:sp>
      <p:sp>
        <p:nvSpPr>
          <p:cNvPr id="3" name="Content Placeholder 2"/>
          <p:cNvSpPr>
            <a:spLocks noGrp="1"/>
          </p:cNvSpPr>
          <p:nvPr>
            <p:ph sz="quarter" idx="1"/>
          </p:nvPr>
        </p:nvSpPr>
        <p:spPr/>
        <p:txBody>
          <a:bodyPr>
            <a:normAutofit/>
          </a:bodyPr>
          <a:lstStyle/>
          <a:p>
            <a:pPr lvl="0"/>
            <a:r>
              <a:rPr lang="en-US" sz="3600" dirty="0"/>
              <a:t>Patient’s factor e.g.</a:t>
            </a:r>
          </a:p>
          <a:p>
            <a:pPr lvl="0"/>
            <a:r>
              <a:rPr lang="en-US" sz="3600" dirty="0"/>
              <a:t>No penicillin to allergic patient</a:t>
            </a:r>
          </a:p>
          <a:p>
            <a:pPr lvl="0"/>
            <a:r>
              <a:rPr lang="en-US" sz="3600" dirty="0"/>
              <a:t>Tetracycline should not be given to children and pregnant mothers because of the possibilities of discoloration of the teeth and the potential harmful effects on bones.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295400"/>
          </a:xfrm>
        </p:spPr>
        <p:txBody>
          <a:bodyPr>
            <a:normAutofit fontScale="90000"/>
          </a:bodyPr>
          <a:lstStyle/>
          <a:p>
            <a:r>
              <a:rPr lang="en-US" dirty="0" smtClean="0"/>
              <a:t/>
            </a:r>
            <a:br>
              <a:rPr lang="en-US" dirty="0" smtClean="0"/>
            </a:br>
            <a:r>
              <a:rPr lang="en-US" b="1" dirty="0" smtClean="0"/>
              <a:t>PRINCIPLES OF ANTIBIOTIC ADMINISTRATION</a:t>
            </a:r>
            <a:endParaRPr lang="en-US" b="1" dirty="0"/>
          </a:p>
        </p:txBody>
      </p:sp>
      <p:sp>
        <p:nvSpPr>
          <p:cNvPr id="3" name="Content Placeholder 2"/>
          <p:cNvSpPr>
            <a:spLocks noGrp="1"/>
          </p:cNvSpPr>
          <p:nvPr>
            <p:ph sz="quarter" idx="1"/>
          </p:nvPr>
        </p:nvSpPr>
        <p:spPr/>
        <p:txBody>
          <a:bodyPr>
            <a:normAutofit/>
          </a:bodyPr>
          <a:lstStyle/>
          <a:p>
            <a:r>
              <a:rPr lang="en-US" sz="3600" dirty="0" err="1"/>
              <a:t>Sulphonamides</a:t>
            </a:r>
            <a:r>
              <a:rPr lang="en-US" sz="3600" dirty="0"/>
              <a:t> should not be given in pregnancy and neonatal period as this may lead to neonatal </a:t>
            </a:r>
            <a:r>
              <a:rPr lang="en-US" sz="3600" dirty="0" err="1"/>
              <a:t>kernicterus</a:t>
            </a:r>
            <a:r>
              <a:rPr lang="en-US" sz="3600" dirty="0"/>
              <a:t>.</a:t>
            </a:r>
          </a:p>
          <a:p>
            <a:pPr lvl="0"/>
            <a:endParaRPr lang="en-US"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COMBINATION OF ANTIBIOTICS</a:t>
            </a:r>
            <a:endParaRPr lang="en-US" dirty="0"/>
          </a:p>
        </p:txBody>
      </p:sp>
      <p:sp>
        <p:nvSpPr>
          <p:cNvPr id="3" name="Content Placeholder 2"/>
          <p:cNvSpPr>
            <a:spLocks noGrp="1"/>
          </p:cNvSpPr>
          <p:nvPr>
            <p:ph sz="quarter" idx="1"/>
          </p:nvPr>
        </p:nvSpPr>
        <p:spPr/>
        <p:txBody>
          <a:bodyPr/>
          <a:lstStyle/>
          <a:p>
            <a:r>
              <a:rPr lang="en-US" b="1" dirty="0"/>
              <a:t>DISADVANTAGES</a:t>
            </a:r>
            <a:endParaRPr lang="en-US" dirty="0"/>
          </a:p>
          <a:p>
            <a:pPr marL="514350" lvl="0" indent="-514350">
              <a:buFont typeface="+mj-lt"/>
              <a:buAutoNum type="alphaLcParenR"/>
            </a:pPr>
            <a:r>
              <a:rPr lang="en-US" sz="3600" dirty="0"/>
              <a:t>Increases the likelihood of development of side effects or toxicity e.g. </a:t>
            </a:r>
            <a:endParaRPr lang="en-US" sz="3600" dirty="0" smtClean="0"/>
          </a:p>
          <a:p>
            <a:pPr marL="514350" lvl="0" indent="-514350">
              <a:buNone/>
            </a:pPr>
            <a:r>
              <a:rPr lang="en-US" sz="3600" dirty="0" smtClean="0"/>
              <a:t>     -</a:t>
            </a:r>
            <a:r>
              <a:rPr lang="en-US" sz="3600" dirty="0" err="1" smtClean="0"/>
              <a:t>Trimethoprim</a:t>
            </a:r>
            <a:r>
              <a:rPr lang="en-US" sz="3600" dirty="0" smtClean="0"/>
              <a:t> </a:t>
            </a:r>
            <a:r>
              <a:rPr lang="en-US" sz="3600" dirty="0"/>
              <a:t>and </a:t>
            </a:r>
            <a:r>
              <a:rPr lang="en-US" sz="3600" dirty="0" err="1" smtClean="0"/>
              <a:t>sulphonamide</a:t>
            </a:r>
            <a:r>
              <a:rPr lang="en-US" sz="3600" dirty="0"/>
              <a:t>.</a:t>
            </a:r>
          </a:p>
          <a:p>
            <a:pPr>
              <a:buNone/>
            </a:pPr>
            <a:r>
              <a:rPr lang="en-US" sz="3600" dirty="0" smtClean="0"/>
              <a:t>     -</a:t>
            </a:r>
            <a:r>
              <a:rPr lang="en-US" sz="3600" dirty="0" err="1"/>
              <a:t>Cephalosporins</a:t>
            </a:r>
            <a:r>
              <a:rPr lang="en-US" sz="3600" dirty="0"/>
              <a:t> &amp; </a:t>
            </a:r>
            <a:r>
              <a:rPr lang="en-US" sz="3600" dirty="0" err="1" smtClean="0"/>
              <a:t>Gentamycin</a:t>
            </a:r>
            <a:endParaRPr lang="en-US" sz="3600" dirty="0" smtClean="0"/>
          </a:p>
          <a:p>
            <a:pPr marL="514350" indent="-514350">
              <a:buNone/>
            </a:pP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COMBINATION OF ANTIBIOTICS</a:t>
            </a:r>
          </a:p>
        </p:txBody>
      </p:sp>
      <p:sp>
        <p:nvSpPr>
          <p:cNvPr id="3" name="Content Placeholder 2"/>
          <p:cNvSpPr>
            <a:spLocks noGrp="1"/>
          </p:cNvSpPr>
          <p:nvPr>
            <p:ph sz="quarter" idx="1"/>
          </p:nvPr>
        </p:nvSpPr>
        <p:spPr/>
        <p:txBody>
          <a:bodyPr>
            <a:normAutofit/>
          </a:bodyPr>
          <a:lstStyle/>
          <a:p>
            <a:pPr>
              <a:buNone/>
            </a:pPr>
            <a:r>
              <a:rPr lang="en-US" sz="3600" b="1" dirty="0"/>
              <a:t>DISADVANTAGES</a:t>
            </a:r>
            <a:endParaRPr lang="en-US" sz="3600" dirty="0"/>
          </a:p>
          <a:p>
            <a:pPr marL="514350" lvl="0" indent="-514350">
              <a:buNone/>
            </a:pPr>
            <a:r>
              <a:rPr lang="en-US" sz="3600" dirty="0" smtClean="0"/>
              <a:t>b)  Super </a:t>
            </a:r>
            <a:r>
              <a:rPr lang="en-US" sz="3600" dirty="0"/>
              <a:t>infections and hospital acquired bacterial infections e.g. Infection with antibiotic resistant bacterial strains </a:t>
            </a:r>
            <a:r>
              <a:rPr lang="en-US" sz="3600" dirty="0" err="1"/>
              <a:t>e.g</a:t>
            </a:r>
            <a:r>
              <a:rPr lang="en-US" sz="3600" dirty="0"/>
              <a:t> </a:t>
            </a:r>
            <a:r>
              <a:rPr lang="en-US" sz="3600" dirty="0" err="1"/>
              <a:t>Klebsiella</a:t>
            </a:r>
            <a:r>
              <a:rPr lang="en-US" sz="3600" dirty="0"/>
              <a:t>, Candida </a:t>
            </a:r>
            <a:r>
              <a:rPr lang="en-US" sz="3600" dirty="0" smtClean="0"/>
              <a:t>etc. </a:t>
            </a:r>
            <a:endParaRPr lang="en-US" sz="3600" dirty="0"/>
          </a:p>
          <a:p>
            <a:endParaRPr lang="en-US"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COMBINATION OF ANTIBIOTICS</a:t>
            </a:r>
            <a:endParaRPr lang="en-US" dirty="0"/>
          </a:p>
        </p:txBody>
      </p:sp>
      <p:sp>
        <p:nvSpPr>
          <p:cNvPr id="3" name="Content Placeholder 2"/>
          <p:cNvSpPr>
            <a:spLocks noGrp="1"/>
          </p:cNvSpPr>
          <p:nvPr>
            <p:ph sz="quarter" idx="1"/>
          </p:nvPr>
        </p:nvSpPr>
        <p:spPr/>
        <p:txBody>
          <a:bodyPr>
            <a:normAutofit/>
          </a:bodyPr>
          <a:lstStyle/>
          <a:p>
            <a:pPr>
              <a:buNone/>
            </a:pPr>
            <a:r>
              <a:rPr lang="en-US" sz="3600" b="1" dirty="0"/>
              <a:t>DISADVANTAGES</a:t>
            </a:r>
            <a:endParaRPr lang="en-US" sz="3600" dirty="0"/>
          </a:p>
          <a:p>
            <a:pPr marL="514350" lvl="0" indent="-514350">
              <a:buNone/>
            </a:pPr>
            <a:r>
              <a:rPr lang="en-US" sz="3600" dirty="0"/>
              <a:t>c</a:t>
            </a:r>
            <a:r>
              <a:rPr lang="en-US" sz="3600" dirty="0" smtClean="0"/>
              <a:t>) Possibility of antagonism between the drugs against the infecting organisms e.g. penicillin + tetracycline.</a:t>
            </a:r>
          </a:p>
          <a:p>
            <a:pPr marL="514350" indent="-514350">
              <a:buNone/>
            </a:pPr>
            <a:r>
              <a:rPr lang="en-US" sz="3600" dirty="0" smtClean="0"/>
              <a:t>d) </a:t>
            </a:r>
            <a:r>
              <a:rPr lang="en-US" sz="3600" dirty="0"/>
              <a:t>Increased costs</a:t>
            </a:r>
          </a:p>
          <a:p>
            <a:pPr marL="514350" lvl="0" indent="-514350">
              <a:buNone/>
            </a:pPr>
            <a:endParaRPr lang="en-US"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COMBINATION OF ANTIBIOTICS</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sz="3600" b="1" dirty="0" smtClean="0"/>
              <a:t>ADVANTAGES</a:t>
            </a:r>
          </a:p>
          <a:p>
            <a:pPr marL="742950" lvl="0" indent="-742950">
              <a:buFont typeface="+mj-lt"/>
              <a:buAutoNum type="alphaLcParenR"/>
            </a:pPr>
            <a:r>
              <a:rPr lang="en-US" sz="3600" dirty="0"/>
              <a:t>Bactericidal synergistic antibiotics e.g. for treating patients with </a:t>
            </a:r>
            <a:r>
              <a:rPr lang="en-US" sz="3600" dirty="0" err="1"/>
              <a:t>endocarditis</a:t>
            </a:r>
            <a:r>
              <a:rPr lang="en-US" sz="3600" dirty="0"/>
              <a:t> such </a:t>
            </a:r>
            <a:r>
              <a:rPr lang="en-US" sz="3600" dirty="0" smtClean="0"/>
              <a:t>as: </a:t>
            </a:r>
          </a:p>
          <a:p>
            <a:pPr marL="742950" lvl="0" indent="-742950">
              <a:buNone/>
            </a:pPr>
            <a:r>
              <a:rPr lang="en-US" sz="3600" dirty="0" smtClean="0"/>
              <a:t>-</a:t>
            </a:r>
            <a:r>
              <a:rPr lang="en-US" sz="3600" dirty="0" err="1" smtClean="0"/>
              <a:t>penicillin+gentamycin</a:t>
            </a:r>
            <a:r>
              <a:rPr lang="en-US" sz="3600" dirty="0" smtClean="0"/>
              <a:t> </a:t>
            </a:r>
            <a:r>
              <a:rPr lang="en-US" sz="3600" dirty="0"/>
              <a:t>for </a:t>
            </a:r>
            <a:r>
              <a:rPr lang="en-US" sz="3600" i="1" dirty="0" err="1"/>
              <a:t>Strept.faecalis</a:t>
            </a:r>
            <a:r>
              <a:rPr lang="en-US" sz="3600" dirty="0"/>
              <a:t> </a:t>
            </a:r>
            <a:r>
              <a:rPr lang="en-US" sz="3600" dirty="0" err="1"/>
              <a:t>endocarditis</a:t>
            </a:r>
            <a:r>
              <a:rPr lang="en-US" sz="3600" dirty="0"/>
              <a:t>. </a:t>
            </a:r>
            <a:endParaRPr lang="en-US" sz="3600" dirty="0" smtClean="0"/>
          </a:p>
          <a:p>
            <a:pPr marL="742950" lvl="0" indent="-742950">
              <a:buNone/>
            </a:pPr>
            <a:r>
              <a:rPr lang="en-US" sz="3600" dirty="0" smtClean="0"/>
              <a:t>-Gram-negative </a:t>
            </a:r>
            <a:r>
              <a:rPr lang="en-US" sz="3600" dirty="0" err="1"/>
              <a:t>septicaemia</a:t>
            </a:r>
            <a:r>
              <a:rPr lang="en-US" sz="3600" dirty="0"/>
              <a:t> in </a:t>
            </a:r>
            <a:r>
              <a:rPr lang="en-US" sz="3600" dirty="0" err="1"/>
              <a:t>neutropenic</a:t>
            </a:r>
            <a:r>
              <a:rPr lang="en-US" sz="3600" dirty="0"/>
              <a:t> patients.</a:t>
            </a:r>
          </a:p>
          <a:p>
            <a:pPr marL="742950" indent="-742950">
              <a:buNone/>
            </a:pPr>
            <a:endParaRPr lang="en-US" sz="36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COMBINATION OF ANTIBIOTICS</a:t>
            </a:r>
            <a:endParaRPr lang="en-US" dirty="0"/>
          </a:p>
        </p:txBody>
      </p:sp>
      <p:sp>
        <p:nvSpPr>
          <p:cNvPr id="3" name="Content Placeholder 2"/>
          <p:cNvSpPr>
            <a:spLocks noGrp="1"/>
          </p:cNvSpPr>
          <p:nvPr>
            <p:ph sz="quarter" idx="1"/>
          </p:nvPr>
        </p:nvSpPr>
        <p:spPr/>
        <p:txBody>
          <a:bodyPr>
            <a:normAutofit/>
          </a:bodyPr>
          <a:lstStyle/>
          <a:p>
            <a:pPr>
              <a:buNone/>
            </a:pPr>
            <a:r>
              <a:rPr lang="en-US" sz="3600" b="1" dirty="0" smtClean="0"/>
              <a:t>ADVANTAGES</a:t>
            </a:r>
          </a:p>
          <a:p>
            <a:pPr marL="742950" lvl="0" indent="-742950">
              <a:buNone/>
            </a:pPr>
            <a:r>
              <a:rPr lang="en-US" sz="3600" b="1" dirty="0" smtClean="0"/>
              <a:t>b)   </a:t>
            </a:r>
            <a:r>
              <a:rPr lang="en-US" sz="4400" dirty="0" smtClean="0"/>
              <a:t>Mixed </a:t>
            </a:r>
            <a:r>
              <a:rPr lang="en-US" sz="4400" dirty="0"/>
              <a:t>or “unknown” infections </a:t>
            </a:r>
            <a:r>
              <a:rPr lang="en-US" sz="4400" dirty="0" err="1" smtClean="0"/>
              <a:t>e.g.Coliforms</a:t>
            </a:r>
            <a:r>
              <a:rPr lang="en-US" sz="4400" dirty="0" smtClean="0"/>
              <a:t> </a:t>
            </a:r>
            <a:r>
              <a:rPr lang="en-US" sz="4400" dirty="0"/>
              <a:t>+ </a:t>
            </a:r>
            <a:r>
              <a:rPr lang="en-US" sz="4400" dirty="0" err="1"/>
              <a:t>Bacteroides</a:t>
            </a:r>
            <a:r>
              <a:rPr lang="en-US" sz="4400" dirty="0"/>
              <a:t> = </a:t>
            </a:r>
            <a:r>
              <a:rPr lang="en-US" sz="4400" dirty="0" err="1"/>
              <a:t>Anticoliforms</a:t>
            </a:r>
            <a:r>
              <a:rPr lang="en-US" sz="4400" dirty="0"/>
              <a:t> + </a:t>
            </a:r>
            <a:r>
              <a:rPr lang="en-US" sz="4400" dirty="0" err="1"/>
              <a:t>metronidazole</a:t>
            </a:r>
            <a:endParaRPr lang="en-US" sz="4400" dirty="0"/>
          </a:p>
          <a:p>
            <a:pPr marL="742950" indent="-742950">
              <a:buNone/>
            </a:pPr>
            <a:endParaRPr lang="en-US" sz="44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COMBINATION OF ANTIBIOTICS</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sz="3600" b="1" dirty="0" smtClean="0"/>
              <a:t>ADVANTAGES</a:t>
            </a:r>
          </a:p>
          <a:p>
            <a:pPr marL="742950" indent="-742950">
              <a:buAutoNum type="alphaLcParenR" startAt="3"/>
            </a:pPr>
            <a:r>
              <a:rPr lang="en-US" sz="3600" dirty="0" smtClean="0"/>
              <a:t>To </a:t>
            </a:r>
            <a:r>
              <a:rPr lang="en-US" sz="3600" dirty="0"/>
              <a:t>prevent or delay development of drug resistance </a:t>
            </a:r>
            <a:r>
              <a:rPr lang="en-US" sz="3600" dirty="0" smtClean="0"/>
              <a:t> e.g</a:t>
            </a:r>
            <a:r>
              <a:rPr lang="en-US" sz="3600" dirty="0"/>
              <a:t>. </a:t>
            </a:r>
            <a:endParaRPr lang="en-US" sz="3600" dirty="0" smtClean="0"/>
          </a:p>
          <a:p>
            <a:pPr marL="742950" indent="-742950">
              <a:buNone/>
            </a:pPr>
            <a:r>
              <a:rPr lang="en-US" sz="3600" dirty="0" smtClean="0"/>
              <a:t>-antibiotics </a:t>
            </a:r>
            <a:r>
              <a:rPr lang="en-US" sz="3600" dirty="0"/>
              <a:t>for tuberculosis, </a:t>
            </a:r>
            <a:endParaRPr lang="en-US" sz="3600" dirty="0" smtClean="0"/>
          </a:p>
          <a:p>
            <a:pPr marL="742950" indent="-742950">
              <a:buNone/>
            </a:pPr>
            <a:r>
              <a:rPr lang="en-US" sz="3600" dirty="0" smtClean="0"/>
              <a:t>-</a:t>
            </a:r>
            <a:r>
              <a:rPr lang="en-US" sz="3600" dirty="0" err="1" smtClean="0"/>
              <a:t>fusidic</a:t>
            </a:r>
            <a:r>
              <a:rPr lang="en-US" sz="3600" dirty="0" smtClean="0"/>
              <a:t> </a:t>
            </a:r>
            <a:r>
              <a:rPr lang="en-US" sz="3600" dirty="0"/>
              <a:t>acid + erythromycin for </a:t>
            </a:r>
            <a:r>
              <a:rPr lang="en-US" sz="3600" i="1" dirty="0"/>
              <a:t>Staph. </a:t>
            </a:r>
            <a:r>
              <a:rPr lang="en-US" sz="3600" i="1" dirty="0" err="1"/>
              <a:t>aureus</a:t>
            </a:r>
            <a:r>
              <a:rPr lang="en-US" sz="3600" dirty="0"/>
              <a:t>, </a:t>
            </a:r>
            <a:endParaRPr lang="en-US" sz="3600" dirty="0" smtClean="0"/>
          </a:p>
          <a:p>
            <a:pPr marL="742950" indent="-742950">
              <a:buNone/>
            </a:pPr>
            <a:r>
              <a:rPr lang="en-US" sz="3600" dirty="0" smtClean="0"/>
              <a:t>-</a:t>
            </a:r>
            <a:r>
              <a:rPr lang="en-US" sz="3600" dirty="0" err="1" smtClean="0"/>
              <a:t>gentamycin</a:t>
            </a:r>
            <a:r>
              <a:rPr lang="en-US" sz="3600" dirty="0" smtClean="0"/>
              <a:t> </a:t>
            </a:r>
            <a:r>
              <a:rPr lang="en-US" sz="3600" dirty="0"/>
              <a:t>+ </a:t>
            </a:r>
            <a:r>
              <a:rPr lang="en-US" sz="3600" dirty="0" err="1"/>
              <a:t>carbenicillin</a:t>
            </a:r>
            <a:r>
              <a:rPr lang="en-US" sz="3600" dirty="0"/>
              <a:t> for Pseudomonas.</a:t>
            </a:r>
          </a:p>
          <a:p>
            <a:pPr marL="742950" lvl="0" indent="-742950">
              <a:buNone/>
            </a:pPr>
            <a:endParaRPr lang="en-US" sz="36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219200"/>
          </a:xfrm>
        </p:spPr>
        <p:txBody>
          <a:bodyPr>
            <a:normAutofit fontScale="90000"/>
          </a:bodyPr>
          <a:lstStyle/>
          <a:p>
            <a:r>
              <a:rPr lang="en-US" b="1" dirty="0" smtClean="0"/>
              <a:t/>
            </a:r>
            <a:br>
              <a:rPr lang="en-US" b="1" dirty="0" smtClean="0"/>
            </a:br>
            <a:r>
              <a:rPr lang="en-US" b="1" dirty="0" smtClean="0"/>
              <a:t/>
            </a:r>
            <a:br>
              <a:rPr lang="en-US" b="1" dirty="0" smtClean="0"/>
            </a:br>
            <a:r>
              <a:rPr lang="en-US" dirty="0"/>
              <a:t/>
            </a:r>
            <a:br>
              <a:rPr lang="en-US" dirty="0"/>
            </a:br>
            <a:r>
              <a:rPr lang="en-US" b="1" dirty="0" smtClean="0"/>
              <a:t> JAWETZ SUGGESTIONS FOR ANTIBIOTICS COMBINATION</a:t>
            </a:r>
            <a:endParaRPr lang="en-US" dirty="0"/>
          </a:p>
        </p:txBody>
      </p:sp>
      <p:sp>
        <p:nvSpPr>
          <p:cNvPr id="3" name="Content Placeholder 2"/>
          <p:cNvSpPr>
            <a:spLocks noGrp="1"/>
          </p:cNvSpPr>
          <p:nvPr>
            <p:ph sz="quarter" idx="1"/>
          </p:nvPr>
        </p:nvSpPr>
        <p:spPr/>
        <p:txBody>
          <a:bodyPr>
            <a:normAutofit/>
          </a:bodyPr>
          <a:lstStyle/>
          <a:p>
            <a:pPr marL="742950" lvl="0" indent="-742950">
              <a:buFont typeface="+mj-lt"/>
              <a:buAutoNum type="alphaLcParenR"/>
            </a:pPr>
            <a:r>
              <a:rPr lang="en-US" sz="4000" dirty="0"/>
              <a:t>A bactericidal drug combined with another bactericidal drug may produce a synergistic combination.</a:t>
            </a:r>
          </a:p>
          <a:p>
            <a:pPr marL="742950" lvl="0" indent="-742950">
              <a:buFont typeface="+mj-lt"/>
              <a:buAutoNum type="alphaLcParenR"/>
            </a:pPr>
            <a:r>
              <a:rPr lang="en-US" sz="4000" dirty="0"/>
              <a:t>A </a:t>
            </a:r>
            <a:r>
              <a:rPr lang="en-US" sz="4000" dirty="0" err="1"/>
              <a:t>bacteriostatic</a:t>
            </a:r>
            <a:r>
              <a:rPr lang="en-US" sz="4000" dirty="0"/>
              <a:t> drug combined with a bactericidal drug is likely to be antagonistic.</a:t>
            </a:r>
          </a:p>
          <a:p>
            <a:endParaRPr lang="en-US" sz="3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295400"/>
          </a:xfrm>
        </p:spPr>
        <p:txBody>
          <a:bodyPr>
            <a:normAutofit fontScale="90000"/>
          </a:bodyPr>
          <a:lstStyle/>
          <a:p>
            <a:r>
              <a:rPr lang="en-US" dirty="0"/>
              <a:t/>
            </a:r>
            <a:br>
              <a:rPr lang="en-US" dirty="0"/>
            </a:br>
            <a:r>
              <a:rPr lang="en-US" b="1" dirty="0" smtClean="0"/>
              <a:t> JAWETZ SUGGESTIONS FOR ANTIBIOTICS COMBINATION</a:t>
            </a:r>
            <a:endParaRPr lang="en-US" dirty="0"/>
          </a:p>
        </p:txBody>
      </p:sp>
      <p:sp>
        <p:nvSpPr>
          <p:cNvPr id="3" name="Content Placeholder 2"/>
          <p:cNvSpPr>
            <a:spLocks noGrp="1"/>
          </p:cNvSpPr>
          <p:nvPr>
            <p:ph sz="quarter" idx="1"/>
          </p:nvPr>
        </p:nvSpPr>
        <p:spPr/>
        <p:txBody>
          <a:bodyPr>
            <a:normAutofit lnSpcReduction="10000"/>
          </a:bodyPr>
          <a:lstStyle/>
          <a:p>
            <a:pPr marL="742950" lvl="0" indent="-742950">
              <a:buNone/>
            </a:pPr>
            <a:r>
              <a:rPr lang="en-US" sz="3600" dirty="0" smtClean="0"/>
              <a:t>c)    </a:t>
            </a:r>
            <a:r>
              <a:rPr lang="en-US" sz="6000" dirty="0" smtClean="0"/>
              <a:t>A </a:t>
            </a:r>
            <a:r>
              <a:rPr lang="en-US" sz="6000" dirty="0" err="1"/>
              <a:t>bacteriostatic</a:t>
            </a:r>
            <a:r>
              <a:rPr lang="en-US" sz="6000" dirty="0"/>
              <a:t> drug combined with another </a:t>
            </a:r>
            <a:r>
              <a:rPr lang="en-US" sz="6000" dirty="0" err="1"/>
              <a:t>bacteriostatic</a:t>
            </a:r>
            <a:r>
              <a:rPr lang="en-US" sz="6000" dirty="0"/>
              <a:t> drug is usually merely additive.</a:t>
            </a:r>
          </a:p>
          <a:p>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r>
              <a:rPr lang="en-US" dirty="0" smtClean="0"/>
              <a:t/>
            </a:r>
            <a:br>
              <a:rPr lang="en-US" dirty="0" smtClean="0"/>
            </a:br>
            <a:endParaRPr lang="en-US" dirty="0"/>
          </a:p>
        </p:txBody>
      </p:sp>
      <p:sp>
        <p:nvSpPr>
          <p:cNvPr id="3" name="Content Placeholder 2"/>
          <p:cNvSpPr>
            <a:spLocks noGrp="1"/>
          </p:cNvSpPr>
          <p:nvPr>
            <p:ph sz="quarter" idx="1"/>
          </p:nvPr>
        </p:nvSpPr>
        <p:spPr/>
        <p:txBody>
          <a:bodyPr>
            <a:noAutofit/>
          </a:bodyPr>
          <a:lstStyle/>
          <a:p>
            <a:pPr lvl="0"/>
            <a:r>
              <a:rPr lang="en-US" sz="4000" dirty="0"/>
              <a:t>However, host </a:t>
            </a:r>
            <a:r>
              <a:rPr lang="en-US" sz="4000" dirty="0" err="1"/>
              <a:t>defence</a:t>
            </a:r>
            <a:r>
              <a:rPr lang="en-US" sz="4000" dirty="0"/>
              <a:t> mechanisms are usually necessary for the final elimination of microbial pathogens.</a:t>
            </a:r>
          </a:p>
          <a:p>
            <a:pPr lvl="0"/>
            <a:r>
              <a:rPr lang="en-US" sz="4000" dirty="0"/>
              <a:t>Therefore, it is not essential to use bactericidal drugs to treat most infections.</a:t>
            </a:r>
          </a:p>
          <a:p>
            <a:endParaRPr lang="en-US" sz="4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PHARMACOKINETIC FACTORS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sz="3600" b="1" dirty="0"/>
              <a:t>Pharmacokinetic </a:t>
            </a:r>
            <a:r>
              <a:rPr lang="en-US" sz="3600" b="1" dirty="0" smtClean="0"/>
              <a:t>factors- </a:t>
            </a:r>
            <a:r>
              <a:rPr lang="en-US" sz="3600" dirty="0" smtClean="0"/>
              <a:t>these </a:t>
            </a:r>
            <a:r>
              <a:rPr lang="en-US" sz="3600" dirty="0"/>
              <a:t>determine whether a drug is likely to reach the site of infection in adequate concentration. </a:t>
            </a:r>
            <a:endParaRPr lang="en-US" sz="3600" dirty="0" smtClean="0"/>
          </a:p>
          <a:p>
            <a:r>
              <a:rPr lang="en-US" sz="3600" dirty="0" smtClean="0"/>
              <a:t>Knowledge </a:t>
            </a:r>
            <a:r>
              <a:rPr lang="en-US" sz="3600" dirty="0"/>
              <a:t>of the potential side effects and toxicity gives an indication of the extent to </a:t>
            </a:r>
            <a:r>
              <a:rPr lang="en-US" sz="3600" dirty="0" smtClean="0"/>
              <a:t>which </a:t>
            </a:r>
            <a:r>
              <a:rPr lang="en-US" sz="3600" dirty="0"/>
              <a:t>such therapeutic concentration can be safely achieved (</a:t>
            </a:r>
            <a:r>
              <a:rPr lang="en-US" sz="3600" dirty="0" err="1" smtClean="0"/>
              <a:t>i.e.the</a:t>
            </a:r>
            <a:r>
              <a:rPr lang="en-US" sz="3600" dirty="0" smtClean="0"/>
              <a:t> </a:t>
            </a:r>
            <a:r>
              <a:rPr lang="en-US" sz="3600" dirty="0"/>
              <a:t>therapeutic index </a:t>
            </a:r>
            <a:r>
              <a:rPr lang="en-US" sz="3600" dirty="0" smtClean="0"/>
              <a:t>should be </a:t>
            </a:r>
            <a:r>
              <a:rPr lang="en-US" sz="3600" dirty="0"/>
              <a:t>assessed).</a:t>
            </a:r>
          </a:p>
          <a:p>
            <a:endParaRPr lang="en-US" sz="3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ANTIFUNGAL AGENTS</a:t>
            </a:r>
            <a:endParaRPr lang="en-US" dirty="0"/>
          </a:p>
        </p:txBody>
      </p:sp>
      <p:sp>
        <p:nvSpPr>
          <p:cNvPr id="3" name="Content Placeholder 2"/>
          <p:cNvSpPr>
            <a:spLocks noGrp="1"/>
          </p:cNvSpPr>
          <p:nvPr>
            <p:ph sz="quarter" idx="1"/>
          </p:nvPr>
        </p:nvSpPr>
        <p:spPr>
          <a:xfrm>
            <a:off x="0" y="1295400"/>
            <a:ext cx="8805672" cy="5410200"/>
          </a:xfrm>
        </p:spPr>
        <p:txBody>
          <a:bodyPr/>
          <a:lstStyle/>
          <a:p>
            <a:r>
              <a:rPr lang="en-US" dirty="0" smtClean="0"/>
              <a:t>Fungal infections can either be superficial or systemic.</a:t>
            </a:r>
          </a:p>
          <a:p>
            <a:r>
              <a:rPr lang="en-US" dirty="0" smtClean="0"/>
              <a:t>Antifungal agents are used for either local or systemic fungal infections.</a:t>
            </a:r>
          </a:p>
          <a:p>
            <a:r>
              <a:rPr lang="en-US" dirty="0" smtClean="0"/>
              <a:t>Example of local antifungal agent is </a:t>
            </a:r>
            <a:r>
              <a:rPr lang="en-US" b="1" dirty="0" err="1" smtClean="0"/>
              <a:t>Nystatin</a:t>
            </a:r>
            <a:r>
              <a:rPr lang="en-US" b="1" dirty="0" smtClean="0"/>
              <a:t> </a:t>
            </a:r>
            <a:r>
              <a:rPr lang="en-US" dirty="0" smtClean="0"/>
              <a:t>which is poorly absorbed in the GIT and hence used mainly for local or superficial infections e.g. oral or vaginal </a:t>
            </a:r>
            <a:r>
              <a:rPr lang="en-US" dirty="0" err="1" smtClean="0"/>
              <a:t>candidiasis</a:t>
            </a:r>
            <a:r>
              <a:rPr lang="en-US" dirty="0" smtClean="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ANTIFUNGAL AGENTS</a:t>
            </a:r>
            <a:endParaRPr lang="en-US" b="1" dirty="0"/>
          </a:p>
        </p:txBody>
      </p:sp>
      <p:sp>
        <p:nvSpPr>
          <p:cNvPr id="3" name="Content Placeholder 2"/>
          <p:cNvSpPr>
            <a:spLocks noGrp="1"/>
          </p:cNvSpPr>
          <p:nvPr>
            <p:ph sz="quarter" idx="1"/>
          </p:nvPr>
        </p:nvSpPr>
        <p:spPr/>
        <p:txBody>
          <a:bodyPr>
            <a:normAutofit lnSpcReduction="10000"/>
          </a:bodyPr>
          <a:lstStyle/>
          <a:p>
            <a:r>
              <a:rPr lang="en-US" dirty="0" smtClean="0"/>
              <a:t>An e.g. of systemic antifungal agent is </a:t>
            </a:r>
            <a:r>
              <a:rPr lang="en-US" dirty="0" err="1" smtClean="0"/>
              <a:t>Amphotericin</a:t>
            </a:r>
            <a:r>
              <a:rPr lang="en-US" dirty="0" smtClean="0"/>
              <a:t> B.</a:t>
            </a:r>
          </a:p>
          <a:p>
            <a:r>
              <a:rPr lang="en-US" dirty="0" smtClean="0"/>
              <a:t>Used to treat systemic mycosis</a:t>
            </a:r>
          </a:p>
          <a:p>
            <a:r>
              <a:rPr lang="en-US" dirty="0" smtClean="0"/>
              <a:t>Administered </a:t>
            </a:r>
            <a:r>
              <a:rPr lang="en-US" dirty="0" err="1" smtClean="0"/>
              <a:t>parenterally</a:t>
            </a:r>
            <a:endParaRPr lang="en-US" dirty="0" smtClean="0"/>
          </a:p>
          <a:p>
            <a:r>
              <a:rPr lang="en-US" dirty="0" smtClean="0"/>
              <a:t>Long-term therapy usually 6-10 weeks</a:t>
            </a:r>
          </a:p>
          <a:p>
            <a:r>
              <a:rPr lang="en-US" dirty="0" smtClean="0"/>
              <a:t>Complications of long-term use include </a:t>
            </a:r>
            <a:r>
              <a:rPr lang="en-US" dirty="0" err="1" smtClean="0"/>
              <a:t>nephrotoxicity,electrolyte</a:t>
            </a:r>
            <a:r>
              <a:rPr lang="en-US" dirty="0" smtClean="0"/>
              <a:t> abnormalities(low </a:t>
            </a:r>
            <a:r>
              <a:rPr lang="en-US" dirty="0" err="1" smtClean="0"/>
              <a:t>K+,Mg</a:t>
            </a:r>
            <a:r>
              <a:rPr lang="en-US" dirty="0" smtClean="0"/>
              <a:t>++,Ca++),</a:t>
            </a:r>
            <a:r>
              <a:rPr lang="en-US" dirty="0" err="1" smtClean="0"/>
              <a:t>anemia,gingival</a:t>
            </a:r>
            <a:r>
              <a:rPr lang="en-US" dirty="0" smtClean="0"/>
              <a:t> </a:t>
            </a:r>
            <a:r>
              <a:rPr lang="en-US" dirty="0" err="1" smtClean="0"/>
              <a:t>bleeding,febrile</a:t>
            </a:r>
            <a:r>
              <a:rPr lang="en-US" dirty="0" smtClean="0"/>
              <a:t> </a:t>
            </a:r>
            <a:r>
              <a:rPr lang="en-US" dirty="0" err="1" smtClean="0"/>
              <a:t>reactions,fever</a:t>
            </a:r>
            <a:r>
              <a:rPr lang="en-US" dirty="0" smtClean="0"/>
              <a:t> and chills.</a:t>
            </a:r>
          </a:p>
          <a:p>
            <a:r>
              <a:rPr lang="en-US" dirty="0" smtClean="0"/>
              <a:t>Because of the above </a:t>
            </a:r>
            <a:r>
              <a:rPr lang="en-US" dirty="0" err="1" smtClean="0"/>
              <a:t>cxs</a:t>
            </a:r>
            <a:r>
              <a:rPr lang="en-US" dirty="0" smtClean="0"/>
              <a:t>, pts must be well-hydrated.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ANTIVIRAL AGENTS</a:t>
            </a:r>
            <a:endParaRPr lang="en-US" b="1" dirty="0"/>
          </a:p>
        </p:txBody>
      </p:sp>
      <p:sp>
        <p:nvSpPr>
          <p:cNvPr id="3" name="Content Placeholder 2"/>
          <p:cNvSpPr>
            <a:spLocks noGrp="1"/>
          </p:cNvSpPr>
          <p:nvPr>
            <p:ph sz="quarter" idx="1"/>
          </p:nvPr>
        </p:nvSpPr>
        <p:spPr>
          <a:xfrm>
            <a:off x="0" y="1527048"/>
            <a:ext cx="8805672" cy="4572000"/>
          </a:xfrm>
        </p:spPr>
        <p:txBody>
          <a:bodyPr/>
          <a:lstStyle/>
          <a:p>
            <a:r>
              <a:rPr lang="en-US" dirty="0" smtClean="0"/>
              <a:t>Viral replication, which takes place in host cells during </a:t>
            </a:r>
            <a:r>
              <a:rPr lang="en-US" dirty="0" err="1" smtClean="0"/>
              <a:t>infection,often</a:t>
            </a:r>
            <a:r>
              <a:rPr lang="en-US" dirty="0" smtClean="0"/>
              <a:t> uses host </a:t>
            </a:r>
            <a:r>
              <a:rPr lang="en-US" dirty="0" err="1" smtClean="0"/>
              <a:t>ribosomes</a:t>
            </a:r>
            <a:r>
              <a:rPr lang="en-US" dirty="0" smtClean="0"/>
              <a:t>/enzymes</a:t>
            </a:r>
          </a:p>
          <a:p>
            <a:r>
              <a:rPr lang="en-US" dirty="0" smtClean="0"/>
              <a:t>Viral replication is at its peak before the appearance of signs and symptoms .</a:t>
            </a:r>
          </a:p>
          <a:p>
            <a:r>
              <a:rPr lang="en-US" dirty="0" smtClean="0"/>
              <a:t>The challenge for antiviral agents is to preserve the host </a:t>
            </a:r>
            <a:r>
              <a:rPr lang="en-US" dirty="0" err="1" smtClean="0"/>
              <a:t>ribosomes</a:t>
            </a:r>
            <a:r>
              <a:rPr lang="en-US" dirty="0" smtClean="0"/>
              <a:t>/enzymes</a:t>
            </a:r>
          </a:p>
          <a:p>
            <a:r>
              <a:rPr lang="en-US" dirty="0" smtClean="0"/>
              <a:t>Therefore, for an antiviral agent to be effective, it must be administered before the appearance of symptoms.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ANTIVIRAL AGENTS</a:t>
            </a:r>
            <a:endParaRPr lang="en-US" b="1" dirty="0"/>
          </a:p>
        </p:txBody>
      </p:sp>
      <p:sp>
        <p:nvSpPr>
          <p:cNvPr id="3" name="Content Placeholder 2"/>
          <p:cNvSpPr>
            <a:spLocks noGrp="1"/>
          </p:cNvSpPr>
          <p:nvPr>
            <p:ph sz="quarter" idx="1"/>
          </p:nvPr>
        </p:nvSpPr>
        <p:spPr>
          <a:xfrm>
            <a:off x="228600" y="1527048"/>
            <a:ext cx="8577072" cy="5102352"/>
          </a:xfrm>
        </p:spPr>
        <p:txBody>
          <a:bodyPr/>
          <a:lstStyle/>
          <a:p>
            <a:r>
              <a:rPr lang="en-US" dirty="0" smtClean="0"/>
              <a:t>The largest group of antiviral agents belong to the nucleoside analogues with acyclovir (</a:t>
            </a:r>
            <a:r>
              <a:rPr lang="en-US" dirty="0" err="1" smtClean="0"/>
              <a:t>Zovirax</a:t>
            </a:r>
            <a:r>
              <a:rPr lang="en-US" dirty="0" smtClean="0"/>
              <a:t>) as a prototype.</a:t>
            </a:r>
          </a:p>
          <a:p>
            <a:r>
              <a:rPr lang="en-US" dirty="0" smtClean="0"/>
              <a:t>The mechanism of action is inhibition of viral enzymes to terminate DNA synthesis.</a:t>
            </a:r>
          </a:p>
          <a:p>
            <a:r>
              <a:rPr lang="en-US" dirty="0" smtClean="0"/>
              <a:t>It is indicated in the treatment of Herpes simplex, Herpes zoster(shingles),</a:t>
            </a:r>
            <a:r>
              <a:rPr lang="en-US" dirty="0" err="1" smtClean="0"/>
              <a:t>Varicella,Epstein</a:t>
            </a:r>
            <a:r>
              <a:rPr lang="en-US" dirty="0" smtClean="0"/>
              <a:t>-Barr &amp; CMV infections.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r>
              <a:rPr lang="en-US" dirty="0" smtClean="0"/>
              <a:t/>
            </a:r>
            <a:br>
              <a:rPr lang="en-US" dirty="0" smtClean="0"/>
            </a:br>
            <a:endParaRPr lang="en-US" dirty="0"/>
          </a:p>
        </p:txBody>
      </p:sp>
      <p:sp>
        <p:nvSpPr>
          <p:cNvPr id="3" name="Content Placeholder 2"/>
          <p:cNvSpPr>
            <a:spLocks noGrp="1"/>
          </p:cNvSpPr>
          <p:nvPr>
            <p:ph sz="quarter" idx="1"/>
          </p:nvPr>
        </p:nvSpPr>
        <p:spPr>
          <a:xfrm>
            <a:off x="301752" y="1295400"/>
            <a:ext cx="8503920" cy="5562600"/>
          </a:xfrm>
        </p:spPr>
        <p:txBody>
          <a:bodyPr>
            <a:noAutofit/>
          </a:bodyPr>
          <a:lstStyle/>
          <a:p>
            <a:pPr lvl="0"/>
            <a:r>
              <a:rPr lang="en-US" sz="3600" dirty="0" smtClean="0"/>
              <a:t>Important exceptions where bactericidal agents are indicated include the treatment of infective </a:t>
            </a:r>
            <a:r>
              <a:rPr lang="en-US" sz="3600" dirty="0" err="1" smtClean="0"/>
              <a:t>endocarditis</a:t>
            </a:r>
            <a:r>
              <a:rPr lang="en-US" sz="3600" dirty="0" smtClean="0"/>
              <a:t> or of opportunistic infections in </a:t>
            </a:r>
            <a:r>
              <a:rPr lang="en-US" sz="3600" dirty="0" err="1" smtClean="0"/>
              <a:t>immunocompromised</a:t>
            </a:r>
            <a:r>
              <a:rPr lang="en-US" sz="3600" dirty="0" smtClean="0"/>
              <a:t> patients.</a:t>
            </a:r>
          </a:p>
          <a:p>
            <a:pPr lvl="0"/>
            <a:r>
              <a:rPr lang="en-US" sz="3600" dirty="0" smtClean="0"/>
              <a:t>However</a:t>
            </a:r>
            <a:r>
              <a:rPr lang="en-US" sz="3600" dirty="0"/>
              <a:t>, the most important information about a drug is its clinical efficacy which is best answered by well conducted clinical trials.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2954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HISTORICAL BACKGROUND</a:t>
            </a:r>
            <a:r>
              <a:rPr lang="en-US" b="1" dirty="0"/>
              <a:t/>
            </a:r>
            <a:br>
              <a:rPr lang="en-US" b="1" dirty="0"/>
            </a:br>
            <a:endParaRPr lang="en-US" b="1" dirty="0"/>
          </a:p>
        </p:txBody>
      </p:sp>
      <p:sp>
        <p:nvSpPr>
          <p:cNvPr id="3" name="Content Placeholder 2"/>
          <p:cNvSpPr>
            <a:spLocks noGrp="1"/>
          </p:cNvSpPr>
          <p:nvPr>
            <p:ph sz="quarter" idx="1"/>
          </p:nvPr>
        </p:nvSpPr>
        <p:spPr>
          <a:xfrm>
            <a:off x="301752" y="1219200"/>
            <a:ext cx="8503920" cy="5105400"/>
          </a:xfrm>
        </p:spPr>
        <p:txBody>
          <a:bodyPr>
            <a:normAutofit fontScale="85000" lnSpcReduction="10000"/>
          </a:bodyPr>
          <a:lstStyle/>
          <a:p>
            <a:pPr lvl="0"/>
            <a:endParaRPr lang="en-US" sz="3900" dirty="0" smtClean="0"/>
          </a:p>
          <a:p>
            <a:pPr lvl="0"/>
            <a:r>
              <a:rPr lang="en-US" sz="3900" dirty="0" smtClean="0"/>
              <a:t>Chemotherapy</a:t>
            </a:r>
            <a:r>
              <a:rPr lang="en-US" sz="3900" dirty="0"/>
              <a:t>, as a science began with Paul </a:t>
            </a:r>
            <a:r>
              <a:rPr lang="en-US" sz="3900" dirty="0" err="1" smtClean="0"/>
              <a:t>Erhlick</a:t>
            </a:r>
            <a:r>
              <a:rPr lang="en-US" sz="3900" dirty="0"/>
              <a:t>, who was the 1</a:t>
            </a:r>
            <a:r>
              <a:rPr lang="en-US" sz="3900" baseline="30000" dirty="0"/>
              <a:t>st </a:t>
            </a:r>
            <a:r>
              <a:rPr lang="en-US" sz="3900" dirty="0"/>
              <a:t>to formulate the principle of selective toxicity. </a:t>
            </a:r>
            <a:endParaRPr lang="en-US" sz="3900" dirty="0" smtClean="0"/>
          </a:p>
          <a:p>
            <a:pPr lvl="0"/>
            <a:r>
              <a:rPr lang="en-US" sz="3900" dirty="0" smtClean="0"/>
              <a:t>He </a:t>
            </a:r>
            <a:r>
              <a:rPr lang="en-US" sz="3900" dirty="0"/>
              <a:t>also recognized the specific chemical relationships between parasites and drugs, the development of drug resistance, and the role of combined therapy in combating resistance development.</a:t>
            </a:r>
          </a:p>
          <a:p>
            <a:endParaRPr lang="en-US" sz="33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295400"/>
          </a:xfrm>
        </p:spPr>
        <p:txBody>
          <a:bodyPr>
            <a:normAutofit fontScale="90000"/>
          </a:bodyPr>
          <a:lstStyle/>
          <a:p>
            <a:r>
              <a:rPr lang="en-US" dirty="0" smtClean="0"/>
              <a:t/>
            </a:r>
            <a:br>
              <a:rPr lang="en-US" dirty="0" smtClean="0"/>
            </a:br>
            <a:r>
              <a:rPr lang="en-US" b="1" dirty="0" smtClean="0"/>
              <a:t>HISTORICAL BACKGROUND</a:t>
            </a:r>
            <a:br>
              <a:rPr lang="en-US" b="1" dirty="0" smtClean="0"/>
            </a:br>
            <a:endParaRPr lang="en-US" b="1" dirty="0"/>
          </a:p>
        </p:txBody>
      </p:sp>
      <p:sp>
        <p:nvSpPr>
          <p:cNvPr id="3" name="Content Placeholder 2"/>
          <p:cNvSpPr>
            <a:spLocks noGrp="1"/>
          </p:cNvSpPr>
          <p:nvPr>
            <p:ph sz="quarter" idx="1"/>
          </p:nvPr>
        </p:nvSpPr>
        <p:spPr>
          <a:xfrm>
            <a:off x="301752" y="1295400"/>
            <a:ext cx="8503920" cy="5257800"/>
          </a:xfrm>
        </p:spPr>
        <p:txBody>
          <a:bodyPr>
            <a:normAutofit/>
          </a:bodyPr>
          <a:lstStyle/>
          <a:p>
            <a:pPr lvl="0"/>
            <a:r>
              <a:rPr lang="en-US" sz="3600" dirty="0"/>
              <a:t>Rapid development in antimicrobial chemotherapy began in 1935, with the discovery of </a:t>
            </a:r>
            <a:r>
              <a:rPr lang="en-US" sz="3600" dirty="0" err="1"/>
              <a:t>sulphonamide</a:t>
            </a:r>
            <a:r>
              <a:rPr lang="en-US" sz="3600" dirty="0"/>
              <a:t> by Domagk.</a:t>
            </a:r>
          </a:p>
          <a:p>
            <a:pPr lvl="0"/>
            <a:r>
              <a:rPr lang="en-US" sz="3600" dirty="0"/>
              <a:t>In 1940, Chain and Florey demonstrated that penicillin, which had been observed by Fleming in 1929, could be made into an effective chemotherapeutic substance.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HISTORICAL BACKGROUND</a:t>
            </a:r>
            <a:endParaRPr lang="en-US" dirty="0"/>
          </a:p>
        </p:txBody>
      </p:sp>
      <p:sp>
        <p:nvSpPr>
          <p:cNvPr id="3" name="Content Placeholder 2"/>
          <p:cNvSpPr>
            <a:spLocks noGrp="1"/>
          </p:cNvSpPr>
          <p:nvPr>
            <p:ph sz="quarter" idx="1"/>
          </p:nvPr>
        </p:nvSpPr>
        <p:spPr>
          <a:xfrm>
            <a:off x="301752" y="1295400"/>
            <a:ext cx="8503920" cy="5562600"/>
          </a:xfrm>
        </p:spPr>
        <p:txBody>
          <a:bodyPr>
            <a:noAutofit/>
          </a:bodyPr>
          <a:lstStyle/>
          <a:p>
            <a:pPr lvl="0"/>
            <a:r>
              <a:rPr lang="en-US" sz="3300" dirty="0"/>
              <a:t>The isolation, concentration, purification and mass production of penicillin were followed by the development of streptomycin from </a:t>
            </a:r>
            <a:r>
              <a:rPr lang="en-US" sz="3300" i="1" dirty="0" err="1"/>
              <a:t>Streptomyces</a:t>
            </a:r>
            <a:r>
              <a:rPr lang="en-US" sz="3300" i="1" dirty="0"/>
              <a:t> </a:t>
            </a:r>
            <a:r>
              <a:rPr lang="en-US" sz="3300" i="1" dirty="0" err="1"/>
              <a:t>griseus</a:t>
            </a:r>
            <a:r>
              <a:rPr lang="en-US" sz="3300" dirty="0"/>
              <a:t>, </a:t>
            </a:r>
            <a:r>
              <a:rPr lang="en-US" sz="3300" dirty="0" err="1"/>
              <a:t>tetracyclines</a:t>
            </a:r>
            <a:r>
              <a:rPr lang="en-US" sz="3300" dirty="0"/>
              <a:t>, </a:t>
            </a:r>
            <a:r>
              <a:rPr lang="en-US" sz="3300" dirty="0" err="1"/>
              <a:t>chloramphenicol</a:t>
            </a:r>
            <a:r>
              <a:rPr lang="en-US" sz="3300" dirty="0"/>
              <a:t> and many other agents.</a:t>
            </a:r>
          </a:p>
          <a:p>
            <a:pPr lvl="0"/>
            <a:r>
              <a:rPr lang="en-US" sz="3300" dirty="0"/>
              <a:t>Though these substances were originally isolated from </a:t>
            </a:r>
            <a:r>
              <a:rPr lang="en-US" sz="3300" dirty="0" smtClean="0"/>
              <a:t>filtrates </a:t>
            </a:r>
            <a:r>
              <a:rPr lang="en-US" sz="3300" dirty="0"/>
              <a:t>of their respective moulds as seen with streptomycin, several have subsequently been synthesized.</a:t>
            </a:r>
          </a:p>
          <a:p>
            <a:endParaRPr lang="en-US" sz="33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1292352"/>
          </a:xfrm>
        </p:spPr>
        <p:txBody>
          <a:bodyPr>
            <a:normAutofit/>
          </a:bodyPr>
          <a:lstStyle/>
          <a:p>
            <a:r>
              <a:rPr lang="en-US" b="1" dirty="0" smtClean="0"/>
              <a:t>CLASSIFICATION</a:t>
            </a:r>
            <a:r>
              <a:rPr lang="en-US" b="1" dirty="0"/>
              <a:t/>
            </a:r>
            <a:br>
              <a:rPr lang="en-US" b="1" dirty="0"/>
            </a:br>
            <a:endParaRPr lang="en-US" b="1" dirty="0"/>
          </a:p>
        </p:txBody>
      </p:sp>
      <p:sp>
        <p:nvSpPr>
          <p:cNvPr id="3" name="Content Placeholder 2"/>
          <p:cNvSpPr>
            <a:spLocks noGrp="1"/>
          </p:cNvSpPr>
          <p:nvPr>
            <p:ph sz="quarter" idx="1"/>
          </p:nvPr>
        </p:nvSpPr>
        <p:spPr/>
        <p:txBody>
          <a:bodyPr>
            <a:normAutofit/>
          </a:bodyPr>
          <a:lstStyle/>
          <a:p>
            <a:r>
              <a:rPr lang="en-US" sz="4000" dirty="0" smtClean="0"/>
              <a:t> Antibiotics </a:t>
            </a:r>
            <a:r>
              <a:rPr lang="en-US" sz="4000" dirty="0"/>
              <a:t>can be classified </a:t>
            </a:r>
            <a:r>
              <a:rPr lang="en-US" sz="4000" dirty="0" smtClean="0"/>
              <a:t>     according </a:t>
            </a:r>
            <a:r>
              <a:rPr lang="en-US" sz="4000" dirty="0"/>
              <a:t>to the following</a:t>
            </a:r>
            <a:r>
              <a:rPr lang="en-US" sz="4000" dirty="0" smtClean="0"/>
              <a:t>:</a:t>
            </a:r>
          </a:p>
          <a:p>
            <a:pPr marL="742950" indent="-742950">
              <a:buNone/>
            </a:pPr>
            <a:r>
              <a:rPr lang="en-US" sz="4000" dirty="0" smtClean="0"/>
              <a:t>1.Range of antibacterial spectrum</a:t>
            </a:r>
          </a:p>
          <a:p>
            <a:pPr marL="742950" indent="-742950">
              <a:buNone/>
            </a:pPr>
            <a:r>
              <a:rPr lang="en-US" sz="4000" dirty="0" smtClean="0"/>
              <a:t> i.e. narrow spectrum or broad spectrum.</a:t>
            </a:r>
          </a:p>
          <a:p>
            <a:endParaRPr lang="en-US" sz="4000" dirty="0"/>
          </a:p>
          <a:p>
            <a:pPr>
              <a:buNone/>
            </a:pPr>
            <a:endParaRPr lang="en-US" dirty="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993</TotalTime>
  <Words>1695</Words>
  <Application>Microsoft Office PowerPoint</Application>
  <PresentationFormat>On-screen Show (4:3)</PresentationFormat>
  <Paragraphs>172</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Civic</vt:lpstr>
      <vt:lpstr>BASIC PRINCIPLES OF ANTIMICROBIAL THERAPY</vt:lpstr>
      <vt:lpstr>  INTRODUCTION </vt:lpstr>
      <vt:lpstr>INTRODUCTION </vt:lpstr>
      <vt:lpstr>INTRODUCTION </vt:lpstr>
      <vt:lpstr>INTRODUCTION </vt:lpstr>
      <vt:lpstr>      HISTORICAL BACKGROUND </vt:lpstr>
      <vt:lpstr> HISTORICAL BACKGROUND </vt:lpstr>
      <vt:lpstr>HISTORICAL BACKGROUND</vt:lpstr>
      <vt:lpstr>CLASSIFICATION </vt:lpstr>
      <vt:lpstr>EXAMPLES:</vt:lpstr>
      <vt:lpstr>CLASSIFICATION</vt:lpstr>
      <vt:lpstr>EXAMPLES</vt:lpstr>
      <vt:lpstr>CLASSIFICATION</vt:lpstr>
      <vt:lpstr>CLASSIFICATION </vt:lpstr>
      <vt:lpstr>CLASSIFICATION</vt:lpstr>
      <vt:lpstr>CLASSIFICATION</vt:lpstr>
      <vt:lpstr>Slide 17</vt:lpstr>
      <vt:lpstr>        PRINCIPLES OF ANTIBIOTIC ADMINISTRATION</vt:lpstr>
      <vt:lpstr> PRINCIPLES OF ANTIBIOTIC ADMINISTRATION</vt:lpstr>
      <vt:lpstr> PRINCIPLES OF ANTIBIOTIC ADMINISTRATION</vt:lpstr>
      <vt:lpstr>PRINCIPLES OF ANTIBIOTIC ADMINISTRATION</vt:lpstr>
      <vt:lpstr>PRINCIPLES OF ANTIBIOTIC ADMINISTRATION</vt:lpstr>
      <vt:lpstr> PRINCIPLES  OF ANTIBIOTICS ADMINISTRATION</vt:lpstr>
      <vt:lpstr>PRINCIPLES OF ANTIBIOTICS ADMINISTRATION</vt:lpstr>
      <vt:lpstr> PRINCIPLES OF ANTIBIOTICS ADMINISTRATION</vt:lpstr>
      <vt:lpstr> PRINCIPLES OF ANTIBIOTICS ADMINISTRATION</vt:lpstr>
      <vt:lpstr> PRINCIPLES OF ANTIBIOTICS ADMINISTRATION</vt:lpstr>
      <vt:lpstr> PRINCIPLES OF ANTIBIOTIC ADMINISTRATION</vt:lpstr>
      <vt:lpstr>PRINCIPLES OF ANTIBIOTIC ADMINISTRATION </vt:lpstr>
      <vt:lpstr> PRINCIPLES OF ANTIBIOTIC ADMINISTRATION</vt:lpstr>
      <vt:lpstr> PRINCIPLES OF ANTIBIOTIC ADMINISTRATION</vt:lpstr>
      <vt:lpstr> COMBINATION OF ANTIBIOTICS</vt:lpstr>
      <vt:lpstr> COMBINATION OF ANTIBIOTICS</vt:lpstr>
      <vt:lpstr> COMBINATION OF ANTIBIOTICS</vt:lpstr>
      <vt:lpstr> COMBINATION OF ANTIBIOTICS</vt:lpstr>
      <vt:lpstr> COMBINATION OF ANTIBIOTICS</vt:lpstr>
      <vt:lpstr> COMBINATION OF ANTIBIOTICS</vt:lpstr>
      <vt:lpstr>    JAWETZ SUGGESTIONS FOR ANTIBIOTICS COMBINATION</vt:lpstr>
      <vt:lpstr>  JAWETZ SUGGESTIONS FOR ANTIBIOTICS COMBINATION</vt:lpstr>
      <vt:lpstr>         PHARMACOKINETIC FACTORS </vt:lpstr>
      <vt:lpstr>ANTIFUNGAL AGENTS</vt:lpstr>
      <vt:lpstr>ANTIFUNGAL AGENTS</vt:lpstr>
      <vt:lpstr>ANTIVIRAL AGENTS</vt:lpstr>
      <vt:lpstr>ANTIVIRAL AGENTS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ANTIBIOTIC CHEMOTHERAPY</dc:title>
  <dc:creator>diran</dc:creator>
  <cp:lastModifiedBy>DR MRS OKESOLA</cp:lastModifiedBy>
  <cp:revision>142</cp:revision>
  <dcterms:created xsi:type="dcterms:W3CDTF">2011-06-05T14:21:51Z</dcterms:created>
  <dcterms:modified xsi:type="dcterms:W3CDTF">2015-06-24T14:54:25Z</dcterms:modified>
</cp:coreProperties>
</file>