
<file path=[Content_Types].xml><?xml version="1.0" encoding="utf-8"?>
<Types xmlns="http://schemas.openxmlformats.org/package/2006/content-types">
  <Override PartName="/ppt/slideLayouts/slideLayout10.xml" ContentType="application/vnd.openxmlformats-officedocument.presentationml.slideLayout+xml"/>
  <Default Extension="rels" ContentType="application/vnd.openxmlformats-package.relationships+xml"/>
  <Override PartName="/ppt/slides/slide69.xml" ContentType="application/vnd.openxmlformats-officedocument.presentationml.slide+xml"/>
  <Override PartName="/ppt/slides/slide14.xml" ContentType="application/vnd.openxmlformats-officedocument.presentationml.slide+xml"/>
  <Override PartName="/ppt/slides/slide62.xml" ContentType="application/vnd.openxmlformats-officedocument.presentationml.slide+xml"/>
  <Override PartName="/ppt/slides/slide78.xml" ContentType="application/vnd.openxmlformats-officedocument.presentationml.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slides/slide28.xml" ContentType="application/vnd.openxmlformats-officedocument.presentationml.slide+xml"/>
  <Override PartName="/ppt/slides/slide54.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68.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slides/slide61.xml" ContentType="application/vnd.openxmlformats-officedocument.presentationml.slide+xml"/>
  <Override PartName="/ppt/slides/slide77.xml" ContentType="application/vnd.openxmlformats-officedocument.presentationml.slide+xml"/>
  <Override PartName="/ppt/slides/slide44.xml" ContentType="application/vnd.openxmlformats-officedocument.presentationml.slide+xml"/>
  <Override PartName="/ppt/slides/slide27.xml" ContentType="application/vnd.openxmlformats-officedocument.presentationml.slide+xml"/>
  <Override PartName="/ppt/slides/slide53.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Override PartName="/ppt/slides/slide67.xml" ContentType="application/vnd.openxmlformats-officedocument.presentationml.slide+xml"/>
  <Override PartName="/ppt/slides/slide12.xml" ContentType="application/vnd.openxmlformats-officedocument.presentationml.slide+xml"/>
  <Override PartName="/ppt/slides/slide60.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slides/slide43.xml" ContentType="application/vnd.openxmlformats-officedocument.presentationml.slide+xml"/>
  <Override PartName="/ppt/slides/slide59.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66.xml" ContentType="application/vnd.openxmlformats-officedocument.presentationml.slide+xml"/>
  <Override PartName="/ppt/slides/slide11.xml" ContentType="application/vnd.openxmlformats-officedocument.presentationml.slide+xml"/>
  <Override PartName="/ppt/slides/slide49.xml" ContentType="application/vnd.openxmlformats-officedocument.presentationml.slide+xml"/>
  <Override PartName="/ppt/slides/slide75.xml" ContentType="application/vnd.openxmlformats-officedocument.presentationml.slide+xml"/>
  <Override PartName="/ppt/slides/slide42.xml" ContentType="application/vnd.openxmlformats-officedocument.presentationml.slide+xml"/>
  <Override PartName="/ppt/slides/slide58.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Layouts/slideLayout2.xml" ContentType="application/vnd.openxmlformats-officedocument.presentationml.slideLayout+xml"/>
  <Override PartName="/ppt/slides/slide65.xml" ContentType="application/vnd.openxmlformats-officedocument.presentationml.slide+xml"/>
  <Override PartName="/ppt/slides/slide10.xml" ContentType="application/vnd.openxmlformats-officedocument.presentationml.slide+xml"/>
  <Override PartName="/docProps/app.xml" ContentType="application/vnd.openxmlformats-officedocument.extended-properties+xml"/>
  <Override PartName="/ppt/slides/slide48.xml" ContentType="application/vnd.openxmlformats-officedocument.presentationml.slide+xml"/>
  <Override PartName="/ppt/slides/slide74.xml" ContentType="application/vnd.openxmlformats-officedocument.presentationml.slide+xml"/>
  <Override PartName="/ppt/slides/slide41.xml" ContentType="application/vnd.openxmlformats-officedocument.presentationml.slide+xml"/>
  <Override PartName="/ppt/slides/slide57.xml" ContentType="application/vnd.openxmlformats-officedocument.presentationml.slide+xml"/>
  <Override PartName="/ppt/slides/slide24.xml" ContentType="application/vnd.openxmlformats-officedocument.presentationml.slide+xml"/>
  <Override PartName="/ppt/slides/slide50.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Layouts/slideLayout1.xml" ContentType="application/vnd.openxmlformats-officedocument.presentationml.slideLayout+xml"/>
  <Override PartName="/ppt/viewProps.xml" ContentType="application/vnd.openxmlformats-officedocument.presentationml.viewProps+xml"/>
  <Override PartName="/ppt/slides/slide64.xml" ContentType="application/vnd.openxmlformats-officedocument.presentationml.slide+xml"/>
  <Default Extension="jpeg" ContentType="image/jpeg"/>
  <Override PartName="/ppt/slides/slide47.xml" ContentType="application/vnd.openxmlformats-officedocument.presentationml.slide+xml"/>
  <Override PartName="/ppt/slides/slide73.xml" ContentType="application/vnd.openxmlformats-officedocument.presentationml.slide+xml"/>
  <Override PartName="/ppt/slides/slide40.xml" ContentType="application/vnd.openxmlformats-officedocument.presentationml.slide+xml"/>
  <Override PartName="/ppt/slides/slide56.xml" ContentType="application/vnd.openxmlformats-officedocument.presentationml.slide+xml"/>
  <Override PartName="/ppt/slides/slide23.xml" ContentType="application/vnd.openxmlformats-officedocument.presentationml.slide+xml"/>
  <Override PartName="/ppt/slides/slide39.xml" ContentType="application/vnd.openxmlformats-officedocument.presentationml.slide+xml"/>
  <Override PartName="/ppt/slideLayouts/slideLayout11.xml" ContentType="application/vnd.openxmlformats-officedocument.presentationml.slideLayout+xml"/>
  <Override PartName="/ppt/slides/slide7.xml" ContentType="application/vnd.openxmlformats-officedocument.presentationml.slide+xml"/>
  <Override PartName="/ppt/slides/slide71.xml" ContentType="application/vnd.openxmlformats-officedocument.presentationml.slide+xml"/>
  <Override PartName="/ppt/slides/slide32.xml" ContentType="application/vnd.openxmlformats-officedocument.presentationml.slide+xml"/>
  <Override PartName="/ppt/slideLayouts/slideLayout7.xml" ContentType="application/vnd.openxmlformats-officedocument.presentationml.slideLayout+xml"/>
  <Override PartName="/ppt/slides/slide15.xml" ContentType="application/vnd.openxmlformats-officedocument.presentationml.slide+xml"/>
  <Override PartName="/ppt/slides/slide80.xml" ContentType="application/vnd.openxmlformats-officedocument.presentationml.slide+xml"/>
  <Override PartName="/ppt/slides/slide63.xml" ContentType="application/vnd.openxmlformats-officedocument.presentationml.slide+xml"/>
  <Override PartName="/ppt/slides/slide79.xml" ContentType="application/vnd.openxmlformats-officedocument.presentationml.slide+xml"/>
  <Override PartName="/ppt/slides/slide46.xml" ContentType="application/vnd.openxmlformats-officedocument.presentationml.slide+xml"/>
  <Override PartName="/ppt/slides/slide72.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Default Extension="bin" ContentType="application/vnd.openxmlformats-officedocument.presentationml.printerSettings"/>
  <Override PartName="/ppt/slides/slide70.xml" ContentType="application/vnd.openxmlformats-officedocument.presentationml.slide+xml"/>
  <Override PartName="/ppt/slides/slide31.xml" ContentType="application/vnd.openxmlformats-officedocument.presentationml.slide+xml"/>
  <Override PartName="/ppt/slideLayouts/slideLayout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r:id="rId1"/>
  </p:sldMasterIdLst>
  <p:sldIdLst>
    <p:sldId id="256" r:id="rId2"/>
    <p:sldId id="257" r:id="rId3"/>
    <p:sldId id="258" r:id="rId4"/>
    <p:sldId id="259" r:id="rId5"/>
    <p:sldId id="336" r:id="rId6"/>
    <p:sldId id="328" r:id="rId7"/>
    <p:sldId id="329" r:id="rId8"/>
    <p:sldId id="330" r:id="rId9"/>
    <p:sldId id="331" r:id="rId10"/>
    <p:sldId id="332" r:id="rId11"/>
    <p:sldId id="333" r:id="rId12"/>
    <p:sldId id="334" r:id="rId13"/>
    <p:sldId id="335"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300" r:id="rId45"/>
    <p:sldId id="301" r:id="rId46"/>
    <p:sldId id="302" r:id="rId47"/>
    <p:sldId id="303" r:id="rId48"/>
    <p:sldId id="304" r:id="rId49"/>
    <p:sldId id="305" r:id="rId50"/>
    <p:sldId id="306" r:id="rId51"/>
    <p:sldId id="290" r:id="rId52"/>
    <p:sldId id="291" r:id="rId53"/>
    <p:sldId id="292" r:id="rId54"/>
    <p:sldId id="293" r:id="rId55"/>
    <p:sldId id="294" r:id="rId56"/>
    <p:sldId id="295" r:id="rId57"/>
    <p:sldId id="296" r:id="rId58"/>
    <p:sldId id="297" r:id="rId59"/>
    <p:sldId id="298" r:id="rId60"/>
    <p:sldId id="299"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20"/>
    <p:restoredTop sz="94660"/>
  </p:normalViewPr>
  <p:slideViewPr>
    <p:cSldViewPr snapToObjects="1">
      <p:cViewPr varScale="1">
        <p:scale>
          <a:sx n="91" d="100"/>
          <a:sy n="91" d="100"/>
        </p:scale>
        <p:origin x="-848"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printerSettings" Target="printerSettings/printerSettings1.bin"/><Relationship Id="rId84" Type="http://schemas.openxmlformats.org/officeDocument/2006/relationships/presProps" Target="presProps.xml"/><Relationship Id="rId85" Type="http://schemas.openxmlformats.org/officeDocument/2006/relationships/viewProps" Target="viewProps.xml"/><Relationship Id="rId86" Type="http://schemas.openxmlformats.org/officeDocument/2006/relationships/theme" Target="theme/theme1.xml"/><Relationship Id="rId8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84CCAA-C3A2-B740-ADE8-797B172BD462}" type="datetimeFigureOut">
              <a:rPr lang="en-US" smtClean="0"/>
              <a:pPr/>
              <a:t>7/18/16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BA39F-CD95-B44C-AF92-96467CFBE4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84CCAA-C3A2-B740-ADE8-797B172BD462}" type="datetimeFigureOut">
              <a:rPr lang="en-US" smtClean="0"/>
              <a:pPr/>
              <a:t>7/18/16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BA39F-CD95-B44C-AF92-96467CFBE4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84CCAA-C3A2-B740-ADE8-797B172BD462}" type="datetimeFigureOut">
              <a:rPr lang="en-US" smtClean="0"/>
              <a:pPr/>
              <a:t>7/18/16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BA39F-CD95-B44C-AF92-96467CFBE4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84CCAA-C3A2-B740-ADE8-797B172BD462}" type="datetimeFigureOut">
              <a:rPr lang="en-US" smtClean="0"/>
              <a:pPr/>
              <a:t>7/18/16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BA39F-CD95-B44C-AF92-96467CFBE45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84CCAA-C3A2-B740-ADE8-797B172BD462}" type="datetimeFigureOut">
              <a:rPr lang="en-US" smtClean="0"/>
              <a:pPr/>
              <a:t>7/18/16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BA39F-CD95-B44C-AF92-96467CFBE45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84CCAA-C3A2-B740-ADE8-797B172BD462}" type="datetimeFigureOut">
              <a:rPr lang="en-US" smtClean="0"/>
              <a:pPr/>
              <a:t>7/18/16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BA39F-CD95-B44C-AF92-96467CFBE4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84CCAA-C3A2-B740-ADE8-797B172BD462}" type="datetimeFigureOut">
              <a:rPr lang="en-US" smtClean="0"/>
              <a:pPr/>
              <a:t>7/18/16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0BA39F-CD95-B44C-AF92-96467CFBE45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84CCAA-C3A2-B740-ADE8-797B172BD462}" type="datetimeFigureOut">
              <a:rPr lang="en-US" smtClean="0"/>
              <a:pPr/>
              <a:t>7/18/16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0BA39F-CD95-B44C-AF92-96467CFBE4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4CCAA-C3A2-B740-ADE8-797B172BD462}" type="datetimeFigureOut">
              <a:rPr lang="en-US" smtClean="0"/>
              <a:pPr/>
              <a:t>7/18/16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0BA39F-CD95-B44C-AF92-96467CFBE4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84CCAA-C3A2-B740-ADE8-797B172BD462}" type="datetimeFigureOut">
              <a:rPr lang="en-US" smtClean="0"/>
              <a:pPr/>
              <a:t>7/18/16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BA39F-CD95-B44C-AF92-96467CFBE45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84CCAA-C3A2-B740-ADE8-797B172BD462}" type="datetimeFigureOut">
              <a:rPr lang="en-US" smtClean="0"/>
              <a:pPr/>
              <a:t>7/18/16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BA39F-CD95-B44C-AF92-96467CFBE45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84CCAA-C3A2-B740-ADE8-797B172BD462}" type="datetimeFigureOut">
              <a:rPr lang="en-US" smtClean="0"/>
              <a:pPr/>
              <a:t>7/18/16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0BA39F-CD95-B44C-AF92-96467CFBE4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295400"/>
          </a:xfrm>
        </p:spPr>
        <p:txBody>
          <a:bodyPr>
            <a:normAutofit fontScale="90000"/>
          </a:bodyPr>
          <a:lstStyle/>
          <a:p>
            <a:r>
              <a:rPr lang="en-US" b="1" dirty="0" smtClean="0"/>
              <a:t>PCL 301: GENERAL PHARMACOLOGY. </a:t>
            </a:r>
            <a:br>
              <a:rPr lang="en-US" b="1" dirty="0" smtClean="0"/>
            </a:br>
            <a:r>
              <a:rPr lang="en-US" b="1" dirty="0" smtClean="0"/>
              <a:t>INTRODUCTION TO PHARMACOLOGY</a:t>
            </a:r>
            <a:endParaRPr lang="en-US" b="1" dirty="0"/>
          </a:p>
        </p:txBody>
      </p:sp>
      <p:sp>
        <p:nvSpPr>
          <p:cNvPr id="3" name="Subtitle 2"/>
          <p:cNvSpPr>
            <a:spLocks noGrp="1"/>
          </p:cNvSpPr>
          <p:nvPr>
            <p:ph type="subTitle" idx="1"/>
          </p:nvPr>
        </p:nvSpPr>
        <p:spPr>
          <a:xfrm>
            <a:off x="0" y="1295400"/>
            <a:ext cx="9144000" cy="5562600"/>
          </a:xfrm>
        </p:spPr>
        <p:txBody>
          <a:bodyPr>
            <a:normAutofit lnSpcReduction="10000"/>
          </a:bodyPr>
          <a:lstStyle/>
          <a:p>
            <a:pPr algn="l"/>
            <a:r>
              <a:rPr lang="en-US" b="1" dirty="0" smtClean="0"/>
              <a:t>DEFINITIONS</a:t>
            </a:r>
          </a:p>
          <a:p>
            <a:pPr algn="l">
              <a:buFont typeface="Arial"/>
              <a:buChar char="•"/>
            </a:pPr>
            <a:r>
              <a:rPr lang="en-US" dirty="0" smtClean="0"/>
              <a:t>Over the years, there has been no single definition of the word “pharmacology”.</a:t>
            </a:r>
          </a:p>
          <a:p>
            <a:pPr algn="l">
              <a:buFont typeface="Arial"/>
              <a:buChar char="•"/>
            </a:pPr>
            <a:r>
              <a:rPr lang="en-US" dirty="0" smtClean="0"/>
              <a:t>A dictionary defines pharmacology as</a:t>
            </a:r>
          </a:p>
          <a:p>
            <a:pPr marL="514350" indent="-514350" algn="l">
              <a:buAutoNum type="alphaLcParenBoth"/>
            </a:pPr>
            <a:r>
              <a:rPr lang="en-US" dirty="0" smtClean="0"/>
              <a:t>The science or </a:t>
            </a:r>
            <a:r>
              <a:rPr lang="en-US" b="1" dirty="0" smtClean="0"/>
              <a:t>study of drugs</a:t>
            </a:r>
            <a:r>
              <a:rPr lang="en-US" dirty="0" smtClean="0"/>
              <a:t> especially of the ways in which they react biologically at receptor sites in the body.</a:t>
            </a:r>
          </a:p>
          <a:p>
            <a:pPr marL="514350" indent="-514350" algn="l"/>
            <a:r>
              <a:rPr lang="en-US" dirty="0" smtClean="0"/>
              <a:t>(</a:t>
            </a:r>
            <a:r>
              <a:rPr lang="en-US" dirty="0" err="1" smtClean="0"/>
              <a:t>b</a:t>
            </a:r>
            <a:r>
              <a:rPr lang="en-US" dirty="0" smtClean="0"/>
              <a:t>) The</a:t>
            </a:r>
            <a:r>
              <a:rPr lang="en-US" b="1" dirty="0" smtClean="0"/>
              <a:t> effects </a:t>
            </a:r>
            <a:r>
              <a:rPr lang="en-US" dirty="0" smtClean="0"/>
              <a:t>that a drug has when taken in by somebody, especially as a medical treatment</a:t>
            </a:r>
          </a:p>
          <a:p>
            <a:pPr marL="514350" indent="-514350" algn="l"/>
            <a:r>
              <a:rPr lang="en-US" dirty="0" smtClean="0"/>
              <a:t>(</a:t>
            </a:r>
            <a:r>
              <a:rPr lang="en-US" dirty="0" err="1" smtClean="0"/>
              <a:t>c</a:t>
            </a:r>
            <a:r>
              <a:rPr lang="en-US" dirty="0" smtClean="0"/>
              <a:t>) A branch of medicine dealing with the actions of drugs in the body (therapeutic and toxic).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r>
              <a:rPr lang="en-US" b="1" dirty="0" smtClean="0"/>
              <a:t>ETHICAL PRINCIPLES</a:t>
            </a:r>
            <a:endParaRPr lang="en-US" b="1" dirty="0"/>
          </a:p>
        </p:txBody>
      </p:sp>
      <p:sp>
        <p:nvSpPr>
          <p:cNvPr id="3" name="Content Placeholder 2"/>
          <p:cNvSpPr>
            <a:spLocks noGrp="1"/>
          </p:cNvSpPr>
          <p:nvPr>
            <p:ph idx="1"/>
          </p:nvPr>
        </p:nvSpPr>
        <p:spPr>
          <a:xfrm>
            <a:off x="0" y="685800"/>
            <a:ext cx="9144000" cy="6172200"/>
          </a:xfrm>
        </p:spPr>
        <p:txBody>
          <a:bodyPr/>
          <a:lstStyle/>
          <a:p>
            <a:pPr>
              <a:buNone/>
            </a:pPr>
            <a:r>
              <a:rPr lang="en-US" dirty="0" smtClean="0"/>
              <a:t>    the health professions.</a:t>
            </a:r>
          </a:p>
          <a:p>
            <a:r>
              <a:rPr lang="en-US" dirty="0" smtClean="0"/>
              <a:t>Consequently, concern about beneficence has been a motivating and driving force for physicians, pharmacists, pharmacologists, nurses  and other research scientists.</a:t>
            </a:r>
          </a:p>
          <a:p>
            <a:r>
              <a:rPr lang="en-US" dirty="0" smtClean="0"/>
              <a:t>These groups all share the goal of protecting individuals from harm while conducting studies that will ultimately benefit society.</a:t>
            </a:r>
          </a:p>
          <a:p>
            <a:r>
              <a:rPr lang="en-US" dirty="0" smtClean="0"/>
              <a:t>This principle is violated when affected individuals are served with a placebo instead of a drug which they can benefit from its curative effect.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b="1" dirty="0" smtClean="0"/>
              <a:t>ETHICAL PRINCIPLE</a:t>
            </a:r>
            <a:endParaRPr lang="en-US" b="1" dirty="0"/>
          </a:p>
        </p:txBody>
      </p:sp>
      <p:sp>
        <p:nvSpPr>
          <p:cNvPr id="3" name="Content Placeholder 2"/>
          <p:cNvSpPr>
            <a:spLocks noGrp="1"/>
          </p:cNvSpPr>
          <p:nvPr>
            <p:ph idx="1"/>
          </p:nvPr>
        </p:nvSpPr>
        <p:spPr>
          <a:xfrm>
            <a:off x="0" y="762000"/>
            <a:ext cx="9144000" cy="6096000"/>
          </a:xfrm>
        </p:spPr>
        <p:txBody>
          <a:bodyPr>
            <a:normAutofit/>
          </a:bodyPr>
          <a:lstStyle/>
          <a:p>
            <a:pPr>
              <a:buNone/>
            </a:pPr>
            <a:r>
              <a:rPr lang="en-US" b="1" dirty="0" smtClean="0"/>
              <a:t>3. THE PRINCIPLE OF JUSTICE</a:t>
            </a:r>
          </a:p>
          <a:p>
            <a:r>
              <a:rPr lang="en-US" dirty="0" smtClean="0"/>
              <a:t>This states that “individuals should be given what they deserve”</a:t>
            </a:r>
            <a:r>
              <a:rPr lang="en-US" b="1" dirty="0" smtClean="0"/>
              <a:t>.</a:t>
            </a:r>
          </a:p>
          <a:p>
            <a:r>
              <a:rPr lang="en-US" dirty="0" smtClean="0"/>
              <a:t>In essence, cases that are alike should be given equal treatment.</a:t>
            </a:r>
          </a:p>
          <a:p>
            <a:r>
              <a:rPr lang="en-US" dirty="0" smtClean="0"/>
              <a:t>This principle underscores the importance of objectivity in designing studies.</a:t>
            </a:r>
          </a:p>
          <a:p>
            <a:r>
              <a:rPr lang="en-US" dirty="0" smtClean="0"/>
              <a:t>Researchers are advised to guard against distributing “benefits” or “burdens” of participation disproportionately among populations that are poorly educated to give informed consents.</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b="1" dirty="0" smtClean="0"/>
              <a:t>ETHICAL PRINCIPLES</a:t>
            </a:r>
            <a:endParaRPr lang="en-US" b="1" dirty="0"/>
          </a:p>
        </p:txBody>
      </p:sp>
      <p:sp>
        <p:nvSpPr>
          <p:cNvPr id="3" name="Content Placeholder 2"/>
          <p:cNvSpPr>
            <a:spLocks noGrp="1"/>
          </p:cNvSpPr>
          <p:nvPr>
            <p:ph idx="1"/>
          </p:nvPr>
        </p:nvSpPr>
        <p:spPr>
          <a:xfrm>
            <a:off x="0" y="762000"/>
            <a:ext cx="9144000" cy="6096000"/>
          </a:xfrm>
        </p:spPr>
        <p:txBody>
          <a:bodyPr>
            <a:normAutofit fontScale="92500" lnSpcReduction="10000"/>
          </a:bodyPr>
          <a:lstStyle/>
          <a:p>
            <a:r>
              <a:rPr lang="en-US" dirty="0" smtClean="0"/>
              <a:t>Such poorly educated groups include children, the mentally incompetent and the non-professionals.</a:t>
            </a:r>
          </a:p>
          <a:p>
            <a:r>
              <a:rPr lang="en-US" dirty="0" smtClean="0"/>
              <a:t>This principle is violated when a dishonest researcher fabricates data to take unfair advantage over his/her colleagues.</a:t>
            </a:r>
          </a:p>
          <a:p>
            <a:pPr>
              <a:buNone/>
            </a:pPr>
            <a:r>
              <a:rPr lang="en-US" b="1" dirty="0" smtClean="0"/>
              <a:t>4. THE PRINCIPLE OF NON-MALFICENCE</a:t>
            </a:r>
          </a:p>
          <a:p>
            <a:r>
              <a:rPr lang="en-US" dirty="0" smtClean="0"/>
              <a:t>This states that “we have an obligation not to harm others” (“First do no harm” or “Do unto others what you want them do to you”).</a:t>
            </a:r>
          </a:p>
          <a:p>
            <a:r>
              <a:rPr lang="en-US" dirty="0" smtClean="0"/>
              <a:t>However, where harm cannot be avoided, we are obligated to </a:t>
            </a:r>
            <a:r>
              <a:rPr lang="en-US" dirty="0" err="1" smtClean="0"/>
              <a:t>minimise</a:t>
            </a:r>
            <a:r>
              <a:rPr lang="en-US" dirty="0" smtClean="0"/>
              <a:t> the harm we do.</a:t>
            </a:r>
          </a:p>
          <a:p>
            <a:r>
              <a:rPr lang="en-US" dirty="0" smtClean="0"/>
              <a:t>This principle is violated when we </a:t>
            </a:r>
            <a:r>
              <a:rPr lang="en-US" dirty="0" err="1" smtClean="0"/>
              <a:t>wilfulfy</a:t>
            </a:r>
            <a:r>
              <a:rPr lang="en-US" dirty="0" smtClean="0"/>
              <a:t> inflict harm on individuals to please ourselves.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b="1" dirty="0" smtClean="0"/>
              <a:t>ETHICAL PRINCIPLES</a:t>
            </a:r>
            <a:endParaRPr lang="en-US" b="1" dirty="0"/>
          </a:p>
        </p:txBody>
      </p:sp>
      <p:sp>
        <p:nvSpPr>
          <p:cNvPr id="3" name="Content Placeholder 2"/>
          <p:cNvSpPr>
            <a:spLocks noGrp="1"/>
          </p:cNvSpPr>
          <p:nvPr>
            <p:ph idx="1"/>
          </p:nvPr>
        </p:nvSpPr>
        <p:spPr>
          <a:xfrm>
            <a:off x="0" y="762000"/>
            <a:ext cx="9144000" cy="6096000"/>
          </a:xfrm>
        </p:spPr>
        <p:txBody>
          <a:bodyPr/>
          <a:lstStyle/>
          <a:p>
            <a:r>
              <a:rPr lang="en-US" dirty="0" smtClean="0"/>
              <a:t>In addition to the above ethical principles, pharmacology as a scientific discipline frowns against scientific misconducts such as plagiarism, data fabrication or falsification, inappropriate authorship attribution and violation of the rights of study individuals.</a:t>
            </a:r>
          </a:p>
          <a:p>
            <a:r>
              <a:rPr lang="en-US" dirty="0" smtClean="0"/>
              <a:t>Misconducts are considered different from inadvertent errors.</a:t>
            </a:r>
          </a:p>
          <a:p>
            <a:r>
              <a:rPr lang="en-US" dirty="0" smtClean="0"/>
              <a:t>It therefore encourages the tenets of faithfulness which involves truthfulness, promise keeping and respect.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r>
              <a:rPr lang="en-US" b="1" dirty="0" smtClean="0"/>
              <a:t>DRUGS</a:t>
            </a:r>
            <a:endParaRPr lang="en-US" b="1" dirty="0"/>
          </a:p>
        </p:txBody>
      </p:sp>
      <p:sp>
        <p:nvSpPr>
          <p:cNvPr id="3" name="Content Placeholder 2"/>
          <p:cNvSpPr>
            <a:spLocks noGrp="1"/>
          </p:cNvSpPr>
          <p:nvPr>
            <p:ph idx="1"/>
          </p:nvPr>
        </p:nvSpPr>
        <p:spPr>
          <a:xfrm>
            <a:off x="0" y="685800"/>
            <a:ext cx="9144000" cy="6172200"/>
          </a:xfrm>
        </p:spPr>
        <p:txBody>
          <a:bodyPr>
            <a:normAutofit fontScale="92500" lnSpcReduction="10000"/>
          </a:bodyPr>
          <a:lstStyle/>
          <a:p>
            <a:pPr>
              <a:buNone/>
            </a:pPr>
            <a:r>
              <a:rPr lang="en-US" b="1" dirty="0" smtClean="0"/>
              <a:t>DEFINITION</a:t>
            </a:r>
          </a:p>
          <a:p>
            <a:r>
              <a:rPr lang="en-US" dirty="0" smtClean="0"/>
              <a:t>A drug as defined by WHO (1966) is “a substance or product that is used or intended to be used to modify or explore physiological systems or disease states for the benefit of the recipient”</a:t>
            </a:r>
          </a:p>
          <a:p>
            <a:pPr>
              <a:buNone/>
            </a:pPr>
            <a:r>
              <a:rPr lang="en-US" b="1" dirty="0" smtClean="0"/>
              <a:t>GENERAL CLASSIFICATION</a:t>
            </a:r>
          </a:p>
          <a:p>
            <a:r>
              <a:rPr lang="en-US" dirty="0" smtClean="0"/>
              <a:t>Drugs are broadly divided into </a:t>
            </a:r>
            <a:r>
              <a:rPr lang="en-US" b="1" dirty="0" smtClean="0"/>
              <a:t>two </a:t>
            </a:r>
            <a:r>
              <a:rPr lang="en-US" dirty="0" smtClean="0"/>
              <a:t>groups</a:t>
            </a:r>
          </a:p>
          <a:p>
            <a:pPr marL="571500" indent="-571500">
              <a:buAutoNum type="romanLcPeriod"/>
            </a:pPr>
            <a:r>
              <a:rPr lang="en-US" b="1" dirty="0" err="1" smtClean="0"/>
              <a:t>Pharmacodynamic</a:t>
            </a:r>
            <a:r>
              <a:rPr lang="en-US" b="1" dirty="0" smtClean="0"/>
              <a:t> agents: </a:t>
            </a:r>
            <a:r>
              <a:rPr lang="en-US" dirty="0" smtClean="0"/>
              <a:t>these are designed to have effects on the physiological and biochemical parameters of the recipient</a:t>
            </a:r>
          </a:p>
          <a:p>
            <a:pPr marL="571500" indent="-571500">
              <a:buAutoNum type="romanLcPeriod"/>
            </a:pPr>
            <a:r>
              <a:rPr lang="en-US" b="1" dirty="0" smtClean="0"/>
              <a:t>Chemotherapeutic agents: </a:t>
            </a:r>
            <a:r>
              <a:rPr lang="en-US" dirty="0" smtClean="0"/>
              <a:t>these are designed to </a:t>
            </a:r>
            <a:r>
              <a:rPr lang="en-US" b="1" dirty="0" smtClean="0"/>
              <a:t>selectively</a:t>
            </a:r>
            <a:r>
              <a:rPr lang="en-US" dirty="0" smtClean="0"/>
              <a:t> kill or inhibit invading parasites or malignant cells.</a:t>
            </a: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b="1" dirty="0" smtClean="0"/>
              <a:t>DRUGS</a:t>
            </a:r>
            <a:endParaRPr lang="en-US" b="1" dirty="0"/>
          </a:p>
        </p:txBody>
      </p:sp>
      <p:sp>
        <p:nvSpPr>
          <p:cNvPr id="3" name="Content Placeholder 2"/>
          <p:cNvSpPr>
            <a:spLocks noGrp="1"/>
          </p:cNvSpPr>
          <p:nvPr>
            <p:ph idx="1"/>
          </p:nvPr>
        </p:nvSpPr>
        <p:spPr>
          <a:xfrm>
            <a:off x="0" y="762000"/>
            <a:ext cx="9144000" cy="6096000"/>
          </a:xfrm>
        </p:spPr>
        <p:txBody>
          <a:bodyPr/>
          <a:lstStyle/>
          <a:p>
            <a:pPr>
              <a:buNone/>
            </a:pPr>
            <a:r>
              <a:rPr lang="en-US" b="1" dirty="0" smtClean="0"/>
              <a:t>NOMENCLATURE</a:t>
            </a:r>
          </a:p>
          <a:p>
            <a:r>
              <a:rPr lang="en-US" dirty="0" smtClean="0"/>
              <a:t>A drug generally has </a:t>
            </a:r>
            <a:r>
              <a:rPr lang="en-US" b="1" dirty="0" smtClean="0"/>
              <a:t>three</a:t>
            </a:r>
            <a:r>
              <a:rPr lang="en-US" dirty="0" smtClean="0"/>
              <a:t> categories of names</a:t>
            </a:r>
          </a:p>
          <a:p>
            <a:pPr marL="571500" indent="-571500">
              <a:buAutoNum type="romanLcPeriod"/>
            </a:pPr>
            <a:r>
              <a:rPr lang="en-US" b="1" dirty="0" smtClean="0"/>
              <a:t>Chemical name: </a:t>
            </a:r>
            <a:r>
              <a:rPr lang="en-US" dirty="0" smtClean="0"/>
              <a:t>this describes the drug’s chemical composition </a:t>
            </a:r>
            <a:r>
              <a:rPr lang="en-US" dirty="0" err="1" smtClean="0"/>
              <a:t>e.g</a:t>
            </a:r>
            <a:r>
              <a:rPr lang="en-US" dirty="0" smtClean="0"/>
              <a:t> 1-(isopropylamino)-3-(1-napthyloxy) propan-2-ol (assignment: draw the </a:t>
            </a:r>
            <a:r>
              <a:rPr lang="en-US" dirty="0" err="1" smtClean="0"/>
              <a:t>stru</a:t>
            </a:r>
            <a:r>
              <a:rPr lang="en-US" dirty="0" smtClean="0"/>
              <a:t>). Chemical names are usually cumbersome and not suitable in prescription. However, they are detail and specific.</a:t>
            </a:r>
          </a:p>
          <a:p>
            <a:pPr marL="571500" indent="-571500">
              <a:buAutoNum type="romanLcPeriod"/>
            </a:pPr>
            <a:r>
              <a:rPr lang="en-US" b="1" dirty="0" smtClean="0"/>
              <a:t>Non-proprietary name: </a:t>
            </a:r>
            <a:r>
              <a:rPr lang="en-US" dirty="0" smtClean="0"/>
              <a:t>this is a name conceived and accepted by competent scientific body such as the United states adopted name (USAN) council.</a:t>
            </a:r>
            <a:r>
              <a:rPr lang="en-US" b="1" dirty="0" smtClean="0"/>
              <a:t> </a:t>
            </a: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r>
              <a:rPr lang="en-US" b="1" dirty="0" smtClean="0"/>
              <a:t>NOMENCLATURE</a:t>
            </a:r>
            <a:endParaRPr lang="en-US" b="1" dirty="0"/>
          </a:p>
        </p:txBody>
      </p:sp>
      <p:sp>
        <p:nvSpPr>
          <p:cNvPr id="3" name="Content Placeholder 2"/>
          <p:cNvSpPr>
            <a:spLocks noGrp="1"/>
          </p:cNvSpPr>
          <p:nvPr>
            <p:ph idx="1"/>
          </p:nvPr>
        </p:nvSpPr>
        <p:spPr>
          <a:xfrm>
            <a:off x="0" y="609600"/>
            <a:ext cx="9144000" cy="6248400"/>
          </a:xfrm>
        </p:spPr>
        <p:txBody>
          <a:bodyPr>
            <a:normAutofit fontScale="92500"/>
          </a:bodyPr>
          <a:lstStyle/>
          <a:p>
            <a:r>
              <a:rPr lang="en-US" dirty="0" smtClean="0"/>
              <a:t>When the name is accepted officially, it can sometimes be referred to as the </a:t>
            </a:r>
            <a:r>
              <a:rPr lang="en-US" b="1" dirty="0" smtClean="0"/>
              <a:t>official name.</a:t>
            </a:r>
          </a:p>
          <a:p>
            <a:r>
              <a:rPr lang="en-US" dirty="0" smtClean="0"/>
              <a:t>However, the term “generic name” is sometimes wrongly used in place of non-proprietary name.</a:t>
            </a:r>
          </a:p>
          <a:p>
            <a:r>
              <a:rPr lang="en-US" dirty="0" smtClean="0"/>
              <a:t>The non-proprietary name for the chemical name in (</a:t>
            </a:r>
            <a:r>
              <a:rPr lang="en-US" dirty="0" err="1" smtClean="0"/>
              <a:t>i</a:t>
            </a:r>
            <a:r>
              <a:rPr lang="en-US" dirty="0" smtClean="0"/>
              <a:t>) above is </a:t>
            </a:r>
            <a:r>
              <a:rPr lang="en-US" dirty="0" err="1" smtClean="0"/>
              <a:t>propranolol</a:t>
            </a:r>
            <a:endParaRPr lang="en-US" dirty="0" smtClean="0"/>
          </a:p>
          <a:p>
            <a:r>
              <a:rPr lang="en-US" dirty="0" smtClean="0"/>
              <a:t>Non-proprietary names are commonly seen in prescriptions.</a:t>
            </a:r>
          </a:p>
          <a:p>
            <a:pPr>
              <a:buNone/>
            </a:pPr>
            <a:r>
              <a:rPr lang="en-US" b="1" dirty="0" smtClean="0"/>
              <a:t>(iii) Proprietary (Brand) name: </a:t>
            </a:r>
            <a:r>
              <a:rPr lang="en-US" dirty="0" smtClean="0"/>
              <a:t>this is a name assigned by the manufacturer and is usually the property or trade mark of the company designated by ®. It is sometimes used for prescription. Above name is </a:t>
            </a:r>
            <a:r>
              <a:rPr lang="en-US" dirty="0" err="1" smtClean="0"/>
              <a:t>inderal</a:t>
            </a:r>
            <a:r>
              <a:rPr lang="en-US" dirty="0" smtClean="0"/>
              <a:t> by ICI.</a:t>
            </a:r>
            <a:r>
              <a:rPr lang="en-US" b="1" dirty="0" smtClean="0"/>
              <a:t> </a:t>
            </a: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b="1" dirty="0" smtClean="0"/>
              <a:t>SOURCES OF DRUGS</a:t>
            </a:r>
            <a:endParaRPr lang="en-US" b="1" dirty="0"/>
          </a:p>
        </p:txBody>
      </p:sp>
      <p:sp>
        <p:nvSpPr>
          <p:cNvPr id="3" name="Content Placeholder 2"/>
          <p:cNvSpPr>
            <a:spLocks noGrp="1"/>
          </p:cNvSpPr>
          <p:nvPr>
            <p:ph idx="1"/>
          </p:nvPr>
        </p:nvSpPr>
        <p:spPr>
          <a:xfrm>
            <a:off x="0" y="762000"/>
            <a:ext cx="9144000" cy="6096000"/>
          </a:xfrm>
        </p:spPr>
        <p:txBody>
          <a:bodyPr>
            <a:normAutofit fontScale="92500"/>
          </a:bodyPr>
          <a:lstStyle/>
          <a:p>
            <a:pPr>
              <a:buNone/>
            </a:pPr>
            <a:r>
              <a:rPr lang="en-US" b="1" dirty="0" smtClean="0"/>
              <a:t>I. Plants: </a:t>
            </a:r>
            <a:r>
              <a:rPr lang="en-US" dirty="0" smtClean="0"/>
              <a:t>these constituted the earliest sources of drugs. They were used as concoctions (strange or unusual mixture of things or medicines for the purpose of cure), consisting of the entire plants, leaves, roots, bulbs, stems, seeds, flowers etc. As the understanding of plants as sources of drugs become more detailed, isolation of the active ingredients was made possible to avoid extraneous materials. Drugs from plant sources are many and include morphine (</a:t>
            </a:r>
            <a:r>
              <a:rPr lang="en-US" i="1" dirty="0" err="1" smtClean="0"/>
              <a:t>Papaver</a:t>
            </a:r>
            <a:r>
              <a:rPr lang="en-US" i="1" dirty="0" smtClean="0"/>
              <a:t> </a:t>
            </a:r>
            <a:r>
              <a:rPr lang="en-US" i="1" dirty="0" err="1" smtClean="0"/>
              <a:t>somniferum</a:t>
            </a:r>
            <a:r>
              <a:rPr lang="en-US" i="1" dirty="0" smtClean="0"/>
              <a:t>, </a:t>
            </a:r>
            <a:r>
              <a:rPr lang="en-US" dirty="0" smtClean="0"/>
              <a:t>seeds), </a:t>
            </a:r>
            <a:r>
              <a:rPr lang="en-US" dirty="0" err="1" smtClean="0"/>
              <a:t>digoxin</a:t>
            </a:r>
            <a:r>
              <a:rPr lang="en-US" dirty="0" smtClean="0"/>
              <a:t> (</a:t>
            </a:r>
            <a:r>
              <a:rPr lang="en-US" i="1" dirty="0" smtClean="0"/>
              <a:t>Digitalis </a:t>
            </a:r>
            <a:r>
              <a:rPr lang="en-US" i="1" dirty="0" err="1" smtClean="0"/>
              <a:t>lanata</a:t>
            </a:r>
            <a:r>
              <a:rPr lang="en-US" dirty="0" smtClean="0"/>
              <a:t>, leaves), caffeine (</a:t>
            </a:r>
            <a:r>
              <a:rPr lang="en-US" i="1" dirty="0" err="1" smtClean="0"/>
              <a:t>Coffea</a:t>
            </a:r>
            <a:r>
              <a:rPr lang="en-US" i="1" dirty="0" smtClean="0"/>
              <a:t> </a:t>
            </a:r>
            <a:r>
              <a:rPr lang="en-US" i="1" dirty="0" err="1" smtClean="0"/>
              <a:t>arabica</a:t>
            </a:r>
            <a:r>
              <a:rPr lang="en-US" i="1" dirty="0" smtClean="0"/>
              <a:t>, </a:t>
            </a:r>
            <a:r>
              <a:rPr lang="en-US" dirty="0" smtClean="0"/>
              <a:t>seeds), nicotine (</a:t>
            </a:r>
            <a:r>
              <a:rPr lang="en-US" i="1" dirty="0" err="1" smtClean="0"/>
              <a:t>Nicotiana</a:t>
            </a:r>
            <a:r>
              <a:rPr lang="en-US" i="1" dirty="0" smtClean="0"/>
              <a:t> </a:t>
            </a:r>
            <a:r>
              <a:rPr lang="en-US" i="1" dirty="0" err="1" smtClean="0"/>
              <a:t>tabacum</a:t>
            </a:r>
            <a:r>
              <a:rPr lang="en-US" i="1" dirty="0" smtClean="0"/>
              <a:t>, </a:t>
            </a:r>
            <a:r>
              <a:rPr lang="en-US" dirty="0" smtClean="0"/>
              <a:t>leaves), atropine (</a:t>
            </a:r>
            <a:r>
              <a:rPr lang="en-US" i="1" dirty="0" err="1" smtClean="0"/>
              <a:t>Atropa</a:t>
            </a:r>
            <a:r>
              <a:rPr lang="en-US" i="1" dirty="0" smtClean="0"/>
              <a:t> belladonna</a:t>
            </a:r>
            <a:r>
              <a:rPr lang="en-US" dirty="0" smtClean="0"/>
              <a:t>, leaves, roots) quinine (</a:t>
            </a:r>
            <a:r>
              <a:rPr lang="en-US" i="1" dirty="0" smtClean="0"/>
              <a:t>Cinchona </a:t>
            </a:r>
            <a:r>
              <a:rPr lang="en-US" i="1" dirty="0" err="1" smtClean="0"/>
              <a:t>pubescens</a:t>
            </a:r>
            <a:r>
              <a:rPr lang="en-US" dirty="0" smtClean="0"/>
              <a:t>, bark) etc</a:t>
            </a:r>
            <a:endParaRPr 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b="1" dirty="0" smtClean="0"/>
              <a:t>SOURCES</a:t>
            </a:r>
            <a:endParaRPr lang="en-US" b="1" dirty="0"/>
          </a:p>
        </p:txBody>
      </p:sp>
      <p:sp>
        <p:nvSpPr>
          <p:cNvPr id="3" name="Content Placeholder 2"/>
          <p:cNvSpPr>
            <a:spLocks noGrp="1"/>
          </p:cNvSpPr>
          <p:nvPr>
            <p:ph idx="1"/>
          </p:nvPr>
        </p:nvSpPr>
        <p:spPr>
          <a:xfrm>
            <a:off x="0" y="762000"/>
            <a:ext cx="9144000" cy="6096000"/>
          </a:xfrm>
        </p:spPr>
        <p:txBody>
          <a:bodyPr/>
          <a:lstStyle/>
          <a:p>
            <a:pPr>
              <a:buNone/>
            </a:pPr>
            <a:r>
              <a:rPr lang="en-US" b="1" dirty="0" smtClean="0"/>
              <a:t>II. Animals: </a:t>
            </a:r>
            <a:r>
              <a:rPr lang="en-US" dirty="0" smtClean="0"/>
              <a:t>the body fluids and glands of animals have served as sources of drugs. Examples include hormones such as insulin, progesterone, adrenaline, estrogen, enzymes such as </a:t>
            </a:r>
            <a:r>
              <a:rPr lang="en-US" dirty="0" err="1" smtClean="0"/>
              <a:t>pancreatin</a:t>
            </a:r>
            <a:r>
              <a:rPr lang="en-US" dirty="0" smtClean="0"/>
              <a:t>, pepsin etc. Animals such as toads (adrenaline), cod fish (cod liver oil) cattle, pigs (insulin), dogs, horses (anti-sera), humans (HCG, HMG) etc are used.</a:t>
            </a:r>
          </a:p>
          <a:p>
            <a:pPr>
              <a:buNone/>
            </a:pPr>
            <a:r>
              <a:rPr lang="en-US" b="1" dirty="0" smtClean="0"/>
              <a:t>III. Minerals: </a:t>
            </a:r>
            <a:r>
              <a:rPr lang="en-US" dirty="0" smtClean="0"/>
              <a:t>metallic and non-metallic minerals have provided various inorganic materials as drugs not available from plants or animals. Examples include </a:t>
            </a:r>
            <a:r>
              <a:rPr lang="en-US" dirty="0" err="1" smtClean="0"/>
              <a:t>aluminium</a:t>
            </a:r>
            <a:r>
              <a:rPr lang="en-US" dirty="0" smtClean="0"/>
              <a:t> hydroxide, </a:t>
            </a:r>
            <a:r>
              <a:rPr lang="en-US" dirty="0" err="1" smtClean="0"/>
              <a:t>NaCl</a:t>
            </a:r>
            <a:r>
              <a:rPr lang="en-US" dirty="0" smtClean="0"/>
              <a:t>, Fe</a:t>
            </a:r>
            <a:r>
              <a:rPr lang="en-US" baseline="30000" dirty="0" smtClean="0"/>
              <a:t>2+</a:t>
            </a:r>
            <a:r>
              <a:rPr lang="en-US" dirty="0" smtClean="0"/>
              <a:t>, Ca</a:t>
            </a:r>
            <a:r>
              <a:rPr lang="en-US" baseline="30000" dirty="0" smtClean="0"/>
              <a:t>2+</a:t>
            </a:r>
            <a:r>
              <a:rPr lang="en-US" dirty="0" smtClean="0"/>
              <a:t> etc </a:t>
            </a:r>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r>
              <a:rPr lang="en-US" b="1" dirty="0" smtClean="0"/>
              <a:t>SOURCES</a:t>
            </a:r>
            <a:endParaRPr lang="en-US" b="1" dirty="0"/>
          </a:p>
        </p:txBody>
      </p:sp>
      <p:sp>
        <p:nvSpPr>
          <p:cNvPr id="3" name="Content Placeholder 2"/>
          <p:cNvSpPr>
            <a:spLocks noGrp="1"/>
          </p:cNvSpPr>
          <p:nvPr>
            <p:ph idx="1"/>
          </p:nvPr>
        </p:nvSpPr>
        <p:spPr>
          <a:xfrm>
            <a:off x="0" y="609600"/>
            <a:ext cx="9144000" cy="6248400"/>
          </a:xfrm>
        </p:spPr>
        <p:txBody>
          <a:bodyPr/>
          <a:lstStyle/>
          <a:p>
            <a:pPr>
              <a:buNone/>
            </a:pPr>
            <a:r>
              <a:rPr lang="en-US" b="1" dirty="0" smtClean="0"/>
              <a:t>IV. Micro-organisms: </a:t>
            </a:r>
            <a:r>
              <a:rPr lang="en-US" dirty="0" smtClean="0"/>
              <a:t>many micro-organisms have served as natural sources of many drugs. Examples include </a:t>
            </a:r>
            <a:r>
              <a:rPr lang="en-US" dirty="0" err="1" smtClean="0"/>
              <a:t>penicillins</a:t>
            </a:r>
            <a:r>
              <a:rPr lang="en-US" dirty="0" smtClean="0"/>
              <a:t> (</a:t>
            </a:r>
            <a:r>
              <a:rPr lang="en-US" i="1" dirty="0" err="1" smtClean="0"/>
              <a:t>Penicillium</a:t>
            </a:r>
            <a:r>
              <a:rPr lang="en-US" i="1" dirty="0" smtClean="0"/>
              <a:t> </a:t>
            </a:r>
            <a:r>
              <a:rPr lang="en-US" i="1" dirty="0" err="1" smtClean="0"/>
              <a:t>chrysogenum</a:t>
            </a:r>
            <a:r>
              <a:rPr lang="en-US" dirty="0" smtClean="0"/>
              <a:t>), </a:t>
            </a:r>
            <a:r>
              <a:rPr lang="en-US" dirty="0" err="1" smtClean="0"/>
              <a:t>chloramphenicol</a:t>
            </a:r>
            <a:r>
              <a:rPr lang="en-US" dirty="0" smtClean="0"/>
              <a:t> (</a:t>
            </a:r>
            <a:r>
              <a:rPr lang="en-US" i="1" dirty="0" err="1" smtClean="0"/>
              <a:t>Streptomyces</a:t>
            </a:r>
            <a:r>
              <a:rPr lang="en-US" i="1" dirty="0" smtClean="0"/>
              <a:t> </a:t>
            </a:r>
            <a:r>
              <a:rPr lang="en-US" i="1" dirty="0" err="1" smtClean="0"/>
              <a:t>venezuelae</a:t>
            </a:r>
            <a:r>
              <a:rPr lang="en-US" dirty="0" smtClean="0"/>
              <a:t>) etc.</a:t>
            </a:r>
            <a:r>
              <a:rPr lang="en-US" b="1" dirty="0" smtClean="0"/>
              <a:t> </a:t>
            </a:r>
          </a:p>
          <a:p>
            <a:pPr>
              <a:buNone/>
            </a:pPr>
            <a:r>
              <a:rPr lang="en-US" b="1" dirty="0" smtClean="0"/>
              <a:t>V. Synthetic/Semi-synthetic: </a:t>
            </a:r>
            <a:r>
              <a:rPr lang="en-US" dirty="0" smtClean="0"/>
              <a:t>from the natural sources, many synthetic and semi-synthetic drugs have been made all in attempts to optimize the use of drugs. Examples include ASA ( a semi-synthetic drug from salicylic acid obtained from the bark of willow tree, by mixing acetyl chloride with sodium salt of salicylic acid), PCM (a purely synthetic drug from nitration of phenol with Na</a:t>
            </a:r>
            <a:r>
              <a:rPr lang="en-US" baseline="30000" dirty="0" smtClean="0"/>
              <a:t>+</a:t>
            </a:r>
            <a:r>
              <a:rPr lang="en-US" dirty="0" smtClean="0"/>
              <a:t> nitrate). </a:t>
            </a:r>
            <a:r>
              <a:rPr lang="en-US" b="1" dirty="0" smtClean="0"/>
              <a:t> </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DEFINITIONS</a:t>
            </a:r>
            <a:endParaRPr lang="en-US" b="1" dirty="0"/>
          </a:p>
        </p:txBody>
      </p:sp>
      <p:sp>
        <p:nvSpPr>
          <p:cNvPr id="3" name="Content Placeholder 2"/>
          <p:cNvSpPr>
            <a:spLocks noGrp="1"/>
          </p:cNvSpPr>
          <p:nvPr>
            <p:ph idx="1"/>
          </p:nvPr>
        </p:nvSpPr>
        <p:spPr>
          <a:xfrm>
            <a:off x="0" y="609600"/>
            <a:ext cx="9144000" cy="6248400"/>
          </a:xfrm>
        </p:spPr>
        <p:txBody>
          <a:bodyPr/>
          <a:lstStyle/>
          <a:p>
            <a:r>
              <a:rPr lang="en-US" dirty="0" smtClean="0"/>
              <a:t>The word “Pharmacology” is said to have been derived from Greek words: “</a:t>
            </a:r>
            <a:r>
              <a:rPr lang="en-US" dirty="0" err="1" smtClean="0"/>
              <a:t>pharmacon</a:t>
            </a:r>
            <a:r>
              <a:rPr lang="en-US" dirty="0" smtClean="0"/>
              <a:t>” = drug and “logos” = explore or analyze</a:t>
            </a:r>
          </a:p>
          <a:p>
            <a:r>
              <a:rPr lang="en-US" dirty="0" smtClean="0"/>
              <a:t>Pharmacology encompasses all aspect of knowledge about drugs which are central in medicine.</a:t>
            </a:r>
          </a:p>
          <a:p>
            <a:r>
              <a:rPr lang="en-US" dirty="0" smtClean="0"/>
              <a:t>However, it is more concerned about those aspects of drugs that are relevant to effects and safe use for medicinal purposes.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r>
              <a:rPr lang="en-US" b="1" dirty="0" smtClean="0"/>
              <a:t>CHARACTERISTICS OF A DRUG</a:t>
            </a:r>
            <a:endParaRPr lang="en-US" b="1" dirty="0"/>
          </a:p>
        </p:txBody>
      </p:sp>
      <p:sp>
        <p:nvSpPr>
          <p:cNvPr id="3" name="Content Placeholder 2"/>
          <p:cNvSpPr>
            <a:spLocks noGrp="1"/>
          </p:cNvSpPr>
          <p:nvPr>
            <p:ph idx="1"/>
          </p:nvPr>
        </p:nvSpPr>
        <p:spPr>
          <a:xfrm>
            <a:off x="0" y="685800"/>
            <a:ext cx="9144000" cy="6172200"/>
          </a:xfrm>
        </p:spPr>
        <p:txBody>
          <a:bodyPr>
            <a:normAutofit lnSpcReduction="10000"/>
          </a:bodyPr>
          <a:lstStyle/>
          <a:p>
            <a:pPr marL="571500" indent="-571500">
              <a:buAutoNum type="romanUcPeriod"/>
            </a:pPr>
            <a:r>
              <a:rPr lang="en-US" dirty="0" smtClean="0"/>
              <a:t>Safe</a:t>
            </a:r>
          </a:p>
          <a:p>
            <a:pPr marL="571500" indent="-571500">
              <a:buAutoNum type="romanUcPeriod"/>
            </a:pPr>
            <a:r>
              <a:rPr lang="en-US" dirty="0" smtClean="0"/>
              <a:t>Effective/potent (affinity and efficacy)</a:t>
            </a:r>
          </a:p>
          <a:p>
            <a:pPr marL="571500" indent="-571500">
              <a:buAutoNum type="romanUcPeriod"/>
            </a:pPr>
            <a:r>
              <a:rPr lang="en-US" dirty="0" smtClean="0"/>
              <a:t>Stable (chemically and metabolically)</a:t>
            </a:r>
          </a:p>
          <a:p>
            <a:pPr marL="571500" indent="-571500">
              <a:buAutoNum type="romanUcPeriod"/>
            </a:pPr>
            <a:r>
              <a:rPr lang="en-US" dirty="0" smtClean="0"/>
              <a:t>Available (by isolation or from natural source)</a:t>
            </a:r>
          </a:p>
          <a:p>
            <a:pPr marL="571500" indent="-571500">
              <a:buAutoNum type="romanUcPeriod"/>
            </a:pPr>
            <a:r>
              <a:rPr lang="en-US" dirty="0" smtClean="0"/>
              <a:t>Small MW or size (100-1000)</a:t>
            </a:r>
          </a:p>
          <a:p>
            <a:pPr marL="571500" indent="-571500">
              <a:buAutoNum type="romanUcPeriod"/>
            </a:pPr>
            <a:r>
              <a:rPr lang="en-US" dirty="0" smtClean="0"/>
              <a:t>Good partition coefficient (lipid/water partition)</a:t>
            </a:r>
          </a:p>
          <a:p>
            <a:pPr marL="571500" indent="-571500">
              <a:buAutoNum type="romanUcPeriod"/>
            </a:pPr>
            <a:r>
              <a:rPr lang="en-US" dirty="0" smtClean="0"/>
              <a:t> Weak ionization (ethanol is however neutral)</a:t>
            </a:r>
          </a:p>
          <a:p>
            <a:pPr marL="571500" indent="-571500">
              <a:buAutoNum type="romanUcPeriod"/>
            </a:pPr>
            <a:r>
              <a:rPr lang="en-US" dirty="0" smtClean="0"/>
              <a:t> SAR (effects in relation to chemical structure </a:t>
            </a:r>
            <a:r>
              <a:rPr lang="en-US" dirty="0" err="1" smtClean="0"/>
              <a:t>e.g</a:t>
            </a:r>
            <a:r>
              <a:rPr lang="en-US" dirty="0" smtClean="0"/>
              <a:t> chlortetracycline compared with tetracycline, Ach with </a:t>
            </a:r>
            <a:r>
              <a:rPr lang="en-US" dirty="0" err="1" smtClean="0"/>
              <a:t>carbachol</a:t>
            </a:r>
            <a:r>
              <a:rPr lang="en-US" dirty="0" smtClean="0"/>
              <a:t> etc)</a:t>
            </a:r>
          </a:p>
          <a:p>
            <a:pPr marL="571500" indent="-571500">
              <a:buAutoNum type="romanUcPeriod"/>
            </a:pPr>
            <a:r>
              <a:rPr lang="en-US" dirty="0" smtClean="0"/>
              <a:t>Different dosage forms</a:t>
            </a:r>
          </a:p>
          <a:p>
            <a:pPr marL="571500" indent="-571500">
              <a:buAutoNum type="romanUcPeriod"/>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fontScale="90000"/>
          </a:bodyPr>
          <a:lstStyle/>
          <a:p>
            <a:r>
              <a:rPr lang="en-US" b="1" dirty="0" smtClean="0"/>
              <a:t>HISTORICAL DEVELOPMENT OF PHARMACOLOGY</a:t>
            </a:r>
            <a:endParaRPr lang="en-US" b="1" dirty="0"/>
          </a:p>
        </p:txBody>
      </p:sp>
      <p:sp>
        <p:nvSpPr>
          <p:cNvPr id="3" name="Content Placeholder 2"/>
          <p:cNvSpPr>
            <a:spLocks noGrp="1"/>
          </p:cNvSpPr>
          <p:nvPr>
            <p:ph idx="1"/>
          </p:nvPr>
        </p:nvSpPr>
        <p:spPr>
          <a:xfrm>
            <a:off x="0" y="1143000"/>
            <a:ext cx="9144000" cy="5715000"/>
          </a:xfrm>
        </p:spPr>
        <p:txBody>
          <a:bodyPr/>
          <a:lstStyle/>
          <a:p>
            <a:r>
              <a:rPr lang="en-US" dirty="0" smtClean="0"/>
              <a:t>To understand pharmacology as a science central to medicine, its history and development must be known.</a:t>
            </a:r>
          </a:p>
          <a:p>
            <a:r>
              <a:rPr lang="en-US" dirty="0" smtClean="0"/>
              <a:t>It is on record that one of the major concerns of human beings from the beginning of mankind till date is a deeply rooted desire against evils, diseases and sufferings. This effort is to attain happiness</a:t>
            </a:r>
          </a:p>
          <a:p>
            <a:r>
              <a:rPr lang="en-US" dirty="0" smtClean="0"/>
              <a:t>In attempts to conquer these afflictions, the combine use of drugs and helps from supernatural powers were employed for survival.</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t>HISTORY</a:t>
            </a:r>
            <a:endParaRPr lang="en-US" b="1" dirty="0"/>
          </a:p>
        </p:txBody>
      </p:sp>
      <p:sp>
        <p:nvSpPr>
          <p:cNvPr id="3" name="Content Placeholder 2"/>
          <p:cNvSpPr>
            <a:spLocks noGrp="1"/>
          </p:cNvSpPr>
          <p:nvPr>
            <p:ph idx="1"/>
          </p:nvPr>
        </p:nvSpPr>
        <p:spPr>
          <a:xfrm>
            <a:off x="0" y="685800"/>
            <a:ext cx="9144000" cy="6172200"/>
          </a:xfrm>
        </p:spPr>
        <p:txBody>
          <a:bodyPr>
            <a:normAutofit lnSpcReduction="10000"/>
          </a:bodyPr>
          <a:lstStyle/>
          <a:p>
            <a:r>
              <a:rPr lang="en-US" dirty="0" smtClean="0"/>
              <a:t>This was especially true in ancient Greek, who believed that it was by chance or luck that the “gods” dispense prosperity and pestilence or suffering.</a:t>
            </a:r>
          </a:p>
          <a:p>
            <a:r>
              <a:rPr lang="en-US" dirty="0" smtClean="0"/>
              <a:t>This thought or belief thus formed a natural bond between religion (control by the “gods”) and the use of drugs (the hands of the “gods”)</a:t>
            </a:r>
          </a:p>
          <a:p>
            <a:r>
              <a:rPr lang="en-US" dirty="0" smtClean="0"/>
              <a:t>As a result those who were good in the use of drugs to treat diseases were considered as “mediators” between the physical and spiritual world.</a:t>
            </a:r>
          </a:p>
          <a:p>
            <a:r>
              <a:rPr lang="en-US" dirty="0" smtClean="0"/>
              <a:t>Such mediators served as Priests, Holy Persons, Shamans, Witches/Wizards, Soothsayers, Enchanters etc</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HISTORY</a:t>
            </a:r>
            <a:endParaRPr lang="en-US" b="1" dirty="0"/>
          </a:p>
        </p:txBody>
      </p:sp>
      <p:sp>
        <p:nvSpPr>
          <p:cNvPr id="3" name="Content Placeholder 2"/>
          <p:cNvSpPr>
            <a:spLocks noGrp="1"/>
          </p:cNvSpPr>
          <p:nvPr>
            <p:ph idx="1"/>
          </p:nvPr>
        </p:nvSpPr>
        <p:spPr>
          <a:xfrm>
            <a:off x="0" y="609600"/>
            <a:ext cx="9144000" cy="6248400"/>
          </a:xfrm>
        </p:spPr>
        <p:txBody>
          <a:bodyPr>
            <a:normAutofit lnSpcReduction="10000"/>
          </a:bodyPr>
          <a:lstStyle/>
          <a:p>
            <a:r>
              <a:rPr lang="en-US" dirty="0" smtClean="0"/>
              <a:t>Much of their powers within their communities was derived from the cures that they could effect with drugs.</a:t>
            </a:r>
          </a:p>
          <a:p>
            <a:r>
              <a:rPr lang="en-US" dirty="0" smtClean="0"/>
              <a:t>It was indeed a common belief then that the sick were possessed by demons and that health could be restored by identifying the demon and finding a way to cast it out.</a:t>
            </a:r>
          </a:p>
          <a:p>
            <a:r>
              <a:rPr lang="en-US" dirty="0" smtClean="0"/>
              <a:t>Expectedly, religion (a belief in the world of spirits), dominated the use of drugs and hence divine intervention was called upon for every treatment.</a:t>
            </a:r>
          </a:p>
          <a:p>
            <a:r>
              <a:rPr lang="en-US" dirty="0" smtClean="0"/>
              <a:t>However, the continued use of drugs to effect cures led to a profound and drastic change in both religious thoughts and structures.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t>HISTORY</a:t>
            </a:r>
            <a:endParaRPr lang="en-US" b="1" dirty="0"/>
          </a:p>
        </p:txBody>
      </p:sp>
      <p:sp>
        <p:nvSpPr>
          <p:cNvPr id="3" name="Content Placeholder 2"/>
          <p:cNvSpPr>
            <a:spLocks noGrp="1"/>
          </p:cNvSpPr>
          <p:nvPr>
            <p:ph idx="1"/>
          </p:nvPr>
        </p:nvSpPr>
        <p:spPr>
          <a:xfrm>
            <a:off x="0" y="762000"/>
            <a:ext cx="9144000" cy="6096000"/>
          </a:xfrm>
        </p:spPr>
        <p:txBody>
          <a:bodyPr/>
          <a:lstStyle/>
          <a:p>
            <a:r>
              <a:rPr lang="en-US" dirty="0" smtClean="0"/>
              <a:t>As the knowledge of drugs and their effects (pharmacology) increased, the importance of divine intervention began to decline and hence the treatment of patients effectively became under the control of only the Priests rather than the “gods” whom the Priests serve.</a:t>
            </a:r>
          </a:p>
          <a:p>
            <a:r>
              <a:rPr lang="en-US" dirty="0" smtClean="0"/>
              <a:t>This process of cultural and religious evolution emanating from understanding of the curative powers of drugs and the decreased reliance upon supernatural powers changed the relationship between humanity and the ‘gods”.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t>HISTORY</a:t>
            </a:r>
            <a:endParaRPr lang="en-US" b="1" dirty="0"/>
          </a:p>
        </p:txBody>
      </p:sp>
      <p:sp>
        <p:nvSpPr>
          <p:cNvPr id="3" name="Content Placeholder 2"/>
          <p:cNvSpPr>
            <a:spLocks noGrp="1"/>
          </p:cNvSpPr>
          <p:nvPr>
            <p:ph idx="1"/>
          </p:nvPr>
        </p:nvSpPr>
        <p:spPr>
          <a:xfrm>
            <a:off x="0" y="762000"/>
            <a:ext cx="9144000" cy="6096000"/>
          </a:xfrm>
        </p:spPr>
        <p:txBody>
          <a:bodyPr>
            <a:normAutofit lnSpcReduction="10000"/>
          </a:bodyPr>
          <a:lstStyle/>
          <a:p>
            <a:r>
              <a:rPr lang="en-US" dirty="0" smtClean="0"/>
              <a:t>The use of one method to treat different patients as well as the use of different information learned from treating one patient to treat other patients greatly affected the religious aspect of treatment.</a:t>
            </a:r>
          </a:p>
          <a:p>
            <a:r>
              <a:rPr lang="en-US" dirty="0" smtClean="0"/>
              <a:t>Treatment thereby shifted its roots from magical influence to a foundation in learning and experience (modern pharmacology).</a:t>
            </a:r>
          </a:p>
          <a:p>
            <a:r>
              <a:rPr lang="en-US" dirty="0" smtClean="0"/>
              <a:t>This paved the ways for the formulation of a scientifically-based practice of medicine.</a:t>
            </a:r>
          </a:p>
          <a:p>
            <a:r>
              <a:rPr lang="en-US" dirty="0" smtClean="0"/>
              <a:t>Thereafter, mankind began to believe that natural products such as plants, minerals, animals could provide the means to remove “pain” and diseases.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t>HISTORY</a:t>
            </a:r>
            <a:endParaRPr lang="en-US" b="1" dirty="0"/>
          </a:p>
        </p:txBody>
      </p:sp>
      <p:sp>
        <p:nvSpPr>
          <p:cNvPr id="3" name="Content Placeholder 2"/>
          <p:cNvSpPr>
            <a:spLocks noGrp="1"/>
          </p:cNvSpPr>
          <p:nvPr>
            <p:ph idx="1"/>
          </p:nvPr>
        </p:nvSpPr>
        <p:spPr>
          <a:xfrm>
            <a:off x="0" y="762000"/>
            <a:ext cx="9144000" cy="6096000"/>
          </a:xfrm>
        </p:spPr>
        <p:txBody>
          <a:bodyPr>
            <a:normAutofit lnSpcReduction="10000"/>
          </a:bodyPr>
          <a:lstStyle/>
          <a:p>
            <a:r>
              <a:rPr lang="en-US" dirty="0" smtClean="0"/>
              <a:t>A variety of such natural products were collected on the basis of their symbolic qualities as well as their relation to astrological signs and </a:t>
            </a:r>
            <a:r>
              <a:rPr lang="en-US" dirty="0" err="1" smtClean="0"/>
              <a:t>potents</a:t>
            </a:r>
            <a:r>
              <a:rPr lang="en-US" dirty="0" smtClean="0"/>
              <a:t>. </a:t>
            </a:r>
            <a:r>
              <a:rPr lang="en-US" dirty="0" err="1" smtClean="0"/>
              <a:t>E.g</a:t>
            </a:r>
            <a:r>
              <a:rPr lang="en-US" dirty="0" smtClean="0"/>
              <a:t> iron, use in making sword which symbolizes strength, was use by early Greek physicians to treat anemia.</a:t>
            </a:r>
          </a:p>
          <a:p>
            <a:r>
              <a:rPr lang="en-US" dirty="0" smtClean="0"/>
              <a:t>Also, the observation that the horns of rhinoceros is powerful led Chinese physicians to propose it as a potent aphrodisiac.</a:t>
            </a:r>
          </a:p>
          <a:p>
            <a:r>
              <a:rPr lang="en-US" dirty="0" smtClean="0"/>
              <a:t>As different tribes mingled together, exchange of tribal folklore occurred giving rise to different types of </a:t>
            </a:r>
            <a:r>
              <a:rPr lang="en-US" dirty="0" err="1" smtClean="0"/>
              <a:t>compendum</a:t>
            </a:r>
            <a:r>
              <a:rPr lang="en-US" dirty="0" smtClean="0"/>
              <a:t>, some useful and some not so useful in different remedies.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b="1" dirty="0" smtClean="0"/>
              <a:t>HISTORY</a:t>
            </a:r>
            <a:endParaRPr lang="en-US" b="1" dirty="0"/>
          </a:p>
        </p:txBody>
      </p:sp>
      <p:sp>
        <p:nvSpPr>
          <p:cNvPr id="3" name="Content Placeholder 2"/>
          <p:cNvSpPr>
            <a:spLocks noGrp="1"/>
          </p:cNvSpPr>
          <p:nvPr>
            <p:ph idx="1"/>
          </p:nvPr>
        </p:nvSpPr>
        <p:spPr>
          <a:xfrm>
            <a:off x="0" y="533400"/>
            <a:ext cx="9144000" cy="6324600"/>
          </a:xfrm>
        </p:spPr>
        <p:txBody>
          <a:bodyPr/>
          <a:lstStyle/>
          <a:p>
            <a:r>
              <a:rPr lang="en-US" dirty="0" smtClean="0"/>
              <a:t>Experiences were also obtained from careful observations of animals and their eating habits.</a:t>
            </a:r>
          </a:p>
          <a:p>
            <a:r>
              <a:rPr lang="en-US" dirty="0" smtClean="0"/>
              <a:t>The earliest recorded prescription of mixtures for medicinal purposes was done by the Sumerians of Sumer in 2100 BC (in present-day southern Iraq, why?).</a:t>
            </a:r>
          </a:p>
          <a:p>
            <a:r>
              <a:rPr lang="en-US" dirty="0" smtClean="0"/>
              <a:t>Although, the Sumerians are credited with the first recorded prescription, the Chinese compiled a textbook dated about 2700 BC that documented the medicinal uses of plants and other natural substances. This was later called “Pen </a:t>
            </a:r>
            <a:r>
              <a:rPr lang="en-US" dirty="0" err="1" smtClean="0"/>
              <a:t>Tsao</a:t>
            </a:r>
            <a:r>
              <a:rPr lang="en-US" dirty="0" smtClean="0"/>
              <a:t> Kang-</a:t>
            </a:r>
            <a:r>
              <a:rPr lang="en-US" dirty="0" err="1" smtClean="0"/>
              <a:t>mu</a:t>
            </a:r>
            <a:r>
              <a:rPr lang="en-US" dirty="0" smtClean="0"/>
              <a:t>” as compiled by Li </a:t>
            </a:r>
            <a:r>
              <a:rPr lang="en-US" dirty="0" err="1" smtClean="0"/>
              <a:t>Shizhen</a:t>
            </a:r>
            <a:r>
              <a:rPr lang="en-US" dirty="0" smtClean="0"/>
              <a:t> (1518-1593).</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HISTORY</a:t>
            </a:r>
            <a:endParaRPr lang="en-US" b="1" dirty="0"/>
          </a:p>
        </p:txBody>
      </p:sp>
      <p:sp>
        <p:nvSpPr>
          <p:cNvPr id="3" name="Content Placeholder 2"/>
          <p:cNvSpPr>
            <a:spLocks noGrp="1"/>
          </p:cNvSpPr>
          <p:nvPr>
            <p:ph idx="1"/>
          </p:nvPr>
        </p:nvSpPr>
        <p:spPr>
          <a:xfrm>
            <a:off x="0" y="609600"/>
            <a:ext cx="9144000" cy="6248400"/>
          </a:xfrm>
        </p:spPr>
        <p:txBody>
          <a:bodyPr>
            <a:normAutofit lnSpcReduction="10000"/>
          </a:bodyPr>
          <a:lstStyle/>
          <a:p>
            <a:r>
              <a:rPr lang="en-US" dirty="0" smtClean="0"/>
              <a:t>The Chinese “doctrine of signatures” (like use to treat like = herbs that resemble various parts of the body can be used by herbalists to treat ailments of those parts of the body) was also written at about the same period.</a:t>
            </a:r>
          </a:p>
          <a:p>
            <a:r>
              <a:rPr lang="en-US" dirty="0" smtClean="0"/>
              <a:t>The Egyptians “</a:t>
            </a:r>
            <a:r>
              <a:rPr lang="en-US" dirty="0" err="1" smtClean="0"/>
              <a:t>Ebers</a:t>
            </a:r>
            <a:r>
              <a:rPr lang="en-US" dirty="0" smtClean="0"/>
              <a:t> papyrus” which contains about 800 prescriptions was written in 1550 BC and discovered by a German Egyptologist, Georg </a:t>
            </a:r>
            <a:r>
              <a:rPr lang="en-US" dirty="0" err="1" smtClean="0"/>
              <a:t>Ebers</a:t>
            </a:r>
            <a:r>
              <a:rPr lang="en-US" dirty="0" smtClean="0"/>
              <a:t> (1837-1898)</a:t>
            </a:r>
          </a:p>
          <a:p>
            <a:r>
              <a:rPr lang="en-US" dirty="0" err="1" smtClean="0"/>
              <a:t>Aelius</a:t>
            </a:r>
            <a:r>
              <a:rPr lang="en-US" dirty="0" smtClean="0"/>
              <a:t> </a:t>
            </a:r>
            <a:r>
              <a:rPr lang="en-US" dirty="0" err="1" smtClean="0"/>
              <a:t>Galenus</a:t>
            </a:r>
            <a:r>
              <a:rPr lang="en-US" dirty="0" smtClean="0"/>
              <a:t> or Galen (129-216 AD), a Greek Physician, living in Rome during the first century AD, pioneered the preparation of some vegetables as medicinal plants (</a:t>
            </a:r>
            <a:r>
              <a:rPr lang="en-US" dirty="0" err="1" smtClean="0"/>
              <a:t>Galenicals</a:t>
            </a:r>
            <a:r>
              <a:rPr lang="en-US" dirty="0" smtClean="0"/>
              <a: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t>HISTORY</a:t>
            </a:r>
            <a:endParaRPr lang="en-US" b="1" dirty="0"/>
          </a:p>
        </p:txBody>
      </p:sp>
      <p:sp>
        <p:nvSpPr>
          <p:cNvPr id="3" name="Content Placeholder 2"/>
          <p:cNvSpPr>
            <a:spLocks noGrp="1"/>
          </p:cNvSpPr>
          <p:nvPr>
            <p:ph idx="1"/>
          </p:nvPr>
        </p:nvSpPr>
        <p:spPr>
          <a:xfrm>
            <a:off x="0" y="685800"/>
            <a:ext cx="9144000" cy="6172200"/>
          </a:xfrm>
        </p:spPr>
        <p:txBody>
          <a:bodyPr/>
          <a:lstStyle/>
          <a:p>
            <a:r>
              <a:rPr lang="en-US" dirty="0" err="1" smtClean="0"/>
              <a:t>Pedanius</a:t>
            </a:r>
            <a:r>
              <a:rPr lang="en-US" dirty="0" smtClean="0"/>
              <a:t> </a:t>
            </a:r>
            <a:r>
              <a:rPr lang="en-US" dirty="0" err="1" smtClean="0"/>
              <a:t>Dioscorides</a:t>
            </a:r>
            <a:r>
              <a:rPr lang="en-US" dirty="0" smtClean="0"/>
              <a:t> (40-90 AD), another Greek Physician wrote a textbook on drugs and their uses called “De </a:t>
            </a:r>
            <a:r>
              <a:rPr lang="en-US" dirty="0" err="1" smtClean="0"/>
              <a:t>Materia</a:t>
            </a:r>
            <a:r>
              <a:rPr lang="en-US" dirty="0" smtClean="0"/>
              <a:t> </a:t>
            </a:r>
            <a:r>
              <a:rPr lang="en-US" dirty="0" err="1" smtClean="0"/>
              <a:t>Medica</a:t>
            </a:r>
            <a:r>
              <a:rPr lang="en-US" dirty="0" smtClean="0"/>
              <a:t>” (Latin) or “Medical Material” (English)</a:t>
            </a:r>
          </a:p>
          <a:p>
            <a:r>
              <a:rPr lang="en-US" dirty="0" smtClean="0"/>
              <a:t>The Arabs/Persians were knowledgeable in medicines in the 5</a:t>
            </a:r>
            <a:r>
              <a:rPr lang="en-US" baseline="30000" dirty="0" smtClean="0"/>
              <a:t>th</a:t>
            </a:r>
            <a:r>
              <a:rPr lang="en-US" dirty="0" smtClean="0"/>
              <a:t> century AD and they concocted many new drugs at that time. They wrote “Canon of Medicine” or “al-</a:t>
            </a:r>
            <a:r>
              <a:rPr lang="en-US" dirty="0" err="1" smtClean="0"/>
              <a:t>Qanun</a:t>
            </a:r>
            <a:r>
              <a:rPr lang="en-US" dirty="0" smtClean="0"/>
              <a:t> </a:t>
            </a:r>
            <a:r>
              <a:rPr lang="en-US" dirty="0" err="1" smtClean="0"/>
              <a:t>fi</a:t>
            </a:r>
            <a:r>
              <a:rPr lang="en-US" dirty="0" smtClean="0"/>
              <a:t> at-</a:t>
            </a:r>
            <a:r>
              <a:rPr lang="en-US" dirty="0" err="1" smtClean="0"/>
              <a:t>Tibb</a:t>
            </a:r>
            <a:r>
              <a:rPr lang="en-US" dirty="0" smtClean="0"/>
              <a:t>” (Arabic)</a:t>
            </a:r>
          </a:p>
          <a:p>
            <a:r>
              <a:rPr lang="en-US" dirty="0" smtClean="0"/>
              <a:t>Hippocrates of Kos, also known as Hippocrates II (460-370 BC), regarded as the “Father of Western Medicine”, was the first to use drugs selectively in 400 BC for treatments of diseases.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r>
              <a:rPr lang="en-US" b="1" dirty="0" smtClean="0"/>
              <a:t>ASPECTS OF PHARMACOLOGY</a:t>
            </a:r>
            <a:endParaRPr lang="en-US" b="1" dirty="0"/>
          </a:p>
        </p:txBody>
      </p:sp>
      <p:sp>
        <p:nvSpPr>
          <p:cNvPr id="3" name="Content Placeholder 2"/>
          <p:cNvSpPr>
            <a:spLocks noGrp="1"/>
          </p:cNvSpPr>
          <p:nvPr>
            <p:ph idx="1"/>
          </p:nvPr>
        </p:nvSpPr>
        <p:spPr>
          <a:xfrm>
            <a:off x="0" y="685800"/>
            <a:ext cx="9144000" cy="6172200"/>
          </a:xfrm>
        </p:spPr>
        <p:txBody>
          <a:bodyPr/>
          <a:lstStyle/>
          <a:p>
            <a:r>
              <a:rPr lang="en-US" dirty="0" smtClean="0"/>
              <a:t>Pharmacology is mainly divided into two aspects:</a:t>
            </a:r>
          </a:p>
          <a:p>
            <a:pPr marL="514350" indent="-514350">
              <a:buAutoNum type="arabicPeriod"/>
            </a:pPr>
            <a:r>
              <a:rPr lang="en-US" b="1" dirty="0" err="1" smtClean="0"/>
              <a:t>Pharmacodynamics</a:t>
            </a:r>
            <a:r>
              <a:rPr lang="en-US" b="1" dirty="0" smtClean="0"/>
              <a:t> </a:t>
            </a:r>
            <a:r>
              <a:rPr lang="en-US" dirty="0" smtClean="0"/>
              <a:t>(dynamics = power): this deals with the aspect of </a:t>
            </a:r>
            <a:r>
              <a:rPr lang="en-US" b="1" dirty="0" smtClean="0"/>
              <a:t>what the drug does to the living system. </a:t>
            </a:r>
            <a:r>
              <a:rPr lang="en-US" dirty="0" smtClean="0"/>
              <a:t>This involves </a:t>
            </a:r>
            <a:r>
              <a:rPr lang="en-US" b="1" dirty="0" smtClean="0"/>
              <a:t>physiological and biochemical </a:t>
            </a:r>
            <a:r>
              <a:rPr lang="en-US" dirty="0" smtClean="0"/>
              <a:t>effects of drugs and their mechanisms by which they act.</a:t>
            </a:r>
          </a:p>
          <a:p>
            <a:pPr marL="514350" indent="-514350">
              <a:buAutoNum type="arabicPeriod"/>
            </a:pPr>
            <a:r>
              <a:rPr lang="en-US" b="1" dirty="0" smtClean="0"/>
              <a:t>Pharmacokinetics</a:t>
            </a:r>
            <a:r>
              <a:rPr lang="en-US" dirty="0" smtClean="0"/>
              <a:t> (kinesis = movements): this deals with the aspect of </a:t>
            </a:r>
            <a:r>
              <a:rPr lang="en-US" b="1" dirty="0" smtClean="0"/>
              <a:t>what the body does to the drug. </a:t>
            </a:r>
            <a:r>
              <a:rPr lang="en-US" dirty="0" smtClean="0"/>
              <a:t>This involves </a:t>
            </a:r>
            <a:r>
              <a:rPr lang="en-US" dirty="0" err="1" smtClean="0"/>
              <a:t>physico</a:t>
            </a:r>
            <a:r>
              <a:rPr lang="en-US" dirty="0" smtClean="0"/>
              <a:t>-chemical properties that control the movements of the drug molecules in a living system.</a:t>
            </a:r>
            <a:endParaRPr lang="en-US"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t>HISTORY</a:t>
            </a:r>
            <a:endParaRPr lang="en-US" b="1" dirty="0"/>
          </a:p>
        </p:txBody>
      </p:sp>
      <p:sp>
        <p:nvSpPr>
          <p:cNvPr id="3" name="Content Placeholder 2"/>
          <p:cNvSpPr>
            <a:spLocks noGrp="1"/>
          </p:cNvSpPr>
          <p:nvPr>
            <p:ph idx="1"/>
          </p:nvPr>
        </p:nvSpPr>
        <p:spPr>
          <a:xfrm>
            <a:off x="0" y="685800"/>
            <a:ext cx="9144000" cy="6172200"/>
          </a:xfrm>
        </p:spPr>
        <p:txBody>
          <a:bodyPr/>
          <a:lstStyle/>
          <a:p>
            <a:r>
              <a:rPr lang="en-US" b="1" dirty="0" smtClean="0"/>
              <a:t>Read up the Hippocratic theory</a:t>
            </a:r>
          </a:p>
          <a:p>
            <a:r>
              <a:rPr lang="en-US" dirty="0" smtClean="0"/>
              <a:t>This historical development continued until the period of the Renaissance in the 14</a:t>
            </a:r>
            <a:r>
              <a:rPr lang="en-US" baseline="30000" dirty="0" smtClean="0"/>
              <a:t>th</a:t>
            </a:r>
            <a:r>
              <a:rPr lang="en-US" dirty="0" smtClean="0"/>
              <a:t> and 17</a:t>
            </a:r>
            <a:r>
              <a:rPr lang="en-US" baseline="30000" dirty="0" smtClean="0"/>
              <a:t>th</a:t>
            </a:r>
            <a:r>
              <a:rPr lang="en-US" dirty="0" smtClean="0"/>
              <a:t> century AD (a period in Europe considered a bridge between the middle and modern ages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fontScale="90000"/>
          </a:bodyPr>
          <a:lstStyle/>
          <a:p>
            <a:r>
              <a:rPr lang="en-US" b="1" dirty="0" smtClean="0"/>
              <a:t>DEVELOPMENT OF PHARMACOLOGICAL THOUGHTS</a:t>
            </a:r>
            <a:endParaRPr lang="en-US" b="1" dirty="0"/>
          </a:p>
        </p:txBody>
      </p:sp>
      <p:sp>
        <p:nvSpPr>
          <p:cNvPr id="3" name="Content Placeholder 2"/>
          <p:cNvSpPr>
            <a:spLocks noGrp="1"/>
          </p:cNvSpPr>
          <p:nvPr>
            <p:ph idx="1"/>
          </p:nvPr>
        </p:nvSpPr>
        <p:spPr>
          <a:xfrm>
            <a:off x="0" y="990600"/>
            <a:ext cx="9144000" cy="5867400"/>
          </a:xfrm>
        </p:spPr>
        <p:txBody>
          <a:bodyPr/>
          <a:lstStyle/>
          <a:p>
            <a:r>
              <a:rPr lang="en-US" dirty="0" smtClean="0"/>
              <a:t>As earlier observed, religion initially dominated the world both politically and intellectually from the time of Galen to the Renaissance.</a:t>
            </a:r>
          </a:p>
          <a:p>
            <a:r>
              <a:rPr lang="en-US" dirty="0" smtClean="0"/>
              <a:t>It was a common belief then that absolute truth exists and should not be questioned.</a:t>
            </a:r>
          </a:p>
          <a:p>
            <a:r>
              <a:rPr lang="en-US" dirty="0" smtClean="0"/>
              <a:t>This reasoning or belief was also applied to scientific thoughts during this period.</a:t>
            </a:r>
          </a:p>
          <a:p>
            <a:r>
              <a:rPr lang="en-US" dirty="0" smtClean="0"/>
              <a:t>Therefore, the knowledge handed down by the ancient Greeks (and also that of Galen) was not to be questioned.</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r>
              <a:rPr lang="en-US" b="1" dirty="0" smtClean="0"/>
              <a:t>PHARMACOLOGICAL THOUGHTS</a:t>
            </a:r>
            <a:endParaRPr lang="en-US" b="1" dirty="0"/>
          </a:p>
        </p:txBody>
      </p:sp>
      <p:sp>
        <p:nvSpPr>
          <p:cNvPr id="3" name="Content Placeholder 2"/>
          <p:cNvSpPr>
            <a:spLocks noGrp="1"/>
          </p:cNvSpPr>
          <p:nvPr>
            <p:ph idx="1"/>
          </p:nvPr>
        </p:nvSpPr>
        <p:spPr>
          <a:xfrm>
            <a:off x="0" y="685800"/>
            <a:ext cx="9144000" cy="6172200"/>
          </a:xfrm>
        </p:spPr>
        <p:txBody>
          <a:bodyPr/>
          <a:lstStyle/>
          <a:p>
            <a:r>
              <a:rPr lang="en-US" dirty="0" smtClean="0"/>
              <a:t>However, during the period of Reformation (started by Martin Luther in Europe) in the 18</a:t>
            </a:r>
            <a:r>
              <a:rPr lang="en-US" baseline="30000" dirty="0" smtClean="0"/>
              <a:t>th</a:t>
            </a:r>
            <a:r>
              <a:rPr lang="en-US" dirty="0" smtClean="0"/>
              <a:t> century (essentially about restoration or renewal characterized by Protest Revolt or Protestant Rebellion some on personal reasons like the quest for a male child by King Henry VIII of England), religious ideas came into question and people freely criticize and cast doubts on the infallibility of the then present state of knowledge</a:t>
            </a:r>
          </a:p>
          <a:p>
            <a:r>
              <a:rPr lang="en-US" dirty="0" smtClean="0"/>
              <a:t>No longer was anything considered as final</a:t>
            </a:r>
          </a:p>
          <a:p>
            <a:r>
              <a:rPr lang="en-US" dirty="0" smtClean="0"/>
              <a:t>Both new areas and ideas were then being explored.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b="1" dirty="0" smtClean="0"/>
              <a:t>PHARMACOLOGICAL THOUGHTS</a:t>
            </a:r>
            <a:endParaRPr lang="en-US" b="1" dirty="0"/>
          </a:p>
        </p:txBody>
      </p:sp>
      <p:sp>
        <p:nvSpPr>
          <p:cNvPr id="3" name="Content Placeholder 2"/>
          <p:cNvSpPr>
            <a:spLocks noGrp="1"/>
          </p:cNvSpPr>
          <p:nvPr>
            <p:ph idx="1"/>
          </p:nvPr>
        </p:nvSpPr>
        <p:spPr>
          <a:xfrm>
            <a:off x="0" y="762000"/>
            <a:ext cx="9144000" cy="6096000"/>
          </a:xfrm>
        </p:spPr>
        <p:txBody>
          <a:bodyPr/>
          <a:lstStyle/>
          <a:p>
            <a:r>
              <a:rPr lang="en-US" dirty="0" smtClean="0"/>
              <a:t>In the area of science during this period, </a:t>
            </a:r>
            <a:r>
              <a:rPr lang="en-US" dirty="0" err="1" smtClean="0"/>
              <a:t>Nicolaus</a:t>
            </a:r>
            <a:r>
              <a:rPr lang="en-US" dirty="0" smtClean="0"/>
              <a:t> Copernicus (1473-1543), a mathematician/astronomer and Andreas Vesalius (1514-1564), an anatomist/physician, are noted in this period for their emphasis on direct observation of phenomena.</a:t>
            </a:r>
          </a:p>
          <a:p>
            <a:r>
              <a:rPr lang="en-US" dirty="0" smtClean="0"/>
              <a:t>The greatest idea of the period was the belief that every event had a cause that could perhaps be discovered.</a:t>
            </a:r>
          </a:p>
          <a:p>
            <a:r>
              <a:rPr lang="en-US" dirty="0" smtClean="0"/>
              <a:t>This formed the origin and driving force behind scientific inquiry.</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t>PHARMACOLOGICAL THOUGHTS</a:t>
            </a:r>
            <a:endParaRPr lang="en-US" b="1" dirty="0"/>
          </a:p>
        </p:txBody>
      </p:sp>
      <p:sp>
        <p:nvSpPr>
          <p:cNvPr id="3" name="Content Placeholder 2"/>
          <p:cNvSpPr>
            <a:spLocks noGrp="1"/>
          </p:cNvSpPr>
          <p:nvPr>
            <p:ph idx="1"/>
          </p:nvPr>
        </p:nvSpPr>
        <p:spPr>
          <a:xfrm>
            <a:off x="0" y="838200"/>
            <a:ext cx="9144000" cy="6019800"/>
          </a:xfrm>
        </p:spPr>
        <p:txBody>
          <a:bodyPr>
            <a:normAutofit fontScale="92500"/>
          </a:bodyPr>
          <a:lstStyle/>
          <a:p>
            <a:r>
              <a:rPr lang="en-US" dirty="0" smtClean="0"/>
              <a:t>It was then accepted that the secrets of nature could be disclosed through careful observations which would eventually lead to the formulation of hypothesis (simply, some suppositions or assumptions to be proved or disproved).</a:t>
            </a:r>
          </a:p>
          <a:p>
            <a:r>
              <a:rPr lang="en-US" dirty="0" smtClean="0"/>
              <a:t>Pharmacology, as a science did not escape this revolution in thought during the Renaissance.</a:t>
            </a:r>
          </a:p>
          <a:p>
            <a:r>
              <a:rPr lang="en-US" dirty="0" smtClean="0"/>
              <a:t>Paracelsus (1493-1541), a German Physician, whose real name was </a:t>
            </a:r>
            <a:r>
              <a:rPr lang="en-US" dirty="0" err="1" smtClean="0"/>
              <a:t>Philipus</a:t>
            </a:r>
            <a:r>
              <a:rPr lang="en-US" dirty="0" smtClean="0"/>
              <a:t> </a:t>
            </a:r>
            <a:r>
              <a:rPr lang="en-US" dirty="0" err="1" smtClean="0"/>
              <a:t>Aureolus</a:t>
            </a:r>
            <a:r>
              <a:rPr lang="en-US" dirty="0" smtClean="0"/>
              <a:t> Theophrastus Paracelsus </a:t>
            </a:r>
            <a:r>
              <a:rPr lang="en-US" dirty="0" err="1" smtClean="0"/>
              <a:t>Bombastus</a:t>
            </a:r>
            <a:r>
              <a:rPr lang="en-US" dirty="0" smtClean="0"/>
              <a:t> von </a:t>
            </a:r>
            <a:r>
              <a:rPr lang="en-US" dirty="0" err="1" smtClean="0"/>
              <a:t>Hohenheim</a:t>
            </a:r>
            <a:r>
              <a:rPr lang="en-US" dirty="0" smtClean="0"/>
              <a:t>, is usually regarded as the “Father of Pharmacology” who first described the concept of dose-response relationship.</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PHARMACOLOGICAL THOUGHTS</a:t>
            </a:r>
            <a:endParaRPr lang="en-US" b="1" dirty="0"/>
          </a:p>
        </p:txBody>
      </p:sp>
      <p:sp>
        <p:nvSpPr>
          <p:cNvPr id="3" name="Content Placeholder 2"/>
          <p:cNvSpPr>
            <a:spLocks noGrp="1"/>
          </p:cNvSpPr>
          <p:nvPr>
            <p:ph idx="1"/>
          </p:nvPr>
        </p:nvSpPr>
        <p:spPr>
          <a:xfrm>
            <a:off x="0" y="609600"/>
            <a:ext cx="9144000" cy="6248400"/>
          </a:xfrm>
        </p:spPr>
        <p:txBody>
          <a:bodyPr/>
          <a:lstStyle/>
          <a:p>
            <a:r>
              <a:rPr lang="en-US" dirty="0" smtClean="0"/>
              <a:t>Paracelsus vigorously attacked the previously untouchable doctrines of Galen and insisted that drugs should be subjected to critical investigations through experimental analyses for safety purposes.</a:t>
            </a:r>
          </a:p>
          <a:p>
            <a:r>
              <a:rPr lang="en-US" dirty="0" smtClean="0"/>
              <a:t>As a result, at the end of the 18</a:t>
            </a:r>
            <a:r>
              <a:rPr lang="en-US" baseline="30000" dirty="0" smtClean="0"/>
              <a:t>th</a:t>
            </a:r>
            <a:r>
              <a:rPr lang="en-US" dirty="0" smtClean="0"/>
              <a:t> and beginning of 19</a:t>
            </a:r>
            <a:r>
              <a:rPr lang="en-US" baseline="30000" dirty="0" smtClean="0"/>
              <a:t>th</a:t>
            </a:r>
            <a:r>
              <a:rPr lang="en-US" dirty="0" smtClean="0"/>
              <a:t> century, experimental methods became available for isolation of active principles from crude drugs.</a:t>
            </a:r>
          </a:p>
          <a:p>
            <a:r>
              <a:rPr lang="en-US" dirty="0" smtClean="0"/>
              <a:t>In 1806, </a:t>
            </a:r>
            <a:r>
              <a:rPr lang="en-US" dirty="0" err="1" smtClean="0"/>
              <a:t>Serturner</a:t>
            </a:r>
            <a:r>
              <a:rPr lang="en-US" dirty="0" smtClean="0"/>
              <a:t> (1783-1841), a German Pharmacist, isolated the first pure active principle when he purified morphine from the leaves of opium poppy.</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b="1" dirty="0" smtClean="0"/>
              <a:t>CONT’D</a:t>
            </a:r>
            <a:endParaRPr lang="en-US" b="1" dirty="0"/>
          </a:p>
        </p:txBody>
      </p:sp>
      <p:sp>
        <p:nvSpPr>
          <p:cNvPr id="3" name="Content Placeholder 2"/>
          <p:cNvSpPr>
            <a:spLocks noGrp="1"/>
          </p:cNvSpPr>
          <p:nvPr>
            <p:ph idx="1"/>
          </p:nvPr>
        </p:nvSpPr>
        <p:spPr>
          <a:xfrm>
            <a:off x="0" y="533400"/>
            <a:ext cx="9144000" cy="6324600"/>
          </a:xfrm>
        </p:spPr>
        <p:txBody>
          <a:bodyPr/>
          <a:lstStyle/>
          <a:p>
            <a:r>
              <a:rPr lang="en-US" dirty="0" smtClean="0"/>
              <a:t>The isolation and use of pure substances allowed for an analysis of what was soon to become one of the basic concerns of Pharmacology, </a:t>
            </a:r>
            <a:r>
              <a:rPr lang="en-US" dirty="0" err="1" smtClean="0"/>
              <a:t>i.e</a:t>
            </a:r>
            <a:r>
              <a:rPr lang="en-US" dirty="0" smtClean="0"/>
              <a:t> the quantitative study of drug actions.</a:t>
            </a:r>
          </a:p>
          <a:p>
            <a:r>
              <a:rPr lang="en-US" dirty="0" smtClean="0"/>
              <a:t>It was then realized that drug action is produced along a series of similar effects, with low doses producing less but similar effects on organs and tissues as do </a:t>
            </a:r>
            <a:r>
              <a:rPr lang="en-US" smtClean="0"/>
              <a:t>high doses.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fontScale="90000"/>
          </a:bodyPr>
          <a:lstStyle/>
          <a:p>
            <a:r>
              <a:rPr lang="en-US" b="1" dirty="0" smtClean="0"/>
              <a:t>SOME DEFINITIONS/CONCEPTS IN PHARMACOLOGY</a:t>
            </a:r>
            <a:endParaRPr lang="en-US" b="1" dirty="0"/>
          </a:p>
        </p:txBody>
      </p:sp>
      <p:sp>
        <p:nvSpPr>
          <p:cNvPr id="3" name="Content Placeholder 2"/>
          <p:cNvSpPr>
            <a:spLocks noGrp="1"/>
          </p:cNvSpPr>
          <p:nvPr>
            <p:ph idx="1"/>
          </p:nvPr>
        </p:nvSpPr>
        <p:spPr>
          <a:xfrm>
            <a:off x="0" y="1219200"/>
            <a:ext cx="9144000" cy="5638800"/>
          </a:xfrm>
        </p:spPr>
        <p:txBody>
          <a:bodyPr>
            <a:normAutofit lnSpcReduction="10000"/>
          </a:bodyPr>
          <a:lstStyle/>
          <a:p>
            <a:pPr>
              <a:buNone/>
            </a:pPr>
            <a:r>
              <a:rPr lang="en-US" b="1" dirty="0" smtClean="0"/>
              <a:t>1. AGONIST</a:t>
            </a:r>
          </a:p>
          <a:p>
            <a:r>
              <a:rPr lang="en-US" dirty="0" smtClean="0"/>
              <a:t>This is a drug or endogenous chemical substance (</a:t>
            </a:r>
            <a:r>
              <a:rPr lang="en-US" dirty="0" err="1" smtClean="0"/>
              <a:t>e.g</a:t>
            </a:r>
            <a:r>
              <a:rPr lang="en-US" dirty="0" smtClean="0"/>
              <a:t> neurotransmitter, hormone etc) that when bound to a receptor, brings about its </a:t>
            </a:r>
            <a:r>
              <a:rPr lang="en-US" b="1" dirty="0" smtClean="0"/>
              <a:t>functional change </a:t>
            </a:r>
            <a:r>
              <a:rPr lang="en-US" dirty="0" smtClean="0"/>
              <a:t>which is usually referred to as its </a:t>
            </a:r>
            <a:r>
              <a:rPr lang="en-US" b="1" dirty="0" smtClean="0"/>
              <a:t>effect.</a:t>
            </a:r>
            <a:endParaRPr lang="en-US" dirty="0" smtClean="0"/>
          </a:p>
          <a:p>
            <a:r>
              <a:rPr lang="en-US" dirty="0" smtClean="0"/>
              <a:t>Examples include acetylcholine (Ach) on </a:t>
            </a:r>
            <a:r>
              <a:rPr lang="en-US" dirty="0" err="1" smtClean="0"/>
              <a:t>muscarinic</a:t>
            </a:r>
            <a:r>
              <a:rPr lang="en-US" dirty="0" smtClean="0"/>
              <a:t> receptors, adrenaline on adrenergic receptors etc</a:t>
            </a:r>
          </a:p>
          <a:p>
            <a:pPr>
              <a:buNone/>
            </a:pPr>
            <a:r>
              <a:rPr lang="en-US" b="1" dirty="0" smtClean="0"/>
              <a:t>2. FULL AGONIST</a:t>
            </a:r>
          </a:p>
          <a:p>
            <a:r>
              <a:rPr lang="en-US" dirty="0" smtClean="0"/>
              <a:t>This is when the agonist brings about a </a:t>
            </a:r>
            <a:r>
              <a:rPr lang="en-US" b="1" dirty="0" smtClean="0"/>
              <a:t>maximum</a:t>
            </a:r>
            <a:r>
              <a:rPr lang="en-US" dirty="0" smtClean="0"/>
              <a:t> functional change.</a:t>
            </a:r>
          </a:p>
          <a:p>
            <a:r>
              <a:rPr lang="en-US" dirty="0" smtClean="0"/>
              <a:t>Example Ach on </a:t>
            </a:r>
            <a:r>
              <a:rPr lang="en-US" dirty="0" err="1" smtClean="0"/>
              <a:t>muscarinic</a:t>
            </a:r>
            <a:r>
              <a:rPr lang="en-US" dirty="0" smtClean="0"/>
              <a:t> receptors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t>DEFINITIONS/CONCEPTS</a:t>
            </a:r>
            <a:endParaRPr lang="en-US" b="1" dirty="0"/>
          </a:p>
        </p:txBody>
      </p:sp>
      <p:sp>
        <p:nvSpPr>
          <p:cNvPr id="3" name="Content Placeholder 2"/>
          <p:cNvSpPr>
            <a:spLocks noGrp="1"/>
          </p:cNvSpPr>
          <p:nvPr>
            <p:ph idx="1"/>
          </p:nvPr>
        </p:nvSpPr>
        <p:spPr>
          <a:xfrm>
            <a:off x="0" y="762000"/>
            <a:ext cx="9144000" cy="6096000"/>
          </a:xfrm>
        </p:spPr>
        <p:txBody>
          <a:bodyPr>
            <a:normAutofit lnSpcReduction="10000"/>
          </a:bodyPr>
          <a:lstStyle/>
          <a:p>
            <a:pPr>
              <a:buNone/>
            </a:pPr>
            <a:r>
              <a:rPr lang="en-US" b="1" dirty="0" smtClean="0"/>
              <a:t>3. PARTIAL AGONIST</a:t>
            </a:r>
          </a:p>
          <a:p>
            <a:r>
              <a:rPr lang="en-US" dirty="0" smtClean="0"/>
              <a:t>This is when the agonist fails to produce a maximum effect even if the agonist is present at its maximal concentration (</a:t>
            </a:r>
            <a:r>
              <a:rPr lang="en-US" dirty="0" err="1" smtClean="0"/>
              <a:t>i.e</a:t>
            </a:r>
            <a:r>
              <a:rPr lang="en-US" dirty="0" smtClean="0"/>
              <a:t> the response is lower than what it should be).</a:t>
            </a:r>
          </a:p>
          <a:p>
            <a:r>
              <a:rPr lang="en-US" dirty="0" smtClean="0"/>
              <a:t>Example </a:t>
            </a:r>
            <a:r>
              <a:rPr lang="en-US" dirty="0" err="1" smtClean="0"/>
              <a:t>heptyltrimethyl</a:t>
            </a:r>
            <a:r>
              <a:rPr lang="en-US" dirty="0" smtClean="0"/>
              <a:t> ammonium on </a:t>
            </a:r>
            <a:r>
              <a:rPr lang="en-US" dirty="0" err="1" smtClean="0"/>
              <a:t>muscarinic</a:t>
            </a:r>
            <a:r>
              <a:rPr lang="en-US" dirty="0" smtClean="0"/>
              <a:t> receptors.</a:t>
            </a:r>
          </a:p>
          <a:p>
            <a:pPr>
              <a:buNone/>
            </a:pPr>
            <a:r>
              <a:rPr lang="en-US" b="1" dirty="0" smtClean="0"/>
              <a:t>4. INVERSE AGONIST</a:t>
            </a:r>
          </a:p>
          <a:p>
            <a:r>
              <a:rPr lang="en-US" dirty="0" smtClean="0"/>
              <a:t>This is an agonist that binds to the same receptor with an agonist but induces a response opposite to that agonist (benzodiazepines and other agents on GABA</a:t>
            </a:r>
            <a:r>
              <a:rPr lang="en-US" baseline="-25000" dirty="0" smtClean="0"/>
              <a:t>A</a:t>
            </a:r>
            <a:r>
              <a:rPr lang="en-US" dirty="0" smtClean="0"/>
              <a:t> receptors producing sedation and anxiety.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r>
              <a:rPr lang="en-US" b="1" dirty="0" smtClean="0"/>
              <a:t>DEFINITIONS/CONCEPTS</a:t>
            </a:r>
            <a:endParaRPr lang="en-US" b="1" dirty="0"/>
          </a:p>
        </p:txBody>
      </p:sp>
      <p:sp>
        <p:nvSpPr>
          <p:cNvPr id="3" name="Content Placeholder 2"/>
          <p:cNvSpPr>
            <a:spLocks noGrp="1"/>
          </p:cNvSpPr>
          <p:nvPr>
            <p:ph idx="1"/>
          </p:nvPr>
        </p:nvSpPr>
        <p:spPr>
          <a:xfrm>
            <a:off x="0" y="685800"/>
            <a:ext cx="9144000" cy="6172200"/>
          </a:xfrm>
        </p:spPr>
        <p:txBody>
          <a:bodyPr>
            <a:normAutofit lnSpcReduction="10000"/>
          </a:bodyPr>
          <a:lstStyle/>
          <a:p>
            <a:pPr>
              <a:buNone/>
            </a:pPr>
            <a:r>
              <a:rPr lang="en-US" b="1" dirty="0" smtClean="0"/>
              <a:t>5. ANTAGONIST</a:t>
            </a:r>
          </a:p>
          <a:p>
            <a:r>
              <a:rPr lang="en-US" dirty="0" smtClean="0"/>
              <a:t>Unlike agonist, this binds to receptors without altering the functions of the receptors. Hence, their effects depend entirely upon blocking the biological actions of the agonist.</a:t>
            </a:r>
          </a:p>
          <a:p>
            <a:r>
              <a:rPr lang="en-US" dirty="0" smtClean="0"/>
              <a:t>Example, atropine binds to </a:t>
            </a:r>
            <a:r>
              <a:rPr lang="en-US" dirty="0" err="1" smtClean="0"/>
              <a:t>muscarinic</a:t>
            </a:r>
            <a:r>
              <a:rPr lang="en-US" dirty="0" smtClean="0"/>
              <a:t> receptors but without any biological response and it also blocks Ach from binding on the same receptor.</a:t>
            </a:r>
          </a:p>
          <a:p>
            <a:pPr>
              <a:buNone/>
            </a:pPr>
            <a:r>
              <a:rPr lang="en-US" b="1" dirty="0" smtClean="0"/>
              <a:t>6. RECEPTOR</a:t>
            </a:r>
          </a:p>
          <a:p>
            <a:r>
              <a:rPr lang="en-US" dirty="0" smtClean="0"/>
              <a:t>This is a macromolecular substance in a living organism with which a drug interacts to bring about a function (desired or undesired)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b="1" dirty="0" smtClean="0"/>
              <a:t>ASPECTS CONT’D</a:t>
            </a:r>
            <a:endParaRPr lang="en-US" b="1" dirty="0"/>
          </a:p>
        </p:txBody>
      </p:sp>
      <p:sp>
        <p:nvSpPr>
          <p:cNvPr id="3" name="Content Placeholder 2"/>
          <p:cNvSpPr>
            <a:spLocks noGrp="1"/>
          </p:cNvSpPr>
          <p:nvPr>
            <p:ph idx="1"/>
          </p:nvPr>
        </p:nvSpPr>
        <p:spPr>
          <a:xfrm>
            <a:off x="0" y="762000"/>
            <a:ext cx="9144000" cy="6096000"/>
          </a:xfrm>
        </p:spPr>
        <p:txBody>
          <a:bodyPr/>
          <a:lstStyle/>
          <a:p>
            <a:r>
              <a:rPr lang="en-US" dirty="0" smtClean="0"/>
              <a:t>Other aspects of pharmacology you will come across may include:</a:t>
            </a:r>
          </a:p>
          <a:p>
            <a:pPr marL="571500" indent="-571500">
              <a:buAutoNum type="romanLcPeriod"/>
            </a:pPr>
            <a:r>
              <a:rPr lang="en-US" b="1" dirty="0" err="1" smtClean="0"/>
              <a:t>Pharmacotherapeutics</a:t>
            </a:r>
            <a:r>
              <a:rPr lang="en-US" b="1" dirty="0" smtClean="0"/>
              <a:t>: </a:t>
            </a:r>
            <a:r>
              <a:rPr lang="en-US" dirty="0" smtClean="0"/>
              <a:t>this is the clinical use of drugs to prevent, diagnose and treat diseases in all living organisms.</a:t>
            </a:r>
          </a:p>
          <a:p>
            <a:pPr marL="571500" indent="-571500">
              <a:buAutoNum type="romanLcPeriod"/>
            </a:pPr>
            <a:r>
              <a:rPr lang="en-US" b="1" dirty="0" smtClean="0"/>
              <a:t>Clinical Pharmacology: </a:t>
            </a:r>
            <a:r>
              <a:rPr lang="en-US" dirty="0" smtClean="0"/>
              <a:t>the scientific evaluation of drug actions in humans with the sole aim of optimizing the use of drugs.</a:t>
            </a:r>
          </a:p>
          <a:p>
            <a:pPr marL="571500" indent="-571500">
              <a:buAutoNum type="romanLcPeriod"/>
            </a:pPr>
            <a:r>
              <a:rPr lang="en-US" b="1" dirty="0" smtClean="0"/>
              <a:t>Chemotherapy: </a:t>
            </a:r>
            <a:r>
              <a:rPr lang="en-US" dirty="0" smtClean="0"/>
              <a:t>drug treatment of systemic infections/malignancies.</a:t>
            </a:r>
          </a:p>
          <a:p>
            <a:pPr marL="571500" indent="-571500">
              <a:buAutoNum type="romanLcPeriod"/>
            </a:pPr>
            <a:r>
              <a:rPr lang="en-US" b="1" dirty="0" smtClean="0"/>
              <a:t>Toxicology: </a:t>
            </a:r>
            <a:r>
              <a:rPr lang="en-US" dirty="0" smtClean="0"/>
              <a:t>study of poisonous effects of drugs.</a:t>
            </a:r>
            <a:r>
              <a:rPr lang="en-US" b="1" dirty="0" smtClean="0"/>
              <a:t>  </a:t>
            </a:r>
            <a:endParaRPr lang="en-US"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t>DEFINITIONS/CONCEPTS</a:t>
            </a:r>
            <a:endParaRPr lang="en-US" b="1" dirty="0"/>
          </a:p>
        </p:txBody>
      </p:sp>
      <p:sp>
        <p:nvSpPr>
          <p:cNvPr id="3" name="Content Placeholder 2"/>
          <p:cNvSpPr>
            <a:spLocks noGrp="1"/>
          </p:cNvSpPr>
          <p:nvPr>
            <p:ph idx="1"/>
          </p:nvPr>
        </p:nvSpPr>
        <p:spPr>
          <a:xfrm>
            <a:off x="0" y="762000"/>
            <a:ext cx="9144000" cy="6096000"/>
          </a:xfrm>
        </p:spPr>
        <p:txBody>
          <a:bodyPr/>
          <a:lstStyle/>
          <a:p>
            <a:pPr>
              <a:buNone/>
            </a:pPr>
            <a:r>
              <a:rPr lang="en-US" b="1" dirty="0" smtClean="0"/>
              <a:t>7. SELECTIVITY</a:t>
            </a:r>
          </a:p>
          <a:p>
            <a:r>
              <a:rPr lang="en-US" dirty="0" smtClean="0"/>
              <a:t>This is simply the ability of a drug to effectively discriminate between subtypes of a receptor such as M1 and M2 or β1 or β2.</a:t>
            </a:r>
          </a:p>
          <a:p>
            <a:pPr>
              <a:buNone/>
            </a:pPr>
            <a:r>
              <a:rPr lang="en-US" b="1" dirty="0" smtClean="0"/>
              <a:t>8. SPECIFICITY</a:t>
            </a:r>
          </a:p>
          <a:p>
            <a:r>
              <a:rPr lang="en-US" dirty="0" smtClean="0"/>
              <a:t>This is the ability of a drug to effectively discriminate between non-related types of receptors such as between </a:t>
            </a:r>
            <a:r>
              <a:rPr lang="en-US" dirty="0" err="1" smtClean="0"/>
              <a:t>β</a:t>
            </a:r>
            <a:r>
              <a:rPr lang="en-US" dirty="0" smtClean="0"/>
              <a:t>, M, or Histamine receptors.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DEFINITIONS/CONCEPTS</a:t>
            </a:r>
            <a:endParaRPr lang="en-US" b="1" dirty="0"/>
          </a:p>
        </p:txBody>
      </p:sp>
      <p:sp>
        <p:nvSpPr>
          <p:cNvPr id="3" name="Content Placeholder 2"/>
          <p:cNvSpPr>
            <a:spLocks noGrp="1"/>
          </p:cNvSpPr>
          <p:nvPr>
            <p:ph idx="1"/>
          </p:nvPr>
        </p:nvSpPr>
        <p:spPr>
          <a:xfrm>
            <a:off x="0" y="609600"/>
            <a:ext cx="9144000" cy="6248400"/>
          </a:xfrm>
        </p:spPr>
        <p:txBody>
          <a:bodyPr>
            <a:normAutofit/>
          </a:bodyPr>
          <a:lstStyle/>
          <a:p>
            <a:pPr>
              <a:buNone/>
            </a:pPr>
            <a:r>
              <a:rPr lang="en-US" b="1" dirty="0" smtClean="0"/>
              <a:t>9. AFFINITY</a:t>
            </a:r>
          </a:p>
          <a:p>
            <a:r>
              <a:rPr lang="en-US" dirty="0" smtClean="0"/>
              <a:t>This is the ability of a drug to form stable (strong) complex with its receptor. Example both Ach and atropine have affinity for </a:t>
            </a:r>
            <a:r>
              <a:rPr lang="en-US" dirty="0" err="1" smtClean="0"/>
              <a:t>muscarinic</a:t>
            </a:r>
            <a:r>
              <a:rPr lang="en-US" dirty="0" smtClean="0"/>
              <a:t> receptors but that of atropine appears higher.</a:t>
            </a:r>
          </a:p>
          <a:p>
            <a:pPr>
              <a:buNone/>
            </a:pPr>
            <a:r>
              <a:rPr lang="en-US" b="1" dirty="0" smtClean="0"/>
              <a:t>10. EFFICACY</a:t>
            </a:r>
          </a:p>
          <a:p>
            <a:r>
              <a:rPr lang="en-US" dirty="0" smtClean="0"/>
              <a:t>This is the biological or functional effectiveness or response of the drug-receptor binding complex. Example, Ach and atropine both have high affinity for the </a:t>
            </a:r>
            <a:r>
              <a:rPr lang="en-US" dirty="0" err="1" smtClean="0"/>
              <a:t>muscarinic</a:t>
            </a:r>
            <a:r>
              <a:rPr lang="en-US" dirty="0" smtClean="0"/>
              <a:t> receptor, but possess different efficacies, with Ach having high efficacy and atropine non. Efficacy determines potency of a drug</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DEFINITIONS/CONCEPTS</a:t>
            </a:r>
            <a:endParaRPr lang="en-US" b="1" dirty="0"/>
          </a:p>
        </p:txBody>
      </p:sp>
      <p:sp>
        <p:nvSpPr>
          <p:cNvPr id="3" name="Content Placeholder 2"/>
          <p:cNvSpPr>
            <a:spLocks noGrp="1"/>
          </p:cNvSpPr>
          <p:nvPr>
            <p:ph idx="1"/>
          </p:nvPr>
        </p:nvSpPr>
        <p:spPr>
          <a:xfrm>
            <a:off x="0" y="609600"/>
            <a:ext cx="9144000" cy="6248400"/>
          </a:xfrm>
        </p:spPr>
        <p:txBody>
          <a:bodyPr/>
          <a:lstStyle/>
          <a:p>
            <a:pPr>
              <a:buNone/>
            </a:pPr>
            <a:r>
              <a:rPr lang="en-US" b="1" dirty="0" smtClean="0"/>
              <a:t>11. ANTAGONISM</a:t>
            </a:r>
          </a:p>
          <a:p>
            <a:r>
              <a:rPr lang="en-US" dirty="0" smtClean="0"/>
              <a:t>This is the blockage of an agonist effect by an antagonist.</a:t>
            </a:r>
          </a:p>
          <a:p>
            <a:r>
              <a:rPr lang="en-US" dirty="0" smtClean="0"/>
              <a:t>If such a blockage cannot be overcome by an increased in the agonist concentration, we then refer to such antagonism as non-competitive or irreversible (glutamate/</a:t>
            </a:r>
            <a:r>
              <a:rPr lang="en-US" dirty="0" err="1" smtClean="0"/>
              <a:t>ketamine</a:t>
            </a:r>
            <a:r>
              <a:rPr lang="en-US" dirty="0" smtClean="0"/>
              <a:t>, NA/</a:t>
            </a:r>
            <a:r>
              <a:rPr lang="en-US" dirty="0" err="1" smtClean="0"/>
              <a:t>Phenoxybenzamine</a:t>
            </a:r>
            <a:r>
              <a:rPr lang="en-US" dirty="0" smtClean="0"/>
              <a:t>), otherwise we refer to it as competitive or reversible (Ach/</a:t>
            </a:r>
            <a:r>
              <a:rPr lang="en-US" dirty="0" err="1" smtClean="0"/>
              <a:t>Atr</a:t>
            </a:r>
            <a:r>
              <a:rPr lang="en-US" dirty="0" smtClean="0"/>
              <a:t>).</a:t>
            </a:r>
          </a:p>
          <a:p>
            <a:r>
              <a:rPr lang="en-US" dirty="0" smtClean="0"/>
              <a:t>Another type of antagonisms is functional antagonism where the functions produced by the drugs are opposite (Ach/</a:t>
            </a:r>
            <a:r>
              <a:rPr lang="en-US" dirty="0" err="1" smtClean="0"/>
              <a:t>Adr</a:t>
            </a:r>
            <a:r>
              <a:rPr lang="en-US" dirty="0" smtClean="0"/>
              <a: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t>DEFINITIONS/CONCEPTS</a:t>
            </a:r>
            <a:endParaRPr lang="en-US" b="1" dirty="0"/>
          </a:p>
        </p:txBody>
      </p:sp>
      <p:sp>
        <p:nvSpPr>
          <p:cNvPr id="3" name="Content Placeholder 2"/>
          <p:cNvSpPr>
            <a:spLocks noGrp="1"/>
          </p:cNvSpPr>
          <p:nvPr>
            <p:ph idx="1"/>
          </p:nvPr>
        </p:nvSpPr>
        <p:spPr>
          <a:xfrm>
            <a:off x="0" y="762000"/>
            <a:ext cx="9144000" cy="6096000"/>
          </a:xfrm>
        </p:spPr>
        <p:txBody>
          <a:bodyPr/>
          <a:lstStyle/>
          <a:p>
            <a:pPr>
              <a:buNone/>
            </a:pPr>
            <a:r>
              <a:rPr lang="en-US" b="1" dirty="0" smtClean="0"/>
              <a:t>12. SYNERGISM</a:t>
            </a:r>
          </a:p>
          <a:p>
            <a:r>
              <a:rPr lang="en-US" dirty="0" smtClean="0"/>
              <a:t>This is a correlated action or cooperation by two or more drugs. This is common with combined therapeutic agents (penicillin + an </a:t>
            </a:r>
            <a:r>
              <a:rPr lang="en-US" dirty="0" err="1" smtClean="0"/>
              <a:t>aminoglycoside</a:t>
            </a:r>
            <a:r>
              <a:rPr lang="en-US" dirty="0" smtClean="0"/>
              <a:t>).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fontScale="90000"/>
          </a:bodyPr>
          <a:lstStyle/>
          <a:p>
            <a:r>
              <a:rPr lang="en-US" b="1" dirty="0" smtClean="0"/>
              <a:t>PHARMACODYNAMIC ACTIONS OF DRUGS</a:t>
            </a:r>
            <a:endParaRPr lang="en-US" b="1" dirty="0"/>
          </a:p>
        </p:txBody>
      </p:sp>
      <p:sp>
        <p:nvSpPr>
          <p:cNvPr id="3" name="Content Placeholder 2"/>
          <p:cNvSpPr>
            <a:spLocks noGrp="1"/>
          </p:cNvSpPr>
          <p:nvPr>
            <p:ph idx="1"/>
          </p:nvPr>
        </p:nvSpPr>
        <p:spPr>
          <a:xfrm>
            <a:off x="0" y="838200"/>
            <a:ext cx="9144000" cy="6019800"/>
          </a:xfrm>
        </p:spPr>
        <p:txBody>
          <a:bodyPr>
            <a:normAutofit lnSpcReduction="10000"/>
          </a:bodyPr>
          <a:lstStyle/>
          <a:p>
            <a:r>
              <a:rPr lang="en-US" dirty="0" err="1" smtClean="0"/>
              <a:t>Pharmacodynamics</a:t>
            </a:r>
            <a:r>
              <a:rPr lang="en-US" dirty="0" smtClean="0"/>
              <a:t> deals basically with the </a:t>
            </a:r>
            <a:r>
              <a:rPr lang="en-US" b="1" dirty="0" smtClean="0"/>
              <a:t>effect of the drug on the body systems</a:t>
            </a:r>
            <a:r>
              <a:rPr lang="en-US" dirty="0" smtClean="0"/>
              <a:t> or specifically the mechanism by which drugs produce biological and/or physiological changes in the body, usually referred to as their pharmacological actions.</a:t>
            </a:r>
          </a:p>
          <a:p>
            <a:r>
              <a:rPr lang="en-US" dirty="0" err="1" smtClean="0"/>
              <a:t>Pharmacodynamics</a:t>
            </a:r>
            <a:r>
              <a:rPr lang="en-US" dirty="0" smtClean="0"/>
              <a:t> constitutes one of the four phases involved in the disposition of a drug in the body.</a:t>
            </a:r>
          </a:p>
          <a:p>
            <a:r>
              <a:rPr lang="en-US" dirty="0" smtClean="0"/>
              <a:t>The </a:t>
            </a:r>
            <a:r>
              <a:rPr lang="en-US" dirty="0" err="1" smtClean="0"/>
              <a:t>pharmacodynamics</a:t>
            </a:r>
            <a:r>
              <a:rPr lang="en-US" dirty="0" smtClean="0"/>
              <a:t> phase of a drug action progresses concurrently with the pharmacokinetics phases of drug absorption, distribution, metabolism and excretion (ADME)</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t>P’DYNAMICS</a:t>
            </a:r>
            <a:endParaRPr lang="en-US" b="1" dirty="0"/>
          </a:p>
        </p:txBody>
      </p:sp>
      <p:sp>
        <p:nvSpPr>
          <p:cNvPr id="3" name="Content Placeholder 2"/>
          <p:cNvSpPr>
            <a:spLocks noGrp="1"/>
          </p:cNvSpPr>
          <p:nvPr>
            <p:ph idx="1"/>
          </p:nvPr>
        </p:nvSpPr>
        <p:spPr>
          <a:xfrm>
            <a:off x="0" y="762000"/>
            <a:ext cx="9144000" cy="6096000"/>
          </a:xfrm>
        </p:spPr>
        <p:txBody>
          <a:bodyPr/>
          <a:lstStyle/>
          <a:p>
            <a:r>
              <a:rPr lang="en-US" dirty="0" smtClean="0"/>
              <a:t>After a drug has been absorbed and it reaches its site of action within the target cell, tissue or body organ, the effect of the drug is then brought about by one or more mechanisms.</a:t>
            </a:r>
          </a:p>
          <a:p>
            <a:r>
              <a:rPr lang="en-US" dirty="0" smtClean="0"/>
              <a:t>The drug action (physiological changes) finally leads to an over all response (pharmacological effects).</a:t>
            </a:r>
          </a:p>
          <a:p>
            <a:r>
              <a:rPr lang="en-US" dirty="0" smtClean="0"/>
              <a:t>The response observed represents the outcome of a complex sequence of both physical and chemical interactions between the drug and some specific macromolecular components at the site of actions which are referred to as functional drug receptors.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r>
              <a:rPr lang="en-US" b="1" dirty="0" smtClean="0"/>
              <a:t>MECHANISMS BY WHICH DRUGS ACT</a:t>
            </a:r>
            <a:endParaRPr lang="en-US" b="1" dirty="0"/>
          </a:p>
        </p:txBody>
      </p:sp>
      <p:sp>
        <p:nvSpPr>
          <p:cNvPr id="3" name="Content Placeholder 2"/>
          <p:cNvSpPr>
            <a:spLocks noGrp="1"/>
          </p:cNvSpPr>
          <p:nvPr>
            <p:ph idx="1"/>
          </p:nvPr>
        </p:nvSpPr>
        <p:spPr>
          <a:xfrm>
            <a:off x="0" y="914400"/>
            <a:ext cx="9144000" cy="5943600"/>
          </a:xfrm>
        </p:spPr>
        <p:txBody>
          <a:bodyPr/>
          <a:lstStyle/>
          <a:p>
            <a:r>
              <a:rPr lang="en-US" dirty="0" smtClean="0"/>
              <a:t>The interaction at the cellular level between a drug and its receptors is referred to as the “</a:t>
            </a:r>
            <a:r>
              <a:rPr lang="en-US" b="1" dirty="0" smtClean="0"/>
              <a:t>drug action</a:t>
            </a:r>
            <a:r>
              <a:rPr lang="en-US" dirty="0" smtClean="0"/>
              <a:t>”.</a:t>
            </a:r>
          </a:p>
          <a:p>
            <a:r>
              <a:rPr lang="en-US" dirty="0" smtClean="0"/>
              <a:t>The response resulting from drug action represents the “</a:t>
            </a:r>
            <a:r>
              <a:rPr lang="en-US" b="1" dirty="0" smtClean="0"/>
              <a:t>drug effect</a:t>
            </a:r>
            <a:r>
              <a:rPr lang="en-US" dirty="0" smtClean="0"/>
              <a:t>”.</a:t>
            </a:r>
          </a:p>
          <a:p>
            <a:r>
              <a:rPr lang="en-US" dirty="0" smtClean="0"/>
              <a:t>For example, when insulin is administered, the expected drug action is glucose transport in the cell membrane while the expected drug effect is lowering of blood glucose.</a:t>
            </a:r>
          </a:p>
          <a:p>
            <a:r>
              <a:rPr lang="en-US" dirty="0" smtClean="0"/>
              <a:t>Consequently, by modifying cell functions, a drug causes an effect that may be “beneficial” or not.</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t>MECH</a:t>
            </a:r>
            <a:endParaRPr lang="en-US" b="1" dirty="0"/>
          </a:p>
        </p:txBody>
      </p:sp>
      <p:sp>
        <p:nvSpPr>
          <p:cNvPr id="3" name="Content Placeholder 2"/>
          <p:cNvSpPr>
            <a:spLocks noGrp="1"/>
          </p:cNvSpPr>
          <p:nvPr>
            <p:ph idx="1"/>
          </p:nvPr>
        </p:nvSpPr>
        <p:spPr>
          <a:xfrm>
            <a:off x="0" y="762000"/>
            <a:ext cx="9144000" cy="6096000"/>
          </a:xfrm>
        </p:spPr>
        <p:txBody>
          <a:bodyPr/>
          <a:lstStyle/>
          <a:p>
            <a:r>
              <a:rPr lang="en-US" dirty="0" smtClean="0"/>
              <a:t>It should however be noted that a drug does not impart new functions to a cell or target tissue but can only modify its function or the rate of its function.</a:t>
            </a:r>
          </a:p>
          <a:p>
            <a:r>
              <a:rPr lang="en-US" dirty="0" smtClean="0"/>
              <a:t>Therefore, a drug effect or response largely depends on what the cell or target tissue is capable of accomplishing.</a:t>
            </a:r>
          </a:p>
          <a:p>
            <a:r>
              <a:rPr lang="en-US" dirty="0" smtClean="0"/>
              <a:t>Some drugs affect their target cells externally through modification of the cell environment while others do so by interacting with receptors contained in the target cell or tissue.</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err="1" smtClean="0"/>
              <a:t>MECHs</a:t>
            </a:r>
            <a:endParaRPr lang="en-US" b="1" dirty="0"/>
          </a:p>
        </p:txBody>
      </p:sp>
      <p:sp>
        <p:nvSpPr>
          <p:cNvPr id="3" name="Content Placeholder 2"/>
          <p:cNvSpPr>
            <a:spLocks noGrp="1"/>
          </p:cNvSpPr>
          <p:nvPr>
            <p:ph idx="1"/>
          </p:nvPr>
        </p:nvSpPr>
        <p:spPr>
          <a:xfrm>
            <a:off x="0" y="762000"/>
            <a:ext cx="9144000" cy="6096000"/>
          </a:xfrm>
        </p:spPr>
        <p:txBody>
          <a:bodyPr/>
          <a:lstStyle/>
          <a:p>
            <a:r>
              <a:rPr lang="en-US" dirty="0" smtClean="0"/>
              <a:t>The later process involves drug-receptor interactions.</a:t>
            </a:r>
          </a:p>
          <a:p>
            <a:r>
              <a:rPr lang="en-US" dirty="0" smtClean="0"/>
              <a:t>Externally influenced processes of drug effects consist of either physical or chemical modifications. For example, sun cream lotions act by providing a barrier between the skin and ultraviolet sun rays (physical mechanism), while the </a:t>
            </a:r>
            <a:r>
              <a:rPr lang="en-US" dirty="0" err="1" smtClean="0"/>
              <a:t>neutralisation</a:t>
            </a:r>
            <a:r>
              <a:rPr lang="en-US" dirty="0" smtClean="0"/>
              <a:t> of acids by antacids in peptic ulcer disease is a chemical mechanism.</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dirty="0" err="1" smtClean="0"/>
              <a:t>MECHs</a:t>
            </a:r>
            <a:r>
              <a:rPr lang="en-US" b="1" dirty="0" smtClean="0"/>
              <a:t> BY INTERACTION WITH SOME MOLECULES</a:t>
            </a:r>
            <a:endParaRPr lang="en-US" b="1" dirty="0"/>
          </a:p>
        </p:txBody>
      </p:sp>
      <p:sp>
        <p:nvSpPr>
          <p:cNvPr id="3" name="Content Placeholder 2"/>
          <p:cNvSpPr>
            <a:spLocks noGrp="1"/>
          </p:cNvSpPr>
          <p:nvPr>
            <p:ph idx="1"/>
          </p:nvPr>
        </p:nvSpPr>
        <p:spPr>
          <a:xfrm>
            <a:off x="0" y="1066800"/>
            <a:ext cx="9144000" cy="5791200"/>
          </a:xfrm>
        </p:spPr>
        <p:txBody>
          <a:bodyPr/>
          <a:lstStyle/>
          <a:p>
            <a:pPr marL="514350" indent="-514350">
              <a:buAutoNum type="arabicPeriod"/>
            </a:pPr>
            <a:r>
              <a:rPr lang="en-US" b="1" dirty="0" smtClean="0"/>
              <a:t>DRUG-RECEPTOR INTERACTIONS</a:t>
            </a:r>
          </a:p>
          <a:p>
            <a:pPr marL="514350" indent="-514350"/>
            <a:r>
              <a:rPr lang="en-US" dirty="0" smtClean="0"/>
              <a:t>This is one major mechanisms by which drugs bring about their actions.</a:t>
            </a:r>
          </a:p>
          <a:p>
            <a:pPr marL="514350" indent="-514350"/>
            <a:r>
              <a:rPr lang="en-US" dirty="0" smtClean="0"/>
              <a:t>A receptor consists of a </a:t>
            </a:r>
            <a:r>
              <a:rPr lang="en-US" dirty="0" err="1" smtClean="0"/>
              <a:t>specialised</a:t>
            </a:r>
            <a:r>
              <a:rPr lang="en-US" dirty="0" smtClean="0"/>
              <a:t> reactive substance or macromolecule (cell membrane, cellular protein, enzymes, nucleic acids, </a:t>
            </a:r>
            <a:r>
              <a:rPr lang="en-US" dirty="0" err="1" smtClean="0"/>
              <a:t>glycoproteins</a:t>
            </a:r>
            <a:r>
              <a:rPr lang="en-US" dirty="0" smtClean="0"/>
              <a:t>, lipids etc) with which the drug interlocks in a key fitting a lock process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t>ASPECTS</a:t>
            </a:r>
            <a:endParaRPr lang="en-US" b="1" dirty="0"/>
          </a:p>
        </p:txBody>
      </p:sp>
      <p:sp>
        <p:nvSpPr>
          <p:cNvPr id="3" name="Content Placeholder 2"/>
          <p:cNvSpPr>
            <a:spLocks noGrp="1"/>
          </p:cNvSpPr>
          <p:nvPr>
            <p:ph idx="1"/>
          </p:nvPr>
        </p:nvSpPr>
        <p:spPr>
          <a:xfrm>
            <a:off x="0" y="685800"/>
            <a:ext cx="9144000" cy="6172200"/>
          </a:xfrm>
        </p:spPr>
        <p:txBody>
          <a:bodyPr/>
          <a:lstStyle/>
          <a:p>
            <a:pPr>
              <a:buNone/>
            </a:pPr>
            <a:r>
              <a:rPr lang="en-US" b="1" dirty="0" err="1" smtClean="0"/>
              <a:t>v</a:t>
            </a:r>
            <a:r>
              <a:rPr lang="en-US" b="1" dirty="0" smtClean="0"/>
              <a:t>. </a:t>
            </a:r>
            <a:r>
              <a:rPr lang="en-US" b="1" dirty="0" err="1" smtClean="0"/>
              <a:t>Ethnopharmacology</a:t>
            </a:r>
            <a:r>
              <a:rPr lang="en-US" b="1" dirty="0" smtClean="0"/>
              <a:t>.</a:t>
            </a:r>
          </a:p>
          <a:p>
            <a:r>
              <a:rPr lang="en-US" dirty="0" smtClean="0"/>
              <a:t>This is the scientific study of materials used by ethnic and cultural groups as “drugs”.</a:t>
            </a:r>
          </a:p>
          <a:p>
            <a:r>
              <a:rPr lang="en-US" dirty="0" smtClean="0"/>
              <a:t>These materials are usually of plants and animal origin.</a:t>
            </a:r>
          </a:p>
          <a:p>
            <a:r>
              <a:rPr lang="en-US" dirty="0" smtClean="0"/>
              <a:t>This is common in traditional medicine. </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t>D-R INTERACTIONS</a:t>
            </a:r>
            <a:endParaRPr lang="en-US" b="1" dirty="0"/>
          </a:p>
        </p:txBody>
      </p:sp>
      <p:sp>
        <p:nvSpPr>
          <p:cNvPr id="3" name="Content Placeholder 2"/>
          <p:cNvSpPr>
            <a:spLocks noGrp="1"/>
          </p:cNvSpPr>
          <p:nvPr>
            <p:ph idx="1"/>
          </p:nvPr>
        </p:nvSpPr>
        <p:spPr>
          <a:xfrm>
            <a:off x="0" y="762000"/>
            <a:ext cx="9144000" cy="6096000"/>
          </a:xfrm>
        </p:spPr>
        <p:txBody>
          <a:bodyPr/>
          <a:lstStyle/>
          <a:p>
            <a:pPr>
              <a:buNone/>
            </a:pPr>
            <a:r>
              <a:rPr lang="en-US" b="1" dirty="0" smtClean="0"/>
              <a:t>TYPES OF RECEPTORS</a:t>
            </a:r>
          </a:p>
          <a:p>
            <a:pPr marL="514350" indent="-514350">
              <a:buAutoNum type="arabicPeriod"/>
            </a:pPr>
            <a:r>
              <a:rPr lang="en-US" b="1" dirty="0" smtClean="0"/>
              <a:t>INERT RECEPTORS</a:t>
            </a:r>
          </a:p>
          <a:p>
            <a:pPr marL="514350" indent="-514350"/>
            <a:r>
              <a:rPr lang="en-US" dirty="0" smtClean="0"/>
              <a:t>These are receptors that when the drug binds, the action will not result in an effect. Example a drug binding to any of the plasma proteins albumin, globulin etc.</a:t>
            </a:r>
          </a:p>
          <a:p>
            <a:pPr marL="514350" indent="-514350">
              <a:buNone/>
            </a:pPr>
            <a:r>
              <a:rPr lang="en-US" b="1" dirty="0" smtClean="0"/>
              <a:t>2. FUNCTIONAL RECEPTORS</a:t>
            </a:r>
          </a:p>
          <a:p>
            <a:pPr marL="514350" indent="-514350"/>
            <a:r>
              <a:rPr lang="en-US" dirty="0" smtClean="0"/>
              <a:t>These are macromolecular or cellular components which when drugs bind to, the action will result in an effect. Different types exist such as </a:t>
            </a:r>
            <a:r>
              <a:rPr lang="en-US" dirty="0" err="1" smtClean="0"/>
              <a:t>muscarinic</a:t>
            </a:r>
            <a:r>
              <a:rPr lang="en-US" dirty="0" smtClean="0"/>
              <a:t>, </a:t>
            </a:r>
            <a:r>
              <a:rPr lang="en-US" dirty="0" err="1" smtClean="0"/>
              <a:t>opioids</a:t>
            </a:r>
            <a:r>
              <a:rPr lang="en-US" dirty="0" smtClean="0"/>
              <a:t>, histaminic, adrenergic etc</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0"/>
          </a:xfrm>
        </p:spPr>
        <p:txBody>
          <a:bodyPr>
            <a:normAutofit/>
          </a:bodyPr>
          <a:lstStyle/>
          <a:p>
            <a:r>
              <a:rPr lang="en-US" b="1" dirty="0" smtClean="0"/>
              <a:t>DRUG-RECEPTOR INTERACTIONS AND FORCES INVOLVED</a:t>
            </a:r>
            <a:endParaRPr lang="en-US" b="1" dirty="0"/>
          </a:p>
        </p:txBody>
      </p:sp>
      <p:sp>
        <p:nvSpPr>
          <p:cNvPr id="3" name="Content Placeholder 2"/>
          <p:cNvSpPr>
            <a:spLocks noGrp="1"/>
          </p:cNvSpPr>
          <p:nvPr>
            <p:ph idx="1"/>
          </p:nvPr>
        </p:nvSpPr>
        <p:spPr>
          <a:xfrm>
            <a:off x="0" y="1524000"/>
            <a:ext cx="9144000" cy="5334000"/>
          </a:xfrm>
        </p:spPr>
        <p:txBody>
          <a:bodyPr>
            <a:normAutofit lnSpcReduction="10000"/>
          </a:bodyPr>
          <a:lstStyle/>
          <a:p>
            <a:r>
              <a:rPr lang="en-US" dirty="0" smtClean="0"/>
              <a:t>Most drug must have to interact (bind) with receptors in order to produce their biological effects (therapeutic/toxic).</a:t>
            </a:r>
          </a:p>
          <a:p>
            <a:r>
              <a:rPr lang="en-US" dirty="0" smtClean="0"/>
              <a:t>To understand and appreciate the biochemical actions of drugs, it is imperative to know the types of forces that attract and bind the drugs to their receptors.</a:t>
            </a:r>
          </a:p>
          <a:p>
            <a:r>
              <a:rPr lang="en-US" dirty="0" smtClean="0"/>
              <a:t>The strength of the bond formed between a drug molecule and its receptor depends on the distance between them, with the optimal distance having the strongest bond,</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t>D-R INTERACTIONS</a:t>
            </a:r>
            <a:endParaRPr lang="en-US" b="1" dirty="0"/>
          </a:p>
        </p:txBody>
      </p:sp>
      <p:sp>
        <p:nvSpPr>
          <p:cNvPr id="3" name="Content Placeholder 2"/>
          <p:cNvSpPr>
            <a:spLocks noGrp="1"/>
          </p:cNvSpPr>
          <p:nvPr>
            <p:ph idx="1"/>
          </p:nvPr>
        </p:nvSpPr>
        <p:spPr>
          <a:xfrm>
            <a:off x="0" y="762000"/>
            <a:ext cx="9144000" cy="6096000"/>
          </a:xfrm>
        </p:spPr>
        <p:txBody>
          <a:bodyPr/>
          <a:lstStyle/>
          <a:p>
            <a:r>
              <a:rPr lang="en-US" dirty="0" smtClean="0"/>
              <a:t>In general however, bonds formed between a drug and its receptor are relatively weak ones such as ionic (electrovalent), polar, hydrogen etc. These give rise to reversible effects.</a:t>
            </a:r>
          </a:p>
          <a:p>
            <a:r>
              <a:rPr lang="en-US" dirty="0" smtClean="0"/>
              <a:t>On the contrary, it is sometimes desirable that the effect of a drug should persist and even be irreversible such as in chemotherapy of parasitic diseases.</a:t>
            </a:r>
          </a:p>
          <a:p>
            <a:r>
              <a:rPr lang="en-US" dirty="0" smtClean="0"/>
              <a:t>Generally speaking, some types of bonds have identified and established between a drug and its receptors.</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dirty="0" smtClean="0"/>
              <a:t>D-R INTERACTIONS, TYPES OF BONDS</a:t>
            </a:r>
            <a:endParaRPr lang="en-US" b="1" dirty="0"/>
          </a:p>
        </p:txBody>
      </p:sp>
      <p:sp>
        <p:nvSpPr>
          <p:cNvPr id="3" name="Content Placeholder 2"/>
          <p:cNvSpPr>
            <a:spLocks noGrp="1"/>
          </p:cNvSpPr>
          <p:nvPr>
            <p:ph idx="1"/>
          </p:nvPr>
        </p:nvSpPr>
        <p:spPr>
          <a:xfrm>
            <a:off x="0" y="838200"/>
            <a:ext cx="9144000" cy="6019800"/>
          </a:xfrm>
        </p:spPr>
        <p:txBody>
          <a:bodyPr/>
          <a:lstStyle/>
          <a:p>
            <a:pPr marL="514350" indent="-514350">
              <a:buAutoNum type="arabicPeriod"/>
            </a:pPr>
            <a:r>
              <a:rPr lang="en-US" b="1" dirty="0" smtClean="0"/>
              <a:t>COVALENT BOND</a:t>
            </a:r>
          </a:p>
          <a:p>
            <a:pPr marL="514350" indent="-514350"/>
            <a:r>
              <a:rPr lang="en-US" dirty="0" smtClean="0"/>
              <a:t>This is the strongest bond and it is formed when two atoms share a pair of electrons such as that in Cl</a:t>
            </a:r>
            <a:r>
              <a:rPr lang="en-US" baseline="-25000" dirty="0" smtClean="0"/>
              <a:t>2</a:t>
            </a:r>
            <a:r>
              <a:rPr lang="en-US" dirty="0" smtClean="0"/>
              <a:t> molecule.</a:t>
            </a:r>
          </a:p>
          <a:p>
            <a:pPr marL="514350" indent="-514350"/>
            <a:r>
              <a:rPr lang="en-US" dirty="0" smtClean="0"/>
              <a:t>Its energy value is put at 40-110 kcal.</a:t>
            </a:r>
          </a:p>
          <a:p>
            <a:pPr marL="514350" indent="-514350"/>
            <a:r>
              <a:rPr lang="en-US" dirty="0" smtClean="0"/>
              <a:t>Because of the high binding energy, covalent bond is essentially irreversible at ordinary temperature and this usually results in stable and long lasting D-R complex.</a:t>
            </a:r>
          </a:p>
          <a:p>
            <a:pPr marL="514350" indent="-514350"/>
            <a:r>
              <a:rPr lang="en-US" dirty="0" smtClean="0"/>
              <a:t>It is very important in the case of insecticides, herbicides, chemotherapy etc where it is required </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t>TYPES OF BONDS</a:t>
            </a:r>
            <a:endParaRPr lang="en-US" b="1" dirty="0"/>
          </a:p>
        </p:txBody>
      </p:sp>
      <p:sp>
        <p:nvSpPr>
          <p:cNvPr id="3" name="Content Placeholder 2"/>
          <p:cNvSpPr>
            <a:spLocks noGrp="1"/>
          </p:cNvSpPr>
          <p:nvPr>
            <p:ph idx="1"/>
          </p:nvPr>
        </p:nvSpPr>
        <p:spPr>
          <a:xfrm>
            <a:off x="0" y="762000"/>
            <a:ext cx="9144000" cy="6096000"/>
          </a:xfrm>
        </p:spPr>
        <p:txBody>
          <a:bodyPr/>
          <a:lstStyle/>
          <a:p>
            <a:pPr>
              <a:buNone/>
            </a:pPr>
            <a:r>
              <a:rPr lang="en-US" dirty="0" smtClean="0"/>
              <a:t>    that the binding of the drug to its receptor in the insect, plant, micro-organism or parasite respectively be for a long period of time and irreversible so that the selective toxicity will be for long.</a:t>
            </a:r>
          </a:p>
          <a:p>
            <a:r>
              <a:rPr lang="en-US" dirty="0" smtClean="0"/>
              <a:t>These bonds contain no ions and unable to conduct electricity</a:t>
            </a:r>
          </a:p>
          <a:p>
            <a:r>
              <a:rPr lang="en-US" dirty="0" smtClean="0"/>
              <a:t>They are usually soluble in organic solvents.</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TYPES OF BONDS</a:t>
            </a:r>
            <a:endParaRPr lang="en-US" b="1" dirty="0"/>
          </a:p>
        </p:txBody>
      </p:sp>
      <p:sp>
        <p:nvSpPr>
          <p:cNvPr id="3" name="Content Placeholder 2"/>
          <p:cNvSpPr>
            <a:spLocks noGrp="1"/>
          </p:cNvSpPr>
          <p:nvPr>
            <p:ph idx="1"/>
          </p:nvPr>
        </p:nvSpPr>
        <p:spPr>
          <a:xfrm>
            <a:off x="0" y="609600"/>
            <a:ext cx="9144000" cy="6248400"/>
          </a:xfrm>
        </p:spPr>
        <p:txBody>
          <a:bodyPr>
            <a:normAutofit lnSpcReduction="10000"/>
          </a:bodyPr>
          <a:lstStyle/>
          <a:p>
            <a:pPr>
              <a:buNone/>
            </a:pPr>
            <a:r>
              <a:rPr lang="en-US" b="1" dirty="0" smtClean="0"/>
              <a:t>2. IONIC BONDS (ELECTROVALENT)</a:t>
            </a:r>
          </a:p>
          <a:p>
            <a:r>
              <a:rPr lang="en-US" dirty="0" smtClean="0"/>
              <a:t>This is formed as a result of electrostatic attractions between oppositely charged ions (</a:t>
            </a:r>
            <a:r>
              <a:rPr lang="en-US" dirty="0" err="1" smtClean="0"/>
              <a:t>Na</a:t>
            </a:r>
            <a:r>
              <a:rPr lang="en-US" baseline="30000" dirty="0" err="1" smtClean="0"/>
              <a:t>+</a:t>
            </a:r>
            <a:r>
              <a:rPr lang="en-US" dirty="0" err="1" smtClean="0"/>
              <a:t>Cl</a:t>
            </a:r>
            <a:r>
              <a:rPr lang="en-US" baseline="30000" dirty="0" smtClean="0"/>
              <a:t>-</a:t>
            </a:r>
            <a:r>
              <a:rPr lang="en-US" dirty="0" smtClean="0"/>
              <a:t>).</a:t>
            </a:r>
          </a:p>
          <a:p>
            <a:r>
              <a:rPr lang="en-US" dirty="0" smtClean="0"/>
              <a:t>It normally involves the transfer of one or more electrons from one atom to another.</a:t>
            </a:r>
          </a:p>
          <a:p>
            <a:r>
              <a:rPr lang="en-US" dirty="0" smtClean="0"/>
              <a:t>The bond is relatively strong of about 5 kcal/mol and the force of attraction between the ions diminishes proportionally as the square of distance between them.</a:t>
            </a:r>
          </a:p>
          <a:p>
            <a:r>
              <a:rPr lang="en-US" dirty="0" smtClean="0"/>
              <a:t>Since ionic bonds are relatively weak, they are desirable for drug effects that would not last long such as CNS effects.</a:t>
            </a:r>
          </a:p>
          <a:p>
            <a:pPr>
              <a:buNone/>
            </a:pPr>
            <a:endParaRPr lang="en-US" dirty="0" smtClean="0"/>
          </a:p>
          <a:p>
            <a:pPr>
              <a:buNone/>
            </a:pPr>
            <a:endParaRPr lang="en-US" dirty="0" smtClean="0"/>
          </a:p>
          <a:p>
            <a:pPr>
              <a:buNone/>
            </a:pP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	</a:t>
            </a:r>
            <a:r>
              <a:rPr lang="en-US" b="1" dirty="0" smtClean="0"/>
              <a:t>TYPES OF BONDS</a:t>
            </a:r>
            <a:endParaRPr lang="en-US" dirty="0"/>
          </a:p>
        </p:txBody>
      </p:sp>
      <p:sp>
        <p:nvSpPr>
          <p:cNvPr id="3" name="Content Placeholder 2"/>
          <p:cNvSpPr>
            <a:spLocks noGrp="1"/>
          </p:cNvSpPr>
          <p:nvPr>
            <p:ph idx="1"/>
          </p:nvPr>
        </p:nvSpPr>
        <p:spPr>
          <a:xfrm>
            <a:off x="0" y="762000"/>
            <a:ext cx="9144000" cy="6096000"/>
          </a:xfrm>
        </p:spPr>
        <p:txBody>
          <a:bodyPr/>
          <a:lstStyle/>
          <a:p>
            <a:r>
              <a:rPr lang="en-US" dirty="0" smtClean="0"/>
              <a:t>A good example of D-R complex resulting from ionic bond is that of local </a:t>
            </a:r>
            <a:r>
              <a:rPr lang="en-US" dirty="0" err="1" smtClean="0"/>
              <a:t>anaesthetic</a:t>
            </a:r>
            <a:r>
              <a:rPr lang="en-US" dirty="0" smtClean="0"/>
              <a:t> drugs and their receptors.</a:t>
            </a:r>
          </a:p>
          <a:p>
            <a:r>
              <a:rPr lang="en-US" dirty="0" smtClean="0"/>
              <a:t>Ionic bonds do not contain molecules, but are ionic and able to conduct electricity.</a:t>
            </a:r>
          </a:p>
          <a:p>
            <a:r>
              <a:rPr lang="en-US" dirty="0" smtClean="0"/>
              <a:t>They do not dissolve in organic solvents.</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t>TYPES OF BONDS</a:t>
            </a:r>
            <a:endParaRPr lang="en-US" b="1" dirty="0"/>
          </a:p>
        </p:txBody>
      </p:sp>
      <p:sp>
        <p:nvSpPr>
          <p:cNvPr id="3" name="Content Placeholder 2"/>
          <p:cNvSpPr>
            <a:spLocks noGrp="1"/>
          </p:cNvSpPr>
          <p:nvPr>
            <p:ph idx="1"/>
          </p:nvPr>
        </p:nvSpPr>
        <p:spPr>
          <a:xfrm>
            <a:off x="0" y="685800"/>
            <a:ext cx="9144000" cy="6172200"/>
          </a:xfrm>
        </p:spPr>
        <p:txBody>
          <a:bodyPr/>
          <a:lstStyle/>
          <a:p>
            <a:pPr>
              <a:buNone/>
            </a:pPr>
            <a:r>
              <a:rPr lang="en-US" b="1" dirty="0" smtClean="0"/>
              <a:t>3. HYDROGEN BOND</a:t>
            </a:r>
          </a:p>
          <a:p>
            <a:r>
              <a:rPr lang="en-US" dirty="0" smtClean="0"/>
              <a:t>This is formed from the ability of a proton to accept an electron pair in part from each of two electron-donor atoms such as 0</a:t>
            </a:r>
            <a:r>
              <a:rPr lang="en-US" baseline="-25000" dirty="0" smtClean="0"/>
              <a:t>2</a:t>
            </a:r>
            <a:r>
              <a:rPr lang="en-US" dirty="0" smtClean="0"/>
              <a:t> or N</a:t>
            </a:r>
            <a:r>
              <a:rPr lang="en-US" baseline="-25000" dirty="0" smtClean="0"/>
              <a:t>2</a:t>
            </a:r>
            <a:r>
              <a:rPr lang="en-US" dirty="0" smtClean="0"/>
              <a:t> and thus forming a bridge between them (H…0…H).</a:t>
            </a:r>
          </a:p>
          <a:p>
            <a:r>
              <a:rPr lang="en-US" dirty="0" smtClean="0"/>
              <a:t>The bond strength is usually in the range of 2-5 kcal/mol, but the additive effects of several of such bonds normally gives stability to the D-R interaction.</a:t>
            </a:r>
          </a:p>
          <a:p>
            <a:r>
              <a:rPr lang="en-US" dirty="0" smtClean="0"/>
              <a:t>Although it is ionic in character, it is not as strong as the true ionic bond.</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t>TYPES OF BONDS</a:t>
            </a:r>
            <a:endParaRPr lang="en-US" b="1" dirty="0"/>
          </a:p>
        </p:txBody>
      </p:sp>
      <p:sp>
        <p:nvSpPr>
          <p:cNvPr id="3" name="Content Placeholder 2"/>
          <p:cNvSpPr>
            <a:spLocks noGrp="1"/>
          </p:cNvSpPr>
          <p:nvPr>
            <p:ph idx="1"/>
          </p:nvPr>
        </p:nvSpPr>
        <p:spPr>
          <a:xfrm>
            <a:off x="0" y="838200"/>
            <a:ext cx="9144000" cy="6019800"/>
          </a:xfrm>
        </p:spPr>
        <p:txBody>
          <a:bodyPr/>
          <a:lstStyle/>
          <a:p>
            <a:pPr>
              <a:buNone/>
            </a:pPr>
            <a:r>
              <a:rPr lang="en-US" b="1" dirty="0" smtClean="0"/>
              <a:t>4. Van </a:t>
            </a:r>
            <a:r>
              <a:rPr lang="en-US" b="1" dirty="0" err="1" smtClean="0"/>
              <a:t>der</a:t>
            </a:r>
            <a:r>
              <a:rPr lang="en-US" b="1" dirty="0" smtClean="0"/>
              <a:t> </a:t>
            </a:r>
            <a:r>
              <a:rPr lang="en-US" b="1" dirty="0" err="1" smtClean="0"/>
              <a:t>WaaL</a:t>
            </a:r>
            <a:r>
              <a:rPr lang="en-US" b="1" dirty="0" smtClean="0"/>
              <a:t> FORCES</a:t>
            </a:r>
          </a:p>
          <a:p>
            <a:r>
              <a:rPr lang="en-US" dirty="0" smtClean="0"/>
              <a:t>These are very weak interactions named after Johannes </a:t>
            </a:r>
            <a:r>
              <a:rPr lang="en-US" dirty="0" err="1" smtClean="0"/>
              <a:t>Diderik</a:t>
            </a:r>
            <a:r>
              <a:rPr lang="en-US" dirty="0" smtClean="0"/>
              <a:t> van </a:t>
            </a:r>
            <a:r>
              <a:rPr lang="en-US" dirty="0" err="1" smtClean="0"/>
              <a:t>der</a:t>
            </a:r>
            <a:r>
              <a:rPr lang="en-US" dirty="0" smtClean="0"/>
              <a:t> Waals, a Dutch scientist.</a:t>
            </a:r>
          </a:p>
          <a:p>
            <a:r>
              <a:rPr lang="en-US" dirty="0" smtClean="0"/>
              <a:t> They are sometimes referred to as London Dispersion Forces (so named after Fritz London, a German-American physicist).</a:t>
            </a:r>
          </a:p>
          <a:p>
            <a:r>
              <a:rPr lang="en-US" dirty="0" smtClean="0"/>
              <a:t>They have bond energy of only about 0.5 kcal/mol.</a:t>
            </a:r>
          </a:p>
          <a:p>
            <a:r>
              <a:rPr lang="en-US" dirty="0" smtClean="0"/>
              <a:t>They have short duration but are very important in D-R </a:t>
            </a:r>
            <a:r>
              <a:rPr lang="en-US" dirty="0" err="1" smtClean="0"/>
              <a:t>stabilisation</a:t>
            </a:r>
            <a:r>
              <a:rPr lang="en-US" smtClean="0"/>
              <a:t>.</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b="1" dirty="0" smtClean="0"/>
              <a:t>TYPES OF BONDS</a:t>
            </a:r>
            <a:endParaRPr lang="en-US" b="1" dirty="0"/>
          </a:p>
        </p:txBody>
      </p:sp>
      <p:sp>
        <p:nvSpPr>
          <p:cNvPr id="3" name="Content Placeholder 2"/>
          <p:cNvSpPr>
            <a:spLocks noGrp="1"/>
          </p:cNvSpPr>
          <p:nvPr>
            <p:ph idx="1"/>
          </p:nvPr>
        </p:nvSpPr>
        <p:spPr>
          <a:xfrm>
            <a:off x="0" y="914400"/>
            <a:ext cx="9144000" cy="5943600"/>
          </a:xfrm>
        </p:spPr>
        <p:txBody>
          <a:bodyPr>
            <a:normAutofit lnSpcReduction="10000"/>
          </a:bodyPr>
          <a:lstStyle/>
          <a:p>
            <a:r>
              <a:rPr lang="en-US" dirty="0" smtClean="0"/>
              <a:t>From the above, it can be seen that the binding forces involve in D-R interaction can arise fro concerted operations of numerous bonds of the types mentioned.</a:t>
            </a:r>
          </a:p>
          <a:p>
            <a:r>
              <a:rPr lang="en-US" dirty="0" smtClean="0"/>
              <a:t>Since the drug is usually in solution, and hence surrounded either wholly or in part by water molecules, the binding of the drug to the receptor must then entail the mutual expulsion of the intervening water layers.</a:t>
            </a:r>
          </a:p>
          <a:p>
            <a:r>
              <a:rPr lang="en-US" dirty="0" smtClean="0"/>
              <a:t>In order to result in a significant drug action, and in order for specificity to be manifested and maintained, the primary interaction has to be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fontScale="90000"/>
          </a:bodyPr>
          <a:lstStyle/>
          <a:p>
            <a:r>
              <a:rPr lang="en-US" b="1" dirty="0" smtClean="0"/>
              <a:t>ETHICAL PRINCIPLES INVOLVED IN PHARMACOLOGY</a:t>
            </a:r>
            <a:endParaRPr lang="en-US" b="1" dirty="0"/>
          </a:p>
        </p:txBody>
      </p:sp>
      <p:sp>
        <p:nvSpPr>
          <p:cNvPr id="3" name="Content Placeholder 2"/>
          <p:cNvSpPr>
            <a:spLocks noGrp="1"/>
          </p:cNvSpPr>
          <p:nvPr>
            <p:ph idx="1"/>
          </p:nvPr>
        </p:nvSpPr>
        <p:spPr>
          <a:xfrm>
            <a:off x="0" y="1600200"/>
            <a:ext cx="9144000" cy="5257800"/>
          </a:xfrm>
        </p:spPr>
        <p:txBody>
          <a:bodyPr>
            <a:normAutofit lnSpcReduction="10000"/>
          </a:bodyPr>
          <a:lstStyle/>
          <a:p>
            <a:r>
              <a:rPr lang="en-US" dirty="0" smtClean="0"/>
              <a:t>To any beginner in pharmacology (just like you are), it may apparently appear that ‘pharmacology” as a subject may be devoid of some moral issues, but this is not true.</a:t>
            </a:r>
          </a:p>
          <a:p>
            <a:r>
              <a:rPr lang="en-US" dirty="0" smtClean="0"/>
              <a:t>The study of pharmacology, being a life science and as part of medicine, pharmacy, veterinary, nursing, laboratory science among others, always involve how professionals in these fields would conduct their works, report their findings and manage relationship between themselves, the public and the pharmaceutical industries. </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t>TYPES OF BONDS</a:t>
            </a:r>
            <a:endParaRPr lang="en-US" b="1" dirty="0"/>
          </a:p>
        </p:txBody>
      </p:sp>
      <p:sp>
        <p:nvSpPr>
          <p:cNvPr id="3" name="Content Placeholder 2"/>
          <p:cNvSpPr>
            <a:spLocks noGrp="1"/>
          </p:cNvSpPr>
          <p:nvPr>
            <p:ph idx="1"/>
          </p:nvPr>
        </p:nvSpPr>
        <p:spPr>
          <a:xfrm>
            <a:off x="0" y="685800"/>
            <a:ext cx="9144000" cy="6172200"/>
          </a:xfrm>
        </p:spPr>
        <p:txBody>
          <a:bodyPr/>
          <a:lstStyle/>
          <a:p>
            <a:pPr>
              <a:buNone/>
            </a:pPr>
            <a:r>
              <a:rPr lang="en-US" dirty="0" smtClean="0"/>
              <a:t>    reinforced by accessory bonds.</a:t>
            </a:r>
          </a:p>
          <a:p>
            <a:r>
              <a:rPr lang="en-US" dirty="0" smtClean="0"/>
              <a:t>For most drugs, the binding of receptors is not so tight as to prevent dissociation entirely but a reversible interaction is usually established, otherwise most drugs would have exceedingly long persistence and duration action in the body leading to untoward reaction.</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pPr algn="l"/>
            <a:r>
              <a:rPr lang="en-US" b="1" dirty="0" smtClean="0"/>
              <a:t>2. DRUG-ENYME INTERACTIONS</a:t>
            </a:r>
            <a:endParaRPr lang="en-US" b="1" dirty="0"/>
          </a:p>
        </p:txBody>
      </p:sp>
      <p:sp>
        <p:nvSpPr>
          <p:cNvPr id="3" name="Content Placeholder 2"/>
          <p:cNvSpPr>
            <a:spLocks noGrp="1"/>
          </p:cNvSpPr>
          <p:nvPr>
            <p:ph idx="1"/>
          </p:nvPr>
        </p:nvSpPr>
        <p:spPr>
          <a:xfrm>
            <a:off x="0" y="762000"/>
            <a:ext cx="9144000" cy="6096000"/>
          </a:xfrm>
        </p:spPr>
        <p:txBody>
          <a:bodyPr>
            <a:normAutofit lnSpcReduction="10000"/>
          </a:bodyPr>
          <a:lstStyle/>
          <a:p>
            <a:r>
              <a:rPr lang="en-US" dirty="0" smtClean="0"/>
              <a:t>The interaction between a drug and an enzyme may result in a drug effect or response.</a:t>
            </a:r>
          </a:p>
          <a:p>
            <a:r>
              <a:rPr lang="en-US" dirty="0" smtClean="0"/>
              <a:t>An enzyme is a protein-based substance whose catalytic actions can promote or accelerate a biochemical reaction with a substrate molecule.</a:t>
            </a:r>
          </a:p>
          <a:p>
            <a:r>
              <a:rPr lang="en-US" dirty="0" smtClean="0"/>
              <a:t>Sometimes, an enzyme may mistakenly identify a drug as the usual substrate leading to a drug-enzyme interaction.</a:t>
            </a:r>
          </a:p>
          <a:p>
            <a:r>
              <a:rPr lang="en-US" dirty="0" smtClean="0"/>
              <a:t>This could be the source of the drug effect that may decrease or increase the rate of a cellular biochemical reaction that is influenced by the enzyme.</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t>DRUG-ENZYME INTERACTIONS</a:t>
            </a:r>
            <a:endParaRPr lang="en-US" b="1" dirty="0"/>
          </a:p>
        </p:txBody>
      </p:sp>
      <p:sp>
        <p:nvSpPr>
          <p:cNvPr id="3" name="Content Placeholder 2"/>
          <p:cNvSpPr>
            <a:spLocks noGrp="1"/>
          </p:cNvSpPr>
          <p:nvPr>
            <p:ph idx="1"/>
          </p:nvPr>
        </p:nvSpPr>
        <p:spPr>
          <a:xfrm>
            <a:off x="0" y="685800"/>
            <a:ext cx="9144000" cy="6172200"/>
          </a:xfrm>
        </p:spPr>
        <p:txBody>
          <a:bodyPr/>
          <a:lstStyle/>
          <a:p>
            <a:r>
              <a:rPr lang="en-US" dirty="0" smtClean="0"/>
              <a:t>For example, </a:t>
            </a:r>
            <a:r>
              <a:rPr lang="en-US" dirty="0" err="1" smtClean="0"/>
              <a:t>neostigmine</a:t>
            </a:r>
            <a:r>
              <a:rPr lang="en-US" dirty="0" smtClean="0"/>
              <a:t>, an anti-cholinesterase interacts with the enzyme called </a:t>
            </a:r>
            <a:r>
              <a:rPr lang="en-US" dirty="0" err="1" smtClean="0"/>
              <a:t>acetylcholinesterase</a:t>
            </a:r>
            <a:r>
              <a:rPr lang="en-US" dirty="0" smtClean="0"/>
              <a:t> and inhibits the destruction of Ach released from the parasympathetic nerves.</a:t>
            </a:r>
          </a:p>
          <a:p>
            <a:r>
              <a:rPr lang="en-US" dirty="0" smtClean="0"/>
              <a:t>Thus, Ach accumulates and increases the activity in the target tissue.</a:t>
            </a:r>
          </a:p>
          <a:p>
            <a:r>
              <a:rPr lang="en-US" dirty="0" smtClean="0"/>
              <a:t>The response may then leads to increased contraction in the </a:t>
            </a:r>
            <a:r>
              <a:rPr lang="en-US" dirty="0" err="1" smtClean="0"/>
              <a:t>g.i.t</a:t>
            </a:r>
            <a:r>
              <a:rPr lang="en-US" dirty="0" smtClean="0"/>
              <a:t>. through increased muscular contraction. </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normAutofit fontScale="90000"/>
          </a:bodyPr>
          <a:lstStyle/>
          <a:p>
            <a:r>
              <a:rPr lang="en-US" b="1" dirty="0" smtClean="0"/>
              <a:t>3. NUTRIENT EFFECTS OF DRUGS ON CELL   FUNCTIONS</a:t>
            </a:r>
            <a:endParaRPr lang="en-US" b="1" dirty="0"/>
          </a:p>
        </p:txBody>
      </p:sp>
      <p:sp>
        <p:nvSpPr>
          <p:cNvPr id="3" name="Content Placeholder 2"/>
          <p:cNvSpPr>
            <a:spLocks noGrp="1"/>
          </p:cNvSpPr>
          <p:nvPr>
            <p:ph idx="1"/>
          </p:nvPr>
        </p:nvSpPr>
        <p:spPr>
          <a:xfrm>
            <a:off x="0" y="1371600"/>
            <a:ext cx="9144000" cy="5486400"/>
          </a:xfrm>
        </p:spPr>
        <p:txBody>
          <a:bodyPr/>
          <a:lstStyle/>
          <a:p>
            <a:r>
              <a:rPr lang="en-US" dirty="0" smtClean="0"/>
              <a:t>Nutritional substances such as vitamins and trace elements are able to modify cell functions.</a:t>
            </a:r>
          </a:p>
          <a:p>
            <a:r>
              <a:rPr lang="en-US" dirty="0" smtClean="0"/>
              <a:t>Because of this they are considered as pharmacologically active agents.</a:t>
            </a:r>
          </a:p>
          <a:p>
            <a:r>
              <a:rPr lang="en-US" dirty="0" smtClean="0"/>
              <a:t>Vitamins and trace elements in small quantity promote daily cell functions but excessive amount may lead to adverse effects.</a:t>
            </a:r>
          </a:p>
          <a:p>
            <a:r>
              <a:rPr lang="en-US" dirty="0" smtClean="0"/>
              <a:t>For example proper amount of </a:t>
            </a:r>
            <a:r>
              <a:rPr lang="en-US" dirty="0" err="1" smtClean="0"/>
              <a:t>vit</a:t>
            </a:r>
            <a:r>
              <a:rPr lang="en-US" dirty="0" smtClean="0"/>
              <a:t> A promotes homeostasis (not </a:t>
            </a:r>
            <a:r>
              <a:rPr lang="en-US" dirty="0" err="1" smtClean="0"/>
              <a:t>heamostasis</a:t>
            </a:r>
            <a:r>
              <a:rPr lang="en-US" dirty="0" smtClean="0"/>
              <a:t>) of organ systems including the eye, skin, liver, </a:t>
            </a:r>
            <a:r>
              <a:rPr lang="en-US" dirty="0" err="1" smtClean="0"/>
              <a:t>pancrease</a:t>
            </a:r>
            <a:r>
              <a:rPr lang="en-US" dirty="0" smtClean="0"/>
              <a:t>, lungs etc. </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NUTRIENT EFFECTS CONT’D</a:t>
            </a:r>
            <a:endParaRPr lang="en-US" b="1" dirty="0"/>
          </a:p>
        </p:txBody>
      </p:sp>
      <p:sp>
        <p:nvSpPr>
          <p:cNvPr id="3" name="Content Placeholder 2"/>
          <p:cNvSpPr>
            <a:spLocks noGrp="1"/>
          </p:cNvSpPr>
          <p:nvPr>
            <p:ph idx="1"/>
          </p:nvPr>
        </p:nvSpPr>
        <p:spPr>
          <a:xfrm>
            <a:off x="0" y="609600"/>
            <a:ext cx="9144000" cy="6248400"/>
          </a:xfrm>
        </p:spPr>
        <p:txBody>
          <a:bodyPr/>
          <a:lstStyle/>
          <a:p>
            <a:r>
              <a:rPr lang="en-US" dirty="0" smtClean="0"/>
              <a:t>However, excessive use of </a:t>
            </a:r>
            <a:r>
              <a:rPr lang="en-US" dirty="0" err="1" smtClean="0"/>
              <a:t>vit</a:t>
            </a:r>
            <a:r>
              <a:rPr lang="en-US" dirty="0" smtClean="0"/>
              <a:t> A may induce </a:t>
            </a:r>
            <a:r>
              <a:rPr lang="en-US" dirty="0" err="1" smtClean="0"/>
              <a:t>papilloedema</a:t>
            </a:r>
            <a:r>
              <a:rPr lang="en-US" dirty="0" smtClean="0"/>
              <a:t> (edema of the optic disc), dry skin, headache, fatigue, vomiting and other adverse reactions.</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fontScale="90000"/>
          </a:bodyPr>
          <a:lstStyle/>
          <a:p>
            <a:r>
              <a:rPr lang="en-US" b="1" dirty="0" smtClean="0"/>
              <a:t>SOME THEORIES THAT TRY TO EXPLAIN DRUG-RECEPTOR INTERACTIONS</a:t>
            </a:r>
            <a:endParaRPr lang="en-US" b="1" dirty="0"/>
          </a:p>
        </p:txBody>
      </p:sp>
      <p:sp>
        <p:nvSpPr>
          <p:cNvPr id="3" name="Content Placeholder 2"/>
          <p:cNvSpPr>
            <a:spLocks noGrp="1"/>
          </p:cNvSpPr>
          <p:nvPr>
            <p:ph idx="1"/>
          </p:nvPr>
        </p:nvSpPr>
        <p:spPr>
          <a:xfrm>
            <a:off x="0" y="1417638"/>
            <a:ext cx="9144000" cy="5440362"/>
          </a:xfrm>
        </p:spPr>
        <p:txBody>
          <a:bodyPr/>
          <a:lstStyle/>
          <a:p>
            <a:pPr marL="514350" indent="-514350">
              <a:buAutoNum type="arabicPeriod"/>
            </a:pPr>
            <a:r>
              <a:rPr lang="en-US" b="1" dirty="0" smtClean="0"/>
              <a:t>OCCUPANCY THEORY</a:t>
            </a:r>
          </a:p>
          <a:p>
            <a:pPr marL="514350" indent="-514350"/>
            <a:r>
              <a:rPr lang="en-US" dirty="0" smtClean="0"/>
              <a:t>This was formulated in 1926 separately by John H. </a:t>
            </a:r>
            <a:r>
              <a:rPr lang="en-US" dirty="0" err="1" smtClean="0"/>
              <a:t>Gaddum</a:t>
            </a:r>
            <a:r>
              <a:rPr lang="en-US" dirty="0" smtClean="0"/>
              <a:t> (1900-1965) and Alfred J. Clark (1885-1941).</a:t>
            </a:r>
          </a:p>
          <a:p>
            <a:pPr marL="514350" indent="-514350"/>
            <a:r>
              <a:rPr lang="en-US" dirty="0" smtClean="0"/>
              <a:t>It states that “</a:t>
            </a:r>
            <a:r>
              <a:rPr lang="en-US" b="1" dirty="0" smtClean="0"/>
              <a:t>the pharmacological effect of a drug is directly proportional to the number of receptors occupied by the drug molecules</a:t>
            </a:r>
            <a:r>
              <a:rPr lang="en-US" dirty="0" smtClean="0"/>
              <a:t>”.</a:t>
            </a:r>
          </a:p>
          <a:p>
            <a:pPr marL="514350" indent="-514350"/>
            <a:r>
              <a:rPr lang="en-US" dirty="0" smtClean="0"/>
              <a:t>However, this was immediately observed not to be the case as certain drugs could not elicit maximal response even in their highest concentrations.</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t>THEORIES</a:t>
            </a:r>
            <a:endParaRPr lang="en-US" b="1" dirty="0"/>
          </a:p>
        </p:txBody>
      </p:sp>
      <p:sp>
        <p:nvSpPr>
          <p:cNvPr id="3" name="Content Placeholder 2"/>
          <p:cNvSpPr>
            <a:spLocks noGrp="1"/>
          </p:cNvSpPr>
          <p:nvPr>
            <p:ph idx="1"/>
          </p:nvPr>
        </p:nvSpPr>
        <p:spPr>
          <a:xfrm>
            <a:off x="0" y="762000"/>
            <a:ext cx="9144000" cy="6096000"/>
          </a:xfrm>
        </p:spPr>
        <p:txBody>
          <a:bodyPr>
            <a:normAutofit fontScale="92500" lnSpcReduction="10000"/>
          </a:bodyPr>
          <a:lstStyle/>
          <a:p>
            <a:r>
              <a:rPr lang="en-US" dirty="0" smtClean="0"/>
              <a:t>To offer explanation to this inadequacy, the theory was later modified in 1954 by </a:t>
            </a:r>
            <a:r>
              <a:rPr lang="en-US" dirty="0" err="1" smtClean="0"/>
              <a:t>Evahardus</a:t>
            </a:r>
            <a:r>
              <a:rPr lang="en-US" dirty="0" smtClean="0"/>
              <a:t> J. </a:t>
            </a:r>
            <a:r>
              <a:rPr lang="en-US" dirty="0" err="1" smtClean="0"/>
              <a:t>Ariens</a:t>
            </a:r>
            <a:r>
              <a:rPr lang="en-US" dirty="0" smtClean="0"/>
              <a:t> (1915-2002) and in 1956 by Robert D Stephenson (1925-2004) in which case the D-R complex was assumed to have two stages: affinity and efficacy.</a:t>
            </a:r>
          </a:p>
          <a:p>
            <a:pPr>
              <a:buNone/>
            </a:pPr>
            <a:r>
              <a:rPr lang="en-US" b="1" dirty="0" smtClean="0"/>
              <a:t>2. RATE THEORY</a:t>
            </a:r>
          </a:p>
          <a:p>
            <a:r>
              <a:rPr lang="en-US" dirty="0" smtClean="0"/>
              <a:t>This was proposed in 1961 by William Paton (1917-1993) following the inadequate explanation of the occupancy theory.</a:t>
            </a:r>
          </a:p>
          <a:p>
            <a:r>
              <a:rPr lang="en-US" dirty="0" smtClean="0"/>
              <a:t>Paton </a:t>
            </a:r>
            <a:r>
              <a:rPr lang="en-US" dirty="0" err="1" smtClean="0"/>
              <a:t>emphasised</a:t>
            </a:r>
            <a:r>
              <a:rPr lang="en-US" dirty="0" smtClean="0"/>
              <a:t> that the pharmacological effect of a drug is a function of </a:t>
            </a:r>
            <a:r>
              <a:rPr lang="en-US" b="1" dirty="0" smtClean="0"/>
              <a:t>the rate of D-R formation and interaction rather than the number of receptors occupied</a:t>
            </a:r>
            <a:r>
              <a:rPr lang="en-US" dirty="0" smtClean="0"/>
              <a:t>.</a:t>
            </a:r>
            <a:endParaRPr lang="en-US" b="1" dirty="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t>THEORIES</a:t>
            </a:r>
            <a:endParaRPr lang="en-US" b="1" dirty="0"/>
          </a:p>
        </p:txBody>
      </p:sp>
      <p:sp>
        <p:nvSpPr>
          <p:cNvPr id="3" name="Content Placeholder 2"/>
          <p:cNvSpPr>
            <a:spLocks noGrp="1"/>
          </p:cNvSpPr>
          <p:nvPr>
            <p:ph idx="1"/>
          </p:nvPr>
        </p:nvSpPr>
        <p:spPr>
          <a:xfrm>
            <a:off x="0" y="685800"/>
            <a:ext cx="9144000" cy="6172200"/>
          </a:xfrm>
        </p:spPr>
        <p:txBody>
          <a:bodyPr/>
          <a:lstStyle/>
          <a:p>
            <a:r>
              <a:rPr lang="en-US" dirty="0" smtClean="0"/>
              <a:t>D + R = D-R, which involves both association (k</a:t>
            </a:r>
            <a:r>
              <a:rPr lang="en-US" baseline="-25000" dirty="0" smtClean="0"/>
              <a:t>1</a:t>
            </a:r>
            <a:r>
              <a:rPr lang="en-US" dirty="0" smtClean="0"/>
              <a:t>) and dissociation (k</a:t>
            </a:r>
            <a:r>
              <a:rPr lang="en-US" baseline="-25000" dirty="0" smtClean="0"/>
              <a:t>2</a:t>
            </a:r>
            <a:r>
              <a:rPr lang="en-US" dirty="0" smtClean="0"/>
              <a:t>), where k</a:t>
            </a:r>
            <a:r>
              <a:rPr lang="en-US" baseline="-25000" dirty="0" smtClean="0"/>
              <a:t>1</a:t>
            </a:r>
            <a:r>
              <a:rPr lang="en-US" dirty="0" smtClean="0"/>
              <a:t>/k</a:t>
            </a:r>
            <a:r>
              <a:rPr lang="en-US" baseline="-25000" dirty="0" smtClean="0"/>
              <a:t>2</a:t>
            </a:r>
            <a:r>
              <a:rPr lang="en-US" dirty="0" smtClean="0"/>
              <a:t> = </a:t>
            </a:r>
            <a:r>
              <a:rPr lang="en-US" dirty="0" err="1" smtClean="0"/>
              <a:t>k</a:t>
            </a:r>
            <a:r>
              <a:rPr lang="en-US" baseline="-25000" dirty="0" err="1" smtClean="0"/>
              <a:t>D</a:t>
            </a:r>
            <a:r>
              <a:rPr lang="en-US" dirty="0" smtClean="0"/>
              <a:t> which is the equilibrium constant.</a:t>
            </a:r>
          </a:p>
          <a:p>
            <a:r>
              <a:rPr lang="en-US" dirty="0" smtClean="0"/>
              <a:t>Here, agonists are said to have rapid dissociation constant or low affinity.</a:t>
            </a:r>
          </a:p>
          <a:p>
            <a:r>
              <a:rPr lang="en-US" dirty="0" smtClean="0"/>
              <a:t>The theory places emphasis on the concentration of free drugs and receptors.</a:t>
            </a:r>
          </a:p>
          <a:p>
            <a:pPr>
              <a:buNone/>
            </a:pPr>
            <a:r>
              <a:rPr lang="en-US" b="1" dirty="0" smtClean="0"/>
              <a:t>3. INDUCED-FIT THEORY</a:t>
            </a:r>
          </a:p>
          <a:p>
            <a:r>
              <a:rPr lang="en-US" dirty="0" smtClean="0"/>
              <a:t>This was formulated in 1964 by Daniel </a:t>
            </a:r>
            <a:r>
              <a:rPr lang="en-US" dirty="0" err="1" smtClean="0"/>
              <a:t>Koshland</a:t>
            </a:r>
            <a:r>
              <a:rPr lang="en-US" dirty="0" smtClean="0"/>
              <a:t> (1920-2007) on the assumption that a conformational change in the functional receptor</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b="1" dirty="0" smtClean="0"/>
              <a:t>THEORIES</a:t>
            </a:r>
            <a:endParaRPr lang="en-US" b="1" dirty="0"/>
          </a:p>
        </p:txBody>
      </p:sp>
      <p:sp>
        <p:nvSpPr>
          <p:cNvPr id="3" name="Content Placeholder 2"/>
          <p:cNvSpPr>
            <a:spLocks noGrp="1"/>
          </p:cNvSpPr>
          <p:nvPr>
            <p:ph idx="1"/>
          </p:nvPr>
        </p:nvSpPr>
        <p:spPr>
          <a:xfrm>
            <a:off x="0" y="914400"/>
            <a:ext cx="9144000" cy="5943600"/>
          </a:xfrm>
        </p:spPr>
        <p:txBody>
          <a:bodyPr/>
          <a:lstStyle/>
          <a:p>
            <a:r>
              <a:rPr lang="en-US" dirty="0" smtClean="0"/>
              <a:t>Is induced by a drug that binds to it, which then leads to a pharmacological effect.</a:t>
            </a:r>
          </a:p>
          <a:p>
            <a:pPr>
              <a:buNone/>
            </a:pPr>
            <a:r>
              <a:rPr lang="en-US" b="1" dirty="0" smtClean="0"/>
              <a:t>4. MACLOMOLECULAR PERTUBATION THEORY</a:t>
            </a:r>
          </a:p>
          <a:p>
            <a:pPr>
              <a:buNone/>
            </a:pPr>
            <a:r>
              <a:rPr lang="en-US" dirty="0" smtClean="0"/>
              <a:t>This was proposed in 1964 by </a:t>
            </a:r>
            <a:r>
              <a:rPr lang="en-US" dirty="0" err="1" smtClean="0"/>
              <a:t>Benard</a:t>
            </a:r>
            <a:r>
              <a:rPr lang="en-US" dirty="0" smtClean="0"/>
              <a:t> Belleau (1925-1989) in an attempt to explain the action of drugs based on induced </a:t>
            </a:r>
            <a:r>
              <a:rPr lang="en-US" dirty="0" err="1" smtClean="0"/>
              <a:t>pertubation</a:t>
            </a:r>
            <a:r>
              <a:rPr lang="en-US" dirty="0" smtClean="0"/>
              <a:t> effect and it states that “</a:t>
            </a:r>
            <a:r>
              <a:rPr lang="en-US" b="1" dirty="0" smtClean="0"/>
              <a:t>an agonist induces a specific </a:t>
            </a:r>
            <a:r>
              <a:rPr lang="en-US" b="1" dirty="0" err="1" smtClean="0"/>
              <a:t>odering</a:t>
            </a:r>
            <a:r>
              <a:rPr lang="en-US" b="1" dirty="0" smtClean="0"/>
              <a:t> of molecules when it binds to a receptor while an antagonist will induce a non-specific conformational </a:t>
            </a:r>
            <a:r>
              <a:rPr lang="en-US" b="1" dirty="0" err="1" smtClean="0"/>
              <a:t>pertubation</a:t>
            </a:r>
            <a:r>
              <a:rPr lang="en-US" b="1" dirty="0" smtClean="0"/>
              <a:t> which gives no-effect</a:t>
            </a:r>
            <a:r>
              <a:rPr lang="en-US" dirty="0" smtClean="0"/>
              <a:t>”</a:t>
            </a:r>
          </a:p>
          <a:p>
            <a:pPr>
              <a:buNone/>
            </a:pPr>
            <a:endParaRPr lang="en-US" b="1" dirty="0" smtClean="0"/>
          </a:p>
          <a:p>
            <a:pPr>
              <a:buNone/>
            </a:pP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t>THEORIES</a:t>
            </a:r>
            <a:endParaRPr lang="en-US" b="1" dirty="0"/>
          </a:p>
        </p:txBody>
      </p:sp>
      <p:sp>
        <p:nvSpPr>
          <p:cNvPr id="3" name="Content Placeholder 2"/>
          <p:cNvSpPr>
            <a:spLocks noGrp="1"/>
          </p:cNvSpPr>
          <p:nvPr>
            <p:ph idx="1"/>
          </p:nvPr>
        </p:nvSpPr>
        <p:spPr>
          <a:xfrm>
            <a:off x="0" y="762000"/>
            <a:ext cx="9144000" cy="6096000"/>
          </a:xfrm>
        </p:spPr>
        <p:txBody>
          <a:bodyPr/>
          <a:lstStyle/>
          <a:p>
            <a:pPr>
              <a:buNone/>
            </a:pPr>
            <a:r>
              <a:rPr lang="en-US" b="1" dirty="0" smtClean="0"/>
              <a:t>5. SPARE RECEPTOR THEORY</a:t>
            </a:r>
          </a:p>
          <a:p>
            <a:r>
              <a:rPr lang="en-US" dirty="0" smtClean="0"/>
              <a:t>This is the latest of all the theories and it came into being following the observation that maximal responses can be obtained with only small fraction of the available receptors occupied. This is indeed a direct opposite of the occupancy theory.</a:t>
            </a:r>
          </a:p>
          <a:p>
            <a:r>
              <a:rPr lang="en-US" dirty="0" smtClean="0"/>
              <a:t>This perhaps explain the maximum response observed for agonists in the presence of their reversible antagonists but fails short of explaining why this is not possible with irreversible antagonists.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b="1" dirty="0" smtClean="0"/>
              <a:t>ETHICAL PRINCIPLES</a:t>
            </a:r>
            <a:endParaRPr lang="en-US" b="1" dirty="0"/>
          </a:p>
        </p:txBody>
      </p:sp>
      <p:sp>
        <p:nvSpPr>
          <p:cNvPr id="3" name="Content Placeholder 2"/>
          <p:cNvSpPr>
            <a:spLocks noGrp="1"/>
          </p:cNvSpPr>
          <p:nvPr>
            <p:ph idx="1"/>
          </p:nvPr>
        </p:nvSpPr>
        <p:spPr>
          <a:xfrm>
            <a:off x="0" y="838200"/>
            <a:ext cx="9144000" cy="6019800"/>
          </a:xfrm>
        </p:spPr>
        <p:txBody>
          <a:bodyPr>
            <a:normAutofit fontScale="92500" lnSpcReduction="10000"/>
          </a:bodyPr>
          <a:lstStyle/>
          <a:p>
            <a:r>
              <a:rPr lang="en-US" dirty="0" smtClean="0"/>
              <a:t>In applying biomedical ethical principles to pharmacology, </a:t>
            </a:r>
            <a:r>
              <a:rPr lang="en-US" dirty="0" err="1" smtClean="0"/>
              <a:t>cognisance</a:t>
            </a:r>
            <a:r>
              <a:rPr lang="en-US" dirty="0" smtClean="0"/>
              <a:t> is given to the subject as an academic discipline.</a:t>
            </a:r>
          </a:p>
          <a:p>
            <a:r>
              <a:rPr lang="en-US" dirty="0" smtClean="0"/>
              <a:t>Such ethical principles are related but separate from religious premises and the law.</a:t>
            </a:r>
          </a:p>
          <a:p>
            <a:r>
              <a:rPr lang="en-US" dirty="0" smtClean="0"/>
              <a:t>This is because, while religion and the law provide guidelines for acceptable </a:t>
            </a:r>
            <a:r>
              <a:rPr lang="en-US" dirty="0" err="1" smtClean="0"/>
              <a:t>behaviours</a:t>
            </a:r>
            <a:r>
              <a:rPr lang="en-US" dirty="0" smtClean="0"/>
              <a:t>, they remain insufficient to guide our moral actions.</a:t>
            </a:r>
          </a:p>
          <a:p>
            <a:r>
              <a:rPr lang="en-US" dirty="0" smtClean="0"/>
              <a:t>Consequently, pharmacological studies are mainly built (but not limited) on FOUR basic moral principles.</a:t>
            </a:r>
          </a:p>
          <a:p>
            <a:r>
              <a:rPr lang="en-US" dirty="0" smtClean="0"/>
              <a:t>Although, not every problem will involve all the FOUR principles, their understanding sometimes leads to a solid framework for critical analysis of events. </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b="1" dirty="0" smtClean="0"/>
              <a:t>OUTCOME OF DRUG ACTION (EFFECT)</a:t>
            </a:r>
            <a:endParaRPr lang="en-US" b="1" dirty="0"/>
          </a:p>
        </p:txBody>
      </p:sp>
      <p:sp>
        <p:nvSpPr>
          <p:cNvPr id="3" name="Content Placeholder 2"/>
          <p:cNvSpPr>
            <a:spLocks noGrp="1"/>
          </p:cNvSpPr>
          <p:nvPr>
            <p:ph idx="1"/>
          </p:nvPr>
        </p:nvSpPr>
        <p:spPr>
          <a:xfrm>
            <a:off x="0" y="1143000"/>
            <a:ext cx="9144000" cy="5715000"/>
          </a:xfrm>
        </p:spPr>
        <p:txBody>
          <a:bodyPr/>
          <a:lstStyle/>
          <a:p>
            <a:r>
              <a:rPr lang="en-US" dirty="0" smtClean="0"/>
              <a:t>The major factors determining the outcome or effect of drug action include the </a:t>
            </a:r>
            <a:r>
              <a:rPr lang="en-US" b="1" dirty="0" smtClean="0"/>
              <a:t>locatio</a:t>
            </a:r>
            <a:r>
              <a:rPr lang="en-US" dirty="0" smtClean="0"/>
              <a:t>n and </a:t>
            </a:r>
            <a:r>
              <a:rPr lang="en-US" b="1" dirty="0" smtClean="0"/>
              <a:t>function</a:t>
            </a:r>
            <a:r>
              <a:rPr lang="en-US" dirty="0" smtClean="0"/>
              <a:t> of the receptor with which the drug interacts and the </a:t>
            </a:r>
            <a:r>
              <a:rPr lang="en-US" b="1" dirty="0" smtClean="0"/>
              <a:t>drug concentration </a:t>
            </a:r>
            <a:r>
              <a:rPr lang="en-US" dirty="0" smtClean="0"/>
              <a:t>at the receptor site.</a:t>
            </a:r>
          </a:p>
          <a:p>
            <a:r>
              <a:rPr lang="en-US" dirty="0" smtClean="0"/>
              <a:t>If the drug interacts with common receptors located throughout the body, the drug effect will be widespread and non-specific.</a:t>
            </a:r>
          </a:p>
          <a:p>
            <a:r>
              <a:rPr lang="en-US" dirty="0" smtClean="0"/>
              <a:t>Such drugs are dangerous because potential toxicity may result by affecting many organs.</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t>OUTCOME</a:t>
            </a:r>
            <a:endParaRPr lang="en-US" b="1" dirty="0"/>
          </a:p>
        </p:txBody>
      </p:sp>
      <p:sp>
        <p:nvSpPr>
          <p:cNvPr id="3" name="Content Placeholder 2"/>
          <p:cNvSpPr>
            <a:spLocks noGrp="1"/>
          </p:cNvSpPr>
          <p:nvPr>
            <p:ph idx="1"/>
          </p:nvPr>
        </p:nvSpPr>
        <p:spPr>
          <a:xfrm>
            <a:off x="0" y="838200"/>
            <a:ext cx="9144000" cy="6019800"/>
          </a:xfrm>
        </p:spPr>
        <p:txBody>
          <a:bodyPr>
            <a:normAutofit lnSpcReduction="10000"/>
          </a:bodyPr>
          <a:lstStyle/>
          <a:p>
            <a:r>
              <a:rPr lang="en-US" dirty="0" smtClean="0"/>
              <a:t>For example, morphine acts as an analgesic (pain killer) in the brain (CNS) and the periphery, cough suppressant in the respiratory centre and as sedative, thereby causing many effects.</a:t>
            </a:r>
          </a:p>
          <a:p>
            <a:r>
              <a:rPr lang="en-US" dirty="0" smtClean="0"/>
              <a:t>On the other hand, if the drug interacts with specific receptors that are unique for highly differentiated cells, the response will be quite predictable.</a:t>
            </a:r>
          </a:p>
          <a:p>
            <a:r>
              <a:rPr lang="en-US" dirty="0" smtClean="0"/>
              <a:t>Example, the use of iodine which has strong affinity for receptors within the thyroid gland, makes its side effects less in the management of hyperthyroidism.</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smtClean="0"/>
              <a:t>THE DOSE-RESPONSE CURVE (DRC)</a:t>
            </a:r>
            <a:endParaRPr lang="en-US" b="1" dirty="0"/>
          </a:p>
        </p:txBody>
      </p:sp>
      <p:sp>
        <p:nvSpPr>
          <p:cNvPr id="3" name="Content Placeholder 2"/>
          <p:cNvSpPr>
            <a:spLocks noGrp="1"/>
          </p:cNvSpPr>
          <p:nvPr>
            <p:ph idx="1"/>
          </p:nvPr>
        </p:nvSpPr>
        <p:spPr>
          <a:xfrm>
            <a:off x="0" y="762000"/>
            <a:ext cx="9144000" cy="6096000"/>
          </a:xfrm>
        </p:spPr>
        <p:txBody>
          <a:bodyPr/>
          <a:lstStyle/>
          <a:p>
            <a:r>
              <a:rPr lang="en-US" dirty="0" smtClean="0"/>
              <a:t>The outcome of drug action also depends on the drug concentration at the receptor site.</a:t>
            </a:r>
          </a:p>
          <a:p>
            <a:r>
              <a:rPr lang="en-US" dirty="0" smtClean="0"/>
              <a:t>The effect of drug concentration at the receptor site on outcome is usually reflected in a DRC, which usually explains the quantitative action of drugs.</a:t>
            </a:r>
          </a:p>
          <a:p>
            <a:r>
              <a:rPr lang="en-US" dirty="0" smtClean="0"/>
              <a:t>As the name implies, a DRC graphically represents the relationship between the dose of a drug and the response elicited by increasing concentrations of the drug.</a:t>
            </a:r>
          </a:p>
          <a:p>
            <a:r>
              <a:rPr lang="en-US" dirty="0" smtClean="0"/>
              <a:t>(Representative diagram)</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t>DRC</a:t>
            </a:r>
            <a:endParaRPr lang="en-US" b="1" dirty="0"/>
          </a:p>
        </p:txBody>
      </p:sp>
      <p:sp>
        <p:nvSpPr>
          <p:cNvPr id="3" name="Content Placeholder 2"/>
          <p:cNvSpPr>
            <a:spLocks noGrp="1"/>
          </p:cNvSpPr>
          <p:nvPr>
            <p:ph idx="1"/>
          </p:nvPr>
        </p:nvSpPr>
        <p:spPr>
          <a:xfrm>
            <a:off x="0" y="762000"/>
            <a:ext cx="9144000" cy="6096000"/>
          </a:xfrm>
        </p:spPr>
        <p:txBody>
          <a:bodyPr/>
          <a:lstStyle/>
          <a:p>
            <a:r>
              <a:rPr lang="en-US" dirty="0" smtClean="0"/>
              <a:t>On a DRC, an initial low dose usually corresponds with a low response (occupancy theory).</a:t>
            </a:r>
          </a:p>
          <a:p>
            <a:r>
              <a:rPr lang="en-US" dirty="0" smtClean="0"/>
              <a:t>As the dose increases, the corresponding responses increase.</a:t>
            </a:r>
          </a:p>
          <a:p>
            <a:r>
              <a:rPr lang="en-US" dirty="0" smtClean="0"/>
              <a:t>This continuous until the maximal response is reached where increased in dose does not cause further increase in response.</a:t>
            </a:r>
          </a:p>
          <a:p>
            <a:r>
              <a:rPr lang="en-US" dirty="0" smtClean="0"/>
              <a:t>The DRC describes those outcomes that are continuous or graded (occupancy theory) as opposed to those that are “all-or-none” (spare receptor theory).</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t>THERAPEUTIC INDEX</a:t>
            </a:r>
            <a:endParaRPr lang="en-US" b="1" dirty="0"/>
          </a:p>
        </p:txBody>
      </p:sp>
      <p:sp>
        <p:nvSpPr>
          <p:cNvPr id="3" name="Content Placeholder 2"/>
          <p:cNvSpPr>
            <a:spLocks noGrp="1"/>
          </p:cNvSpPr>
          <p:nvPr>
            <p:ph idx="1"/>
          </p:nvPr>
        </p:nvSpPr>
        <p:spPr>
          <a:xfrm>
            <a:off x="0" y="914400"/>
            <a:ext cx="9144000" cy="5943600"/>
          </a:xfrm>
        </p:spPr>
        <p:txBody>
          <a:bodyPr>
            <a:normAutofit fontScale="92500"/>
          </a:bodyPr>
          <a:lstStyle/>
          <a:p>
            <a:r>
              <a:rPr lang="en-US" dirty="0" smtClean="0"/>
              <a:t>On a DRC, the dose that gives 50 % effect is referred to as “</a:t>
            </a:r>
            <a:r>
              <a:rPr lang="en-US" b="1" dirty="0" smtClean="0"/>
              <a:t>th</a:t>
            </a:r>
            <a:r>
              <a:rPr lang="en-US" dirty="0" smtClean="0"/>
              <a:t>e </a:t>
            </a:r>
            <a:r>
              <a:rPr lang="en-US" b="1" dirty="0" smtClean="0"/>
              <a:t>effective dose at 50 %</a:t>
            </a:r>
            <a:r>
              <a:rPr lang="en-US" dirty="0" smtClean="0"/>
              <a:t>” (</a:t>
            </a:r>
            <a:r>
              <a:rPr lang="en-US" b="1" dirty="0" smtClean="0"/>
              <a:t>ED</a:t>
            </a:r>
            <a:r>
              <a:rPr lang="en-US" b="1" baseline="-25000" dirty="0" smtClean="0"/>
              <a:t>50</a:t>
            </a:r>
            <a:r>
              <a:rPr lang="en-US" dirty="0" smtClean="0"/>
              <a:t>).</a:t>
            </a:r>
          </a:p>
          <a:p>
            <a:r>
              <a:rPr lang="en-US" dirty="0" smtClean="0"/>
              <a:t>Also, since drugs are not devoid of toxic effects (the ultimate of which is lethal or death), the dose that produces death in 50 % of a given population is referred to as “</a:t>
            </a:r>
            <a:r>
              <a:rPr lang="en-US" b="1" dirty="0" smtClean="0"/>
              <a:t>the lethal dose at 50 %</a:t>
            </a:r>
            <a:r>
              <a:rPr lang="en-US" dirty="0" smtClean="0"/>
              <a:t>” (</a:t>
            </a:r>
            <a:r>
              <a:rPr lang="en-US" b="1" dirty="0" smtClean="0"/>
              <a:t>LD</a:t>
            </a:r>
            <a:r>
              <a:rPr lang="en-US" b="1" baseline="-25000" dirty="0" smtClean="0"/>
              <a:t>50</a:t>
            </a:r>
            <a:r>
              <a:rPr lang="en-US" dirty="0" smtClean="0"/>
              <a:t>).</a:t>
            </a:r>
          </a:p>
          <a:p>
            <a:r>
              <a:rPr lang="en-US" dirty="0" smtClean="0"/>
              <a:t>Therefore, the margin of safety of a drug is the ration LD</a:t>
            </a:r>
            <a:r>
              <a:rPr lang="en-US" baseline="-25000" dirty="0" smtClean="0"/>
              <a:t>50</a:t>
            </a:r>
            <a:r>
              <a:rPr lang="en-US" dirty="0" smtClean="0"/>
              <a:t>/ED</a:t>
            </a:r>
            <a:r>
              <a:rPr lang="en-US" baseline="-25000" dirty="0" smtClean="0"/>
              <a:t>50</a:t>
            </a:r>
            <a:r>
              <a:rPr lang="en-US" dirty="0" smtClean="0"/>
              <a:t>.</a:t>
            </a:r>
          </a:p>
          <a:p>
            <a:r>
              <a:rPr lang="en-US" dirty="0" smtClean="0"/>
              <a:t>This ratio is what is referred to as the therapeutic index of the drug and is an important factor in prescription of therapeutic agents, with wide margin signifying safety and narrow margin otherwise.</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b="1" dirty="0" smtClean="0"/>
              <a:t>FACTORS THAT AFFECT DRUG EFFECTS</a:t>
            </a:r>
            <a:endParaRPr lang="en-US" b="1" dirty="0"/>
          </a:p>
        </p:txBody>
      </p:sp>
      <p:sp>
        <p:nvSpPr>
          <p:cNvPr id="3" name="Content Placeholder 2"/>
          <p:cNvSpPr>
            <a:spLocks noGrp="1"/>
          </p:cNvSpPr>
          <p:nvPr>
            <p:ph idx="1"/>
          </p:nvPr>
        </p:nvSpPr>
        <p:spPr>
          <a:xfrm>
            <a:off x="0" y="990600"/>
            <a:ext cx="9144000" cy="5867400"/>
          </a:xfrm>
        </p:spPr>
        <p:txBody>
          <a:bodyPr>
            <a:normAutofit lnSpcReduction="10000"/>
          </a:bodyPr>
          <a:lstStyle/>
          <a:p>
            <a:pPr marL="514350" indent="-514350">
              <a:buAutoNum type="arabicPeriod"/>
            </a:pPr>
            <a:r>
              <a:rPr lang="en-US" b="1" dirty="0" smtClean="0"/>
              <a:t>BODY SIZE</a:t>
            </a:r>
          </a:p>
          <a:p>
            <a:pPr marL="514350" indent="-514350"/>
            <a:r>
              <a:rPr lang="en-US" dirty="0" smtClean="0"/>
              <a:t>Drug effects are said to vary with body size as indicated in the following expressions:</a:t>
            </a:r>
          </a:p>
          <a:p>
            <a:pPr marL="514350" indent="-514350"/>
            <a:r>
              <a:rPr lang="en-US" b="1" dirty="0" smtClean="0"/>
              <a:t>Individual Dose = bw(kg)/70 </a:t>
            </a:r>
            <a:r>
              <a:rPr lang="en-US" b="1" dirty="0" err="1" smtClean="0"/>
              <a:t>x</a:t>
            </a:r>
            <a:r>
              <a:rPr lang="en-US" b="1" dirty="0" smtClean="0"/>
              <a:t> Average adult dose.</a:t>
            </a:r>
          </a:p>
          <a:p>
            <a:pPr marL="514350" indent="-514350"/>
            <a:r>
              <a:rPr lang="en-US" dirty="0" smtClean="0"/>
              <a:t>This usually applies to obese persons and children.</a:t>
            </a:r>
          </a:p>
          <a:p>
            <a:pPr marL="514350" indent="-514350"/>
            <a:r>
              <a:rPr lang="en-US" dirty="0" smtClean="0"/>
              <a:t>The body surface area (BSA) is sometimes used and seems more accurate:</a:t>
            </a:r>
          </a:p>
          <a:p>
            <a:pPr marL="514350" indent="-514350"/>
            <a:r>
              <a:rPr lang="en-US" b="1" dirty="0" smtClean="0"/>
              <a:t>Individual Dose = BSA (m</a:t>
            </a:r>
            <a:r>
              <a:rPr lang="en-US" b="1" baseline="30000" dirty="0" smtClean="0"/>
              <a:t>2</a:t>
            </a:r>
            <a:r>
              <a:rPr lang="en-US" b="1" dirty="0" smtClean="0"/>
              <a:t>)/1.7 </a:t>
            </a:r>
            <a:r>
              <a:rPr lang="en-US" b="1" dirty="0" err="1" smtClean="0"/>
              <a:t>x</a:t>
            </a:r>
            <a:r>
              <a:rPr lang="en-US" b="1" dirty="0" smtClean="0"/>
              <a:t> Average adult dose.</a:t>
            </a:r>
          </a:p>
          <a:p>
            <a:pPr marL="514350" indent="-514350"/>
            <a:r>
              <a:rPr lang="en-US" dirty="0" smtClean="0"/>
              <a:t>Though important, these formulas are rarely used because they are cumbersome. </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t>FACTORS</a:t>
            </a:r>
            <a:endParaRPr lang="en-US" b="1" dirty="0"/>
          </a:p>
        </p:txBody>
      </p:sp>
      <p:sp>
        <p:nvSpPr>
          <p:cNvPr id="3" name="Content Placeholder 2"/>
          <p:cNvSpPr>
            <a:spLocks noGrp="1"/>
          </p:cNvSpPr>
          <p:nvPr>
            <p:ph idx="1"/>
          </p:nvPr>
        </p:nvSpPr>
        <p:spPr>
          <a:xfrm>
            <a:off x="0" y="685800"/>
            <a:ext cx="9144000" cy="6172200"/>
          </a:xfrm>
        </p:spPr>
        <p:txBody>
          <a:bodyPr/>
          <a:lstStyle/>
          <a:p>
            <a:pPr>
              <a:buNone/>
            </a:pPr>
            <a:r>
              <a:rPr lang="en-US" b="1" dirty="0" smtClean="0"/>
              <a:t>2. AGE</a:t>
            </a:r>
          </a:p>
          <a:p>
            <a:r>
              <a:rPr lang="en-US" dirty="0" smtClean="0"/>
              <a:t>Drug effects differ from one age group to the other as shown in the expressions below:</a:t>
            </a:r>
          </a:p>
          <a:p>
            <a:r>
              <a:rPr lang="en-US" b="1" dirty="0" smtClean="0"/>
              <a:t>Child’s Dose = (Age/Age + 12) </a:t>
            </a:r>
            <a:r>
              <a:rPr lang="en-US" b="1" dirty="0" err="1" smtClean="0"/>
              <a:t>x</a:t>
            </a:r>
            <a:r>
              <a:rPr lang="en-US" b="1" dirty="0" smtClean="0"/>
              <a:t> (adult dose). </a:t>
            </a:r>
            <a:r>
              <a:rPr lang="en-US" dirty="0" smtClean="0"/>
              <a:t>This is called the </a:t>
            </a:r>
            <a:r>
              <a:rPr lang="en-US" b="1" dirty="0" smtClean="0"/>
              <a:t>Young’s rule or formula.</a:t>
            </a:r>
          </a:p>
          <a:p>
            <a:r>
              <a:rPr lang="en-US" b="1" dirty="0" smtClean="0"/>
              <a:t>Child’s Dose = (Age/20) </a:t>
            </a:r>
            <a:r>
              <a:rPr lang="en-US" b="1" dirty="0" err="1" smtClean="0"/>
              <a:t>x</a:t>
            </a:r>
            <a:r>
              <a:rPr lang="en-US" b="1" dirty="0" smtClean="0"/>
              <a:t> (adult dose). </a:t>
            </a:r>
            <a:r>
              <a:rPr lang="en-US" dirty="0" smtClean="0"/>
              <a:t>This is called the </a:t>
            </a:r>
            <a:r>
              <a:rPr lang="en-US" b="1" dirty="0" err="1" smtClean="0"/>
              <a:t>Dilling’s</a:t>
            </a:r>
            <a:r>
              <a:rPr lang="en-US" b="1" dirty="0" smtClean="0"/>
              <a:t> formula.</a:t>
            </a:r>
          </a:p>
          <a:p>
            <a:r>
              <a:rPr lang="en-US" b="1" dirty="0" smtClean="0"/>
              <a:t>Child’s Dose = (Adult dose) </a:t>
            </a:r>
            <a:r>
              <a:rPr lang="en-US" b="1" dirty="0" err="1" smtClean="0"/>
              <a:t>x</a:t>
            </a:r>
            <a:r>
              <a:rPr lang="en-US" b="1" dirty="0" smtClean="0"/>
              <a:t> (weight of child (Lbs)/150). </a:t>
            </a:r>
            <a:r>
              <a:rPr lang="en-US" dirty="0" smtClean="0"/>
              <a:t>This is called the Clark’s rule or formula</a:t>
            </a:r>
            <a:endParaRPr lang="en-US" b="1" dirty="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t>FACTORS</a:t>
            </a:r>
            <a:endParaRPr lang="en-US" b="1" dirty="0"/>
          </a:p>
        </p:txBody>
      </p:sp>
      <p:sp>
        <p:nvSpPr>
          <p:cNvPr id="3" name="Content Placeholder 2"/>
          <p:cNvSpPr>
            <a:spLocks noGrp="1"/>
          </p:cNvSpPr>
          <p:nvPr>
            <p:ph idx="1"/>
          </p:nvPr>
        </p:nvSpPr>
        <p:spPr>
          <a:xfrm>
            <a:off x="0" y="762000"/>
            <a:ext cx="9144000" cy="6096000"/>
          </a:xfrm>
        </p:spPr>
        <p:txBody>
          <a:bodyPr/>
          <a:lstStyle/>
          <a:p>
            <a:pPr>
              <a:buNone/>
            </a:pPr>
            <a:r>
              <a:rPr lang="en-US" b="1" dirty="0" smtClean="0"/>
              <a:t>3. GENDER</a:t>
            </a:r>
          </a:p>
          <a:p>
            <a:r>
              <a:rPr lang="en-US" dirty="0" smtClean="0"/>
              <a:t>Females generally have smaller body size and may ideally require doses that are comparatively smaller.</a:t>
            </a:r>
          </a:p>
          <a:p>
            <a:r>
              <a:rPr lang="en-US" dirty="0" smtClean="0"/>
              <a:t>Some side effects of drugs such as </a:t>
            </a:r>
            <a:r>
              <a:rPr lang="en-US" dirty="0" err="1" smtClean="0"/>
              <a:t>gyneacomatsia</a:t>
            </a:r>
            <a:r>
              <a:rPr lang="en-US" dirty="0" smtClean="0"/>
              <a:t> are only noticed in men while others such as </a:t>
            </a:r>
            <a:r>
              <a:rPr lang="en-US" dirty="0" err="1" smtClean="0"/>
              <a:t>hirsutism</a:t>
            </a:r>
            <a:r>
              <a:rPr lang="en-US" dirty="0" smtClean="0"/>
              <a:t> due to androgens are only noticed in women.</a:t>
            </a:r>
          </a:p>
          <a:p>
            <a:r>
              <a:rPr lang="en-US" dirty="0" smtClean="0"/>
              <a:t>Pregnancy also affects the use of drugs in women. </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t>FACTORS</a:t>
            </a:r>
            <a:endParaRPr lang="en-US" b="1" dirty="0"/>
          </a:p>
        </p:txBody>
      </p:sp>
      <p:sp>
        <p:nvSpPr>
          <p:cNvPr id="3" name="Content Placeholder 2"/>
          <p:cNvSpPr>
            <a:spLocks noGrp="1"/>
          </p:cNvSpPr>
          <p:nvPr>
            <p:ph idx="1"/>
          </p:nvPr>
        </p:nvSpPr>
        <p:spPr>
          <a:xfrm>
            <a:off x="0" y="914400"/>
            <a:ext cx="9144000" cy="5943600"/>
          </a:xfrm>
        </p:spPr>
        <p:txBody>
          <a:bodyPr/>
          <a:lstStyle/>
          <a:p>
            <a:pPr>
              <a:buNone/>
            </a:pPr>
            <a:r>
              <a:rPr lang="en-US" b="1" dirty="0" smtClean="0"/>
              <a:t>4. SPECIES/RACES.</a:t>
            </a:r>
          </a:p>
          <a:p>
            <a:r>
              <a:rPr lang="en-US" dirty="0" smtClean="0"/>
              <a:t>Differences in responsiveness to drug effects among different species and races do exist.</a:t>
            </a:r>
          </a:p>
          <a:p>
            <a:r>
              <a:rPr lang="en-US" dirty="0" smtClean="0"/>
              <a:t>For example, rabbits are resistant atropine, rats and mice are resistant to digitalis.</a:t>
            </a:r>
          </a:p>
          <a:p>
            <a:r>
              <a:rPr lang="en-US" dirty="0" smtClean="0"/>
              <a:t>In humans, Blacks require higher doses of atropine and ephedrine than Mongols, and Indians tolerate </a:t>
            </a:r>
            <a:r>
              <a:rPr lang="en-US" dirty="0" err="1" smtClean="0"/>
              <a:t>thiacetazone</a:t>
            </a:r>
            <a:r>
              <a:rPr lang="en-US" dirty="0" smtClean="0"/>
              <a:t> better than the Whites</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t>FACTORS</a:t>
            </a:r>
            <a:endParaRPr lang="en-US" b="1" dirty="0"/>
          </a:p>
        </p:txBody>
      </p:sp>
      <p:sp>
        <p:nvSpPr>
          <p:cNvPr id="3" name="Content Placeholder 2"/>
          <p:cNvSpPr>
            <a:spLocks noGrp="1"/>
          </p:cNvSpPr>
          <p:nvPr>
            <p:ph idx="1"/>
          </p:nvPr>
        </p:nvSpPr>
        <p:spPr>
          <a:xfrm>
            <a:off x="0" y="762000"/>
            <a:ext cx="9144000" cy="6096000"/>
          </a:xfrm>
        </p:spPr>
        <p:txBody>
          <a:bodyPr/>
          <a:lstStyle/>
          <a:p>
            <a:pPr>
              <a:buNone/>
            </a:pPr>
            <a:r>
              <a:rPr lang="en-US" b="1" dirty="0" smtClean="0"/>
              <a:t>5. GENETIC.</a:t>
            </a:r>
          </a:p>
          <a:p>
            <a:r>
              <a:rPr lang="en-US" dirty="0" smtClean="0"/>
              <a:t>Differences in drug metabolism among individuals exist mainly because the amount of </a:t>
            </a:r>
            <a:r>
              <a:rPr lang="en-US" dirty="0" err="1" smtClean="0"/>
              <a:t>microsomal</a:t>
            </a:r>
            <a:r>
              <a:rPr lang="en-US" dirty="0" smtClean="0"/>
              <a:t> enzymes is genetically controlled.</a:t>
            </a:r>
          </a:p>
          <a:p>
            <a:r>
              <a:rPr lang="en-US" dirty="0" smtClean="0"/>
              <a:t>Example, glucose-6-phosphate </a:t>
            </a:r>
            <a:r>
              <a:rPr lang="en-US" dirty="0" err="1" smtClean="0"/>
              <a:t>dehydrogenase</a:t>
            </a:r>
            <a:r>
              <a:rPr lang="en-US" dirty="0" smtClean="0"/>
              <a:t> (G6PD) deficiency causes </a:t>
            </a:r>
            <a:r>
              <a:rPr lang="en-US" dirty="0" err="1" smtClean="0"/>
              <a:t>haemolysis</a:t>
            </a:r>
            <a:r>
              <a:rPr lang="en-US" dirty="0" smtClean="0"/>
              <a:t> with some drugs in affected individuals.</a:t>
            </a:r>
          </a:p>
          <a:p>
            <a:pPr>
              <a:buNone/>
            </a:pPr>
            <a:r>
              <a:rPr lang="en-US" b="1" dirty="0" smtClean="0"/>
              <a:t>6. ROUTE OF ADMINISTRATION</a:t>
            </a:r>
          </a:p>
          <a:p>
            <a:r>
              <a:rPr lang="en-US" dirty="0" smtClean="0"/>
              <a:t>This governs the speed and intensity of responses to drug effects.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b="1" dirty="0" smtClean="0"/>
              <a:t>ETHICAL PRINCIPLES</a:t>
            </a:r>
            <a:endParaRPr lang="en-US" b="1" dirty="0"/>
          </a:p>
        </p:txBody>
      </p:sp>
      <p:sp>
        <p:nvSpPr>
          <p:cNvPr id="3" name="Content Placeholder 2"/>
          <p:cNvSpPr>
            <a:spLocks noGrp="1"/>
          </p:cNvSpPr>
          <p:nvPr>
            <p:ph idx="1"/>
          </p:nvPr>
        </p:nvSpPr>
        <p:spPr>
          <a:xfrm>
            <a:off x="0" y="762000"/>
            <a:ext cx="9144000" cy="6096000"/>
          </a:xfrm>
        </p:spPr>
        <p:txBody>
          <a:bodyPr/>
          <a:lstStyle/>
          <a:p>
            <a:r>
              <a:rPr lang="en-US" dirty="0" smtClean="0"/>
              <a:t>The FOUR basic principles are:</a:t>
            </a:r>
          </a:p>
          <a:p>
            <a:pPr marL="514350" indent="-514350">
              <a:buAutoNum type="arabicPeriod"/>
            </a:pPr>
            <a:r>
              <a:rPr lang="en-US" b="1" dirty="0" smtClean="0"/>
              <a:t>THE PRINCIPLE OF AUTONOMY</a:t>
            </a:r>
          </a:p>
          <a:p>
            <a:pPr marL="514350" indent="-514350"/>
            <a:r>
              <a:rPr lang="en-US" dirty="0" smtClean="0"/>
              <a:t>This entails that humans should be treated as inherently valuable individuals capable of having moral rights to make decisions and choices about their own lives.</a:t>
            </a:r>
          </a:p>
          <a:p>
            <a:pPr marL="514350" indent="-514350"/>
            <a:r>
              <a:rPr lang="en-US" dirty="0" smtClean="0"/>
              <a:t>Such decisions and choices should however not affect others, even if they are harmful to the individual (see 4 below).</a:t>
            </a:r>
          </a:p>
          <a:p>
            <a:pPr marL="514350" indent="-514350"/>
            <a:r>
              <a:rPr lang="en-US" dirty="0" smtClean="0"/>
              <a:t>Hence, in pharmacological evaluation of drugs in humans, it becomes obligatory to elicit  </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t>FACTORS</a:t>
            </a:r>
            <a:endParaRPr lang="en-US" b="1" dirty="0"/>
          </a:p>
        </p:txBody>
      </p:sp>
      <p:sp>
        <p:nvSpPr>
          <p:cNvPr id="3" name="Content Placeholder 2"/>
          <p:cNvSpPr>
            <a:spLocks noGrp="1"/>
          </p:cNvSpPr>
          <p:nvPr>
            <p:ph idx="1"/>
          </p:nvPr>
        </p:nvSpPr>
        <p:spPr>
          <a:xfrm>
            <a:off x="0" y="762000"/>
            <a:ext cx="9144000" cy="6096000"/>
          </a:xfrm>
        </p:spPr>
        <p:txBody>
          <a:bodyPr>
            <a:normAutofit fontScale="92500" lnSpcReduction="10000"/>
          </a:bodyPr>
          <a:lstStyle/>
          <a:p>
            <a:pPr>
              <a:buNone/>
            </a:pPr>
            <a:r>
              <a:rPr lang="en-US" b="1" dirty="0" smtClean="0"/>
              <a:t>7. PSYCHOLOGICAL.</a:t>
            </a:r>
          </a:p>
          <a:p>
            <a:r>
              <a:rPr lang="en-US" dirty="0" smtClean="0"/>
              <a:t>Beliefs, attitudes and expectations are said to affect drug effects especially those that act in the CNS.</a:t>
            </a:r>
          </a:p>
          <a:p>
            <a:pPr>
              <a:buNone/>
            </a:pPr>
            <a:r>
              <a:rPr lang="en-US" b="1" dirty="0" smtClean="0"/>
              <a:t>8. PATHOLOGY</a:t>
            </a:r>
          </a:p>
          <a:p>
            <a:r>
              <a:rPr lang="en-US" dirty="0" smtClean="0"/>
              <a:t>Several diseases can influence drug disposition and effects. Such diseases include those of the </a:t>
            </a:r>
            <a:r>
              <a:rPr lang="en-US" dirty="0" err="1" smtClean="0"/>
              <a:t>g.i.t</a:t>
            </a:r>
            <a:r>
              <a:rPr lang="en-US" dirty="0" smtClean="0"/>
              <a:t>, liver, kidneys, heart, thyroid etc.</a:t>
            </a:r>
          </a:p>
          <a:p>
            <a:pPr>
              <a:buNone/>
            </a:pPr>
            <a:r>
              <a:rPr lang="en-US" b="1" dirty="0" smtClean="0"/>
              <a:t>9. PRESENCE OF OTHER DRUGS/FOOD.</a:t>
            </a:r>
          </a:p>
          <a:p>
            <a:r>
              <a:rPr lang="en-US" dirty="0" smtClean="0"/>
              <a:t>Some drug-drug or drug-food interactions are known to increase or decrease effects of drugs. (Assignment: List and explain 10 of such interactions).</a:t>
            </a:r>
          </a:p>
          <a:p>
            <a:pPr>
              <a:buNone/>
            </a:pPr>
            <a:r>
              <a:rPr lang="en-US" dirty="0" smtClean="0"/>
              <a:t> </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t>FACTORS</a:t>
            </a:r>
            <a:endParaRPr lang="en-US" b="1" dirty="0"/>
          </a:p>
        </p:txBody>
      </p:sp>
      <p:sp>
        <p:nvSpPr>
          <p:cNvPr id="3" name="Content Placeholder 2"/>
          <p:cNvSpPr>
            <a:spLocks noGrp="1"/>
          </p:cNvSpPr>
          <p:nvPr>
            <p:ph idx="1"/>
          </p:nvPr>
        </p:nvSpPr>
        <p:spPr>
          <a:xfrm>
            <a:off x="0" y="685800"/>
            <a:ext cx="9144000" cy="6172200"/>
          </a:xfrm>
        </p:spPr>
        <p:txBody>
          <a:bodyPr/>
          <a:lstStyle/>
          <a:p>
            <a:pPr>
              <a:buNone/>
            </a:pPr>
            <a:r>
              <a:rPr lang="en-US" b="1" dirty="0" smtClean="0"/>
              <a:t>10. TOLERANCE.</a:t>
            </a:r>
          </a:p>
          <a:p>
            <a:r>
              <a:rPr lang="en-US" dirty="0" smtClean="0"/>
              <a:t>Adaptation to the effects of drugs (tolerance) has been observed to affect their effects.</a:t>
            </a:r>
          </a:p>
          <a:p>
            <a:r>
              <a:rPr lang="en-US" dirty="0" smtClean="0"/>
              <a:t>This could be natural (primary/genetic) or acquired (secondary/environmental).</a:t>
            </a:r>
          </a:p>
          <a:p>
            <a:r>
              <a:rPr lang="en-US" dirty="0" smtClean="0"/>
              <a:t>Cross tolerance (tolerance to drugs of similar structure or effects) is also common.</a:t>
            </a:r>
          </a:p>
          <a:p>
            <a:pPr>
              <a:buNone/>
            </a:pPr>
            <a:r>
              <a:rPr lang="en-US" b="1" dirty="0" smtClean="0"/>
              <a:t>11. CUMMULATION</a:t>
            </a:r>
          </a:p>
          <a:p>
            <a:r>
              <a:rPr lang="en-US" dirty="0" smtClean="0"/>
              <a:t>This is common with slowly excreted drugs or those use for long periods.</a:t>
            </a:r>
          </a:p>
          <a:p>
            <a:r>
              <a:rPr lang="en-US" dirty="0" smtClean="0"/>
              <a:t>It is also common among the obese.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b="1" dirty="0" smtClean="0"/>
              <a:t>ETHICAL PRINCIPLES</a:t>
            </a:r>
            <a:endParaRPr lang="en-US" b="1" dirty="0"/>
          </a:p>
        </p:txBody>
      </p:sp>
      <p:sp>
        <p:nvSpPr>
          <p:cNvPr id="3" name="Content Placeholder 2"/>
          <p:cNvSpPr>
            <a:spLocks noGrp="1"/>
          </p:cNvSpPr>
          <p:nvPr>
            <p:ph idx="1"/>
          </p:nvPr>
        </p:nvSpPr>
        <p:spPr>
          <a:xfrm>
            <a:off x="0" y="838200"/>
            <a:ext cx="9144000" cy="6019800"/>
          </a:xfrm>
        </p:spPr>
        <p:txBody>
          <a:bodyPr>
            <a:normAutofit/>
          </a:bodyPr>
          <a:lstStyle/>
          <a:p>
            <a:pPr>
              <a:buNone/>
            </a:pPr>
            <a:r>
              <a:rPr lang="en-US" dirty="0" smtClean="0"/>
              <a:t>    “</a:t>
            </a:r>
            <a:r>
              <a:rPr lang="en-US" b="1" dirty="0" smtClean="0"/>
              <a:t>informed consents</a:t>
            </a:r>
            <a:r>
              <a:rPr lang="en-US" dirty="0" smtClean="0"/>
              <a:t>” from patients and other subjects, and it is mandatory for the researcher to uphold the decision of the patient or subject.</a:t>
            </a:r>
          </a:p>
          <a:p>
            <a:r>
              <a:rPr lang="en-US" dirty="0" smtClean="0"/>
              <a:t>This principle is violated when patients or individuals are poorly informed about the risk of a study before participating.</a:t>
            </a:r>
          </a:p>
          <a:p>
            <a:pPr>
              <a:buNone/>
            </a:pPr>
            <a:r>
              <a:rPr lang="en-US" b="1" dirty="0" smtClean="0"/>
              <a:t>2. THE PRINCIPLE OF BENEFICENCE</a:t>
            </a:r>
          </a:p>
          <a:p>
            <a:r>
              <a:rPr lang="en-US" dirty="0" smtClean="0"/>
              <a:t>This involves helping people to further their own interests.</a:t>
            </a:r>
          </a:p>
          <a:p>
            <a:r>
              <a:rPr lang="en-US" dirty="0" smtClean="0"/>
              <a:t>This principle is fundamental in the practice of all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1437</TotalTime>
  <Words>6884</Words>
  <Application>Microsoft Macintosh PowerPoint</Application>
  <PresentationFormat>On-screen Show (4:3)</PresentationFormat>
  <Paragraphs>393</Paragraphs>
  <Slides>81</Slides>
  <Notes>0</Notes>
  <HiddenSlides>0</HiddenSlides>
  <MMClips>0</MMClips>
  <ScaleCrop>false</ScaleCrop>
  <HeadingPairs>
    <vt:vector size="4" baseType="variant">
      <vt:variant>
        <vt:lpstr>Design Template</vt:lpstr>
      </vt:variant>
      <vt:variant>
        <vt:i4>1</vt:i4>
      </vt:variant>
      <vt:variant>
        <vt:lpstr>Slide Titles</vt:lpstr>
      </vt:variant>
      <vt:variant>
        <vt:i4>81</vt:i4>
      </vt:variant>
    </vt:vector>
  </HeadingPairs>
  <TitlesOfParts>
    <vt:vector size="82" baseType="lpstr">
      <vt:lpstr>Office Theme</vt:lpstr>
      <vt:lpstr>PCL 301: GENERAL PHARMACOLOGY.  INTRODUCTION TO PHARMACOLOGY</vt:lpstr>
      <vt:lpstr>DEFINITIONS</vt:lpstr>
      <vt:lpstr>ASPECTS OF PHARMACOLOGY</vt:lpstr>
      <vt:lpstr>ASPECTS CONT’D</vt:lpstr>
      <vt:lpstr>ASPECTS</vt:lpstr>
      <vt:lpstr>ETHICAL PRINCIPLES INVOLVED IN PHARMACOLOGY</vt:lpstr>
      <vt:lpstr>ETHICAL PRINCIPLES</vt:lpstr>
      <vt:lpstr>ETHICAL PRINCIPLES</vt:lpstr>
      <vt:lpstr>ETHICAL PRINCIPLES</vt:lpstr>
      <vt:lpstr>ETHICAL PRINCIPLES</vt:lpstr>
      <vt:lpstr>ETHICAL PRINCIPLE</vt:lpstr>
      <vt:lpstr>ETHICAL PRINCIPLES</vt:lpstr>
      <vt:lpstr>ETHICAL PRINCIPLES</vt:lpstr>
      <vt:lpstr>DRUGS</vt:lpstr>
      <vt:lpstr>DRUGS</vt:lpstr>
      <vt:lpstr>NOMENCLATURE</vt:lpstr>
      <vt:lpstr>SOURCES OF DRUGS</vt:lpstr>
      <vt:lpstr>SOURCES</vt:lpstr>
      <vt:lpstr>SOURCES</vt:lpstr>
      <vt:lpstr>CHARACTERISTICS OF A DRUG</vt:lpstr>
      <vt:lpstr>HISTORICAL DEVELOPMENT OF PHARMACOLOGY</vt:lpstr>
      <vt:lpstr>HISTORY</vt:lpstr>
      <vt:lpstr>HISTORY</vt:lpstr>
      <vt:lpstr>HISTORY</vt:lpstr>
      <vt:lpstr>HISTORY</vt:lpstr>
      <vt:lpstr>HISTORY</vt:lpstr>
      <vt:lpstr>HISTORY</vt:lpstr>
      <vt:lpstr>HISTORY</vt:lpstr>
      <vt:lpstr>HISTORY</vt:lpstr>
      <vt:lpstr>HISTORY</vt:lpstr>
      <vt:lpstr>DEVELOPMENT OF PHARMACOLOGICAL THOUGHTS</vt:lpstr>
      <vt:lpstr>PHARMACOLOGICAL THOUGHTS</vt:lpstr>
      <vt:lpstr>PHARMACOLOGICAL THOUGHTS</vt:lpstr>
      <vt:lpstr>PHARMACOLOGICAL THOUGHTS</vt:lpstr>
      <vt:lpstr>PHARMACOLOGICAL THOUGHTS</vt:lpstr>
      <vt:lpstr>CONT’D</vt:lpstr>
      <vt:lpstr>SOME DEFINITIONS/CONCEPTS IN PHARMACOLOGY</vt:lpstr>
      <vt:lpstr>DEFINITIONS/CONCEPTS</vt:lpstr>
      <vt:lpstr>DEFINITIONS/CONCEPTS</vt:lpstr>
      <vt:lpstr>DEFINITIONS/CONCEPTS</vt:lpstr>
      <vt:lpstr>DEFINITIONS/CONCEPTS</vt:lpstr>
      <vt:lpstr>DEFINITIONS/CONCEPTS</vt:lpstr>
      <vt:lpstr>DEFINITIONS/CONCEPTS</vt:lpstr>
      <vt:lpstr>PHARMACODYNAMIC ACTIONS OF DRUGS</vt:lpstr>
      <vt:lpstr>P’DYNAMICS</vt:lpstr>
      <vt:lpstr>MECHANISMS BY WHICH DRUGS ACT</vt:lpstr>
      <vt:lpstr>MECH</vt:lpstr>
      <vt:lpstr>MECHs</vt:lpstr>
      <vt:lpstr>MECHs BY INTERACTION WITH SOME MOLECULES</vt:lpstr>
      <vt:lpstr>D-R INTERACTIONS</vt:lpstr>
      <vt:lpstr>DRUG-RECEPTOR INTERACTIONS AND FORCES INVOLVED</vt:lpstr>
      <vt:lpstr>D-R INTERACTIONS</vt:lpstr>
      <vt:lpstr>D-R INTERACTIONS, TYPES OF BONDS</vt:lpstr>
      <vt:lpstr>TYPES OF BONDS</vt:lpstr>
      <vt:lpstr>TYPES OF BONDS</vt:lpstr>
      <vt:lpstr> TYPES OF BONDS</vt:lpstr>
      <vt:lpstr>TYPES OF BONDS</vt:lpstr>
      <vt:lpstr>TYPES OF BONDS</vt:lpstr>
      <vt:lpstr>TYPES OF BONDS</vt:lpstr>
      <vt:lpstr>TYPES OF BONDS</vt:lpstr>
      <vt:lpstr>2. DRUG-ENYME INTERACTIONS</vt:lpstr>
      <vt:lpstr>DRUG-ENZYME INTERACTIONS</vt:lpstr>
      <vt:lpstr>3. NUTRIENT EFFECTS OF DRUGS ON CELL   FUNCTIONS</vt:lpstr>
      <vt:lpstr>NUTRIENT EFFECTS CONT’D</vt:lpstr>
      <vt:lpstr>SOME THEORIES THAT TRY TO EXPLAIN DRUG-RECEPTOR INTERACTIONS</vt:lpstr>
      <vt:lpstr>THEORIES</vt:lpstr>
      <vt:lpstr>THEORIES</vt:lpstr>
      <vt:lpstr>THEORIES</vt:lpstr>
      <vt:lpstr>THEORIES</vt:lpstr>
      <vt:lpstr>OUTCOME OF DRUG ACTION (EFFECT)</vt:lpstr>
      <vt:lpstr>OUTCOME</vt:lpstr>
      <vt:lpstr>THE DOSE-RESPONSE CURVE (DRC)</vt:lpstr>
      <vt:lpstr>DRC</vt:lpstr>
      <vt:lpstr>THERAPEUTIC INDEX</vt:lpstr>
      <vt:lpstr>FACTORS THAT AFFECT DRUG EFFECTS</vt:lpstr>
      <vt:lpstr>FACTORS</vt:lpstr>
      <vt:lpstr>FACTORS</vt:lpstr>
      <vt:lpstr>FACTORS</vt:lpstr>
      <vt:lpstr>FACTORS</vt:lpstr>
      <vt:lpstr>FACTORS</vt:lpstr>
      <vt:lpstr>FACTORS</vt:lpstr>
    </vt:vector>
  </TitlesOfParts>
  <Company>Bukata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PHARMACOLOGY</dc:title>
  <dc:creator>Bukata</dc:creator>
  <cp:lastModifiedBy>Bukata</cp:lastModifiedBy>
  <cp:revision>170</cp:revision>
  <dcterms:created xsi:type="dcterms:W3CDTF">2016-07-18T04:45:09Z</dcterms:created>
  <dcterms:modified xsi:type="dcterms:W3CDTF">2016-07-18T04:48:32Z</dcterms:modified>
</cp:coreProperties>
</file>