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6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91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008B7D-0738-4405-8274-0D69CD9FF1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88F9-8604-44B3-9F92-172CD169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AC0A-EDB9-473C-8B9B-F8315333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929" y="0"/>
            <a:ext cx="8600141" cy="1222188"/>
          </a:xfrm>
        </p:spPr>
        <p:txBody>
          <a:bodyPr/>
          <a:lstStyle/>
          <a:p>
            <a:r>
              <a:rPr lang="en-US" dirty="0"/>
              <a:t>Delegate &amp;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4007-4AE5-4239-8F41-052431B0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11" y="1649507"/>
            <a:ext cx="11537576" cy="4294093"/>
          </a:xfrm>
        </p:spPr>
        <p:txBody>
          <a:bodyPr/>
          <a:lstStyle/>
          <a:p>
            <a:pPr algn="r" rtl="1"/>
            <a:r>
              <a:rPr lang="ar-EG" sz="3200" b="1" dirty="0"/>
              <a:t>ما هو الـ </a:t>
            </a:r>
            <a:r>
              <a:rPr lang="en-US" sz="3200" b="1" dirty="0"/>
              <a:t> Delegate؟</a:t>
            </a:r>
          </a:p>
          <a:p>
            <a:pPr algn="r" rtl="1"/>
            <a:r>
              <a:rPr lang="ar-EG" sz="2800" dirty="0">
                <a:solidFill>
                  <a:schemeClr val="tx1"/>
                </a:solidFill>
              </a:rPr>
              <a:t>الـ </a:t>
            </a:r>
            <a:r>
              <a:rPr lang="en-US" sz="2800" b="1" dirty="0">
                <a:solidFill>
                  <a:schemeClr val="tx1"/>
                </a:solidFill>
              </a:rPr>
              <a:t>Delegate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r-EG" sz="2800" dirty="0">
                <a:solidFill>
                  <a:schemeClr val="tx1"/>
                </a:solidFill>
              </a:rPr>
              <a:t>هو </a:t>
            </a:r>
            <a:r>
              <a:rPr lang="ar-EG" sz="2800" b="1" dirty="0">
                <a:solidFill>
                  <a:schemeClr val="tx1"/>
                </a:solidFill>
              </a:rPr>
              <a:t>كائن يشير إلى دالة أو مجموعة دوال</a:t>
            </a:r>
            <a:r>
              <a:rPr lang="ar-EG" sz="2800" dirty="0">
                <a:solidFill>
                  <a:schemeClr val="tx1"/>
                </a:solidFill>
              </a:rPr>
              <a:t>، بمعنى أنه يسمح لك بتخزين مراجع</a:t>
            </a:r>
            <a:endParaRPr lang="en-US" sz="2800" dirty="0">
              <a:solidFill>
                <a:schemeClr val="tx1"/>
              </a:solidFill>
            </a:endParaRPr>
          </a:p>
          <a:p>
            <a:pPr algn="r" rtl="1"/>
            <a:r>
              <a:rPr lang="ar-EG" sz="2800" dirty="0">
                <a:solidFill>
                  <a:schemeClr val="tx1"/>
                </a:solidFill>
              </a:rPr>
              <a:t> الدوال</a:t>
            </a:r>
            <a:r>
              <a:rPr lang="en-US" sz="2800" dirty="0">
                <a:solidFill>
                  <a:schemeClr val="tx1"/>
                </a:solidFill>
              </a:rPr>
              <a:t>(Method References) </a:t>
            </a:r>
            <a:r>
              <a:rPr lang="ar-EG" sz="2800" dirty="0">
                <a:solidFill>
                  <a:schemeClr val="tx1"/>
                </a:solidFill>
              </a:rPr>
              <a:t>واستدعائها</a:t>
            </a:r>
            <a:endParaRPr lang="en-US" sz="2800" dirty="0">
              <a:solidFill>
                <a:schemeClr val="tx1"/>
              </a:solidFill>
            </a:endParaRPr>
          </a:p>
          <a:p>
            <a:pPr algn="r" rtl="1"/>
            <a:br>
              <a:rPr lang="ar-EG" sz="2800" dirty="0">
                <a:solidFill>
                  <a:schemeClr val="tx1"/>
                </a:solidFill>
              </a:rPr>
            </a:br>
            <a:r>
              <a:rPr lang="ar-EG" sz="2800" dirty="0">
                <a:solidFill>
                  <a:schemeClr val="tx1"/>
                </a:solidFill>
              </a:rPr>
              <a:t>يمكنك اعتباره </a:t>
            </a:r>
            <a:r>
              <a:rPr lang="ar-EG" sz="2800" b="1" dirty="0">
                <a:solidFill>
                  <a:schemeClr val="tx1"/>
                </a:solidFill>
              </a:rPr>
              <a:t>مؤشرًا على دالة (</a:t>
            </a:r>
            <a:r>
              <a:rPr lang="en-US" sz="2800" b="1" dirty="0">
                <a:solidFill>
                  <a:schemeClr val="tx1"/>
                </a:solidFill>
              </a:rPr>
              <a:t>Function Pointer)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r-EG" sz="2800" dirty="0">
                <a:solidFill>
                  <a:schemeClr val="tx1"/>
                </a:solidFill>
              </a:rPr>
              <a:t>ولكن بطريقة آمنة في </a:t>
            </a:r>
            <a:r>
              <a:rPr lang="en-US" sz="2800" b="1" dirty="0">
                <a:solidFill>
                  <a:schemeClr val="tx1"/>
                </a:solidFill>
              </a:rPr>
              <a:t>C#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2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8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0E18-998E-440D-9016-07DB0200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00318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📌 </a:t>
            </a:r>
            <a:r>
              <a:rPr lang="ar-EG" dirty="0"/>
              <a:t>ما هو الـ </a:t>
            </a:r>
            <a:r>
              <a:rPr lang="en-US" dirty="0"/>
              <a:t>Extension Method؟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FC1B5D-6DFC-4072-B993-F79F2CDE8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446" y="1813174"/>
            <a:ext cx="1165387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الـ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 Method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الطريقة التوسعية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هي طريقة تسمح لك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بإضافة </a:t>
            </a:r>
            <a:r>
              <a:rPr kumimoji="0" lang="ar-E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وظائف جديدة إلى أنواع موجودة مسبقًا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دون الحاجة إلى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تعديل الكود الأصلي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لهذه</a:t>
            </a:r>
            <a:r>
              <a:rPr kumimoji="0" lang="ar-EG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الأنواع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r-EG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يتم ذلك عن طريق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إنشاء دالة ثابتة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(static)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داخل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كلاس ثابت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(static class)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،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تمرير النوع الذي نريد توسيعه كـ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في أول معامل للدالة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3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DD91-7BAA-416E-BA66-AC600706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40" y="174813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📌 </a:t>
            </a:r>
            <a:r>
              <a:rPr lang="ar-EG" dirty="0"/>
              <a:t>لماذا نستخدم الـ </a:t>
            </a:r>
            <a:r>
              <a:rPr lang="en-US" dirty="0"/>
              <a:t>Extension Method؟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A39C-6364-48C7-822F-E5440125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1645023"/>
            <a:ext cx="11564470" cy="4760259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/>
              <a:t>✅</a:t>
            </a:r>
            <a:r>
              <a:rPr lang="ar-EG" sz="3200" b="1" dirty="0"/>
              <a:t>إضافة ميزات جديدة</a:t>
            </a:r>
            <a:r>
              <a:rPr lang="ar-EG" sz="3200" dirty="0"/>
              <a:t> للـ </a:t>
            </a:r>
            <a:r>
              <a:rPr lang="en-US" sz="3200" b="1" dirty="0"/>
              <a:t>Classes</a:t>
            </a:r>
            <a:r>
              <a:rPr lang="en-US" sz="3200" dirty="0"/>
              <a:t> </a:t>
            </a:r>
            <a:r>
              <a:rPr lang="ar-EG" sz="3200" dirty="0"/>
              <a:t>الجاهزة بدون الحاجة إلى </a:t>
            </a:r>
            <a:r>
              <a:rPr lang="ar-EG" sz="3200" b="1" dirty="0"/>
              <a:t>وراثتها أو تعديلها</a:t>
            </a:r>
            <a:r>
              <a:rPr lang="ar-EG" sz="3200" dirty="0"/>
              <a:t>.</a:t>
            </a:r>
          </a:p>
          <a:p>
            <a:pPr marL="0" indent="0" algn="r" rtl="1">
              <a:buNone/>
            </a:pPr>
            <a:br>
              <a:rPr lang="ar-EG" sz="3200" dirty="0"/>
            </a:br>
            <a:r>
              <a:rPr lang="en-US" sz="3200" dirty="0"/>
              <a:t>✅ </a:t>
            </a:r>
            <a:r>
              <a:rPr lang="ar-EG" sz="3200" b="1" dirty="0"/>
              <a:t>تحسين قابلية إعادة الاستخدام</a:t>
            </a:r>
            <a:r>
              <a:rPr lang="ar-EG" sz="3200" dirty="0"/>
              <a:t> للكود وجعله أكثر تنظيمًا.</a:t>
            </a:r>
          </a:p>
          <a:p>
            <a:pPr marL="0" indent="0" algn="r" rtl="1">
              <a:buNone/>
            </a:pPr>
            <a:br>
              <a:rPr lang="ar-EG" sz="3200" dirty="0"/>
            </a:br>
            <a:r>
              <a:rPr lang="en-US" sz="3200" dirty="0"/>
              <a:t>✅ </a:t>
            </a:r>
            <a:r>
              <a:rPr lang="ar-EG" sz="3200" dirty="0"/>
              <a:t>يمكن استخدامها مع </a:t>
            </a:r>
            <a:r>
              <a:rPr lang="ar-EG" sz="3200" b="1" dirty="0"/>
              <a:t>الـ </a:t>
            </a:r>
            <a:r>
              <a:rPr lang="en-US" sz="3200" b="1" dirty="0"/>
              <a:t>Interfaces، </a:t>
            </a:r>
            <a:r>
              <a:rPr lang="ar-EG" sz="3200" b="1" dirty="0"/>
              <a:t>الـ </a:t>
            </a:r>
            <a:r>
              <a:rPr lang="en-US" sz="3200" b="1" dirty="0"/>
              <a:t>Structs، </a:t>
            </a:r>
            <a:r>
              <a:rPr lang="ar-EG" sz="3200" b="1" dirty="0"/>
              <a:t>والـ </a:t>
            </a:r>
            <a:r>
              <a:rPr lang="en-US" sz="3200" b="1" dirty="0"/>
              <a:t>Enums</a:t>
            </a:r>
            <a:r>
              <a:rPr lang="en-US" sz="3200" dirty="0"/>
              <a:t> </a:t>
            </a:r>
            <a:r>
              <a:rPr lang="ar-EG" sz="3200" dirty="0"/>
              <a:t> أيضًا.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08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4888-F9FE-4EFF-BB77-A92D1FEF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📌 </a:t>
            </a:r>
            <a:r>
              <a:rPr lang="ar-EG" dirty="0"/>
              <a:t>مثال عملي على </a:t>
            </a:r>
            <a:r>
              <a:rPr lang="en-US" dirty="0"/>
              <a:t>Extension Method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7E7064-4589-4001-AEFA-56720A938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9" y="1215189"/>
            <a:ext cx="5258165" cy="564281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3B2995-3542-4587-BBDD-B730B9B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709" y="1518210"/>
            <a:ext cx="4551183" cy="2229037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🔹 </a:t>
            </a:r>
            <a:r>
              <a:rPr lang="ar-EG" sz="2400" dirty="0"/>
              <a:t>لنفترض أننا نريد إضافة دالة لحساب</a:t>
            </a:r>
          </a:p>
          <a:p>
            <a:pPr marL="0" indent="0" algn="r" rtl="1">
              <a:buNone/>
            </a:pPr>
            <a:r>
              <a:rPr lang="ar-EG" sz="2400" dirty="0"/>
              <a:t> عدد العناصر الأكبر من رقم معين في قائمة أرقام.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0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2E18-92C0-40C9-A22E-784BBEE9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4" y="188259"/>
            <a:ext cx="9404723" cy="1400530"/>
          </a:xfrm>
        </p:spPr>
        <p:txBody>
          <a:bodyPr/>
          <a:lstStyle/>
          <a:p>
            <a:pPr algn="r" rtl="1"/>
            <a:r>
              <a:rPr lang="ar-EG" dirty="0"/>
              <a:t>لماذا نستخدم الـ </a:t>
            </a:r>
            <a:r>
              <a:rPr lang="en-US" dirty="0"/>
              <a:t>Delegates؟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BC082D-F8F3-4690-ACDA-DF8EE3632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212" y="1179666"/>
            <a:ext cx="9565245" cy="449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/>
              <a:t>🔹 </a:t>
            </a:r>
            <a:r>
              <a:rPr lang="ar-EG" sz="2800" b="1" dirty="0"/>
              <a:t>لماذا نستخدم الـ </a:t>
            </a:r>
            <a:r>
              <a:rPr lang="en-US" sz="2800" b="1" dirty="0"/>
              <a:t>Delegates؟</a:t>
            </a:r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لتمرير الدوال كوسيطات (</a:t>
            </a:r>
            <a:r>
              <a:rPr lang="en-US" sz="2800" b="1" dirty="0"/>
              <a:t>Parameters)</a:t>
            </a:r>
            <a:r>
              <a:rPr lang="en-US" sz="2800" dirty="0"/>
              <a:t> </a:t>
            </a:r>
            <a:r>
              <a:rPr lang="ar-EG" sz="2800" dirty="0"/>
              <a:t>إلى دوال أخرى.</a:t>
            </a:r>
          </a:p>
          <a:p>
            <a:pPr algn="r" rtl="1">
              <a:buFont typeface="+mj-lt"/>
              <a:buAutoNum type="arabicPeriod"/>
            </a:pPr>
            <a:endParaRPr lang="ar-EG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لإنشاء استدعاءات عكسية </a:t>
            </a:r>
            <a:r>
              <a:rPr lang="en-US" sz="2800" b="1" dirty="0"/>
              <a:t>(Callbacks)</a:t>
            </a:r>
          </a:p>
          <a:p>
            <a:pPr algn="r" rtl="1">
              <a:buFont typeface="+mj-lt"/>
              <a:buAutoNum type="arabicPeriod"/>
            </a:pPr>
            <a:endParaRPr lang="en-US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لاستخدام الأحداث </a:t>
            </a:r>
            <a:r>
              <a:rPr lang="en-US" sz="2800" b="1" dirty="0"/>
              <a:t>(Events) </a:t>
            </a:r>
            <a:r>
              <a:rPr lang="ar-EG" sz="2800" b="1" dirty="0"/>
              <a:t>في برمجة النوافذ </a:t>
            </a:r>
            <a:r>
              <a:rPr lang="en-US" sz="2800" b="1" dirty="0"/>
              <a:t>GUI</a:t>
            </a:r>
            <a:r>
              <a:rPr lang="en-US" sz="2800" dirty="0"/>
              <a:t>.</a:t>
            </a:r>
          </a:p>
          <a:p>
            <a:pPr algn="r" rtl="1">
              <a:buFont typeface="+mj-lt"/>
              <a:buAutoNum type="arabicPeriod"/>
            </a:pPr>
            <a:endParaRPr lang="en-US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لتحقيق البرمجة الديناميكية</a:t>
            </a:r>
            <a:r>
              <a:rPr lang="ar-EG" sz="2800" dirty="0"/>
              <a:t>، حيث يمكن تغيير الدوال أثناء التشغيل.</a:t>
            </a:r>
          </a:p>
        </p:txBody>
      </p:sp>
    </p:spTree>
    <p:extLst>
      <p:ext uri="{BB962C8B-B14F-4D97-AF65-F5344CB8AC3E}">
        <p14:creationId xmlns:p14="http://schemas.microsoft.com/office/powerpoint/2010/main" val="11029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50F-3B96-4475-A7F7-0F74F9F0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28" y="201706"/>
            <a:ext cx="9404723" cy="1400530"/>
          </a:xfrm>
        </p:spPr>
        <p:txBody>
          <a:bodyPr/>
          <a:lstStyle/>
          <a:p>
            <a:pPr algn="r" rtl="1"/>
            <a:r>
              <a:rPr lang="ar-EG" dirty="0"/>
              <a:t>كيفية تعريف واستخدام الـ </a:t>
            </a:r>
            <a:r>
              <a:rPr lang="en-US" dirty="0"/>
              <a:t>Delegate؟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5370-EA88-4F2F-9DCB-5B1DBFB3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447800"/>
            <a:ext cx="9324692" cy="4468906"/>
          </a:xfrm>
        </p:spPr>
        <p:txBody>
          <a:bodyPr>
            <a:normAutofit/>
          </a:bodyPr>
          <a:lstStyle/>
          <a:p>
            <a:pPr algn="r" rtl="1"/>
            <a:r>
              <a:rPr lang="en-US" sz="2800" dirty="0"/>
              <a:t>📌 </a:t>
            </a:r>
            <a:r>
              <a:rPr lang="ar-EG" sz="2800" b="1" dirty="0"/>
              <a:t>الخطوات الأساسية لاستخدام الـ </a:t>
            </a:r>
            <a:r>
              <a:rPr lang="en-US" sz="2800" b="1" dirty="0"/>
              <a:t>Delegates:</a:t>
            </a:r>
            <a:endParaRPr lang="en-US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تعريف </a:t>
            </a:r>
            <a:r>
              <a:rPr lang="en-US" sz="2800" b="1" dirty="0"/>
              <a:t>Delegate (</a:t>
            </a:r>
            <a:r>
              <a:rPr lang="ar-EG" sz="2800" b="1" dirty="0"/>
              <a:t>نوع مرجعي للدوال).</a:t>
            </a:r>
          </a:p>
          <a:p>
            <a:pPr algn="r" rtl="1">
              <a:buFont typeface="+mj-lt"/>
              <a:buAutoNum type="arabicPeriod"/>
            </a:pPr>
            <a:endParaRPr lang="ar-EG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إنشاء دالة متوافقة مع توقيع الـ </a:t>
            </a:r>
            <a:r>
              <a:rPr lang="en-US" sz="2800" b="1" dirty="0"/>
              <a:t>Delegate.</a:t>
            </a:r>
            <a:endParaRPr lang="ar-EG" sz="2800" b="1" dirty="0"/>
          </a:p>
          <a:p>
            <a:pPr algn="r" rtl="1">
              <a:buFont typeface="+mj-lt"/>
              <a:buAutoNum type="arabicPeriod"/>
            </a:pPr>
            <a:endParaRPr lang="en-US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إنشاء كائن </a:t>
            </a:r>
            <a:r>
              <a:rPr lang="en-US" sz="2800" b="1" dirty="0"/>
              <a:t>Delegate </a:t>
            </a:r>
            <a:r>
              <a:rPr lang="ar-EG" sz="2800" b="1" dirty="0"/>
              <a:t>وإسناد الدالة إليه.</a:t>
            </a:r>
          </a:p>
          <a:p>
            <a:pPr algn="r" rtl="1">
              <a:buFont typeface="+mj-lt"/>
              <a:buAutoNum type="arabicPeriod"/>
            </a:pPr>
            <a:endParaRPr lang="ar-EG" sz="2800" dirty="0"/>
          </a:p>
          <a:p>
            <a:pPr algn="r" rtl="1">
              <a:buFont typeface="+mj-lt"/>
              <a:buAutoNum type="arabicPeriod"/>
            </a:pPr>
            <a:r>
              <a:rPr lang="ar-EG" sz="2800" b="1" dirty="0"/>
              <a:t>استدعاء الدالة من خلال كائن الـ </a:t>
            </a:r>
            <a:r>
              <a:rPr lang="en-US" sz="2800" b="1" dirty="0"/>
              <a:t>Delegate.</a:t>
            </a:r>
            <a:endParaRPr lang="en-US" sz="28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121-7DD0-48E1-BAB0-07B5ECC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64" y="138953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🔹 </a:t>
            </a:r>
            <a:r>
              <a:rPr lang="ar-EG" dirty="0"/>
              <a:t>مثال عملي على الـ </a:t>
            </a:r>
            <a:r>
              <a:rPr lang="en-US" dirty="0"/>
              <a:t>Delegate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86F1F-8CC2-4A72-A173-88640948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784"/>
            <a:ext cx="7120456" cy="5557098"/>
          </a:xfrm>
        </p:spPr>
      </p:pic>
    </p:spTree>
    <p:extLst>
      <p:ext uri="{BB962C8B-B14F-4D97-AF65-F5344CB8AC3E}">
        <p14:creationId xmlns:p14="http://schemas.microsoft.com/office/powerpoint/2010/main" val="22811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4A8-83AF-4EBF-A27D-7F0073F2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استخدام </a:t>
            </a:r>
            <a:r>
              <a:rPr lang="en-US" dirty="0"/>
              <a:t> Delegates </a:t>
            </a:r>
            <a:r>
              <a:rPr lang="ar-EG" dirty="0"/>
              <a:t>مع </a:t>
            </a:r>
            <a:r>
              <a:rPr lang="en-US" dirty="0"/>
              <a:t>Lambda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009CB-ED94-4310-B250-D4177B52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221"/>
            <a:ext cx="10779201" cy="4848061"/>
          </a:xfrm>
        </p:spPr>
      </p:pic>
    </p:spTree>
    <p:extLst>
      <p:ext uri="{BB962C8B-B14F-4D97-AF65-F5344CB8AC3E}">
        <p14:creationId xmlns:p14="http://schemas.microsoft.com/office/powerpoint/2010/main" val="12108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E34A-91F6-433C-B800-7198FF89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1" y="195188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📌 </a:t>
            </a:r>
            <a:r>
              <a:rPr lang="ar-EG" dirty="0"/>
              <a:t>ما هو الـ </a:t>
            </a:r>
            <a:r>
              <a:rPr lang="en-US" dirty="0"/>
              <a:t>Event؟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9226-4528-4441-BD7A-137749FE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1259"/>
            <a:ext cx="9108141" cy="4195481"/>
          </a:xfrm>
        </p:spPr>
        <p:txBody>
          <a:bodyPr/>
          <a:lstStyle/>
          <a:p>
            <a:pPr algn="r" rtl="1"/>
            <a:r>
              <a:rPr lang="ar-EG" sz="3200" dirty="0"/>
              <a:t>الـ </a:t>
            </a:r>
            <a:r>
              <a:rPr lang="en-US" sz="3200" dirty="0"/>
              <a:t> </a:t>
            </a:r>
            <a:r>
              <a:rPr lang="en-US" sz="3200" b="1" dirty="0"/>
              <a:t>Event </a:t>
            </a:r>
            <a:r>
              <a:rPr lang="ar-EG" sz="3200" dirty="0"/>
              <a:t>في </a:t>
            </a:r>
            <a:r>
              <a:rPr lang="en-US" sz="3200" dirty="0"/>
              <a:t>C# </a:t>
            </a:r>
            <a:r>
              <a:rPr lang="ar-EG" sz="3200" dirty="0"/>
              <a:t>هو </a:t>
            </a:r>
            <a:r>
              <a:rPr lang="ar-EG" sz="3200" b="1" dirty="0"/>
              <a:t>آلية للتواصل بين الكائنات</a:t>
            </a:r>
            <a:r>
              <a:rPr lang="ar-EG" sz="3200" dirty="0"/>
              <a:t>، تُستخدم</a:t>
            </a:r>
            <a:endParaRPr lang="en-US" sz="3200" dirty="0"/>
          </a:p>
          <a:p>
            <a:pPr algn="r" rtl="1"/>
            <a:endParaRPr lang="en-US" sz="3200" dirty="0"/>
          </a:p>
          <a:p>
            <a:pPr algn="r" rtl="1"/>
            <a:r>
              <a:rPr lang="ar-EG" sz="3200" dirty="0"/>
              <a:t> لتنفيذ </a:t>
            </a:r>
            <a:r>
              <a:rPr lang="ar-EG" sz="3200" b="1" dirty="0"/>
              <a:t>استدعاءات عكسية (</a:t>
            </a:r>
            <a:r>
              <a:rPr lang="en-US" sz="3200" b="1" dirty="0"/>
              <a:t>Callbacks)</a:t>
            </a:r>
            <a:r>
              <a:rPr lang="en-US" sz="3200" dirty="0"/>
              <a:t> </a:t>
            </a:r>
            <a:r>
              <a:rPr lang="ar-EG" sz="3200" dirty="0"/>
              <a:t>عندما يحدث </a:t>
            </a:r>
            <a:r>
              <a:rPr lang="ar-EG" sz="3200" b="1" dirty="0"/>
              <a:t>شيء معين</a:t>
            </a:r>
            <a:r>
              <a:rPr lang="ar-EG" sz="3200" dirty="0"/>
              <a:t> في البرنامج.</a:t>
            </a:r>
            <a:endParaRPr lang="en-US" sz="3200" dirty="0"/>
          </a:p>
          <a:p>
            <a:pPr algn="r" rtl="1"/>
            <a:endParaRPr lang="ar-EG" sz="3200" dirty="0"/>
          </a:p>
          <a:p>
            <a:pPr algn="r" rtl="1"/>
            <a:r>
              <a:rPr lang="ar-EG" sz="3200" dirty="0"/>
              <a:t>الأحداث تعتمد على </a:t>
            </a:r>
            <a:r>
              <a:rPr lang="en-US" sz="3200" b="1" dirty="0"/>
              <a:t>Delegates</a:t>
            </a:r>
            <a:r>
              <a:rPr lang="en-US" sz="3200" dirty="0"/>
              <a:t>، </a:t>
            </a:r>
            <a:r>
              <a:rPr lang="ar-EG" sz="3200" dirty="0"/>
              <a:t>لكنها </a:t>
            </a:r>
            <a:r>
              <a:rPr lang="ar-EG" sz="3200" b="1" dirty="0"/>
              <a:t>أكثر أمانًا</a:t>
            </a:r>
            <a:r>
              <a:rPr lang="ar-EG" sz="3200" dirty="0"/>
              <a:t>، حيث لا يمكن استدعاؤها إلا من داخل الفئة التي تُعرّفها.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DEA-1470-4594-A70F-484DBD7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1353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🔹 </a:t>
            </a:r>
            <a:r>
              <a:rPr lang="ar-EG" dirty="0"/>
              <a:t>مكونات الحدث </a:t>
            </a:r>
            <a:r>
              <a:rPr lang="en-US" dirty="0"/>
              <a:t>Event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673A-2D58-4CD5-AA7A-CA43D1BE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89" y="1691883"/>
            <a:ext cx="9143882" cy="4195481"/>
          </a:xfrm>
        </p:spPr>
        <p:txBody>
          <a:bodyPr>
            <a:normAutofit/>
          </a:bodyPr>
          <a:lstStyle/>
          <a:p>
            <a:pPr algn="r" rtl="1"/>
            <a:r>
              <a:rPr lang="en-US" sz="2800" dirty="0"/>
              <a:t>🔹 </a:t>
            </a:r>
            <a:r>
              <a:rPr lang="ar-EG" sz="2800" b="1" dirty="0"/>
              <a:t>المُرسل </a:t>
            </a:r>
            <a:r>
              <a:rPr lang="en-US" sz="2800" b="1" dirty="0"/>
              <a:t>Publisher:</a:t>
            </a:r>
            <a:r>
              <a:rPr lang="en-US" sz="2800" dirty="0"/>
              <a:t> </a:t>
            </a:r>
            <a:r>
              <a:rPr lang="ar-EG" sz="2800" dirty="0"/>
              <a:t> هو الكائن الذي يُطلق الحدث.</a:t>
            </a:r>
            <a:endParaRPr lang="en-US" sz="2800" dirty="0"/>
          </a:p>
          <a:p>
            <a:pPr marL="0" indent="0" algn="r" rtl="1">
              <a:buNone/>
            </a:pPr>
            <a:br>
              <a:rPr lang="ar-EG" sz="2800" dirty="0"/>
            </a:br>
            <a:r>
              <a:rPr lang="en-US" sz="2800" dirty="0"/>
              <a:t>🔹 </a:t>
            </a:r>
            <a:r>
              <a:rPr lang="ar-EG" sz="2800" b="1" dirty="0"/>
              <a:t>المُستقبل </a:t>
            </a:r>
            <a:r>
              <a:rPr lang="en-US" sz="2800" b="1" dirty="0"/>
              <a:t>Subscriber:</a:t>
            </a:r>
            <a:r>
              <a:rPr lang="en-US" sz="2800" dirty="0"/>
              <a:t> </a:t>
            </a:r>
            <a:r>
              <a:rPr lang="ar-EG" sz="2800" dirty="0"/>
              <a:t> هو الكائن الذي يستجيب للحدث عند وقوعه.</a:t>
            </a:r>
            <a:endParaRPr lang="en-US" sz="2800" dirty="0"/>
          </a:p>
          <a:p>
            <a:pPr marL="0" indent="0" algn="r" rtl="1">
              <a:buNone/>
            </a:pPr>
            <a:br>
              <a:rPr lang="ar-EG" sz="2800" dirty="0"/>
            </a:br>
            <a:r>
              <a:rPr lang="en-US" sz="2800" dirty="0"/>
              <a:t> : </a:t>
            </a:r>
            <a:r>
              <a:rPr lang="en-US" sz="2800" b="1" dirty="0"/>
              <a:t>Delegate</a:t>
            </a:r>
            <a:r>
              <a:rPr lang="en-US" sz="2800" dirty="0"/>
              <a:t> 🔹 </a:t>
            </a:r>
            <a:r>
              <a:rPr lang="ar-EG" sz="2800" dirty="0"/>
              <a:t>يُحدد نوع الدوال التي يمكن ربطها بالحدث.</a:t>
            </a:r>
            <a:endParaRPr lang="en-US" sz="2800" dirty="0"/>
          </a:p>
          <a:p>
            <a:pPr marL="0" indent="0" algn="r" rtl="1">
              <a:buNone/>
            </a:pPr>
            <a:br>
              <a:rPr lang="ar-EG" sz="2800" dirty="0"/>
            </a:br>
            <a:r>
              <a:rPr lang="en-US" sz="2800" dirty="0"/>
              <a:t> </a:t>
            </a:r>
            <a:r>
              <a:rPr lang="en-US" sz="2800" b="1" dirty="0"/>
              <a:t>Event</a:t>
            </a:r>
            <a:r>
              <a:rPr lang="en-US" sz="2800" dirty="0"/>
              <a:t> 🔹 </a:t>
            </a:r>
            <a:r>
              <a:rPr lang="ar-EG" sz="2800" dirty="0"/>
              <a:t>: يمثل الحدث نفسه ويستخدم </a:t>
            </a:r>
            <a:r>
              <a:rPr lang="en-US" sz="2800" dirty="0"/>
              <a:t>Delegate </a:t>
            </a:r>
            <a:r>
              <a:rPr lang="ar-EG" sz="2800" dirty="0"/>
              <a:t>كأساس له.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102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69B4-5621-494C-995C-BD93E688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27212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🔹 </a:t>
            </a:r>
            <a:r>
              <a:rPr lang="ar-EG" dirty="0"/>
              <a:t>كيفية تعريف واستخدام الأحداث </a:t>
            </a:r>
            <a:r>
              <a:rPr lang="en-US" dirty="0"/>
              <a:t>Events؟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45F5-7E25-46F8-A685-F0B4AA0E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14" y="1425388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en-US" sz="3200" dirty="0"/>
              <a:t>📌 </a:t>
            </a:r>
            <a:r>
              <a:rPr lang="ar-EG" sz="3200" b="1" dirty="0"/>
              <a:t>الخطوات الأساسية لاستخدام الأحداث:</a:t>
            </a:r>
            <a:endParaRPr lang="en-US" sz="3200" b="1" dirty="0"/>
          </a:p>
          <a:p>
            <a:pPr algn="r" rtl="1"/>
            <a:endParaRPr lang="ar-EG" sz="3200" dirty="0"/>
          </a:p>
          <a:p>
            <a:pPr algn="r" rtl="1">
              <a:buFont typeface="+mj-lt"/>
              <a:buAutoNum type="arabicPeriod"/>
            </a:pPr>
            <a:r>
              <a:rPr lang="ar-EG" sz="3200" b="1" dirty="0"/>
              <a:t>تعريف </a:t>
            </a:r>
            <a:r>
              <a:rPr lang="en-US" sz="3200" b="1" dirty="0"/>
              <a:t>Delegate </a:t>
            </a:r>
            <a:r>
              <a:rPr lang="ar-EG" sz="3200" b="1" dirty="0"/>
              <a:t>يحدد توقيع الحدث.</a:t>
            </a:r>
            <a:endParaRPr lang="en-US" sz="3200" b="1" dirty="0"/>
          </a:p>
          <a:p>
            <a:pPr algn="r" rtl="1">
              <a:buFont typeface="+mj-lt"/>
              <a:buAutoNum type="arabicPeriod"/>
            </a:pPr>
            <a:endParaRPr lang="ar-EG" sz="3200" dirty="0"/>
          </a:p>
          <a:p>
            <a:pPr algn="r" rtl="1">
              <a:buFont typeface="+mj-lt"/>
              <a:buAutoNum type="arabicPeriod"/>
            </a:pPr>
            <a:r>
              <a:rPr lang="ar-EG" sz="3200" b="1" dirty="0"/>
              <a:t>إنشاء حدث </a:t>
            </a:r>
            <a:r>
              <a:rPr lang="en-US" sz="3200" b="1" dirty="0"/>
              <a:t>Event </a:t>
            </a:r>
            <a:r>
              <a:rPr lang="ar-EG" sz="3200" b="1" dirty="0"/>
              <a:t>داخل الكائن المرسل.</a:t>
            </a:r>
            <a:endParaRPr lang="en-US" sz="3200" b="1" dirty="0"/>
          </a:p>
          <a:p>
            <a:pPr algn="r" rtl="1">
              <a:buFont typeface="+mj-lt"/>
              <a:buAutoNum type="arabicPeriod"/>
            </a:pPr>
            <a:endParaRPr lang="ar-EG" sz="3200" dirty="0"/>
          </a:p>
          <a:p>
            <a:pPr algn="r" rtl="1">
              <a:buFont typeface="+mj-lt"/>
              <a:buAutoNum type="arabicPeriod"/>
            </a:pPr>
            <a:r>
              <a:rPr lang="ar-EG" sz="3200" b="1" dirty="0"/>
              <a:t>إضافة دوال مستجيبة للحدث </a:t>
            </a:r>
            <a:r>
              <a:rPr lang="en-US" sz="3200" b="1" dirty="0"/>
              <a:t>Subscribers</a:t>
            </a:r>
            <a:r>
              <a:rPr lang="ar-EG" sz="3200" b="1" dirty="0"/>
              <a:t>.</a:t>
            </a:r>
            <a:endParaRPr lang="en-US" sz="3200" b="1" dirty="0"/>
          </a:p>
          <a:p>
            <a:pPr algn="r" rtl="1">
              <a:buFont typeface="+mj-lt"/>
              <a:buAutoNum type="arabicPeriod"/>
            </a:pPr>
            <a:endParaRPr lang="en-US" sz="3200" dirty="0"/>
          </a:p>
          <a:p>
            <a:pPr algn="r" rtl="1">
              <a:buFont typeface="+mj-lt"/>
              <a:buAutoNum type="arabicPeriod"/>
            </a:pPr>
            <a:r>
              <a:rPr lang="ar-EG" sz="3200" b="1" dirty="0"/>
              <a:t>إطلاق الحدث عند وقوع الحالة المطلوبة.</a:t>
            </a:r>
            <a:endParaRPr lang="ar-EG" sz="32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BFF5-F9AD-443A-AC48-2DBAA03D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🔹 </a:t>
            </a:r>
            <a:r>
              <a:rPr lang="ar-EG" dirty="0"/>
              <a:t>مثال عملي على الأحداث في </a:t>
            </a:r>
            <a:r>
              <a:rPr lang="en-US" dirty="0"/>
              <a:t>C#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C209A-8AFD-49D8-96C7-AC9D74B11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340784"/>
            <a:ext cx="5791201" cy="551721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20FAF-F31D-454C-95E2-D29CF203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093" y="1340784"/>
            <a:ext cx="4852143" cy="4200245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📌 </a:t>
            </a:r>
            <a:r>
              <a:rPr lang="ar-EG" sz="2400" b="1" dirty="0"/>
              <a:t>مثال على زر ينفذ كود عند الضغط عليه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56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450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Century Gothic</vt:lpstr>
      <vt:lpstr>Wingdings 3</vt:lpstr>
      <vt:lpstr>Ion</vt:lpstr>
      <vt:lpstr>Delegate &amp; Events</vt:lpstr>
      <vt:lpstr>لماذا نستخدم الـ Delegates؟</vt:lpstr>
      <vt:lpstr>كيفية تعريف واستخدام الـ Delegate؟</vt:lpstr>
      <vt:lpstr>🔹 مثال عملي على الـ Delegate</vt:lpstr>
      <vt:lpstr>استخدام  Delegates مع Lambda Expressions</vt:lpstr>
      <vt:lpstr>📌 ما هو الـ Event؟</vt:lpstr>
      <vt:lpstr>🔹 مكونات الحدث Event Components</vt:lpstr>
      <vt:lpstr>🔹 كيفية تعريف واستخدام الأحداث Events؟</vt:lpstr>
      <vt:lpstr>🔹 مثال عملي على الأحداث في C#</vt:lpstr>
      <vt:lpstr>📌 ما هو الـ Extension Method؟</vt:lpstr>
      <vt:lpstr>📌 لماذا نستخدم الـ Extension Method؟</vt:lpstr>
      <vt:lpstr>📌 مثال عملي على Extension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&amp; Events</dc:title>
  <dc:creator>Stegen .</dc:creator>
  <cp:lastModifiedBy>Stegen .</cp:lastModifiedBy>
  <cp:revision>5</cp:revision>
  <dcterms:created xsi:type="dcterms:W3CDTF">2025-02-24T22:37:54Z</dcterms:created>
  <dcterms:modified xsi:type="dcterms:W3CDTF">2025-02-24T23:24:42Z</dcterms:modified>
</cp:coreProperties>
</file>