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310" r:id="rId3"/>
    <p:sldId id="311" r:id="rId4"/>
    <p:sldId id="317" r:id="rId5"/>
    <p:sldId id="314" r:id="rId6"/>
    <p:sldId id="315" r:id="rId7"/>
    <p:sldId id="316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78009" autoAdjust="0"/>
  </p:normalViewPr>
  <p:slideViewPr>
    <p:cSldViewPr showGuides="1">
      <p:cViewPr varScale="1">
        <p:scale>
          <a:sx n="90" d="100"/>
          <a:sy n="90" d="100"/>
        </p:scale>
        <p:origin x="630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10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6/16/2020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Efficient and effective response to and recovery from a cyber incident by organisations are essential to limiting any .related organisational risks.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8697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Governance - frames how cyber incident and recovery is organised and managed.</a:t>
            </a:r>
          </a:p>
          <a:p>
            <a:r>
              <a:rPr lang="en-US" dirty="0"/>
              <a:t>2. Preparation – to establish and maintain capabilities to respond to cyber incidents, and to restore critical functions, processes, activities, systems and data affected by cyber incidents to normal operations.</a:t>
            </a:r>
          </a:p>
          <a:p>
            <a:r>
              <a:rPr lang="en-US" dirty="0"/>
              <a:t>3. Analysis – to ensure effective response and recovery activities, including forensic analysis, and to determine the severity, impact and root cause of the cyber incident to drive appropriate response and recovery activities.</a:t>
            </a:r>
          </a:p>
          <a:p>
            <a:r>
              <a:rPr lang="en-US" dirty="0"/>
              <a:t>4. Mitigation – to prevent the aggravation of the situation and eradicates cyber threats in a timely manner to alleviate their impact on business operations and services.</a:t>
            </a:r>
          </a:p>
          <a:p>
            <a:r>
              <a:rPr lang="en-US" dirty="0"/>
              <a:t>5. Restoration – to repair and restore systems or assets affected by a cyber incident to safely resume business-as-usual delivery of impacted services.</a:t>
            </a:r>
          </a:p>
          <a:p>
            <a:r>
              <a:rPr lang="en-US" dirty="0"/>
              <a:t>6. Improvement – to establish processes to improve response and recovery capabilities through lessons learnt from past cyber incidents and from proactive tools, such as tabletop exercises, tests and drills.</a:t>
            </a:r>
          </a:p>
          <a:p>
            <a:r>
              <a:rPr lang="en-US" dirty="0"/>
              <a:t>7. Coordination and communication – to coordinate with stakeholders to maintain good cyber situational awareness and enhances the cyber resilience of the ecosystem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712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6/16/2020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Incident Response and Recovery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System security certified practitioner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32656"/>
            <a:ext cx="9144001" cy="710209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258415"/>
            <a:ext cx="9134391" cy="4114801"/>
          </a:xfrm>
        </p:spPr>
        <p:txBody>
          <a:bodyPr/>
          <a:lstStyle/>
          <a:p>
            <a:r>
              <a:rPr lang="en-US" dirty="0"/>
              <a:t>Incident Handling</a:t>
            </a:r>
          </a:p>
          <a:p>
            <a:r>
              <a:rPr lang="en-US" dirty="0"/>
              <a:t>Forensic Investigations</a:t>
            </a:r>
          </a:p>
          <a:p>
            <a:r>
              <a:rPr lang="en-US" dirty="0"/>
              <a:t>Business Continuity</a:t>
            </a:r>
          </a:p>
          <a:p>
            <a:r>
              <a:rPr lang="en-US" dirty="0"/>
              <a:t>Incident Response Toolkit</a:t>
            </a:r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B3EADF9C-1018-4945-8F83-D8E2301152FA}"/>
              </a:ext>
            </a:extLst>
          </p:cNvPr>
          <p:cNvSpPr/>
          <p:nvPr/>
        </p:nvSpPr>
        <p:spPr>
          <a:xfrm>
            <a:off x="1197868" y="3933056"/>
            <a:ext cx="2232248" cy="12241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Identify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A7BBEA35-3E27-4637-9FE9-05B2462B5D63}"/>
              </a:ext>
            </a:extLst>
          </p:cNvPr>
          <p:cNvSpPr/>
          <p:nvPr/>
        </p:nvSpPr>
        <p:spPr>
          <a:xfrm>
            <a:off x="2921002" y="3933056"/>
            <a:ext cx="2232248" cy="12241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Protect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BFE4D342-170C-48B0-BFBC-1EFC370337D2}"/>
              </a:ext>
            </a:extLst>
          </p:cNvPr>
          <p:cNvSpPr/>
          <p:nvPr/>
        </p:nvSpPr>
        <p:spPr>
          <a:xfrm>
            <a:off x="4644136" y="3933056"/>
            <a:ext cx="2232248" cy="12241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Detect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6F3381AA-FF34-448E-B501-9D7C70BC3DD1}"/>
              </a:ext>
            </a:extLst>
          </p:cNvPr>
          <p:cNvSpPr/>
          <p:nvPr/>
        </p:nvSpPr>
        <p:spPr>
          <a:xfrm>
            <a:off x="8090404" y="3933056"/>
            <a:ext cx="2232248" cy="12241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Recover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2F131CEA-2C81-435E-B1DF-4C26D1D6094A}"/>
              </a:ext>
            </a:extLst>
          </p:cNvPr>
          <p:cNvSpPr/>
          <p:nvPr/>
        </p:nvSpPr>
        <p:spPr>
          <a:xfrm>
            <a:off x="6367270" y="3933056"/>
            <a:ext cx="2232248" cy="12241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solidFill>
                  <a:schemeClr val="bg1"/>
                </a:solidFill>
              </a:rPr>
              <a:t>Respond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E878A331-232D-4916-8126-69B169C04ED1}"/>
              </a:ext>
            </a:extLst>
          </p:cNvPr>
          <p:cNvSpPr/>
          <p:nvPr/>
        </p:nvSpPr>
        <p:spPr>
          <a:xfrm>
            <a:off x="4644136" y="5301208"/>
            <a:ext cx="5678516" cy="288032"/>
          </a:xfrm>
          <a:prstGeom prst="left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15213" y="232395"/>
            <a:ext cx="9144001" cy="743744"/>
          </a:xfrm>
        </p:spPr>
        <p:txBody>
          <a:bodyPr>
            <a:normAutofit/>
          </a:bodyPr>
          <a:lstStyle/>
          <a:p>
            <a:r>
              <a:rPr lang="en-US" dirty="0"/>
              <a:t>Incident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C189A-2B12-4359-BD41-1CE09F54D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962" y="2420888"/>
            <a:ext cx="6438900" cy="2752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C3DEDF-FE3A-4B4E-A397-FC46B5D69681}"/>
              </a:ext>
            </a:extLst>
          </p:cNvPr>
          <p:cNvSpPr txBox="1"/>
          <p:nvPr/>
        </p:nvSpPr>
        <p:spPr>
          <a:xfrm>
            <a:off x="3646140" y="1484784"/>
            <a:ext cx="5236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Components of Respond and Recover Functions</a:t>
            </a: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44A0-C75D-4E44-8FAF-3784FA08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88640"/>
            <a:ext cx="9144001" cy="771872"/>
          </a:xfrm>
        </p:spPr>
        <p:txBody>
          <a:bodyPr/>
          <a:lstStyle/>
          <a:p>
            <a:r>
              <a:rPr lang="en-AU" dirty="0"/>
              <a:t>Forensic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C2BA5-22AE-4F1D-A705-AB9AA1481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49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908" y="188640"/>
            <a:ext cx="8692399" cy="734989"/>
          </a:xfrm>
        </p:spPr>
        <p:txBody>
          <a:bodyPr>
            <a:normAutofit/>
          </a:bodyPr>
          <a:lstStyle/>
          <a:p>
            <a:r>
              <a:rPr lang="en-US" sz="3600" dirty="0"/>
              <a:t>Business Continuity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A08A4-0DDC-4261-A24F-0FCDDED5B1E5}"/>
              </a:ext>
            </a:extLst>
          </p:cNvPr>
          <p:cNvSpPr txBox="1"/>
          <p:nvPr/>
        </p:nvSpPr>
        <p:spPr>
          <a:xfrm>
            <a:off x="5950396" y="6283579"/>
            <a:ext cx="603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Failing to plan is planning to fail – General Dwight Eisenhower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E1D77-39D7-428F-95F7-43259DA2F4E8}"/>
              </a:ext>
            </a:extLst>
          </p:cNvPr>
          <p:cNvSpPr txBox="1"/>
          <p:nvPr/>
        </p:nvSpPr>
        <p:spPr>
          <a:xfrm>
            <a:off x="1197868" y="1628800"/>
            <a:ext cx="1049678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Planning, preparatory and related activities to ensure critical business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Staff 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Table-top simulations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Test backup/recovery procedures regularly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Review and update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Continue to operate despite serious incidents or disasters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Will be recovered to an operational state within a reasonably short period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1" y="188640"/>
            <a:ext cx="9144001" cy="1371600"/>
          </a:xfrm>
        </p:spPr>
        <p:txBody>
          <a:bodyPr/>
          <a:lstStyle/>
          <a:p>
            <a:r>
              <a:rPr lang="en-US" dirty="0"/>
              <a:t>Incident Response Toolkit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F5542-A4BD-474C-81A2-41AC7D11CB09}"/>
              </a:ext>
            </a:extLst>
          </p:cNvPr>
          <p:cNvSpPr txBox="1"/>
          <p:nvPr/>
        </p:nvSpPr>
        <p:spPr>
          <a:xfrm>
            <a:off x="1917948" y="1755133"/>
            <a:ext cx="548297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Governance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Mitigation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Restoration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Coordination and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1" y="1052736"/>
            <a:ext cx="9144001" cy="1584176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983AA-004E-4A24-9D93-6D32A5C54B3B}"/>
              </a:ext>
            </a:extLst>
          </p:cNvPr>
          <p:cNvSpPr txBox="1"/>
          <p:nvPr/>
        </p:nvSpPr>
        <p:spPr>
          <a:xfrm>
            <a:off x="1125860" y="1844824"/>
            <a:ext cx="839556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dirty="0"/>
              <a:t>Develop a toolkit of effective practices consisting of these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000" dirty="0"/>
              <a:t>Covering before/during/after incidents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62</TotalTime>
  <Words>349</Words>
  <Application>Microsoft Office PowerPoint</Application>
  <PresentationFormat>Custom</PresentationFormat>
  <Paragraphs>48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Digital Blue Tunnel 16x9</vt:lpstr>
      <vt:lpstr>Incident Response and Recovery</vt:lpstr>
      <vt:lpstr>Scope</vt:lpstr>
      <vt:lpstr>Incident Handling</vt:lpstr>
      <vt:lpstr>Forensic Investigation</vt:lpstr>
      <vt:lpstr>Business Continuity</vt:lpstr>
      <vt:lpstr>Incident Response Toolkit</vt:lpstr>
      <vt:lpstr>Summary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Keiran Wyllie</dc:creator>
  <cp:lastModifiedBy>Keiran Wyllie</cp:lastModifiedBy>
  <cp:revision>18</cp:revision>
  <dcterms:created xsi:type="dcterms:W3CDTF">2020-06-15T23:25:37Z</dcterms:created>
  <dcterms:modified xsi:type="dcterms:W3CDTF">2020-06-16T00:28:19Z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