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7" r:id="rId5"/>
    <p:sldId id="314" r:id="rId6"/>
    <p:sldId id="315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8009" autoAdjust="0"/>
  </p:normalViewPr>
  <p:slideViewPr>
    <p:cSldViewPr showGuides="1">
      <p:cViewPr varScale="1">
        <p:scale>
          <a:sx n="68" d="100"/>
          <a:sy n="68" d="100"/>
        </p:scale>
        <p:origin x="11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and effective response to and recovery from a cyber incident by organisations are essential to limiting any .related organisational risks.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Governance - frames how cyber incident and recovery is organised and managed.</a:t>
            </a:r>
          </a:p>
          <a:p>
            <a:r>
              <a:rPr lang="en-US" dirty="0"/>
              <a:t>2. Preparation – to establish and maintain capabilities to respond to cyber incidents, and to restore critical functions, processes, activities, systems and data affected by cyber incidents to normal operations.</a:t>
            </a:r>
          </a:p>
          <a:p>
            <a:r>
              <a:rPr lang="en-US" dirty="0"/>
              <a:t>3. Analysis – to ensure effective response and recovery activities, including forensic analysis, and to determine the severity, impact and root cause of the cyber incident to drive appropriate response and recovery activities.</a:t>
            </a:r>
          </a:p>
          <a:p>
            <a:r>
              <a:rPr lang="en-US" dirty="0"/>
              <a:t>4. Mitigation – to prevent the aggravation of the situation and eradicates cyber threats in a timely manner to alleviate their impact on business operations and services.</a:t>
            </a:r>
          </a:p>
          <a:p>
            <a:r>
              <a:rPr lang="en-US" dirty="0"/>
              <a:t>5. Restoration – to repair and restore systems or assets affected by a cyber incident to safely resume business-as-usual delivery of impacted services.</a:t>
            </a:r>
          </a:p>
          <a:p>
            <a:r>
              <a:rPr lang="en-US" dirty="0"/>
              <a:t>6. Improvement – to establish processes to improve response and recovery capabilities through lessons learnt from past cyber incidents and from proactive tools, such as tabletop exercises, tests and drills.</a:t>
            </a:r>
          </a:p>
          <a:p>
            <a:r>
              <a:rPr lang="en-US" dirty="0"/>
              <a:t>7. Coordination and communication – to coordinate with stakeholders to maintain good cyber situational awareness and enhances the cyber resilience of the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1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Recovery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System security certified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4001" cy="71020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58415"/>
            <a:ext cx="9134391" cy="4114801"/>
          </a:xfrm>
        </p:spPr>
        <p:txBody>
          <a:bodyPr/>
          <a:lstStyle/>
          <a:p>
            <a:r>
              <a:rPr lang="en-US" dirty="0"/>
              <a:t>Incident Handling</a:t>
            </a:r>
          </a:p>
          <a:p>
            <a:r>
              <a:rPr lang="en-US" dirty="0"/>
              <a:t>Forensic Investigations</a:t>
            </a:r>
          </a:p>
          <a:p>
            <a:r>
              <a:rPr lang="en-US" dirty="0"/>
              <a:t>Business Continuity</a:t>
            </a:r>
          </a:p>
          <a:p>
            <a:r>
              <a:rPr lang="en-US" dirty="0"/>
              <a:t>Incident Response Toolkit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3EADF9C-1018-4945-8F83-D8E2301152FA}"/>
              </a:ext>
            </a:extLst>
          </p:cNvPr>
          <p:cNvSpPr/>
          <p:nvPr/>
        </p:nvSpPr>
        <p:spPr>
          <a:xfrm>
            <a:off x="1197868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7BBEA35-3E27-4637-9FE9-05B2462B5D63}"/>
              </a:ext>
            </a:extLst>
          </p:cNvPr>
          <p:cNvSpPr/>
          <p:nvPr/>
        </p:nvSpPr>
        <p:spPr>
          <a:xfrm>
            <a:off x="2921002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FE4D342-170C-48B0-BFBC-1EFC370337D2}"/>
              </a:ext>
            </a:extLst>
          </p:cNvPr>
          <p:cNvSpPr/>
          <p:nvPr/>
        </p:nvSpPr>
        <p:spPr>
          <a:xfrm>
            <a:off x="4644136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Detect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F3381AA-FF34-448E-B501-9D7C70BC3DD1}"/>
              </a:ext>
            </a:extLst>
          </p:cNvPr>
          <p:cNvSpPr/>
          <p:nvPr/>
        </p:nvSpPr>
        <p:spPr>
          <a:xfrm>
            <a:off x="8090404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Recover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F131CEA-2C81-435E-B1DF-4C26D1D6094A}"/>
              </a:ext>
            </a:extLst>
          </p:cNvPr>
          <p:cNvSpPr/>
          <p:nvPr/>
        </p:nvSpPr>
        <p:spPr>
          <a:xfrm>
            <a:off x="6367270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Respond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878A331-232D-4916-8126-69B169C04ED1}"/>
              </a:ext>
            </a:extLst>
          </p:cNvPr>
          <p:cNvSpPr/>
          <p:nvPr/>
        </p:nvSpPr>
        <p:spPr>
          <a:xfrm>
            <a:off x="4644136" y="5301208"/>
            <a:ext cx="5678516" cy="288032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5213" y="232395"/>
            <a:ext cx="9144001" cy="743744"/>
          </a:xfrm>
        </p:spPr>
        <p:txBody>
          <a:bodyPr>
            <a:normAutofit/>
          </a:bodyPr>
          <a:lstStyle/>
          <a:p>
            <a:r>
              <a:rPr lang="en-US" dirty="0"/>
              <a:t>Incident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189A-2B12-4359-BD41-1CE09F54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62" y="2420888"/>
            <a:ext cx="64389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3DEDF-FE3A-4B4E-A397-FC46B5D69681}"/>
              </a:ext>
            </a:extLst>
          </p:cNvPr>
          <p:cNvSpPr txBox="1"/>
          <p:nvPr/>
        </p:nvSpPr>
        <p:spPr>
          <a:xfrm>
            <a:off x="3646140" y="1484784"/>
            <a:ext cx="523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Components of Respond and Recover Functions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44A0-C75D-4E44-8FAF-3784FA0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771872"/>
          </a:xfrm>
        </p:spPr>
        <p:txBody>
          <a:bodyPr/>
          <a:lstStyle/>
          <a:p>
            <a:r>
              <a:rPr lang="en-AU" dirty="0"/>
              <a:t>Forensic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BA5-22AE-4F1D-A705-AB9AA148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556792"/>
            <a:ext cx="9134391" cy="4114801"/>
          </a:xfrm>
        </p:spPr>
        <p:txBody>
          <a:bodyPr/>
          <a:lstStyle/>
          <a:p>
            <a:r>
              <a:rPr lang="en-US" dirty="0"/>
              <a:t>identify first responder best practices during forensic investigation activities</a:t>
            </a:r>
          </a:p>
          <a:p>
            <a:r>
              <a:rPr lang="en-US" dirty="0"/>
              <a:t>identify best practices for evidence handling during forensic investigation activities</a:t>
            </a:r>
          </a:p>
          <a:p>
            <a:r>
              <a:rPr lang="en-US" dirty="0"/>
              <a:t>describe characteristics and best practices of chain of custody during forensic investigation activities</a:t>
            </a:r>
          </a:p>
          <a:p>
            <a:r>
              <a:rPr lang="en-US" dirty="0"/>
              <a:t>identify best practices for preservation of scene during forensic investigation activities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4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8692399" cy="734989"/>
          </a:xfrm>
        </p:spPr>
        <p:txBody>
          <a:bodyPr>
            <a:normAutofit/>
          </a:bodyPr>
          <a:lstStyle/>
          <a:p>
            <a:r>
              <a:rPr lang="en-US" sz="3600" dirty="0"/>
              <a:t>Business Continuity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08A4-0DDC-4261-A24F-0FCDDED5B1E5}"/>
              </a:ext>
            </a:extLst>
          </p:cNvPr>
          <p:cNvSpPr txBox="1"/>
          <p:nvPr/>
        </p:nvSpPr>
        <p:spPr>
          <a:xfrm>
            <a:off x="5950396" y="6283579"/>
            <a:ext cx="603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Failing to plan is planning to fail – General Dwight Eisenhower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1D77-39D7-428F-95F7-43259DA2F4E8}"/>
              </a:ext>
            </a:extLst>
          </p:cNvPr>
          <p:cNvSpPr txBox="1"/>
          <p:nvPr/>
        </p:nvSpPr>
        <p:spPr>
          <a:xfrm>
            <a:off x="1197868" y="1628800"/>
            <a:ext cx="10496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Planning, preparatory and related activities to ensure critical business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Staff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Table-top simulations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 backup/recovery procedures regularly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and update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 to operate despite serious incidents or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recovered to an operational state within a reasonably short period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276872"/>
            <a:ext cx="9144001" cy="6515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Reactive - Incident Response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5542-A4BD-474C-81A2-41AC7D11CB09}"/>
              </a:ext>
            </a:extLst>
          </p:cNvPr>
          <p:cNvSpPr txBox="1"/>
          <p:nvPr/>
        </p:nvSpPr>
        <p:spPr>
          <a:xfrm>
            <a:off x="1917948" y="3068960"/>
            <a:ext cx="54829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Mitigation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Coordination and Communication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4038E2-5070-479C-8D19-BF337119AB59}"/>
              </a:ext>
            </a:extLst>
          </p:cNvPr>
          <p:cNvSpPr txBox="1">
            <a:spLocks/>
          </p:cNvSpPr>
          <p:nvPr/>
        </p:nvSpPr>
        <p:spPr>
          <a:xfrm>
            <a:off x="1558923" y="476672"/>
            <a:ext cx="9144001" cy="65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US" sz="4000" dirty="0"/>
              <a:t>Preventative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35C93-2A08-4D78-8379-E16E00A93B41}"/>
              </a:ext>
            </a:extLst>
          </p:cNvPr>
          <p:cNvSpPr txBox="1"/>
          <p:nvPr/>
        </p:nvSpPr>
        <p:spPr>
          <a:xfrm>
            <a:off x="1917948" y="1153282"/>
            <a:ext cx="3976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Training and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ASD Essential 8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052736"/>
            <a:ext cx="9144001" cy="1584176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83AA-004E-4A24-9D93-6D32A5C54B3B}"/>
              </a:ext>
            </a:extLst>
          </p:cNvPr>
          <p:cNvSpPr txBox="1"/>
          <p:nvPr/>
        </p:nvSpPr>
        <p:spPr>
          <a:xfrm>
            <a:off x="1125860" y="1844824"/>
            <a:ext cx="8395568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Business Continuity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DRP (Disaster Recovery Plan)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Incident Response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Data Backup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Develop a toolkit of effective practices consisting of these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Covering before/during/after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Cyber hygiene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</TotalTime>
  <Words>421</Words>
  <Application>Microsoft Office PowerPoint</Application>
  <PresentationFormat>Custom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Incident Response and Recovery</vt:lpstr>
      <vt:lpstr>Scope</vt:lpstr>
      <vt:lpstr>Incident Handling</vt:lpstr>
      <vt:lpstr>Forensic Investigation</vt:lpstr>
      <vt:lpstr>Business Continuity</vt:lpstr>
      <vt:lpstr> Reactive - Incident Response Toolkit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20</cp:revision>
  <dcterms:created xsi:type="dcterms:W3CDTF">2020-06-15T23:25:37Z</dcterms:created>
  <dcterms:modified xsi:type="dcterms:W3CDTF">2020-06-17T22:44:49Z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