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7" r:id="rId4"/>
    <p:sldId id="300" r:id="rId5"/>
    <p:sldId id="270" r:id="rId6"/>
    <p:sldId id="271" r:id="rId7"/>
    <p:sldId id="272" r:id="rId8"/>
    <p:sldId id="275" r:id="rId9"/>
    <p:sldId id="301" r:id="rId10"/>
    <p:sldId id="305" r:id="rId11"/>
    <p:sldId id="302" r:id="rId12"/>
    <p:sldId id="303" r:id="rId13"/>
    <p:sldId id="304" r:id="rId14"/>
    <p:sldId id="29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kata" initials="r" lastIdx="1" clrIdx="0">
    <p:extLst>
      <p:ext uri="{19B8F6BF-5375-455C-9EA6-DF929625EA0E}">
        <p15:presenceInfo xmlns="" xmlns:p15="http://schemas.microsoft.com/office/powerpoint/2012/main" userId="ragak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E62"/>
    <a:srgbClr val="F2ECEE"/>
    <a:srgbClr val="EE462A"/>
    <a:srgbClr val="EF4C31"/>
    <a:srgbClr val="EF5339"/>
    <a:srgbClr val="F0563C"/>
    <a:srgbClr val="50B4C8"/>
    <a:srgbClr val="7A855D"/>
    <a:srgbClr val="929B7A"/>
    <a:srgbClr val="C2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0794-6BC2-4F24-BA6E-3611D9799407}" type="datetimeFigureOut">
              <a:rPr lang="hu-HU" smtClean="0"/>
              <a:t>2023. 10. 22.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897FE-58C4-4877-8289-3D632D0092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453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2023. 10. 22.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  <a:endParaRPr lang="hu-HU" sz="4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9087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0583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4156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3831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Big image (Monito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4897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Browse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9428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Tablet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4863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0803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8407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02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7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Background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24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810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8791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049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139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6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4104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879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61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446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6217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265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2" r:id="rId2"/>
    <p:sldLayoutId id="2147483896" r:id="rId3"/>
    <p:sldLayoutId id="2147483897" r:id="rId4"/>
    <p:sldLayoutId id="2147483865" r:id="rId5"/>
    <p:sldLayoutId id="2147483893" r:id="rId6"/>
    <p:sldLayoutId id="2147483894" r:id="rId7"/>
    <p:sldLayoutId id="2147483867" r:id="rId8"/>
    <p:sldLayoutId id="2147483890" r:id="rId9"/>
    <p:sldLayoutId id="2147483866" r:id="rId10"/>
    <p:sldLayoutId id="2147483880" r:id="rId11"/>
    <p:sldLayoutId id="2147483885" r:id="rId12"/>
    <p:sldLayoutId id="2147483881" r:id="rId13"/>
    <p:sldLayoutId id="2147483876" r:id="rId14"/>
    <p:sldLayoutId id="2147483883" r:id="rId15"/>
    <p:sldLayoutId id="2147483884" r:id="rId16"/>
    <p:sldLayoutId id="2147483877" r:id="rId17"/>
    <p:sldLayoutId id="2147483868" r:id="rId18"/>
    <p:sldLayoutId id="2147483891" r:id="rId19"/>
    <p:sldLayoutId id="2147483869" r:id="rId20"/>
    <p:sldLayoutId id="2147483870" r:id="rId21"/>
    <p:sldLayoutId id="2147483871" r:id="rId22"/>
    <p:sldLayoutId id="2147483872" r:id="rId23"/>
    <p:sldLayoutId id="2147483889" r:id="rId24"/>
    <p:sldLayoutId id="2147483878" r:id="rId25"/>
    <p:sldLayoutId id="2147483886" r:id="rId26"/>
    <p:sldLayoutId id="2147483888" r:id="rId27"/>
    <p:sldLayoutId id="2147483873" r:id="rId28"/>
    <p:sldLayoutId id="2147483887" r:id="rId29"/>
    <p:sldLayoutId id="2147483874" r:id="rId30"/>
    <p:sldLayoutId id="2147483875" r:id="rId3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65292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AI-Enhanced Climate Smart Farming: Towards Empowering African Women Farmers</a:t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by</a:t>
            </a:r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Prof. Dr. </a:t>
            </a:r>
            <a:r>
              <a:rPr lang="en-US" sz="2400" b="1" dirty="0" err="1">
                <a:solidFill>
                  <a:srgbClr val="00B050"/>
                </a:solidFill>
              </a:rPr>
              <a:t>Olanike</a:t>
            </a:r>
            <a:r>
              <a:rPr lang="en-US" sz="2400" b="1" dirty="0">
                <a:solidFill>
                  <a:srgbClr val="00B050"/>
                </a:solidFill>
              </a:rPr>
              <a:t> F. </a:t>
            </a:r>
            <a:r>
              <a:rPr lang="en-US" sz="2400" b="1" dirty="0" err="1" smtClean="0">
                <a:solidFill>
                  <a:srgbClr val="00B050"/>
                </a:solidFill>
              </a:rPr>
              <a:t>Deji</a:t>
            </a:r>
            <a:r>
              <a:rPr lang="en-US" sz="2400" b="1" dirty="0" smtClean="0">
                <a:solidFill>
                  <a:srgbClr val="00B050"/>
                </a:solidFill>
              </a:rPr>
              <a:t>,  Department of Agricultural Extension and Rural Development, 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Faculty of Agriculture, </a:t>
            </a:r>
            <a:r>
              <a:rPr lang="en-US" sz="2400" b="1" dirty="0" err="1">
                <a:solidFill>
                  <a:srgbClr val="00B050"/>
                </a:solidFill>
              </a:rPr>
              <a:t>Obafemi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Awolowo</a:t>
            </a:r>
            <a:r>
              <a:rPr lang="en-US" sz="2400" b="1" dirty="0">
                <a:solidFill>
                  <a:srgbClr val="00B050"/>
                </a:solidFill>
              </a:rPr>
              <a:t> University, Ile Ife, </a:t>
            </a:r>
            <a:r>
              <a:rPr lang="en-US" sz="2400" b="1" dirty="0" err="1">
                <a:solidFill>
                  <a:srgbClr val="00B050"/>
                </a:solidFill>
              </a:rPr>
              <a:t>Osun</a:t>
            </a:r>
            <a:r>
              <a:rPr lang="en-US" sz="2400" b="1" dirty="0">
                <a:solidFill>
                  <a:srgbClr val="00B050"/>
                </a:solidFill>
              </a:rPr>
              <a:t> State, Nigeria. </a:t>
            </a:r>
            <a:r>
              <a:rPr lang="en-US" sz="2400" b="1" dirty="0" smtClean="0">
                <a:solidFill>
                  <a:srgbClr val="00B050"/>
                </a:solidFill>
              </a:rPr>
              <a:t/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E-mail</a:t>
            </a:r>
            <a:r>
              <a:rPr lang="en-US" sz="2400" b="1" dirty="0">
                <a:solidFill>
                  <a:srgbClr val="00B050"/>
                </a:solidFill>
              </a:rPr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odeji@oauife.edu.ng</a:t>
            </a:r>
            <a:r>
              <a:rPr lang="en-US" sz="2400" b="1" dirty="0">
                <a:solidFill>
                  <a:srgbClr val="00B050"/>
                </a:solidFill>
              </a:rPr>
              <a:t/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/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@ </a:t>
            </a:r>
            <a:r>
              <a:rPr lang="en-US" sz="2000" dirty="0" smtClean="0">
                <a:solidFill>
                  <a:schemeClr val="tx2"/>
                </a:solidFill>
              </a:rPr>
              <a:t>Artificial </a:t>
            </a:r>
            <a:r>
              <a:rPr lang="en-US" sz="2000" smtClean="0">
                <a:solidFill>
                  <a:schemeClr val="tx2"/>
                </a:solidFill>
              </a:rPr>
              <a:t>Intelligence for </a:t>
            </a:r>
            <a:r>
              <a:rPr lang="en-US" sz="2000" dirty="0" smtClean="0">
                <a:solidFill>
                  <a:schemeClr val="tx2"/>
                </a:solidFill>
              </a:rPr>
              <a:t>Women in </a:t>
            </a:r>
            <a:r>
              <a:rPr lang="en-US" sz="2000" dirty="0">
                <a:solidFill>
                  <a:schemeClr val="tx2"/>
                </a:solidFill>
              </a:rPr>
              <a:t>Agriculture (AI4WIA</a:t>
            </a:r>
            <a:r>
              <a:rPr lang="en-US" sz="2000" dirty="0" smtClean="0">
                <a:solidFill>
                  <a:schemeClr val="tx2"/>
                </a:solidFill>
              </a:rPr>
              <a:t>) Conference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24</a:t>
            </a:r>
            <a:r>
              <a:rPr lang="en-US" sz="2000" baseline="30000" dirty="0" smtClean="0">
                <a:solidFill>
                  <a:schemeClr val="tx2"/>
                </a:solidFill>
              </a:rPr>
              <a:t>th</a:t>
            </a:r>
            <a:r>
              <a:rPr lang="en-US" sz="2000" dirty="0" smtClean="0">
                <a:solidFill>
                  <a:schemeClr val="tx2"/>
                </a:solidFill>
              </a:rPr>
              <a:t> October 2023, </a:t>
            </a:r>
            <a:r>
              <a:rPr lang="en-US" sz="2000" dirty="0" err="1" smtClean="0">
                <a:solidFill>
                  <a:schemeClr val="tx2"/>
                </a:solidFill>
              </a:rPr>
              <a:t>Kwara</a:t>
            </a:r>
            <a:r>
              <a:rPr lang="en-US" sz="2000" dirty="0" smtClean="0">
                <a:solidFill>
                  <a:schemeClr val="tx2"/>
                </a:solidFill>
              </a:rPr>
              <a:t> State University, </a:t>
            </a:r>
            <a:r>
              <a:rPr lang="en-US" sz="2000" dirty="0" err="1" smtClean="0">
                <a:solidFill>
                  <a:schemeClr val="tx2"/>
                </a:solidFill>
              </a:rPr>
              <a:t>Malete</a:t>
            </a:r>
            <a:r>
              <a:rPr lang="en-US" sz="2000" dirty="0" smtClean="0">
                <a:solidFill>
                  <a:schemeClr val="tx2"/>
                </a:solidFill>
              </a:rPr>
              <a:t>, Nigeria.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 descr="oau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908" y="636364"/>
            <a:ext cx="1240061" cy="107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98636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4000" b="1" dirty="0">
                <a:solidFill>
                  <a:schemeClr val="bg1">
                    <a:lumMod val="10000"/>
                  </a:schemeClr>
                </a:solidFill>
              </a:rPr>
              <a:t>Key components and practices associated with climate-smart </a:t>
            </a:r>
            <a:r>
              <a:rPr lang="en-GB" sz="4000" b="1" dirty="0" smtClean="0">
                <a:solidFill>
                  <a:schemeClr val="bg1">
                    <a:lumMod val="10000"/>
                  </a:schemeClr>
                </a:solidFill>
              </a:rPr>
              <a:t>farming</a:t>
            </a:r>
            <a:r>
              <a:rPr lang="en-GB" sz="4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4000" dirty="0">
                <a:solidFill>
                  <a:schemeClr val="bg1">
                    <a:lumMod val="10000"/>
                  </a:schemeClr>
                </a:solidFill>
              </a:rPr>
              <a:t>(CSF)?</a:t>
            </a:r>
            <a:br>
              <a:rPr lang="en-GB" sz="4000" dirty="0">
                <a:solidFill>
                  <a:schemeClr val="bg1">
                    <a:lumMod val="10000"/>
                  </a:schemeClr>
                </a:solidFill>
              </a:rPr>
            </a:br>
            <a:endParaRPr lang="en-GB" sz="4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556238"/>
            <a:ext cx="11430000" cy="4221628"/>
          </a:xfrm>
        </p:spPr>
        <p:txBody>
          <a:bodyPr vert="horz" numCol="2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4000" dirty="0"/>
              <a:t>Diversification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Conservation Agriculture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Water Management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Agroforestry</a:t>
            </a:r>
          </a:p>
          <a:p>
            <a:pPr marL="0" indent="0">
              <a:buNone/>
            </a:pPr>
            <a:endParaRPr lang="en-GB" sz="4000" dirty="0" smtClean="0"/>
          </a:p>
          <a:p>
            <a:pPr>
              <a:buFont typeface="Wingdings" pitchFamily="2" charset="2"/>
              <a:buChar char="Ø"/>
            </a:pPr>
            <a:endParaRPr lang="en-GB" sz="4000" dirty="0"/>
          </a:p>
          <a:p>
            <a:pPr>
              <a:buFont typeface="Wingdings" pitchFamily="2" charset="2"/>
              <a:buChar char="Ø"/>
            </a:pPr>
            <a:endParaRPr lang="en-GB" sz="4000" dirty="0" smtClean="0"/>
          </a:p>
          <a:p>
            <a:pPr>
              <a:buFont typeface="Wingdings" pitchFamily="2" charset="2"/>
              <a:buChar char="Ø"/>
            </a:pPr>
            <a:r>
              <a:rPr lang="en-GB" sz="4000" dirty="0" smtClean="0"/>
              <a:t>Use </a:t>
            </a:r>
            <a:r>
              <a:rPr lang="en-GB" sz="4000" dirty="0"/>
              <a:t>of Climate-Resilient Crop Varieties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Sustainable Livestock Management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Farm-Level Diversification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Data and Technology</a:t>
            </a:r>
          </a:p>
          <a:p>
            <a:pPr>
              <a:buFont typeface="Wingdings" pitchFamily="2" charset="2"/>
              <a:buChar char="Ø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642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>
                <a:solidFill>
                  <a:schemeClr val="bg1">
                    <a:lumMod val="10000"/>
                  </a:schemeClr>
                </a:solidFill>
              </a:rPr>
              <a:t>Contributions </a:t>
            </a:r>
            <a:r>
              <a:rPr lang="en-GB" sz="4000" dirty="0">
                <a:solidFill>
                  <a:schemeClr val="bg1">
                    <a:lumMod val="10000"/>
                  </a:schemeClr>
                </a:solidFill>
              </a:rPr>
              <a:t>of AI-Enhanced CSF to empowering African women farmers</a:t>
            </a:r>
            <a:br>
              <a:rPr lang="en-GB" sz="40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390262"/>
            <a:ext cx="11430000" cy="4606092"/>
          </a:xfrm>
        </p:spPr>
        <p:txBody>
          <a:bodyPr vert="horz" numCol="2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3200" dirty="0"/>
              <a:t>Access to Climate Information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Crop Management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Market Access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Pest and Disease Control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Water Management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Access to Information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Financial Inclusion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Reducing Drudgery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Data Collection and Analysis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Empowering Women's Decision-Making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Support for Women's Networks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Capacity Building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Sustainable Practices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Women's Ownership and Land Rights</a:t>
            </a:r>
          </a:p>
          <a:p>
            <a:pPr>
              <a:buFont typeface="Wingdings" pitchFamily="2" charset="2"/>
              <a:buChar char="Ø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568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1127044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4400" dirty="0">
                <a:solidFill>
                  <a:schemeClr val="bg1">
                    <a:lumMod val="10000"/>
                  </a:schemeClr>
                </a:solidFill>
              </a:rPr>
              <a:t>Gender responsive strategies for integrating AI-Enhanced CSF into African Agriculture</a:t>
            </a:r>
            <a:br>
              <a:rPr lang="en-GB" sz="44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679330"/>
            <a:ext cx="11430000" cy="4098535"/>
          </a:xfrm>
        </p:spPr>
        <p:txBody>
          <a:bodyPr vert="horz" numCol="2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Gender-Inclusive </a:t>
            </a:r>
            <a:r>
              <a:rPr lang="en-GB" sz="2800" dirty="0"/>
              <a:t>Design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Local Language and Literacy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Training and Capacity Building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Awareness and Education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Accessible and Affordable Technology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Local Ownership and Control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Gender-Disaggregated Data Collection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Customization and Personalization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Financial Inclusion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Community Engagement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Collaboration and Partnerships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Legal Rights and Land Tenure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Health and Safety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Measuring Impact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Support Networks and Cooperatives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Sensitivity to Cultural Norms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1127044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10000"/>
                  </a:schemeClr>
                </a:solidFill>
              </a:rPr>
              <a:t>Examples of</a:t>
            </a:r>
            <a:r>
              <a:rPr lang="en-GB" dirty="0" smtClean="0"/>
              <a:t> </a:t>
            </a:r>
            <a:r>
              <a:rPr lang="en-GB" sz="4400" dirty="0" smtClean="0">
                <a:solidFill>
                  <a:schemeClr val="bg1">
                    <a:lumMod val="10000"/>
                  </a:schemeClr>
                </a:solidFill>
              </a:rPr>
              <a:t>AI-Enhanced </a:t>
            </a:r>
            <a:r>
              <a:rPr lang="en-GB" sz="4400" dirty="0">
                <a:solidFill>
                  <a:schemeClr val="bg1">
                    <a:lumMod val="10000"/>
                  </a:schemeClr>
                </a:solidFill>
              </a:rPr>
              <a:t>CSF in Africa</a:t>
            </a:r>
            <a:br>
              <a:rPr lang="en-GB" sz="44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679330"/>
            <a:ext cx="11430000" cy="4098535"/>
          </a:xfrm>
        </p:spPr>
        <p:txBody>
          <a:bodyPr vert="horz" numCol="2"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AI-Enhanced </a:t>
            </a:r>
            <a:r>
              <a:rPr lang="en-GB" dirty="0"/>
              <a:t>Weather Forecasting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Crop Monitoring and Disease Detection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Precision Agriculture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Digital Advisory Services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Market Access and Price Information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Smart Irrigation Systems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Livestock Management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Drones for Farming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Mobile Banking and Financial Services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AgTech</a:t>
            </a:r>
            <a:r>
              <a:rPr lang="en-GB" dirty="0"/>
              <a:t> Platforms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Remote Sensing for Climate Data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Climate-Resilient Crop Varieties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Blockchain</a:t>
            </a:r>
            <a:r>
              <a:rPr lang="en-GB" dirty="0"/>
              <a:t> for Supply Chain Management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Voice-Based Technologies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Data Analytics and Insights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AI-Driven Insurance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E-Learning and Training</a:t>
            </a:r>
          </a:p>
        </p:txBody>
      </p:sp>
    </p:spTree>
    <p:extLst>
      <p:ext uri="{BB962C8B-B14F-4D97-AF65-F5344CB8AC3E}">
        <p14:creationId xmlns:p14="http://schemas.microsoft.com/office/powerpoint/2010/main" val="210745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Conclusions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390261"/>
            <a:ext cx="11430000" cy="4637051"/>
          </a:xfrm>
        </p:spPr>
        <p:txBody>
          <a:bodyPr vert="horz">
            <a:normAutofit/>
          </a:bodyPr>
          <a:lstStyle/>
          <a:p>
            <a:r>
              <a:rPr lang="en-GB" sz="2800" dirty="0" smtClean="0"/>
              <a:t>Several </a:t>
            </a:r>
            <a:r>
              <a:rPr lang="en-GB" sz="2800" b="1" dirty="0"/>
              <a:t>AI-climate smart technologies</a:t>
            </a:r>
            <a:r>
              <a:rPr lang="en-GB" sz="2800" dirty="0"/>
              <a:t> are being used in African agriculture </a:t>
            </a:r>
            <a:r>
              <a:rPr lang="en-GB" sz="2800" b="1" dirty="0"/>
              <a:t>to enhance productivity, sustainability, and resilience in the face of climate change. </a:t>
            </a:r>
            <a:endParaRPr lang="en-GB" sz="2800" b="1" dirty="0" smtClean="0"/>
          </a:p>
          <a:p>
            <a:r>
              <a:rPr lang="en-GB" sz="2800" dirty="0" smtClean="0"/>
              <a:t>These </a:t>
            </a:r>
            <a:r>
              <a:rPr lang="en-GB" sz="2800" dirty="0"/>
              <a:t>AI-climate smart technologies </a:t>
            </a:r>
            <a:r>
              <a:rPr lang="en-GB" sz="2800" b="1" dirty="0"/>
              <a:t>are contributing to improving agricultural practices</a:t>
            </a:r>
            <a:r>
              <a:rPr lang="en-GB" sz="2800" dirty="0"/>
              <a:t>, </a:t>
            </a:r>
            <a:r>
              <a:rPr lang="en-GB" sz="2800" b="1" dirty="0"/>
              <a:t>increasing resilience, and empowering farmers, including women,</a:t>
            </a:r>
            <a:r>
              <a:rPr lang="en-GB" sz="2800" dirty="0"/>
              <a:t> across Africa. </a:t>
            </a:r>
            <a:endParaRPr lang="en-GB" sz="2800" dirty="0" smtClean="0"/>
          </a:p>
          <a:p>
            <a:r>
              <a:rPr lang="en-GB" sz="2800" dirty="0" smtClean="0"/>
              <a:t>It's </a:t>
            </a:r>
            <a:r>
              <a:rPr lang="en-GB" sz="2800" dirty="0"/>
              <a:t>essential to continue </a:t>
            </a:r>
            <a:r>
              <a:rPr lang="en-GB" sz="2800" b="1" dirty="0"/>
              <a:t>developing and adopting these technologies </a:t>
            </a:r>
            <a:r>
              <a:rPr lang="en-GB" sz="2800" b="1" dirty="0" smtClean="0"/>
              <a:t>using socio-technical methodology</a:t>
            </a:r>
            <a:r>
              <a:rPr lang="en-GB" sz="2800" dirty="0" smtClean="0"/>
              <a:t> </a:t>
            </a:r>
            <a:r>
              <a:rPr lang="en-GB" sz="2800" dirty="0"/>
              <a:t>that </a:t>
            </a:r>
            <a:r>
              <a:rPr lang="en-GB" sz="2800" dirty="0" smtClean="0"/>
              <a:t>could </a:t>
            </a:r>
            <a:r>
              <a:rPr lang="en-GB" sz="2800" b="1" dirty="0" smtClean="0"/>
              <a:t>produce responsible AI-Enhanced CS technologies that are </a:t>
            </a:r>
            <a:r>
              <a:rPr lang="en-GB" sz="2800" b="1" dirty="0"/>
              <a:t>accessible and beneficial to all farmers, especially smallholders and marginalized </a:t>
            </a:r>
            <a:r>
              <a:rPr lang="en-GB" sz="2800" b="1" dirty="0" smtClean="0"/>
              <a:t>women farmers </a:t>
            </a:r>
            <a:r>
              <a:rPr lang="en-GB" sz="2800" dirty="0" smtClean="0"/>
              <a:t>in Africa.</a:t>
            </a:r>
            <a:endParaRPr lang="en-GB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The 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Thank you for your attention!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err="1" smtClean="0"/>
              <a:t>Vielen</a:t>
            </a:r>
            <a:r>
              <a:rPr lang="en-US" sz="4000" dirty="0" smtClean="0"/>
              <a:t> Dank!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9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296215"/>
            <a:ext cx="11430000" cy="9914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Presentation outlines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6" y="1081825"/>
            <a:ext cx="11430000" cy="5112913"/>
          </a:xfrm>
        </p:spPr>
        <p:txBody>
          <a:bodyPr vert="horz"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Women Farmers roles in African Agriculture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Challenges facing women farmers in Africa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Efforts at addressing the challenges facing the women farmers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Effects of Climate Change on Women Farmers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Climate Smart Farming (CSF)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Contributions of AI-Enhanced CSF to empowering African women farmers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Gender responsive strategies for integrating AI-Enhanced CSF into African Agriculture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Examples of AI-Enhanced CSF in Africa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1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Women Farmers roles in African Agriculture</a:t>
            </a:r>
            <a:br>
              <a:rPr lang="en-US" sz="3600" dirty="0" smtClean="0"/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3600" dirty="0"/>
              <a:t>Food Production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Livestock Farming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Seed Saving and Preservation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Post-Harvest Processing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Water Management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Community Building</a:t>
            </a:r>
          </a:p>
          <a:p>
            <a:endParaRPr lang="en-GB" sz="3600" dirty="0" smtClean="0"/>
          </a:p>
          <a:p>
            <a:endParaRPr lang="en-GB" sz="3600" dirty="0"/>
          </a:p>
          <a:p>
            <a:pPr>
              <a:buFont typeface="Wingdings" pitchFamily="2" charset="2"/>
              <a:buChar char="Ø"/>
            </a:pPr>
            <a:r>
              <a:rPr lang="en-GB" sz="3600" dirty="0" smtClean="0"/>
              <a:t>Income </a:t>
            </a:r>
            <a:r>
              <a:rPr lang="en-GB" sz="3600" dirty="0"/>
              <a:t>Generation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 smtClean="0"/>
              <a:t>Nutrition </a:t>
            </a:r>
            <a:r>
              <a:rPr lang="en-GB" sz="3600" dirty="0"/>
              <a:t>and Household Well-being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 smtClean="0"/>
              <a:t>Environmental </a:t>
            </a:r>
            <a:r>
              <a:rPr lang="en-GB" sz="3600" dirty="0"/>
              <a:t>Stewardship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Rural Education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Resilience Building</a:t>
            </a:r>
          </a:p>
          <a:p>
            <a:pPr>
              <a:buFont typeface="Wingdings" pitchFamily="2" charset="2"/>
              <a:buChar char="Ø"/>
            </a:pPr>
            <a:r>
              <a:rPr lang="en-GB" sz="3600" dirty="0"/>
              <a:t>Innovations in Agriculture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000" dirty="0" smtClean="0"/>
              <a:t>Challenges facing women farmers in Africa</a:t>
            </a:r>
            <a:br>
              <a:rPr lang="en-US" sz="40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3200" dirty="0"/>
              <a:t>Limited Access to Land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Limited Access to Resources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Inadequate Training and Extension Services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Time and </a:t>
            </a:r>
            <a:r>
              <a:rPr lang="en-GB" sz="3200" dirty="0" smtClean="0"/>
              <a:t>Labour </a:t>
            </a:r>
            <a:r>
              <a:rPr lang="en-GB" sz="3200" dirty="0"/>
              <a:t>Intensive Farming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Post-Harvest Losses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Lack of Market Access</a:t>
            </a:r>
          </a:p>
          <a:p>
            <a:pPr>
              <a:buFont typeface="Wingdings" pitchFamily="2" charset="2"/>
              <a:buChar char="Ø"/>
            </a:pPr>
            <a:endParaRPr lang="en-GB" sz="3200" dirty="0" smtClean="0"/>
          </a:p>
          <a:p>
            <a:pPr>
              <a:buFont typeface="Wingdings" pitchFamily="2" charset="2"/>
              <a:buChar char="Ø"/>
            </a:pPr>
            <a:endParaRPr lang="en-GB" sz="3200" dirty="0"/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Gender-Based </a:t>
            </a:r>
            <a:r>
              <a:rPr lang="en-GB" sz="3200" dirty="0"/>
              <a:t>Violence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Climate </a:t>
            </a:r>
            <a:r>
              <a:rPr lang="en-GB" sz="3200" dirty="0"/>
              <a:t>Change Vulnerability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Lack of Legal Rights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Healthcare Access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Inadequate Representation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Illiteracy and Lack of Information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Cultural and Social Norms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20450"/>
              </p:ext>
            </p:extLst>
          </p:nvPr>
        </p:nvGraphicFramePr>
        <p:xfrm>
          <a:off x="373063" y="588962"/>
          <a:ext cx="11364912" cy="505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228"/>
                <a:gridCol w="6676684"/>
                <a:gridCol w="953036"/>
                <a:gridCol w="893964"/>
              </a:tblGrid>
              <a:tr h="1036726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 </a:t>
                      </a:r>
                    </a:p>
                    <a:p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Women (%)</a:t>
                      </a:r>
                      <a:endParaRPr lang="en-US" dirty="0"/>
                    </a:p>
                  </a:txBody>
                  <a:tcPr/>
                </a:tc>
              </a:tr>
              <a:tr h="1310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Contribution to Production and Agro-processing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Agricultural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production (ACTION AID, 2009)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Agricultural processing  (ACTION AID, 2009)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Animal Husbandry (ACTION AID, 2009)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006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Access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to Resources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Ownership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of land (DFID, 2012)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Access to agricultural loan (FMARD, 2016)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Access to capital from financial services (DFID, 2012)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Ownership of bank account (DFID, 2012)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93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99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07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006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Access to Services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Share among extension workers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(DFID, 2012)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Farmer registration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94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06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006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Source: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FMARD, 2016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</a:rPr>
              <a:t>Efforts </a:t>
            </a:r>
            <a:r>
              <a:rPr lang="en-US" sz="4000" dirty="0">
                <a:solidFill>
                  <a:schemeClr val="bg1">
                    <a:lumMod val="10000"/>
                  </a:schemeClr>
                </a:solidFill>
              </a:rPr>
              <a:t>at addressing the challenges facing the women farmers</a:t>
            </a:r>
            <a:br>
              <a:rPr lang="en-US" sz="4000" dirty="0">
                <a:solidFill>
                  <a:schemeClr val="bg1">
                    <a:lumMod val="10000"/>
                  </a:schemeClr>
                </a:solidFill>
              </a:rPr>
            </a:br>
            <a:endParaRPr lang="en-US" sz="4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3200" dirty="0"/>
              <a:t>Gender-Sensitive Agricultural Policies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Access to Credit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Agricultural Extension Services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Rural Infrastructure Development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Market Access and Value Chain Development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Climate-Smart Agriculture</a:t>
            </a:r>
          </a:p>
          <a:p>
            <a:pPr>
              <a:buFont typeface="Wingdings" pitchFamily="2" charset="2"/>
              <a:buChar char="Ø"/>
            </a:pPr>
            <a:endParaRPr lang="en-GB" sz="3200" dirty="0" smtClean="0"/>
          </a:p>
          <a:p>
            <a:pPr>
              <a:buFont typeface="Wingdings" pitchFamily="2" charset="2"/>
              <a:buChar char="Ø"/>
            </a:pPr>
            <a:endParaRPr lang="en-GB" sz="3200" dirty="0"/>
          </a:p>
          <a:p>
            <a:pPr>
              <a:buFont typeface="Wingdings" pitchFamily="2" charset="2"/>
              <a:buChar char="Ø"/>
            </a:pP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Empowerment </a:t>
            </a:r>
            <a:r>
              <a:rPr lang="en-GB" sz="3200" dirty="0"/>
              <a:t>and Capacity Building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Healthcare </a:t>
            </a:r>
            <a:r>
              <a:rPr lang="en-GB" sz="3200" dirty="0"/>
              <a:t>and Family Planning Services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Legal and Policy Reforms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Awareness and Advocacy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Education and Literacy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Technology Adoption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/>
              <a:t>Research and Data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/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Effects </a:t>
            </a:r>
            <a:r>
              <a:rPr lang="en-GB" dirty="0">
                <a:solidFill>
                  <a:schemeClr val="tx2"/>
                </a:solidFill>
              </a:rPr>
              <a:t>of Climate Change on Women Farmers</a:t>
            </a:r>
            <a:br>
              <a:rPr lang="en-GB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4000" dirty="0"/>
              <a:t>Erratic Weather Patterns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Reduced Crop Yields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Water Scarcity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Livestock Health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Increased </a:t>
            </a:r>
            <a:r>
              <a:rPr lang="en-GB" sz="4000" dirty="0" smtClean="0"/>
              <a:t>Workload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 smtClean="0"/>
              <a:t>Food Insecurity</a:t>
            </a:r>
          </a:p>
          <a:p>
            <a:pPr>
              <a:buFont typeface="Wingdings" pitchFamily="2" charset="2"/>
              <a:buChar char="Ø"/>
            </a:pPr>
            <a:endParaRPr lang="en-GB" sz="4000" dirty="0"/>
          </a:p>
          <a:p>
            <a:pPr>
              <a:buFont typeface="Wingdings" pitchFamily="2" charset="2"/>
              <a:buChar char="Ø"/>
            </a:pPr>
            <a:r>
              <a:rPr lang="en-GB" sz="4000" dirty="0" smtClean="0"/>
              <a:t>Displacement </a:t>
            </a:r>
            <a:r>
              <a:rPr lang="en-GB" sz="4000" dirty="0"/>
              <a:t>and Migration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Health Risks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Economic Vulnerability</a:t>
            </a:r>
          </a:p>
          <a:p>
            <a:pPr>
              <a:buFont typeface="Wingdings" pitchFamily="2" charset="2"/>
              <a:buChar char="Ø"/>
            </a:pPr>
            <a:r>
              <a:rPr lang="en-GB" sz="4000" dirty="0"/>
              <a:t>Limited Decision-Making Power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2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Climate Change Impacts along AVC: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9"/>
          </p:nvPr>
        </p:nvSpPr>
        <p:spPr/>
      </p:sp>
      <p:pic>
        <p:nvPicPr>
          <p:cNvPr id="5" name="Picture 4" descr="C:\Users\lenovo\Documents\AVH-RESEARCH STAY,2019\Friedensau Conference, November 6 and 7, 2019\Climate change impacts along Value Ch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08" y="1313645"/>
            <a:ext cx="11475077" cy="4501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7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4400" dirty="0" smtClean="0">
                <a:solidFill>
                  <a:schemeClr val="bg1">
                    <a:lumMod val="10000"/>
                  </a:schemeClr>
                </a:solidFill>
              </a:rPr>
              <a:t>What </a:t>
            </a:r>
            <a:r>
              <a:rPr lang="en-GB" sz="4400" dirty="0">
                <a:solidFill>
                  <a:schemeClr val="bg1">
                    <a:lumMod val="10000"/>
                  </a:schemeClr>
                </a:solidFill>
              </a:rPr>
              <a:t>is Climate Smart Farming (CSF)?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GB" sz="4000" dirty="0"/>
              <a:t>A</a:t>
            </a:r>
            <a:r>
              <a:rPr lang="en-GB" sz="4000" dirty="0" smtClean="0"/>
              <a:t>n </a:t>
            </a:r>
            <a:r>
              <a:rPr lang="en-GB" sz="4000" dirty="0"/>
              <a:t>approach to agricultural practices that aims </a:t>
            </a:r>
            <a:r>
              <a:rPr lang="en-GB" sz="4000" b="1" i="1" dirty="0"/>
              <a:t>to address the challenges posed by climate change</a:t>
            </a:r>
            <a:r>
              <a:rPr lang="en-GB" sz="4000" dirty="0"/>
              <a:t> while </a:t>
            </a:r>
            <a:r>
              <a:rPr lang="en-GB" sz="4000" b="1" i="1" dirty="0"/>
              <a:t>promoting sustainable and productive farming systems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It </a:t>
            </a:r>
            <a:r>
              <a:rPr lang="en-GB" sz="4000" dirty="0"/>
              <a:t>involves the integration of three main objectives</a:t>
            </a:r>
            <a:r>
              <a:rPr lang="en-GB" sz="40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sz="4000" b="1" dirty="0"/>
              <a:t>Adaptation to Climate Change</a:t>
            </a:r>
            <a:endParaRPr lang="en-GB" sz="4000" dirty="0"/>
          </a:p>
          <a:p>
            <a:pPr>
              <a:buFont typeface="Wingdings" pitchFamily="2" charset="2"/>
              <a:buChar char="Ø"/>
            </a:pPr>
            <a:r>
              <a:rPr lang="en-GB" sz="4000" b="1" dirty="0"/>
              <a:t>Mitigation of Climate Change</a:t>
            </a:r>
            <a:endParaRPr lang="en-GB" sz="4000" dirty="0"/>
          </a:p>
          <a:p>
            <a:pPr>
              <a:buFont typeface="Wingdings" pitchFamily="2" charset="2"/>
              <a:buChar char="Ø"/>
            </a:pPr>
            <a:r>
              <a:rPr lang="en-GB" sz="4000" b="1" dirty="0"/>
              <a:t>Improving Productivity and Food Security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9112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 point-Olanike-ESSA Conf Germany-Nov 6-7, 2019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owco-corporate-template" id="{37AAEE3E-5247-4054-AC57-BB65D5E0883B}" vid="{337ED34B-C5C7-4D2F-B536-2CAE28140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 point-Olanike-ESSA Conf Germany-Nov 6-7, 2019</Template>
  <TotalTime>1416</TotalTime>
  <Words>644</Words>
  <Application>Microsoft Office PowerPoint</Application>
  <PresentationFormat>Custom</PresentationFormat>
  <Paragraphs>185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 point-Olanike-ESSA Conf Germany-Nov 6-7, 2019</vt:lpstr>
      <vt:lpstr>AI-Enhanced Climate Smart Farming: Towards Empowering African Women Farmers by Prof. Dr. Olanike F. Deji,  Department of Agricultural Extension and Rural Development,  Faculty of Agriculture, Obafemi Awolowo University, Ile Ife, Osun State, Nigeria.  E-mail: odeji@oauife.edu.ng  @ Artificial Intelligence for Women in Agriculture (AI4WIA) Conference, 24th October 2023, Kwara State University, Malete, Nigeria.   </vt:lpstr>
      <vt:lpstr> Presentation outlines </vt:lpstr>
      <vt:lpstr> Women Farmers roles in African Agriculture </vt:lpstr>
      <vt:lpstr> Challenges facing women farmers in Africa  </vt:lpstr>
      <vt:lpstr>PowerPoint Presentation</vt:lpstr>
      <vt:lpstr> Efforts at addressing the challenges facing the women farmers </vt:lpstr>
      <vt:lpstr> Effects of Climate Change on Women Farmers </vt:lpstr>
      <vt:lpstr>Climate Change Impacts along AVC:</vt:lpstr>
      <vt:lpstr> What is Climate Smart Farming (CSF)? </vt:lpstr>
      <vt:lpstr> Key components and practices associated with climate-smart farming (CSF)? </vt:lpstr>
      <vt:lpstr>  Contributions of AI-Enhanced CSF to empowering African women farmers  </vt:lpstr>
      <vt:lpstr>  Gender responsive strategies for integrating AI-Enhanced CSF into African Agriculture  </vt:lpstr>
      <vt:lpstr>  Examples of AI-Enhanced CSF in Africa  </vt:lpstr>
      <vt:lpstr>Conclusions</vt:lpstr>
      <vt:lpstr>The 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Gender Roles Dynamics along Agriculture Value Chain and Implications for Women Farmers' Empowerment in Nigeria: Why is the Intersectionality? @ Autumn Conference of the Developmental Sociology/Social Anthropology Section (ESSA), Friedensau Adventist University, 7-8 November 2019</dc:title>
  <dc:creator>OLANIKE DEJI</dc:creator>
  <cp:lastModifiedBy>OLANIKE DEJI</cp:lastModifiedBy>
  <cp:revision>24</cp:revision>
  <dcterms:created xsi:type="dcterms:W3CDTF">2023-10-21T20:04:29Z</dcterms:created>
  <dcterms:modified xsi:type="dcterms:W3CDTF">2023-10-22T19:42:03Z</dcterms:modified>
</cp:coreProperties>
</file>